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2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9" r:id="rId16"/>
    <p:sldId id="298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80" d="100"/>
          <a:sy n="80" d="100"/>
        </p:scale>
        <p:origin x="9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010AD-A296-4139-AD96-04E749BB245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D4D08-2C10-4DBF-96C1-DDA6D726AE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FE495-9C22-4F32-8369-213E3FF33B57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3934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FA210-48DF-4A62-9F8D-CC404FDE20F6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4204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DF8FB-8409-4948-A640-FB3D37B828BD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790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B8F11-565A-423D-BE62-8E17258439D5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9979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E88CC-A6F0-4DFD-A9A1-C3040440150E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745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534B8-52CD-4FC7-B11C-0F27197A2F01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5610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DEFC8-7A13-4B59-8102-BF2B5EF56BC5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5765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8AB72-E51D-4F35-8111-E0537D140C7B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3666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A5FAE-9E94-4D6B-B6C9-9F24772858EA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7096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86644-DBAF-4F0C-A934-6C8023AB5C38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0438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756C1-6E82-49C2-9FF4-E0973CFAE5BF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757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90DA7B-C260-43DE-B1DF-C2A4FD08E27F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ransport_Layer_Security#Certificate_pinni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chrepublic.com/blog/it-security/android-os-malicious-apps-can-steal-permission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ni-ulm.de/in/mi/mitarbeiter/koenings/catching-authtokens.html" TargetMode="External"/><Relationship Id="rId4" Type="http://schemas.openxmlformats.org/officeDocument/2006/relationships/hyperlink" Target="http://developer.android.com/reference/javax/crypto/Cipher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apa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57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4299" y="3933056"/>
            <a:ext cx="4556125" cy="1224136"/>
          </a:xfrm>
        </p:spPr>
        <p:txBody>
          <a:bodyPr/>
          <a:lstStyle/>
          <a:p>
            <a:r>
              <a:rPr lang="pt-BR" altLang="en-US" sz="2000" b="1" dirty="0" smtClean="0"/>
              <a:t>Segurança em Aplicações e Serviços Móveis</a:t>
            </a:r>
            <a:endParaRPr lang="pt-BR" altLang="en-US" sz="20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24299" y="3140968"/>
            <a:ext cx="455612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en-US" sz="3600" b="1" dirty="0" smtClean="0"/>
              <a:t>Trabalho Final</a:t>
            </a:r>
            <a:endParaRPr lang="pt-BR" altLang="en-US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395907" y="3437257"/>
            <a:ext cx="352839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25946" y="4343019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Grupo de trabalho</a:t>
            </a:r>
          </a:p>
          <a:p>
            <a:r>
              <a:rPr lang="pt-BR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Enzo </a:t>
            </a:r>
            <a:r>
              <a:rPr lang="pt-BR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Brera</a:t>
            </a: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Gabriel Araújo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Mardônio</a:t>
            </a:r>
            <a:r>
              <a:rPr lang="pt-BR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Eustáquio</a:t>
            </a: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Rafael Prata</a:t>
            </a: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2800" b="1" dirty="0" smtClean="0">
                <a:solidFill>
                  <a:srgbClr val="C00000"/>
                </a:solidFill>
              </a:rPr>
              <a:t>M5</a:t>
            </a:r>
            <a:r>
              <a:rPr lang="pt-BR" sz="2800" b="1" dirty="0">
                <a:solidFill>
                  <a:srgbClr val="C00000"/>
                </a:solidFill>
              </a:rPr>
              <a:t>: Criptografia </a:t>
            </a:r>
            <a:r>
              <a:rPr lang="pt-BR" sz="2800" b="1" dirty="0" smtClean="0">
                <a:solidFill>
                  <a:srgbClr val="C00000"/>
                </a:solidFill>
              </a:rPr>
              <a:t>inadequada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77416"/>
            <a:ext cx="822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9512" y="1203593"/>
            <a:ext cx="86409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	</a:t>
            </a:r>
            <a:r>
              <a:rPr lang="pt-BR" dirty="0" smtClean="0"/>
              <a:t>Todos </a:t>
            </a:r>
            <a:r>
              <a:rPr lang="pt-BR" dirty="0"/>
              <a:t>os problemas nesta categoria compartilham uma qualidade comum: </a:t>
            </a:r>
            <a:r>
              <a:rPr lang="pt-BR" dirty="0" smtClean="0"/>
              <a:t>o </a:t>
            </a:r>
            <a:r>
              <a:rPr lang="pt-BR" dirty="0"/>
              <a:t>aplicativo tentou proteger os dados, </a:t>
            </a:r>
            <a:r>
              <a:rPr lang="pt-BR" dirty="0" smtClean="0"/>
              <a:t>e esta </a:t>
            </a:r>
            <a:r>
              <a:rPr lang="pt-BR" dirty="0"/>
              <a:t>proteção provavelmente funciona </a:t>
            </a:r>
            <a:r>
              <a:rPr lang="pt-BR" dirty="0" smtClean="0"/>
              <a:t>de forma básica. </a:t>
            </a:r>
            <a:r>
              <a:rPr lang="pt-BR" dirty="0"/>
              <a:t>Mas a conclusão é que a proteção é considerada </a:t>
            </a:r>
            <a:r>
              <a:rPr lang="pt-BR" dirty="0" smtClean="0"/>
              <a:t>fraca </a:t>
            </a:r>
            <a:r>
              <a:rPr lang="pt-BR" dirty="0"/>
              <a:t>por uma razão ou outra</a:t>
            </a:r>
            <a:r>
              <a:rPr lang="pt-BR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	</a:t>
            </a:r>
            <a:r>
              <a:rPr lang="pt-BR" dirty="0" smtClean="0"/>
              <a:t>A principal falha neste sistema </a:t>
            </a:r>
            <a:r>
              <a:rPr lang="pt-BR" dirty="0" err="1" smtClean="0"/>
              <a:t>da-se</a:t>
            </a:r>
            <a:r>
              <a:rPr lang="pt-BR" dirty="0" smtClean="0"/>
              <a:t> por “</a:t>
            </a:r>
            <a:r>
              <a:rPr lang="pt-BR" dirty="0" err="1" smtClean="0"/>
              <a:t>passwords</a:t>
            </a:r>
            <a:r>
              <a:rPr lang="pt-BR" dirty="0" smtClean="0"/>
              <a:t>” pequenos / fracos. </a:t>
            </a:r>
            <a:endParaRPr lang="pt-BR" dirty="0"/>
          </a:p>
        </p:txBody>
      </p:sp>
      <p:pic>
        <p:nvPicPr>
          <p:cNvPr id="3078" name="Picture 6" descr="Resultado de imagem para proble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133375"/>
            <a:ext cx="751193" cy="75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corr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751192" cy="7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75656" y="515719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Desativar registro de teclas por campo;</a:t>
            </a:r>
          </a:p>
          <a:p>
            <a:r>
              <a:rPr lang="pt-BR" dirty="0"/>
              <a:t>Utilizar diretivas </a:t>
            </a:r>
            <a:r>
              <a:rPr lang="pt-BR" dirty="0" err="1"/>
              <a:t>anti-cache</a:t>
            </a:r>
            <a:r>
              <a:rPr lang="pt-BR" dirty="0"/>
              <a:t> para utilização de conteúdo web;</a:t>
            </a:r>
          </a:p>
          <a:p>
            <a:r>
              <a:rPr lang="pt-BR" dirty="0"/>
              <a:t>Não utilizar os algoritmos: RC2, MD4, MD5 ou SHA1;</a:t>
            </a:r>
          </a:p>
          <a:p>
            <a:r>
              <a:rPr lang="pt-BR" dirty="0"/>
              <a:t>SHA-256 seria uma boa escolha;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75656" y="3812847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</a:t>
            </a:r>
            <a:r>
              <a:rPr lang="pt-BR" dirty="0" smtClean="0"/>
              <a:t>correm </a:t>
            </a:r>
            <a:r>
              <a:rPr lang="pt-BR" dirty="0"/>
              <a:t>quando a criptografia usada é fraca demais ou existe algum software malicioso no dispositivo enviando informações para um agente de ameaça ou até </a:t>
            </a:r>
            <a:r>
              <a:rPr lang="pt-BR" dirty="0" smtClean="0"/>
              <a:t>mesmo algum</a:t>
            </a:r>
            <a:r>
              <a:rPr lang="pt-BR" dirty="0"/>
              <a:t> </a:t>
            </a:r>
            <a:r>
              <a:rPr lang="pt-BR" i="1" dirty="0" err="1"/>
              <a:t>sniffer</a:t>
            </a:r>
            <a:r>
              <a:rPr lang="pt-BR" dirty="0"/>
              <a:t> capturando o tráfego de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4755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2800" b="1" dirty="0" smtClean="0">
                <a:solidFill>
                  <a:srgbClr val="C00000"/>
                </a:solidFill>
              </a:rPr>
              <a:t>M6</a:t>
            </a:r>
            <a:r>
              <a:rPr lang="pt-BR" sz="2800" b="1" dirty="0">
                <a:solidFill>
                  <a:srgbClr val="C00000"/>
                </a:solidFill>
              </a:rPr>
              <a:t>: Autorização </a:t>
            </a:r>
            <a:r>
              <a:rPr lang="pt-BR" sz="2800" b="1" dirty="0" smtClean="0">
                <a:solidFill>
                  <a:srgbClr val="C00000"/>
                </a:solidFill>
              </a:rPr>
              <a:t>insegura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77416"/>
            <a:ext cx="822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9512" y="1203593"/>
            <a:ext cx="86409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	</a:t>
            </a:r>
            <a:r>
              <a:rPr lang="pt-BR" dirty="0" smtClean="0"/>
              <a:t>Este </a:t>
            </a:r>
            <a:r>
              <a:rPr lang="pt-BR" dirty="0"/>
              <a:t>é </a:t>
            </a:r>
            <a:r>
              <a:rPr lang="pt-BR" dirty="0" smtClean="0"/>
              <a:t>um risco </a:t>
            </a:r>
            <a:r>
              <a:rPr lang="pt-BR" dirty="0"/>
              <a:t>para capturar quaisquer falhas na autorização (por exemplo, decisões de autorização no lado do cliente, navegação forçada, etc.). Ele é distinto de problemas de </a:t>
            </a:r>
            <a:r>
              <a:rPr lang="pt-BR" dirty="0" smtClean="0"/>
              <a:t>autenticação.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	Os </a:t>
            </a:r>
            <a:r>
              <a:rPr lang="pt-BR" dirty="0"/>
              <a:t>impactos </a:t>
            </a:r>
            <a:r>
              <a:rPr lang="pt-BR" dirty="0" smtClean="0"/>
              <a:t>deste tipo de </a:t>
            </a:r>
            <a:r>
              <a:rPr lang="pt-BR" dirty="0"/>
              <a:t>risco referem-se à concessão de acesso a utilizadores não autorizados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78" name="Picture 6" descr="Resultado de imagem para proble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133375"/>
            <a:ext cx="751193" cy="75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corr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120"/>
            <a:ext cx="751192" cy="7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75656" y="5445224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cada um desses eventos, é crítico que as sessões sejam destruídas no lado servidor e que os cookies antigos não sejam mais aceitados.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75656" y="3717032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fim de facilitar transações entre usuário-servidor, </a:t>
            </a:r>
            <a:r>
              <a:rPr lang="pt-BR" i="1" dirty="0" err="1"/>
              <a:t>session</a:t>
            </a:r>
            <a:r>
              <a:rPr lang="pt-BR" i="1" dirty="0"/>
              <a:t> </a:t>
            </a:r>
            <a:r>
              <a:rPr lang="pt-BR" i="1" dirty="0" err="1"/>
              <a:t>tokens</a:t>
            </a:r>
            <a:r>
              <a:rPr lang="pt-BR" dirty="0"/>
              <a:t> são usados para manter o estado sobre protocolos (como HTTP ou SOAP). </a:t>
            </a:r>
            <a:r>
              <a:rPr lang="pt-BR" b="1" dirty="0"/>
              <a:t>Falha ao Invalidar Sessões no </a:t>
            </a:r>
            <a:r>
              <a:rPr lang="pt-BR" b="1" dirty="0" err="1" smtClean="0"/>
              <a:t>Backend</a:t>
            </a:r>
            <a:r>
              <a:rPr lang="pt-BR" b="1" dirty="0" smtClean="0"/>
              <a:t>,</a:t>
            </a:r>
            <a:r>
              <a:rPr lang="pt-BR" b="1" dirty="0"/>
              <a:t> Falta de Proteção de Timeout </a:t>
            </a:r>
            <a:r>
              <a:rPr lang="pt-BR" b="1" dirty="0" smtClean="0"/>
              <a:t>Adequada,</a:t>
            </a:r>
            <a:r>
              <a:rPr lang="pt-BR" b="1" dirty="0"/>
              <a:t> Falha em Alternar Corretamente os </a:t>
            </a:r>
            <a:r>
              <a:rPr lang="pt-BR" b="1" dirty="0" smtClean="0"/>
              <a:t>Cookies.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2700" b="1" dirty="0" smtClean="0">
                <a:solidFill>
                  <a:srgbClr val="C00000"/>
                </a:solidFill>
              </a:rPr>
              <a:t>M7</a:t>
            </a:r>
            <a:r>
              <a:rPr lang="pt-BR" sz="2700" b="1" dirty="0">
                <a:solidFill>
                  <a:srgbClr val="C00000"/>
                </a:solidFill>
              </a:rPr>
              <a:t>: Questões de qualidade do código do </a:t>
            </a:r>
            <a:r>
              <a:rPr lang="pt-BR" sz="2700" b="1" dirty="0" smtClean="0">
                <a:solidFill>
                  <a:srgbClr val="C00000"/>
                </a:solidFill>
              </a:rPr>
              <a:t>cliente</a:t>
            </a:r>
            <a:endParaRPr lang="pt-BR" sz="2700" b="1" dirty="0">
              <a:solidFill>
                <a:srgbClr val="C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77416"/>
            <a:ext cx="822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9512" y="1203593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Contém problemas </a:t>
            </a:r>
            <a:r>
              <a:rPr lang="pt-BR" dirty="0"/>
              <a:t>de implementação </a:t>
            </a:r>
            <a:r>
              <a:rPr lang="pt-BR" dirty="0" smtClean="0"/>
              <a:t>em </a:t>
            </a:r>
            <a:r>
              <a:rPr lang="pt-BR" dirty="0"/>
              <a:t>nível de </a:t>
            </a:r>
            <a:r>
              <a:rPr lang="pt-BR" dirty="0" smtClean="0"/>
              <a:t>código. Ele captura </a:t>
            </a:r>
            <a:r>
              <a:rPr lang="pt-BR" dirty="0"/>
              <a:t>os riscos que vêm de </a:t>
            </a:r>
            <a:r>
              <a:rPr lang="pt-BR" dirty="0" smtClean="0"/>
              <a:t>vulnerabilidades, como </a:t>
            </a:r>
            <a:r>
              <a:rPr lang="pt-BR" dirty="0"/>
              <a:t>buffer </a:t>
            </a:r>
            <a:r>
              <a:rPr lang="pt-BR" dirty="0" smtClean="0"/>
              <a:t>overflows e outros </a:t>
            </a:r>
            <a:r>
              <a:rPr lang="pt-BR" dirty="0"/>
              <a:t>erros </a:t>
            </a:r>
            <a:r>
              <a:rPr lang="pt-BR" dirty="0" smtClean="0"/>
              <a:t>a </a:t>
            </a:r>
            <a:r>
              <a:rPr lang="pt-BR" dirty="0"/>
              <a:t>nível de </a:t>
            </a:r>
            <a:r>
              <a:rPr lang="pt-BR" dirty="0" smtClean="0"/>
              <a:t>código, </a:t>
            </a:r>
            <a:r>
              <a:rPr lang="pt-BR" dirty="0"/>
              <a:t>onde a solução é reescrever algum código que está sendo executado no dispositivo móvel.</a:t>
            </a:r>
          </a:p>
        </p:txBody>
      </p:sp>
      <p:pic>
        <p:nvPicPr>
          <p:cNvPr id="3078" name="Picture 6" descr="Resultado de imagem para proble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933056"/>
            <a:ext cx="751193" cy="75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corr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751192" cy="7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75656" y="5180999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Ter cuidado com diretórios/arquivos temporários;</a:t>
            </a:r>
          </a:p>
          <a:p>
            <a:r>
              <a:rPr lang="pt-BR" dirty="0"/>
              <a:t>Fazer debug antes de lançar </a:t>
            </a:r>
            <a:r>
              <a:rPr lang="pt-BR" dirty="0" err="1"/>
              <a:t>app</a:t>
            </a:r>
            <a:r>
              <a:rPr lang="pt-BR" dirty="0"/>
              <a:t> no mercado para verificar arquivos que são criados ou </a:t>
            </a:r>
            <a:r>
              <a:rPr lang="pt-BR" dirty="0" smtClean="0"/>
              <a:t>modificados;</a:t>
            </a:r>
          </a:p>
          <a:p>
            <a:r>
              <a:rPr lang="pt-BR" dirty="0" smtClean="0"/>
              <a:t>Teste </a:t>
            </a:r>
            <a:r>
              <a:rPr lang="pt-BR" dirty="0"/>
              <a:t>sua aplicação em várias plataformas diferentes;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75656" y="3573016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Copy/Paste </a:t>
            </a:r>
            <a:r>
              <a:rPr lang="en-US" dirty="0"/>
              <a:t>buffer Caching</a:t>
            </a:r>
          </a:p>
          <a:p>
            <a:r>
              <a:rPr lang="en-US" dirty="0"/>
              <a:t>Application </a:t>
            </a:r>
            <a:r>
              <a:rPr lang="en-US" dirty="0" err="1"/>
              <a:t>backgrounding</a:t>
            </a:r>
            <a:endParaRPr lang="en-US" dirty="0"/>
          </a:p>
          <a:p>
            <a:r>
              <a:rPr lang="en-US" dirty="0"/>
              <a:t>Logging</a:t>
            </a:r>
          </a:p>
          <a:p>
            <a:r>
              <a:rPr lang="en-US" dirty="0"/>
              <a:t>HTML5 data storage</a:t>
            </a:r>
          </a:p>
          <a:p>
            <a:r>
              <a:rPr lang="en-US" dirty="0" smtClean="0"/>
              <a:t>Analytics </a:t>
            </a:r>
            <a:r>
              <a:rPr lang="en-US" dirty="0"/>
              <a:t>data sent to 3rd parties</a:t>
            </a:r>
          </a:p>
        </p:txBody>
      </p:sp>
    </p:spTree>
    <p:extLst>
      <p:ext uri="{BB962C8B-B14F-4D97-AF65-F5344CB8AC3E}">
        <p14:creationId xmlns:p14="http://schemas.microsoft.com/office/powerpoint/2010/main" val="35712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2800" b="1" dirty="0" smtClean="0">
                <a:solidFill>
                  <a:srgbClr val="C00000"/>
                </a:solidFill>
              </a:rPr>
              <a:t>M8</a:t>
            </a:r>
            <a:r>
              <a:rPr lang="pt-BR" sz="2800" b="1" dirty="0">
                <a:solidFill>
                  <a:srgbClr val="C00000"/>
                </a:solidFill>
              </a:rPr>
              <a:t>: Alteração de </a:t>
            </a:r>
            <a:r>
              <a:rPr lang="pt-BR" sz="2800" b="1" dirty="0" smtClean="0">
                <a:solidFill>
                  <a:srgbClr val="C00000"/>
                </a:solidFill>
              </a:rPr>
              <a:t>código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77416"/>
            <a:ext cx="822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9512" y="1203593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Uma </a:t>
            </a:r>
            <a:r>
              <a:rPr lang="pt-BR" dirty="0"/>
              <a:t>vez que o aplicativo é </a:t>
            </a:r>
            <a:r>
              <a:rPr lang="pt-BR" dirty="0" smtClean="0"/>
              <a:t>instalado </a:t>
            </a:r>
            <a:r>
              <a:rPr lang="pt-BR" dirty="0"/>
              <a:t>ao dispositivo móvel, o código e os recursos de dados são </a:t>
            </a:r>
            <a:r>
              <a:rPr lang="pt-BR" dirty="0" smtClean="0"/>
              <a:t>presentes. </a:t>
            </a:r>
            <a:r>
              <a:rPr lang="pt-BR" dirty="0"/>
              <a:t>Um invasor pode modificar diretamente o código, alterar dinamicamente o conteúdo da memória, alterar ou substituir as </a:t>
            </a:r>
            <a:r>
              <a:rPr lang="pt-BR" dirty="0" err="1" smtClean="0"/>
              <a:t>API’s</a:t>
            </a:r>
            <a:r>
              <a:rPr lang="pt-BR" dirty="0" smtClean="0"/>
              <a:t> </a:t>
            </a:r>
            <a:r>
              <a:rPr lang="pt-BR" dirty="0"/>
              <a:t>do sistema que o aplicativo usa ou modificar os dados e recursos do aplicativo. Isso pode fornecer ao invasor um método direto de </a:t>
            </a:r>
            <a:r>
              <a:rPr lang="pt-BR" dirty="0" smtClean="0"/>
              <a:t>alterar </a:t>
            </a:r>
            <a:r>
              <a:rPr lang="pt-BR" dirty="0"/>
              <a:t>o uso pretendido do software para ganho </a:t>
            </a:r>
            <a:r>
              <a:rPr lang="pt-BR" dirty="0" smtClean="0"/>
              <a:t>pessoal.</a:t>
            </a:r>
            <a:endParaRPr lang="pt-BR" dirty="0"/>
          </a:p>
        </p:txBody>
      </p:sp>
      <p:pic>
        <p:nvPicPr>
          <p:cNvPr id="3078" name="Picture 6" descr="Resultado de imagem para proble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4" y="4365104"/>
            <a:ext cx="751193" cy="75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corr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89240"/>
            <a:ext cx="751192" cy="7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07963" y="429309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aplicativo deve conseguir detectar em tempo de execução que algum código foi adicionado ou alterado a partir da informação que ele já tem em tempo de compilação.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07963" y="5258923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Bytecode</a:t>
            </a:r>
            <a:r>
              <a:rPr lang="pt-BR" dirty="0"/>
              <a:t> </a:t>
            </a:r>
            <a:r>
              <a:rPr lang="pt-BR" dirty="0" err="1"/>
              <a:t>Conversion</a:t>
            </a:r>
            <a:r>
              <a:rPr lang="pt-BR" dirty="0"/>
              <a:t> (</a:t>
            </a:r>
            <a:r>
              <a:rPr lang="pt-BR" dirty="0" err="1"/>
              <a:t>apktool</a:t>
            </a:r>
            <a:r>
              <a:rPr lang="pt-BR" dirty="0"/>
              <a:t>; dex2jar);</a:t>
            </a:r>
          </a:p>
          <a:p>
            <a:r>
              <a:rPr lang="pt-BR" dirty="0" err="1"/>
              <a:t>Runtime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(ADB);</a:t>
            </a:r>
          </a:p>
          <a:p>
            <a:r>
              <a:rPr lang="pt-BR" dirty="0"/>
              <a:t>Reverse </a:t>
            </a:r>
            <a:r>
              <a:rPr lang="pt-BR" dirty="0" err="1"/>
              <a:t>Engineering</a:t>
            </a:r>
            <a:r>
              <a:rPr lang="pt-BR" dirty="0"/>
              <a:t> (IDA Pro; Hopper);</a:t>
            </a:r>
          </a:p>
          <a:p>
            <a:r>
              <a:rPr lang="pt-BR" dirty="0" err="1"/>
              <a:t>Disassembly</a:t>
            </a:r>
            <a:r>
              <a:rPr lang="pt-BR" dirty="0"/>
              <a:t> (</a:t>
            </a:r>
            <a:r>
              <a:rPr lang="pt-BR" dirty="0" err="1"/>
              <a:t>baksmali</a:t>
            </a:r>
            <a:r>
              <a:rPr lang="pt-BR" dirty="0"/>
              <a:t>)</a:t>
            </a:r>
          </a:p>
          <a:p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(Mobile </a:t>
            </a:r>
            <a:r>
              <a:rPr lang="pt-BR" dirty="0" err="1"/>
              <a:t>Substrate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9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2800" b="1" dirty="0" smtClean="0">
                <a:solidFill>
                  <a:srgbClr val="C00000"/>
                </a:solidFill>
              </a:rPr>
              <a:t>M9</a:t>
            </a:r>
            <a:r>
              <a:rPr lang="pt-BR" sz="2800" b="1" dirty="0">
                <a:solidFill>
                  <a:srgbClr val="C00000"/>
                </a:solidFill>
              </a:rPr>
              <a:t>: Engenharia </a:t>
            </a:r>
            <a:r>
              <a:rPr lang="pt-BR" sz="2800" b="1" dirty="0" smtClean="0">
                <a:solidFill>
                  <a:srgbClr val="C00000"/>
                </a:solidFill>
              </a:rPr>
              <a:t>reversa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77416"/>
            <a:ext cx="822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3528" y="1203593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Inclui </a:t>
            </a:r>
            <a:r>
              <a:rPr lang="pt-BR" dirty="0"/>
              <a:t>a análise do núcleo binário final para determinar seu código-fonte, bibliotecas, algoritmos e outros </a:t>
            </a:r>
            <a:r>
              <a:rPr lang="pt-BR" dirty="0" smtClean="0"/>
              <a:t>ativos. Isso </a:t>
            </a:r>
            <a:r>
              <a:rPr lang="pt-BR" dirty="0"/>
              <a:t>pode ser usado para explorar outras vulnerabilidades nascentes no aplicativo, bem como revelar informações sobre servidores </a:t>
            </a:r>
            <a:r>
              <a:rPr lang="pt-BR" dirty="0" err="1"/>
              <a:t>back-end</a:t>
            </a:r>
            <a:r>
              <a:rPr lang="pt-BR" dirty="0"/>
              <a:t>, </a:t>
            </a:r>
            <a:r>
              <a:rPr lang="pt-BR" dirty="0" smtClean="0"/>
              <a:t>criptografias </a:t>
            </a:r>
            <a:r>
              <a:rPr lang="pt-BR" dirty="0"/>
              <a:t>e </a:t>
            </a:r>
            <a:r>
              <a:rPr lang="pt-BR" dirty="0" err="1" smtClean="0"/>
              <a:t>passwords</a:t>
            </a:r>
            <a:r>
              <a:rPr lang="pt-BR" dirty="0" smtClean="0"/>
              <a:t> entre outros dados importantes.</a:t>
            </a:r>
            <a:endParaRPr lang="pt-BR" dirty="0"/>
          </a:p>
        </p:txBody>
      </p:sp>
      <p:pic>
        <p:nvPicPr>
          <p:cNvPr id="3078" name="Picture 6" descr="Resultado de imagem para proble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133375"/>
            <a:ext cx="751193" cy="75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corr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751192" cy="7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03648" y="4034029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agente de ameaça pode analisar e fazer engenharia reversa no código do seu aplicativo, e então modificá-lo com o intuito de executar alguma funcionalidade escondida.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03648" y="5085184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Controle de Detecção de </a:t>
            </a:r>
            <a:r>
              <a:rPr lang="pt-BR" dirty="0" err="1"/>
              <a:t>Jailbreak</a:t>
            </a:r>
            <a:endParaRPr lang="pt-BR" dirty="0"/>
          </a:p>
          <a:p>
            <a:r>
              <a:rPr lang="pt-BR" dirty="0"/>
              <a:t>Controle de </a:t>
            </a:r>
            <a:r>
              <a:rPr lang="pt-BR" dirty="0" err="1"/>
              <a:t>Checksum</a:t>
            </a:r>
            <a:endParaRPr lang="pt-BR" dirty="0"/>
          </a:p>
          <a:p>
            <a:r>
              <a:rPr lang="pt-BR" dirty="0"/>
              <a:t>Controle de </a:t>
            </a:r>
            <a:r>
              <a:rPr lang="pt-BR" i="1" dirty="0" err="1">
                <a:hlinkClick r:id="rId4" tooltip="Certificate Pinning - Wikipedia"/>
              </a:rPr>
              <a:t>Certificate</a:t>
            </a:r>
            <a:r>
              <a:rPr lang="pt-BR" i="1" dirty="0">
                <a:hlinkClick r:id="rId4" tooltip="Certificate Pinning - Wikipedia"/>
              </a:rPr>
              <a:t> </a:t>
            </a:r>
            <a:r>
              <a:rPr lang="pt-BR" i="1" dirty="0" err="1">
                <a:hlinkClick r:id="rId4" tooltip="Certificate Pinning - Wikipedia"/>
              </a:rPr>
              <a:t>Pinning</a:t>
            </a:r>
            <a:endParaRPr lang="pt-BR" dirty="0"/>
          </a:p>
          <a:p>
            <a:r>
              <a:rPr lang="pt-BR" dirty="0"/>
              <a:t>Controle de Detecção de </a:t>
            </a:r>
            <a:r>
              <a:rPr lang="pt-BR" dirty="0" err="1"/>
              <a:t>Debugger</a:t>
            </a:r>
            <a:r>
              <a:rPr lang="pt-BR" dirty="0"/>
              <a:t> </a:t>
            </a:r>
            <a:r>
              <a:rPr lang="pt-BR" dirty="0" err="1"/>
              <a:t>Detection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8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2800" b="1" dirty="0">
                <a:solidFill>
                  <a:srgbClr val="C00000"/>
                </a:solidFill>
              </a:rPr>
              <a:t>M10: Funcionalidades estranhas ou externas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77416"/>
            <a:ext cx="822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3528" y="1203593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</a:t>
            </a:r>
            <a:r>
              <a:rPr lang="pt-BR" dirty="0"/>
              <a:t>Muitas vezes, os desenvolvedores incluem algumas funcionalidades ocultas ou controles internos de segurança de desenvolvimento que não são destinados a serem lançados em um ambiente de produção. Um desenvolvedor pode acidentalmente incluir uma senha como comentário em um aplicativo.</a:t>
            </a:r>
          </a:p>
        </p:txBody>
      </p:sp>
      <p:pic>
        <p:nvPicPr>
          <p:cNvPr id="3078" name="Picture 6" descr="Resultado de imagem para proble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36" y="3702666"/>
            <a:ext cx="751193" cy="75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corr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751192" cy="7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75656" y="321297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canProcess</a:t>
            </a:r>
            <a:r>
              <a:rPr lang="pt-BR" dirty="0"/>
              <a:t> = </a:t>
            </a:r>
            <a:r>
              <a:rPr lang="pt-BR" dirty="0" err="1"/>
              <a:t>checkCallingOrSelfPermission</a:t>
            </a:r>
            <a:r>
              <a:rPr lang="pt-BR" dirty="0"/>
              <a:t>(&amp;</a:t>
            </a:r>
            <a:r>
              <a:rPr lang="pt-BR" dirty="0" err="1"/>
              <a:t>quot;com.example.perm.READ_INCOMING_MSG&amp;quot</a:t>
            </a:r>
            <a:r>
              <a:rPr lang="pt-BR" dirty="0"/>
              <a:t>;);</a:t>
            </a:r>
          </a:p>
          <a:p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canProcess</a:t>
            </a:r>
            <a:r>
              <a:rPr lang="pt-BR" dirty="0"/>
              <a:t> != PERMISSION_GRANTED) {</a:t>
            </a:r>
          </a:p>
          <a:p>
            <a:r>
              <a:rPr lang="pt-BR" dirty="0"/>
              <a:t>    </a:t>
            </a:r>
            <a:r>
              <a:rPr lang="pt-BR" dirty="0" err="1"/>
              <a:t>throw</a:t>
            </a:r>
            <a:r>
              <a:rPr lang="pt-BR" dirty="0"/>
              <a:t> new </a:t>
            </a:r>
            <a:r>
              <a:rPr lang="pt-BR" dirty="0" err="1"/>
              <a:t>SecurityException</a:t>
            </a:r>
            <a:r>
              <a:rPr lang="pt-BR" dirty="0"/>
              <a:t>();</a:t>
            </a:r>
          </a:p>
          <a:p>
            <a:r>
              <a:rPr lang="pt-BR" dirty="0"/>
              <a:t>}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03648" y="5229200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exemplo visto acima é um modelo </a:t>
            </a:r>
            <a:r>
              <a:rPr lang="pt-BR" b="1" dirty="0"/>
              <a:t>perigoso </a:t>
            </a:r>
            <a:r>
              <a:rPr lang="pt-BR" dirty="0"/>
              <a:t>e não deve ser usado, pois pode levar à vazamento de permissões (</a:t>
            </a:r>
            <a:r>
              <a:rPr lang="pt-BR" i="1" dirty="0" err="1">
                <a:hlinkClick r:id="rId4"/>
              </a:rPr>
              <a:t>permission</a:t>
            </a:r>
            <a:r>
              <a:rPr lang="pt-BR" i="1" dirty="0">
                <a:hlinkClick r:id="rId4"/>
              </a:rPr>
              <a:t> </a:t>
            </a:r>
            <a:r>
              <a:rPr lang="pt-BR" i="1" dirty="0" err="1">
                <a:hlinkClick r:id="rId4"/>
              </a:rPr>
              <a:t>leaking</a:t>
            </a:r>
            <a:r>
              <a:rPr lang="pt-BR" i="1" dirty="0"/>
              <a:t>)</a:t>
            </a:r>
            <a:r>
              <a:rPr lang="pt-BR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5427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0B050"/>
                </a:solidFill>
              </a:rPr>
              <a:t>Conclusão</a:t>
            </a:r>
            <a:endParaRPr lang="pt-BR" sz="3200" b="1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77416"/>
            <a:ext cx="822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3528" y="1203593"/>
            <a:ext cx="84969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Durante a realização do trabalho, percebemos a grande importância que se tem ao construir um aplicativo de forma segura.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	Todas estes 10 itens citados durante o trabalho, não irá garantir 100% de segurança em um aplicativo móvel, mas com certeza irá dificultar bastante a vida de quem está mal intencionado (ameaça) para fraudar e violar o sistema.</a:t>
            </a:r>
            <a:endParaRPr lang="pt-BR" dirty="0"/>
          </a:p>
        </p:txBody>
      </p:sp>
      <p:pic>
        <p:nvPicPr>
          <p:cNvPr id="4098" name="Picture 2" descr="Resultado de imagem para celular seguro ic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464496" cy="23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7886700" cy="576064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accent2"/>
                </a:solidFill>
              </a:rPr>
              <a:t>Apresentação</a:t>
            </a:r>
            <a:endParaRPr lang="en-US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9892" y="2102803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“Top 10” </a:t>
            </a:r>
            <a:r>
              <a:rPr lang="pt-BR" dirty="0"/>
              <a:t>R</a:t>
            </a:r>
            <a:r>
              <a:rPr lang="pt-BR" dirty="0" smtClean="0"/>
              <a:t>iscos de Segurança para Aplicativos Móveis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Identificação dos Riscos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Explanação de cada um deles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1026" name="Picture 2" descr="Resultado de imagem para note iphon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8" y="2102803"/>
            <a:ext cx="1716288" cy="16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3200" b="1" dirty="0" smtClean="0">
                <a:solidFill>
                  <a:schemeClr val="accent2"/>
                </a:solidFill>
              </a:rPr>
              <a:t>Objetivos do trabalho</a:t>
            </a:r>
            <a:endParaRPr lang="pt-BR" sz="3200" b="1" dirty="0">
              <a:solidFill>
                <a:schemeClr val="accent2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916832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O trabalho final da disciplina de “Segurança em Aplicações e Serviços Móveis”, tem como objetivo:</a:t>
            </a:r>
          </a:p>
          <a:p>
            <a:pPr algn="just">
              <a:lnSpc>
                <a:spcPct val="150000"/>
              </a:lnSpc>
            </a:pPr>
            <a:endParaRPr lang="pt-BR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Conhecer os “Top 10” Riscos em Aplicativos Móveis;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Identificar possíveis falhas em segurança dentre os “Top 10”;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Propor uma solução para os riscos evidenciados;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7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3200" b="1" dirty="0">
                <a:solidFill>
                  <a:schemeClr val="accent2"/>
                </a:solidFill>
              </a:rPr>
              <a:t>“Top 10” Riscos de segurança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7544" y="126876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Abaixo estão elencados os “Top 10” riscos em segurança no mundo mobile que devemos ter cuidado aos desenvolvermos as aplicações.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00514"/>
              </p:ext>
            </p:extLst>
          </p:nvPr>
        </p:nvGraphicFramePr>
        <p:xfrm>
          <a:off x="1702344" y="2321556"/>
          <a:ext cx="5760000" cy="43199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2770"/>
                <a:gridCol w="4927230"/>
              </a:tblGrid>
              <a:tr h="392727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TOP 10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9272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Utilização incorreta da plataforma</a:t>
                      </a:r>
                      <a:endParaRPr lang="pt-BR" dirty="0"/>
                    </a:p>
                  </a:txBody>
                  <a:tcPr anchor="ctr"/>
                </a:tc>
              </a:tr>
              <a:tr h="39272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Dados inseguros</a:t>
                      </a:r>
                    </a:p>
                  </a:txBody>
                  <a:tcPr anchor="ctr"/>
                </a:tc>
              </a:tr>
              <a:tr h="39272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Comunicação insegura</a:t>
                      </a:r>
                      <a:endParaRPr lang="pt-BR" dirty="0"/>
                    </a:p>
                  </a:txBody>
                  <a:tcPr anchor="ctr"/>
                </a:tc>
              </a:tr>
              <a:tr h="39272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Autenticação insegura</a:t>
                      </a:r>
                    </a:p>
                  </a:txBody>
                  <a:tcPr anchor="ctr"/>
                </a:tc>
              </a:tr>
              <a:tr h="39272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Criptografia inadequada</a:t>
                      </a:r>
                    </a:p>
                  </a:txBody>
                  <a:tcPr anchor="ctr"/>
                </a:tc>
              </a:tr>
              <a:tr h="39272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Autorização insegura</a:t>
                      </a:r>
                    </a:p>
                  </a:txBody>
                  <a:tcPr anchor="ctr"/>
                </a:tc>
              </a:tr>
              <a:tr h="39272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Questões de qualidade do código do cliente</a:t>
                      </a:r>
                    </a:p>
                  </a:txBody>
                  <a:tcPr anchor="ctr"/>
                </a:tc>
              </a:tr>
              <a:tr h="39272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Alteração de código</a:t>
                      </a:r>
                    </a:p>
                  </a:txBody>
                  <a:tcPr anchor="ctr"/>
                </a:tc>
              </a:tr>
              <a:tr h="39272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Engenharia reversa</a:t>
                      </a:r>
                    </a:p>
                  </a:txBody>
                  <a:tcPr anchor="ctr"/>
                </a:tc>
              </a:tr>
              <a:tr h="39272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M10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Funcionalidades estranhas ou externas</a:t>
                      </a:r>
                      <a:endParaRPr 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0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3200" b="1" dirty="0" smtClean="0">
                <a:solidFill>
                  <a:schemeClr val="accent2"/>
                </a:solidFill>
              </a:rPr>
              <a:t>Identificação dos Riscos</a:t>
            </a:r>
            <a:endParaRPr lang="pt-BR" sz="3200" b="1" dirty="0">
              <a:solidFill>
                <a:schemeClr val="accent2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77416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Nos próximos slides, iremos identificar cada um dos riscos citados anteriormente, elencando uma possível falha de segurança que possa ocorrer.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	</a:t>
            </a:r>
            <a:r>
              <a:rPr lang="pt-BR" dirty="0" smtClean="0"/>
              <a:t>Após analisar a falha, daremos alguma solução para resolvermos o problema e deixarmos nossos aplicativos mais seguros.</a:t>
            </a:r>
            <a:endParaRPr lang="pt-BR" dirty="0"/>
          </a:p>
        </p:txBody>
      </p:sp>
      <p:pic>
        <p:nvPicPr>
          <p:cNvPr id="2050" name="Picture 2" descr="Resultado de imagem para securit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56" y="3573016"/>
            <a:ext cx="30003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2800" b="1" dirty="0">
                <a:solidFill>
                  <a:srgbClr val="C00000"/>
                </a:solidFill>
              </a:rPr>
              <a:t>M1: </a:t>
            </a:r>
            <a:r>
              <a:rPr lang="pt-BR" sz="2800" b="1" dirty="0" smtClean="0">
                <a:solidFill>
                  <a:srgbClr val="C00000"/>
                </a:solidFill>
              </a:rPr>
              <a:t>Utilização </a:t>
            </a:r>
            <a:r>
              <a:rPr lang="pt-BR" sz="2800" b="1" dirty="0">
                <a:solidFill>
                  <a:srgbClr val="C00000"/>
                </a:solidFill>
              </a:rPr>
              <a:t>incorreta da </a:t>
            </a:r>
            <a:r>
              <a:rPr lang="pt-BR" sz="2800" b="1" dirty="0" smtClean="0">
                <a:solidFill>
                  <a:srgbClr val="C00000"/>
                </a:solidFill>
              </a:rPr>
              <a:t>plataforma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77416"/>
            <a:ext cx="822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9512" y="1307678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Esta </a:t>
            </a:r>
            <a:r>
              <a:rPr lang="pt-BR" dirty="0"/>
              <a:t>categoria abrange o uso indevido de um recurso </a:t>
            </a:r>
            <a:r>
              <a:rPr lang="pt-BR" dirty="0" smtClean="0"/>
              <a:t>da </a:t>
            </a:r>
            <a:r>
              <a:rPr lang="pt-BR" dirty="0"/>
              <a:t>plataforma ou falha ao usar controles de </a:t>
            </a:r>
            <a:r>
              <a:rPr lang="pt-BR" dirty="0" smtClean="0"/>
              <a:t>segurança. Alguns exemplos: </a:t>
            </a:r>
            <a:r>
              <a:rPr lang="pt-BR" dirty="0"/>
              <a:t>intenções do </a:t>
            </a:r>
            <a:r>
              <a:rPr lang="pt-BR" dirty="0" smtClean="0"/>
              <a:t>Sistema Operacional (</a:t>
            </a:r>
            <a:r>
              <a:rPr lang="pt-BR" dirty="0" err="1" smtClean="0"/>
              <a:t>Android</a:t>
            </a:r>
            <a:r>
              <a:rPr lang="pt-BR" dirty="0" smtClean="0"/>
              <a:t> / IOS), </a:t>
            </a:r>
            <a:r>
              <a:rPr lang="pt-BR" dirty="0"/>
              <a:t>permissões da plataforma, uso indevido do </a:t>
            </a:r>
            <a:r>
              <a:rPr lang="pt-BR" dirty="0" err="1"/>
              <a:t>TouchID</a:t>
            </a:r>
            <a:r>
              <a:rPr lang="pt-BR" dirty="0" smtClean="0"/>
              <a:t>, </a:t>
            </a:r>
            <a:r>
              <a:rPr lang="pt-BR" dirty="0"/>
              <a:t>ou algum outro controle de segurança que faz parte do </a:t>
            </a:r>
            <a:r>
              <a:rPr lang="pt-BR" dirty="0" smtClean="0"/>
              <a:t>S.O.</a:t>
            </a:r>
            <a:endParaRPr lang="pt-BR" dirty="0"/>
          </a:p>
        </p:txBody>
      </p:sp>
      <p:pic>
        <p:nvPicPr>
          <p:cNvPr id="3078" name="Picture 6" descr="Resultado de imagem para proble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133375"/>
            <a:ext cx="751193" cy="75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corr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751192" cy="7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75656" y="428380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Dados de “</a:t>
            </a:r>
            <a:r>
              <a:rPr lang="pt-BR" dirty="0" err="1" smtClean="0"/>
              <a:t>Login</a:t>
            </a:r>
            <a:r>
              <a:rPr lang="pt-BR" dirty="0" smtClean="0"/>
              <a:t>” e “Senha” deixados desprotegidos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475656" y="537321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Tenha certeza de que qualquer </a:t>
            </a:r>
            <a:r>
              <a:rPr lang="pt-BR" dirty="0" smtClean="0"/>
              <a:t>propriedade do</a:t>
            </a:r>
            <a:r>
              <a:rPr lang="pt-BR" dirty="0"/>
              <a:t> </a:t>
            </a:r>
            <a:r>
              <a:rPr lang="pt-BR" i="1" dirty="0" err="1"/>
              <a:t>SharedPreferences</a:t>
            </a:r>
            <a:r>
              <a:rPr lang="pt-BR" dirty="0"/>
              <a:t> não</a:t>
            </a:r>
            <a:r>
              <a:rPr lang="pt-BR" b="1" dirty="0"/>
              <a:t> </a:t>
            </a:r>
            <a:r>
              <a:rPr lang="pt-BR" dirty="0"/>
              <a:t>seja MODE_WORLD_READABLE</a:t>
            </a:r>
          </a:p>
        </p:txBody>
      </p:sp>
    </p:spTree>
    <p:extLst>
      <p:ext uri="{BB962C8B-B14F-4D97-AF65-F5344CB8AC3E}">
        <p14:creationId xmlns:p14="http://schemas.microsoft.com/office/powerpoint/2010/main" val="17312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2800" b="1" dirty="0" smtClean="0">
                <a:solidFill>
                  <a:srgbClr val="C00000"/>
                </a:solidFill>
              </a:rPr>
              <a:t>M2</a:t>
            </a:r>
            <a:r>
              <a:rPr lang="pt-BR" sz="2800" b="1" dirty="0">
                <a:solidFill>
                  <a:srgbClr val="C00000"/>
                </a:solidFill>
              </a:rPr>
              <a:t>: Dados </a:t>
            </a:r>
            <a:r>
              <a:rPr lang="pt-BR" sz="2800" b="1" dirty="0" smtClean="0">
                <a:solidFill>
                  <a:srgbClr val="C00000"/>
                </a:solidFill>
              </a:rPr>
              <a:t>inseguros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77416"/>
            <a:ext cx="822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9512" y="1307678"/>
            <a:ext cx="87129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	Isso abrange o armazenamento inseguro de dados e vazamentos de dados não intencionais</a:t>
            </a:r>
            <a:r>
              <a:rPr lang="pt-BR" dirty="0" smtClean="0"/>
              <a:t>. Este </a:t>
            </a:r>
            <a:r>
              <a:rPr lang="pt-BR" dirty="0"/>
              <a:t>i</a:t>
            </a:r>
            <a:r>
              <a:rPr lang="pt-BR" dirty="0" smtClean="0"/>
              <a:t>tem aplica-se principalmente aos serviços de </a:t>
            </a:r>
            <a:r>
              <a:rPr lang="pt-BR" dirty="0" err="1" smtClean="0"/>
              <a:t>back</a:t>
            </a:r>
            <a:r>
              <a:rPr lang="pt-BR" dirty="0" smtClean="0"/>
              <a:t>-end. Os riscos mais eminentes são: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Confidencialidade de dados perdidos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Integridade de dados não confiáveis</a:t>
            </a:r>
            <a:endParaRPr lang="pt-BR" dirty="0"/>
          </a:p>
        </p:txBody>
      </p:sp>
      <p:pic>
        <p:nvPicPr>
          <p:cNvPr id="3078" name="Picture 6" descr="Resultado de imagem para proble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133375"/>
            <a:ext cx="751193" cy="75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corr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751192" cy="7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475656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armazenamento local, a API do </a:t>
            </a:r>
            <a:r>
              <a:rPr lang="pt-BR" dirty="0" err="1"/>
              <a:t>Android</a:t>
            </a:r>
            <a:r>
              <a:rPr lang="pt-BR" dirty="0"/>
              <a:t> pode ser usada para </a:t>
            </a:r>
            <a:r>
              <a:rPr lang="pt-BR" dirty="0" err="1"/>
              <a:t>encriptar</a:t>
            </a:r>
            <a:r>
              <a:rPr lang="pt-BR" dirty="0"/>
              <a:t> armazenamentos de arquivos locais usando </a:t>
            </a:r>
            <a:r>
              <a:rPr lang="pt-BR" i="1" dirty="0" err="1"/>
              <a:t>setStorageEncryption</a:t>
            </a:r>
            <a:r>
              <a:rPr lang="pt-BR" i="1" dirty="0"/>
              <a:t>;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4150821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guardar dados a não ser que seja absolutamente necessário.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8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2800" b="1" dirty="0" smtClean="0">
                <a:solidFill>
                  <a:srgbClr val="C00000"/>
                </a:solidFill>
              </a:rPr>
              <a:t>M3</a:t>
            </a:r>
            <a:r>
              <a:rPr lang="pt-BR" sz="2800" b="1" dirty="0">
                <a:solidFill>
                  <a:srgbClr val="C00000"/>
                </a:solidFill>
              </a:rPr>
              <a:t>: Comunicação </a:t>
            </a:r>
            <a:r>
              <a:rPr lang="pt-BR" sz="2800" b="1" dirty="0" smtClean="0">
                <a:solidFill>
                  <a:srgbClr val="C00000"/>
                </a:solidFill>
              </a:rPr>
              <a:t>insegura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77416"/>
            <a:ext cx="822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0" y="1203593"/>
            <a:ext cx="9144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	Este risco abrange todos os aspectos da obtenção de dados </a:t>
            </a:r>
            <a:r>
              <a:rPr lang="pt-BR" dirty="0" smtClean="0"/>
              <a:t>de um </a:t>
            </a:r>
            <a:r>
              <a:rPr lang="pt-BR" dirty="0"/>
              <a:t>ponto A ao ponto B, mas </a:t>
            </a:r>
            <a:r>
              <a:rPr lang="pt-BR" dirty="0" smtClean="0"/>
              <a:t>realizando </a:t>
            </a:r>
            <a:r>
              <a:rPr lang="pt-BR" dirty="0"/>
              <a:t>de forma insegura. </a:t>
            </a:r>
            <a:r>
              <a:rPr lang="pt-BR" dirty="0" smtClean="0"/>
              <a:t>Abrange </a:t>
            </a:r>
            <a:r>
              <a:rPr lang="pt-BR" dirty="0"/>
              <a:t>comunicações de celular para celular, comunicações de aplicativo para servidor ou comunicações de celular para </a:t>
            </a:r>
            <a:r>
              <a:rPr lang="pt-BR" dirty="0" smtClean="0"/>
              <a:t>servidor. Inclui </a:t>
            </a:r>
            <a:r>
              <a:rPr lang="pt-BR" dirty="0"/>
              <a:t>todas </a:t>
            </a:r>
            <a:r>
              <a:rPr lang="pt-BR" dirty="0" smtClean="0"/>
              <a:t>as principais </a:t>
            </a:r>
            <a:r>
              <a:rPr lang="pt-BR" dirty="0"/>
              <a:t>tecnologias de comunicação que um dispositivo móvel pode usar: </a:t>
            </a:r>
            <a:r>
              <a:rPr lang="pt-BR" dirty="0" smtClean="0"/>
              <a:t>WiFi</a:t>
            </a:r>
            <a:r>
              <a:rPr lang="pt-BR" dirty="0"/>
              <a:t>, </a:t>
            </a:r>
            <a:r>
              <a:rPr lang="pt-BR" dirty="0" smtClean="0"/>
              <a:t>Bluetooth, </a:t>
            </a:r>
            <a:r>
              <a:rPr lang="pt-BR" dirty="0"/>
              <a:t>NFC, áudio, </a:t>
            </a:r>
            <a:r>
              <a:rPr lang="pt-BR" dirty="0" smtClean="0"/>
              <a:t>infravermelho, 4G</a:t>
            </a:r>
            <a:r>
              <a:rPr lang="pt-BR" dirty="0"/>
              <a:t>, </a:t>
            </a:r>
            <a:r>
              <a:rPr lang="pt-BR" dirty="0" smtClean="0"/>
              <a:t>SMS, </a:t>
            </a:r>
            <a:r>
              <a:rPr lang="pt-BR" dirty="0" err="1" smtClean="0"/>
              <a:t>etc</a:t>
            </a:r>
            <a:endParaRPr lang="pt-BR" dirty="0"/>
          </a:p>
        </p:txBody>
      </p:sp>
      <p:pic>
        <p:nvPicPr>
          <p:cNvPr id="3078" name="Picture 6" descr="Resultado de imagem para proble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133375"/>
            <a:ext cx="751193" cy="75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corr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17232"/>
            <a:ext cx="751192" cy="7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75656" y="556414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Usar HTTPS</a:t>
            </a:r>
          </a:p>
          <a:p>
            <a:r>
              <a:rPr lang="pt-BR" dirty="0"/>
              <a:t>Usar encriptação ( </a:t>
            </a:r>
            <a:r>
              <a:rPr lang="pt-BR" dirty="0" err="1">
                <a:hlinkClick r:id="rId4" tooltip="Cipher Android"/>
              </a:rPr>
              <a:t>Cipher</a:t>
            </a:r>
            <a:r>
              <a:rPr lang="pt-BR" dirty="0">
                <a:hlinkClick r:id="rId4" tooltip="Cipher Android"/>
              </a:rPr>
              <a:t> – </a:t>
            </a:r>
            <a:r>
              <a:rPr lang="pt-BR" dirty="0" err="1">
                <a:hlinkClick r:id="rId4" tooltip="Cipher Android"/>
              </a:rPr>
              <a:t>Android</a:t>
            </a:r>
            <a:r>
              <a:rPr lang="pt-BR" dirty="0"/>
              <a:t> 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60756" y="4118974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  <a:r>
              <a:rPr lang="pt-BR" dirty="0" smtClean="0"/>
              <a:t>o </a:t>
            </a:r>
            <a:r>
              <a:rPr lang="pt-BR" dirty="0"/>
              <a:t>caso do </a:t>
            </a:r>
            <a:r>
              <a:rPr lang="pt-BR" dirty="0">
                <a:hlinkClick r:id="rId5"/>
              </a:rPr>
              <a:t>Google </a:t>
            </a:r>
            <a:r>
              <a:rPr lang="pt-BR" dirty="0" err="1">
                <a:hlinkClick r:id="rId5"/>
              </a:rPr>
              <a:t>ClientLogin</a:t>
            </a:r>
            <a:r>
              <a:rPr lang="pt-BR" dirty="0">
                <a:hlinkClick r:id="rId5"/>
              </a:rPr>
              <a:t> </a:t>
            </a:r>
            <a:r>
              <a:rPr lang="pt-BR" dirty="0" err="1">
                <a:hlinkClick r:id="rId5"/>
              </a:rPr>
              <a:t>Authentication</a:t>
            </a:r>
            <a:r>
              <a:rPr lang="pt-BR" dirty="0">
                <a:hlinkClick r:id="rId5"/>
              </a:rPr>
              <a:t> </a:t>
            </a:r>
            <a:r>
              <a:rPr lang="pt-BR" dirty="0" err="1" smtClean="0">
                <a:hlinkClick r:id="rId5"/>
              </a:rPr>
              <a:t>Protocol</a:t>
            </a:r>
            <a:r>
              <a:rPr lang="pt-BR" dirty="0" smtClean="0"/>
              <a:t>, onde </a:t>
            </a:r>
            <a:r>
              <a:rPr lang="pt-BR" dirty="0"/>
              <a:t>o </a:t>
            </a:r>
            <a:r>
              <a:rPr lang="pt-BR" dirty="0" err="1"/>
              <a:t>authentication</a:t>
            </a:r>
            <a:r>
              <a:rPr lang="pt-BR" dirty="0"/>
              <a:t> </a:t>
            </a:r>
            <a:r>
              <a:rPr lang="pt-BR" dirty="0" err="1"/>
              <a:t>token</a:t>
            </a:r>
            <a:r>
              <a:rPr lang="pt-BR" dirty="0"/>
              <a:t> era usado em requisições enviadas sem </a:t>
            </a:r>
            <a:r>
              <a:rPr lang="pt-BR" dirty="0" err="1"/>
              <a:t>http</a:t>
            </a:r>
            <a:r>
              <a:rPr lang="pt-BR" dirty="0"/>
              <a:t> </a:t>
            </a:r>
            <a:r>
              <a:rPr lang="pt-BR" dirty="0" err="1"/>
              <a:t>encriptado</a:t>
            </a:r>
            <a:r>
              <a:rPr lang="pt-BR" dirty="0"/>
              <a:t>, e alguém poderia facilmente fazer </a:t>
            </a:r>
            <a:r>
              <a:rPr lang="pt-BR" i="1" dirty="0" err="1"/>
              <a:t>sniffing</a:t>
            </a:r>
            <a:r>
              <a:rPr lang="pt-BR" i="1" dirty="0"/>
              <a:t> </a:t>
            </a:r>
            <a:r>
              <a:rPr lang="pt-BR" dirty="0"/>
              <a:t>do </a:t>
            </a:r>
            <a:r>
              <a:rPr lang="pt-BR" dirty="0" err="1"/>
              <a:t>token</a:t>
            </a:r>
            <a:r>
              <a:rPr lang="pt-BR" dirty="0"/>
              <a:t> e personificar o usuário.</a:t>
            </a:r>
          </a:p>
        </p:txBody>
      </p:sp>
    </p:spTree>
    <p:extLst>
      <p:ext uri="{BB962C8B-B14F-4D97-AF65-F5344CB8AC3E}">
        <p14:creationId xmlns:p14="http://schemas.microsoft.com/office/powerpoint/2010/main" val="36751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04056"/>
          </a:xfrm>
        </p:spPr>
        <p:txBody>
          <a:bodyPr/>
          <a:lstStyle/>
          <a:p>
            <a:r>
              <a:rPr lang="pt-BR" sz="2800" b="1" dirty="0" smtClean="0">
                <a:solidFill>
                  <a:srgbClr val="C00000"/>
                </a:solidFill>
              </a:rPr>
              <a:t>M4</a:t>
            </a:r>
            <a:r>
              <a:rPr lang="pt-BR" sz="2800" b="1" dirty="0">
                <a:solidFill>
                  <a:srgbClr val="C00000"/>
                </a:solidFill>
              </a:rPr>
              <a:t>: Autenticação </a:t>
            </a:r>
            <a:r>
              <a:rPr lang="pt-BR" sz="2800" b="1" dirty="0" smtClean="0">
                <a:solidFill>
                  <a:srgbClr val="C00000"/>
                </a:solidFill>
              </a:rPr>
              <a:t>insegura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77416"/>
            <a:ext cx="822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9512" y="1203593"/>
            <a:ext cx="86409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	Esta categoria captura as </a:t>
            </a:r>
            <a:r>
              <a:rPr lang="pt-BR" dirty="0" smtClean="0"/>
              <a:t>intenções </a:t>
            </a:r>
            <a:r>
              <a:rPr lang="pt-BR" dirty="0"/>
              <a:t>de autenticação do usuário final ou gerenciamento de sessão incorreta. Isso pode incluir: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Falha </a:t>
            </a:r>
            <a:r>
              <a:rPr lang="pt-BR" dirty="0"/>
              <a:t>em identificar o usuário quando isso deve ser </a:t>
            </a:r>
            <a:r>
              <a:rPr lang="pt-BR" dirty="0" smtClean="0"/>
              <a:t>requerido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Falha </a:t>
            </a:r>
            <a:r>
              <a:rPr lang="pt-BR" dirty="0"/>
              <a:t>ao manter a identidade do usuário quando for </a:t>
            </a:r>
            <a:r>
              <a:rPr lang="pt-BR" dirty="0" smtClean="0"/>
              <a:t>necessário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Pontos </a:t>
            </a:r>
            <a:r>
              <a:rPr lang="pt-BR" dirty="0"/>
              <a:t>fracos no gerenciamento de sessões</a:t>
            </a:r>
          </a:p>
        </p:txBody>
      </p:sp>
      <p:pic>
        <p:nvPicPr>
          <p:cNvPr id="3078" name="Picture 6" descr="Resultado de imagem para proble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133375"/>
            <a:ext cx="751193" cy="75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corr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751192" cy="7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75656" y="515719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Force o usuário a não usar senhas fracas;</a:t>
            </a:r>
          </a:p>
          <a:p>
            <a:r>
              <a:rPr lang="pt-BR" dirty="0"/>
              <a:t>Não usar somente o </a:t>
            </a:r>
            <a:r>
              <a:rPr lang="pt-BR" dirty="0" err="1"/>
              <a:t>device</a:t>
            </a:r>
            <a:r>
              <a:rPr lang="pt-BR" dirty="0"/>
              <a:t> ID na autenticação;</a:t>
            </a:r>
          </a:p>
          <a:p>
            <a:r>
              <a:rPr lang="pt-BR" dirty="0"/>
              <a:t>Quando possível, certifique­-se que todas requisições de autenticação aconteçam no lado servidor.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60756" y="3861048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  <a:r>
              <a:rPr lang="pt-BR" dirty="0" smtClean="0"/>
              <a:t>o </a:t>
            </a:r>
            <a:r>
              <a:rPr lang="pt-BR" dirty="0"/>
              <a:t>âmbito de aplicações móveis isso não é verdade, conexões com a Internet em celulares e </a:t>
            </a:r>
            <a:r>
              <a:rPr lang="pt-BR" dirty="0" err="1"/>
              <a:t>tablets</a:t>
            </a:r>
            <a:r>
              <a:rPr lang="pt-BR" dirty="0"/>
              <a:t> são menos confiáveis ou </a:t>
            </a:r>
            <a:r>
              <a:rPr lang="pt-BR" dirty="0" smtClean="0"/>
              <a:t>previsíveis, </a:t>
            </a:r>
            <a:r>
              <a:rPr lang="pt-BR" dirty="0"/>
              <a:t>a qualquer momento o usuário pode perder o sinal de sua internet 3g ou de seu </a:t>
            </a:r>
            <a:r>
              <a:rPr lang="pt-BR" dirty="0" smtClean="0"/>
              <a:t>WiFi.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8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507</Words>
  <Application>Microsoft Office PowerPoint</Application>
  <PresentationFormat>Apresentação na tela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Design padrão</vt:lpstr>
      <vt:lpstr>Segurança em Aplicações e Serviços Móveis</vt:lpstr>
      <vt:lpstr>Apresentação</vt:lpstr>
      <vt:lpstr>Objetivos do trabalho</vt:lpstr>
      <vt:lpstr>“Top 10” Riscos de segurança</vt:lpstr>
      <vt:lpstr>Identificação dos Riscos</vt:lpstr>
      <vt:lpstr>M1: Utilização incorreta da plataforma</vt:lpstr>
      <vt:lpstr>M2: Dados inseguros</vt:lpstr>
      <vt:lpstr>M3: Comunicação insegura</vt:lpstr>
      <vt:lpstr>M4: Autenticação insegura</vt:lpstr>
      <vt:lpstr>M5: Criptografia inadequada</vt:lpstr>
      <vt:lpstr>M6: Autorização insegura</vt:lpstr>
      <vt:lpstr>M7: Questões de qualidade do código do cliente</vt:lpstr>
      <vt:lpstr>M8: Alteração de código</vt:lpstr>
      <vt:lpstr>M9: Engenharia reversa</vt:lpstr>
      <vt:lpstr>M10: Funcionalidades estranhas ou externas</vt:lpstr>
      <vt:lpstr>Conclusão</vt:lpstr>
    </vt:vector>
  </TitlesOfParts>
  <Company>SMC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Administrador</dc:creator>
  <cp:lastModifiedBy>Usuário do Windows</cp:lastModifiedBy>
  <cp:revision>49</cp:revision>
  <dcterms:created xsi:type="dcterms:W3CDTF">2010-09-02T17:45:09Z</dcterms:created>
  <dcterms:modified xsi:type="dcterms:W3CDTF">2016-12-19T10:00:35Z</dcterms:modified>
</cp:coreProperties>
</file>