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7" r:id="rId5"/>
    <p:sldId id="259" r:id="rId6"/>
    <p:sldId id="260" r:id="rId7"/>
    <p:sldId id="261" r:id="rId8"/>
    <p:sldId id="262" r:id="rId9"/>
    <p:sldId id="263" r:id="rId10"/>
    <p:sldId id="26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3" d="100"/>
          <a:sy n="63" d="100"/>
        </p:scale>
        <p:origin x="16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http://www.pptfans.cn</a:t>
            </a:r>
            <a:endParaRPr lang="en-US" altLang="zh-CN" sz="1200" b="0" i="0" kern="120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以视频、图文教程为主的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入门、初级、中级、高级教程应有尽有，助你</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设计从入门到精通，同时高品质的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设计教程系列，能为你的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设计学习带来极高价值；免费高品质</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模板免费下载，极大提高</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设计制作效率。</a:t>
            </a:r>
            <a:endParaRPr lang="zh-CN" altLang="en-US" dirty="0"/>
          </a:p>
        </p:txBody>
      </p:sp>
      <p:sp>
        <p:nvSpPr>
          <p:cNvPr id="4" name="灯片编号占位符 3"/>
          <p:cNvSpPr>
            <a:spLocks noGrp="1"/>
          </p:cNvSpPr>
          <p:nvPr>
            <p:ph type="sldNum" sz="quarter" idx="10"/>
          </p:nvPr>
        </p:nvSpPr>
        <p:spPr/>
        <p:txBody>
          <a:bodyPr/>
          <a:lstStyle/>
          <a:p>
            <a:fld id="{4367E84C-2B3E-4FD9-92B0-5E27C0B6A8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pic>
        <p:nvPicPr>
          <p:cNvPr id="10"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4328"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pic>
        <p:nvPicPr>
          <p:cNvPr id="7"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4328"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pic>
        <p:nvPicPr>
          <p:cNvPr id="6"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4328"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4328"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6597352"/>
            <a:ext cx="9144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5220072" y="6453336"/>
            <a:ext cx="33123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北京交通大学</a:t>
            </a:r>
            <a:r>
              <a:rPr lang="en-US" altLang="zh-CN" sz="1600" dirty="0">
                <a:latin typeface="微软雅黑" panose="020B0503020204020204" pitchFamily="34" charset="-122"/>
                <a:ea typeface="微软雅黑" panose="020B0503020204020204" pitchFamily="34" charset="-122"/>
              </a:rPr>
              <a:t>MBA</a:t>
            </a:r>
            <a:r>
              <a:rPr lang="zh-CN" altLang="en-US" sz="1600" dirty="0">
                <a:latin typeface="微软雅黑" panose="020B0503020204020204" pitchFamily="34" charset="-122"/>
                <a:ea typeface="微软雅黑" panose="020B0503020204020204" pitchFamily="34" charset="-122"/>
              </a:rPr>
              <a:t>论文开题报告</a:t>
            </a:r>
            <a:endParaRPr lang="zh-CN" altLang="en-US" sz="1600"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hyperlink" Target="https://www.baidu.com/s?ie=UTF-8&amp;wd=pptfans" TargetMode="External"/><Relationship Id="rId2" Type="http://schemas.openxmlformats.org/officeDocument/2006/relationships/image" Target="../media/image4.png"/><Relationship Id="rId1" Type="http://schemas.openxmlformats.org/officeDocument/2006/relationships/hyperlink" Target="http://www.pptfans.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7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在这里输入你的论文题目最好不要换行</a:t>
            </a:r>
            <a:endParaRPr lang="zh-CN" altLang="en-US" sz="2800" b="1" dirty="0">
              <a:latin typeface="华康俪金黑W8(P)" pitchFamily="34" charset="-122"/>
              <a:ea typeface="华康俪金黑W8(P)" pitchFamily="34" charset="-122"/>
            </a:endParaRPr>
          </a:p>
        </p:txBody>
      </p:sp>
      <p:sp>
        <p:nvSpPr>
          <p:cNvPr id="6" name="梯形 5"/>
          <p:cNvSpPr/>
          <p:nvPr/>
        </p:nvSpPr>
        <p:spPr>
          <a:xfrm rot="16200000">
            <a:off x="467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7812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368" y="1916864"/>
            <a:ext cx="648000"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8532368" y="1916864"/>
            <a:ext cx="648000"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2275756" y="3501008"/>
          <a:ext cx="4592488" cy="1854200"/>
        </p:xfrm>
        <a:graphic>
          <a:graphicData uri="http://schemas.openxmlformats.org/drawingml/2006/table">
            <a:tbl>
              <a:tblPr firstRow="1" bandRow="1">
                <a:tableStyleId>{5C22544A-7EE6-4342-B048-85BDC9FD1C3A}</a:tableStyleId>
              </a:tblPr>
              <a:tblGrid>
                <a:gridCol w="1884334"/>
                <a:gridCol w="2708154"/>
              </a:tblGrid>
              <a:tr h="370840">
                <a:tc>
                  <a:txBody>
                    <a:bodyPr/>
                    <a:lstStyle/>
                    <a:p>
                      <a:pPr algn="ctr"/>
                      <a:r>
                        <a:rPr lang="zh-CN" altLang="en-US" dirty="0">
                          <a:latin typeface="微软雅黑" panose="020B0503020204020204" pitchFamily="34" charset="-122"/>
                          <a:ea typeface="微软雅黑" panose="020B0503020204020204" pitchFamily="34" charset="-122"/>
                        </a:rPr>
                        <a:t>学  院</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70840">
                <a:tc gridSpan="2">
                  <a:txBody>
                    <a:bodyPr/>
                    <a:lstStyle/>
                    <a:p>
                      <a:pPr algn="ctr"/>
                      <a:endParaRPr lang="zh-CN" altLang="en-US" dirty="0"/>
                    </a:p>
                  </a:txBody>
                  <a:tcPr>
                    <a:noFill/>
                  </a:tcPr>
                </a:tc>
                <a:tc hMerge="1">
                  <a:tcPr/>
                </a:tc>
              </a:tr>
              <a:tr h="370840">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endParaRPr lang="zh-CN" altLang="en-US" sz="1800" b="1" kern="1200" dirty="0">
                        <a:solidFill>
                          <a:schemeClr val="lt1"/>
                        </a:solidFill>
                        <a:latin typeface="微软雅黑" panose="020B0503020204020204" pitchFamily="34" charset="-122"/>
                        <a:ea typeface="微软雅黑" panose="020B0503020204020204" pitchFamily="34" charset="-122"/>
                        <a:cs typeface="+mn-cs"/>
                      </a:endParaRPr>
                    </a:p>
                  </a:txBody>
                  <a:tcPr>
                    <a:solidFill>
                      <a:schemeClr val="tx2">
                        <a:lumMod val="60000"/>
                        <a:lumOff val="40000"/>
                      </a:schemeClr>
                    </a:solidFill>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70840">
                <a:tc gridSpan="2">
                  <a:txBody>
                    <a:bodyPr/>
                    <a:lstStyle/>
                    <a:p>
                      <a:pPr algn="ctr"/>
                      <a:endParaRPr lang="zh-CN" altLang="en-US" dirty="0"/>
                    </a:p>
                  </a:txBody>
                  <a:tcPr>
                    <a:noFill/>
                  </a:tcPr>
                </a:tc>
                <a:tc hMerge="1">
                  <a:tcPr/>
                </a:tc>
              </a:tr>
              <a:tr h="370840">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endParaRPr lang="zh-CN" altLang="en-US" b="1" dirty="0">
                        <a:solidFill>
                          <a:schemeClr val="bg1"/>
                        </a:solidFill>
                        <a:latin typeface="微软雅黑" panose="020B0503020204020204" pitchFamily="34" charset="-122"/>
                        <a:ea typeface="微软雅黑" panose="020B0503020204020204" pitchFamily="34" charset="-122"/>
                      </a:endParaRPr>
                    </a:p>
                  </a:txBody>
                  <a:tcPr>
                    <a:solidFill>
                      <a:schemeClr val="tx2">
                        <a:lumMod val="60000"/>
                        <a:lumOff val="40000"/>
                      </a:schemeClr>
                    </a:solidFill>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bl>
          </a:graphicData>
        </a:graphic>
      </p:graphicFrame>
      <p:sp>
        <p:nvSpPr>
          <p:cNvPr id="11" name="TextBox 10"/>
          <p:cNvSpPr txBox="1"/>
          <p:nvPr/>
        </p:nvSpPr>
        <p:spPr>
          <a:xfrm>
            <a:off x="2335204" y="2636912"/>
            <a:ext cx="4469044" cy="369332"/>
          </a:xfrm>
          <a:prstGeom prst="rect">
            <a:avLst/>
          </a:prstGeom>
          <a:noFill/>
        </p:spPr>
        <p:txBody>
          <a:bodyPr wrap="none" rtlCol="0">
            <a:spAutoFit/>
          </a:bodyPr>
          <a:lstStyle/>
          <a:p>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Ruguo</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 you </a:t>
            </a:r>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yingwen</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timu</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 da </a:t>
            </a:r>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zai</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zheli</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05158" y="116632"/>
            <a:ext cx="5960568" cy="1440160"/>
            <a:chOff x="1547664" y="116632"/>
            <a:chExt cx="5960568" cy="1440160"/>
          </a:xfrm>
        </p:grpSpPr>
        <p:pic>
          <p:nvPicPr>
            <p:cNvPr id="4" name="Picture 2" descr="C:\Documents and Settings\Administrator\桌面\logo_副本.png"/>
            <p:cNvPicPr>
              <a:picLocks noChangeAspect="1" noChangeArrowheads="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619672" y="548681"/>
          <a:ext cx="3312368" cy="670992"/>
        </p:xfrm>
        <a:graphic>
          <a:graphicData uri="http://schemas.openxmlformats.org/drawingml/2006/table">
            <a:tbl>
              <a:tblPr firstRow="1" bandRow="1">
                <a:tableStyleId>{5C22544A-7EE6-4342-B048-85BDC9FD1C3A}</a:tableStyleId>
              </a:tblPr>
              <a:tblGrid>
                <a:gridCol w="1656184"/>
                <a:gridCol w="1656184"/>
              </a:tblGrid>
              <a:tr h="504055">
                <a:tc rowSpan="2">
                  <a:txBody>
                    <a:bodyPr/>
                    <a:lstStyle/>
                    <a:p>
                      <a:pPr algn="ctr"/>
                      <a:r>
                        <a:rPr lang="zh-CN" altLang="en-US" b="1" dirty="0">
                          <a:latin typeface="微软雅黑" panose="020B0503020204020204" pitchFamily="34" charset="-122"/>
                          <a:ea typeface="微软雅黑" panose="020B0503020204020204" pitchFamily="34" charset="-122"/>
                        </a:rPr>
                        <a:t>选题背景</a:t>
                      </a:r>
                      <a:endParaRPr lang="en-US" altLang="zh-CN" b="1" dirty="0">
                        <a:latin typeface="微软雅黑" panose="020B0503020204020204" pitchFamily="34" charset="-122"/>
                        <a:ea typeface="微软雅黑" panose="020B0503020204020204" pitchFamily="34" charset="-122"/>
                      </a:endParaRPr>
                    </a:p>
                    <a:p>
                      <a:pPr algn="ctr"/>
                      <a:r>
                        <a:rPr lang="en-US" altLang="zh-CN" sz="1600" b="0" dirty="0">
                          <a:latin typeface="微软雅黑" panose="020B0503020204020204" pitchFamily="34" charset="-122"/>
                          <a:ea typeface="微软雅黑" panose="020B0503020204020204" pitchFamily="34" charset="-122"/>
                        </a:rPr>
                        <a:t>BACKGROUND</a:t>
                      </a:r>
                      <a:endParaRPr lang="zh-CN" altLang="en-US" sz="1600" b="0"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4" name="矩形 3"/>
          <p:cNvSpPr/>
          <p:nvPr/>
        </p:nvSpPr>
        <p:spPr>
          <a:xfrm>
            <a:off x="827584" y="1844824"/>
            <a:ext cx="2664296"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图片预留位置</a:t>
            </a:r>
            <a:endParaRPr lang="zh-CN" altLang="en-US" dirty="0"/>
          </a:p>
        </p:txBody>
      </p:sp>
      <p:pic>
        <p:nvPicPr>
          <p:cNvPr id="7" name="Grafik 14" descr="trenner.png"/>
          <p:cNvPicPr>
            <a:picLocks noChangeAspect="1"/>
          </p:cNvPicPr>
          <p:nvPr/>
        </p:nvPicPr>
        <p:blipFill>
          <a:blip r:embed="rId1" cstate="print"/>
          <a:stretch>
            <a:fillRect/>
          </a:stretch>
        </p:blipFill>
        <p:spPr>
          <a:xfrm rot="5400000">
            <a:off x="-2288715" y="3570410"/>
            <a:ext cx="5760000" cy="274792"/>
          </a:xfrm>
          <a:prstGeom prst="rect">
            <a:avLst/>
          </a:prstGeom>
        </p:spPr>
      </p:pic>
      <p:pic>
        <p:nvPicPr>
          <p:cNvPr id="8" name="Grafik 14" descr="trenner.png"/>
          <p:cNvPicPr>
            <a:picLocks noChangeAspect="1"/>
          </p:cNvPicPr>
          <p:nvPr/>
        </p:nvPicPr>
        <p:blipFill>
          <a:blip r:embed="rId1" cstate="print"/>
          <a:stretch>
            <a:fillRect/>
          </a:stretch>
        </p:blipFill>
        <p:spPr>
          <a:xfrm rot="16200000" flipH="1">
            <a:off x="893293" y="3722810"/>
            <a:ext cx="5760000" cy="274792"/>
          </a:xfrm>
          <a:prstGeom prst="rect">
            <a:avLst/>
          </a:prstGeom>
        </p:spPr>
      </p:pic>
      <p:sp>
        <p:nvSpPr>
          <p:cNvPr id="10" name="TextBox 9"/>
          <p:cNvSpPr txBox="1"/>
          <p:nvPr/>
        </p:nvSpPr>
        <p:spPr>
          <a:xfrm>
            <a:off x="4067944" y="1844824"/>
            <a:ext cx="3960440" cy="3785652"/>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5.</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619672" y="548681"/>
          <a:ext cx="3312368" cy="670992"/>
        </p:xfrm>
        <a:graphic>
          <a:graphicData uri="http://schemas.openxmlformats.org/drawingml/2006/table">
            <a:tbl>
              <a:tblPr firstRow="1" bandRow="1">
                <a:tableStyleId>{5C22544A-7EE6-4342-B048-85BDC9FD1C3A}</a:tableStyleId>
              </a:tblPr>
              <a:tblGrid>
                <a:gridCol w="1656184"/>
                <a:gridCol w="1656184"/>
              </a:tblGrid>
              <a:tr h="504055">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选题背景</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研究意义</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en-US" altLang="zh-CN" sz="1600" b="0" dirty="0">
                          <a:solidFill>
                            <a:schemeClr val="bg1"/>
                          </a:solidFill>
                          <a:latin typeface="微软雅黑" panose="020B0503020204020204" pitchFamily="34" charset="-122"/>
                          <a:ea typeface="微软雅黑" panose="020B0503020204020204" pitchFamily="34" charset="-122"/>
                        </a:rPr>
                        <a:t>SIGNIFICANS</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6937">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vMerge="1">
                  <a:tcPr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pSp>
        <p:nvGrpSpPr>
          <p:cNvPr id="11" name="组合 10"/>
          <p:cNvGrpSpPr/>
          <p:nvPr/>
        </p:nvGrpSpPr>
        <p:grpSpPr>
          <a:xfrm flipH="1">
            <a:off x="4644008" y="2002287"/>
            <a:ext cx="2592288" cy="3600400"/>
            <a:chOff x="1619672" y="1844824"/>
            <a:chExt cx="2592288" cy="3600400"/>
          </a:xfrm>
          <a:effectLst>
            <a:outerShdw blurRad="50800" dist="38100" dir="8100000" algn="tr" rotWithShape="0">
              <a:prstClr val="black">
                <a:alpha val="40000"/>
              </a:prstClr>
            </a:outerShdw>
          </a:effectLst>
        </p:grpSpPr>
        <p:cxnSp>
          <p:nvCxnSpPr>
            <p:cNvPr id="4" name="直接连接符 3"/>
            <p:cNvCxnSpPr/>
            <p:nvPr/>
          </p:nvCxnSpPr>
          <p:spPr>
            <a:xfrm>
              <a:off x="1619672" y="2348880"/>
              <a:ext cx="25922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707904" y="1844824"/>
              <a:ext cx="0" cy="360040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772072" y="1997224"/>
            <a:ext cx="2592288" cy="3600400"/>
            <a:chOff x="1619672" y="1844824"/>
            <a:chExt cx="2592288" cy="3600400"/>
          </a:xfrm>
          <a:effectLst>
            <a:outerShdw blurRad="50800" dist="38100" dir="2700000" algn="tl" rotWithShape="0">
              <a:prstClr val="black">
                <a:alpha val="40000"/>
              </a:prstClr>
            </a:outerShdw>
          </a:effectLst>
        </p:grpSpPr>
        <p:cxnSp>
          <p:nvCxnSpPr>
            <p:cNvPr id="14" name="直接连接符 13"/>
            <p:cNvCxnSpPr/>
            <p:nvPr/>
          </p:nvCxnSpPr>
          <p:spPr>
            <a:xfrm>
              <a:off x="1619672" y="2348880"/>
              <a:ext cx="25922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07904" y="1844824"/>
              <a:ext cx="0" cy="360040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262518" y="2020778"/>
            <a:ext cx="1436612" cy="400110"/>
          </a:xfrm>
          <a:prstGeom prst="rect">
            <a:avLst/>
          </a:prstGeom>
          <a:noFill/>
        </p:spPr>
        <p:txBody>
          <a:bodyPr wrap="none" rtlCol="0">
            <a:spAutoFit/>
          </a:bodyPr>
          <a:lstStyle/>
          <a:p>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 论 意 义</a:t>
            </a:r>
            <a:endPar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TextBox 16"/>
          <p:cNvSpPr txBox="1"/>
          <p:nvPr/>
        </p:nvSpPr>
        <p:spPr>
          <a:xfrm>
            <a:off x="5295628" y="2020778"/>
            <a:ext cx="1441420" cy="400110"/>
          </a:xfrm>
          <a:prstGeom prst="rect">
            <a:avLst/>
          </a:prstGeom>
          <a:noFill/>
        </p:spPr>
        <p:txBody>
          <a:bodyPr wrap="none" rtlCol="0">
            <a:spAutoFit/>
          </a:bodyPr>
          <a:lstStyle/>
          <a:p>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 践 意 义</a:t>
            </a:r>
            <a:endPar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17"/>
          <p:cNvSpPr txBox="1"/>
          <p:nvPr/>
        </p:nvSpPr>
        <p:spPr>
          <a:xfrm>
            <a:off x="913212" y="2780928"/>
            <a:ext cx="2785918" cy="2554545"/>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5295628" y="2780928"/>
            <a:ext cx="2785918" cy="2554545"/>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文字内容文字内容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560"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文献综述</a:t>
                      </a:r>
                      <a:r>
                        <a:rPr lang="en-US" altLang="zh-CN" sz="1600" b="0" dirty="0">
                          <a:latin typeface="微软雅黑" panose="020B0503020204020204" pitchFamily="34" charset="-122"/>
                          <a:ea typeface="微软雅黑" panose="020B0503020204020204" pitchFamily="34" charset="-122"/>
                        </a:rPr>
                        <a:t>REVIEW</a:t>
                      </a:r>
                      <a:endParaRPr lang="zh-CN" altLang="en-US" sz="1400" b="0"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论文结构</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3" name="表格 2"/>
          <p:cNvGraphicFramePr>
            <a:graphicFrameLocks noGrp="1"/>
          </p:cNvGraphicFramePr>
          <p:nvPr/>
        </p:nvGraphicFramePr>
        <p:xfrm>
          <a:off x="780256" y="2060848"/>
          <a:ext cx="7628014" cy="576064"/>
        </p:xfrm>
        <a:graphic>
          <a:graphicData uri="http://schemas.openxmlformats.org/drawingml/2006/table">
            <a:tbl>
              <a:tblPr firstRow="1" bandRow="1">
                <a:tableStyleId>{5C22544A-7EE6-4342-B048-85BDC9FD1C3A}</a:tableStyleId>
              </a:tblPr>
              <a:tblGrid>
                <a:gridCol w="1148014"/>
                <a:gridCol w="1296000"/>
                <a:gridCol w="1296000"/>
                <a:gridCol w="1296000"/>
                <a:gridCol w="1296000"/>
                <a:gridCol w="1296000"/>
              </a:tblGrid>
              <a:tr h="576064">
                <a:tc>
                  <a:txBody>
                    <a:bodyPr/>
                    <a:lstStyle/>
                    <a:p>
                      <a:pPr algn="ctr"/>
                      <a:r>
                        <a:rPr lang="zh-CN" altLang="en-US" sz="2000"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关键词：</a:t>
                      </a:r>
                      <a:endParaRPr lang="zh-CN" altLang="en-US" sz="2000"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anchor="ctr">
                    <a:lnR w="38100" cap="flat" cmpd="sng" algn="ctr">
                      <a:solidFill>
                        <a:schemeClr val="bg1"/>
                      </a:solidFill>
                      <a:prstDash val="solid"/>
                      <a:round/>
                      <a:headEnd type="none" w="med" len="med"/>
                      <a:tailEnd type="none" w="med" len="med"/>
                    </a:lnR>
                    <a:noFill/>
                  </a:tcPr>
                </a:tc>
                <a:tc>
                  <a:txBody>
                    <a:bodyPr/>
                    <a:lstStyle/>
                    <a:p>
                      <a:pPr algn="ctr"/>
                      <a:r>
                        <a:rPr lang="zh-CN" altLang="en-US" b="0" dirty="0">
                          <a:latin typeface="微软雅黑" panose="020B0503020204020204" pitchFamily="34" charset="-122"/>
                          <a:ea typeface="微软雅黑" panose="020B0503020204020204" pitchFamily="34" charset="-122"/>
                        </a:rPr>
                        <a:t>关键词一</a:t>
                      </a:r>
                      <a:endParaRPr lang="zh-CN" altLang="en-US" b="0"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latin typeface="微软雅黑" panose="020B0503020204020204" pitchFamily="34" charset="-122"/>
                          <a:ea typeface="微软雅黑" panose="020B0503020204020204" pitchFamily="34" charset="-122"/>
                        </a:rPr>
                        <a:t>关键词二</a:t>
                      </a:r>
                      <a:endParaRPr lang="zh-CN" altLang="en-US" b="0"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latin typeface="微软雅黑" panose="020B0503020204020204" pitchFamily="34" charset="-122"/>
                          <a:ea typeface="微软雅黑" panose="020B0503020204020204" pitchFamily="34" charset="-122"/>
                        </a:rPr>
                        <a:t>关键词三</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latin typeface="微软雅黑" panose="020B0503020204020204" pitchFamily="34" charset="-122"/>
                          <a:ea typeface="微软雅黑" panose="020B0503020204020204" pitchFamily="34" charset="-122"/>
                        </a:rPr>
                        <a:t>关键词四</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latin typeface="微软雅黑" panose="020B0503020204020204" pitchFamily="34" charset="-122"/>
                          <a:ea typeface="微软雅黑" panose="020B0503020204020204" pitchFamily="34" charset="-122"/>
                        </a:rPr>
                        <a:t>关键词五</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
        <p:nvSpPr>
          <p:cNvPr id="4" name="矩形 3"/>
          <p:cNvSpPr/>
          <p:nvPr/>
        </p:nvSpPr>
        <p:spPr>
          <a:xfrm>
            <a:off x="755576" y="3212976"/>
            <a:ext cx="1467069"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主要观点：</a:t>
            </a:r>
            <a:endPar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339752" y="3413031"/>
            <a:ext cx="604867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105832" y="3378496"/>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3834024" y="3378496"/>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5562216" y="3378496"/>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308304" y="3378496"/>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194434" y="4674640"/>
            <a:ext cx="1937406"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331640" y="4361020"/>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2006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XXX</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131840" y="4676564"/>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3269046" y="4362944"/>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2006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XXX</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004048" y="4689156"/>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141254" y="4375536"/>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2006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XXX</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854428" y="4689156"/>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991634" y="4375536"/>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2006</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XXX</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560"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文献综述</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研究方法</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en-US" altLang="zh-CN" sz="1400" b="0" dirty="0">
                          <a:solidFill>
                            <a:schemeClr val="bg1"/>
                          </a:solidFill>
                          <a:latin typeface="微软雅黑" panose="020B0503020204020204" pitchFamily="34" charset="-122"/>
                          <a:ea typeface="微软雅黑" panose="020B0503020204020204" pitchFamily="34" charset="-122"/>
                        </a:rPr>
                        <a:t>METHODOLOGY</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论文结构</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560"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文献综述</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endParaRPr lang="en-US" altLang="zh-CN" b="1" dirty="0">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dirty="0">
                          <a:solidFill>
                            <a:schemeClr val="bg1"/>
                          </a:solidFill>
                          <a:latin typeface="微软雅黑" panose="020B0503020204020204" pitchFamily="34" charset="-122"/>
                          <a:ea typeface="微软雅黑" panose="020B0503020204020204" pitchFamily="34" charset="-122"/>
                        </a:rPr>
                        <a:t>PLAN</a:t>
                      </a:r>
                      <a:endParaRPr lang="zh-CN" altLang="en-US" sz="1600"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论文结构</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560"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文献综述</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论文结构</a:t>
                      </a:r>
                      <a:endParaRPr lang="en-US" altLang="zh-CN" sz="1600" b="0" dirty="0">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dirty="0">
                          <a:solidFill>
                            <a:schemeClr val="bg1"/>
                          </a:solidFill>
                          <a:latin typeface="微软雅黑" panose="020B0503020204020204" pitchFamily="34" charset="-122"/>
                          <a:ea typeface="微软雅黑" panose="020B0503020204020204" pitchFamily="34" charset="-122"/>
                        </a:rPr>
                        <a:t>OUTLINE</a:t>
                      </a:r>
                      <a:endParaRPr lang="en-US" altLang="zh-CN"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6937">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1"/>
          </p:cNvPr>
          <p:cNvSpPr/>
          <p:nvPr/>
        </p:nvSpPr>
        <p:spPr>
          <a:xfrm>
            <a:off x="0" y="857250"/>
            <a:ext cx="9144000" cy="51435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 name="组合 5"/>
          <p:cNvGrpSpPr/>
          <p:nvPr/>
        </p:nvGrpSpPr>
        <p:grpSpPr>
          <a:xfrm>
            <a:off x="3614269" y="1695678"/>
            <a:ext cx="1915466" cy="1916657"/>
            <a:chOff x="5049838" y="1117600"/>
            <a:chExt cx="2554287" cy="2555875"/>
          </a:xfrm>
          <a:solidFill>
            <a:schemeClr val="tx1">
              <a:lumMod val="75000"/>
              <a:lumOff val="25000"/>
            </a:schemeClr>
          </a:solidFill>
        </p:grpSpPr>
        <p:sp>
          <p:nvSpPr>
            <p:cNvPr id="4" name="椭圆 3"/>
            <p:cNvSpPr/>
            <p:nvPr/>
          </p:nvSpPr>
          <p:spPr>
            <a:xfrm>
              <a:off x="5049838" y="1117600"/>
              <a:ext cx="2554287" cy="25558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350">
                <a:solidFill>
                  <a:prstClr val="white"/>
                </a:solidFill>
              </a:endParaRPr>
            </a:p>
          </p:txBody>
        </p:sp>
        <p:pic>
          <p:nvPicPr>
            <p:cNvPr id="40964"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2254110"/>
              <a:ext cx="1782763" cy="2828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2676773" y="3737335"/>
            <a:ext cx="3835870" cy="1424993"/>
            <a:chOff x="3611563" y="3840163"/>
            <a:chExt cx="5115158" cy="1900237"/>
          </a:xfrm>
        </p:grpSpPr>
        <p:sp>
          <p:nvSpPr>
            <p:cNvPr id="40965" name="文本框 4"/>
            <p:cNvSpPr txBox="1">
              <a:spLocks noChangeArrowheads="1"/>
            </p:cNvSpPr>
            <p:nvPr/>
          </p:nvSpPr>
          <p:spPr bwMode="auto">
            <a:xfrm>
              <a:off x="4689476" y="3840163"/>
              <a:ext cx="2953842" cy="61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en-US" altLang="zh-CN" sz="2400" dirty="0">
                  <a:solidFill>
                    <a:schemeClr val="tx1">
                      <a:lumMod val="75000"/>
                      <a:lumOff val="25000"/>
                    </a:schemeClr>
                  </a:solidFill>
                </a:rPr>
                <a:t>www.pptfans.cn</a:t>
              </a:r>
              <a:endParaRPr lang="zh-CN" altLang="en-US" sz="2400" dirty="0">
                <a:solidFill>
                  <a:schemeClr val="tx1">
                    <a:lumMod val="75000"/>
                    <a:lumOff val="25000"/>
                  </a:schemeClr>
                </a:solidFill>
              </a:endParaRPr>
            </a:p>
          </p:txBody>
        </p:sp>
        <p:grpSp>
          <p:nvGrpSpPr>
            <p:cNvPr id="3" name="组合 2"/>
            <p:cNvGrpSpPr/>
            <p:nvPr/>
          </p:nvGrpSpPr>
          <p:grpSpPr>
            <a:xfrm>
              <a:off x="3611563" y="4467225"/>
              <a:ext cx="5115158" cy="400161"/>
              <a:chOff x="3611563" y="4467225"/>
              <a:chExt cx="5115158" cy="400161"/>
            </a:xfrm>
          </p:grpSpPr>
          <p:sp>
            <p:nvSpPr>
              <p:cNvPr id="40966" name="文本框 5"/>
              <p:cNvSpPr txBox="1">
                <a:spLocks noChangeArrowheads="1"/>
              </p:cNvSpPr>
              <p:nvPr/>
            </p:nvSpPr>
            <p:spPr bwMode="auto">
              <a:xfrm>
                <a:off x="3611563" y="4467225"/>
                <a:ext cx="1639978"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教程</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7" name="文本框 7"/>
              <p:cNvSpPr txBox="1">
                <a:spLocks noChangeArrowheads="1"/>
              </p:cNvSpPr>
              <p:nvPr/>
            </p:nvSpPr>
            <p:spPr bwMode="auto">
              <a:xfrm>
                <a:off x="5295899" y="4467225"/>
                <a:ext cx="1708382"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作品</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8" name="文本框 8"/>
              <p:cNvSpPr txBox="1">
                <a:spLocks noChangeArrowheads="1"/>
              </p:cNvSpPr>
              <p:nvPr/>
            </p:nvSpPr>
            <p:spPr bwMode="auto">
              <a:xfrm>
                <a:off x="7018339" y="4467225"/>
                <a:ext cx="1708382"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Tx/>
                  <a:buNone/>
                </a:pP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35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350">
                    <a:solidFill>
                      <a:schemeClr val="tx1">
                        <a:lumMod val="75000"/>
                        <a:lumOff val="25000"/>
                      </a:schemeClr>
                    </a:solidFill>
                    <a:latin typeface="微软雅黑" panose="020B0503020204020204" pitchFamily="34" charset="-122"/>
                    <a:ea typeface="微软雅黑" panose="020B0503020204020204" pitchFamily="34" charset="-122"/>
                  </a:rPr>
                  <a:t>模板</a:t>
                </a:r>
                <a:endParaRPr lang="zh-CN" alt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407694" y="5289550"/>
              <a:ext cx="3462338" cy="450850"/>
              <a:chOff x="4648200" y="5289550"/>
              <a:chExt cx="3462338" cy="450850"/>
            </a:xfrm>
          </p:grpSpPr>
          <p:sp>
            <p:nvSpPr>
              <p:cNvPr id="10" name="矩形 9"/>
              <p:cNvSpPr/>
              <p:nvPr/>
            </p:nvSpPr>
            <p:spPr>
              <a:xfrm>
                <a:off x="4648200" y="5289550"/>
                <a:ext cx="2330450" cy="45085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350">
                  <a:solidFill>
                    <a:prstClr val="black">
                      <a:lumMod val="75000"/>
                      <a:lumOff val="25000"/>
                    </a:prstClr>
                  </a:solidFill>
                </a:endParaRPr>
              </a:p>
            </p:txBody>
          </p:sp>
          <p:sp>
            <p:nvSpPr>
              <p:cNvPr id="11" name="矩形 10">
                <a:hlinkClick r:id="rId3"/>
              </p:cNvPr>
              <p:cNvSpPr/>
              <p:nvPr/>
            </p:nvSpPr>
            <p:spPr>
              <a:xfrm>
                <a:off x="6978650" y="5289550"/>
                <a:ext cx="1131888" cy="4508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350" dirty="0">
                    <a:solidFill>
                      <a:prstClr val="white"/>
                    </a:solidFill>
                    <a:latin typeface="微软雅黑" panose="020B0503020204020204" pitchFamily="34" charset="-122"/>
                    <a:ea typeface="微软雅黑" panose="020B0503020204020204" pitchFamily="34" charset="-122"/>
                  </a:rPr>
                  <a:t>百度</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40971" name="矩形 11"/>
              <p:cNvSpPr>
                <a:spLocks noChangeArrowheads="1"/>
              </p:cNvSpPr>
              <p:nvPr/>
            </p:nvSpPr>
            <p:spPr bwMode="auto">
              <a:xfrm>
                <a:off x="5270533" y="5322888"/>
                <a:ext cx="1084198" cy="40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pitchFamily="3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pitchFamily="3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buFontTx/>
                  <a:buNone/>
                </a:pPr>
                <a:r>
                  <a:rPr lang="en-US" altLang="zh-CN" sz="1350" dirty="0" err="1">
                    <a:solidFill>
                      <a:srgbClr val="404040"/>
                    </a:solidFill>
                    <a:latin typeface="微软雅黑" panose="020B0503020204020204" pitchFamily="34" charset="-122"/>
                    <a:ea typeface="微软雅黑" panose="020B0503020204020204" pitchFamily="34" charset="-122"/>
                  </a:rPr>
                  <a:t>pptfans</a:t>
                </a:r>
                <a:endParaRPr lang="zh-CN" altLang="en-US" sz="1350" dirty="0">
                  <a:solidFill>
                    <a:srgbClr val="404040"/>
                  </a:solidFill>
                  <a:latin typeface="微软雅黑" panose="020B0503020204020204" pitchFamily="34" charset="-122"/>
                  <a:ea typeface="微软雅黑" panose="020B0503020204020204" pitchFamily="34" charset="-122"/>
                </a:endParaRPr>
              </a:p>
            </p:txBody>
          </p:sp>
        </p:gr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Words>
  <Application>WPS 演示</Application>
  <PresentationFormat>全屏显示(4:3)</PresentationFormat>
  <Paragraphs>145</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微软雅黑</vt:lpstr>
      <vt:lpstr>华康俪金黑W8(P)</vt:lpstr>
      <vt:lpstr>Calibri</vt:lpstr>
      <vt:lpstr>黑体</vt:lpstr>
      <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PPTfans网（www.pptfans.cn）</dc:title>
  <dc:creator>PPTfans网（www.pptfans.cn）</dc:creator>
  <cp:lastModifiedBy>Janusio</cp:lastModifiedBy>
  <cp:revision>22</cp:revision>
  <dcterms:created xsi:type="dcterms:W3CDTF">2018-03-16T02:58:44Z</dcterms:created>
  <dcterms:modified xsi:type="dcterms:W3CDTF">2018-03-16T02:59:40Z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