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7275508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275508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a:t>Atributi uloga baze podataka definišu privilegije uloge, uključujući prijavu, mogućnost stvaranja nove baze, kreiranje uloga, lozinke itd.</a:t>
            </a:r>
            <a:endParaRPr/>
          </a:p>
          <a:p>
            <a:pPr indent="0" lvl="0" marL="0" rtl="0" algn="just">
              <a:lnSpc>
                <a:spcPct val="115000"/>
              </a:lnSpc>
              <a:spcBef>
                <a:spcPts val="0"/>
              </a:spcBef>
              <a:spcAft>
                <a:spcPts val="0"/>
              </a:spcAft>
              <a:buNone/>
            </a:pPr>
            <a:r>
              <a:rPr lang="sr"/>
              <a:t>Naredba u nastavku stvara ulogu koja sadrži prijavu sa lozinkom i datum validnosti:</a:t>
            </a:r>
            <a:endParaRPr/>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doe </a:t>
            </a:r>
            <a:endParaRPr sz="1200">
              <a:solidFill>
                <a:srgbClr val="333333"/>
              </a:solidFill>
              <a:highlight>
                <a:srgbClr val="F8F8F8"/>
              </a:highlight>
              <a:latin typeface="Courier New"/>
              <a:ea typeface="Courier New"/>
              <a:cs typeface="Courier New"/>
              <a:sym typeface="Courier New"/>
            </a:endParaRPr>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WITH</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PASSWORD</a:t>
            </a:r>
            <a:r>
              <a:rPr lang="sr" sz="1200">
                <a:solidFill>
                  <a:srgbClr val="333333"/>
                </a:solidFill>
                <a:highlight>
                  <a:srgbClr val="F8F8F8"/>
                </a:highlight>
                <a:latin typeface="Courier New"/>
                <a:ea typeface="Courier New"/>
                <a:cs typeface="Courier New"/>
                <a:sym typeface="Courier New"/>
              </a:rPr>
              <a:t> </a:t>
            </a:r>
            <a:r>
              <a:rPr lang="sr" sz="1200">
                <a:solidFill>
                  <a:srgbClr val="DD1144"/>
                </a:solidFill>
                <a:latin typeface="Courier New"/>
                <a:ea typeface="Courier New"/>
                <a:cs typeface="Courier New"/>
                <a:sym typeface="Courier New"/>
              </a:rPr>
              <a:t>'pgSecpas1970'</a:t>
            </a:r>
            <a:endParaRPr sz="1200">
              <a:solidFill>
                <a:srgbClr val="DD1144"/>
              </a:solidFill>
              <a:latin typeface="Courier New"/>
              <a:ea typeface="Courier New"/>
              <a:cs typeface="Courier New"/>
              <a:sym typeface="Courier New"/>
            </a:endParaRPr>
          </a:p>
          <a:p>
            <a:pPr indent="0" lvl="0" marL="0" rtl="0" algn="ctr">
              <a:lnSpc>
                <a:spcPct val="115000"/>
              </a:lnSpc>
              <a:spcBef>
                <a:spcPts val="0"/>
              </a:spcBef>
              <a:spcAft>
                <a:spcPts val="0"/>
              </a:spcAft>
              <a:buNone/>
            </a:pPr>
            <a:r>
              <a:rPr lang="sr" sz="1200">
                <a:solidFill>
                  <a:srgbClr val="333333"/>
                </a:solidFill>
                <a:highlight>
                  <a:srgbClr val="F8F8F8"/>
                </a:highlight>
                <a:latin typeface="Courier New"/>
                <a:ea typeface="Courier New"/>
                <a:cs typeface="Courier New"/>
                <a:sym typeface="Courier New"/>
              </a:rPr>
              <a:t>VALID </a:t>
            </a:r>
            <a:r>
              <a:rPr b="1" lang="sr" sz="1200">
                <a:solidFill>
                  <a:srgbClr val="333333"/>
                </a:solidFill>
                <a:latin typeface="Courier New"/>
                <a:ea typeface="Courier New"/>
                <a:cs typeface="Courier New"/>
                <a:sym typeface="Courier New"/>
              </a:rPr>
              <a:t>UNTIL</a:t>
            </a:r>
            <a:r>
              <a:rPr lang="sr" sz="1200">
                <a:solidFill>
                  <a:srgbClr val="333333"/>
                </a:solidFill>
                <a:highlight>
                  <a:srgbClr val="F8F8F8"/>
                </a:highlight>
                <a:latin typeface="Courier New"/>
                <a:ea typeface="Courier New"/>
                <a:cs typeface="Courier New"/>
                <a:sym typeface="Courier New"/>
              </a:rPr>
              <a:t> </a:t>
            </a:r>
            <a:r>
              <a:rPr lang="sr" sz="1200">
                <a:solidFill>
                  <a:srgbClr val="DD1144"/>
                </a:solidFill>
                <a:latin typeface="Courier New"/>
                <a:ea typeface="Courier New"/>
                <a:cs typeface="Courier New"/>
                <a:sym typeface="Courier New"/>
              </a:rPr>
              <a:t>'2020-01-01'</a:t>
            </a:r>
            <a:r>
              <a:rPr lang="sr" sz="1200">
                <a:solidFill>
                  <a:srgbClr val="333333"/>
                </a:solidFill>
                <a:highlight>
                  <a:srgbClr val="F8F8F8"/>
                </a:highlight>
                <a:latin typeface="Courier New"/>
                <a:ea typeface="Courier New"/>
                <a:cs typeface="Courier New"/>
                <a:sym typeface="Courier New"/>
              </a:rPr>
              <a:t>;</a:t>
            </a:r>
            <a:endParaRPr sz="1200"/>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sr" sz="1200"/>
              <a:t>Sledeća naredba stvara ulogu koja ima status superusera, koji može zaobići sve provere:</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bigboss SUPERUSER;</a:t>
            </a:r>
            <a:endParaRPr sz="1200">
              <a:solidFill>
                <a:srgbClr val="333333"/>
              </a:solidFill>
              <a:highlight>
                <a:srgbClr val="F8F8F8"/>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sr" sz="1200"/>
              <a:t>Naravno da bi se kreirala uloga superuser neopgodno je da korisnik koji ga kreira takođe ima status superusera.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Ako je potrebno da uloga ima privilegiju za kreiranje baze podataka, potrebno je izvršiti sledeču naredbu:</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admin</a:t>
            </a:r>
            <a:r>
              <a:rPr lang="sr" sz="1200">
                <a:solidFill>
                  <a:srgbClr val="333333"/>
                </a:solidFill>
                <a:highlight>
                  <a:srgbClr val="F8F8F8"/>
                </a:highlight>
                <a:latin typeface="Courier New"/>
                <a:ea typeface="Courier New"/>
                <a:cs typeface="Courier New"/>
                <a:sym typeface="Courier New"/>
              </a:rPr>
              <a:t> CREATEDB;</a:t>
            </a:r>
            <a:endParaRPr sz="12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sr" sz="1200"/>
              <a:t>Komanda u nastavku ce kreirati ulogu koja ima privilegiju kreiranja uloga:</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security</a:t>
            </a:r>
            <a:r>
              <a:rPr lang="sr" sz="1200">
                <a:solidFill>
                  <a:srgbClr val="333333"/>
                </a:solidFill>
                <a:highlight>
                  <a:srgbClr val="F8F8F8"/>
                </a:highlight>
                <a:latin typeface="Courier New"/>
                <a:ea typeface="Courier New"/>
                <a:cs typeface="Courier New"/>
                <a:sym typeface="Courier New"/>
              </a:rPr>
              <a:t> CREATEROLE;</a:t>
            </a:r>
            <a:endParaRPr sz="1200"/>
          </a:p>
          <a:p>
            <a:pPr indent="0" lvl="0" marL="0" rtl="0" algn="ctr">
              <a:lnSpc>
                <a:spcPct val="115000"/>
              </a:lnSpc>
              <a:spcBef>
                <a:spcPts val="0"/>
              </a:spcBef>
              <a:spcAft>
                <a:spcPts val="0"/>
              </a:spcAft>
              <a:buNone/>
            </a:pPr>
            <a:r>
              <a:t/>
            </a:r>
            <a:endParaRPr sz="1200">
              <a:solidFill>
                <a:srgbClr val="333333"/>
              </a:solidFill>
              <a:highlight>
                <a:srgbClr val="F8F8F8"/>
              </a:highlight>
              <a:latin typeface="Courier New"/>
              <a:ea typeface="Courier New"/>
              <a:cs typeface="Courier New"/>
              <a:sym typeface="Courier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275508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275508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Lakse je upravljati ulogama kao grupama tako da možete dodeliti ili opozvati privilegije iz grupe kao celine. U PostgreSQL-u kreirate ulogu koja predstavlja grupu, a zatim dodeliti individualnim korisnicima članstvo u toj grupi uloga.</a:t>
            </a:r>
            <a:endParaRPr sz="1200"/>
          </a:p>
          <a:p>
            <a:pPr indent="0" lvl="0" marL="0" rtl="0" algn="just">
              <a:lnSpc>
                <a:spcPct val="115000"/>
              </a:lnSpc>
              <a:spcBef>
                <a:spcPts val="0"/>
              </a:spcBef>
              <a:spcAft>
                <a:spcPts val="0"/>
              </a:spcAft>
              <a:buNone/>
            </a:pPr>
            <a:r>
              <a:rPr lang="sr" sz="1200"/>
              <a:t>Po konvenciji, grupna uloga nema privilegiju LOGIN. Da bi se kreirala grupna uloga, može se koristiti naredba CREATE ROLE kao u nastavku:</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sales;</a:t>
            </a:r>
            <a:endParaRPr sz="1200">
              <a:solidFill>
                <a:srgbClr val="333333"/>
              </a:solidFill>
              <a:highlight>
                <a:srgbClr val="F8F8F8"/>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sr" sz="1200"/>
              <a:t>Na primer da biste dodali ulogu korisnika doe u ulogu sales grupe potrebno je iskoristiti sledeću naredbu:</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GRANT</a:t>
            </a:r>
            <a:r>
              <a:rPr lang="sr" sz="1200">
                <a:solidFill>
                  <a:srgbClr val="333333"/>
                </a:solidFill>
                <a:highlight>
                  <a:srgbClr val="F8F8F8"/>
                </a:highlight>
                <a:latin typeface="Courier New"/>
                <a:ea typeface="Courier New"/>
                <a:cs typeface="Courier New"/>
                <a:sym typeface="Courier New"/>
              </a:rPr>
              <a:t> sales </a:t>
            </a:r>
            <a:r>
              <a:rPr b="1" lang="sr" sz="1200">
                <a:solidFill>
                  <a:srgbClr val="333333"/>
                </a:solidFill>
                <a:latin typeface="Courier New"/>
                <a:ea typeface="Courier New"/>
                <a:cs typeface="Courier New"/>
                <a:sym typeface="Courier New"/>
              </a:rPr>
              <a:t>TO</a:t>
            </a:r>
            <a:r>
              <a:rPr lang="sr" sz="1200">
                <a:solidFill>
                  <a:srgbClr val="333333"/>
                </a:solidFill>
                <a:highlight>
                  <a:srgbClr val="F8F8F8"/>
                </a:highlight>
                <a:latin typeface="Courier New"/>
                <a:ea typeface="Courier New"/>
                <a:cs typeface="Courier New"/>
                <a:sym typeface="Courier New"/>
              </a:rPr>
              <a:t> doe;</a:t>
            </a:r>
            <a:endParaRPr sz="1200">
              <a:solidFill>
                <a:srgbClr val="333333"/>
              </a:solidFill>
              <a:highlight>
                <a:srgbClr val="F8F8F8"/>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sr" sz="1200"/>
              <a:t>Da biste uklonili ulogu iz grupe uloga, potrebno je iskoristiti naredbu REVOKE:</a:t>
            </a:r>
            <a:endParaRPr sz="1200"/>
          </a:p>
          <a:p>
            <a:pPr indent="0" lvl="0" marL="0" rtl="0" algn="just">
              <a:lnSpc>
                <a:spcPct val="115000"/>
              </a:lnSpc>
              <a:spcBef>
                <a:spcPts val="0"/>
              </a:spcBef>
              <a:spcAft>
                <a:spcPts val="0"/>
              </a:spcAft>
              <a:buNone/>
            </a:pPr>
            <a:r>
              <a:rPr lang="sr" sz="2000"/>
              <a:t>PostgreSQL ne dozvoljava da postoje kružne petlje u kojima je uloga član druge uloge i obrnuto.</a:t>
            </a:r>
            <a:endParaRPr sz="2000"/>
          </a:p>
          <a:p>
            <a:pPr indent="0" lvl="0" marL="0" rtl="0" algn="ctr">
              <a:lnSpc>
                <a:spcPct val="115000"/>
              </a:lnSpc>
              <a:spcBef>
                <a:spcPts val="0"/>
              </a:spcBef>
              <a:spcAft>
                <a:spcPts val="0"/>
              </a:spcAft>
              <a:buNone/>
            </a:pPr>
            <a:r>
              <a:t/>
            </a:r>
            <a:endParaRPr sz="1200">
              <a:solidFill>
                <a:srgbClr val="333333"/>
              </a:solidFill>
              <a:highlight>
                <a:srgbClr val="F8F8F8"/>
              </a:highlight>
              <a:latin typeface="Courier New"/>
              <a:ea typeface="Courier New"/>
              <a:cs typeface="Courier New"/>
              <a:sym typeface="Courier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275508f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275508f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lang="sr" sz="1200"/>
              <a:t>Prvi način, korišćenjem SET ROLE naredbe korisnička uloga postaje grupna uloga, što znači da će korisnička uloga koristiti privilegije grupne uloge umesto originalnih privilegija korisničke uloge. Pored toga, bilo koji objekat kreiran u bazi u toj sesiji će biti dodat grupnoj ulozi, umesto da bude pridodat korisničkoj ulozi.</a:t>
            </a:r>
            <a:endParaRPr sz="1200"/>
          </a:p>
          <a:p>
            <a:pPr indent="0" lvl="0" marL="0" rtl="0" algn="just">
              <a:lnSpc>
                <a:spcPct val="115000"/>
              </a:lnSpc>
              <a:spcBef>
                <a:spcPts val="0"/>
              </a:spcBef>
              <a:spcAft>
                <a:spcPts val="0"/>
              </a:spcAft>
              <a:buNone/>
            </a:pPr>
            <a:r>
              <a:rPr lang="sr" sz="1200"/>
              <a:t>Da bi se vratile originalne privilegije, moguće je izvršiti sledeću naredbu:</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RESET</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sr" sz="1200"/>
              <a:t>Drugi način, kada korisnička uloga poseduje atribut INHERIT, automatski će imati privilegije grupnih uloga čiji je član, uključujući i sve privilegije nasleđene grupnom ulogom. Može se videti u nastavku:</a:t>
            </a:r>
            <a:endParaRPr sz="1200"/>
          </a:p>
          <a:p>
            <a:pPr indent="0" lvl="0" marL="45720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doe LOGIN INHERIT;</a:t>
            </a:r>
            <a:endParaRPr sz="1200">
              <a:solidFill>
                <a:srgbClr val="333333"/>
              </a:solidFill>
              <a:highlight>
                <a:srgbClr val="F8F8F8"/>
              </a:highlight>
              <a:latin typeface="Courier New"/>
              <a:ea typeface="Courier New"/>
              <a:cs typeface="Courier New"/>
              <a:sym typeface="Courier New"/>
            </a:endParaRPr>
          </a:p>
          <a:p>
            <a:pPr indent="0" lvl="0" marL="45720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sales NOINHERIT;</a:t>
            </a:r>
            <a:endParaRPr sz="1200">
              <a:solidFill>
                <a:srgbClr val="333333"/>
              </a:solidFill>
              <a:highlight>
                <a:srgbClr val="F8F8F8"/>
              </a:highlight>
              <a:latin typeface="Courier New"/>
              <a:ea typeface="Courier New"/>
              <a:cs typeface="Courier New"/>
              <a:sym typeface="Courier New"/>
            </a:endParaRPr>
          </a:p>
          <a:p>
            <a:pPr indent="0" lvl="0" marL="45720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CREATE</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marketing NOINHERIT;</a:t>
            </a:r>
            <a:endParaRPr sz="1200">
              <a:solidFill>
                <a:srgbClr val="333333"/>
              </a:solidFill>
              <a:highlight>
                <a:srgbClr val="F8F8F8"/>
              </a:highlight>
              <a:latin typeface="Courier New"/>
              <a:ea typeface="Courier New"/>
              <a:cs typeface="Courier New"/>
              <a:sym typeface="Courier New"/>
            </a:endParaRPr>
          </a:p>
          <a:p>
            <a:pPr indent="0" lvl="0" marL="45720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GRANT</a:t>
            </a:r>
            <a:r>
              <a:rPr lang="sr" sz="1200">
                <a:solidFill>
                  <a:srgbClr val="333333"/>
                </a:solidFill>
                <a:highlight>
                  <a:srgbClr val="F8F8F8"/>
                </a:highlight>
                <a:latin typeface="Courier New"/>
                <a:ea typeface="Courier New"/>
                <a:cs typeface="Courier New"/>
                <a:sym typeface="Courier New"/>
              </a:rPr>
              <a:t> sales </a:t>
            </a:r>
            <a:r>
              <a:rPr b="1" lang="sr" sz="1200">
                <a:solidFill>
                  <a:srgbClr val="333333"/>
                </a:solidFill>
                <a:latin typeface="Courier New"/>
                <a:ea typeface="Courier New"/>
                <a:cs typeface="Courier New"/>
                <a:sym typeface="Courier New"/>
              </a:rPr>
              <a:t>to</a:t>
            </a:r>
            <a:r>
              <a:rPr lang="sr" sz="1200">
                <a:solidFill>
                  <a:srgbClr val="333333"/>
                </a:solidFill>
                <a:highlight>
                  <a:srgbClr val="F8F8F8"/>
                </a:highlight>
                <a:latin typeface="Courier New"/>
                <a:ea typeface="Courier New"/>
                <a:cs typeface="Courier New"/>
                <a:sym typeface="Courier New"/>
              </a:rPr>
              <a:t> doe;</a:t>
            </a:r>
            <a:endParaRPr sz="1200">
              <a:solidFill>
                <a:srgbClr val="333333"/>
              </a:solidFill>
              <a:highlight>
                <a:srgbClr val="F8F8F8"/>
              </a:highlight>
              <a:latin typeface="Courier New"/>
              <a:ea typeface="Courier New"/>
              <a:cs typeface="Courier New"/>
              <a:sym typeface="Courier New"/>
            </a:endParaRPr>
          </a:p>
          <a:p>
            <a:pPr indent="0" lvl="0" marL="45720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GRANT</a:t>
            </a:r>
            <a:r>
              <a:rPr lang="sr" sz="1200">
                <a:solidFill>
                  <a:srgbClr val="333333"/>
                </a:solidFill>
                <a:highlight>
                  <a:srgbClr val="F8F8F8"/>
                </a:highlight>
                <a:latin typeface="Courier New"/>
                <a:ea typeface="Courier New"/>
                <a:cs typeface="Courier New"/>
                <a:sym typeface="Courier New"/>
              </a:rPr>
              <a:t> marketing </a:t>
            </a:r>
            <a:r>
              <a:rPr b="1" lang="sr" sz="1200">
                <a:solidFill>
                  <a:srgbClr val="333333"/>
                </a:solidFill>
                <a:latin typeface="Courier New"/>
                <a:ea typeface="Courier New"/>
                <a:cs typeface="Courier New"/>
                <a:sym typeface="Courier New"/>
              </a:rPr>
              <a:t>to</a:t>
            </a:r>
            <a:r>
              <a:rPr lang="sr" sz="1200">
                <a:solidFill>
                  <a:srgbClr val="333333"/>
                </a:solidFill>
                <a:highlight>
                  <a:srgbClr val="F8F8F8"/>
                </a:highlight>
                <a:latin typeface="Courier New"/>
                <a:ea typeface="Courier New"/>
                <a:cs typeface="Courier New"/>
                <a:sym typeface="Courier New"/>
              </a:rPr>
              <a:t> sales;</a:t>
            </a:r>
            <a:endParaRPr sz="1200">
              <a:solidFill>
                <a:srgbClr val="333333"/>
              </a:solidFill>
              <a:highlight>
                <a:srgbClr val="F8F8F8"/>
              </a:highlight>
              <a:latin typeface="Courier New"/>
              <a:ea typeface="Courier New"/>
              <a:cs typeface="Courier New"/>
              <a:sym typeface="Courier New"/>
            </a:endParaRPr>
          </a:p>
          <a:p>
            <a:pPr indent="0" lvl="0" marL="457200" rtl="0" algn="ctr">
              <a:lnSpc>
                <a:spcPct val="115000"/>
              </a:lnSpc>
              <a:spcBef>
                <a:spcPts val="0"/>
              </a:spcBef>
              <a:spcAft>
                <a:spcPts val="0"/>
              </a:spcAft>
              <a:buNone/>
            </a:pPr>
            <a:r>
              <a:t/>
            </a:r>
            <a:endParaRPr sz="1200">
              <a:solidFill>
                <a:srgbClr val="333333"/>
              </a:solidFill>
              <a:highlight>
                <a:srgbClr val="F8F8F8"/>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sr" sz="1200"/>
              <a:t>Ako se na PostgreSQL neko poveže kao doe imaće privilegije koje sadrži uloga doe i plus dodatne privilegije koje obezbedjuje uloga sales, zato što uloga doe sadrži INHERIT atribut. Međutim, neće sadržati privilegije uloge marketing zato što je NOINHERIT atribut definisan za ulogu sales.</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Jedino su privilegije vezane za objekte u bazi podataka nasledne. LOGIN, SUPERUSER, CREATEROLE i CREATEDB su posebne privilegije koje se ne mogu naslediti kao obična privilegija.</a:t>
            </a:r>
            <a:endParaRPr sz="1200"/>
          </a:p>
          <a:p>
            <a:pPr indent="0" lvl="0" marL="0" rtl="0" algn="just">
              <a:lnSpc>
                <a:spcPct val="115000"/>
              </a:lnSpc>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275508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275508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Moguće je koristiti DROP ROLE naredbu za brisanje grupnih i korisničkih uloga.</a:t>
            </a:r>
            <a:endParaRPr sz="1200"/>
          </a:p>
          <a:p>
            <a:pPr indent="0" lvl="0" marL="0" rtl="0" algn="ctr">
              <a:lnSpc>
                <a:spcPct val="115000"/>
              </a:lnSpc>
              <a:spcBef>
                <a:spcPts val="0"/>
              </a:spcBef>
              <a:spcAft>
                <a:spcPts val="0"/>
              </a:spcAft>
              <a:buNone/>
            </a:pPr>
            <a:r>
              <a:rPr b="1" lang="sr" sz="1200">
                <a:solidFill>
                  <a:srgbClr val="333333"/>
                </a:solidFill>
                <a:latin typeface="Courier New"/>
                <a:ea typeface="Courier New"/>
                <a:cs typeface="Courier New"/>
                <a:sym typeface="Courier New"/>
              </a:rPr>
              <a:t>DROP</a:t>
            </a:r>
            <a:r>
              <a:rPr lang="sr" sz="1200">
                <a:solidFill>
                  <a:srgbClr val="333333"/>
                </a:solidFill>
                <a:highlight>
                  <a:srgbClr val="F8F8F8"/>
                </a:highlight>
                <a:latin typeface="Courier New"/>
                <a:ea typeface="Courier New"/>
                <a:cs typeface="Courier New"/>
                <a:sym typeface="Courier New"/>
              </a:rPr>
              <a:t> </a:t>
            </a:r>
            <a:r>
              <a:rPr b="1" lang="sr" sz="1200">
                <a:solidFill>
                  <a:srgbClr val="333333"/>
                </a:solidFill>
                <a:latin typeface="Courier New"/>
                <a:ea typeface="Courier New"/>
                <a:cs typeface="Courier New"/>
                <a:sym typeface="Courier New"/>
              </a:rPr>
              <a:t>ROLE</a:t>
            </a:r>
            <a:r>
              <a:rPr lang="sr" sz="1200">
                <a:solidFill>
                  <a:srgbClr val="333333"/>
                </a:solidFill>
                <a:highlight>
                  <a:srgbClr val="F8F8F8"/>
                </a:highlight>
                <a:latin typeface="Courier New"/>
                <a:ea typeface="Courier New"/>
                <a:cs typeface="Courier New"/>
                <a:sym typeface="Courier New"/>
              </a:rPr>
              <a:t> role_name;</a:t>
            </a:r>
            <a:endParaRPr sz="1200">
              <a:solidFill>
                <a:srgbClr val="333333"/>
              </a:solidFill>
              <a:highlight>
                <a:srgbClr val="F8F8F8"/>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sr" sz="1200"/>
              <a:t>Pre uklanjanja uloge, morate ponovo dodeliti ili ukloniti sve objekte koje poseduje ili opozvati njihove privilegije.</a:t>
            </a:r>
            <a:endParaRPr sz="1200"/>
          </a:p>
          <a:p>
            <a:pPr indent="0" lvl="0" marL="0" rtl="0" algn="just">
              <a:lnSpc>
                <a:spcPct val="115000"/>
              </a:lnSpc>
              <a:spcBef>
                <a:spcPts val="0"/>
              </a:spcBef>
              <a:spcAft>
                <a:spcPts val="0"/>
              </a:spcAft>
              <a:buNone/>
            </a:pPr>
            <a:r>
              <a:rPr lang="sr" sz="1200"/>
              <a:t>Ako uklonite grupnu ulogu, PostgreSQL automatski opoziva sva članstva u grupi automatski. Na korisničke uloge ne može uticati automatski.</a:t>
            </a:r>
            <a:endParaRPr sz="12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7275508f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7275508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Počevši od verzije 9.5, PostgreSQL implementira zaštitu na nivou reda, što može ograničiti pristup samo određenog dela redova u tabeli za određenog korisnika. Obično korisnik ima kombinaciju privilegija SELECT, INSERT, DELETE i UPDATE što bi omogućavalo pristup svim redovima u tabeli. Međutim putem ograničenja na nivou reda, takve privilegije će biti ograničene na podskup redova za koje ce korisnik imati pristup.</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U sledećem primeru na slici 6. će biti kreirana tabela zaposlenih (employee) i dva korisnika menadžera (carina i stuart). Zatim će se u tabeli omogućiti zaštita na nivou reda i kreiraće se pravila koja dozvoljavaju samo određenim menadžerima da gledaju i menjaju određene zapise: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7275508f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275508f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U primeru vidimo da će svaki korisnik pristupiti onim kolonama za koje ima privilegije.(5)</a:t>
            </a:r>
            <a:endParaRPr sz="12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7275508f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7275508f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0593b773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593b773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lang="sr" sz="1200"/>
              <a:t>Zaštita datoteka baze podataka odnosi se na to da Sve datoteke sačuvane u bazi podataka zaštićene su od čitanja od strane bilo koga osim PostgreSQL superuser naloga.</a:t>
            </a:r>
            <a:endParaRPr sz="1200"/>
          </a:p>
          <a:p>
            <a:pPr indent="-317500" lvl="0" marL="457200" rtl="0" algn="l">
              <a:lnSpc>
                <a:spcPct val="100000"/>
              </a:lnSpc>
              <a:spcBef>
                <a:spcPts val="0"/>
              </a:spcBef>
              <a:spcAft>
                <a:spcPts val="0"/>
              </a:spcAft>
              <a:buSzPts val="1400"/>
              <a:buChar char="-"/>
            </a:pPr>
            <a:r>
              <a:rPr lang="sr" sz="1400"/>
              <a:t>Veze klijenta sa serverom podrazumevano dozvoljene samo preko lokalnog Unix soketa, a ne preko TCP-IP.</a:t>
            </a:r>
            <a:endParaRPr sz="1400"/>
          </a:p>
          <a:p>
            <a:pPr indent="-317500" lvl="0" marL="457200" rtl="0" algn="just">
              <a:lnSpc>
                <a:spcPct val="115000"/>
              </a:lnSpc>
              <a:spcBef>
                <a:spcPts val="1600"/>
              </a:spcBef>
              <a:spcAft>
                <a:spcPts val="0"/>
              </a:spcAft>
              <a:buSzPts val="1400"/>
              <a:buChar char="-"/>
            </a:pPr>
            <a:r>
              <a:rPr lang="sr" sz="1200"/>
              <a:t>Klijentske veze mogu biti ograničene IP adresama i/ili pomoću korisničkih imena direktno u pg_hba.conf fajlu u PG_DATA delu.</a:t>
            </a:r>
            <a:endParaRPr sz="1200"/>
          </a:p>
          <a:p>
            <a:pPr indent="-304800" lvl="0" marL="457200" rtl="0" algn="just">
              <a:lnSpc>
                <a:spcPct val="115000"/>
              </a:lnSpc>
              <a:spcBef>
                <a:spcPts val="0"/>
              </a:spcBef>
              <a:spcAft>
                <a:spcPts val="0"/>
              </a:spcAft>
              <a:buSzPts val="1200"/>
              <a:buChar char="-"/>
            </a:pPr>
            <a:r>
              <a:rPr lang="sr" sz="1200"/>
              <a:t>Svakom korisniku PostgreSQL baze dodeljeno je korisničko ime i (opciono) lozinka. Korisnici podrazumevano nemaju pristup pisanja u baze podataka koje nisu kreitrali.</a:t>
            </a:r>
            <a:endParaRPr sz="1200"/>
          </a:p>
          <a:p>
            <a:pPr indent="-304800" lvl="0" marL="457200" rtl="0" algn="just">
              <a:lnSpc>
                <a:spcPct val="115000"/>
              </a:lnSpc>
              <a:spcBef>
                <a:spcPts val="0"/>
              </a:spcBef>
              <a:spcAft>
                <a:spcPts val="0"/>
              </a:spcAft>
              <a:buSzPts val="1200"/>
              <a:buChar char="-"/>
            </a:pPr>
            <a:r>
              <a:rPr lang="sr" sz="1200"/>
              <a:t>Korisnici se mogu dodeliti grupama, a pristup tabeli može biti ograničen na osnovu grupnih privilegija iz fajla privileges.tz.</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581dd90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581dd90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Bekend server pokrenut od strane korisničkog šela beleži korisnikov (efektivni) id pre nego što se izvrši operacija setovanja id za tog korisnika. Korisnički efektivni id se koristi kao osnovna provera kontrole pristupa, ne vrši se druga autentifikacija.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Ako je PostgreSQL sistem napravljen kao distribuiran, pristup preko TCP porta glavnom procesu je dostupan svakome. Baza konfiguriše datoteku pg_hba.conf u PGDATA direktorijumu koja određuje koji će se sistem provere autentičnosti koristiti za uspostavljanje veze sa hostom i sa kojom bazom podataka će se povezati.</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581dd90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581dd90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Kontrola pristupa zasnovana na hostu je naziv osnovne kontrole kod PostgreSQL, beleže se stvari vezane za to koji korisnici mogu imati pristup bazi podataka i kako se moraju autentifikovati.</a:t>
            </a:r>
            <a:endParaRPr sz="1200"/>
          </a:p>
          <a:p>
            <a:pPr indent="0" lvl="0" marL="0" rtl="0" algn="just">
              <a:lnSpc>
                <a:spcPct val="115000"/>
              </a:lnSpc>
              <a:spcBef>
                <a:spcPts val="0"/>
              </a:spcBef>
              <a:spcAft>
                <a:spcPts val="0"/>
              </a:spcAft>
              <a:buNone/>
            </a:pPr>
            <a:r>
              <a:rPr lang="sr" sz="1200"/>
              <a:t>Sistem sadrži datoteku pg_hba.conf, u PGDATA direktorijumu, koja kontroliše kako se ko može povezati sa svakom bazom podataka.</a:t>
            </a:r>
            <a:endParaRPr sz="1200"/>
          </a:p>
          <a:p>
            <a:pPr indent="0" lvl="0" marL="0" rtl="0" algn="just">
              <a:lnSpc>
                <a:spcPct val="115000"/>
              </a:lnSpc>
              <a:spcBef>
                <a:spcPts val="0"/>
              </a:spcBef>
              <a:spcAft>
                <a:spcPts val="0"/>
              </a:spcAft>
              <a:buNone/>
            </a:pPr>
            <a:r>
              <a:rPr lang="sr" sz="1200"/>
              <a:t>Svaki klijent koji pristupa bazi mora biti pokriven jednom od opcija u pg_hba.conf. U suprotnom će se svi pokušaji veza sa tim klijentom odbaciti sa porukom greške.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Opšti format ove datoteke je skup zapisa po jedan po redu, a prazne linije i linije koje počinju karakterom taraba (“#”) se zanemariju. zapis je sastavljen od broja polja koja su odvojena razmacijma i/ili tabulatorima.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7275508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7275508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Povezivanje se može uspostaviti pomoću Unix soketa ili internet soketa TCP/IP. Veze napravljene pomoću Unix soketa se kontorlišu zapisima sledećeg formata:</a:t>
            </a:r>
            <a:endParaRPr sz="1200"/>
          </a:p>
          <a:p>
            <a:pPr indent="0" lvl="0" marL="0" rtl="0" algn="ctr">
              <a:lnSpc>
                <a:spcPct val="115000"/>
              </a:lnSpc>
              <a:spcBef>
                <a:spcPts val="0"/>
              </a:spcBef>
              <a:spcAft>
                <a:spcPts val="0"/>
              </a:spcAft>
              <a:buNone/>
            </a:pPr>
            <a:r>
              <a:rPr lang="sr" sz="1200">
                <a:solidFill>
                  <a:srgbClr val="0D0A0B"/>
                </a:solidFill>
                <a:highlight>
                  <a:srgbClr val="F8F9FA"/>
                </a:highlight>
                <a:latin typeface="Courier New"/>
                <a:ea typeface="Courier New"/>
                <a:cs typeface="Courier New"/>
                <a:sym typeface="Courier New"/>
              </a:rPr>
              <a:t>local </a:t>
            </a:r>
            <a:r>
              <a:rPr b="1" i="1" lang="sr" sz="1200">
                <a:solidFill>
                  <a:srgbClr val="0D0A0B"/>
                </a:solidFill>
                <a:highlight>
                  <a:srgbClr val="F8F9FA"/>
                </a:highlight>
                <a:latin typeface="Courier New"/>
                <a:ea typeface="Courier New"/>
                <a:cs typeface="Courier New"/>
                <a:sym typeface="Courier New"/>
              </a:rPr>
              <a:t>database user</a:t>
            </a:r>
            <a:r>
              <a:rPr lang="sr" sz="1200">
                <a:solidFill>
                  <a:srgbClr val="0D0A0B"/>
                </a:solidFill>
                <a:highlight>
                  <a:srgbClr val="F8F9FA"/>
                </a:highlight>
                <a:latin typeface="Courier New"/>
                <a:ea typeface="Courier New"/>
                <a:cs typeface="Courier New"/>
                <a:sym typeface="Courier New"/>
              </a:rPr>
              <a:t> </a:t>
            </a:r>
            <a:r>
              <a:rPr b="1" i="1" lang="sr" sz="1200">
                <a:solidFill>
                  <a:srgbClr val="0D0A0B"/>
                </a:solidFill>
                <a:highlight>
                  <a:srgbClr val="F8F9FA"/>
                </a:highlight>
                <a:latin typeface="Courier New"/>
                <a:ea typeface="Courier New"/>
                <a:cs typeface="Courier New"/>
                <a:sym typeface="Courier New"/>
              </a:rPr>
              <a:t>authentication_method</a:t>
            </a:r>
            <a:endParaRPr sz="1200"/>
          </a:p>
          <a:p>
            <a:pPr indent="0" lvl="0" marL="0" rtl="0" algn="just">
              <a:lnSpc>
                <a:spcPct val="115000"/>
              </a:lnSpc>
              <a:spcBef>
                <a:spcPts val="0"/>
              </a:spcBef>
              <a:spcAft>
                <a:spcPts val="0"/>
              </a:spcAft>
              <a:buNone/>
            </a:pPr>
            <a:r>
              <a:rPr lang="sr" sz="1200"/>
              <a:t>gde </a:t>
            </a:r>
            <a:r>
              <a:rPr b="1" i="1" lang="sr" sz="1200">
                <a:solidFill>
                  <a:srgbClr val="0D0A0B"/>
                </a:solidFill>
                <a:highlight>
                  <a:srgbClr val="F8F9FA"/>
                </a:highlight>
                <a:latin typeface="Courier New"/>
                <a:ea typeface="Courier New"/>
                <a:cs typeface="Courier New"/>
                <a:sym typeface="Courier New"/>
              </a:rPr>
              <a:t>user </a:t>
            </a:r>
            <a:r>
              <a:rPr lang="sr" sz="1200"/>
              <a:t>korisnik koji može pristupiti na ovaj način, </a:t>
            </a:r>
            <a:r>
              <a:rPr b="1" i="1" lang="sr" sz="1200">
                <a:solidFill>
                  <a:srgbClr val="0D0A0B"/>
                </a:solidFill>
                <a:highlight>
                  <a:srgbClr val="F8F9FA"/>
                </a:highlight>
                <a:latin typeface="Courier New"/>
                <a:ea typeface="Courier New"/>
                <a:cs typeface="Courier New"/>
                <a:sym typeface="Courier New"/>
              </a:rPr>
              <a:t>database</a:t>
            </a:r>
            <a:r>
              <a:rPr b="1" i="1" lang="sr">
                <a:solidFill>
                  <a:srgbClr val="0D0A0B"/>
                </a:solidFill>
                <a:highlight>
                  <a:srgbClr val="F8F9FA"/>
                </a:highlight>
                <a:latin typeface="Courier New"/>
                <a:ea typeface="Courier New"/>
                <a:cs typeface="Courier New"/>
                <a:sym typeface="Courier New"/>
              </a:rPr>
              <a:t> </a:t>
            </a:r>
            <a:r>
              <a:rPr lang="sr" sz="1200"/>
              <a:t>podatak se odnosi na bazu na koju se ovaj zapis odnosi. Da je tu stojalo </a:t>
            </a:r>
            <a:r>
              <a:rPr b="1" i="1" lang="sr">
                <a:solidFill>
                  <a:srgbClr val="0D0A0B"/>
                </a:solidFill>
                <a:highlight>
                  <a:srgbClr val="F8F9FA"/>
                </a:highlight>
                <a:latin typeface="Courier New"/>
                <a:ea typeface="Courier New"/>
                <a:cs typeface="Courier New"/>
                <a:sym typeface="Courier New"/>
              </a:rPr>
              <a:t>all</a:t>
            </a:r>
            <a:r>
              <a:rPr lang="sr" sz="1200"/>
              <a:t> to bi se odnosilo na sve baze podataka ili sve korisnike. </a:t>
            </a:r>
            <a:r>
              <a:rPr b="1" i="1" lang="sr" sz="1200">
                <a:solidFill>
                  <a:srgbClr val="0D0A0B"/>
                </a:solidFill>
                <a:highlight>
                  <a:srgbClr val="F8F9FA"/>
                </a:highlight>
                <a:latin typeface="Courier New"/>
                <a:ea typeface="Courier New"/>
                <a:cs typeface="Courier New"/>
                <a:sym typeface="Courier New"/>
              </a:rPr>
              <a:t>authentication method </a:t>
            </a:r>
            <a:r>
              <a:rPr lang="sr" sz="1200"/>
              <a:t>određuje metodu koju korisnik mora da koristi za proveru autentičnosti prilikom povezivanja na tu bazu pomoću Unix soketa.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Veze kreirane korišćenjem sokete internet domena kontorlišu se korišćenjem zapisa sledećeg formata:</a:t>
            </a:r>
            <a:endParaRPr sz="1200"/>
          </a:p>
          <a:p>
            <a:pPr indent="0" lvl="0" marL="0" rtl="0" algn="ctr">
              <a:lnSpc>
                <a:spcPct val="115000"/>
              </a:lnSpc>
              <a:spcBef>
                <a:spcPts val="0"/>
              </a:spcBef>
              <a:spcAft>
                <a:spcPts val="0"/>
              </a:spcAft>
              <a:buNone/>
            </a:pPr>
            <a:r>
              <a:rPr lang="sr" sz="1200">
                <a:solidFill>
                  <a:srgbClr val="0D0A0B"/>
                </a:solidFill>
                <a:highlight>
                  <a:srgbClr val="F8F9FA"/>
                </a:highlight>
                <a:latin typeface="Courier New"/>
                <a:ea typeface="Courier New"/>
                <a:cs typeface="Courier New"/>
                <a:sym typeface="Courier New"/>
              </a:rPr>
              <a:t>host </a:t>
            </a:r>
            <a:r>
              <a:rPr b="1" i="1" lang="sr" sz="1200">
                <a:solidFill>
                  <a:srgbClr val="0D0A0B"/>
                </a:solidFill>
                <a:highlight>
                  <a:srgbClr val="F8F9FA"/>
                </a:highlight>
                <a:latin typeface="Courier New"/>
                <a:ea typeface="Courier New"/>
                <a:cs typeface="Courier New"/>
                <a:sym typeface="Courier New"/>
              </a:rPr>
              <a:t>database user</a:t>
            </a:r>
            <a:r>
              <a:rPr lang="sr" sz="1200">
                <a:solidFill>
                  <a:srgbClr val="0D0A0B"/>
                </a:solidFill>
                <a:highlight>
                  <a:srgbClr val="F8F9FA"/>
                </a:highlight>
                <a:latin typeface="Courier New"/>
                <a:ea typeface="Courier New"/>
                <a:cs typeface="Courier New"/>
                <a:sym typeface="Courier New"/>
              </a:rPr>
              <a:t> </a:t>
            </a:r>
            <a:r>
              <a:rPr b="1" i="1" lang="sr" sz="1200">
                <a:solidFill>
                  <a:srgbClr val="0D0A0B"/>
                </a:solidFill>
                <a:highlight>
                  <a:srgbClr val="F8F9FA"/>
                </a:highlight>
                <a:latin typeface="Courier New"/>
                <a:ea typeface="Courier New"/>
                <a:cs typeface="Courier New"/>
                <a:sym typeface="Courier New"/>
              </a:rPr>
              <a:t>TCP/IP_address</a:t>
            </a:r>
            <a:r>
              <a:rPr lang="sr" sz="1200">
                <a:solidFill>
                  <a:srgbClr val="0D0A0B"/>
                </a:solidFill>
                <a:highlight>
                  <a:srgbClr val="F8F9FA"/>
                </a:highlight>
                <a:latin typeface="Courier New"/>
                <a:ea typeface="Courier New"/>
                <a:cs typeface="Courier New"/>
                <a:sym typeface="Courier New"/>
              </a:rPr>
              <a:t>/</a:t>
            </a:r>
            <a:r>
              <a:rPr b="1" i="1" lang="sr" sz="1200">
                <a:solidFill>
                  <a:srgbClr val="0D0A0B"/>
                </a:solidFill>
                <a:highlight>
                  <a:srgbClr val="F8F9FA"/>
                </a:highlight>
                <a:latin typeface="Courier New"/>
                <a:ea typeface="Courier New"/>
                <a:cs typeface="Courier New"/>
                <a:sym typeface="Courier New"/>
              </a:rPr>
              <a:t>mask</a:t>
            </a:r>
            <a:r>
              <a:rPr lang="sr" sz="1200">
                <a:solidFill>
                  <a:srgbClr val="0D0A0B"/>
                </a:solidFill>
                <a:highlight>
                  <a:srgbClr val="F8F9FA"/>
                </a:highlight>
                <a:latin typeface="Courier New"/>
                <a:ea typeface="Courier New"/>
                <a:cs typeface="Courier New"/>
                <a:sym typeface="Courier New"/>
              </a:rPr>
              <a:t> </a:t>
            </a:r>
            <a:r>
              <a:rPr b="1" i="1" lang="sr" sz="1200">
                <a:solidFill>
                  <a:srgbClr val="0D0A0B"/>
                </a:solidFill>
                <a:highlight>
                  <a:srgbClr val="F8F9FA"/>
                </a:highlight>
                <a:latin typeface="Courier New"/>
                <a:ea typeface="Courier New"/>
                <a:cs typeface="Courier New"/>
                <a:sym typeface="Courier New"/>
              </a:rPr>
              <a:t>authentication_method</a:t>
            </a:r>
            <a:endParaRPr sz="1200"/>
          </a:p>
          <a:p>
            <a:pPr indent="0" lvl="0" marL="0" rtl="0" algn="just">
              <a:lnSpc>
                <a:spcPct val="115000"/>
              </a:lnSpc>
              <a:spcBef>
                <a:spcPts val="0"/>
              </a:spcBef>
              <a:spcAft>
                <a:spcPts val="0"/>
              </a:spcAft>
              <a:buNone/>
            </a:pPr>
            <a:r>
              <a:rPr lang="sr" sz="1200"/>
              <a:t>Umesto </a:t>
            </a:r>
            <a:r>
              <a:rPr lang="sr" sz="1200">
                <a:solidFill>
                  <a:srgbClr val="0D0A0B"/>
                </a:solidFill>
                <a:highlight>
                  <a:srgbClr val="F8F9FA"/>
                </a:highlight>
                <a:latin typeface="Courier New"/>
                <a:ea typeface="Courier New"/>
                <a:cs typeface="Courier New"/>
                <a:sym typeface="Courier New"/>
              </a:rPr>
              <a:t>host</a:t>
            </a:r>
            <a:r>
              <a:rPr lang="sr" sz="1200"/>
              <a:t> može stojati i </a:t>
            </a:r>
            <a:r>
              <a:rPr lang="sr" sz="1200">
                <a:solidFill>
                  <a:srgbClr val="0D0A0B"/>
                </a:solidFill>
                <a:highlight>
                  <a:srgbClr val="F8F9FA"/>
                </a:highlight>
                <a:latin typeface="Courier New"/>
                <a:ea typeface="Courier New"/>
                <a:cs typeface="Courier New"/>
                <a:sym typeface="Courier New"/>
              </a:rPr>
              <a:t>hostssl</a:t>
            </a:r>
            <a:r>
              <a:rPr lang="sr" sz="1200"/>
              <a:t> gde se konekcija šifruje sa SSL šifrovanjem i </a:t>
            </a:r>
            <a:r>
              <a:rPr lang="sr" sz="1200">
                <a:solidFill>
                  <a:srgbClr val="0D0A0B"/>
                </a:solidFill>
                <a:highlight>
                  <a:srgbClr val="F8F9FA"/>
                </a:highlight>
                <a:latin typeface="Courier New"/>
                <a:ea typeface="Courier New"/>
                <a:cs typeface="Courier New"/>
                <a:sym typeface="Courier New"/>
              </a:rPr>
              <a:t>hostnossl</a:t>
            </a:r>
            <a:r>
              <a:rPr lang="sr" sz="1200"/>
              <a:t> gde veza ne treba da bude šifrovana.     </a:t>
            </a:r>
            <a:endParaRPr sz="1200"/>
          </a:p>
          <a:p>
            <a:pPr indent="0" lvl="0" marL="0" rtl="0" algn="just">
              <a:lnSpc>
                <a:spcPct val="115000"/>
              </a:lnSpc>
              <a:spcBef>
                <a:spcPts val="0"/>
              </a:spcBef>
              <a:spcAft>
                <a:spcPts val="0"/>
              </a:spcAft>
              <a:buNone/>
            </a:pPr>
            <a:r>
              <a:rPr lang="sr" sz="1200"/>
              <a:t>Uz </a:t>
            </a:r>
            <a:r>
              <a:rPr b="1" i="1" lang="sr" sz="1200">
                <a:solidFill>
                  <a:srgbClr val="0D0A0B"/>
                </a:solidFill>
                <a:highlight>
                  <a:srgbClr val="F8F9FA"/>
                </a:highlight>
                <a:latin typeface="Courier New"/>
                <a:ea typeface="Courier New"/>
                <a:cs typeface="Courier New"/>
                <a:sym typeface="Courier New"/>
              </a:rPr>
              <a:t>TCP/IP_address</a:t>
            </a:r>
            <a:r>
              <a:rPr lang="sr" sz="1200"/>
              <a:t> dodaje se </a:t>
            </a:r>
            <a:r>
              <a:rPr b="1" i="1" lang="sr" sz="1200">
                <a:solidFill>
                  <a:srgbClr val="0D0A0B"/>
                </a:solidFill>
                <a:highlight>
                  <a:srgbClr val="F8F9FA"/>
                </a:highlight>
                <a:latin typeface="Courier New"/>
                <a:ea typeface="Courier New"/>
                <a:cs typeface="Courier New"/>
                <a:sym typeface="Courier New"/>
              </a:rPr>
              <a:t>mask </a:t>
            </a:r>
            <a:r>
              <a:rPr lang="sr" sz="1200"/>
              <a:t>i to predstavlja TCP/IP opseg adresa klijenta. Ako se neka adresa odgovara adresi klijenta ovo će se koristiti za konekciju. Ako se adresa poklapa sa više opsega adresa, koristi se onaj koji je prvi od tih u datoteci. </a:t>
            </a:r>
            <a:r>
              <a:rPr b="1" i="1" lang="sr" sz="1200">
                <a:solidFill>
                  <a:srgbClr val="0D0A0B"/>
                </a:solidFill>
                <a:highlight>
                  <a:srgbClr val="F8F9FA"/>
                </a:highlight>
                <a:latin typeface="Courier New"/>
                <a:ea typeface="Courier New"/>
                <a:cs typeface="Courier New"/>
                <a:sym typeface="Courier New"/>
              </a:rPr>
              <a:t>TCP/IP_address</a:t>
            </a:r>
            <a:r>
              <a:rPr lang="sr" sz="1200"/>
              <a:t> adresa se zapisuju u decimalnom zapisu sa tačkama.</a:t>
            </a:r>
            <a:endParaRPr sz="1200"/>
          </a:p>
          <a:p>
            <a:pPr indent="0" lvl="0" marL="0" rtl="0" algn="just">
              <a:lnSpc>
                <a:spcPct val="115000"/>
              </a:lnSpc>
              <a:spcBef>
                <a:spcPts val="0"/>
              </a:spcBef>
              <a:spcAft>
                <a:spcPts val="0"/>
              </a:spcAft>
              <a:buNone/>
            </a:pPr>
            <a:r>
              <a:rPr lang="sr" sz="1200"/>
              <a:t>Ako se adresa ne podudara ni sa jedom, primenjuje se odbijanje konekcije.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7275508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275508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trust</a:t>
            </a:r>
            <a:endParaRPr b="1" i="1" sz="1200">
              <a:solidFill>
                <a:srgbClr val="0D0A0B"/>
              </a:solidFill>
              <a:highlight>
                <a:srgbClr val="F8F9FA"/>
              </a:highlight>
              <a:latin typeface="Courier New"/>
              <a:ea typeface="Courier New"/>
              <a:cs typeface="Courier New"/>
              <a:sym typeface="Courier New"/>
            </a:endParaRPr>
          </a:p>
          <a:p>
            <a:pPr indent="-304800" lvl="0" marL="457200" rtl="0" algn="just">
              <a:lnSpc>
                <a:spcPct val="115000"/>
              </a:lnSpc>
              <a:spcBef>
                <a:spcPts val="0"/>
              </a:spcBef>
              <a:spcAft>
                <a:spcPts val="0"/>
              </a:spcAft>
              <a:buSzPts val="1200"/>
              <a:buChar char="-"/>
            </a:pPr>
            <a:r>
              <a:rPr lang="sr" sz="1200"/>
              <a:t>Veza je dozvoljena bezuslovno.</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reject</a:t>
            </a:r>
            <a:endParaRPr sz="1200"/>
          </a:p>
          <a:p>
            <a:pPr indent="-304800" lvl="0" marL="457200" rtl="0" algn="just">
              <a:lnSpc>
                <a:spcPct val="115000"/>
              </a:lnSpc>
              <a:spcBef>
                <a:spcPts val="0"/>
              </a:spcBef>
              <a:spcAft>
                <a:spcPts val="0"/>
              </a:spcAft>
              <a:buSzPts val="1200"/>
              <a:buChar char="-"/>
            </a:pPr>
            <a:r>
              <a:rPr lang="sr" sz="1200"/>
              <a:t>Veza se bezuslozno obdija.</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ident</a:t>
            </a:r>
            <a:endParaRPr b="1" i="1" sz="1200">
              <a:solidFill>
                <a:srgbClr val="0D0A0B"/>
              </a:solidFill>
              <a:highlight>
                <a:srgbClr val="F8F9FA"/>
              </a:highlight>
              <a:latin typeface="Courier New"/>
              <a:ea typeface="Courier New"/>
              <a:cs typeface="Courier New"/>
              <a:sym typeface="Courier New"/>
            </a:endParaRPr>
          </a:p>
          <a:p>
            <a:pPr indent="-304800" lvl="0" marL="457200" rtl="0" algn="just">
              <a:lnSpc>
                <a:spcPct val="115000"/>
              </a:lnSpc>
              <a:spcBef>
                <a:spcPts val="0"/>
              </a:spcBef>
              <a:spcAft>
                <a:spcPts val="0"/>
              </a:spcAft>
              <a:buSzPts val="1200"/>
              <a:buChar char="-"/>
            </a:pPr>
            <a:r>
              <a:rPr lang="sr" sz="1200"/>
              <a:t>Pribavlja se korisničko ime od operativnog sistema klijenta i koristi se za pristup bazi. Ovaj način se preporučuje kod zatvorenih mreža, gde su klijentske mašine strogo kontrolišu od strane administratora sistema.</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peer</a:t>
            </a:r>
            <a:endParaRPr sz="1200"/>
          </a:p>
          <a:p>
            <a:pPr indent="-304800" lvl="0" marL="457200" rtl="0" algn="just">
              <a:lnSpc>
                <a:spcPct val="115000"/>
              </a:lnSpc>
              <a:spcBef>
                <a:spcPts val="0"/>
              </a:spcBef>
              <a:spcAft>
                <a:spcPts val="0"/>
              </a:spcAft>
              <a:buSzPts val="1200"/>
              <a:buChar char="-"/>
            </a:pPr>
            <a:r>
              <a:rPr lang="sr" sz="1200"/>
              <a:t>Funkcioniše slično kao </a:t>
            </a:r>
            <a:r>
              <a:rPr b="1" i="1" lang="sr" sz="1200">
                <a:solidFill>
                  <a:srgbClr val="0D0A0B"/>
                </a:solidFill>
                <a:highlight>
                  <a:srgbClr val="F8F9FA"/>
                </a:highlight>
                <a:latin typeface="Courier New"/>
                <a:ea typeface="Courier New"/>
                <a:cs typeface="Courier New"/>
                <a:sym typeface="Courier New"/>
              </a:rPr>
              <a:t>ident,</a:t>
            </a:r>
            <a:r>
              <a:rPr lang="sr" sz="1200"/>
              <a:t> ali se korisničko ime klijentovog operativnog sistema dobija iz kernela. </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crypt</a:t>
            </a:r>
            <a:endParaRPr sz="1200"/>
          </a:p>
          <a:p>
            <a:pPr indent="-304800" lvl="0" marL="457200" rtl="0" algn="just">
              <a:lnSpc>
                <a:spcPct val="115000"/>
              </a:lnSpc>
              <a:spcBef>
                <a:spcPts val="0"/>
              </a:spcBef>
              <a:spcAft>
                <a:spcPts val="0"/>
              </a:spcAft>
              <a:buSzPts val="1200"/>
              <a:buChar char="-"/>
            </a:pPr>
            <a:r>
              <a:rPr lang="sr" sz="1200"/>
              <a:t>Klijentu se traži lozinka za korisnika. To se šalje šifrovano i upoređuje se sa lozinkom pg_shadow tabele. Ako se lozinke podudaraju veza je dozvoljena.</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password</a:t>
            </a:r>
            <a:endParaRPr sz="1200"/>
          </a:p>
          <a:p>
            <a:pPr indent="-304800" lvl="0" marL="457200" rtl="0" algn="just">
              <a:lnSpc>
                <a:spcPct val="115000"/>
              </a:lnSpc>
              <a:spcBef>
                <a:spcPts val="0"/>
              </a:spcBef>
              <a:spcAft>
                <a:spcPts val="0"/>
              </a:spcAft>
              <a:buSzPts val="1200"/>
              <a:buChar char="-"/>
            </a:pPr>
            <a:r>
              <a:rPr lang="sr" sz="1200"/>
              <a:t>Klijentu se traži lozinka za korisnika. Šalje se jasno i upoređuje sa lozinkom u tabeli pg_shadow. Ako se lozinke podudaraju, veza je dozvoljena. Opciono password fajl može se dodati nakon ključne reči </a:t>
            </a:r>
            <a:r>
              <a:rPr lang="sr" sz="1200">
                <a:solidFill>
                  <a:srgbClr val="0D0A0B"/>
                </a:solidFill>
                <a:highlight>
                  <a:srgbClr val="F8F9FA"/>
                </a:highlight>
                <a:latin typeface="Courier New"/>
                <a:ea typeface="Courier New"/>
                <a:cs typeface="Courier New"/>
                <a:sym typeface="Courier New"/>
              </a:rPr>
              <a:t>password</a:t>
            </a:r>
            <a:r>
              <a:rPr lang="sr" sz="1200"/>
              <a:t>, koji se koristi umesto pg_shadow. </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scram-sha-256</a:t>
            </a:r>
            <a:endParaRPr b="1" i="1" sz="1200">
              <a:solidFill>
                <a:srgbClr val="0D0A0B"/>
              </a:solidFill>
              <a:highlight>
                <a:srgbClr val="F8F9FA"/>
              </a:highlight>
              <a:latin typeface="Courier New"/>
              <a:ea typeface="Courier New"/>
              <a:cs typeface="Courier New"/>
              <a:sym typeface="Courier New"/>
            </a:endParaRPr>
          </a:p>
          <a:p>
            <a:pPr indent="-304800" lvl="0" marL="457200" rtl="0" algn="just">
              <a:lnSpc>
                <a:spcPct val="115000"/>
              </a:lnSpc>
              <a:spcBef>
                <a:spcPts val="0"/>
              </a:spcBef>
              <a:spcAft>
                <a:spcPts val="0"/>
              </a:spcAft>
              <a:buSzPts val="1200"/>
              <a:buChar char="-"/>
            </a:pPr>
            <a:r>
              <a:rPr lang="sr" sz="1200"/>
              <a:t>Skoro najjača metoda koja je uvedena u PostgreSQL 10. Sprečava njuškanje lozinke na nepouzdanim vezama. </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md5</a:t>
            </a:r>
            <a:endParaRPr sz="1200"/>
          </a:p>
          <a:p>
            <a:pPr indent="-304800" lvl="0" marL="457200" rtl="0" algn="just">
              <a:lnSpc>
                <a:spcPct val="115000"/>
              </a:lnSpc>
              <a:spcBef>
                <a:spcPts val="0"/>
              </a:spcBef>
              <a:spcAft>
                <a:spcPts val="0"/>
              </a:spcAft>
              <a:buSzPts val="1200"/>
              <a:buChar char="-"/>
            </a:pPr>
            <a:r>
              <a:rPr lang="sr" sz="1200"/>
              <a:t>Manje siguran metod od prethodnog i sprečava njuškanje lozinke u mreži, ali ne pruža zaštitu ako napadač uspe da ukrade heš lozinke sa servera.</a:t>
            </a:r>
            <a:endParaRPr sz="1200"/>
          </a:p>
          <a:p>
            <a:pPr indent="0" lvl="0" marL="0" rtl="0" algn="just">
              <a:lnSpc>
                <a:spcPct val="115000"/>
              </a:lnSpc>
              <a:spcBef>
                <a:spcPts val="0"/>
              </a:spcBef>
              <a:spcAft>
                <a:spcPts val="0"/>
              </a:spcAft>
              <a:buNone/>
            </a:pPr>
            <a:r>
              <a:rPr lang="sr" sz="1200"/>
              <a:t>Postoje i slične metode kao što su </a:t>
            </a:r>
            <a:r>
              <a:rPr b="1" i="1" lang="sr" sz="1200">
                <a:solidFill>
                  <a:srgbClr val="0D0A0B"/>
                </a:solidFill>
                <a:highlight>
                  <a:srgbClr val="F8F9FA"/>
                </a:highlight>
                <a:latin typeface="Courier New"/>
                <a:ea typeface="Courier New"/>
                <a:cs typeface="Courier New"/>
                <a:sym typeface="Courier New"/>
              </a:rPr>
              <a:t>GSSAPI</a:t>
            </a:r>
            <a:r>
              <a:rPr lang="sr" sz="1200"/>
              <a:t> i </a:t>
            </a:r>
            <a:r>
              <a:rPr b="1" i="1" lang="sr" sz="1200">
                <a:solidFill>
                  <a:srgbClr val="0D0A0B"/>
                </a:solidFill>
                <a:highlight>
                  <a:srgbClr val="F8F9FA"/>
                </a:highlight>
                <a:latin typeface="Courier New"/>
                <a:ea typeface="Courier New"/>
                <a:cs typeface="Courier New"/>
                <a:sym typeface="Courier New"/>
              </a:rPr>
              <a:t>LDAP.</a:t>
            </a:r>
            <a:r>
              <a:rPr lang="sr" sz="1200"/>
              <a:t>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Sledeće metoda provere identiteta su podržane samo kod TCP/IP soket konekcije:</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krb4</a:t>
            </a:r>
            <a:endParaRPr sz="1200"/>
          </a:p>
          <a:p>
            <a:pPr indent="-304800" lvl="0" marL="457200" rtl="0" algn="just">
              <a:lnSpc>
                <a:spcPct val="115000"/>
              </a:lnSpc>
              <a:spcBef>
                <a:spcPts val="0"/>
              </a:spcBef>
              <a:spcAft>
                <a:spcPts val="0"/>
              </a:spcAft>
              <a:buSzPts val="1200"/>
              <a:buChar char="-"/>
            </a:pPr>
            <a:r>
              <a:rPr lang="sr" sz="1200"/>
              <a:t>Kerberos V4 se koristi za autentifikaciju korisnika.</a:t>
            </a:r>
            <a:endParaRPr sz="1200"/>
          </a:p>
          <a:p>
            <a:pPr indent="0" lvl="0" marL="0" rtl="0" algn="l">
              <a:lnSpc>
                <a:spcPct val="115000"/>
              </a:lnSpc>
              <a:spcBef>
                <a:spcPts val="0"/>
              </a:spcBef>
              <a:spcAft>
                <a:spcPts val="0"/>
              </a:spcAft>
              <a:buNone/>
            </a:pPr>
            <a:r>
              <a:rPr b="1" i="1" lang="sr" sz="1200">
                <a:solidFill>
                  <a:srgbClr val="0D0A0B"/>
                </a:solidFill>
                <a:highlight>
                  <a:srgbClr val="F8F9FA"/>
                </a:highlight>
                <a:latin typeface="Courier New"/>
                <a:ea typeface="Courier New"/>
                <a:cs typeface="Courier New"/>
                <a:sym typeface="Courier New"/>
              </a:rPr>
              <a:t>krb5</a:t>
            </a:r>
            <a:endParaRPr sz="1200"/>
          </a:p>
          <a:p>
            <a:pPr indent="-304800" lvl="0" marL="457200" rtl="0" algn="just">
              <a:lnSpc>
                <a:spcPct val="115000"/>
              </a:lnSpc>
              <a:spcBef>
                <a:spcPts val="0"/>
              </a:spcBef>
              <a:spcAft>
                <a:spcPts val="0"/>
              </a:spcAft>
              <a:buSzPts val="1200"/>
              <a:buChar char="-"/>
            </a:pPr>
            <a:r>
              <a:rPr lang="sr" sz="1200"/>
              <a:t>Kerberos V5 se koristi za autentifikaciju korisnika.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7275508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7275508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Primer 1: Bilo koji korisnik može pristupiti bilo kojoj bazi podataka koristeći Unix soket, na klasteru PostgreSQL, prikazano je u primeru na slici 2. u nastavku:</a:t>
            </a:r>
            <a:endParaRPr sz="12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sr" sz="1200"/>
              <a:t>Primer 2: Odbijaju se sve veze koje dolaze sa IP adrese 192.168.0.53, a veze koje potiču iz 192.168.0.1/24 se prihvataju, kao što je prikazano na slici 4. u nastavku: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275508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275508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Često su serveri baze podataka izolovani od spoljašnjosti korišćenjem firewall-a, u tom slučaju može se koristiti SCRAM-SHA-256 metod za autentifikaciju i ograničenje IP adresa i tako će server baze podatak prihvatati adrese u određenom opsegu. Takođe je važno da se za povezivanje sa bazom ne koristi računar superusera, jer ako on bude hakovan, bio bi izložen čitav klaster baze podataka.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sr" sz="1200"/>
              <a:t>Ako se serveru baze podataka pristupa iz spoljnog sveta, korisno je šifrovati sesije pomoću SSL sertifikata kako bi se izbeglo njuškanje paketa.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Poželjno je i još zaštititi servere baza podataka koji veruju svim localhost vezama, jer svako ko pristupa localhost može pristupiti i serveru baze podataka.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7275508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275508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Često se kod aplikacija koriste uloge za prijavu i konfigurisanje veza prema bazi podataka i alata za povezivanje. Potrebno je implementirati još jedan nivo sigurnosti da bi se osiguralo da je korisnik koji koristi aplikaciju ovlašćen za obavljanje određenog zadatka. Ova logika se najčešće primenjuje u poslovnoj logici aplikacija.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PostgreSQL koristi koncept uloga za upravljanje dozvolama za pristup bazi podataka. Uloga može biti korisnik ili grupa, u zavisnosti od podešavanja uloga. Uloga koja sadrži login se zove naziva korisnik(user). Uloga može biti član drugih uloga, koje se nazivaju grupe.</a:t>
            </a:r>
            <a:endParaRPr sz="1200"/>
          </a:p>
          <a:p>
            <a:pPr indent="0" lvl="0" marL="0" rtl="0" algn="just">
              <a:lnSpc>
                <a:spcPct val="115000"/>
              </a:lnSpc>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80599" y="1244375"/>
            <a:ext cx="87828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r"/>
              <a:t>PostgreSQL - Sigurnost baza podatakla</a:t>
            </a:r>
            <a:endParaRPr/>
          </a:p>
        </p:txBody>
      </p:sp>
      <p:sp>
        <p:nvSpPr>
          <p:cNvPr id="60" name="Google Shape;60;p13"/>
          <p:cNvSpPr txBox="1"/>
          <p:nvPr>
            <p:ph idx="1" type="subTitle"/>
          </p:nvPr>
        </p:nvSpPr>
        <p:spPr>
          <a:xfrm>
            <a:off x="90150" y="3282950"/>
            <a:ext cx="8963700" cy="14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r"/>
              <a:t>Mentor: Aleksandar Stanimirović                            Student: Marko Đokić  1022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r"/>
              <a:t>Maj 2020.</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1" name="Google Shape;61;p13"/>
          <p:cNvSpPr txBox="1"/>
          <p:nvPr>
            <p:ph type="ctrTitle"/>
          </p:nvPr>
        </p:nvSpPr>
        <p:spPr>
          <a:xfrm>
            <a:off x="2938450" y="1121725"/>
            <a:ext cx="3503100" cy="11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r"/>
              <a:t>Seminarski rad</a:t>
            </a:r>
            <a:endParaRPr/>
          </a:p>
        </p:txBody>
      </p:sp>
      <p:sp>
        <p:nvSpPr>
          <p:cNvPr id="62" name="Google Shape;62;p13"/>
          <p:cNvSpPr txBox="1"/>
          <p:nvPr>
            <p:ph idx="1" type="subTitle"/>
          </p:nvPr>
        </p:nvSpPr>
        <p:spPr>
          <a:xfrm>
            <a:off x="2691600" y="471950"/>
            <a:ext cx="3760800" cy="5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a:t>Elektronski fakultet u Nišu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532500" y="0"/>
            <a:ext cx="20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Atributi uloga</a:t>
            </a:r>
            <a:endParaRPr/>
          </a:p>
        </p:txBody>
      </p:sp>
      <p:sp>
        <p:nvSpPr>
          <p:cNvPr id="123" name="Google Shape;123;p22"/>
          <p:cNvSpPr txBox="1"/>
          <p:nvPr>
            <p:ph idx="1" type="body"/>
          </p:nvPr>
        </p:nvSpPr>
        <p:spPr>
          <a:xfrm>
            <a:off x="257375" y="572700"/>
            <a:ext cx="8520600" cy="43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sz="2100">
                <a:solidFill>
                  <a:srgbClr val="8E7CC3"/>
                </a:solidFill>
              </a:rPr>
              <a:t>CREATE ROLE doe WITH PASSWORD ‘psSecpas1970’ VALID UNTIL ‘2020-01-01’;</a:t>
            </a:r>
            <a:endParaRPr sz="2100">
              <a:solidFill>
                <a:srgbClr val="8E7CC3"/>
              </a:solidFill>
            </a:endParaRPr>
          </a:p>
          <a:p>
            <a:pPr indent="0" lvl="0" marL="0" rtl="0" algn="ctr">
              <a:spcBef>
                <a:spcPts val="1600"/>
              </a:spcBef>
              <a:spcAft>
                <a:spcPts val="0"/>
              </a:spcAft>
              <a:buNone/>
            </a:pPr>
            <a:r>
              <a:t/>
            </a:r>
            <a:endParaRPr sz="2100">
              <a:solidFill>
                <a:srgbClr val="8E7CC3"/>
              </a:solidFill>
            </a:endParaRPr>
          </a:p>
          <a:p>
            <a:pPr indent="0" lvl="0" marL="0" rtl="0" algn="ctr">
              <a:spcBef>
                <a:spcPts val="1600"/>
              </a:spcBef>
              <a:spcAft>
                <a:spcPts val="0"/>
              </a:spcAft>
              <a:buNone/>
            </a:pPr>
            <a:r>
              <a:rPr lang="sr" sz="2100">
                <a:solidFill>
                  <a:srgbClr val="8E7CC3"/>
                </a:solidFill>
              </a:rPr>
              <a:t>CREATE ROLE bigboss SUPERUSER;</a:t>
            </a:r>
            <a:endParaRPr sz="2100">
              <a:solidFill>
                <a:srgbClr val="8E7CC3"/>
              </a:solidFill>
            </a:endParaRPr>
          </a:p>
          <a:p>
            <a:pPr indent="0" lvl="0" marL="0" rtl="0" algn="ctr">
              <a:spcBef>
                <a:spcPts val="1600"/>
              </a:spcBef>
              <a:spcAft>
                <a:spcPts val="0"/>
              </a:spcAft>
              <a:buNone/>
            </a:pPr>
            <a:r>
              <a:t/>
            </a:r>
            <a:endParaRPr sz="2100">
              <a:solidFill>
                <a:srgbClr val="8E7CC3"/>
              </a:solidFill>
            </a:endParaRPr>
          </a:p>
          <a:p>
            <a:pPr indent="0" lvl="0" marL="0" rtl="0" algn="ctr">
              <a:spcBef>
                <a:spcPts val="1600"/>
              </a:spcBef>
              <a:spcAft>
                <a:spcPts val="0"/>
              </a:spcAft>
              <a:buNone/>
            </a:pPr>
            <a:r>
              <a:rPr lang="sr" sz="2100">
                <a:solidFill>
                  <a:srgbClr val="8E7CC3"/>
                </a:solidFill>
              </a:rPr>
              <a:t>CREATE ROLE admin CREATEDB;</a:t>
            </a:r>
            <a:endParaRPr sz="2100">
              <a:solidFill>
                <a:srgbClr val="8E7CC3"/>
              </a:solidFill>
            </a:endParaRPr>
          </a:p>
          <a:p>
            <a:pPr indent="0" lvl="0" marL="0" rtl="0" algn="ctr">
              <a:spcBef>
                <a:spcPts val="1600"/>
              </a:spcBef>
              <a:spcAft>
                <a:spcPts val="0"/>
              </a:spcAft>
              <a:buNone/>
            </a:pPr>
            <a:r>
              <a:t/>
            </a:r>
            <a:endParaRPr sz="2100">
              <a:solidFill>
                <a:srgbClr val="8E7CC3"/>
              </a:solidFill>
            </a:endParaRPr>
          </a:p>
          <a:p>
            <a:pPr indent="0" lvl="0" marL="0" rtl="0" algn="ctr">
              <a:spcBef>
                <a:spcPts val="1600"/>
              </a:spcBef>
              <a:spcAft>
                <a:spcPts val="0"/>
              </a:spcAft>
              <a:buNone/>
            </a:pPr>
            <a:r>
              <a:rPr lang="sr" sz="2100">
                <a:solidFill>
                  <a:srgbClr val="8E7CC3"/>
                </a:solidFill>
              </a:rPr>
              <a:t>CREATE ROLE security CREATEROLE;</a:t>
            </a:r>
            <a:endParaRPr sz="2100">
              <a:solidFill>
                <a:srgbClr val="8E7CC3"/>
              </a:solidFill>
            </a:endParaRPr>
          </a:p>
          <a:p>
            <a:pPr indent="0" lvl="0" marL="0" rtl="0" algn="ctr">
              <a:spcBef>
                <a:spcPts val="1600"/>
              </a:spcBef>
              <a:spcAft>
                <a:spcPts val="0"/>
              </a:spcAft>
              <a:buNone/>
            </a:pPr>
            <a:r>
              <a:t/>
            </a:r>
            <a:endParaRPr>
              <a:solidFill>
                <a:srgbClr val="8E7CC3"/>
              </a:solidFill>
            </a:endParaRPr>
          </a:p>
          <a:p>
            <a:pPr indent="0" lvl="0" marL="0" rtl="0" algn="ctr">
              <a:spcBef>
                <a:spcPts val="1600"/>
              </a:spcBef>
              <a:spcAft>
                <a:spcPts val="1600"/>
              </a:spcAft>
              <a:buNone/>
            </a:pPr>
            <a:r>
              <a:t/>
            </a:r>
            <a:endParaRPr>
              <a:solidFill>
                <a:srgbClr val="8E7CC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34100" y="82800"/>
            <a:ext cx="287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Pipadnost ulogama</a:t>
            </a:r>
            <a:endParaRPr/>
          </a:p>
        </p:txBody>
      </p:sp>
      <p:sp>
        <p:nvSpPr>
          <p:cNvPr id="129" name="Google Shape;129;p23"/>
          <p:cNvSpPr txBox="1"/>
          <p:nvPr>
            <p:ph idx="1" type="body"/>
          </p:nvPr>
        </p:nvSpPr>
        <p:spPr>
          <a:xfrm>
            <a:off x="311700" y="1360750"/>
            <a:ext cx="8520600" cy="22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sz="3000">
                <a:solidFill>
                  <a:srgbClr val="8E7CC3"/>
                </a:solidFill>
              </a:rPr>
              <a:t>CREATE ROLE sales;</a:t>
            </a:r>
            <a:endParaRPr sz="3000">
              <a:solidFill>
                <a:srgbClr val="8E7CC3"/>
              </a:solidFill>
            </a:endParaRPr>
          </a:p>
          <a:p>
            <a:pPr indent="0" lvl="0" marL="0" rtl="0" algn="ctr">
              <a:spcBef>
                <a:spcPts val="1600"/>
              </a:spcBef>
              <a:spcAft>
                <a:spcPts val="0"/>
              </a:spcAft>
              <a:buNone/>
            </a:pPr>
            <a:r>
              <a:rPr lang="sr" sz="3000">
                <a:solidFill>
                  <a:srgbClr val="8E7CC3"/>
                </a:solidFill>
              </a:rPr>
              <a:t>GRANT sales TO doe;</a:t>
            </a:r>
            <a:endParaRPr sz="3000">
              <a:solidFill>
                <a:srgbClr val="8E7CC3"/>
              </a:solidFill>
            </a:endParaRPr>
          </a:p>
          <a:p>
            <a:pPr indent="0" lvl="0" marL="0" rtl="0" algn="ctr">
              <a:spcBef>
                <a:spcPts val="1600"/>
              </a:spcBef>
              <a:spcAft>
                <a:spcPts val="0"/>
              </a:spcAft>
              <a:buNone/>
            </a:pPr>
            <a:r>
              <a:rPr lang="sr" sz="3000">
                <a:solidFill>
                  <a:srgbClr val="8E7CC3"/>
                </a:solidFill>
              </a:rPr>
              <a:t>REVOKE sales FROM doe;</a:t>
            </a:r>
            <a:endParaRPr sz="3000">
              <a:solidFill>
                <a:srgbClr val="8E7CC3"/>
              </a:solidFill>
            </a:endParaRPr>
          </a:p>
          <a:p>
            <a:pPr indent="0" lvl="0" marL="0" rtl="0" algn="ctr">
              <a:spcBef>
                <a:spcPts val="1600"/>
              </a:spcBef>
              <a:spcAft>
                <a:spcPts val="0"/>
              </a:spcAft>
              <a:buNone/>
            </a:pPr>
            <a:r>
              <a:t/>
            </a:r>
            <a:endParaRPr sz="1900">
              <a:solidFill>
                <a:srgbClr val="8E7CC3"/>
              </a:solidFill>
            </a:endParaRPr>
          </a:p>
          <a:p>
            <a:pPr indent="0" lvl="0" marL="0" rtl="0" algn="ctr">
              <a:spcBef>
                <a:spcPts val="1600"/>
              </a:spcBef>
              <a:spcAft>
                <a:spcPts val="0"/>
              </a:spcAft>
              <a:buNone/>
            </a:pPr>
            <a:r>
              <a:t/>
            </a:r>
            <a:endParaRPr>
              <a:solidFill>
                <a:srgbClr val="8E7CC3"/>
              </a:solidFill>
            </a:endParaRPr>
          </a:p>
          <a:p>
            <a:pPr indent="0" lvl="0" marL="0" rtl="0" algn="ctr">
              <a:spcBef>
                <a:spcPts val="1600"/>
              </a:spcBef>
              <a:spcAft>
                <a:spcPts val="1600"/>
              </a:spcAft>
              <a:buNone/>
            </a:pPr>
            <a:r>
              <a:t/>
            </a:r>
            <a:endParaRPr>
              <a:solidFill>
                <a:srgbClr val="8E7CC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730550" y="0"/>
            <a:ext cx="568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Nasleđivanje grupnih i korisničkih uloga</a:t>
            </a:r>
            <a:endParaRPr/>
          </a:p>
        </p:txBody>
      </p:sp>
      <p:sp>
        <p:nvSpPr>
          <p:cNvPr id="135" name="Google Shape;135;p24"/>
          <p:cNvSpPr txBox="1"/>
          <p:nvPr>
            <p:ph idx="1" type="body"/>
          </p:nvPr>
        </p:nvSpPr>
        <p:spPr>
          <a:xfrm>
            <a:off x="126775" y="1505650"/>
            <a:ext cx="2966400" cy="14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sz="2400">
                <a:solidFill>
                  <a:srgbClr val="8E7CC3"/>
                </a:solidFill>
              </a:rPr>
              <a:t>SET ROLE sales;</a:t>
            </a:r>
            <a:endParaRPr sz="2400">
              <a:solidFill>
                <a:srgbClr val="8E7CC3"/>
              </a:solidFill>
            </a:endParaRPr>
          </a:p>
          <a:p>
            <a:pPr indent="0" lvl="0" marL="0" rtl="0" algn="ctr">
              <a:spcBef>
                <a:spcPts val="1600"/>
              </a:spcBef>
              <a:spcAft>
                <a:spcPts val="0"/>
              </a:spcAft>
              <a:buNone/>
            </a:pPr>
            <a:r>
              <a:rPr lang="sr" sz="2400">
                <a:solidFill>
                  <a:srgbClr val="8E7CC3"/>
                </a:solidFill>
              </a:rPr>
              <a:t>RESET ROLE;</a:t>
            </a:r>
            <a:endParaRPr sz="2400">
              <a:solidFill>
                <a:srgbClr val="8E7CC3"/>
              </a:solidFill>
            </a:endParaRPr>
          </a:p>
          <a:p>
            <a:pPr indent="0" lvl="0" marL="0" rtl="0" algn="ctr">
              <a:spcBef>
                <a:spcPts val="1600"/>
              </a:spcBef>
              <a:spcAft>
                <a:spcPts val="0"/>
              </a:spcAft>
              <a:buNone/>
            </a:pPr>
            <a:r>
              <a:t/>
            </a:r>
            <a:endParaRPr sz="1900">
              <a:solidFill>
                <a:srgbClr val="8E7CC3"/>
              </a:solidFill>
            </a:endParaRPr>
          </a:p>
          <a:p>
            <a:pPr indent="0" lvl="0" marL="0" rtl="0" algn="ctr">
              <a:spcBef>
                <a:spcPts val="1600"/>
              </a:spcBef>
              <a:spcAft>
                <a:spcPts val="0"/>
              </a:spcAft>
              <a:buNone/>
            </a:pPr>
            <a:r>
              <a:t/>
            </a:r>
            <a:endParaRPr>
              <a:solidFill>
                <a:srgbClr val="8E7CC3"/>
              </a:solidFill>
            </a:endParaRPr>
          </a:p>
          <a:p>
            <a:pPr indent="0" lvl="0" marL="0" rtl="0" algn="ctr">
              <a:spcBef>
                <a:spcPts val="1600"/>
              </a:spcBef>
              <a:spcAft>
                <a:spcPts val="1600"/>
              </a:spcAft>
              <a:buNone/>
            </a:pPr>
            <a:r>
              <a:t/>
            </a:r>
            <a:endParaRPr>
              <a:solidFill>
                <a:srgbClr val="8E7CC3"/>
              </a:solidFill>
            </a:endParaRPr>
          </a:p>
        </p:txBody>
      </p:sp>
      <p:sp>
        <p:nvSpPr>
          <p:cNvPr id="136" name="Google Shape;136;p24"/>
          <p:cNvSpPr txBox="1"/>
          <p:nvPr>
            <p:ph idx="1" type="body"/>
          </p:nvPr>
        </p:nvSpPr>
        <p:spPr>
          <a:xfrm>
            <a:off x="3350400" y="1205275"/>
            <a:ext cx="5793600" cy="32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sz="2400">
                <a:solidFill>
                  <a:srgbClr val="8E7CC3"/>
                </a:solidFill>
              </a:rPr>
              <a:t>CREATE ROLE doe LOGIN INHERIT;</a:t>
            </a:r>
            <a:endParaRPr sz="2400">
              <a:solidFill>
                <a:srgbClr val="8E7CC3"/>
              </a:solidFill>
            </a:endParaRPr>
          </a:p>
          <a:p>
            <a:pPr indent="0" lvl="0" marL="0" rtl="0" algn="ctr">
              <a:spcBef>
                <a:spcPts val="1600"/>
              </a:spcBef>
              <a:spcAft>
                <a:spcPts val="0"/>
              </a:spcAft>
              <a:buNone/>
            </a:pPr>
            <a:r>
              <a:rPr lang="sr" sz="2400">
                <a:solidFill>
                  <a:srgbClr val="8E7CC3"/>
                </a:solidFill>
              </a:rPr>
              <a:t>CREATE ROLE sales NOINHERIT;</a:t>
            </a:r>
            <a:endParaRPr sz="2400">
              <a:solidFill>
                <a:srgbClr val="8E7CC3"/>
              </a:solidFill>
            </a:endParaRPr>
          </a:p>
          <a:p>
            <a:pPr indent="0" lvl="0" marL="0" rtl="0" algn="ctr">
              <a:spcBef>
                <a:spcPts val="1600"/>
              </a:spcBef>
              <a:spcAft>
                <a:spcPts val="0"/>
              </a:spcAft>
              <a:buNone/>
            </a:pPr>
            <a:r>
              <a:rPr lang="sr" sz="2400">
                <a:solidFill>
                  <a:srgbClr val="8E7CC3"/>
                </a:solidFill>
              </a:rPr>
              <a:t>CREATE ROLE marketing NOINHERIT;</a:t>
            </a:r>
            <a:endParaRPr sz="2400">
              <a:solidFill>
                <a:srgbClr val="8E7CC3"/>
              </a:solidFill>
            </a:endParaRPr>
          </a:p>
          <a:p>
            <a:pPr indent="0" lvl="0" marL="0" rtl="0" algn="ctr">
              <a:spcBef>
                <a:spcPts val="1600"/>
              </a:spcBef>
              <a:spcAft>
                <a:spcPts val="0"/>
              </a:spcAft>
              <a:buNone/>
            </a:pPr>
            <a:r>
              <a:rPr lang="sr" sz="2400">
                <a:solidFill>
                  <a:srgbClr val="8E7CC3"/>
                </a:solidFill>
              </a:rPr>
              <a:t>GRANT sales TO doe;</a:t>
            </a:r>
            <a:endParaRPr sz="2400">
              <a:solidFill>
                <a:srgbClr val="8E7CC3"/>
              </a:solidFill>
            </a:endParaRPr>
          </a:p>
          <a:p>
            <a:pPr indent="0" lvl="0" marL="0" rtl="0" algn="ctr">
              <a:spcBef>
                <a:spcPts val="1600"/>
              </a:spcBef>
              <a:spcAft>
                <a:spcPts val="0"/>
              </a:spcAft>
              <a:buNone/>
            </a:pPr>
            <a:r>
              <a:rPr lang="sr" sz="2400">
                <a:solidFill>
                  <a:srgbClr val="8E7CC3"/>
                </a:solidFill>
              </a:rPr>
              <a:t>GRANT markering TO sales;</a:t>
            </a:r>
            <a:endParaRPr sz="2400">
              <a:solidFill>
                <a:srgbClr val="8E7CC3"/>
              </a:solidFill>
            </a:endParaRPr>
          </a:p>
          <a:p>
            <a:pPr indent="0" lvl="0" marL="0" rtl="0" algn="ctr">
              <a:spcBef>
                <a:spcPts val="1600"/>
              </a:spcBef>
              <a:spcAft>
                <a:spcPts val="0"/>
              </a:spcAft>
              <a:buNone/>
            </a:pPr>
            <a:r>
              <a:t/>
            </a:r>
            <a:endParaRPr sz="2400">
              <a:solidFill>
                <a:srgbClr val="8E7CC3"/>
              </a:solidFill>
            </a:endParaRPr>
          </a:p>
          <a:p>
            <a:pPr indent="0" lvl="0" marL="0" rtl="0" algn="ctr">
              <a:spcBef>
                <a:spcPts val="1600"/>
              </a:spcBef>
              <a:spcAft>
                <a:spcPts val="0"/>
              </a:spcAft>
              <a:buNone/>
            </a:pPr>
            <a:r>
              <a:t/>
            </a:r>
            <a:endParaRPr sz="1900">
              <a:solidFill>
                <a:srgbClr val="8E7CC3"/>
              </a:solidFill>
            </a:endParaRPr>
          </a:p>
          <a:p>
            <a:pPr indent="0" lvl="0" marL="0" rtl="0" algn="ctr">
              <a:spcBef>
                <a:spcPts val="1600"/>
              </a:spcBef>
              <a:spcAft>
                <a:spcPts val="0"/>
              </a:spcAft>
              <a:buNone/>
            </a:pPr>
            <a:r>
              <a:t/>
            </a:r>
            <a:endParaRPr>
              <a:solidFill>
                <a:srgbClr val="8E7CC3"/>
              </a:solidFill>
            </a:endParaRPr>
          </a:p>
          <a:p>
            <a:pPr indent="0" lvl="0" marL="0" rtl="0" algn="ctr">
              <a:spcBef>
                <a:spcPts val="1600"/>
              </a:spcBef>
              <a:spcAft>
                <a:spcPts val="1600"/>
              </a:spcAft>
              <a:buNone/>
            </a:pPr>
            <a:r>
              <a:t/>
            </a:r>
            <a:endParaRPr>
              <a:solidFill>
                <a:srgbClr val="8E7CC3"/>
              </a:solidFill>
            </a:endParaRPr>
          </a:p>
        </p:txBody>
      </p:sp>
      <p:sp>
        <p:nvSpPr>
          <p:cNvPr id="137" name="Google Shape;137;p24"/>
          <p:cNvSpPr txBox="1"/>
          <p:nvPr>
            <p:ph type="title"/>
          </p:nvPr>
        </p:nvSpPr>
        <p:spPr>
          <a:xfrm>
            <a:off x="361600" y="876850"/>
            <a:ext cx="10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2200"/>
              <a:t>Primer1:</a:t>
            </a:r>
            <a:endParaRPr sz="2200"/>
          </a:p>
        </p:txBody>
      </p:sp>
      <p:sp>
        <p:nvSpPr>
          <p:cNvPr id="138" name="Google Shape;138;p24"/>
          <p:cNvSpPr txBox="1"/>
          <p:nvPr>
            <p:ph type="title"/>
          </p:nvPr>
        </p:nvSpPr>
        <p:spPr>
          <a:xfrm>
            <a:off x="3764925" y="748550"/>
            <a:ext cx="10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2200"/>
              <a:t>Primer2:</a:t>
            </a:r>
            <a:endParaRPr sz="2200"/>
          </a:p>
        </p:txBody>
      </p:sp>
      <p:sp>
        <p:nvSpPr>
          <p:cNvPr id="139" name="Google Shape;139;p24"/>
          <p:cNvSpPr txBox="1"/>
          <p:nvPr>
            <p:ph type="title"/>
          </p:nvPr>
        </p:nvSpPr>
        <p:spPr>
          <a:xfrm>
            <a:off x="746875" y="4482475"/>
            <a:ext cx="80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2200"/>
              <a:t>Ne mogu se naslediti: LOGIN, SUPERUSER, CREATEROLE, CREATEDB privilegije</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513450" y="212025"/>
            <a:ext cx="251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Uklanjanje uloga</a:t>
            </a:r>
            <a:endParaRPr/>
          </a:p>
        </p:txBody>
      </p:sp>
      <p:sp>
        <p:nvSpPr>
          <p:cNvPr id="145" name="Google Shape;145;p25"/>
          <p:cNvSpPr txBox="1"/>
          <p:nvPr>
            <p:ph idx="1" type="body"/>
          </p:nvPr>
        </p:nvSpPr>
        <p:spPr>
          <a:xfrm>
            <a:off x="2700300" y="1367525"/>
            <a:ext cx="4145100" cy="14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sz="2400">
                <a:solidFill>
                  <a:srgbClr val="8E7CC3"/>
                </a:solidFill>
              </a:rPr>
              <a:t>DROP ROLE role_name;</a:t>
            </a:r>
            <a:endParaRPr sz="2400">
              <a:solidFill>
                <a:srgbClr val="8E7CC3"/>
              </a:solidFill>
            </a:endParaRPr>
          </a:p>
          <a:p>
            <a:pPr indent="0" lvl="0" marL="0" rtl="0" algn="ctr">
              <a:spcBef>
                <a:spcPts val="1600"/>
              </a:spcBef>
              <a:spcAft>
                <a:spcPts val="0"/>
              </a:spcAft>
              <a:buNone/>
            </a:pPr>
            <a:r>
              <a:t/>
            </a:r>
            <a:endParaRPr sz="1900">
              <a:solidFill>
                <a:srgbClr val="8E7CC3"/>
              </a:solidFill>
            </a:endParaRPr>
          </a:p>
          <a:p>
            <a:pPr indent="0" lvl="0" marL="0" rtl="0" algn="ctr">
              <a:spcBef>
                <a:spcPts val="1600"/>
              </a:spcBef>
              <a:spcAft>
                <a:spcPts val="0"/>
              </a:spcAft>
              <a:buNone/>
            </a:pPr>
            <a:r>
              <a:t/>
            </a:r>
            <a:endParaRPr>
              <a:solidFill>
                <a:srgbClr val="8E7CC3"/>
              </a:solidFill>
            </a:endParaRPr>
          </a:p>
          <a:p>
            <a:pPr indent="0" lvl="0" marL="0" rtl="0" algn="ctr">
              <a:spcBef>
                <a:spcPts val="1600"/>
              </a:spcBef>
              <a:spcAft>
                <a:spcPts val="1600"/>
              </a:spcAft>
              <a:buNone/>
            </a:pPr>
            <a:r>
              <a:t/>
            </a:r>
            <a:endParaRPr>
              <a:solidFill>
                <a:srgbClr val="8E7CC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020850" y="181225"/>
            <a:ext cx="31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Zaštita na nivou reda</a:t>
            </a:r>
            <a:endParaRPr/>
          </a:p>
        </p:txBody>
      </p:sp>
      <p:pic>
        <p:nvPicPr>
          <p:cNvPr id="151" name="Google Shape;151;p26"/>
          <p:cNvPicPr preferRelativeResize="0"/>
          <p:nvPr/>
        </p:nvPicPr>
        <p:blipFill>
          <a:blip r:embed="rId3">
            <a:alphaModFix/>
          </a:blip>
          <a:stretch>
            <a:fillRect/>
          </a:stretch>
        </p:blipFill>
        <p:spPr>
          <a:xfrm>
            <a:off x="523475" y="1273300"/>
            <a:ext cx="8172276" cy="250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2284000" y="885950"/>
            <a:ext cx="4120725" cy="3480850"/>
          </a:xfrm>
          <a:prstGeom prst="rect">
            <a:avLst/>
          </a:prstGeom>
          <a:noFill/>
          <a:ln>
            <a:noFill/>
          </a:ln>
        </p:spPr>
      </p:pic>
      <p:sp>
        <p:nvSpPr>
          <p:cNvPr id="157" name="Google Shape;157;p27"/>
          <p:cNvSpPr txBox="1"/>
          <p:nvPr>
            <p:ph type="title"/>
          </p:nvPr>
        </p:nvSpPr>
        <p:spPr>
          <a:xfrm>
            <a:off x="3020850" y="94925"/>
            <a:ext cx="31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Zaštita na nivou reda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1276875" y="1559675"/>
            <a:ext cx="3106200" cy="17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a:t>Hvala na pažnji! :D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r"/>
              <a:t>Pitanja?</a:t>
            </a:r>
            <a:endParaRPr/>
          </a:p>
        </p:txBody>
      </p:sp>
      <p:pic>
        <p:nvPicPr>
          <p:cNvPr id="163" name="Google Shape;163;p28"/>
          <p:cNvPicPr preferRelativeResize="0"/>
          <p:nvPr/>
        </p:nvPicPr>
        <p:blipFill>
          <a:blip r:embed="rId3">
            <a:alphaModFix/>
          </a:blip>
          <a:stretch>
            <a:fillRect/>
          </a:stretch>
        </p:blipFill>
        <p:spPr>
          <a:xfrm>
            <a:off x="4818200" y="691375"/>
            <a:ext cx="3531500" cy="353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2217750" y="421600"/>
            <a:ext cx="4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Sigurnost baze na nekoliko nivoa</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-Zaštita datoteka baze podataka</a:t>
            </a:r>
            <a:endParaRPr/>
          </a:p>
          <a:p>
            <a:pPr indent="0" lvl="0" marL="0" rtl="0" algn="l">
              <a:spcBef>
                <a:spcPts val="1600"/>
              </a:spcBef>
              <a:spcAft>
                <a:spcPts val="0"/>
              </a:spcAft>
              <a:buNone/>
            </a:pPr>
            <a:r>
              <a:rPr lang="sr"/>
              <a:t>-Veze klijenta sa serverom podrazumevano dozvoljene samo preko Unix soketa</a:t>
            </a:r>
            <a:endParaRPr/>
          </a:p>
          <a:p>
            <a:pPr indent="0" lvl="0" marL="0" rtl="0" algn="l">
              <a:spcBef>
                <a:spcPts val="1600"/>
              </a:spcBef>
              <a:spcAft>
                <a:spcPts val="0"/>
              </a:spcAft>
              <a:buNone/>
            </a:pPr>
            <a:r>
              <a:rPr lang="sr"/>
              <a:t>-Veze klijenata se mogu ograničiti korisničkim IP adresama i korisničkim imenima</a:t>
            </a:r>
            <a:endParaRPr/>
          </a:p>
          <a:p>
            <a:pPr indent="0" lvl="0" marL="0" rtl="0" algn="l">
              <a:spcBef>
                <a:spcPts val="1600"/>
              </a:spcBef>
              <a:spcAft>
                <a:spcPts val="0"/>
              </a:spcAft>
              <a:buNone/>
            </a:pPr>
            <a:r>
              <a:rPr lang="sr"/>
              <a:t>-Autentifikacija za klijentske veze</a:t>
            </a:r>
            <a:endParaRPr/>
          </a:p>
          <a:p>
            <a:pPr indent="0" lvl="0" marL="0" rtl="0" algn="l">
              <a:spcBef>
                <a:spcPts val="1600"/>
              </a:spcBef>
              <a:spcAft>
                <a:spcPts val="0"/>
              </a:spcAft>
              <a:buNone/>
            </a:pPr>
            <a:r>
              <a:rPr lang="sr"/>
              <a:t>-Svaki korisnik ima korisničko ime i lozinku(opciono) i podrazumevano nema pristup bazama koje nije kreirao</a:t>
            </a:r>
            <a:endParaRPr/>
          </a:p>
          <a:p>
            <a:pPr indent="0" lvl="0" marL="0" rtl="0" algn="l">
              <a:spcBef>
                <a:spcPts val="1600"/>
              </a:spcBef>
              <a:spcAft>
                <a:spcPts val="1600"/>
              </a:spcAft>
              <a:buNone/>
            </a:pPr>
            <a:r>
              <a:rPr lang="sr"/>
              <a:t>-Korisnici se mogu dodeliti grupama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2899050" y="433025"/>
            <a:ext cx="334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Identifikacija korisnika</a:t>
            </a:r>
            <a:endParaRPr/>
          </a:p>
        </p:txBody>
      </p:sp>
      <p:sp>
        <p:nvSpPr>
          <p:cNvPr id="74" name="Google Shape;74;p15"/>
          <p:cNvSpPr txBox="1"/>
          <p:nvPr>
            <p:ph idx="1" type="body"/>
          </p:nvPr>
        </p:nvSpPr>
        <p:spPr>
          <a:xfrm>
            <a:off x="311700" y="1354850"/>
            <a:ext cx="8520600" cy="23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-Iz klase pg_user proverava se da li je korisnik ovlašćen za pristup, a verifikacija identiteta se vrši na dva načina:</a:t>
            </a:r>
            <a:endParaRPr/>
          </a:p>
          <a:p>
            <a:pPr indent="-342900" lvl="0" marL="457200" rtl="0" algn="l">
              <a:spcBef>
                <a:spcPts val="1600"/>
              </a:spcBef>
              <a:spcAft>
                <a:spcPts val="0"/>
              </a:spcAft>
              <a:buSzPts val="1800"/>
              <a:buAutoNum type="arabicPeriod"/>
            </a:pPr>
            <a:r>
              <a:rPr lang="sr"/>
              <a:t>Iz korisničkog šela</a:t>
            </a:r>
            <a:endParaRPr/>
          </a:p>
          <a:p>
            <a:pPr indent="-342900" lvl="0" marL="457200" rtl="0" algn="l">
              <a:spcBef>
                <a:spcPts val="0"/>
              </a:spcBef>
              <a:spcAft>
                <a:spcPts val="0"/>
              </a:spcAft>
              <a:buSzPts val="1800"/>
              <a:buAutoNum type="arabicPeriod"/>
            </a:pPr>
            <a:r>
              <a:rPr lang="sr"/>
              <a:t>Sa mreže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1904700" y="181175"/>
            <a:ext cx="533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Kontrola pristupa zasnovana na hostu</a:t>
            </a:r>
            <a:endParaRPr/>
          </a:p>
        </p:txBody>
      </p:sp>
      <p:sp>
        <p:nvSpPr>
          <p:cNvPr id="80" name="Google Shape;80;p16"/>
          <p:cNvSpPr txBox="1"/>
          <p:nvPr>
            <p:ph idx="1" type="body"/>
          </p:nvPr>
        </p:nvSpPr>
        <p:spPr>
          <a:xfrm>
            <a:off x="376950" y="753875"/>
            <a:ext cx="83901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-Osnovna kontrola</a:t>
            </a:r>
            <a:endParaRPr/>
          </a:p>
          <a:p>
            <a:pPr indent="0" lvl="0" marL="0" rtl="0" algn="l">
              <a:spcBef>
                <a:spcPts val="1600"/>
              </a:spcBef>
              <a:spcAft>
                <a:spcPts val="0"/>
              </a:spcAft>
              <a:buNone/>
            </a:pPr>
            <a:r>
              <a:rPr lang="sr"/>
              <a:t>-Korisnici koji mogu da se autentifikuju</a:t>
            </a:r>
            <a:endParaRPr/>
          </a:p>
          <a:p>
            <a:pPr indent="0" lvl="0" marL="0" rtl="0" algn="l">
              <a:spcBef>
                <a:spcPts val="1600"/>
              </a:spcBef>
              <a:spcAft>
                <a:spcPts val="0"/>
              </a:spcAft>
              <a:buNone/>
            </a:pPr>
            <a:r>
              <a:rPr lang="sr"/>
              <a:t>-pg_hba.conf u PGDATA direktorijumu</a:t>
            </a:r>
            <a:endParaRPr/>
          </a:p>
          <a:p>
            <a:pPr indent="0" lvl="0" marL="0" rtl="0" algn="l">
              <a:spcBef>
                <a:spcPts val="160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757813" y="2571750"/>
            <a:ext cx="7628375" cy="202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-Povezivanje preko Unix soketa</a:t>
            </a:r>
            <a:endParaRPr/>
          </a:p>
          <a:p>
            <a:pPr indent="0" lvl="0" marL="0" rtl="0" algn="ctr">
              <a:spcBef>
                <a:spcPts val="1600"/>
              </a:spcBef>
              <a:spcAft>
                <a:spcPts val="0"/>
              </a:spcAft>
              <a:buNone/>
            </a:pPr>
            <a:r>
              <a:rPr lang="sr">
                <a:solidFill>
                  <a:srgbClr val="0000FF"/>
                </a:solidFill>
                <a:highlight>
                  <a:srgbClr val="F8F9FA"/>
                </a:highlight>
                <a:latin typeface="Courier New"/>
                <a:ea typeface="Courier New"/>
                <a:cs typeface="Courier New"/>
                <a:sym typeface="Courier New"/>
              </a:rPr>
              <a:t>local </a:t>
            </a:r>
            <a:r>
              <a:rPr b="1" i="1" lang="sr">
                <a:solidFill>
                  <a:srgbClr val="0000FF"/>
                </a:solidFill>
                <a:highlight>
                  <a:srgbClr val="F8F9FA"/>
                </a:highlight>
                <a:latin typeface="Courier New"/>
                <a:ea typeface="Courier New"/>
                <a:cs typeface="Courier New"/>
                <a:sym typeface="Courier New"/>
              </a:rPr>
              <a:t>database user</a:t>
            </a:r>
            <a:r>
              <a:rPr lang="sr">
                <a:solidFill>
                  <a:srgbClr val="0000FF"/>
                </a:solidFill>
                <a:highlight>
                  <a:srgbClr val="F8F9FA"/>
                </a:highlight>
                <a:latin typeface="Courier New"/>
                <a:ea typeface="Courier New"/>
                <a:cs typeface="Courier New"/>
                <a:sym typeface="Courier New"/>
              </a:rPr>
              <a:t> </a:t>
            </a:r>
            <a:r>
              <a:rPr b="1" i="1" lang="sr">
                <a:solidFill>
                  <a:srgbClr val="0000FF"/>
                </a:solidFill>
                <a:highlight>
                  <a:srgbClr val="F8F9FA"/>
                </a:highlight>
                <a:latin typeface="Courier New"/>
                <a:ea typeface="Courier New"/>
                <a:cs typeface="Courier New"/>
                <a:sym typeface="Courier New"/>
              </a:rPr>
              <a:t>authentication_method</a:t>
            </a:r>
            <a:endParaRPr b="1" i="1">
              <a:solidFill>
                <a:srgbClr val="0000FF"/>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rPr lang="sr"/>
              <a:t>-Povezivanje preko TCP/IP soketa </a:t>
            </a:r>
            <a:endParaRPr/>
          </a:p>
          <a:p>
            <a:pPr indent="0" lvl="0" marL="0" rtl="0" algn="ctr">
              <a:spcBef>
                <a:spcPts val="1600"/>
              </a:spcBef>
              <a:spcAft>
                <a:spcPts val="0"/>
              </a:spcAft>
              <a:buNone/>
            </a:pPr>
            <a:r>
              <a:rPr lang="sr" sz="1700">
                <a:solidFill>
                  <a:srgbClr val="0000FF"/>
                </a:solidFill>
                <a:highlight>
                  <a:srgbClr val="F8F9FA"/>
                </a:highlight>
                <a:latin typeface="Courier New"/>
                <a:ea typeface="Courier New"/>
                <a:cs typeface="Courier New"/>
                <a:sym typeface="Courier New"/>
              </a:rPr>
              <a:t>host </a:t>
            </a:r>
            <a:r>
              <a:rPr b="1" i="1" lang="sr" sz="1700">
                <a:solidFill>
                  <a:srgbClr val="0000FF"/>
                </a:solidFill>
                <a:highlight>
                  <a:srgbClr val="F8F9FA"/>
                </a:highlight>
                <a:latin typeface="Courier New"/>
                <a:ea typeface="Courier New"/>
                <a:cs typeface="Courier New"/>
                <a:sym typeface="Courier New"/>
              </a:rPr>
              <a:t>database user</a:t>
            </a:r>
            <a:r>
              <a:rPr lang="sr" sz="1700">
                <a:solidFill>
                  <a:srgbClr val="0000FF"/>
                </a:solidFill>
                <a:highlight>
                  <a:srgbClr val="F8F9FA"/>
                </a:highlight>
                <a:latin typeface="Courier New"/>
                <a:ea typeface="Courier New"/>
                <a:cs typeface="Courier New"/>
                <a:sym typeface="Courier New"/>
              </a:rPr>
              <a:t> </a:t>
            </a:r>
            <a:r>
              <a:rPr b="1" i="1" lang="sr" sz="1700">
                <a:solidFill>
                  <a:srgbClr val="0000FF"/>
                </a:solidFill>
                <a:highlight>
                  <a:srgbClr val="F8F9FA"/>
                </a:highlight>
                <a:latin typeface="Courier New"/>
                <a:ea typeface="Courier New"/>
                <a:cs typeface="Courier New"/>
                <a:sym typeface="Courier New"/>
              </a:rPr>
              <a:t>TCP/IP_address</a:t>
            </a:r>
            <a:r>
              <a:rPr lang="sr" sz="1700">
                <a:solidFill>
                  <a:srgbClr val="0000FF"/>
                </a:solidFill>
                <a:highlight>
                  <a:srgbClr val="F8F9FA"/>
                </a:highlight>
                <a:latin typeface="Courier New"/>
                <a:ea typeface="Courier New"/>
                <a:cs typeface="Courier New"/>
                <a:sym typeface="Courier New"/>
              </a:rPr>
              <a:t>/</a:t>
            </a:r>
            <a:r>
              <a:rPr b="1" i="1" lang="sr" sz="1700">
                <a:solidFill>
                  <a:srgbClr val="0000FF"/>
                </a:solidFill>
                <a:highlight>
                  <a:srgbClr val="F8F9FA"/>
                </a:highlight>
                <a:latin typeface="Courier New"/>
                <a:ea typeface="Courier New"/>
                <a:cs typeface="Courier New"/>
                <a:sym typeface="Courier New"/>
              </a:rPr>
              <a:t>mask</a:t>
            </a:r>
            <a:r>
              <a:rPr lang="sr" sz="1700">
                <a:solidFill>
                  <a:srgbClr val="0000FF"/>
                </a:solidFill>
                <a:highlight>
                  <a:srgbClr val="F8F9FA"/>
                </a:highlight>
                <a:latin typeface="Courier New"/>
                <a:ea typeface="Courier New"/>
                <a:cs typeface="Courier New"/>
                <a:sym typeface="Courier New"/>
              </a:rPr>
              <a:t> </a:t>
            </a:r>
            <a:r>
              <a:rPr b="1" i="1" lang="sr" sz="1700">
                <a:solidFill>
                  <a:srgbClr val="0000FF"/>
                </a:solidFill>
                <a:highlight>
                  <a:srgbClr val="F8F9FA"/>
                </a:highlight>
                <a:latin typeface="Courier New"/>
                <a:ea typeface="Courier New"/>
                <a:cs typeface="Courier New"/>
                <a:sym typeface="Courier New"/>
              </a:rPr>
              <a:t>authentication_method</a:t>
            </a:r>
            <a:endParaRPr sz="1700">
              <a:solidFill>
                <a:srgbClr val="0000FF"/>
              </a:solidFill>
            </a:endParaRPr>
          </a:p>
          <a:p>
            <a:pPr indent="0" lvl="0" marL="0" rtl="0" algn="l">
              <a:spcBef>
                <a:spcPts val="0"/>
              </a:spcBef>
              <a:spcAft>
                <a:spcPts val="1600"/>
              </a:spcAft>
              <a:buNone/>
            </a:pPr>
            <a:r>
              <a:rPr lang="sr"/>
              <a:t>-hostssl, hostnossl</a:t>
            </a:r>
            <a:endParaRPr/>
          </a:p>
        </p:txBody>
      </p:sp>
      <p:sp>
        <p:nvSpPr>
          <p:cNvPr id="87" name="Google Shape;87;p17"/>
          <p:cNvSpPr txBox="1"/>
          <p:nvPr>
            <p:ph type="title"/>
          </p:nvPr>
        </p:nvSpPr>
        <p:spPr>
          <a:xfrm>
            <a:off x="1904700" y="181175"/>
            <a:ext cx="533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Kontrola pristupa zasnovana na hostu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2787450" y="475350"/>
            <a:ext cx="342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Metode autentifikacije</a:t>
            </a:r>
            <a:endParaRPr/>
          </a:p>
        </p:txBody>
      </p:sp>
      <p:sp>
        <p:nvSpPr>
          <p:cNvPr id="93" name="Google Shape;93;p18"/>
          <p:cNvSpPr txBox="1"/>
          <p:nvPr>
            <p:ph idx="1" type="body"/>
          </p:nvPr>
        </p:nvSpPr>
        <p:spPr>
          <a:xfrm>
            <a:off x="2029550" y="1244250"/>
            <a:ext cx="189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-trust</a:t>
            </a:r>
            <a:endParaRPr/>
          </a:p>
          <a:p>
            <a:pPr indent="0" lvl="0" marL="0" rtl="0" algn="l">
              <a:spcBef>
                <a:spcPts val="1600"/>
              </a:spcBef>
              <a:spcAft>
                <a:spcPts val="0"/>
              </a:spcAft>
              <a:buNone/>
            </a:pPr>
            <a:r>
              <a:rPr lang="sr"/>
              <a:t>-reject</a:t>
            </a:r>
            <a:endParaRPr/>
          </a:p>
          <a:p>
            <a:pPr indent="0" lvl="0" marL="0" rtl="0" algn="l">
              <a:spcBef>
                <a:spcPts val="1600"/>
              </a:spcBef>
              <a:spcAft>
                <a:spcPts val="0"/>
              </a:spcAft>
              <a:buNone/>
            </a:pPr>
            <a:r>
              <a:rPr lang="sr"/>
              <a:t>-ident</a:t>
            </a:r>
            <a:endParaRPr/>
          </a:p>
          <a:p>
            <a:pPr indent="0" lvl="0" marL="0" rtl="0" algn="l">
              <a:spcBef>
                <a:spcPts val="1600"/>
              </a:spcBef>
              <a:spcAft>
                <a:spcPts val="0"/>
              </a:spcAft>
              <a:buNone/>
            </a:pPr>
            <a:r>
              <a:rPr lang="sr"/>
              <a:t>-peer</a:t>
            </a:r>
            <a:endParaRPr/>
          </a:p>
          <a:p>
            <a:pPr indent="0" lvl="0" marL="0" rtl="0" algn="l">
              <a:spcBef>
                <a:spcPts val="1600"/>
              </a:spcBef>
              <a:spcAft>
                <a:spcPts val="0"/>
              </a:spcAft>
              <a:buNone/>
            </a:pPr>
            <a:r>
              <a:rPr lang="sr"/>
              <a:t>-crypt</a:t>
            </a:r>
            <a:endParaRPr/>
          </a:p>
          <a:p>
            <a:pPr indent="0" lvl="0" marL="0" rtl="0" algn="l">
              <a:spcBef>
                <a:spcPts val="1600"/>
              </a:spcBef>
              <a:spcAft>
                <a:spcPts val="0"/>
              </a:spcAft>
              <a:buNone/>
            </a:pPr>
            <a:r>
              <a:rPr lang="sr"/>
              <a:t>-password</a:t>
            </a:r>
            <a:endParaRPr/>
          </a:p>
          <a:p>
            <a:pPr indent="0" lvl="0" marL="0" rtl="0" algn="l">
              <a:spcBef>
                <a:spcPts val="1600"/>
              </a:spcBef>
              <a:spcAft>
                <a:spcPts val="1600"/>
              </a:spcAft>
              <a:buNone/>
            </a:pPr>
            <a:r>
              <a:t/>
            </a:r>
            <a:endParaRPr/>
          </a:p>
        </p:txBody>
      </p:sp>
      <p:sp>
        <p:nvSpPr>
          <p:cNvPr id="94" name="Google Shape;94;p18"/>
          <p:cNvSpPr txBox="1"/>
          <p:nvPr>
            <p:ph type="title"/>
          </p:nvPr>
        </p:nvSpPr>
        <p:spPr>
          <a:xfrm>
            <a:off x="1945125" y="0"/>
            <a:ext cx="533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Kontrola pristupa zasnovana na hostu</a:t>
            </a:r>
            <a:endParaRPr/>
          </a:p>
        </p:txBody>
      </p:sp>
      <p:sp>
        <p:nvSpPr>
          <p:cNvPr id="95" name="Google Shape;95;p18"/>
          <p:cNvSpPr txBox="1"/>
          <p:nvPr>
            <p:ph idx="1" type="body"/>
          </p:nvPr>
        </p:nvSpPr>
        <p:spPr>
          <a:xfrm>
            <a:off x="5314575" y="1244250"/>
            <a:ext cx="189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-scram-sha-256</a:t>
            </a:r>
            <a:endParaRPr/>
          </a:p>
          <a:p>
            <a:pPr indent="0" lvl="0" marL="0" rtl="0" algn="l">
              <a:spcBef>
                <a:spcPts val="1600"/>
              </a:spcBef>
              <a:spcAft>
                <a:spcPts val="0"/>
              </a:spcAft>
              <a:buNone/>
            </a:pPr>
            <a:r>
              <a:rPr lang="sr"/>
              <a:t>-md5</a:t>
            </a:r>
            <a:endParaRPr/>
          </a:p>
          <a:p>
            <a:pPr indent="0" lvl="0" marL="0" rtl="0" algn="l">
              <a:spcBef>
                <a:spcPts val="1600"/>
              </a:spcBef>
              <a:spcAft>
                <a:spcPts val="0"/>
              </a:spcAft>
              <a:buNone/>
            </a:pPr>
            <a:r>
              <a:rPr lang="sr"/>
              <a:t>-gssapi</a:t>
            </a:r>
            <a:endParaRPr/>
          </a:p>
          <a:p>
            <a:pPr indent="0" lvl="0" marL="0" rtl="0" algn="l">
              <a:spcBef>
                <a:spcPts val="1600"/>
              </a:spcBef>
              <a:spcAft>
                <a:spcPts val="0"/>
              </a:spcAft>
              <a:buNone/>
            </a:pPr>
            <a:r>
              <a:rPr lang="sr"/>
              <a:t>-ldap</a:t>
            </a:r>
            <a:endParaRPr/>
          </a:p>
          <a:p>
            <a:pPr indent="0" lvl="0" marL="0" rtl="0" algn="l">
              <a:spcBef>
                <a:spcPts val="1600"/>
              </a:spcBef>
              <a:spcAft>
                <a:spcPts val="0"/>
              </a:spcAft>
              <a:buNone/>
            </a:pPr>
            <a:r>
              <a:rPr lang="sr"/>
              <a:t>-krb4</a:t>
            </a:r>
            <a:endParaRPr/>
          </a:p>
          <a:p>
            <a:pPr indent="0" lvl="0" marL="0" rtl="0" algn="l">
              <a:spcBef>
                <a:spcPts val="1600"/>
              </a:spcBef>
              <a:spcAft>
                <a:spcPts val="0"/>
              </a:spcAft>
              <a:buNone/>
            </a:pPr>
            <a:r>
              <a:rPr lang="sr"/>
              <a:t>-krb5</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992775" y="572700"/>
            <a:ext cx="123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Primeri</a:t>
            </a:r>
            <a:endParaRPr/>
          </a:p>
        </p:txBody>
      </p:sp>
      <p:sp>
        <p:nvSpPr>
          <p:cNvPr id="101" name="Google Shape;101;p19"/>
          <p:cNvSpPr txBox="1"/>
          <p:nvPr>
            <p:ph type="title"/>
          </p:nvPr>
        </p:nvSpPr>
        <p:spPr>
          <a:xfrm>
            <a:off x="1945125" y="0"/>
            <a:ext cx="533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Kontrola pristupa zasnovana na hostu</a:t>
            </a:r>
            <a:endParaRPr/>
          </a:p>
        </p:txBody>
      </p:sp>
      <p:pic>
        <p:nvPicPr>
          <p:cNvPr id="102" name="Google Shape;102;p19"/>
          <p:cNvPicPr preferRelativeResize="0"/>
          <p:nvPr/>
        </p:nvPicPr>
        <p:blipFill>
          <a:blip r:embed="rId3">
            <a:alphaModFix/>
          </a:blip>
          <a:stretch>
            <a:fillRect/>
          </a:stretch>
        </p:blipFill>
        <p:spPr>
          <a:xfrm>
            <a:off x="1008338" y="1822430"/>
            <a:ext cx="7127325" cy="733320"/>
          </a:xfrm>
          <a:prstGeom prst="rect">
            <a:avLst/>
          </a:prstGeom>
          <a:noFill/>
          <a:ln>
            <a:noFill/>
          </a:ln>
        </p:spPr>
      </p:pic>
      <p:pic>
        <p:nvPicPr>
          <p:cNvPr id="103" name="Google Shape;103;p19"/>
          <p:cNvPicPr preferRelativeResize="0"/>
          <p:nvPr/>
        </p:nvPicPr>
        <p:blipFill>
          <a:blip r:embed="rId4">
            <a:alphaModFix/>
          </a:blip>
          <a:stretch>
            <a:fillRect/>
          </a:stretch>
        </p:blipFill>
        <p:spPr>
          <a:xfrm>
            <a:off x="1043800" y="3395325"/>
            <a:ext cx="7056399" cy="808425"/>
          </a:xfrm>
          <a:prstGeom prst="rect">
            <a:avLst/>
          </a:prstGeom>
          <a:noFill/>
          <a:ln>
            <a:noFill/>
          </a:ln>
        </p:spPr>
      </p:pic>
      <p:sp>
        <p:nvSpPr>
          <p:cNvPr id="104" name="Google Shape;104;p19"/>
          <p:cNvSpPr txBox="1"/>
          <p:nvPr>
            <p:ph idx="1" type="body"/>
          </p:nvPr>
        </p:nvSpPr>
        <p:spPr>
          <a:xfrm>
            <a:off x="1008350" y="1418250"/>
            <a:ext cx="1183800" cy="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r"/>
              <a:t>Primer 1.</a:t>
            </a:r>
            <a:endParaRPr/>
          </a:p>
        </p:txBody>
      </p:sp>
      <p:sp>
        <p:nvSpPr>
          <p:cNvPr id="105" name="Google Shape;105;p19"/>
          <p:cNvSpPr txBox="1"/>
          <p:nvPr>
            <p:ph idx="1" type="body"/>
          </p:nvPr>
        </p:nvSpPr>
        <p:spPr>
          <a:xfrm>
            <a:off x="1110225" y="2941425"/>
            <a:ext cx="1183800" cy="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r"/>
              <a:t>Primer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373300" y="131775"/>
            <a:ext cx="439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Najbolje prakse autentifikacije</a:t>
            </a:r>
            <a:endParaRPr/>
          </a:p>
        </p:txBody>
      </p:sp>
      <p:sp>
        <p:nvSpPr>
          <p:cNvPr id="111" name="Google Shape;111;p20"/>
          <p:cNvSpPr txBox="1"/>
          <p:nvPr>
            <p:ph idx="1" type="body"/>
          </p:nvPr>
        </p:nvSpPr>
        <p:spPr>
          <a:xfrm>
            <a:off x="311700" y="704475"/>
            <a:ext cx="85206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-Zavise od prirode aplikacije</a:t>
            </a:r>
            <a:endParaRPr/>
          </a:p>
          <a:p>
            <a:pPr indent="0" lvl="0" marL="0" rtl="0" algn="l">
              <a:spcBef>
                <a:spcPts val="1600"/>
              </a:spcBef>
              <a:spcAft>
                <a:spcPts val="0"/>
              </a:spcAft>
              <a:buNone/>
            </a:pPr>
            <a:r>
              <a:rPr lang="sr"/>
              <a:t>-Izolovani serveri firewall-om, SCRAM-SHA-256, ograničenje IP adresa, povezivanje sa bazom ne koristi superuser</a:t>
            </a:r>
            <a:endParaRPr/>
          </a:p>
          <a:p>
            <a:pPr indent="0" lvl="0" marL="0" rtl="0" algn="l">
              <a:spcBef>
                <a:spcPts val="1600"/>
              </a:spcBef>
              <a:spcAft>
                <a:spcPts val="0"/>
              </a:spcAft>
              <a:buNone/>
            </a:pPr>
            <a:r>
              <a:rPr lang="sr"/>
              <a:t>-biznis logika i server baze na istoj mašini LDAP i Kerberos ili SCRAM-SHA-256 i ograničenje adresa na localhost</a:t>
            </a:r>
            <a:endParaRPr/>
          </a:p>
          <a:p>
            <a:pPr indent="0" lvl="0" marL="0" rtl="0" algn="l">
              <a:spcBef>
                <a:spcPts val="1600"/>
              </a:spcBef>
              <a:spcAft>
                <a:spcPts val="0"/>
              </a:spcAft>
              <a:buNone/>
            </a:pPr>
            <a:r>
              <a:rPr lang="sr"/>
              <a:t>-autentifikacija preko aplikacije sa korisnicima u realnom svetu, smanjiti max broj veza, nivo sigurnosti u poslovnoj logici (razlicite vrste korisnika), LDAP, Kreberos, SSL sifrovanje</a:t>
            </a:r>
            <a:endParaRPr/>
          </a:p>
          <a:p>
            <a:pPr indent="0" lvl="0" marL="0" rtl="0" algn="l">
              <a:spcBef>
                <a:spcPts val="1600"/>
              </a:spcBef>
              <a:spcAft>
                <a:spcPts val="0"/>
              </a:spcAft>
              <a:buNone/>
            </a:pPr>
            <a:r>
              <a:rPr lang="sr"/>
              <a:t>-zaštititi servere baza koji veruju svim localhost-ovima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399600" y="64700"/>
            <a:ext cx="207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Sistem uloga</a:t>
            </a:r>
            <a:endParaRPr/>
          </a:p>
        </p:txBody>
      </p:sp>
      <p:sp>
        <p:nvSpPr>
          <p:cNvPr id="117" name="Google Shape;117;p21"/>
          <p:cNvSpPr txBox="1"/>
          <p:nvPr>
            <p:ph idx="1" type="body"/>
          </p:nvPr>
        </p:nvSpPr>
        <p:spPr>
          <a:xfrm>
            <a:off x="239250" y="1406025"/>
            <a:ext cx="8520600" cy="12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r"/>
              <a:t>-kreiranje uloga - CREATE ROLE role_name;</a:t>
            </a:r>
            <a:endParaRPr/>
          </a:p>
          <a:p>
            <a:pPr indent="0" lvl="0" marL="0" rtl="0" algn="ctr">
              <a:spcBef>
                <a:spcPts val="1600"/>
              </a:spcBef>
              <a:spcAft>
                <a:spcPts val="0"/>
              </a:spcAft>
              <a:buNone/>
            </a:pPr>
            <a:r>
              <a:rPr lang="sr"/>
              <a:t>-dostupne uloge - SELECT rolname FROM pg_roles;</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