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5b80ed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5b80ed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Sledeći parametri na masteru su obavezni za podešavanje streaming replikacije:</a:t>
            </a:r>
            <a:endParaRPr sz="1200"/>
          </a:p>
          <a:p>
            <a:pPr indent="-304800" lvl="0" marL="457200" rtl="0" algn="just">
              <a:lnSpc>
                <a:spcPct val="115000"/>
              </a:lnSpc>
              <a:spcBef>
                <a:spcPts val="0"/>
              </a:spcBef>
              <a:spcAft>
                <a:spcPts val="0"/>
              </a:spcAft>
              <a:buSzPts val="1200"/>
              <a:buChar char="-"/>
            </a:pPr>
            <a:r>
              <a:rPr lang="sr" sz="1200"/>
              <a:t>archive_mode: Mora biti postavljeno na ON da bi se omogućilo arhiviranje WAL-ova.</a:t>
            </a:r>
            <a:endParaRPr sz="1200"/>
          </a:p>
          <a:p>
            <a:pPr indent="-304800" lvl="0" marL="457200" rtl="0" algn="just">
              <a:lnSpc>
                <a:spcPct val="115000"/>
              </a:lnSpc>
              <a:spcBef>
                <a:spcPts val="0"/>
              </a:spcBef>
              <a:spcAft>
                <a:spcPts val="0"/>
              </a:spcAft>
              <a:buSzPts val="1200"/>
              <a:buChar char="-"/>
            </a:pPr>
            <a:r>
              <a:rPr lang="sr" sz="1200"/>
              <a:t>wal_level: Mora biti postavljeno na ‘hot_standby’ do verzije 9.5 ili ‘replica’ u kasnijim verzijama.</a:t>
            </a:r>
            <a:endParaRPr sz="1200"/>
          </a:p>
          <a:p>
            <a:pPr indent="-304800" lvl="0" marL="457200" rtl="0" algn="just">
              <a:lnSpc>
                <a:spcPct val="115000"/>
              </a:lnSpc>
              <a:spcBef>
                <a:spcPts val="0"/>
              </a:spcBef>
              <a:spcAft>
                <a:spcPts val="0"/>
              </a:spcAft>
              <a:buSzPts val="1200"/>
              <a:buChar char="-"/>
            </a:pPr>
            <a:r>
              <a:rPr lang="sr" sz="1200"/>
              <a:t>max_wal_senders: Mora biti postavljeno na 3 ako se započinje sa jednim slave. Za svaki slave potrebno je dodati 2 wal sendera.</a:t>
            </a:r>
            <a:endParaRPr sz="1200"/>
          </a:p>
          <a:p>
            <a:pPr indent="-304800" lvl="0" marL="457200" rtl="0" algn="just">
              <a:lnSpc>
                <a:spcPct val="115000"/>
              </a:lnSpc>
              <a:spcBef>
                <a:spcPts val="0"/>
              </a:spcBef>
              <a:spcAft>
                <a:spcPts val="0"/>
              </a:spcAft>
              <a:buSzPts val="1200"/>
              <a:buChar char="-"/>
            </a:pPr>
            <a:r>
              <a:rPr lang="sr" sz="1200"/>
              <a:t>wal_keep_segments: Podesite zadržavanje WAL-a u pg_xlog i pg_wal od verzije 10. Svakom WAL-U potrebno je 16mb prostora osim ako izričito niste promenili veličinu WAL segmenta.</a:t>
            </a:r>
            <a:endParaRPr sz="1200"/>
          </a:p>
          <a:p>
            <a:pPr indent="-304800" lvl="0" marL="457200" rtl="0" algn="just">
              <a:lnSpc>
                <a:spcPct val="115000"/>
              </a:lnSpc>
              <a:spcBef>
                <a:spcPts val="0"/>
              </a:spcBef>
              <a:spcAft>
                <a:spcPts val="0"/>
              </a:spcAft>
              <a:buSzPts val="1200"/>
              <a:buChar char="-"/>
            </a:pPr>
            <a:r>
              <a:rPr b="1" lang="sr" sz="1200"/>
              <a:t>archive_command</a:t>
            </a:r>
            <a:r>
              <a:rPr lang="sr" sz="1200"/>
              <a:t>: Ovaj parametar uzima šel komandu ili spoljašnje programe. To može biti jednostavna komanda za kopiranje WAL segmenta na drugu lokaciju ili skritpu koja ima logiku za arhiviranje WAL-ova na udaljeni rezervni server.</a:t>
            </a:r>
            <a:endParaRPr sz="1200"/>
          </a:p>
          <a:p>
            <a:pPr indent="-304800" lvl="0" marL="457200" rtl="0" algn="just">
              <a:lnSpc>
                <a:spcPct val="115000"/>
              </a:lnSpc>
              <a:spcBef>
                <a:spcPts val="0"/>
              </a:spcBef>
              <a:spcAft>
                <a:spcPts val="0"/>
              </a:spcAft>
              <a:buSzPts val="1200"/>
              <a:buChar char="-"/>
            </a:pPr>
            <a:r>
              <a:rPr lang="sr" sz="1200"/>
              <a:t>listen_addresses: Određuje koji IP interfejsi mogu da prihvate veze. Moće odrediti sve TCP/IP adrese na kojima bi server mogao da sluša veze sa klijentima. “*” znači da su sve IP adrese dostupne. Podrazumevano stoji localhost, osnosno samo lokalnu TCP/IP konekciju može da uspostavi PostgreSQL server. </a:t>
            </a:r>
            <a:endParaRPr sz="1200"/>
          </a:p>
          <a:p>
            <a:pPr indent="-304800" lvl="0" marL="457200" rtl="0" algn="just">
              <a:lnSpc>
                <a:spcPct val="115000"/>
              </a:lnSpc>
              <a:spcBef>
                <a:spcPts val="0"/>
              </a:spcBef>
              <a:spcAft>
                <a:spcPts val="0"/>
              </a:spcAft>
              <a:buSzPts val="1200"/>
              <a:buChar char="-"/>
            </a:pPr>
            <a:r>
              <a:rPr lang="sr" sz="1200"/>
              <a:t>hot_standby: Mora biti postavljen na ON na standby/replica i nema efekta na master. Međutim kada postavite vašu replikaciju, parametar postavljen na masteru se automatski kopira. Ovaj parametar je važan kako bi se omogućilo čitanje u slave. U suprotnom ne može se pokrenuti SELECT upit na slave.</a:t>
            </a:r>
            <a:endParaRPr sz="1200"/>
          </a:p>
          <a:p>
            <a:pPr indent="0" lvl="0" marL="0" rtl="0" algn="just">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95b80ed3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95b80ed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Potrebno je dodati sledecu liniju koda u pg_hba.conf u masteru (server tj. user)  i  drugu komandu pokrenuti na slave da bi pokrenuli replikaciju.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95b80ed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95b80ed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Ovo je fajl koji se generise na slave nakon poziva prosle komande. </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uloga servera - standby_mode podesena je na ON za slave u PostgreSQL. I da bi se prenosili WAL podaci, detalji master servera se konfigurišu korišćenjem parametra primary_conninfo.</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Nalazi se ovo u ($PGDATA)</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Nakon što su backup i restore kompletirani može se koristiti </a:t>
            </a:r>
            <a:r>
              <a:rPr b="1" lang="sr" sz="1200"/>
              <a:t>slave</a:t>
            </a:r>
            <a:r>
              <a:rPr lang="sr" sz="1200"/>
              <a:t> za replikaciju.</a:t>
            </a:r>
            <a:endParaRPr sz="120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5b80ed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5b80ed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Ovde imamo pregled procesa. Tako možemo proveriti koji je proces aktivan i da li je sve u redu.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95b80ed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95b80ed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Pregled statusa replikacije na masteru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95b80ed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95b80ed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8947ccd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8947ccd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Najpre u radu govorim kratko uopsteno o replikaciji, pojmovima koji važe i za postgresql, a nakon toga sam opisao jedan tip replikacije.</a:t>
            </a:r>
            <a:endParaRPr/>
          </a:p>
          <a:p>
            <a:pPr indent="0" lvl="0" marL="0" rtl="0" algn="l">
              <a:spcBef>
                <a:spcPts val="0"/>
              </a:spcBef>
              <a:spcAft>
                <a:spcPts val="0"/>
              </a:spcAft>
              <a:buNone/>
            </a:pPr>
            <a:r>
              <a:t/>
            </a:r>
            <a:endParaRPr/>
          </a:p>
          <a:p>
            <a:pPr indent="0" lvl="0" marL="0" rtl="0" algn="l">
              <a:spcBef>
                <a:spcPts val="0"/>
              </a:spcBef>
              <a:spcAft>
                <a:spcPts val="0"/>
              </a:spcAft>
              <a:buNone/>
            </a:pPr>
            <a:r>
              <a:rPr lang="sr"/>
              <a:t>Serveri baze podataka najčešće mogu raditi zajedno da bi se omogućilo brzo preuzimanje podataka sa drugog servera ako se primarni server pokvari (High availability-visoka dostupnost) ili da dozvole da više servera opslužuje korisnike istim podacima (Load balancing- balansirano opterecenje).  </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None/>
            </a:pPr>
            <a:r>
              <a:rPr lang="sr" sz="1200"/>
              <a:t>Serveri baza podataka koji služe samo za </a:t>
            </a:r>
            <a:r>
              <a:rPr b="1" lang="sr" sz="1200"/>
              <a:t>čitanje</a:t>
            </a:r>
            <a:r>
              <a:rPr lang="sr" sz="1200"/>
              <a:t> mogu se vrlo jednostavno kombinovati. Nažalost većina servera baze podataka ima zahteve i za</a:t>
            </a:r>
            <a:r>
              <a:rPr b="1" lang="sr" sz="1200"/>
              <a:t> čitanje i za upis</a:t>
            </a:r>
            <a:r>
              <a:rPr lang="sr" sz="1200"/>
              <a:t>, a te servere je mnogo teže kombinovati. To je zato što podatke koje želimo da koristimo samo za čitanje možemo da upišemo na sve servere samo jednom, a pisanje na bilo koji server mora se proširiti na sve servere kako bi budući zahtevi za čitanje na tim serverima vratili konzistentne podatke.</a:t>
            </a:r>
            <a:endParaRPr sz="1200"/>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8947ccd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8947ccd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Server u stanju standby koji nije moguće povezati dok nije promovisan u master server naziva se </a:t>
            </a:r>
            <a:r>
              <a:rPr b="1" lang="sr" sz="1200"/>
              <a:t>warm standby server</a:t>
            </a:r>
            <a:r>
              <a:rPr lang="sr" sz="1200"/>
              <a:t>.</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 a onaj koji može prihvatiti veze i poslužiti upite samo za čitanje naziva se</a:t>
            </a:r>
            <a:r>
              <a:rPr b="1" lang="sr" sz="1200"/>
              <a:t> hot standby server</a:t>
            </a:r>
            <a:r>
              <a:rPr lang="sr" sz="1200"/>
              <a:t>., radi istovremeno sa masterom</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8947ccd1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8947ccd1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Neka rešenja su</a:t>
            </a:r>
            <a:r>
              <a:rPr b="1" lang="sr" sz="1200"/>
              <a:t> sinhrona</a:t>
            </a:r>
            <a:r>
              <a:rPr lang="sr" sz="1200"/>
              <a:t>, što znači da se transakcija za promenu podataka ne smatra izvršenom dok svi serveri nisu izvršili transakciju. Ovo garantuje da prenos neće izgubiti nikakve podatke i da će svi serveri vratiti iste rezultate bez obzira na koji server se traži. Suprotno tome, </a:t>
            </a:r>
            <a:r>
              <a:rPr b="1" lang="sr" sz="1200"/>
              <a:t>asinhrona </a:t>
            </a:r>
            <a:r>
              <a:rPr lang="sr" sz="1200"/>
              <a:t>rešenja omogućavaju određeno odlaganje između vremena izvršenja i njegovog prosleđivanja na ostale servere, otvarajući mogućnost da se neke transakcije izgube u prelasku na rezervni server i da serveri mogu vratiti malo zastarele rezultate. Asinhrona komunikacija se nekad koristi u slučaju da je sinhrona prespora.</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Performanse se moraju uzeti u obzir u bilo kojem izboru. Obično postoji kompromis između funkcionalnosti i performansi. Na primer, potpuno sinhrono rešenje preko spore mreže može da smanji performanse za više od polovine, dok bi asinhrono moglo imati minimalan uticaj na performanse.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94b0e7b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94b0e7b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sr" sz="1200"/>
              <a:t>Neki problemi koje replikacija moze poboljsati.</a:t>
            </a:r>
            <a:endParaRPr sz="1200"/>
          </a:p>
          <a:p>
            <a:pPr indent="-304800" lvl="0" marL="457200" rtl="0" algn="just">
              <a:lnSpc>
                <a:spcPct val="115000"/>
              </a:lnSpc>
              <a:spcBef>
                <a:spcPts val="0"/>
              </a:spcBef>
              <a:spcAft>
                <a:spcPts val="0"/>
              </a:spcAft>
              <a:buSzPts val="1200"/>
              <a:buChar char="-"/>
            </a:pPr>
            <a:r>
              <a:rPr lang="sr" sz="1200"/>
              <a:t>Kod OLTP (Online Transaction Processing), odnosno onlajn obrade transakcija, replikacija smanjuje dodatna procesiranja izveštaja na mreži, poboljšava vreme trajanja upita i performanse obrade upita.</a:t>
            </a:r>
            <a:endParaRPr sz="1200"/>
          </a:p>
          <a:p>
            <a:pPr indent="0" lvl="0" marL="0" rtl="0" algn="just">
              <a:lnSpc>
                <a:spcPct val="115000"/>
              </a:lnSpc>
              <a:spcBef>
                <a:spcPts val="0"/>
              </a:spcBef>
              <a:spcAft>
                <a:spcPts val="0"/>
              </a:spcAft>
              <a:buNone/>
            </a:pPr>
            <a:r>
              <a:t/>
            </a:r>
            <a:endParaRPr sz="1200"/>
          </a:p>
          <a:p>
            <a:pPr indent="-304800" lvl="0" marL="457200" rtl="0" algn="just">
              <a:lnSpc>
                <a:spcPct val="115000"/>
              </a:lnSpc>
              <a:spcBef>
                <a:spcPts val="0"/>
              </a:spcBef>
              <a:spcAft>
                <a:spcPts val="0"/>
              </a:spcAft>
              <a:buSzPts val="1200"/>
              <a:buChar char="-"/>
            </a:pPr>
            <a:r>
              <a:rPr lang="sr" sz="1200"/>
              <a:t>Fault tolerance, odnosno tolerancija na greške: U slučaju kvara glavnog servera, određeni server može preuzeti  posao, zato što već sadrži podatke iz matičnog servera. U ovo konfiguraciji podređeni server se naziva i rezervni server. Ova konfiguracija se takođe može koristiti za redovno održavanje primarnog servera.</a:t>
            </a:r>
            <a:endParaRPr sz="1200"/>
          </a:p>
          <a:p>
            <a:pPr indent="0" lvl="0" marL="0" rtl="0" algn="just">
              <a:lnSpc>
                <a:spcPct val="115000"/>
              </a:lnSpc>
              <a:spcBef>
                <a:spcPts val="0"/>
              </a:spcBef>
              <a:spcAft>
                <a:spcPts val="0"/>
              </a:spcAft>
              <a:buNone/>
            </a:pPr>
            <a:r>
              <a:t/>
            </a:r>
            <a:endParaRPr sz="1200"/>
          </a:p>
          <a:p>
            <a:pPr indent="-304800" lvl="0" marL="457200" rtl="0" algn="just">
              <a:lnSpc>
                <a:spcPct val="115000"/>
              </a:lnSpc>
              <a:spcBef>
                <a:spcPts val="0"/>
              </a:spcBef>
              <a:spcAft>
                <a:spcPts val="0"/>
              </a:spcAft>
              <a:buSzPts val="1200"/>
              <a:buChar char="-"/>
            </a:pPr>
            <a:r>
              <a:rPr lang="sr" sz="1200"/>
              <a:t>Migracija podataka: Kada je potrebna nadogradnja hardvera servera baze podataka ili za upotrebu istog sistema za drugog klijenta, moguće je upotrebiti replikaciju.</a:t>
            </a:r>
            <a:endParaRPr sz="1200"/>
          </a:p>
          <a:p>
            <a:pPr indent="0" lvl="0" marL="0" rtl="0" algn="just">
              <a:lnSpc>
                <a:spcPct val="115000"/>
              </a:lnSpc>
              <a:spcBef>
                <a:spcPts val="0"/>
              </a:spcBef>
              <a:spcAft>
                <a:spcPts val="0"/>
              </a:spcAft>
              <a:buNone/>
            </a:pPr>
            <a:r>
              <a:t/>
            </a:r>
            <a:endParaRPr sz="1200"/>
          </a:p>
          <a:p>
            <a:pPr indent="-304800" lvl="0" marL="457200" rtl="0" algn="just">
              <a:lnSpc>
                <a:spcPct val="115000"/>
              </a:lnSpc>
              <a:spcBef>
                <a:spcPts val="0"/>
              </a:spcBef>
              <a:spcAft>
                <a:spcPts val="0"/>
              </a:spcAft>
              <a:buSzPts val="1200"/>
              <a:buChar char="-"/>
            </a:pPr>
            <a:r>
              <a:rPr lang="sr" sz="1200"/>
              <a:t>Paralelno testiranje sistema: Kada se prebacuje aplikacija iz jednog DBMS u drugi, rezultati na istim podacima i starog i novog sistema moraju se upoređivati kako i se osiguralo da novi sistem funkcioniše kako se očekuje.</a:t>
            </a:r>
            <a:endParaRPr sz="1200"/>
          </a:p>
          <a:p>
            <a:pPr indent="0" lvl="0" marL="0" rtl="0" algn="just">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r"/>
              <a:t>Fizička replikacija se bavi datotekama i direktorijumima. Nema znanja o tome šta ove datoteke i direktorijumi predstavljaju. Ona se vrši na nivou fajl sistema ili nivou disku.</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r"/>
              <a:t>S druge strane, logička replikacija se bavi bazama podataka, tabelama i DML operacijama. Stoga je moguće u logičkoj replikaciji kopirati samo određeni skup tabela. Logička replikacija se vrši na nivou klastera baze podataka.</a:t>
            </a:r>
            <a:endParaRPr/>
          </a:p>
          <a:p>
            <a:pPr indent="0" lvl="0" marL="0" rtl="0" algn="l">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94b0e7b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94b0e7b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Kod Single-Master replikacije (SMR) promene u redovima tabele u master bazi podataka repliciraju se na jedan ili vise slave servera. Replicirane tabele u slave bazi podataka nemaju dozvolu za prihvatanje bilo kakvih promena osim promena koje se dese na master serveru. Ali čak i ako se to dogodi promene se ne dodaju i na master server.</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t>Kod Multi-Master replikacije (MMR), promene u redovima tabele u više od jedne master baze podataka repliciraju se i u ostale master baze podataka. U ovom se modelu često koriste šeme za rešavanje sukoba kako bi se izbegli problemi poput duplikata primarnih ključeva. Moguće je korišćenje široke mreže (WAN) master baza podataka koje mogu biti izdvojene geografski, da bi bile bliže svim klijentima, a istovremeno održavaju konzistentnost podataka širom mreže.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4b0e7b4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4b0e7b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Streaming replikacija kod PostgreSQL radi po principu prosleđivanja logova od mastera ka slaveovima. Svaka transakcija kod PostgreSQL se zapisuje u transakcione logove koji se zovu WAL (write-ahead log) kako bi se postigla trajnost. Slave server koristi te WAL segmente da kontinuirano replicira promene iz mastera. Sve promene koje se izvrše prvo se čuvaju u fajlu logova. Svaka promena koju transakcija izvrši upisuje se u fajlu logova kao WAL zapis, WAL zapis se prvo upisuje u WAL bafer u memoriji. Kada se transakcija izvrši zapisi se upisuju u datoteku WAL segmenta na disku.</a:t>
            </a:r>
            <a:endParaRPr sz="12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95b80ed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95b80e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Postoje tri obavezna proces - </a:t>
            </a:r>
            <a:r>
              <a:rPr i="1" lang="sr" sz="1200"/>
              <a:t>wal sender</a:t>
            </a:r>
            <a:r>
              <a:rPr lang="sr" sz="1200"/>
              <a:t>, </a:t>
            </a:r>
            <a:r>
              <a:rPr i="1" lang="sr" sz="1200"/>
              <a:t>wal receiver</a:t>
            </a:r>
            <a:r>
              <a:rPr lang="sr" sz="1200"/>
              <a:t> i </a:t>
            </a:r>
            <a:r>
              <a:rPr i="1" lang="sr" sz="1200"/>
              <a:t>startup proces</a:t>
            </a:r>
            <a:r>
              <a:rPr lang="sr" sz="1200"/>
              <a:t>, koji igraju glavnu ulogu u postizanju streaming replikacije kod PostgreSQL. </a:t>
            </a:r>
            <a:r>
              <a:rPr i="1" lang="sr" sz="1200"/>
              <a:t>Wal sender</a:t>
            </a:r>
            <a:r>
              <a:rPr lang="sr" sz="1200"/>
              <a:t> proces se izvršava na masteru, dok </a:t>
            </a:r>
            <a:r>
              <a:rPr i="1" lang="sr" sz="1200"/>
              <a:t>wal receiver</a:t>
            </a:r>
            <a:r>
              <a:rPr lang="sr" sz="1200"/>
              <a:t> i </a:t>
            </a:r>
            <a:r>
              <a:rPr i="1" lang="sr" sz="1200"/>
              <a:t>startup proces</a:t>
            </a:r>
            <a:r>
              <a:rPr lang="sr" sz="1200"/>
              <a:t> se izvršavaju na slave procesu. Kada se pokrene replikacija, </a:t>
            </a:r>
            <a:r>
              <a:rPr i="1" lang="sr" sz="1200"/>
              <a:t>wal receiver</a:t>
            </a:r>
            <a:r>
              <a:rPr lang="sr" sz="1200"/>
              <a:t> proces šalje LSN (Log Sequence Number),</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sr" sz="1200">
                <a:highlight>
                  <a:srgbClr val="FFFFFF"/>
                </a:highlight>
              </a:rPr>
              <a:t>Ako dođe do rušenja sistema, baza podataka može oporaviti uspomoć transakcija iz WAL-a. Oporavak započinje od poslednje REDO tačke ili kontrolne tačke. Kontrolna tačka je tačka u dnevniku transakcija na kojoj su sve datoteke podataka ažurirane kako bi se uskladile sa podacima u zapisniku.</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95b80ed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95b80ed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sr" sz="1200"/>
              <a:t>Potrebno je kreirati korisnika u masteru i imati bilo koji slave koji može da se poveže za streaming WAL-podataka. Ovaj master korisnik mora imati REPLIACTION ROLE.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nvSpPr>
        <p:spPr>
          <a:xfrm>
            <a:off x="180599" y="1244375"/>
            <a:ext cx="8782800" cy="1730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sr" sz="4800">
                <a:solidFill>
                  <a:srgbClr val="FFFFFF"/>
                </a:solidFill>
                <a:latin typeface="Oswald"/>
                <a:ea typeface="Oswald"/>
                <a:cs typeface="Oswald"/>
                <a:sym typeface="Oswald"/>
              </a:rPr>
              <a:t>            </a:t>
            </a:r>
            <a:r>
              <a:rPr lang="sr" sz="4800">
                <a:solidFill>
                  <a:srgbClr val="FFFFFF"/>
                </a:solidFill>
                <a:latin typeface="Oswald"/>
                <a:ea typeface="Oswald"/>
                <a:cs typeface="Oswald"/>
                <a:sym typeface="Oswald"/>
              </a:rPr>
              <a:t>PostgreSQL - Replikacija</a:t>
            </a:r>
            <a:endParaRPr sz="4800">
              <a:solidFill>
                <a:srgbClr val="FFFFFF"/>
              </a:solidFill>
              <a:latin typeface="Oswald"/>
              <a:ea typeface="Oswald"/>
              <a:cs typeface="Oswald"/>
              <a:sym typeface="Oswald"/>
            </a:endParaRPr>
          </a:p>
        </p:txBody>
      </p:sp>
      <p:sp>
        <p:nvSpPr>
          <p:cNvPr id="60" name="Google Shape;60;p13"/>
          <p:cNvSpPr txBox="1"/>
          <p:nvPr/>
        </p:nvSpPr>
        <p:spPr>
          <a:xfrm>
            <a:off x="90150" y="3282950"/>
            <a:ext cx="8963700" cy="14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CACACA"/>
              </a:solidFill>
              <a:latin typeface="Average"/>
              <a:ea typeface="Average"/>
              <a:cs typeface="Average"/>
              <a:sym typeface="Average"/>
            </a:endParaRPr>
          </a:p>
          <a:p>
            <a:pPr indent="0" lvl="0" marL="0" rtl="0" algn="l">
              <a:spcBef>
                <a:spcPts val="0"/>
              </a:spcBef>
              <a:spcAft>
                <a:spcPts val="0"/>
              </a:spcAft>
              <a:buNone/>
            </a:pPr>
            <a:r>
              <a:rPr lang="sr" sz="2100">
                <a:solidFill>
                  <a:srgbClr val="CACACA"/>
                </a:solidFill>
                <a:latin typeface="Average"/>
                <a:ea typeface="Average"/>
                <a:cs typeface="Average"/>
                <a:sym typeface="Average"/>
              </a:rPr>
              <a:t>Mentor: Aleksandar Stanimirović                            Student: Marko Đokić  1022                   </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rPr lang="sr" sz="2100">
                <a:solidFill>
                  <a:srgbClr val="CACACA"/>
                </a:solidFill>
                <a:latin typeface="Average"/>
                <a:ea typeface="Average"/>
                <a:cs typeface="Average"/>
                <a:sym typeface="Average"/>
              </a:rPr>
              <a:t>Jun 2020.</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t/>
            </a:r>
            <a:endParaRPr sz="2100">
              <a:solidFill>
                <a:srgbClr val="CACACA"/>
              </a:solidFill>
              <a:latin typeface="Average"/>
              <a:ea typeface="Average"/>
              <a:cs typeface="Average"/>
              <a:sym typeface="Average"/>
            </a:endParaRPr>
          </a:p>
        </p:txBody>
      </p:sp>
      <p:sp>
        <p:nvSpPr>
          <p:cNvPr id="61" name="Google Shape;61;p13"/>
          <p:cNvSpPr txBox="1"/>
          <p:nvPr/>
        </p:nvSpPr>
        <p:spPr>
          <a:xfrm>
            <a:off x="2938450" y="1121725"/>
            <a:ext cx="3503100" cy="1117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sr" sz="4800">
                <a:solidFill>
                  <a:srgbClr val="FFFFFF"/>
                </a:solidFill>
                <a:latin typeface="Oswald"/>
                <a:ea typeface="Oswald"/>
                <a:cs typeface="Oswald"/>
                <a:sym typeface="Oswald"/>
              </a:rPr>
              <a:t>Seminarski rad</a:t>
            </a:r>
            <a:endParaRPr sz="4800">
              <a:solidFill>
                <a:srgbClr val="FFFFFF"/>
              </a:solidFill>
              <a:latin typeface="Oswald"/>
              <a:ea typeface="Oswald"/>
              <a:cs typeface="Oswald"/>
              <a:sym typeface="Oswald"/>
            </a:endParaRPr>
          </a:p>
        </p:txBody>
      </p:sp>
      <p:sp>
        <p:nvSpPr>
          <p:cNvPr id="62" name="Google Shape;62;p13"/>
          <p:cNvSpPr txBox="1"/>
          <p:nvPr/>
        </p:nvSpPr>
        <p:spPr>
          <a:xfrm>
            <a:off x="2691600" y="471950"/>
            <a:ext cx="3760800" cy="5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sr" sz="2100">
                <a:solidFill>
                  <a:srgbClr val="CACACA"/>
                </a:solidFill>
                <a:latin typeface="Average"/>
                <a:ea typeface="Average"/>
                <a:cs typeface="Average"/>
                <a:sym typeface="Average"/>
              </a:rPr>
              <a:t>Elektronski fakultet u Nišu</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t/>
            </a:r>
            <a:endParaRPr sz="2100">
              <a:solidFill>
                <a:srgbClr val="CACACA"/>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668950" y="93175"/>
            <a:ext cx="399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Podešavanje parametara</a:t>
            </a:r>
            <a:endParaRPr/>
          </a:p>
        </p:txBody>
      </p:sp>
      <p:sp>
        <p:nvSpPr>
          <p:cNvPr id="121" name="Google Shape;121;p22"/>
          <p:cNvSpPr txBox="1"/>
          <p:nvPr>
            <p:ph idx="1" type="body"/>
          </p:nvPr>
        </p:nvSpPr>
        <p:spPr>
          <a:xfrm>
            <a:off x="311700" y="1054000"/>
            <a:ext cx="8710200" cy="377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sr" sz="1600">
                <a:solidFill>
                  <a:srgbClr val="6AA84F"/>
                </a:solidFill>
                <a:latin typeface="Arial"/>
                <a:ea typeface="Arial"/>
                <a:cs typeface="Arial"/>
                <a:sym typeface="Arial"/>
              </a:rPr>
              <a:t>ALTER SYSTEM SET wal_level TO 'hot_standby';</a:t>
            </a:r>
            <a:endParaRPr i="1" sz="1600">
              <a:solidFill>
                <a:srgbClr val="6AA84F"/>
              </a:solidFill>
              <a:latin typeface="Arial"/>
              <a:ea typeface="Arial"/>
              <a:cs typeface="Arial"/>
              <a:sym typeface="Arial"/>
            </a:endParaRPr>
          </a:p>
          <a:p>
            <a:pPr indent="0" lvl="0" marL="0" rtl="0" algn="just">
              <a:spcBef>
                <a:spcPts val="0"/>
              </a:spcBef>
              <a:spcAft>
                <a:spcPts val="0"/>
              </a:spcAft>
              <a:buNone/>
            </a:pPr>
            <a:r>
              <a:rPr i="1" lang="sr" sz="1600">
                <a:solidFill>
                  <a:srgbClr val="6AA84F"/>
                </a:solidFill>
                <a:latin typeface="Arial"/>
                <a:ea typeface="Arial"/>
                <a:cs typeface="Arial"/>
                <a:sym typeface="Arial"/>
              </a:rPr>
              <a:t>ALTER SYSTEM SET archive_mode TO 'ON';</a:t>
            </a:r>
            <a:endParaRPr i="1" sz="1600">
              <a:solidFill>
                <a:srgbClr val="6AA84F"/>
              </a:solidFill>
              <a:latin typeface="Arial"/>
              <a:ea typeface="Arial"/>
              <a:cs typeface="Arial"/>
              <a:sym typeface="Arial"/>
            </a:endParaRPr>
          </a:p>
          <a:p>
            <a:pPr indent="0" lvl="0" marL="0" rtl="0" algn="just">
              <a:spcBef>
                <a:spcPts val="0"/>
              </a:spcBef>
              <a:spcAft>
                <a:spcPts val="0"/>
              </a:spcAft>
              <a:buNone/>
            </a:pPr>
            <a:r>
              <a:rPr i="1" lang="sr" sz="1600">
                <a:solidFill>
                  <a:srgbClr val="6AA84F"/>
                </a:solidFill>
                <a:latin typeface="Arial"/>
                <a:ea typeface="Arial"/>
                <a:cs typeface="Arial"/>
                <a:sym typeface="Arial"/>
              </a:rPr>
              <a:t>ALTER SYSTEM SET max_wal_senders TO '5';</a:t>
            </a:r>
            <a:endParaRPr i="1" sz="1600">
              <a:solidFill>
                <a:srgbClr val="6AA84F"/>
              </a:solidFill>
              <a:latin typeface="Arial"/>
              <a:ea typeface="Arial"/>
              <a:cs typeface="Arial"/>
              <a:sym typeface="Arial"/>
            </a:endParaRPr>
          </a:p>
          <a:p>
            <a:pPr indent="0" lvl="0" marL="0" rtl="0" algn="just">
              <a:spcBef>
                <a:spcPts val="0"/>
              </a:spcBef>
              <a:spcAft>
                <a:spcPts val="0"/>
              </a:spcAft>
              <a:buNone/>
            </a:pPr>
            <a:r>
              <a:rPr i="1" lang="sr" sz="1600">
                <a:solidFill>
                  <a:srgbClr val="6AA84F"/>
                </a:solidFill>
                <a:latin typeface="Arial"/>
                <a:ea typeface="Arial"/>
                <a:cs typeface="Arial"/>
                <a:sym typeface="Arial"/>
              </a:rPr>
              <a:t>ALTER SYSTEM SET wal_keep_segments TO '10';</a:t>
            </a:r>
            <a:endParaRPr i="1" sz="1600">
              <a:solidFill>
                <a:srgbClr val="6AA84F"/>
              </a:solidFill>
              <a:latin typeface="Arial"/>
              <a:ea typeface="Arial"/>
              <a:cs typeface="Arial"/>
              <a:sym typeface="Arial"/>
            </a:endParaRPr>
          </a:p>
          <a:p>
            <a:pPr indent="0" lvl="0" marL="0" rtl="0" algn="just">
              <a:spcBef>
                <a:spcPts val="0"/>
              </a:spcBef>
              <a:spcAft>
                <a:spcPts val="0"/>
              </a:spcAft>
              <a:buNone/>
            </a:pPr>
            <a:r>
              <a:rPr i="1" lang="sr" sz="1600">
                <a:solidFill>
                  <a:srgbClr val="6AA84F"/>
                </a:solidFill>
                <a:latin typeface="Arial"/>
                <a:ea typeface="Arial"/>
                <a:cs typeface="Arial"/>
                <a:sym typeface="Arial"/>
              </a:rPr>
              <a:t>ALTER SYSTEM SET listen_addresses TO '*';</a:t>
            </a:r>
            <a:endParaRPr i="1" sz="1600">
              <a:solidFill>
                <a:srgbClr val="6AA84F"/>
              </a:solidFill>
              <a:latin typeface="Arial"/>
              <a:ea typeface="Arial"/>
              <a:cs typeface="Arial"/>
              <a:sym typeface="Arial"/>
            </a:endParaRPr>
          </a:p>
          <a:p>
            <a:pPr indent="0" lvl="0" marL="0" rtl="0" algn="just">
              <a:spcBef>
                <a:spcPts val="0"/>
              </a:spcBef>
              <a:spcAft>
                <a:spcPts val="0"/>
              </a:spcAft>
              <a:buNone/>
            </a:pPr>
            <a:r>
              <a:rPr i="1" lang="sr" sz="1600">
                <a:solidFill>
                  <a:srgbClr val="6AA84F"/>
                </a:solidFill>
                <a:latin typeface="Arial"/>
                <a:ea typeface="Arial"/>
                <a:cs typeface="Arial"/>
                <a:sym typeface="Arial"/>
              </a:rPr>
              <a:t>ALTER SYSTEM SET hot_standby TO 'ON';</a:t>
            </a:r>
            <a:endParaRPr i="1" sz="1600">
              <a:solidFill>
                <a:srgbClr val="6AA84F"/>
              </a:solidFill>
              <a:latin typeface="Arial"/>
              <a:ea typeface="Arial"/>
              <a:cs typeface="Arial"/>
              <a:sym typeface="Arial"/>
            </a:endParaRPr>
          </a:p>
          <a:p>
            <a:pPr indent="0" lvl="0" marL="0" rtl="0" algn="just">
              <a:spcBef>
                <a:spcPts val="0"/>
              </a:spcBef>
              <a:spcAft>
                <a:spcPts val="0"/>
              </a:spcAft>
              <a:buNone/>
            </a:pPr>
            <a:r>
              <a:rPr i="1" lang="sr" sz="1600">
                <a:solidFill>
                  <a:srgbClr val="6AA84F"/>
                </a:solidFill>
                <a:latin typeface="Arial"/>
                <a:ea typeface="Arial"/>
                <a:cs typeface="Arial"/>
                <a:sym typeface="Arial"/>
              </a:rPr>
              <a:t>ALTER SYSTEM SET archive_command TO 'test ! -f /mnt/server/archivedir/%f &amp;&amp; cp %p /mnt/server/archivedir/%f';</a:t>
            </a:r>
            <a:endParaRPr i="1" sz="1600">
              <a:solidFill>
                <a:srgbClr val="6AA84F"/>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rPr i="1" lang="sr" sz="1600">
                <a:solidFill>
                  <a:srgbClr val="6AA84F"/>
                </a:solidFill>
                <a:latin typeface="Arial"/>
                <a:ea typeface="Arial"/>
                <a:cs typeface="Arial"/>
                <a:sym typeface="Arial"/>
              </a:rPr>
              <a:t>$ pg_ctl -D $PGDATA restart -mf</a:t>
            </a:r>
            <a:endParaRPr sz="3000">
              <a:solidFill>
                <a:srgbClr val="6AA84F"/>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1163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a:t>
            </a:r>
            <a:r>
              <a:rPr lang="sr"/>
              <a:t>masteru u pg_hba.conf</a:t>
            </a:r>
            <a:endParaRPr sz="1600">
              <a:solidFill>
                <a:srgbClr val="000000"/>
              </a:solidFill>
              <a:latin typeface="Arial"/>
              <a:ea typeface="Arial"/>
              <a:cs typeface="Arial"/>
              <a:sym typeface="Arial"/>
            </a:endParaRPr>
          </a:p>
          <a:p>
            <a:pPr indent="0" lvl="0" marL="0" rtl="0" algn="just">
              <a:spcBef>
                <a:spcPts val="1600"/>
              </a:spcBef>
              <a:spcAft>
                <a:spcPts val="0"/>
              </a:spcAft>
              <a:buNone/>
            </a:pPr>
            <a:r>
              <a:rPr i="1" lang="sr" sz="1600">
                <a:solidFill>
                  <a:srgbClr val="6AA84F"/>
                </a:solidFill>
                <a:latin typeface="Arial"/>
                <a:ea typeface="Arial"/>
                <a:cs typeface="Arial"/>
                <a:sym typeface="Arial"/>
              </a:rPr>
              <a:t>host replication replicator 192.168.0.28/32 md5</a:t>
            </a:r>
            <a:endParaRPr i="1" sz="1600">
              <a:solidFill>
                <a:srgbClr val="6AA84F"/>
              </a:solidFill>
              <a:latin typeface="Arial"/>
              <a:ea typeface="Arial"/>
              <a:cs typeface="Arial"/>
              <a:sym typeface="Arial"/>
            </a:endParaRPr>
          </a:p>
          <a:p>
            <a:pPr indent="0" lvl="0" marL="0" rtl="0" algn="just">
              <a:spcBef>
                <a:spcPts val="0"/>
              </a:spcBef>
              <a:spcAft>
                <a:spcPts val="0"/>
              </a:spcAft>
              <a:buNone/>
            </a:pPr>
            <a:r>
              <a:t/>
            </a:r>
            <a:endParaRPr i="1" sz="1600">
              <a:solidFill>
                <a:srgbClr val="6AA84F"/>
              </a:solidFill>
              <a:latin typeface="Arial"/>
              <a:ea typeface="Arial"/>
              <a:cs typeface="Arial"/>
              <a:sym typeface="Arial"/>
            </a:endParaRPr>
          </a:p>
          <a:p>
            <a:pPr indent="0" lvl="0" marL="0" rtl="0" algn="l">
              <a:spcBef>
                <a:spcPts val="0"/>
              </a:spcBef>
              <a:spcAft>
                <a:spcPts val="0"/>
              </a:spcAft>
              <a:buNone/>
            </a:pPr>
            <a:r>
              <a:rPr lang="sr"/>
              <a:t>-na slave</a:t>
            </a:r>
            <a:endParaRPr/>
          </a:p>
          <a:p>
            <a:pPr indent="0" lvl="0" marL="0" rtl="0" algn="just">
              <a:spcBef>
                <a:spcPts val="1600"/>
              </a:spcBef>
              <a:spcAft>
                <a:spcPts val="0"/>
              </a:spcAft>
              <a:buNone/>
            </a:pPr>
            <a:r>
              <a:rPr i="1" lang="sr">
                <a:solidFill>
                  <a:srgbClr val="6AA84F"/>
                </a:solidFill>
                <a:latin typeface="Arial"/>
                <a:ea typeface="Arial"/>
                <a:cs typeface="Arial"/>
                <a:sym typeface="Arial"/>
              </a:rPr>
              <a:t>$ pg_basebackup -h 192.168.0.28 -U replicator -p 5432 -D $PGDATA -P -Xs -R</a:t>
            </a:r>
            <a:endParaRPr i="1">
              <a:solidFill>
                <a:srgbClr val="6AA84F"/>
              </a:solidFill>
              <a:latin typeface="Arial"/>
              <a:ea typeface="Arial"/>
              <a:cs typeface="Arial"/>
              <a:sym typeface="Arial"/>
            </a:endParaRPr>
          </a:p>
          <a:p>
            <a:pPr indent="0" lvl="0" marL="0" rtl="0" algn="l">
              <a:spcBef>
                <a:spcPts val="0"/>
              </a:spcBef>
              <a:spcAft>
                <a:spcPts val="1600"/>
              </a:spcAft>
              <a:buNone/>
            </a:pPr>
            <a:r>
              <a:t/>
            </a:r>
            <a:endParaRPr/>
          </a:p>
        </p:txBody>
      </p:sp>
      <p:sp>
        <p:nvSpPr>
          <p:cNvPr id="127" name="Google Shape;127;p23"/>
          <p:cNvSpPr txBox="1"/>
          <p:nvPr>
            <p:ph type="title"/>
          </p:nvPr>
        </p:nvSpPr>
        <p:spPr>
          <a:xfrm>
            <a:off x="3742050" y="59475"/>
            <a:ext cx="165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Aktivacija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0" y="1054000"/>
            <a:ext cx="9021900" cy="377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sr">
                <a:solidFill>
                  <a:srgbClr val="6AA84F"/>
                </a:solidFill>
                <a:latin typeface="Arial"/>
                <a:ea typeface="Arial"/>
                <a:cs typeface="Arial"/>
                <a:sym typeface="Arial"/>
              </a:rPr>
              <a:t>$ cat $PGDATA/recovery.conf</a:t>
            </a:r>
            <a:endParaRPr i="1">
              <a:solidFill>
                <a:srgbClr val="6AA84F"/>
              </a:solidFill>
              <a:latin typeface="Arial"/>
              <a:ea typeface="Arial"/>
              <a:cs typeface="Arial"/>
              <a:sym typeface="Arial"/>
            </a:endParaRPr>
          </a:p>
          <a:p>
            <a:pPr indent="0" lvl="0" marL="0" rtl="0" algn="just">
              <a:spcBef>
                <a:spcPts val="0"/>
              </a:spcBef>
              <a:spcAft>
                <a:spcPts val="0"/>
              </a:spcAft>
              <a:buNone/>
            </a:pPr>
            <a:r>
              <a:t/>
            </a:r>
            <a:endParaRPr>
              <a:solidFill>
                <a:srgbClr val="6AA84F"/>
              </a:solidFill>
              <a:latin typeface="Arial"/>
              <a:ea typeface="Arial"/>
              <a:cs typeface="Arial"/>
              <a:sym typeface="Arial"/>
            </a:endParaRPr>
          </a:p>
          <a:p>
            <a:pPr indent="0" lvl="0" marL="0" rtl="0" algn="just">
              <a:spcBef>
                <a:spcPts val="0"/>
              </a:spcBef>
              <a:spcAft>
                <a:spcPts val="0"/>
              </a:spcAft>
              <a:buNone/>
            </a:pPr>
            <a:r>
              <a:rPr i="1" lang="sr">
                <a:solidFill>
                  <a:srgbClr val="6AA84F"/>
                </a:solidFill>
                <a:latin typeface="Arial"/>
                <a:ea typeface="Arial"/>
                <a:cs typeface="Arial"/>
                <a:sym typeface="Arial"/>
              </a:rPr>
              <a:t>standby_mode = 'on'</a:t>
            </a:r>
            <a:endParaRPr i="1">
              <a:solidFill>
                <a:srgbClr val="6AA84F"/>
              </a:solidFill>
              <a:latin typeface="Arial"/>
              <a:ea typeface="Arial"/>
              <a:cs typeface="Arial"/>
              <a:sym typeface="Arial"/>
            </a:endParaRPr>
          </a:p>
          <a:p>
            <a:pPr indent="0" lvl="0" marL="0" rtl="0" algn="just">
              <a:spcBef>
                <a:spcPts val="0"/>
              </a:spcBef>
              <a:spcAft>
                <a:spcPts val="0"/>
              </a:spcAft>
              <a:buNone/>
            </a:pPr>
            <a:r>
              <a:rPr i="1" lang="sr">
                <a:solidFill>
                  <a:srgbClr val="6AA84F"/>
                </a:solidFill>
                <a:latin typeface="Arial"/>
                <a:ea typeface="Arial"/>
                <a:cs typeface="Arial"/>
                <a:sym typeface="Arial"/>
              </a:rPr>
              <a:t>primary_conninfo = 'host=192.168.0.28 port=5432 user=replicator password=replicator'</a:t>
            </a:r>
            <a:endParaRPr i="1">
              <a:solidFill>
                <a:srgbClr val="6AA84F"/>
              </a:solidFill>
              <a:latin typeface="Arial"/>
              <a:ea typeface="Arial"/>
              <a:cs typeface="Arial"/>
              <a:sym typeface="Arial"/>
            </a:endParaRPr>
          </a:p>
          <a:p>
            <a:pPr indent="0" lvl="0" marL="0" rtl="0" algn="just">
              <a:spcBef>
                <a:spcPts val="0"/>
              </a:spcBef>
              <a:spcAft>
                <a:spcPts val="0"/>
              </a:spcAft>
              <a:buNone/>
            </a:pPr>
            <a:r>
              <a:rPr i="1" lang="sr">
                <a:solidFill>
                  <a:srgbClr val="6AA84F"/>
                </a:solidFill>
                <a:latin typeface="Arial"/>
                <a:ea typeface="Arial"/>
                <a:cs typeface="Arial"/>
                <a:sym typeface="Arial"/>
              </a:rPr>
              <a:t>restore_command = 'cp /path/to/archive/%f %p'</a:t>
            </a:r>
            <a:endParaRPr i="1">
              <a:solidFill>
                <a:srgbClr val="6AA84F"/>
              </a:solidFill>
              <a:latin typeface="Arial"/>
              <a:ea typeface="Arial"/>
              <a:cs typeface="Arial"/>
              <a:sym typeface="Arial"/>
            </a:endParaRPr>
          </a:p>
          <a:p>
            <a:pPr indent="0" lvl="0" marL="0" rtl="0" algn="just">
              <a:spcBef>
                <a:spcPts val="0"/>
              </a:spcBef>
              <a:spcAft>
                <a:spcPts val="0"/>
              </a:spcAft>
              <a:buNone/>
            </a:pPr>
            <a:r>
              <a:rPr i="1" lang="sr">
                <a:solidFill>
                  <a:srgbClr val="6AA84F"/>
                </a:solidFill>
                <a:latin typeface="Arial"/>
                <a:ea typeface="Arial"/>
                <a:cs typeface="Arial"/>
                <a:sym typeface="Arial"/>
              </a:rPr>
              <a:t>archive_cleanup_command = 'pg_archivecleanup /path/to/archive %r'</a:t>
            </a:r>
            <a:endParaRPr i="1" sz="2200">
              <a:solidFill>
                <a:srgbClr val="6AA84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33" name="Google Shape;133;p24"/>
          <p:cNvSpPr txBox="1"/>
          <p:nvPr>
            <p:ph type="title"/>
          </p:nvPr>
        </p:nvSpPr>
        <p:spPr>
          <a:xfrm>
            <a:off x="1576225" y="113900"/>
            <a:ext cx="6989400" cy="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Pregled fajla recovery.conf na slave serveru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838025"/>
            <a:ext cx="8520600" cy="387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sr" sz="1400">
                <a:solidFill>
                  <a:srgbClr val="FFFFFF"/>
                </a:solidFill>
                <a:latin typeface="Arial"/>
                <a:ea typeface="Arial"/>
                <a:cs typeface="Arial"/>
                <a:sym typeface="Arial"/>
              </a:rPr>
              <a:t>Na masteru</a:t>
            </a:r>
            <a:endParaRPr b="1" sz="1400">
              <a:solidFill>
                <a:srgbClr val="FFFFFF"/>
              </a:solidFill>
              <a:latin typeface="Arial"/>
              <a:ea typeface="Arial"/>
              <a:cs typeface="Arial"/>
              <a:sym typeface="Arial"/>
            </a:endParaRPr>
          </a:p>
          <a:p>
            <a:pPr indent="0" lvl="0" marL="0" rtl="0" algn="just">
              <a:spcBef>
                <a:spcPts val="0"/>
              </a:spcBef>
              <a:spcAft>
                <a:spcPts val="0"/>
              </a:spcAft>
              <a:buNone/>
            </a:pPr>
            <a:r>
              <a:rPr b="1" lang="sr" sz="1400">
                <a:solidFill>
                  <a:srgbClr val="6AA84F"/>
                </a:solidFill>
                <a:latin typeface="Arial"/>
                <a:ea typeface="Arial"/>
                <a:cs typeface="Arial"/>
                <a:sym typeface="Arial"/>
              </a:rPr>
              <a:t>=========</a:t>
            </a:r>
            <a:endParaRPr b="1" sz="1400">
              <a:solidFill>
                <a:srgbClr val="6AA84F"/>
              </a:solidFill>
              <a:latin typeface="Arial"/>
              <a:ea typeface="Arial"/>
              <a:cs typeface="Arial"/>
              <a:sym typeface="Arial"/>
            </a:endParaRPr>
          </a:p>
          <a:p>
            <a:pPr indent="0" lvl="0" marL="0" rtl="0" algn="just">
              <a:spcBef>
                <a:spcPts val="0"/>
              </a:spcBef>
              <a:spcAft>
                <a:spcPts val="0"/>
              </a:spcAft>
              <a:buNone/>
            </a:pPr>
            <a:r>
              <a:rPr b="1" lang="sr" sz="1400">
                <a:solidFill>
                  <a:srgbClr val="6AA84F"/>
                </a:solidFill>
                <a:latin typeface="Arial"/>
                <a:ea typeface="Arial"/>
                <a:cs typeface="Arial"/>
                <a:sym typeface="Arial"/>
              </a:rPr>
              <a:t>$ ps -eaf | grep sender</a:t>
            </a:r>
            <a:endParaRPr b="1" sz="1400">
              <a:solidFill>
                <a:srgbClr val="6AA84F"/>
              </a:solidFill>
              <a:latin typeface="Arial"/>
              <a:ea typeface="Arial"/>
              <a:cs typeface="Arial"/>
              <a:sym typeface="Arial"/>
            </a:endParaRPr>
          </a:p>
          <a:p>
            <a:pPr indent="0" lvl="0" marL="0" rtl="0" algn="just">
              <a:spcBef>
                <a:spcPts val="0"/>
              </a:spcBef>
              <a:spcAft>
                <a:spcPts val="0"/>
              </a:spcAft>
              <a:buNone/>
            </a:pPr>
            <a:r>
              <a:rPr b="1" lang="sr" sz="1400">
                <a:solidFill>
                  <a:srgbClr val="6AA84F"/>
                </a:solidFill>
                <a:latin typeface="Arial"/>
                <a:ea typeface="Arial"/>
                <a:cs typeface="Arial"/>
                <a:sym typeface="Arial"/>
              </a:rPr>
              <a:t>postgres  1287  1268  0 10:40 ?        00:00:00 postgres: wal sender process replicator 192.168.0.28(36924) streaming 0/50000D68</a:t>
            </a:r>
            <a:endParaRPr b="1" sz="1400">
              <a:solidFill>
                <a:srgbClr val="6AA84F"/>
              </a:solidFill>
              <a:latin typeface="Arial"/>
              <a:ea typeface="Arial"/>
              <a:cs typeface="Arial"/>
              <a:sym typeface="Arial"/>
            </a:endParaRPr>
          </a:p>
          <a:p>
            <a:pPr indent="0" lvl="0" marL="0" rtl="0" algn="just">
              <a:spcBef>
                <a:spcPts val="0"/>
              </a:spcBef>
              <a:spcAft>
                <a:spcPts val="0"/>
              </a:spcAft>
              <a:buNone/>
            </a:pPr>
            <a:r>
              <a:t/>
            </a:r>
            <a:endParaRPr b="1" sz="1400">
              <a:solidFill>
                <a:srgbClr val="6AA84F"/>
              </a:solidFill>
              <a:latin typeface="Arial"/>
              <a:ea typeface="Arial"/>
              <a:cs typeface="Arial"/>
              <a:sym typeface="Arial"/>
            </a:endParaRPr>
          </a:p>
          <a:p>
            <a:pPr indent="0" lvl="0" marL="0" rtl="0" algn="just">
              <a:spcBef>
                <a:spcPts val="0"/>
              </a:spcBef>
              <a:spcAft>
                <a:spcPts val="0"/>
              </a:spcAft>
              <a:buNone/>
            </a:pPr>
            <a:r>
              <a:rPr b="1" lang="sr" sz="1400">
                <a:solidFill>
                  <a:srgbClr val="FFFFFF"/>
                </a:solidFill>
                <a:latin typeface="Arial"/>
                <a:ea typeface="Arial"/>
                <a:cs typeface="Arial"/>
                <a:sym typeface="Arial"/>
              </a:rPr>
              <a:t>Na slave</a:t>
            </a:r>
            <a:endParaRPr b="1" sz="1400">
              <a:solidFill>
                <a:srgbClr val="FFFFFF"/>
              </a:solidFill>
              <a:latin typeface="Arial"/>
              <a:ea typeface="Arial"/>
              <a:cs typeface="Arial"/>
              <a:sym typeface="Arial"/>
            </a:endParaRPr>
          </a:p>
          <a:p>
            <a:pPr indent="0" lvl="0" marL="0" rtl="0" algn="just">
              <a:spcBef>
                <a:spcPts val="0"/>
              </a:spcBef>
              <a:spcAft>
                <a:spcPts val="0"/>
              </a:spcAft>
              <a:buNone/>
            </a:pPr>
            <a:r>
              <a:rPr b="1" lang="sr" sz="1400">
                <a:solidFill>
                  <a:srgbClr val="6AA84F"/>
                </a:solidFill>
                <a:latin typeface="Arial"/>
                <a:ea typeface="Arial"/>
                <a:cs typeface="Arial"/>
                <a:sym typeface="Arial"/>
              </a:rPr>
              <a:t>=========</a:t>
            </a:r>
            <a:endParaRPr b="1" sz="1400">
              <a:solidFill>
                <a:srgbClr val="6AA84F"/>
              </a:solidFill>
              <a:latin typeface="Arial"/>
              <a:ea typeface="Arial"/>
              <a:cs typeface="Arial"/>
              <a:sym typeface="Arial"/>
            </a:endParaRPr>
          </a:p>
          <a:p>
            <a:pPr indent="0" lvl="0" marL="0" rtl="0" algn="just">
              <a:spcBef>
                <a:spcPts val="0"/>
              </a:spcBef>
              <a:spcAft>
                <a:spcPts val="0"/>
              </a:spcAft>
              <a:buNone/>
            </a:pPr>
            <a:r>
              <a:rPr b="1" lang="sr" sz="1400">
                <a:solidFill>
                  <a:srgbClr val="6AA84F"/>
                </a:solidFill>
                <a:latin typeface="Arial"/>
                <a:ea typeface="Arial"/>
                <a:cs typeface="Arial"/>
                <a:sym typeface="Arial"/>
              </a:rPr>
              <a:t>$ ps -eaf | egrep "receiver|startup"</a:t>
            </a:r>
            <a:endParaRPr b="1" sz="1400">
              <a:solidFill>
                <a:srgbClr val="6AA84F"/>
              </a:solidFill>
              <a:latin typeface="Arial"/>
              <a:ea typeface="Arial"/>
              <a:cs typeface="Arial"/>
              <a:sym typeface="Arial"/>
            </a:endParaRPr>
          </a:p>
          <a:p>
            <a:pPr indent="0" lvl="0" marL="0" rtl="0" algn="just">
              <a:spcBef>
                <a:spcPts val="0"/>
              </a:spcBef>
              <a:spcAft>
                <a:spcPts val="0"/>
              </a:spcAft>
              <a:buNone/>
            </a:pPr>
            <a:r>
              <a:t/>
            </a:r>
            <a:endParaRPr b="1" sz="1400">
              <a:solidFill>
                <a:srgbClr val="6AA84F"/>
              </a:solidFill>
              <a:latin typeface="Arial"/>
              <a:ea typeface="Arial"/>
              <a:cs typeface="Arial"/>
              <a:sym typeface="Arial"/>
            </a:endParaRPr>
          </a:p>
          <a:p>
            <a:pPr indent="0" lvl="0" marL="0" rtl="0" algn="just">
              <a:spcBef>
                <a:spcPts val="0"/>
              </a:spcBef>
              <a:spcAft>
                <a:spcPts val="0"/>
              </a:spcAft>
              <a:buNone/>
            </a:pPr>
            <a:r>
              <a:rPr b="1" lang="sr" sz="1400">
                <a:solidFill>
                  <a:srgbClr val="6AA84F"/>
                </a:solidFill>
                <a:latin typeface="Arial"/>
                <a:ea typeface="Arial"/>
                <a:cs typeface="Arial"/>
                <a:sym typeface="Arial"/>
              </a:rPr>
              <a:t>postgres  1251  1249  0 10:40 ?        00:00:00 postgres: startup process   recovering 000000010000000000000050</a:t>
            </a:r>
            <a:endParaRPr b="1" sz="1400">
              <a:solidFill>
                <a:srgbClr val="6AA84F"/>
              </a:solidFill>
              <a:latin typeface="Arial"/>
              <a:ea typeface="Arial"/>
              <a:cs typeface="Arial"/>
              <a:sym typeface="Arial"/>
            </a:endParaRPr>
          </a:p>
          <a:p>
            <a:pPr indent="0" lvl="0" marL="0" rtl="0" algn="just">
              <a:spcBef>
                <a:spcPts val="0"/>
              </a:spcBef>
              <a:spcAft>
                <a:spcPts val="0"/>
              </a:spcAft>
              <a:buNone/>
            </a:pPr>
            <a:r>
              <a:t/>
            </a:r>
            <a:endParaRPr b="1" sz="1400">
              <a:solidFill>
                <a:srgbClr val="6AA84F"/>
              </a:solidFill>
              <a:latin typeface="Arial"/>
              <a:ea typeface="Arial"/>
              <a:cs typeface="Arial"/>
              <a:sym typeface="Arial"/>
            </a:endParaRPr>
          </a:p>
          <a:p>
            <a:pPr indent="0" lvl="0" marL="0" rtl="0" algn="just">
              <a:spcBef>
                <a:spcPts val="0"/>
              </a:spcBef>
              <a:spcAft>
                <a:spcPts val="0"/>
              </a:spcAft>
              <a:buNone/>
            </a:pPr>
            <a:r>
              <a:rPr b="1" lang="sr" sz="1400">
                <a:solidFill>
                  <a:srgbClr val="6AA84F"/>
                </a:solidFill>
                <a:latin typeface="Arial"/>
                <a:ea typeface="Arial"/>
                <a:cs typeface="Arial"/>
                <a:sym typeface="Arial"/>
              </a:rPr>
              <a:t>postgres  1255  1249  0 10:40 ?        00:00:04 postgres: wal receiver process   streaming 0/50000D68</a:t>
            </a:r>
            <a:endParaRPr b="1" sz="2000"/>
          </a:p>
        </p:txBody>
      </p:sp>
      <p:sp>
        <p:nvSpPr>
          <p:cNvPr id="139" name="Google Shape;139;p25"/>
          <p:cNvSpPr txBox="1"/>
          <p:nvPr>
            <p:ph type="title"/>
          </p:nvPr>
        </p:nvSpPr>
        <p:spPr>
          <a:xfrm>
            <a:off x="3276000" y="104400"/>
            <a:ext cx="259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Pregled procesa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176925" y="199375"/>
            <a:ext cx="5797500" cy="46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r" sz="1700">
                <a:solidFill>
                  <a:srgbClr val="93C47D"/>
                </a:solidFill>
                <a:latin typeface="Arial"/>
                <a:ea typeface="Arial"/>
                <a:cs typeface="Arial"/>
                <a:sym typeface="Arial"/>
              </a:rPr>
              <a:t>$ psql</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postgres=# \x</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Expanded display is on.</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postgres=# select * from pg_stat_replication;</a:t>
            </a:r>
            <a:endParaRPr b="1" sz="1700">
              <a:solidFill>
                <a:srgbClr val="93C47D"/>
              </a:solidFill>
              <a:latin typeface="Arial"/>
              <a:ea typeface="Arial"/>
              <a:cs typeface="Arial"/>
              <a:sym typeface="Arial"/>
            </a:endParaRPr>
          </a:p>
          <a:p>
            <a:pPr indent="0" lvl="0" marL="0" rtl="0" algn="l">
              <a:spcBef>
                <a:spcPts val="0"/>
              </a:spcBef>
              <a:spcAft>
                <a:spcPts val="0"/>
              </a:spcAft>
              <a:buNone/>
            </a:pPr>
            <a:r>
              <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 RECORD 1 ]----+------------------------------</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pid              | 1287</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usesysid         | 24615</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usename          | replicator</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application_name | walreceiver</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client_addr      | 192.168.0.28</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client_hostname  | </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client_port      | 36924</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backend_start    | 2018-09-07 10:40:48.074496-04</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backend_xmin     | </a:t>
            </a:r>
            <a:endParaRPr b="1" sz="1700">
              <a:solidFill>
                <a:srgbClr val="93C47D"/>
              </a:solidFill>
              <a:latin typeface="Arial"/>
              <a:ea typeface="Arial"/>
              <a:cs typeface="Arial"/>
              <a:sym typeface="Arial"/>
            </a:endParaRPr>
          </a:p>
          <a:p>
            <a:pPr indent="0" lvl="0" marL="0" rtl="0" algn="l">
              <a:spcBef>
                <a:spcPts val="0"/>
              </a:spcBef>
              <a:spcAft>
                <a:spcPts val="0"/>
              </a:spcAft>
              <a:buNone/>
            </a:pPr>
            <a:r>
              <a:t/>
            </a:r>
            <a:endParaRPr b="1" sz="2000">
              <a:highlight>
                <a:srgbClr val="93C47D"/>
              </a:highlight>
            </a:endParaRPr>
          </a:p>
        </p:txBody>
      </p:sp>
      <p:sp>
        <p:nvSpPr>
          <p:cNvPr id="145" name="Google Shape;145;p26"/>
          <p:cNvSpPr txBox="1"/>
          <p:nvPr>
            <p:ph idx="1" type="body"/>
          </p:nvPr>
        </p:nvSpPr>
        <p:spPr>
          <a:xfrm>
            <a:off x="5918400" y="1261425"/>
            <a:ext cx="3908700" cy="43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sr" sz="1700">
                <a:solidFill>
                  <a:srgbClr val="93C47D"/>
                </a:solidFill>
                <a:latin typeface="Arial"/>
                <a:ea typeface="Arial"/>
                <a:cs typeface="Arial"/>
                <a:sym typeface="Arial"/>
              </a:rPr>
              <a:t>state            | streaming</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sent_lsn         | 0/50000D68</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write_lsn        | 0/50000D68</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flush_lsn        | 0/50000D68</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replay_lsn       | 0/50000D68</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write_lag        | </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flush_lag        | </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replay_lag       | </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sync_priority    | 0</a:t>
            </a:r>
            <a:endParaRPr b="1" sz="1700">
              <a:solidFill>
                <a:srgbClr val="93C47D"/>
              </a:solidFill>
              <a:latin typeface="Arial"/>
              <a:ea typeface="Arial"/>
              <a:cs typeface="Arial"/>
              <a:sym typeface="Arial"/>
            </a:endParaRPr>
          </a:p>
          <a:p>
            <a:pPr indent="0" lvl="0" marL="0" rtl="0" algn="l">
              <a:spcBef>
                <a:spcPts val="0"/>
              </a:spcBef>
              <a:spcAft>
                <a:spcPts val="0"/>
              </a:spcAft>
              <a:buNone/>
            </a:pPr>
            <a:r>
              <a:rPr b="1" lang="sr" sz="1700">
                <a:solidFill>
                  <a:srgbClr val="93C47D"/>
                </a:solidFill>
                <a:latin typeface="Arial"/>
                <a:ea typeface="Arial"/>
                <a:cs typeface="Arial"/>
                <a:sym typeface="Arial"/>
              </a:rPr>
              <a:t>sync_state       | async</a:t>
            </a:r>
            <a:endParaRPr b="1" sz="2300">
              <a:solidFill>
                <a:srgbClr val="93C47D"/>
              </a:solidFill>
            </a:endParaRPr>
          </a:p>
          <a:p>
            <a:pPr indent="0" lvl="0" marL="0" rtl="0" algn="l">
              <a:spcBef>
                <a:spcPts val="0"/>
              </a:spcBef>
              <a:spcAft>
                <a:spcPts val="0"/>
              </a:spcAft>
              <a:buNone/>
            </a:pPr>
            <a:r>
              <a:t/>
            </a:r>
            <a:endParaRPr b="1" sz="1200">
              <a:solidFill>
                <a:srgbClr val="38761D"/>
              </a:solidFill>
              <a:latin typeface="Arial"/>
              <a:ea typeface="Arial"/>
              <a:cs typeface="Arial"/>
              <a:sym typeface="Arial"/>
            </a:endParaRPr>
          </a:p>
        </p:txBody>
      </p:sp>
      <p:sp>
        <p:nvSpPr>
          <p:cNvPr id="146" name="Google Shape;146;p26"/>
          <p:cNvSpPr txBox="1"/>
          <p:nvPr>
            <p:ph type="title"/>
          </p:nvPr>
        </p:nvSpPr>
        <p:spPr>
          <a:xfrm>
            <a:off x="2315625" y="81925"/>
            <a:ext cx="594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Pregled pg_stat_replication statusa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nvSpPr>
        <p:spPr>
          <a:xfrm>
            <a:off x="1276875" y="1559675"/>
            <a:ext cx="3106200" cy="17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sr" sz="3000">
                <a:solidFill>
                  <a:srgbClr val="FFFFFF"/>
                </a:solidFill>
                <a:latin typeface="Oswald"/>
                <a:ea typeface="Oswald"/>
                <a:cs typeface="Oswald"/>
                <a:sym typeface="Oswald"/>
              </a:rPr>
              <a:t>Hvala na pažnji! :D</a:t>
            </a:r>
            <a:endParaRPr sz="3000">
              <a:solidFill>
                <a:srgbClr val="FFFFFF"/>
              </a:solidFill>
              <a:latin typeface="Oswald"/>
              <a:ea typeface="Oswald"/>
              <a:cs typeface="Oswald"/>
              <a:sym typeface="Oswald"/>
            </a:endParaRPr>
          </a:p>
          <a:p>
            <a:pPr indent="0" lvl="0" marL="0" rtl="0" algn="ctr">
              <a:spcBef>
                <a:spcPts val="0"/>
              </a:spcBef>
              <a:spcAft>
                <a:spcPts val="0"/>
              </a:spcAft>
              <a:buNone/>
            </a:pPr>
            <a:r>
              <a:t/>
            </a:r>
            <a:endParaRPr sz="3000">
              <a:solidFill>
                <a:srgbClr val="FFFFFF"/>
              </a:solidFill>
              <a:latin typeface="Oswald"/>
              <a:ea typeface="Oswald"/>
              <a:cs typeface="Oswald"/>
              <a:sym typeface="Oswald"/>
            </a:endParaRPr>
          </a:p>
          <a:p>
            <a:pPr indent="0" lvl="0" marL="0" rtl="0" algn="ctr">
              <a:spcBef>
                <a:spcPts val="0"/>
              </a:spcBef>
              <a:spcAft>
                <a:spcPts val="0"/>
              </a:spcAft>
              <a:buNone/>
            </a:pPr>
            <a:r>
              <a:rPr lang="sr" sz="3000">
                <a:solidFill>
                  <a:srgbClr val="FFFFFF"/>
                </a:solidFill>
                <a:latin typeface="Oswald"/>
                <a:ea typeface="Oswald"/>
                <a:cs typeface="Oswald"/>
                <a:sym typeface="Oswald"/>
              </a:rPr>
              <a:t>Pitanja?</a:t>
            </a:r>
            <a:endParaRPr sz="3000">
              <a:solidFill>
                <a:srgbClr val="FFFFFF"/>
              </a:solidFill>
              <a:latin typeface="Oswald"/>
              <a:ea typeface="Oswald"/>
              <a:cs typeface="Oswald"/>
              <a:sym typeface="Oswald"/>
            </a:endParaRPr>
          </a:p>
        </p:txBody>
      </p:sp>
      <p:pic>
        <p:nvPicPr>
          <p:cNvPr id="152" name="Google Shape;152;p27"/>
          <p:cNvPicPr preferRelativeResize="0"/>
          <p:nvPr/>
        </p:nvPicPr>
        <p:blipFill>
          <a:blip r:embed="rId3">
            <a:alphaModFix/>
          </a:blip>
          <a:stretch>
            <a:fillRect/>
          </a:stretch>
        </p:blipFill>
        <p:spPr>
          <a:xfrm>
            <a:off x="4818200" y="691375"/>
            <a:ext cx="3531500" cy="353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nvSpPr>
        <p:spPr>
          <a:xfrm>
            <a:off x="56775" y="90825"/>
            <a:ext cx="9087000" cy="795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2000"/>
              </a:spcBef>
              <a:spcAft>
                <a:spcPts val="600"/>
              </a:spcAft>
              <a:buNone/>
            </a:pPr>
            <a:r>
              <a:rPr b="1" i="1" lang="sr" sz="2400">
                <a:solidFill>
                  <a:srgbClr val="FFFFFF"/>
                </a:solidFill>
              </a:rPr>
              <a:t>Visoka dostupnost, uravnoteženo opterećenje i replikacija</a:t>
            </a:r>
            <a:endParaRPr b="1" i="1" sz="4500">
              <a:solidFill>
                <a:srgbClr val="FFFFFF"/>
              </a:solidFill>
              <a:latin typeface="Oswald"/>
              <a:ea typeface="Oswald"/>
              <a:cs typeface="Oswald"/>
              <a:sym typeface="Oswald"/>
            </a:endParaRPr>
          </a:p>
        </p:txBody>
      </p:sp>
      <p:sp>
        <p:nvSpPr>
          <p:cNvPr id="68" name="Google Shape;68;p14"/>
          <p:cNvSpPr txBox="1"/>
          <p:nvPr/>
        </p:nvSpPr>
        <p:spPr>
          <a:xfrm>
            <a:off x="1081800" y="1123850"/>
            <a:ext cx="6980400" cy="38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sr" sz="2600">
                <a:solidFill>
                  <a:srgbClr val="CACACA"/>
                </a:solidFill>
                <a:latin typeface="Average"/>
                <a:ea typeface="Average"/>
                <a:cs typeface="Average"/>
                <a:sym typeface="Average"/>
              </a:rPr>
              <a:t>Zajednički rad više servera može omogućavati</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rPr lang="sr" sz="2600">
                <a:solidFill>
                  <a:srgbClr val="CACACA"/>
                </a:solidFill>
                <a:latin typeface="Average"/>
                <a:ea typeface="Average"/>
                <a:cs typeface="Average"/>
                <a:sym typeface="Average"/>
              </a:rPr>
              <a:t>-High availability</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rPr lang="sr" sz="2600">
                <a:solidFill>
                  <a:srgbClr val="CACACA"/>
                </a:solidFill>
                <a:latin typeface="Average"/>
                <a:ea typeface="Average"/>
                <a:cs typeface="Average"/>
                <a:sym typeface="Average"/>
              </a:rPr>
              <a:t>-Load balancing</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rPr lang="sr" sz="2600">
                <a:solidFill>
                  <a:srgbClr val="CACACA"/>
                </a:solidFill>
                <a:latin typeface="Average"/>
                <a:ea typeface="Average"/>
                <a:cs typeface="Average"/>
                <a:sym typeface="Average"/>
              </a:rPr>
              <a:t>-Serveri samo za čitanje</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rPr lang="sr" sz="2600">
                <a:solidFill>
                  <a:srgbClr val="CACACA"/>
                </a:solidFill>
                <a:latin typeface="Average"/>
                <a:ea typeface="Average"/>
                <a:cs typeface="Average"/>
                <a:sym typeface="Average"/>
              </a:rPr>
              <a:t>-Serveri za čitanje i upis</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t/>
            </a:r>
            <a:endParaRPr sz="2600">
              <a:solidFill>
                <a:srgbClr val="CACACA"/>
              </a:solidFill>
              <a:latin typeface="Average"/>
              <a:ea typeface="Average"/>
              <a:cs typeface="Average"/>
              <a:sym typeface="Average"/>
            </a:endParaRPr>
          </a:p>
          <a:p>
            <a:pPr indent="0" lvl="0" marL="0" rtl="0" algn="ctr">
              <a:spcBef>
                <a:spcPts val="0"/>
              </a:spcBef>
              <a:spcAft>
                <a:spcPts val="0"/>
              </a:spcAft>
              <a:buNone/>
            </a:pPr>
            <a:r>
              <a:t/>
            </a:r>
            <a:endParaRPr sz="2600">
              <a:solidFill>
                <a:srgbClr val="CACACA"/>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327850" y="95325"/>
            <a:ext cx="191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Replikacija</a:t>
            </a:r>
            <a:endParaRPr/>
          </a:p>
          <a:p>
            <a:pPr indent="0" lvl="0" marL="0" rtl="0" algn="l">
              <a:spcBef>
                <a:spcPts val="0"/>
              </a:spcBef>
              <a:spcAft>
                <a:spcPts val="0"/>
              </a:spcAft>
              <a:buNone/>
            </a:pPr>
            <a:r>
              <a:t/>
            </a:r>
            <a:endParaRPr/>
          </a:p>
        </p:txBody>
      </p:sp>
      <p:sp>
        <p:nvSpPr>
          <p:cNvPr id="74" name="Google Shape;74;p15"/>
          <p:cNvSpPr txBox="1"/>
          <p:nvPr>
            <p:ph idx="1" type="body"/>
          </p:nvPr>
        </p:nvSpPr>
        <p:spPr>
          <a:xfrm>
            <a:off x="311700" y="1152475"/>
            <a:ext cx="3083400" cy="15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sz="2500"/>
              <a:t>-warm standby server</a:t>
            </a:r>
            <a:endParaRPr sz="2500"/>
          </a:p>
          <a:p>
            <a:pPr indent="0" lvl="0" marL="0" rtl="0" algn="l">
              <a:spcBef>
                <a:spcPts val="1600"/>
              </a:spcBef>
              <a:spcAft>
                <a:spcPts val="1600"/>
              </a:spcAft>
              <a:buNone/>
            </a:pPr>
            <a:r>
              <a:rPr lang="sr" sz="2500"/>
              <a:t>-hot standbz server</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692150" y="98925"/>
            <a:ext cx="199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Replikacija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 name="Google Shape;80;p16"/>
          <p:cNvSpPr txBox="1"/>
          <p:nvPr>
            <p:ph idx="1" type="body"/>
          </p:nvPr>
        </p:nvSpPr>
        <p:spPr>
          <a:xfrm>
            <a:off x="472000" y="540500"/>
            <a:ext cx="3083400" cy="15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sz="2500"/>
              <a:t>-sinhrono</a:t>
            </a:r>
            <a:endParaRPr sz="2500"/>
          </a:p>
          <a:p>
            <a:pPr indent="0" lvl="0" marL="0" rtl="0" algn="l">
              <a:spcBef>
                <a:spcPts val="1600"/>
              </a:spcBef>
              <a:spcAft>
                <a:spcPts val="1600"/>
              </a:spcAft>
              <a:buNone/>
            </a:pPr>
            <a:r>
              <a:rPr lang="sr" sz="2500"/>
              <a:t>-asinhrono</a:t>
            </a:r>
            <a:endParaRPr sz="2500"/>
          </a:p>
        </p:txBody>
      </p:sp>
      <p:pic>
        <p:nvPicPr>
          <p:cNvPr id="81" name="Google Shape;81;p16"/>
          <p:cNvPicPr preferRelativeResize="0"/>
          <p:nvPr/>
        </p:nvPicPr>
        <p:blipFill>
          <a:blip r:embed="rId3">
            <a:alphaModFix/>
          </a:blip>
          <a:stretch>
            <a:fillRect/>
          </a:stretch>
        </p:blipFill>
        <p:spPr>
          <a:xfrm>
            <a:off x="4755825" y="2339425"/>
            <a:ext cx="4190675" cy="2374025"/>
          </a:xfrm>
          <a:prstGeom prst="rect">
            <a:avLst/>
          </a:prstGeom>
          <a:noFill/>
          <a:ln>
            <a:noFill/>
          </a:ln>
        </p:spPr>
      </p:pic>
      <p:pic>
        <p:nvPicPr>
          <p:cNvPr id="82" name="Google Shape;82;p16"/>
          <p:cNvPicPr preferRelativeResize="0"/>
          <p:nvPr/>
        </p:nvPicPr>
        <p:blipFill>
          <a:blip r:embed="rId4">
            <a:alphaModFix/>
          </a:blip>
          <a:stretch>
            <a:fillRect/>
          </a:stretch>
        </p:blipFill>
        <p:spPr>
          <a:xfrm>
            <a:off x="178825" y="2258363"/>
            <a:ext cx="4402176" cy="21109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635100" y="153600"/>
            <a:ext cx="18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Replikacija</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FFFFFF"/>
              </a:buClr>
              <a:buSzPts val="2000"/>
              <a:buFont typeface="Arial"/>
              <a:buChar char="-"/>
            </a:pPr>
            <a:r>
              <a:rPr lang="sr" sz="2000">
                <a:solidFill>
                  <a:srgbClr val="FFFFFF"/>
                </a:solidFill>
                <a:latin typeface="Arial"/>
                <a:ea typeface="Arial"/>
                <a:cs typeface="Arial"/>
                <a:sym typeface="Arial"/>
              </a:rPr>
              <a:t>OLTP (Online Transaction Processing)</a:t>
            </a:r>
            <a:endParaRPr sz="2000">
              <a:solidFill>
                <a:srgbClr val="FFFFFF"/>
              </a:solidFill>
              <a:latin typeface="Arial"/>
              <a:ea typeface="Arial"/>
              <a:cs typeface="Arial"/>
              <a:sym typeface="Arial"/>
            </a:endParaRPr>
          </a:p>
          <a:p>
            <a:pPr indent="-355600" lvl="0" marL="457200" rtl="0" algn="just">
              <a:spcBef>
                <a:spcPts val="0"/>
              </a:spcBef>
              <a:spcAft>
                <a:spcPts val="0"/>
              </a:spcAft>
              <a:buClr>
                <a:srgbClr val="FFFFFF"/>
              </a:buClr>
              <a:buSzPts val="2000"/>
              <a:buFont typeface="Arial"/>
              <a:buChar char="-"/>
            </a:pPr>
            <a:r>
              <a:rPr lang="sr" sz="2000">
                <a:solidFill>
                  <a:srgbClr val="FFFFFF"/>
                </a:solidFill>
                <a:latin typeface="Arial"/>
                <a:ea typeface="Arial"/>
                <a:cs typeface="Arial"/>
                <a:sym typeface="Arial"/>
              </a:rPr>
              <a:t>Fault tolerance</a:t>
            </a:r>
            <a:endParaRPr sz="2000">
              <a:solidFill>
                <a:srgbClr val="FFFFFF"/>
              </a:solidFill>
              <a:latin typeface="Arial"/>
              <a:ea typeface="Arial"/>
              <a:cs typeface="Arial"/>
              <a:sym typeface="Arial"/>
            </a:endParaRPr>
          </a:p>
          <a:p>
            <a:pPr indent="-355600" lvl="0" marL="457200" rtl="0" algn="just">
              <a:spcBef>
                <a:spcPts val="0"/>
              </a:spcBef>
              <a:spcAft>
                <a:spcPts val="0"/>
              </a:spcAft>
              <a:buClr>
                <a:srgbClr val="FFFFFF"/>
              </a:buClr>
              <a:buSzPts val="2000"/>
              <a:buFont typeface="Arial"/>
              <a:buChar char="-"/>
            </a:pPr>
            <a:r>
              <a:rPr lang="sr" sz="2000">
                <a:solidFill>
                  <a:srgbClr val="FFFFFF"/>
                </a:solidFill>
                <a:latin typeface="Arial"/>
                <a:ea typeface="Arial"/>
                <a:cs typeface="Arial"/>
                <a:sym typeface="Arial"/>
              </a:rPr>
              <a:t>Migracija podataka</a:t>
            </a:r>
            <a:endParaRPr sz="2000">
              <a:solidFill>
                <a:srgbClr val="FFFFFF"/>
              </a:solidFill>
              <a:latin typeface="Arial"/>
              <a:ea typeface="Arial"/>
              <a:cs typeface="Arial"/>
              <a:sym typeface="Arial"/>
            </a:endParaRPr>
          </a:p>
          <a:p>
            <a:pPr indent="-355600" lvl="0" marL="457200" rtl="0" algn="just">
              <a:spcBef>
                <a:spcPts val="0"/>
              </a:spcBef>
              <a:spcAft>
                <a:spcPts val="0"/>
              </a:spcAft>
              <a:buClr>
                <a:srgbClr val="FFFFFF"/>
              </a:buClr>
              <a:buSzPts val="2000"/>
              <a:buFont typeface="Arial"/>
              <a:buChar char="-"/>
            </a:pPr>
            <a:r>
              <a:rPr lang="sr" sz="2000">
                <a:solidFill>
                  <a:srgbClr val="FFFFFF"/>
                </a:solidFill>
                <a:latin typeface="Arial"/>
                <a:ea typeface="Arial"/>
                <a:cs typeface="Arial"/>
                <a:sym typeface="Arial"/>
              </a:rPr>
              <a:t>Paralelno testiranje sistema</a:t>
            </a:r>
            <a:endParaRPr sz="2000">
              <a:solidFill>
                <a:srgbClr val="FFFFFF"/>
              </a:solidFill>
              <a:latin typeface="Arial"/>
              <a:ea typeface="Arial"/>
              <a:cs typeface="Arial"/>
              <a:sym typeface="Arial"/>
            </a:endParaRPr>
          </a:p>
          <a:p>
            <a:pPr indent="0" lvl="0" marL="0" rtl="0" algn="just">
              <a:spcBef>
                <a:spcPts val="0"/>
              </a:spcBef>
              <a:spcAft>
                <a:spcPts val="0"/>
              </a:spcAft>
              <a:buNone/>
            </a:pPr>
            <a:r>
              <a:t/>
            </a:r>
            <a:endParaRPr sz="2000">
              <a:solidFill>
                <a:srgbClr val="FFFFFF"/>
              </a:solidFill>
              <a:latin typeface="Arial"/>
              <a:ea typeface="Arial"/>
              <a:cs typeface="Arial"/>
              <a:sym typeface="Arial"/>
            </a:endParaRPr>
          </a:p>
          <a:p>
            <a:pPr indent="0" lvl="0" marL="0" rtl="0" algn="just">
              <a:spcBef>
                <a:spcPts val="0"/>
              </a:spcBef>
              <a:spcAft>
                <a:spcPts val="0"/>
              </a:spcAft>
              <a:buNone/>
            </a:pPr>
            <a:r>
              <a:t/>
            </a:r>
            <a:endParaRPr sz="2000">
              <a:solidFill>
                <a:srgbClr val="FFFFFF"/>
              </a:solidFill>
              <a:latin typeface="Arial"/>
              <a:ea typeface="Arial"/>
              <a:cs typeface="Arial"/>
              <a:sym typeface="Arial"/>
            </a:endParaRPr>
          </a:p>
          <a:p>
            <a:pPr indent="0" lvl="0" marL="0" rtl="0" algn="just">
              <a:spcBef>
                <a:spcPts val="0"/>
              </a:spcBef>
              <a:spcAft>
                <a:spcPts val="0"/>
              </a:spcAft>
              <a:buNone/>
            </a:pPr>
            <a:r>
              <a:t/>
            </a:r>
            <a:endParaRPr sz="2000">
              <a:solidFill>
                <a:srgbClr val="FFFFFF"/>
              </a:solidFill>
              <a:latin typeface="Arial"/>
              <a:ea typeface="Arial"/>
              <a:cs typeface="Arial"/>
              <a:sym typeface="Arial"/>
            </a:endParaRPr>
          </a:p>
          <a:p>
            <a:pPr indent="0" lvl="0" marL="457200" rtl="0" algn="just">
              <a:spcBef>
                <a:spcPts val="0"/>
              </a:spcBef>
              <a:spcAft>
                <a:spcPts val="0"/>
              </a:spcAft>
              <a:buNone/>
            </a:pPr>
            <a:r>
              <a:rPr lang="sr" sz="2000">
                <a:solidFill>
                  <a:srgbClr val="FFFFFF"/>
                </a:solidFill>
                <a:latin typeface="Arial"/>
                <a:ea typeface="Arial"/>
                <a:cs typeface="Arial"/>
                <a:sym typeface="Arial"/>
              </a:rPr>
              <a:t>-Fizička replikacija</a:t>
            </a:r>
            <a:endParaRPr sz="2000">
              <a:solidFill>
                <a:srgbClr val="FFFFFF"/>
              </a:solidFill>
              <a:latin typeface="Arial"/>
              <a:ea typeface="Arial"/>
              <a:cs typeface="Arial"/>
              <a:sym typeface="Arial"/>
            </a:endParaRPr>
          </a:p>
          <a:p>
            <a:pPr indent="0" lvl="0" marL="457200" rtl="0" algn="just">
              <a:spcBef>
                <a:spcPts val="0"/>
              </a:spcBef>
              <a:spcAft>
                <a:spcPts val="0"/>
              </a:spcAft>
              <a:buNone/>
            </a:pPr>
            <a:r>
              <a:rPr lang="sr" sz="2000">
                <a:solidFill>
                  <a:srgbClr val="FFFFFF"/>
                </a:solidFill>
                <a:latin typeface="Arial"/>
                <a:ea typeface="Arial"/>
                <a:cs typeface="Arial"/>
                <a:sym typeface="Arial"/>
              </a:rPr>
              <a:t>-Logička replikacija</a:t>
            </a:r>
            <a:endParaRPr sz="20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627750" y="197325"/>
            <a:ext cx="188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Replikacija</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sz="3100"/>
              <a:t>-Single-Master</a:t>
            </a:r>
            <a:endParaRPr sz="3100"/>
          </a:p>
          <a:p>
            <a:pPr indent="0" lvl="0" marL="0" rtl="0" algn="l">
              <a:spcBef>
                <a:spcPts val="1600"/>
              </a:spcBef>
              <a:spcAft>
                <a:spcPts val="0"/>
              </a:spcAft>
              <a:buNone/>
            </a:pPr>
            <a:r>
              <a:rPr lang="sr" sz="3100"/>
              <a:t>-Multi-Master</a:t>
            </a:r>
            <a:endParaRPr sz="3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1855200" y="104400"/>
            <a:ext cx="543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Streaming replikacija kod PostgreSQL</a:t>
            </a:r>
            <a:endParaRPr/>
          </a:p>
        </p:txBody>
      </p:sp>
      <p:sp>
        <p:nvSpPr>
          <p:cNvPr id="100" name="Google Shape;100;p19"/>
          <p:cNvSpPr txBox="1"/>
          <p:nvPr>
            <p:ph idx="1" type="body"/>
          </p:nvPr>
        </p:nvSpPr>
        <p:spPr>
          <a:xfrm>
            <a:off x="55925" y="621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-radi po principu slanja logova</a:t>
            </a:r>
            <a:endParaRPr/>
          </a:p>
          <a:p>
            <a:pPr indent="0" lvl="0" marL="0" rtl="0" algn="l">
              <a:spcBef>
                <a:spcPts val="1600"/>
              </a:spcBef>
              <a:spcAft>
                <a:spcPts val="0"/>
              </a:spcAft>
              <a:buNone/>
            </a:pPr>
            <a:r>
              <a:rPr lang="sr"/>
              <a:t>-WAL (write-ahead log)</a:t>
            </a:r>
            <a:endParaRPr/>
          </a:p>
          <a:p>
            <a:pPr indent="0" lvl="0" marL="0" rtl="0" algn="l">
              <a:spcBef>
                <a:spcPts val="1600"/>
              </a:spcBef>
              <a:spcAft>
                <a:spcPts val="0"/>
              </a:spcAft>
              <a:buNone/>
            </a:pPr>
            <a:r>
              <a:rPr lang="sr"/>
              <a:t>-sve promene se najpre čuvaju u fajlu sa logovima</a:t>
            </a:r>
            <a:endParaRPr/>
          </a:p>
          <a:p>
            <a:pPr indent="0" lvl="0" marL="0" rtl="0" algn="l">
              <a:spcBef>
                <a:spcPts val="160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2312363" y="2124500"/>
            <a:ext cx="4519276" cy="2860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1855200" y="104400"/>
            <a:ext cx="543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Streaming replikacija kod PostgreSQL</a:t>
            </a:r>
            <a:endParaRPr/>
          </a:p>
        </p:txBody>
      </p:sp>
      <p:sp>
        <p:nvSpPr>
          <p:cNvPr id="107" name="Google Shape;107;p20"/>
          <p:cNvSpPr txBox="1"/>
          <p:nvPr>
            <p:ph idx="1" type="body"/>
          </p:nvPr>
        </p:nvSpPr>
        <p:spPr>
          <a:xfrm>
            <a:off x="55925" y="621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-wal sender, wal receiver i startup proces</a:t>
            </a:r>
            <a:endParaRPr/>
          </a:p>
          <a:p>
            <a:pPr indent="0" lvl="0" marL="0" rtl="0" algn="l">
              <a:spcBef>
                <a:spcPts val="1600"/>
              </a:spcBef>
              <a:spcAft>
                <a:spcPts val="0"/>
              </a:spcAft>
              <a:buNone/>
            </a:pPr>
            <a:r>
              <a:rPr lang="sr"/>
              <a:t>-LSN (log sequence number)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8" name="Google Shape;108;p20"/>
          <p:cNvPicPr preferRelativeResize="0"/>
          <p:nvPr/>
        </p:nvPicPr>
        <p:blipFill>
          <a:blip r:embed="rId3">
            <a:alphaModFix/>
          </a:blip>
          <a:stretch>
            <a:fillRect/>
          </a:stretch>
        </p:blipFill>
        <p:spPr>
          <a:xfrm>
            <a:off x="5752975" y="892475"/>
            <a:ext cx="3226075" cy="2161157"/>
          </a:xfrm>
          <a:prstGeom prst="rect">
            <a:avLst/>
          </a:prstGeom>
          <a:noFill/>
          <a:ln>
            <a:noFill/>
          </a:ln>
        </p:spPr>
      </p:pic>
      <p:pic>
        <p:nvPicPr>
          <p:cNvPr id="109" name="Google Shape;109;p20"/>
          <p:cNvPicPr preferRelativeResize="0"/>
          <p:nvPr/>
        </p:nvPicPr>
        <p:blipFill>
          <a:blip r:embed="rId4">
            <a:alphaModFix/>
          </a:blip>
          <a:stretch>
            <a:fillRect/>
          </a:stretch>
        </p:blipFill>
        <p:spPr>
          <a:xfrm>
            <a:off x="278300" y="1955550"/>
            <a:ext cx="5305425" cy="302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855200" y="104400"/>
            <a:ext cx="543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a:t>Streaming replikacija kod PostgreSQL</a:t>
            </a:r>
            <a:endParaRPr/>
          </a:p>
        </p:txBody>
      </p:sp>
      <p:sp>
        <p:nvSpPr>
          <p:cNvPr id="115" name="Google Shape;115;p21"/>
          <p:cNvSpPr txBox="1"/>
          <p:nvPr>
            <p:ph idx="1" type="body"/>
          </p:nvPr>
        </p:nvSpPr>
        <p:spPr>
          <a:xfrm>
            <a:off x="311700" y="105400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sr" sz="2600">
                <a:solidFill>
                  <a:srgbClr val="6AA84F"/>
                </a:solidFill>
                <a:latin typeface="Courier New"/>
                <a:ea typeface="Courier New"/>
                <a:cs typeface="Courier New"/>
                <a:sym typeface="Courier New"/>
              </a:rPr>
              <a:t>CREATE USER replicator</a:t>
            </a:r>
            <a:endParaRPr sz="2600">
              <a:solidFill>
                <a:srgbClr val="6AA84F"/>
              </a:solidFill>
              <a:latin typeface="Courier New"/>
              <a:ea typeface="Courier New"/>
              <a:cs typeface="Courier New"/>
              <a:sym typeface="Courier New"/>
            </a:endParaRPr>
          </a:p>
          <a:p>
            <a:pPr indent="0" lvl="0" marL="0" rtl="0" algn="just">
              <a:spcBef>
                <a:spcPts val="0"/>
              </a:spcBef>
              <a:spcAft>
                <a:spcPts val="0"/>
              </a:spcAft>
              <a:buNone/>
            </a:pPr>
            <a:r>
              <a:rPr lang="sr" sz="2600">
                <a:solidFill>
                  <a:srgbClr val="6AA84F"/>
                </a:solidFill>
                <a:latin typeface="Courier New"/>
                <a:ea typeface="Courier New"/>
                <a:cs typeface="Courier New"/>
                <a:sym typeface="Courier New"/>
              </a:rPr>
              <a:t>WITH REPLICATION</a:t>
            </a:r>
            <a:endParaRPr sz="2600">
              <a:solidFill>
                <a:srgbClr val="6AA84F"/>
              </a:solidFill>
              <a:latin typeface="Courier New"/>
              <a:ea typeface="Courier New"/>
              <a:cs typeface="Courier New"/>
              <a:sym typeface="Courier New"/>
            </a:endParaRPr>
          </a:p>
          <a:p>
            <a:pPr indent="0" lvl="0" marL="0" rtl="0" algn="just">
              <a:spcBef>
                <a:spcPts val="0"/>
              </a:spcBef>
              <a:spcAft>
                <a:spcPts val="0"/>
              </a:spcAft>
              <a:buNone/>
            </a:pPr>
            <a:r>
              <a:rPr lang="sr" sz="2600">
                <a:solidFill>
                  <a:srgbClr val="6AA84F"/>
                </a:solidFill>
                <a:latin typeface="Courier New"/>
                <a:ea typeface="Courier New"/>
                <a:cs typeface="Courier New"/>
                <a:sym typeface="Courier New"/>
              </a:rPr>
              <a:t>ENCRYPTED PASSWORD 'replicator';</a:t>
            </a:r>
            <a:endParaRPr sz="31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