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WY4UoL4DIQnClZy5Ow0f1ZG34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15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1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5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7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1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1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19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19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2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22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2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2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3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jp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jpg"/><Relationship Id="rId10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9.jpg"/><Relationship Id="rId5" Type="http://schemas.openxmlformats.org/officeDocument/2006/relationships/image" Target="../media/image6.png"/><Relationship Id="rId6" Type="http://schemas.openxmlformats.org/officeDocument/2006/relationships/image" Target="../media/image16.jpg"/><Relationship Id="rId7" Type="http://schemas.openxmlformats.org/officeDocument/2006/relationships/image" Target="../media/image22.jpg"/><Relationship Id="rId8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www.youtube.com/watch?v=HtCBsULS2V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www.youtube.com/watch?v=HtCBsULS2V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Relationship Id="rId5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ckwell"/>
              <a:buNone/>
            </a:pPr>
            <a:r>
              <a:rPr lang="en-US" sz="4800"/>
              <a:t>INTELLIGENT 5G CELLULAR ENVIRONMENT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Mareesh Kumar Issar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type="title"/>
          </p:nvPr>
        </p:nvSpPr>
        <p:spPr>
          <a:xfrm>
            <a:off x="986901" y="24495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</a:t>
            </a:r>
            <a:r>
              <a:rPr lang="en-US"/>
              <a:t>ADIO ENVIRONMENT MAP</a:t>
            </a:r>
            <a:endParaRPr/>
          </a:p>
        </p:txBody>
      </p:sp>
      <p:pic>
        <p:nvPicPr>
          <p:cNvPr id="216" name="Google Shape;21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878" y="1393794"/>
            <a:ext cx="7766455" cy="5508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17" name="Google Shape;21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7126" y="2696075"/>
            <a:ext cx="3562824" cy="2672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ilding" id="218" name="Google Shape;21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1088" y="1787391"/>
            <a:ext cx="650290" cy="65029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/>
          <p:nvPr/>
        </p:nvSpPr>
        <p:spPr>
          <a:xfrm>
            <a:off x="5218537" y="2370776"/>
            <a:ext cx="727600" cy="474123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20" name="Google Shape;220;p10"/>
          <p:cNvCxnSpPr>
            <a:stCxn id="219" idx="6"/>
            <a:endCxn id="221" idx="2"/>
          </p:cNvCxnSpPr>
          <p:nvPr/>
        </p:nvCxnSpPr>
        <p:spPr>
          <a:xfrm>
            <a:off x="5946137" y="2607837"/>
            <a:ext cx="3513000" cy="744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10"/>
          <p:cNvSpPr txBox="1"/>
          <p:nvPr/>
        </p:nvSpPr>
        <p:spPr>
          <a:xfrm>
            <a:off x="9215070" y="5368290"/>
            <a:ext cx="2976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* as per 3GPP R4-092042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9459202" y="3157491"/>
            <a:ext cx="337500" cy="3906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23" name="Google Shape;223;p10"/>
          <p:cNvCxnSpPr>
            <a:stCxn id="221" idx="7"/>
          </p:cNvCxnSpPr>
          <p:nvPr/>
        </p:nvCxnSpPr>
        <p:spPr>
          <a:xfrm flipH="1" rot="10800000">
            <a:off x="9747277" y="2409793"/>
            <a:ext cx="476100" cy="80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10"/>
          <p:cNvSpPr txBox="1"/>
          <p:nvPr/>
        </p:nvSpPr>
        <p:spPr>
          <a:xfrm>
            <a:off x="10060486" y="2124331"/>
            <a:ext cx="841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room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</a:t>
            </a:r>
            <a:r>
              <a:rPr lang="en-US"/>
              <a:t>ADIO ENVIRONMENT MAP</a:t>
            </a:r>
            <a:endParaRPr/>
          </a:p>
        </p:txBody>
      </p:sp>
      <p:pic>
        <p:nvPicPr>
          <p:cNvPr id="230" name="Google Shape;23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045" y="1662126"/>
            <a:ext cx="7354957" cy="523562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1"/>
          <p:cNvSpPr txBox="1"/>
          <p:nvPr/>
        </p:nvSpPr>
        <p:spPr>
          <a:xfrm>
            <a:off x="2218683" y="4210027"/>
            <a:ext cx="318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2970960" y="4662027"/>
            <a:ext cx="318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2811934" y="3747533"/>
            <a:ext cx="318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3661122" y="3562867"/>
            <a:ext cx="4770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3581360" y="2551422"/>
            <a:ext cx="4770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4589573" y="2278641"/>
            <a:ext cx="4770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r" id="237" name="Google Shape;2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888476">
            <a:off x="1866718" y="4990143"/>
            <a:ext cx="703930" cy="713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38" name="Google Shape;23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192568">
            <a:off x="3276129" y="1476397"/>
            <a:ext cx="620570" cy="4229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7502" y="1703254"/>
            <a:ext cx="3627453" cy="41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25722" y="2166803"/>
            <a:ext cx="3689233" cy="651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social media post&#10;&#10;Description automatically generated" id="241" name="Google Shape;241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41166" y="2895712"/>
            <a:ext cx="3689233" cy="79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13417" y="3758277"/>
            <a:ext cx="3720124" cy="788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43" name="Google Shape;243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66282" y="4599555"/>
            <a:ext cx="3720124" cy="693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44" name="Google Shape;244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02139" y="5423090"/>
            <a:ext cx="3784267" cy="788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50" name="Google Shape;250;p12"/>
          <p:cNvSpPr txBox="1"/>
          <p:nvPr>
            <p:ph idx="1" type="body"/>
          </p:nvPr>
        </p:nvSpPr>
        <p:spPr>
          <a:xfrm>
            <a:off x="1069848" y="1757779"/>
            <a:ext cx="10275814" cy="4414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Zugno, Tommaso, et al. "Simulation of Next-generation Cellular Networks with ns-3: Open Challenges and New Directions." </a:t>
            </a:r>
            <a:r>
              <a:rPr i="1" lang="en-US"/>
              <a:t>Proceedings of the 2019 Workshop on Next-Generation Wireless with ns-3</a:t>
            </a:r>
            <a:r>
              <a:rPr lang="en-US"/>
              <a:t>. ACM, 2019.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Dalla Cia, Massimo, et al. "Mobility-aware handover strategies in smart cities." </a:t>
            </a:r>
            <a:r>
              <a:rPr i="1" lang="en-US"/>
              <a:t>2017 International Symposium on Wireless Communication Systems (ISWCS)</a:t>
            </a:r>
            <a:r>
              <a:rPr lang="en-US"/>
              <a:t>. IEEE, 2017.</a:t>
            </a:r>
            <a:endParaRPr/>
          </a:p>
          <a:p>
            <a:pPr indent="-74928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Karandikar, Abhay, Nadeem Akhtar, and Mahima Mehta. </a:t>
            </a:r>
            <a:r>
              <a:rPr i="1" lang="en-US"/>
              <a:t>Mobility Management in LTE Heterogeneous Networks</a:t>
            </a:r>
            <a:r>
              <a:rPr lang="en-US"/>
              <a:t>. Springer Singapore, 2017.</a:t>
            </a:r>
            <a:endParaRPr/>
          </a:p>
          <a:p>
            <a:pPr indent="-74928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Asghar, Ahmad, Hasan Farooq, and Ali Imran. "Self-Healing in Emerging Cellular Networks: Review, Challenges, and Research Directions." </a:t>
            </a:r>
            <a:r>
              <a:rPr i="1" lang="en-US"/>
              <a:t>IEEE Communications Surveys &amp; Tutorials</a:t>
            </a:r>
            <a:r>
              <a:rPr lang="en-US"/>
              <a:t> 20.3 (2018): 1682-1709.</a:t>
            </a:r>
            <a:endParaRPr/>
          </a:p>
          <a:p>
            <a:pPr indent="-74928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title"/>
          </p:nvPr>
        </p:nvSpPr>
        <p:spPr>
          <a:xfrm>
            <a:off x="2358350" y="1611800"/>
            <a:ext cx="59328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ckwell"/>
              <a:buNone/>
            </a:pPr>
            <a:r>
              <a:rPr lang="en-US" sz="7200"/>
              <a:t>THANK YOU</a:t>
            </a:r>
            <a:endParaRPr/>
          </a:p>
        </p:txBody>
      </p:sp>
      <p:pic>
        <p:nvPicPr>
          <p:cNvPr descr="Smiling face with no fill" id="256" name="Google Shape;2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1176" y="1503132"/>
            <a:ext cx="1826536" cy="1826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 txBox="1"/>
          <p:nvPr/>
        </p:nvSpPr>
        <p:spPr>
          <a:xfrm>
            <a:off x="2912099" y="3551850"/>
            <a:ext cx="63678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kwell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uestion mark" id="258" name="Google Shape;2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575" y="3729353"/>
            <a:ext cx="1156317" cy="1156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PROJECT PARTICIPANT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Mareesh Kumar Issar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Graduate student, ECE department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Rutgers University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aseline="30000"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aseline="30000"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85725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descr="A person wearing a mask&#10;&#10;Description automatically generated"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354823" y="2249049"/>
            <a:ext cx="4321603" cy="346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057080" y="489346"/>
            <a:ext cx="10058400" cy="1258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PROJECT OVERVIEW</a:t>
            </a:r>
            <a:endParaRPr/>
          </a:p>
        </p:txBody>
      </p:sp>
      <p:pic>
        <p:nvPicPr>
          <p:cNvPr id="118" name="Google Shape;11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226" y="3626363"/>
            <a:ext cx="1323918" cy="15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978" y="3558466"/>
            <a:ext cx="1323917" cy="155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120" y="3651062"/>
            <a:ext cx="1323918" cy="1555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6623" y="5244987"/>
            <a:ext cx="333762" cy="587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3589" y="5318205"/>
            <a:ext cx="333762" cy="5870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5580" y="5109686"/>
            <a:ext cx="377051" cy="6632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0013" y="5318205"/>
            <a:ext cx="377051" cy="6632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0238" y="5026944"/>
            <a:ext cx="377052" cy="663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4111" y="5109686"/>
            <a:ext cx="377051" cy="66320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1069116" y="4639999"/>
            <a:ext cx="2907752" cy="1907452"/>
          </a:xfrm>
          <a:prstGeom prst="ellipse">
            <a:avLst/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808383" y="1748314"/>
            <a:ext cx="9528313" cy="119984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RADIO ACCESS NETWORK INTELLIGENT CONTROLLER (RIC)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3835815" y="4579436"/>
            <a:ext cx="2907752" cy="1907452"/>
          </a:xfrm>
          <a:prstGeom prst="ellipse">
            <a:avLst/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6563189" y="4533363"/>
            <a:ext cx="2907752" cy="1907452"/>
          </a:xfrm>
          <a:prstGeom prst="ellipse">
            <a:avLst/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3731" y="5326352"/>
            <a:ext cx="677490" cy="79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/>
          <p:nvPr/>
        </p:nvSpPr>
        <p:spPr>
          <a:xfrm>
            <a:off x="5342456" y="5720304"/>
            <a:ext cx="1348877" cy="663206"/>
          </a:xfrm>
          <a:prstGeom prst="ellipse">
            <a:avLst/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 flipH="1" rot="10800000">
            <a:off x="2314832" y="2960880"/>
            <a:ext cx="173285" cy="73258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3"/>
          <p:cNvCxnSpPr/>
          <p:nvPr/>
        </p:nvCxnSpPr>
        <p:spPr>
          <a:xfrm flipH="1">
            <a:off x="2620472" y="3034541"/>
            <a:ext cx="166879" cy="80576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3"/>
          <p:cNvCxnSpPr/>
          <p:nvPr/>
        </p:nvCxnSpPr>
        <p:spPr>
          <a:xfrm flipH="1" rot="10800000">
            <a:off x="5221120" y="3007282"/>
            <a:ext cx="173285" cy="73258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3"/>
          <p:cNvCxnSpPr/>
          <p:nvPr/>
        </p:nvCxnSpPr>
        <p:spPr>
          <a:xfrm flipH="1">
            <a:off x="5472039" y="3057359"/>
            <a:ext cx="166879" cy="80576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3"/>
          <p:cNvCxnSpPr/>
          <p:nvPr/>
        </p:nvCxnSpPr>
        <p:spPr>
          <a:xfrm flipH="1" rot="10800000">
            <a:off x="7984903" y="3034541"/>
            <a:ext cx="173285" cy="73258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3"/>
          <p:cNvCxnSpPr/>
          <p:nvPr/>
        </p:nvCxnSpPr>
        <p:spPr>
          <a:xfrm flipH="1">
            <a:off x="8229416" y="3022461"/>
            <a:ext cx="166879" cy="80576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ar" id="139" name="Google Shape;13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1503" y="546015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40" name="Google Shape;14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5101372" y="1896159"/>
            <a:ext cx="776411" cy="88649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3"/>
          <p:cNvCxnSpPr/>
          <p:nvPr/>
        </p:nvCxnSpPr>
        <p:spPr>
          <a:xfrm flipH="1" rot="10800000">
            <a:off x="5901008" y="2983339"/>
            <a:ext cx="531198" cy="230062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3"/>
          <p:cNvCxnSpPr/>
          <p:nvPr/>
        </p:nvCxnSpPr>
        <p:spPr>
          <a:xfrm flipH="1">
            <a:off x="6111828" y="3115716"/>
            <a:ext cx="524004" cy="2296702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3"/>
          <p:cNvCxnSpPr/>
          <p:nvPr/>
        </p:nvCxnSpPr>
        <p:spPr>
          <a:xfrm flipH="1" rot="10800000">
            <a:off x="6016894" y="4826716"/>
            <a:ext cx="3828203" cy="88250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p3"/>
          <p:cNvSpPr txBox="1"/>
          <p:nvPr/>
        </p:nvSpPr>
        <p:spPr>
          <a:xfrm>
            <a:off x="9833624" y="4639999"/>
            <a:ext cx="1642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Small cell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3"/>
          <p:cNvCxnSpPr/>
          <p:nvPr/>
        </p:nvCxnSpPr>
        <p:spPr>
          <a:xfrm flipH="1" rot="10800000">
            <a:off x="8363797" y="4156513"/>
            <a:ext cx="1469827" cy="27451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3"/>
          <p:cNvSpPr txBox="1"/>
          <p:nvPr/>
        </p:nvSpPr>
        <p:spPr>
          <a:xfrm>
            <a:off x="9845097" y="3986649"/>
            <a:ext cx="1642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Macro cell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1066800" y="1868705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What current technologies do?</a:t>
            </a:r>
            <a:endParaRPr b="1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Each cellular base station works as an independent entity during the handover process.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Handover is governed by the signal strength.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What am I trying to achieve?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Better Quality-of-Experience (QoE) for users by optimizing the network throughput.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8941478" y="5306397"/>
            <a:ext cx="213064" cy="52298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9352810" y="5306397"/>
            <a:ext cx="213064" cy="52298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0171775" y="5306397"/>
            <a:ext cx="213064" cy="52298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9764142" y="5306397"/>
            <a:ext cx="213064" cy="52298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5748683" y="4823415"/>
            <a:ext cx="213064" cy="52298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5138669" y="4266283"/>
            <a:ext cx="213064" cy="52298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5164584" y="5545747"/>
            <a:ext cx="213064" cy="52298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4517232" y="4789267"/>
            <a:ext cx="213064" cy="52298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9349111" y="4487773"/>
            <a:ext cx="628095" cy="39249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62" name="Google Shape;162;p4"/>
          <p:cNvCxnSpPr>
            <a:stCxn id="153" idx="0"/>
          </p:cNvCxnSpPr>
          <p:nvPr/>
        </p:nvCxnSpPr>
        <p:spPr>
          <a:xfrm flipH="1" rot="10800000">
            <a:off x="9048010" y="4907697"/>
            <a:ext cx="301200" cy="39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3" name="Google Shape;163;p4"/>
          <p:cNvCxnSpPr>
            <a:stCxn id="154" idx="0"/>
          </p:cNvCxnSpPr>
          <p:nvPr/>
        </p:nvCxnSpPr>
        <p:spPr>
          <a:xfrm flipH="1" rot="10800000">
            <a:off x="9459342" y="4927197"/>
            <a:ext cx="116400" cy="3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4" name="Google Shape;164;p4"/>
          <p:cNvCxnSpPr>
            <a:stCxn id="156" idx="0"/>
          </p:cNvCxnSpPr>
          <p:nvPr/>
        </p:nvCxnSpPr>
        <p:spPr>
          <a:xfrm rot="10800000">
            <a:off x="9858374" y="4904997"/>
            <a:ext cx="12300" cy="40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5" name="Google Shape;165;p4"/>
          <p:cNvCxnSpPr>
            <a:stCxn id="155" idx="0"/>
          </p:cNvCxnSpPr>
          <p:nvPr/>
        </p:nvCxnSpPr>
        <p:spPr>
          <a:xfrm rot="10800000">
            <a:off x="10021207" y="4907697"/>
            <a:ext cx="257100" cy="39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6" name="Google Shape;166;p4"/>
          <p:cNvCxnSpPr/>
          <p:nvPr/>
        </p:nvCxnSpPr>
        <p:spPr>
          <a:xfrm flipH="1" rot="10800000">
            <a:off x="5403564" y="5408543"/>
            <a:ext cx="301101" cy="3986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7" name="Google Shape;167;p4"/>
          <p:cNvCxnSpPr/>
          <p:nvPr/>
        </p:nvCxnSpPr>
        <p:spPr>
          <a:xfrm flipH="1" rot="10800000">
            <a:off x="4774314" y="4684021"/>
            <a:ext cx="301101" cy="3986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8" name="Google Shape;168;p4"/>
          <p:cNvCxnSpPr/>
          <p:nvPr/>
        </p:nvCxnSpPr>
        <p:spPr>
          <a:xfrm>
            <a:off x="5403563" y="4789267"/>
            <a:ext cx="301102" cy="35650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9" name="Google Shape;169;p4"/>
          <p:cNvCxnSpPr/>
          <p:nvPr/>
        </p:nvCxnSpPr>
        <p:spPr>
          <a:xfrm>
            <a:off x="4698487" y="5408543"/>
            <a:ext cx="440182" cy="3986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0" name="Google Shape;170;p4"/>
          <p:cNvSpPr txBox="1"/>
          <p:nvPr/>
        </p:nvSpPr>
        <p:spPr>
          <a:xfrm>
            <a:off x="4627485" y="6062218"/>
            <a:ext cx="15003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Distributed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9015688" y="6068731"/>
            <a:ext cx="15003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Centralized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CELLULAR ARCHITECTURE	</a:t>
            </a:r>
            <a:endParaRPr/>
          </a:p>
        </p:txBody>
      </p:sp>
      <p:pic>
        <p:nvPicPr>
          <p:cNvPr id="177" name="Google Shape;17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216" y="1659262"/>
            <a:ext cx="9919567" cy="464308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 txBox="1"/>
          <p:nvPr/>
        </p:nvSpPr>
        <p:spPr>
          <a:xfrm>
            <a:off x="1069848" y="6373368"/>
            <a:ext cx="1005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4"/>
              </a:rPr>
              <a:t>https://www.youtube.com/watch?v=HtCBsULS2VA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HANDOVER</a:t>
            </a:r>
            <a:endParaRPr/>
          </a:p>
        </p:txBody>
      </p:sp>
      <p:pic>
        <p:nvPicPr>
          <p:cNvPr id="184" name="Google Shape;18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220" y="1686756"/>
            <a:ext cx="9880924" cy="468661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/>
          <p:nvPr/>
        </p:nvSpPr>
        <p:spPr>
          <a:xfrm>
            <a:off x="1069848" y="6373368"/>
            <a:ext cx="1005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4"/>
              </a:rPr>
              <a:t>https://www.youtube.com/watch?v=HtCBsULS2VA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WHY SIMULATION?</a:t>
            </a:r>
            <a:endParaRPr/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1066800" y="1730790"/>
            <a:ext cx="10058400" cy="484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Evaluation of cellular systems typically involves the following three different methodologies:-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Analytical modeling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Real-world measurements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Simulation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Network simulators are fundamental tools to assess the effectiveness of novel designs, architectures, and algorithms for networking problems, offering the possibility to monitor the performance of the overall system in a controlled environment, with different scenarios and parameter settings, and without the need for a real deployment.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NS-3 is a discrete-event network simulator for Internet systems, targeted primarily for research and educational use.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BUILDING BLOCKS USING NS-3</a:t>
            </a:r>
            <a:endParaRPr/>
          </a:p>
        </p:txBody>
      </p:sp>
      <p:pic>
        <p:nvPicPr>
          <p:cNvPr id="197" name="Google Shape;19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765" y="2334827"/>
            <a:ext cx="2035388" cy="3153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3153" y="1815835"/>
            <a:ext cx="5569665" cy="45575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arge body of water&#10;&#10;Description automatically generated" id="199" name="Google Shape;19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2818" y="1997476"/>
            <a:ext cx="3444636" cy="395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</a:t>
            </a:r>
            <a:r>
              <a:rPr lang="en-US"/>
              <a:t>ADIO ENVIRONMENT MAP</a:t>
            </a:r>
            <a:endParaRPr/>
          </a:p>
        </p:txBody>
      </p:sp>
      <p:pic>
        <p:nvPicPr>
          <p:cNvPr descr="A screenshot of a computer&#10;&#10;Description automatically generated" id="205" name="Google Shape;20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38" y="1589104"/>
            <a:ext cx="7625530" cy="52688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06" name="Google Shape;20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525" y="2104225"/>
            <a:ext cx="3707025" cy="4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7825" y="2693150"/>
            <a:ext cx="3707025" cy="25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/>
          <p:cNvSpPr txBox="1"/>
          <p:nvPr/>
        </p:nvSpPr>
        <p:spPr>
          <a:xfrm>
            <a:off x="3059737" y="4734108"/>
            <a:ext cx="171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3600503" y="5333039"/>
            <a:ext cx="318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3564992" y="5103440"/>
            <a:ext cx="318052" cy="284085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