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5"/>
  </p:notesMasterIdLst>
  <p:sldIdLst>
    <p:sldId id="256" r:id="rId2"/>
    <p:sldId id="268" r:id="rId3"/>
    <p:sldId id="295" r:id="rId4"/>
    <p:sldId id="296" r:id="rId5"/>
    <p:sldId id="297" r:id="rId6"/>
    <p:sldId id="306" r:id="rId7"/>
    <p:sldId id="307" r:id="rId8"/>
    <p:sldId id="309" r:id="rId9"/>
    <p:sldId id="311" r:id="rId10"/>
    <p:sldId id="312" r:id="rId11"/>
    <p:sldId id="313" r:id="rId12"/>
    <p:sldId id="314" r:id="rId13"/>
    <p:sldId id="315" r:id="rId14"/>
    <p:sldId id="317" r:id="rId15"/>
    <p:sldId id="261" r:id="rId16"/>
    <p:sldId id="265" r:id="rId17"/>
    <p:sldId id="263" r:id="rId18"/>
    <p:sldId id="289" r:id="rId19"/>
    <p:sldId id="291" r:id="rId20"/>
    <p:sldId id="293" r:id="rId21"/>
    <p:sldId id="258" r:id="rId22"/>
    <p:sldId id="259" r:id="rId23"/>
    <p:sldId id="299" r:id="rId24"/>
    <p:sldId id="300" r:id="rId25"/>
    <p:sldId id="288" r:id="rId26"/>
    <p:sldId id="260" r:id="rId27"/>
    <p:sldId id="301" r:id="rId28"/>
    <p:sldId id="308" r:id="rId29"/>
    <p:sldId id="302" r:id="rId30"/>
    <p:sldId id="257" r:id="rId31"/>
    <p:sldId id="305" r:id="rId32"/>
    <p:sldId id="298" r:id="rId33"/>
    <p:sldId id="3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667" autoAdjust="0"/>
  </p:normalViewPr>
  <p:slideViewPr>
    <p:cSldViewPr snapToGrid="0">
      <p:cViewPr>
        <p:scale>
          <a:sx n="70" d="100"/>
          <a:sy n="70" d="100"/>
        </p:scale>
        <p:origin x="605"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7065A-A458-4EB5-BAF7-9A82E1AD68C6}"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199A6-B096-4E02-A243-68054FC8BE1B}" type="slidenum">
              <a:rPr lang="en-US" smtClean="0"/>
              <a:t>‹#›</a:t>
            </a:fld>
            <a:endParaRPr lang="en-US"/>
          </a:p>
        </p:txBody>
      </p:sp>
    </p:spTree>
    <p:extLst>
      <p:ext uri="{BB962C8B-B14F-4D97-AF65-F5344CB8AC3E}">
        <p14:creationId xmlns:p14="http://schemas.microsoft.com/office/powerpoint/2010/main" val="413509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 am perfect for this role?</a:t>
            </a:r>
          </a:p>
          <a:p>
            <a:r>
              <a:rPr lang="en-US" dirty="0"/>
              <a:t>Highlight skills.</a:t>
            </a:r>
          </a:p>
        </p:txBody>
      </p:sp>
      <p:sp>
        <p:nvSpPr>
          <p:cNvPr id="4" name="Slide Number Placeholder 3"/>
          <p:cNvSpPr>
            <a:spLocks noGrp="1"/>
          </p:cNvSpPr>
          <p:nvPr>
            <p:ph type="sldNum" sz="quarter" idx="5"/>
          </p:nvPr>
        </p:nvSpPr>
        <p:spPr/>
        <p:txBody>
          <a:bodyPr/>
          <a:lstStyle/>
          <a:p>
            <a:fld id="{64C199A6-B096-4E02-A243-68054FC8BE1B}" type="slidenum">
              <a:rPr lang="en-US" smtClean="0"/>
              <a:t>2</a:t>
            </a:fld>
            <a:endParaRPr lang="en-US"/>
          </a:p>
        </p:txBody>
      </p:sp>
    </p:spTree>
    <p:extLst>
      <p:ext uri="{BB962C8B-B14F-4D97-AF65-F5344CB8AC3E}">
        <p14:creationId xmlns:p14="http://schemas.microsoft.com/office/powerpoint/2010/main" val="1065646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is propagation through the network using packets  grouping in control </a:t>
            </a:r>
            <a:r>
              <a:rPr lang="en-US" dirty="0" err="1"/>
              <a:t>control</a:t>
            </a:r>
            <a:r>
              <a:rPr lang="en-US" dirty="0"/>
              <a:t> and data packets</a:t>
            </a:r>
          </a:p>
        </p:txBody>
      </p:sp>
      <p:sp>
        <p:nvSpPr>
          <p:cNvPr id="4" name="Slide Number Placeholder 3"/>
          <p:cNvSpPr>
            <a:spLocks noGrp="1"/>
          </p:cNvSpPr>
          <p:nvPr>
            <p:ph type="sldNum" sz="quarter" idx="5"/>
          </p:nvPr>
        </p:nvSpPr>
        <p:spPr/>
        <p:txBody>
          <a:bodyPr/>
          <a:lstStyle/>
          <a:p>
            <a:fld id="{64C199A6-B096-4E02-A243-68054FC8BE1B}" type="slidenum">
              <a:rPr lang="en-US" smtClean="0"/>
              <a:t>15</a:t>
            </a:fld>
            <a:endParaRPr lang="en-US"/>
          </a:p>
        </p:txBody>
      </p:sp>
    </p:spTree>
    <p:extLst>
      <p:ext uri="{BB962C8B-B14F-4D97-AF65-F5344CB8AC3E}">
        <p14:creationId xmlns:p14="http://schemas.microsoft.com/office/powerpoint/2010/main" val="350147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[packet keeping out </a:t>
            </a:r>
            <a:r>
              <a:rPr lang="en-US" dirty="0" err="1"/>
              <a:t>applicationinmind</a:t>
            </a:r>
            <a:endParaRPr lang="en-US" dirty="0"/>
          </a:p>
        </p:txBody>
      </p:sp>
      <p:sp>
        <p:nvSpPr>
          <p:cNvPr id="4" name="Slide Number Placeholder 3"/>
          <p:cNvSpPr>
            <a:spLocks noGrp="1"/>
          </p:cNvSpPr>
          <p:nvPr>
            <p:ph type="sldNum" sz="quarter" idx="5"/>
          </p:nvPr>
        </p:nvSpPr>
        <p:spPr/>
        <p:txBody>
          <a:bodyPr/>
          <a:lstStyle/>
          <a:p>
            <a:fld id="{64C199A6-B096-4E02-A243-68054FC8BE1B}" type="slidenum">
              <a:rPr lang="en-US" smtClean="0"/>
              <a:t>17</a:t>
            </a:fld>
            <a:endParaRPr lang="en-US"/>
          </a:p>
        </p:txBody>
      </p:sp>
    </p:spTree>
    <p:extLst>
      <p:ext uri="{BB962C8B-B14F-4D97-AF65-F5344CB8AC3E}">
        <p14:creationId xmlns:p14="http://schemas.microsoft.com/office/powerpoint/2010/main" val="2127803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Receives packets from router port element and classifies it based on type field. </a:t>
            </a:r>
          </a:p>
          <a:p>
            <a:pPr marL="0" indent="0" algn="just">
              <a:buFont typeface="Arial" panose="020B0604020202020204" pitchFamily="34" charset="0"/>
              <a:buNone/>
            </a:pPr>
            <a:r>
              <a:rPr lang="en-US" sz="1200" dirty="0">
                <a:latin typeface="Arial" panose="020B0604020202020204" pitchFamily="34" charset="0"/>
                <a:cs typeface="Arial" panose="020B0604020202020204" pitchFamily="34" charset="0"/>
              </a:rPr>
              <a:t>Builds host and content routing table using update packet, delete packet, and routing update packet as inputs.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4C199A6-B096-4E02-A243-68054FC8BE1B}" type="slidenum">
              <a:rPr lang="en-US" smtClean="0"/>
              <a:t>18</a:t>
            </a:fld>
            <a:endParaRPr lang="en-US"/>
          </a:p>
        </p:txBody>
      </p:sp>
    </p:spTree>
    <p:extLst>
      <p:ext uri="{BB962C8B-B14F-4D97-AF65-F5344CB8AC3E}">
        <p14:creationId xmlns:p14="http://schemas.microsoft.com/office/powerpoint/2010/main" val="4119687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Forwards data request/data response and ack packets to their respective destinations.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Responsible for the handling of hello packets.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4C199A6-B096-4E02-A243-68054FC8BE1B}" type="slidenum">
              <a:rPr lang="en-US" smtClean="0"/>
              <a:t>19</a:t>
            </a:fld>
            <a:endParaRPr lang="en-US"/>
          </a:p>
        </p:txBody>
      </p:sp>
    </p:spTree>
    <p:extLst>
      <p:ext uri="{BB962C8B-B14F-4D97-AF65-F5344CB8AC3E}">
        <p14:creationId xmlns:p14="http://schemas.microsoft.com/office/powerpoint/2010/main" val="2774552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Broadcasts the packet to all its directly attached ports.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Generates data request, data response and ack packets.</a:t>
            </a:r>
          </a:p>
          <a:p>
            <a:endParaRPr lang="en-US" dirty="0"/>
          </a:p>
        </p:txBody>
      </p:sp>
      <p:sp>
        <p:nvSpPr>
          <p:cNvPr id="4" name="Slide Number Placeholder 3"/>
          <p:cNvSpPr>
            <a:spLocks noGrp="1"/>
          </p:cNvSpPr>
          <p:nvPr>
            <p:ph type="sldNum" sz="quarter" idx="5"/>
          </p:nvPr>
        </p:nvSpPr>
        <p:spPr/>
        <p:txBody>
          <a:bodyPr/>
          <a:lstStyle/>
          <a:p>
            <a:fld id="{64C199A6-B096-4E02-A243-68054FC8BE1B}" type="slidenum">
              <a:rPr lang="en-US" smtClean="0"/>
              <a:t>20</a:t>
            </a:fld>
            <a:endParaRPr lang="en-US"/>
          </a:p>
        </p:txBody>
      </p:sp>
    </p:spTree>
    <p:extLst>
      <p:ext uri="{BB962C8B-B14F-4D97-AF65-F5344CB8AC3E}">
        <p14:creationId xmlns:p14="http://schemas.microsoft.com/office/powerpoint/2010/main" val="2584063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 building blocks</a:t>
            </a:r>
          </a:p>
        </p:txBody>
      </p:sp>
      <p:sp>
        <p:nvSpPr>
          <p:cNvPr id="4" name="Slide Number Placeholder 3"/>
          <p:cNvSpPr>
            <a:spLocks noGrp="1"/>
          </p:cNvSpPr>
          <p:nvPr>
            <p:ph type="sldNum" sz="quarter" idx="5"/>
          </p:nvPr>
        </p:nvSpPr>
        <p:spPr/>
        <p:txBody>
          <a:bodyPr/>
          <a:lstStyle/>
          <a:p>
            <a:fld id="{64C199A6-B096-4E02-A243-68054FC8BE1B}" type="slidenum">
              <a:rPr lang="en-US" smtClean="0"/>
              <a:t>21</a:t>
            </a:fld>
            <a:endParaRPr lang="en-US"/>
          </a:p>
        </p:txBody>
      </p:sp>
    </p:spTree>
    <p:extLst>
      <p:ext uri="{BB962C8B-B14F-4D97-AF65-F5344CB8AC3E}">
        <p14:creationId xmlns:p14="http://schemas.microsoft.com/office/powerpoint/2010/main" val="183770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implementation is better than baseline? Metric to optimize latency?</a:t>
            </a:r>
          </a:p>
        </p:txBody>
      </p:sp>
      <p:sp>
        <p:nvSpPr>
          <p:cNvPr id="4" name="Slide Number Placeholder 3"/>
          <p:cNvSpPr>
            <a:spLocks noGrp="1"/>
          </p:cNvSpPr>
          <p:nvPr>
            <p:ph type="sldNum" sz="quarter" idx="5"/>
          </p:nvPr>
        </p:nvSpPr>
        <p:spPr/>
        <p:txBody>
          <a:bodyPr/>
          <a:lstStyle/>
          <a:p>
            <a:fld id="{64C199A6-B096-4E02-A243-68054FC8BE1B}" type="slidenum">
              <a:rPr lang="en-US" smtClean="0"/>
              <a:t>22</a:t>
            </a:fld>
            <a:endParaRPr lang="en-US"/>
          </a:p>
        </p:txBody>
      </p:sp>
    </p:spTree>
    <p:extLst>
      <p:ext uri="{BB962C8B-B14F-4D97-AF65-F5344CB8AC3E}">
        <p14:creationId xmlns:p14="http://schemas.microsoft.com/office/powerpoint/2010/main" val="1761910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click?</a:t>
            </a:r>
          </a:p>
          <a:p>
            <a:r>
              <a:rPr lang="en-US" dirty="0"/>
              <a:t>Wired ethernet connections.</a:t>
            </a:r>
          </a:p>
          <a:p>
            <a:r>
              <a:rPr lang="en-US" dirty="0" err="1"/>
              <a:t>Coombining</a:t>
            </a:r>
            <a:r>
              <a:rPr lang="en-US" dirty="0"/>
              <a:t> components we verify our implementation.</a:t>
            </a:r>
          </a:p>
        </p:txBody>
      </p:sp>
      <p:sp>
        <p:nvSpPr>
          <p:cNvPr id="4" name="Slide Number Placeholder 3"/>
          <p:cNvSpPr>
            <a:spLocks noGrp="1"/>
          </p:cNvSpPr>
          <p:nvPr>
            <p:ph type="sldNum" sz="quarter" idx="5"/>
          </p:nvPr>
        </p:nvSpPr>
        <p:spPr/>
        <p:txBody>
          <a:bodyPr/>
          <a:lstStyle/>
          <a:p>
            <a:fld id="{64C199A6-B096-4E02-A243-68054FC8BE1B}" type="slidenum">
              <a:rPr lang="en-US" smtClean="0"/>
              <a:t>30</a:t>
            </a:fld>
            <a:endParaRPr lang="en-US"/>
          </a:p>
        </p:txBody>
      </p:sp>
    </p:spTree>
    <p:extLst>
      <p:ext uri="{BB962C8B-B14F-4D97-AF65-F5344CB8AC3E}">
        <p14:creationId xmlns:p14="http://schemas.microsoft.com/office/powerpoint/2010/main" val="2963289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click? </a:t>
            </a:r>
          </a:p>
          <a:p>
            <a:r>
              <a:rPr lang="en-US" dirty="0"/>
              <a:t>Click is a new software architecture for building flexible and configurable routers.</a:t>
            </a:r>
          </a:p>
          <a:p>
            <a:r>
              <a:rPr lang="en-US" dirty="0" err="1"/>
              <a:t>Coombining</a:t>
            </a:r>
            <a:r>
              <a:rPr lang="en-US" dirty="0"/>
              <a:t> components we verify our implementation.</a:t>
            </a:r>
          </a:p>
        </p:txBody>
      </p:sp>
      <p:sp>
        <p:nvSpPr>
          <p:cNvPr id="4" name="Slide Number Placeholder 3"/>
          <p:cNvSpPr>
            <a:spLocks noGrp="1"/>
          </p:cNvSpPr>
          <p:nvPr>
            <p:ph type="sldNum" sz="quarter" idx="5"/>
          </p:nvPr>
        </p:nvSpPr>
        <p:spPr/>
        <p:txBody>
          <a:bodyPr/>
          <a:lstStyle/>
          <a:p>
            <a:fld id="{64C199A6-B096-4E02-A243-68054FC8BE1B}" type="slidenum">
              <a:rPr lang="en-US" smtClean="0"/>
              <a:t>31</a:t>
            </a:fld>
            <a:endParaRPr lang="en-US"/>
          </a:p>
        </p:txBody>
      </p:sp>
    </p:spTree>
    <p:extLst>
      <p:ext uri="{BB962C8B-B14F-4D97-AF65-F5344CB8AC3E}">
        <p14:creationId xmlns:p14="http://schemas.microsoft.com/office/powerpoint/2010/main" val="407506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click? </a:t>
            </a:r>
            <a:r>
              <a:rPr lang="en-US" dirty="0" err="1"/>
              <a:t>Coombining</a:t>
            </a:r>
            <a:r>
              <a:rPr lang="en-US" dirty="0"/>
              <a:t> components we verify our implementation.</a:t>
            </a:r>
          </a:p>
        </p:txBody>
      </p:sp>
      <p:sp>
        <p:nvSpPr>
          <p:cNvPr id="4" name="Slide Number Placeholder 3"/>
          <p:cNvSpPr>
            <a:spLocks noGrp="1"/>
          </p:cNvSpPr>
          <p:nvPr>
            <p:ph type="sldNum" sz="quarter" idx="5"/>
          </p:nvPr>
        </p:nvSpPr>
        <p:spPr/>
        <p:txBody>
          <a:bodyPr/>
          <a:lstStyle/>
          <a:p>
            <a:fld id="{64C199A6-B096-4E02-A243-68054FC8BE1B}" type="slidenum">
              <a:rPr lang="en-US" smtClean="0"/>
              <a:t>32</a:t>
            </a:fld>
            <a:endParaRPr lang="en-US"/>
          </a:p>
        </p:txBody>
      </p:sp>
    </p:spTree>
    <p:extLst>
      <p:ext uri="{BB962C8B-B14F-4D97-AF65-F5344CB8AC3E}">
        <p14:creationId xmlns:p14="http://schemas.microsoft.com/office/powerpoint/2010/main" val="131709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Anycast- one to nearest</a:t>
            </a:r>
          </a:p>
          <a:p>
            <a:r>
              <a:rPr lang="en-US" dirty="0"/>
              <a:t>Unicast – one to one</a:t>
            </a:r>
          </a:p>
          <a:p>
            <a:r>
              <a:rPr lang="en-US" dirty="0"/>
              <a:t>Multicast- one to many</a:t>
            </a:r>
          </a:p>
          <a:p>
            <a:r>
              <a:rPr lang="en-US" dirty="0"/>
              <a:t>Broadcast – one to all</a:t>
            </a:r>
          </a:p>
        </p:txBody>
      </p:sp>
      <p:sp>
        <p:nvSpPr>
          <p:cNvPr id="4" name="Slide Number Placeholder 3"/>
          <p:cNvSpPr>
            <a:spLocks noGrp="1"/>
          </p:cNvSpPr>
          <p:nvPr>
            <p:ph type="sldNum" sz="quarter" idx="5"/>
          </p:nvPr>
        </p:nvSpPr>
        <p:spPr/>
        <p:txBody>
          <a:bodyPr/>
          <a:lstStyle/>
          <a:p>
            <a:fld id="{64C199A6-B096-4E02-A243-68054FC8BE1B}" type="slidenum">
              <a:rPr lang="en-US" smtClean="0"/>
              <a:t>4</a:t>
            </a:fld>
            <a:endParaRPr lang="en-US"/>
          </a:p>
        </p:txBody>
      </p:sp>
    </p:spTree>
    <p:extLst>
      <p:ext uri="{BB962C8B-B14F-4D97-AF65-F5344CB8AC3E}">
        <p14:creationId xmlns:p14="http://schemas.microsoft.com/office/powerpoint/2010/main" val="236391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0" u="none" strike="noStrike" kern="1200" dirty="0">
                <a:solidFill>
                  <a:schemeClr val="tx1"/>
                </a:solidFill>
                <a:effectLst/>
                <a:latin typeface="+mn-lt"/>
                <a:ea typeface="+mn-ea"/>
                <a:cs typeface="+mn-cs"/>
              </a:rPr>
              <a:t>Flooding packets, building tables.</a:t>
            </a:r>
          </a:p>
          <a:p>
            <a:pPr lvl="0"/>
            <a:endParaRPr lang="en-IN" sz="1200" b="0" u="none" strike="noStrike" kern="1200" dirty="0">
              <a:solidFill>
                <a:schemeClr val="tx1"/>
              </a:solidFill>
              <a:effectLst/>
              <a:latin typeface="+mn-lt"/>
              <a:ea typeface="+mn-ea"/>
              <a:cs typeface="+mn-cs"/>
            </a:endParaRPr>
          </a:p>
          <a:p>
            <a:pPr lvl="0"/>
            <a:r>
              <a:rPr lang="en-IN" sz="1200" b="0" u="none" strike="noStrike" kern="1200" dirty="0">
                <a:solidFill>
                  <a:schemeClr val="tx1"/>
                </a:solidFill>
                <a:effectLst/>
                <a:latin typeface="+mn-lt"/>
                <a:ea typeface="+mn-ea"/>
                <a:cs typeface="+mn-cs"/>
              </a:rPr>
              <a:t>Loop prevention mechanism:</a:t>
            </a:r>
          </a:p>
          <a:p>
            <a:pPr lvl="0"/>
            <a:endParaRPr lang="en-IN" sz="1200" b="0" u="none" strike="noStrike" kern="1200" dirty="0">
              <a:solidFill>
                <a:schemeClr val="tx1"/>
              </a:solidFill>
              <a:effectLst/>
              <a:latin typeface="+mn-lt"/>
              <a:ea typeface="+mn-ea"/>
              <a:cs typeface="+mn-cs"/>
            </a:endParaRPr>
          </a:p>
          <a:p>
            <a:pPr lvl="0"/>
            <a:r>
              <a:rPr lang="en-IN" sz="1200" b="0" u="none" strike="noStrike" kern="1200" dirty="0">
                <a:solidFill>
                  <a:schemeClr val="tx1"/>
                </a:solidFill>
                <a:effectLst/>
                <a:latin typeface="+mn-lt"/>
                <a:ea typeface="+mn-ea"/>
                <a:cs typeface="+mn-cs"/>
              </a:rPr>
              <a:t>Any packet with </a:t>
            </a:r>
            <a:r>
              <a:rPr lang="en-IN" sz="1200" b="0" u="none" strike="noStrike" kern="1200" dirty="0" err="1">
                <a:solidFill>
                  <a:schemeClr val="tx1"/>
                </a:solidFill>
                <a:effectLst/>
                <a:latin typeface="+mn-lt"/>
                <a:ea typeface="+mn-ea"/>
                <a:cs typeface="+mn-cs"/>
              </a:rPr>
              <a:t>src</a:t>
            </a:r>
            <a:r>
              <a:rPr lang="en-IN" sz="1200" b="0" u="none" strike="noStrike" kern="1200" dirty="0">
                <a:solidFill>
                  <a:schemeClr val="tx1"/>
                </a:solidFill>
                <a:effectLst/>
                <a:latin typeface="+mn-lt"/>
                <a:ea typeface="+mn-ea"/>
                <a:cs typeface="+mn-cs"/>
              </a:rPr>
              <a:t> address matching to router own address - discard</a:t>
            </a:r>
            <a:endParaRPr lang="en-US" sz="1400" b="1" u="none" strike="noStrike" kern="1200" dirty="0">
              <a:solidFill>
                <a:schemeClr val="tx1"/>
              </a:solidFill>
              <a:effectLst/>
              <a:latin typeface="+mn-lt"/>
              <a:ea typeface="+mn-ea"/>
              <a:cs typeface="+mn-cs"/>
            </a:endParaRPr>
          </a:p>
          <a:p>
            <a:pPr lvl="0"/>
            <a:r>
              <a:rPr lang="en-IN" sz="1200" b="0" u="none" strike="noStrike" kern="1200" dirty="0">
                <a:solidFill>
                  <a:schemeClr val="tx1"/>
                </a:solidFill>
                <a:effectLst/>
                <a:latin typeface="+mn-lt"/>
                <a:ea typeface="+mn-ea"/>
                <a:cs typeface="+mn-cs"/>
              </a:rPr>
              <a:t>Loop through IDs check if the hop in the packet is less than the hops stored in tables, forward ONLY the updated entries. If by the end of the loop, there was no updates, then drop the packet.</a:t>
            </a:r>
            <a:endParaRPr lang="en-US" sz="1400" b="1"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4C199A6-B096-4E02-A243-68054FC8BE1B}" type="slidenum">
              <a:rPr lang="en-US" smtClean="0"/>
              <a:t>33</a:t>
            </a:fld>
            <a:endParaRPr lang="en-US"/>
          </a:p>
        </p:txBody>
      </p:sp>
    </p:spTree>
    <p:extLst>
      <p:ext uri="{BB962C8B-B14F-4D97-AF65-F5344CB8AC3E}">
        <p14:creationId xmlns:p14="http://schemas.microsoft.com/office/powerpoint/2010/main" val="353695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overview of network</a:t>
            </a:r>
          </a:p>
        </p:txBody>
      </p:sp>
      <p:sp>
        <p:nvSpPr>
          <p:cNvPr id="4" name="Slide Number Placeholder 3"/>
          <p:cNvSpPr>
            <a:spLocks noGrp="1"/>
          </p:cNvSpPr>
          <p:nvPr>
            <p:ph type="sldNum" sz="quarter" idx="5"/>
          </p:nvPr>
        </p:nvSpPr>
        <p:spPr/>
        <p:txBody>
          <a:bodyPr/>
          <a:lstStyle/>
          <a:p>
            <a:fld id="{64C199A6-B096-4E02-A243-68054FC8BE1B}" type="slidenum">
              <a:rPr lang="en-US" smtClean="0"/>
              <a:t>5</a:t>
            </a:fld>
            <a:endParaRPr lang="en-US"/>
          </a:p>
        </p:txBody>
      </p:sp>
    </p:spTree>
    <p:extLst>
      <p:ext uri="{BB962C8B-B14F-4D97-AF65-F5344CB8AC3E}">
        <p14:creationId xmlns:p14="http://schemas.microsoft.com/office/powerpoint/2010/main" val="346282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199A6-B096-4E02-A243-68054FC8BE1B}" type="slidenum">
              <a:rPr lang="en-US" smtClean="0"/>
              <a:t>6</a:t>
            </a:fld>
            <a:endParaRPr lang="en-US"/>
          </a:p>
        </p:txBody>
      </p:sp>
    </p:spTree>
    <p:extLst>
      <p:ext uri="{BB962C8B-B14F-4D97-AF65-F5344CB8AC3E}">
        <p14:creationId xmlns:p14="http://schemas.microsoft.com/office/powerpoint/2010/main" val="10821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a:solidFill>
                  <a:schemeClr val="tx1"/>
                </a:solidFill>
                <a:effectLst/>
                <a:latin typeface="+mn-lt"/>
                <a:ea typeface="+mn-ea"/>
                <a:cs typeface="+mn-cs"/>
              </a:rPr>
              <a:t>In STEP 3 we assume that packet from port 3 was received at R1 before the packet from port 2 (this is done to break ties since both the packets are coming from two hops away). Also, since the router already had an entry for C1 with 1 hop, the info about C1 from the other ports will be ignored, since it already knows a closer location of C1</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64C199A6-B096-4E02-A243-68054FC8BE1B}" type="slidenum">
              <a:rPr lang="en-US" smtClean="0"/>
              <a:t>10</a:t>
            </a:fld>
            <a:endParaRPr lang="en-US"/>
          </a:p>
        </p:txBody>
      </p:sp>
    </p:spTree>
    <p:extLst>
      <p:ext uri="{BB962C8B-B14F-4D97-AF65-F5344CB8AC3E}">
        <p14:creationId xmlns:p14="http://schemas.microsoft.com/office/powerpoint/2010/main" val="323932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199A6-B096-4E02-A243-68054FC8BE1B}" type="slidenum">
              <a:rPr lang="en-US" smtClean="0"/>
              <a:t>11</a:t>
            </a:fld>
            <a:endParaRPr lang="en-US"/>
          </a:p>
        </p:txBody>
      </p:sp>
    </p:spTree>
    <p:extLst>
      <p:ext uri="{BB962C8B-B14F-4D97-AF65-F5344CB8AC3E}">
        <p14:creationId xmlns:p14="http://schemas.microsoft.com/office/powerpoint/2010/main" val="361900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In STEP 3 we assume that packet from port 1 was received at R3 before the packet from port 2 (this is done to break ties since both the packets are coming from two hops away).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4C199A6-B096-4E02-A243-68054FC8BE1B}" type="slidenum">
              <a:rPr lang="en-US" smtClean="0"/>
              <a:t>12</a:t>
            </a:fld>
            <a:endParaRPr lang="en-US"/>
          </a:p>
        </p:txBody>
      </p:sp>
    </p:spTree>
    <p:extLst>
      <p:ext uri="{BB962C8B-B14F-4D97-AF65-F5344CB8AC3E}">
        <p14:creationId xmlns:p14="http://schemas.microsoft.com/office/powerpoint/2010/main" val="150509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STEP 3 we assume that packet from port 1 was received at R4 before the packet from port 2 (this is done to break ties since both the packets are coming from two hops away).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4C199A6-B096-4E02-A243-68054FC8BE1B}" type="slidenum">
              <a:rPr lang="en-US" smtClean="0"/>
              <a:t>13</a:t>
            </a:fld>
            <a:endParaRPr lang="en-US"/>
          </a:p>
        </p:txBody>
      </p:sp>
    </p:spTree>
    <p:extLst>
      <p:ext uri="{BB962C8B-B14F-4D97-AF65-F5344CB8AC3E}">
        <p14:creationId xmlns:p14="http://schemas.microsoft.com/office/powerpoint/2010/main" val="365374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click? </a:t>
            </a:r>
            <a:r>
              <a:rPr lang="en-US" dirty="0" err="1"/>
              <a:t>Coombining</a:t>
            </a:r>
            <a:r>
              <a:rPr lang="en-US" dirty="0"/>
              <a:t> components we verify our implementation.</a:t>
            </a:r>
          </a:p>
        </p:txBody>
      </p:sp>
      <p:sp>
        <p:nvSpPr>
          <p:cNvPr id="4" name="Slide Number Placeholder 3"/>
          <p:cNvSpPr>
            <a:spLocks noGrp="1"/>
          </p:cNvSpPr>
          <p:nvPr>
            <p:ph type="sldNum" sz="quarter" idx="5"/>
          </p:nvPr>
        </p:nvSpPr>
        <p:spPr/>
        <p:txBody>
          <a:bodyPr/>
          <a:lstStyle/>
          <a:p>
            <a:fld id="{64C199A6-B096-4E02-A243-68054FC8BE1B}" type="slidenum">
              <a:rPr lang="en-US" smtClean="0"/>
              <a:t>14</a:t>
            </a:fld>
            <a:endParaRPr lang="en-US"/>
          </a:p>
        </p:txBody>
      </p:sp>
    </p:spTree>
    <p:extLst>
      <p:ext uri="{BB962C8B-B14F-4D97-AF65-F5344CB8AC3E}">
        <p14:creationId xmlns:p14="http://schemas.microsoft.com/office/powerpoint/2010/main" val="1224980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1F80-27AA-4181-A23B-B089F0634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D84E6-5837-4A90-ADF5-7375E8BC1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8DB087-5274-477E-925F-B705A561357F}"/>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5" name="Footer Placeholder 4">
            <a:extLst>
              <a:ext uri="{FF2B5EF4-FFF2-40B4-BE49-F238E27FC236}">
                <a16:creationId xmlns:a16="http://schemas.microsoft.com/office/drawing/2014/main" id="{65E3BFB7-3598-4AC7-BF81-F737704BA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DA29B-3010-4C52-8319-6AD50E6A11E1}"/>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399425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C797-D465-4ADE-8026-A97A3627E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C388F8-9756-490D-A330-C4BE686B73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F0FD6-6188-4EFD-99E4-698898CB15C0}"/>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5" name="Footer Placeholder 4">
            <a:extLst>
              <a:ext uri="{FF2B5EF4-FFF2-40B4-BE49-F238E27FC236}">
                <a16:creationId xmlns:a16="http://schemas.microsoft.com/office/drawing/2014/main" id="{29E32073-4B57-422E-920B-319B3E1B8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2B3CD-ACB7-4448-800D-E06F317A6824}"/>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280133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0BD0B-2E52-4433-B16A-DA258A68F6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53484-79F0-47B8-9AB3-1ECD01E22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9CD63-4213-4F7A-81A3-922DBF6E1CE0}"/>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5" name="Footer Placeholder 4">
            <a:extLst>
              <a:ext uri="{FF2B5EF4-FFF2-40B4-BE49-F238E27FC236}">
                <a16:creationId xmlns:a16="http://schemas.microsoft.com/office/drawing/2014/main" id="{381C7DEA-B7C5-4B69-97BA-7375DF90A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A5930-5E25-472D-8541-BD45C70583D9}"/>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175467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EFA5-4EBA-4735-9FE3-F3EE58483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BE52B-6BD6-4089-BAB5-348DF421B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35FF7-2252-4399-9AC6-B83D75A6F5F7}"/>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5" name="Footer Placeholder 4">
            <a:extLst>
              <a:ext uri="{FF2B5EF4-FFF2-40B4-BE49-F238E27FC236}">
                <a16:creationId xmlns:a16="http://schemas.microsoft.com/office/drawing/2014/main" id="{C61C9D9B-DC2B-4BB9-8209-15AB4C756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5AAA1-6BE8-487C-9E22-8D979BE9DA8F}"/>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147160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3DD6-4400-44F4-8547-35D52B0CFB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8F8B0C-E844-4275-BC72-994699045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5225D-061A-418B-AED7-E6C0E6E36E5B}"/>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5" name="Footer Placeholder 4">
            <a:extLst>
              <a:ext uri="{FF2B5EF4-FFF2-40B4-BE49-F238E27FC236}">
                <a16:creationId xmlns:a16="http://schemas.microsoft.com/office/drawing/2014/main" id="{97C5EEC2-D57D-4D02-82DC-09F4B1236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DACCE-BC89-4A48-B2FA-33973D42B5E2}"/>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151223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E25D-BCC7-4AEE-9118-C64252F1C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1635E-7FDA-487E-A297-4148C1FE91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6E327D-E20D-44D7-97EB-18217F3EEF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E4F73-8908-4AE5-8162-BA980BADF823}"/>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6" name="Footer Placeholder 5">
            <a:extLst>
              <a:ext uri="{FF2B5EF4-FFF2-40B4-BE49-F238E27FC236}">
                <a16:creationId xmlns:a16="http://schemas.microsoft.com/office/drawing/2014/main" id="{4F4A669F-AC95-4AD7-B9EB-B52D03DED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16292-BA59-4FBD-AFC7-B7730627EF2B}"/>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12440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E353-6750-4838-8E47-6BCE96154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317A0-86A2-4E0A-B253-A17783732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67A85C-7B8E-4A93-AA15-EC0DD43095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AC6096-7BDC-491B-A687-0A4ECD10F7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98F6F-4CDF-4400-B702-57DEB2AE46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8981CA-D1C7-42C4-BE6D-3682739CBAAA}"/>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8" name="Footer Placeholder 7">
            <a:extLst>
              <a:ext uri="{FF2B5EF4-FFF2-40B4-BE49-F238E27FC236}">
                <a16:creationId xmlns:a16="http://schemas.microsoft.com/office/drawing/2014/main" id="{192C237A-3864-4610-B244-60E15D84A4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96B635-53BA-4A48-84BA-4749BEAE9A8A}"/>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221780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F2B7-C065-44A7-B811-87CEB8EEE4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E8D654-6A52-4E32-95A0-BCF3D32D43A2}"/>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4" name="Footer Placeholder 3">
            <a:extLst>
              <a:ext uri="{FF2B5EF4-FFF2-40B4-BE49-F238E27FC236}">
                <a16:creationId xmlns:a16="http://schemas.microsoft.com/office/drawing/2014/main" id="{9D26CDFA-030C-4B1C-8612-FD5C53DFA1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543478-90C6-4EC9-935F-70D4845CFA45}"/>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375887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ACA2C-C957-493D-BF72-6E58C9901FD4}"/>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3" name="Footer Placeholder 2">
            <a:extLst>
              <a:ext uri="{FF2B5EF4-FFF2-40B4-BE49-F238E27FC236}">
                <a16:creationId xmlns:a16="http://schemas.microsoft.com/office/drawing/2014/main" id="{66455639-4533-4598-8CF2-2E72543B4D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6CFE2-CB46-469F-8D16-CF3670A58D6D}"/>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347032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10A7-C71A-4758-AF8C-B2F37852D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9C5DF1-6C65-4DAD-823F-94D28400B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B402FF-2738-447E-9DD8-9079E0A2F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D43DF-B409-46E7-B378-166B75EDA846}"/>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6" name="Footer Placeholder 5">
            <a:extLst>
              <a:ext uri="{FF2B5EF4-FFF2-40B4-BE49-F238E27FC236}">
                <a16:creationId xmlns:a16="http://schemas.microsoft.com/office/drawing/2014/main" id="{7325E384-21D4-47F0-AD0E-77EC356E4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E7D8C-DC51-4694-89AD-059BF04DA378}"/>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246493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58B0-61A2-4E82-806E-E7AF42D2D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C54CC-6CFA-481A-AB44-45BCBE3038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EF90E-28E8-4F31-8322-86FF00F83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A151D-3E77-4455-A554-846B2AF9B6B2}"/>
              </a:ext>
            </a:extLst>
          </p:cNvPr>
          <p:cNvSpPr>
            <a:spLocks noGrp="1"/>
          </p:cNvSpPr>
          <p:nvPr>
            <p:ph type="dt" sz="half" idx="10"/>
          </p:nvPr>
        </p:nvSpPr>
        <p:spPr/>
        <p:txBody>
          <a:bodyPr/>
          <a:lstStyle/>
          <a:p>
            <a:fld id="{95DA72E5-BD36-4C03-916F-77F4FFD8F7AA}" type="datetimeFigureOut">
              <a:rPr lang="en-US" smtClean="0"/>
              <a:t>3/6/2020</a:t>
            </a:fld>
            <a:endParaRPr lang="en-US"/>
          </a:p>
        </p:txBody>
      </p:sp>
      <p:sp>
        <p:nvSpPr>
          <p:cNvPr id="6" name="Footer Placeholder 5">
            <a:extLst>
              <a:ext uri="{FF2B5EF4-FFF2-40B4-BE49-F238E27FC236}">
                <a16:creationId xmlns:a16="http://schemas.microsoft.com/office/drawing/2014/main" id="{4A905E4C-4028-483D-A743-2CA1AFFCA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0F5CA-1FBA-483A-9065-B2693B242485}"/>
              </a:ext>
            </a:extLst>
          </p:cNvPr>
          <p:cNvSpPr>
            <a:spLocks noGrp="1"/>
          </p:cNvSpPr>
          <p:nvPr>
            <p:ph type="sldNum" sz="quarter" idx="12"/>
          </p:nvPr>
        </p:nvSpPr>
        <p:spPr/>
        <p:txBody>
          <a:bodyPr/>
          <a:lstStyle/>
          <a:p>
            <a:fld id="{8464BA98-3FFF-4280-A17F-2B260B825571}" type="slidenum">
              <a:rPr lang="en-US" smtClean="0"/>
              <a:t>‹#›</a:t>
            </a:fld>
            <a:endParaRPr lang="en-US"/>
          </a:p>
        </p:txBody>
      </p:sp>
    </p:spTree>
    <p:extLst>
      <p:ext uri="{BB962C8B-B14F-4D97-AF65-F5344CB8AC3E}">
        <p14:creationId xmlns:p14="http://schemas.microsoft.com/office/powerpoint/2010/main" val="239044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4F1BC9-8921-4879-AE97-495A584F8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AD458B-16D1-4B9B-B917-4825D981B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68634-3E0F-451F-ADEB-7187196E1F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A72E5-BD36-4C03-916F-77F4FFD8F7AA}" type="datetimeFigureOut">
              <a:rPr lang="en-US" smtClean="0"/>
              <a:t>3/6/2020</a:t>
            </a:fld>
            <a:endParaRPr lang="en-US"/>
          </a:p>
        </p:txBody>
      </p:sp>
      <p:sp>
        <p:nvSpPr>
          <p:cNvPr id="5" name="Footer Placeholder 4">
            <a:extLst>
              <a:ext uri="{FF2B5EF4-FFF2-40B4-BE49-F238E27FC236}">
                <a16:creationId xmlns:a16="http://schemas.microsoft.com/office/drawing/2014/main" id="{873D6D78-D737-4A9C-8A9E-447285799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DFCD9A-81C9-4B4A-89A3-1C824B171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4BA98-3FFF-4280-A17F-2B260B825571}" type="slidenum">
              <a:rPr lang="en-US" smtClean="0"/>
              <a:t>‹#›</a:t>
            </a:fld>
            <a:endParaRPr lang="en-US"/>
          </a:p>
        </p:txBody>
      </p:sp>
    </p:spTree>
    <p:extLst>
      <p:ext uri="{BB962C8B-B14F-4D97-AF65-F5344CB8AC3E}">
        <p14:creationId xmlns:p14="http://schemas.microsoft.com/office/powerpoint/2010/main" val="202160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JP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mareeshissar/ECE544_Communication_Networks_I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JPG"/></Relationships>
</file>

<file path=ppt/slides/_rels/slide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BBB7-AFA7-4B57-87DF-273168E883C4}"/>
              </a:ext>
            </a:extLst>
          </p:cNvPr>
          <p:cNvSpPr>
            <a:spLocks noGrp="1"/>
          </p:cNvSpPr>
          <p:nvPr>
            <p:ph type="ctrTitle"/>
          </p:nvPr>
        </p:nvSpPr>
        <p:spPr>
          <a:xfrm>
            <a:off x="1524000" y="978762"/>
            <a:ext cx="9144000" cy="1909763"/>
          </a:xfrm>
        </p:spPr>
        <p:txBody>
          <a:bodyPr>
            <a:normAutofit/>
          </a:bodyPr>
          <a:lstStyle/>
          <a:p>
            <a:r>
              <a:rPr lang="en-US" sz="4800" dirty="0">
                <a:latin typeface="Arial" panose="020B0604020202020204" pitchFamily="34" charset="0"/>
                <a:cs typeface="Arial" panose="020B0604020202020204" pitchFamily="34" charset="0"/>
              </a:rPr>
              <a:t>Design and Implementation of Content Routing Protocol</a:t>
            </a:r>
          </a:p>
        </p:txBody>
      </p:sp>
      <p:sp>
        <p:nvSpPr>
          <p:cNvPr id="3" name="Subtitle 2">
            <a:extLst>
              <a:ext uri="{FF2B5EF4-FFF2-40B4-BE49-F238E27FC236}">
                <a16:creationId xmlns:a16="http://schemas.microsoft.com/office/drawing/2014/main" id="{1310E360-1B82-42EF-9390-E3D9D21C6437}"/>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Mareesh Kumar Issar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March 9, 2020</a:t>
            </a:r>
          </a:p>
        </p:txBody>
      </p:sp>
    </p:spTree>
    <p:extLst>
      <p:ext uri="{BB962C8B-B14F-4D97-AF65-F5344CB8AC3E}">
        <p14:creationId xmlns:p14="http://schemas.microsoft.com/office/powerpoint/2010/main" val="270428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1940-FC2B-48F6-BCC8-E9568E8113A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ROUTING UPDATE</a:t>
            </a:r>
            <a:endParaRPr lang="en-US" dirty="0"/>
          </a:p>
        </p:txBody>
      </p:sp>
      <p:sp>
        <p:nvSpPr>
          <p:cNvPr id="3" name="Content Placeholder 2">
            <a:extLst>
              <a:ext uri="{FF2B5EF4-FFF2-40B4-BE49-F238E27FC236}">
                <a16:creationId xmlns:a16="http://schemas.microsoft.com/office/drawing/2014/main" id="{2E881825-B8D4-40C7-A94B-B4F5A4074A35}"/>
              </a:ext>
            </a:extLst>
          </p:cNvPr>
          <p:cNvSpPr>
            <a:spLocks noGrp="1"/>
          </p:cNvSpPr>
          <p:nvPr>
            <p:ph idx="1"/>
          </p:nvPr>
        </p:nvSpPr>
        <p:spPr/>
        <p:txBody>
          <a:bodyPr>
            <a:normAutofit/>
          </a:bodyPr>
          <a:lstStyle/>
          <a:p>
            <a:r>
              <a:rPr lang="en-IN" sz="1800" b="1" dirty="0">
                <a:latin typeface="Arial" panose="020B0604020202020204" pitchFamily="34" charset="0"/>
                <a:cs typeface="Arial" panose="020B0604020202020204" pitchFamily="34" charset="0"/>
              </a:rPr>
              <a:t>STEP 1</a:t>
            </a:r>
            <a:r>
              <a:rPr lang="en-IN" sz="1800" dirty="0">
                <a:latin typeface="Arial" panose="020B0604020202020204" pitchFamily="34" charset="0"/>
                <a:cs typeface="Arial" panose="020B0604020202020204" pitchFamily="34" charset="0"/>
              </a:rPr>
              <a:t>: In the bootstrap phase.</a:t>
            </a:r>
            <a:endParaRPr lang="en-US" sz="1800" dirty="0">
              <a:latin typeface="Arial" panose="020B0604020202020204" pitchFamily="34" charset="0"/>
              <a:cs typeface="Arial" panose="020B0604020202020204" pitchFamily="34" charset="0"/>
            </a:endParaRPr>
          </a:p>
          <a:p>
            <a:r>
              <a:rPr lang="en-IN" sz="1800" b="1" dirty="0">
                <a:solidFill>
                  <a:srgbClr val="00B0F0"/>
                </a:solidFill>
                <a:latin typeface="Arial" panose="020B0604020202020204" pitchFamily="34" charset="0"/>
                <a:cs typeface="Arial" panose="020B0604020202020204" pitchFamily="34" charset="0"/>
              </a:rPr>
              <a:t>STEP 2:</a:t>
            </a:r>
            <a:r>
              <a:rPr lang="en-IN" sz="1800" dirty="0">
                <a:solidFill>
                  <a:srgbClr val="00B0F0"/>
                </a:solidFill>
                <a:latin typeface="Arial" panose="020B0604020202020204" pitchFamily="34" charset="0"/>
                <a:cs typeface="Arial" panose="020B0604020202020204" pitchFamily="34" charset="0"/>
              </a:rPr>
              <a:t> After one time tick.  </a:t>
            </a:r>
            <a:endParaRPr lang="en-US" sz="1800" dirty="0">
              <a:solidFill>
                <a:srgbClr val="00B0F0"/>
              </a:solidFill>
              <a:latin typeface="Arial" panose="020B0604020202020204" pitchFamily="34" charset="0"/>
              <a:cs typeface="Arial" panose="020B0604020202020204" pitchFamily="34" charset="0"/>
            </a:endParaRPr>
          </a:p>
          <a:p>
            <a:r>
              <a:rPr lang="en-IN" sz="1800" b="1" dirty="0">
                <a:solidFill>
                  <a:srgbClr val="FF0000"/>
                </a:solidFill>
                <a:latin typeface="Arial" panose="020B0604020202020204" pitchFamily="34" charset="0"/>
                <a:cs typeface="Arial" panose="020B0604020202020204" pitchFamily="34" charset="0"/>
              </a:rPr>
              <a:t>STEP 3:</a:t>
            </a:r>
            <a:r>
              <a:rPr lang="en-IN" sz="1800" dirty="0">
                <a:solidFill>
                  <a:srgbClr val="FF0000"/>
                </a:solidFill>
                <a:latin typeface="Arial" panose="020B0604020202020204" pitchFamily="34" charset="0"/>
                <a:cs typeface="Arial" panose="020B0604020202020204" pitchFamily="34" charset="0"/>
              </a:rPr>
              <a:t> After two time ticks.</a:t>
            </a:r>
            <a:endParaRPr lang="en-US" sz="1800" dirty="0">
              <a:solidFill>
                <a:srgbClr val="FF000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At Router 1</a:t>
            </a: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  Host Routing Table:				Content Routing Table: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A936512-A64C-4469-8198-B041C50D43F9}"/>
              </a:ext>
            </a:extLst>
          </p:cNvPr>
          <p:cNvGraphicFramePr>
            <a:graphicFrameLocks noGrp="1"/>
          </p:cNvGraphicFramePr>
          <p:nvPr>
            <p:extLst>
              <p:ext uri="{D42A27DB-BD31-4B8C-83A1-F6EECF244321}">
                <p14:modId xmlns:p14="http://schemas.microsoft.com/office/powerpoint/2010/main" val="2178680394"/>
              </p:ext>
            </p:extLst>
          </p:nvPr>
        </p:nvGraphicFramePr>
        <p:xfrm>
          <a:off x="1193072" y="4086564"/>
          <a:ext cx="4674327" cy="185420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Host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Hop Count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H1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H3</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solidFill>
                            <a:srgbClr val="FF0000"/>
                          </a:solidFill>
                          <a:effectLst/>
                          <a:latin typeface="Arial" panose="020B0604020202020204" pitchFamily="34" charset="0"/>
                          <a:cs typeface="Arial" panose="020B0604020202020204" pitchFamily="34" charset="0"/>
                        </a:rPr>
                        <a:t>2</a:t>
                      </a:r>
                      <a:endParaRPr lang="en-US" sz="16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solidFill>
                            <a:srgbClr val="FF0000"/>
                          </a:solidFill>
                          <a:effectLst/>
                          <a:latin typeface="Arial" panose="020B0604020202020204" pitchFamily="34" charset="0"/>
                          <a:cs typeface="Arial" panose="020B0604020202020204" pitchFamily="34" charset="0"/>
                        </a:rPr>
                        <a:t>3</a:t>
                      </a:r>
                      <a:endParaRPr lang="en-US" sz="16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r h="369230">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H4</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3</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10804483"/>
                  </a:ext>
                </a:extLst>
              </a:tr>
            </a:tbl>
          </a:graphicData>
        </a:graphic>
      </p:graphicFrame>
      <p:graphicFrame>
        <p:nvGraphicFramePr>
          <p:cNvPr id="5" name="Table 4">
            <a:extLst>
              <a:ext uri="{FF2B5EF4-FFF2-40B4-BE49-F238E27FC236}">
                <a16:creationId xmlns:a16="http://schemas.microsoft.com/office/drawing/2014/main" id="{00B0B4D8-CF4B-4341-844D-BB0C3768330D}"/>
              </a:ext>
            </a:extLst>
          </p:cNvPr>
          <p:cNvGraphicFramePr>
            <a:graphicFrameLocks noGrp="1"/>
          </p:cNvGraphicFramePr>
          <p:nvPr>
            <p:extLst>
              <p:ext uri="{D42A27DB-BD31-4B8C-83A1-F6EECF244321}">
                <p14:modId xmlns:p14="http://schemas.microsoft.com/office/powerpoint/2010/main" val="1606178378"/>
              </p:ext>
            </p:extLst>
          </p:nvPr>
        </p:nvGraphicFramePr>
        <p:xfrm>
          <a:off x="6324603" y="4086564"/>
          <a:ext cx="4674327" cy="148336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Content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Hop Count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C1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1 </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C3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3</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bl>
          </a:graphicData>
        </a:graphic>
      </p:graphicFrame>
    </p:spTree>
    <p:extLst>
      <p:ext uri="{BB962C8B-B14F-4D97-AF65-F5344CB8AC3E}">
        <p14:creationId xmlns:p14="http://schemas.microsoft.com/office/powerpoint/2010/main" val="182069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1940-FC2B-48F6-BCC8-E9568E8113A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ROUTING UPDATE</a:t>
            </a:r>
            <a:endParaRPr lang="en-US" dirty="0"/>
          </a:p>
        </p:txBody>
      </p:sp>
      <p:sp>
        <p:nvSpPr>
          <p:cNvPr id="3" name="Content Placeholder 2">
            <a:extLst>
              <a:ext uri="{FF2B5EF4-FFF2-40B4-BE49-F238E27FC236}">
                <a16:creationId xmlns:a16="http://schemas.microsoft.com/office/drawing/2014/main" id="{2E881825-B8D4-40C7-A94B-B4F5A4074A35}"/>
              </a:ext>
            </a:extLst>
          </p:cNvPr>
          <p:cNvSpPr>
            <a:spLocks noGrp="1"/>
          </p:cNvSpPr>
          <p:nvPr>
            <p:ph idx="1"/>
          </p:nvPr>
        </p:nvSpPr>
        <p:spPr/>
        <p:txBody>
          <a:bodyPr>
            <a:normAutofit/>
          </a:bodyPr>
          <a:lstStyle/>
          <a:p>
            <a:r>
              <a:rPr lang="en-IN" sz="1800" b="1" dirty="0">
                <a:latin typeface="Arial" panose="020B0604020202020204" pitchFamily="34" charset="0"/>
                <a:cs typeface="Arial" panose="020B0604020202020204" pitchFamily="34" charset="0"/>
              </a:rPr>
              <a:t>STEP 1</a:t>
            </a:r>
            <a:r>
              <a:rPr lang="en-IN" sz="1800" dirty="0">
                <a:latin typeface="Arial" panose="020B0604020202020204" pitchFamily="34" charset="0"/>
                <a:cs typeface="Arial" panose="020B0604020202020204" pitchFamily="34" charset="0"/>
              </a:rPr>
              <a:t>: In the bootstrap phase.</a:t>
            </a:r>
            <a:endParaRPr lang="en-US" sz="1800" dirty="0">
              <a:latin typeface="Arial" panose="020B0604020202020204" pitchFamily="34" charset="0"/>
              <a:cs typeface="Arial" panose="020B0604020202020204" pitchFamily="34" charset="0"/>
            </a:endParaRPr>
          </a:p>
          <a:p>
            <a:r>
              <a:rPr lang="en-IN" sz="1800" b="1" dirty="0">
                <a:solidFill>
                  <a:srgbClr val="00B0F0"/>
                </a:solidFill>
                <a:latin typeface="Arial" panose="020B0604020202020204" pitchFamily="34" charset="0"/>
                <a:cs typeface="Arial" panose="020B0604020202020204" pitchFamily="34" charset="0"/>
              </a:rPr>
              <a:t>STEP 2:</a:t>
            </a:r>
            <a:r>
              <a:rPr lang="en-IN" sz="1800" dirty="0">
                <a:solidFill>
                  <a:srgbClr val="00B0F0"/>
                </a:solidFill>
                <a:latin typeface="Arial" panose="020B0604020202020204" pitchFamily="34" charset="0"/>
                <a:cs typeface="Arial" panose="020B0604020202020204" pitchFamily="34" charset="0"/>
              </a:rPr>
              <a:t> After one time tick.  </a:t>
            </a:r>
            <a:endParaRPr lang="en-US" sz="1800" dirty="0">
              <a:solidFill>
                <a:srgbClr val="00B0F0"/>
              </a:solidFill>
              <a:latin typeface="Arial" panose="020B0604020202020204" pitchFamily="34" charset="0"/>
              <a:cs typeface="Arial" panose="020B0604020202020204" pitchFamily="34" charset="0"/>
            </a:endParaRPr>
          </a:p>
          <a:p>
            <a:r>
              <a:rPr lang="en-IN" sz="1800" b="1" dirty="0">
                <a:solidFill>
                  <a:srgbClr val="FF0000"/>
                </a:solidFill>
                <a:latin typeface="Arial" panose="020B0604020202020204" pitchFamily="34" charset="0"/>
                <a:cs typeface="Arial" panose="020B0604020202020204" pitchFamily="34" charset="0"/>
              </a:rPr>
              <a:t>STEP 3:</a:t>
            </a:r>
            <a:r>
              <a:rPr lang="en-IN" sz="1800" dirty="0">
                <a:solidFill>
                  <a:srgbClr val="FF0000"/>
                </a:solidFill>
                <a:latin typeface="Arial" panose="020B0604020202020204" pitchFamily="34" charset="0"/>
                <a:cs typeface="Arial" panose="020B0604020202020204" pitchFamily="34" charset="0"/>
              </a:rPr>
              <a:t> After two time ticks.</a:t>
            </a:r>
            <a:endParaRPr lang="en-US" sz="1800" dirty="0">
              <a:solidFill>
                <a:srgbClr val="FF000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At Router 2</a:t>
            </a: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  Host Routing Table:				Content Routing Table: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A936512-A64C-4469-8198-B041C50D43F9}"/>
              </a:ext>
            </a:extLst>
          </p:cNvPr>
          <p:cNvGraphicFramePr>
            <a:graphicFrameLocks noGrp="1"/>
          </p:cNvGraphicFramePr>
          <p:nvPr>
            <p:extLst>
              <p:ext uri="{D42A27DB-BD31-4B8C-83A1-F6EECF244321}">
                <p14:modId xmlns:p14="http://schemas.microsoft.com/office/powerpoint/2010/main" val="728461340"/>
              </p:ext>
            </p:extLst>
          </p:nvPr>
        </p:nvGraphicFramePr>
        <p:xfrm>
          <a:off x="1193072" y="4086564"/>
          <a:ext cx="4674327" cy="185420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Host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Hop Count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H2</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H4</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10804483"/>
                  </a:ext>
                </a:extLst>
              </a:tr>
            </a:tbl>
          </a:graphicData>
        </a:graphic>
      </p:graphicFrame>
      <p:graphicFrame>
        <p:nvGraphicFramePr>
          <p:cNvPr id="5" name="Table 4">
            <a:extLst>
              <a:ext uri="{FF2B5EF4-FFF2-40B4-BE49-F238E27FC236}">
                <a16:creationId xmlns:a16="http://schemas.microsoft.com/office/drawing/2014/main" id="{00B0B4D8-CF4B-4341-844D-BB0C3768330D}"/>
              </a:ext>
            </a:extLst>
          </p:cNvPr>
          <p:cNvGraphicFramePr>
            <a:graphicFrameLocks noGrp="1"/>
          </p:cNvGraphicFramePr>
          <p:nvPr>
            <p:extLst>
              <p:ext uri="{D42A27DB-BD31-4B8C-83A1-F6EECF244321}">
                <p14:modId xmlns:p14="http://schemas.microsoft.com/office/powerpoint/2010/main" val="2723756161"/>
              </p:ext>
            </p:extLst>
          </p:nvPr>
        </p:nvGraphicFramePr>
        <p:xfrm>
          <a:off x="6324603" y="4086564"/>
          <a:ext cx="4674327" cy="148336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Content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Hop Count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dirty="0">
                          <a:solidFill>
                            <a:schemeClr val="tx1"/>
                          </a:solidFill>
                          <a:effectLst/>
                          <a:latin typeface="Arial" panose="020B0604020202020204" pitchFamily="34" charset="0"/>
                          <a:cs typeface="Arial" panose="020B0604020202020204" pitchFamily="34" charset="0"/>
                        </a:rPr>
                        <a:t>C1</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C3</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3</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bl>
          </a:graphicData>
        </a:graphic>
      </p:graphicFrame>
    </p:spTree>
    <p:extLst>
      <p:ext uri="{BB962C8B-B14F-4D97-AF65-F5344CB8AC3E}">
        <p14:creationId xmlns:p14="http://schemas.microsoft.com/office/powerpoint/2010/main" val="166989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1940-FC2B-48F6-BCC8-E9568E8113A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ROUTING UPDATE</a:t>
            </a:r>
            <a:endParaRPr lang="en-US" dirty="0"/>
          </a:p>
        </p:txBody>
      </p:sp>
      <p:sp>
        <p:nvSpPr>
          <p:cNvPr id="3" name="Content Placeholder 2">
            <a:extLst>
              <a:ext uri="{FF2B5EF4-FFF2-40B4-BE49-F238E27FC236}">
                <a16:creationId xmlns:a16="http://schemas.microsoft.com/office/drawing/2014/main" id="{2E881825-B8D4-40C7-A94B-B4F5A4074A35}"/>
              </a:ext>
            </a:extLst>
          </p:cNvPr>
          <p:cNvSpPr>
            <a:spLocks noGrp="1"/>
          </p:cNvSpPr>
          <p:nvPr>
            <p:ph idx="1"/>
          </p:nvPr>
        </p:nvSpPr>
        <p:spPr/>
        <p:txBody>
          <a:bodyPr>
            <a:normAutofit/>
          </a:bodyPr>
          <a:lstStyle/>
          <a:p>
            <a:r>
              <a:rPr lang="en-IN" sz="1800" b="1" dirty="0">
                <a:latin typeface="Arial" panose="020B0604020202020204" pitchFamily="34" charset="0"/>
                <a:cs typeface="Arial" panose="020B0604020202020204" pitchFamily="34" charset="0"/>
              </a:rPr>
              <a:t>STEP 1</a:t>
            </a:r>
            <a:r>
              <a:rPr lang="en-IN" sz="1800" dirty="0">
                <a:latin typeface="Arial" panose="020B0604020202020204" pitchFamily="34" charset="0"/>
                <a:cs typeface="Arial" panose="020B0604020202020204" pitchFamily="34" charset="0"/>
              </a:rPr>
              <a:t>: In the bootstrap phase.</a:t>
            </a:r>
            <a:endParaRPr lang="en-US" sz="1800" dirty="0">
              <a:latin typeface="Arial" panose="020B0604020202020204" pitchFamily="34" charset="0"/>
              <a:cs typeface="Arial" panose="020B0604020202020204" pitchFamily="34" charset="0"/>
            </a:endParaRPr>
          </a:p>
          <a:p>
            <a:r>
              <a:rPr lang="en-IN" sz="1800" b="1" dirty="0">
                <a:solidFill>
                  <a:srgbClr val="00B0F0"/>
                </a:solidFill>
                <a:latin typeface="Arial" panose="020B0604020202020204" pitchFamily="34" charset="0"/>
                <a:cs typeface="Arial" panose="020B0604020202020204" pitchFamily="34" charset="0"/>
              </a:rPr>
              <a:t>STEP 2:</a:t>
            </a:r>
            <a:r>
              <a:rPr lang="en-IN" sz="1800" dirty="0">
                <a:solidFill>
                  <a:srgbClr val="00B0F0"/>
                </a:solidFill>
                <a:latin typeface="Arial" panose="020B0604020202020204" pitchFamily="34" charset="0"/>
                <a:cs typeface="Arial" panose="020B0604020202020204" pitchFamily="34" charset="0"/>
              </a:rPr>
              <a:t> After one time tick.  </a:t>
            </a:r>
            <a:endParaRPr lang="en-US" sz="1800" dirty="0">
              <a:solidFill>
                <a:srgbClr val="00B0F0"/>
              </a:solidFill>
              <a:latin typeface="Arial" panose="020B0604020202020204" pitchFamily="34" charset="0"/>
              <a:cs typeface="Arial" panose="020B0604020202020204" pitchFamily="34" charset="0"/>
            </a:endParaRPr>
          </a:p>
          <a:p>
            <a:r>
              <a:rPr lang="en-IN" sz="1800" b="1" dirty="0">
                <a:solidFill>
                  <a:srgbClr val="FF0000"/>
                </a:solidFill>
                <a:latin typeface="Arial" panose="020B0604020202020204" pitchFamily="34" charset="0"/>
                <a:cs typeface="Arial" panose="020B0604020202020204" pitchFamily="34" charset="0"/>
              </a:rPr>
              <a:t>STEP 3:</a:t>
            </a:r>
            <a:r>
              <a:rPr lang="en-IN" sz="1800" dirty="0">
                <a:solidFill>
                  <a:srgbClr val="FF0000"/>
                </a:solidFill>
                <a:latin typeface="Arial" panose="020B0604020202020204" pitchFamily="34" charset="0"/>
                <a:cs typeface="Arial" panose="020B0604020202020204" pitchFamily="34" charset="0"/>
              </a:rPr>
              <a:t> After two time ticks.</a:t>
            </a:r>
            <a:endParaRPr lang="en-US" sz="1800" dirty="0">
              <a:solidFill>
                <a:srgbClr val="FF000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At Router 3</a:t>
            </a: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  Host Routing Table:				Content Routing Table: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A936512-A64C-4469-8198-B041C50D43F9}"/>
              </a:ext>
            </a:extLst>
          </p:cNvPr>
          <p:cNvGraphicFramePr>
            <a:graphicFrameLocks noGrp="1"/>
          </p:cNvGraphicFramePr>
          <p:nvPr>
            <p:extLst>
              <p:ext uri="{D42A27DB-BD31-4B8C-83A1-F6EECF244321}">
                <p14:modId xmlns:p14="http://schemas.microsoft.com/office/powerpoint/2010/main" val="792259343"/>
              </p:ext>
            </p:extLst>
          </p:nvPr>
        </p:nvGraphicFramePr>
        <p:xfrm>
          <a:off x="1193072" y="4086564"/>
          <a:ext cx="4674327" cy="185420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Host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Hop Count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1 </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H4</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r h="369230">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H2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10804483"/>
                  </a:ext>
                </a:extLst>
              </a:tr>
            </a:tbl>
          </a:graphicData>
        </a:graphic>
      </p:graphicFrame>
      <p:graphicFrame>
        <p:nvGraphicFramePr>
          <p:cNvPr id="5" name="Table 4">
            <a:extLst>
              <a:ext uri="{FF2B5EF4-FFF2-40B4-BE49-F238E27FC236}">
                <a16:creationId xmlns:a16="http://schemas.microsoft.com/office/drawing/2014/main" id="{00B0B4D8-CF4B-4341-844D-BB0C3768330D}"/>
              </a:ext>
            </a:extLst>
          </p:cNvPr>
          <p:cNvGraphicFramePr>
            <a:graphicFrameLocks noGrp="1"/>
          </p:cNvGraphicFramePr>
          <p:nvPr>
            <p:extLst>
              <p:ext uri="{D42A27DB-BD31-4B8C-83A1-F6EECF244321}">
                <p14:modId xmlns:p14="http://schemas.microsoft.com/office/powerpoint/2010/main" val="3355093303"/>
              </p:ext>
            </p:extLst>
          </p:nvPr>
        </p:nvGraphicFramePr>
        <p:xfrm>
          <a:off x="6324603" y="4086564"/>
          <a:ext cx="4674327" cy="148336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Content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Hop Count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C1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C2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C3</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bl>
          </a:graphicData>
        </a:graphic>
      </p:graphicFrame>
    </p:spTree>
    <p:extLst>
      <p:ext uri="{BB962C8B-B14F-4D97-AF65-F5344CB8AC3E}">
        <p14:creationId xmlns:p14="http://schemas.microsoft.com/office/powerpoint/2010/main" val="349976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1940-FC2B-48F6-BCC8-E9568E8113A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ROUTING UPDATE</a:t>
            </a:r>
            <a:endParaRPr lang="en-US" dirty="0"/>
          </a:p>
        </p:txBody>
      </p:sp>
      <p:sp>
        <p:nvSpPr>
          <p:cNvPr id="3" name="Content Placeholder 2">
            <a:extLst>
              <a:ext uri="{FF2B5EF4-FFF2-40B4-BE49-F238E27FC236}">
                <a16:creationId xmlns:a16="http://schemas.microsoft.com/office/drawing/2014/main" id="{2E881825-B8D4-40C7-A94B-B4F5A4074A35}"/>
              </a:ext>
            </a:extLst>
          </p:cNvPr>
          <p:cNvSpPr>
            <a:spLocks noGrp="1"/>
          </p:cNvSpPr>
          <p:nvPr>
            <p:ph idx="1"/>
          </p:nvPr>
        </p:nvSpPr>
        <p:spPr/>
        <p:txBody>
          <a:bodyPr>
            <a:normAutofit/>
          </a:bodyPr>
          <a:lstStyle/>
          <a:p>
            <a:r>
              <a:rPr lang="en-IN" sz="1800" b="1" dirty="0">
                <a:latin typeface="Arial" panose="020B0604020202020204" pitchFamily="34" charset="0"/>
                <a:cs typeface="Arial" panose="020B0604020202020204" pitchFamily="34" charset="0"/>
              </a:rPr>
              <a:t>STEP 1</a:t>
            </a:r>
            <a:r>
              <a:rPr lang="en-IN" sz="1800" dirty="0">
                <a:latin typeface="Arial" panose="020B0604020202020204" pitchFamily="34" charset="0"/>
                <a:cs typeface="Arial" panose="020B0604020202020204" pitchFamily="34" charset="0"/>
              </a:rPr>
              <a:t>: In the bootstrap phase.</a:t>
            </a:r>
            <a:endParaRPr lang="en-US" sz="1800" dirty="0">
              <a:latin typeface="Arial" panose="020B0604020202020204" pitchFamily="34" charset="0"/>
              <a:cs typeface="Arial" panose="020B0604020202020204" pitchFamily="34" charset="0"/>
            </a:endParaRPr>
          </a:p>
          <a:p>
            <a:r>
              <a:rPr lang="en-IN" sz="1800" b="1" dirty="0">
                <a:solidFill>
                  <a:srgbClr val="00B0F0"/>
                </a:solidFill>
                <a:latin typeface="Arial" panose="020B0604020202020204" pitchFamily="34" charset="0"/>
                <a:cs typeface="Arial" panose="020B0604020202020204" pitchFamily="34" charset="0"/>
              </a:rPr>
              <a:t>STEP 2:</a:t>
            </a:r>
            <a:r>
              <a:rPr lang="en-IN" sz="1800" dirty="0">
                <a:solidFill>
                  <a:srgbClr val="00B0F0"/>
                </a:solidFill>
                <a:latin typeface="Arial" panose="020B0604020202020204" pitchFamily="34" charset="0"/>
                <a:cs typeface="Arial" panose="020B0604020202020204" pitchFamily="34" charset="0"/>
              </a:rPr>
              <a:t> After one time tick.  </a:t>
            </a:r>
            <a:endParaRPr lang="en-US" sz="1800" dirty="0">
              <a:solidFill>
                <a:srgbClr val="00B0F0"/>
              </a:solidFill>
              <a:latin typeface="Arial" panose="020B0604020202020204" pitchFamily="34" charset="0"/>
              <a:cs typeface="Arial" panose="020B0604020202020204" pitchFamily="34" charset="0"/>
            </a:endParaRPr>
          </a:p>
          <a:p>
            <a:r>
              <a:rPr lang="en-IN" sz="1800" b="1" dirty="0">
                <a:solidFill>
                  <a:srgbClr val="FF0000"/>
                </a:solidFill>
                <a:latin typeface="Arial" panose="020B0604020202020204" pitchFamily="34" charset="0"/>
                <a:cs typeface="Arial" panose="020B0604020202020204" pitchFamily="34" charset="0"/>
              </a:rPr>
              <a:t>STEP 3:</a:t>
            </a:r>
            <a:r>
              <a:rPr lang="en-IN" sz="1800" dirty="0">
                <a:solidFill>
                  <a:srgbClr val="FF0000"/>
                </a:solidFill>
                <a:latin typeface="Arial" panose="020B0604020202020204" pitchFamily="34" charset="0"/>
                <a:cs typeface="Arial" panose="020B0604020202020204" pitchFamily="34" charset="0"/>
              </a:rPr>
              <a:t> After two time ticks.</a:t>
            </a:r>
            <a:endParaRPr lang="en-US" sz="1800" dirty="0">
              <a:solidFill>
                <a:srgbClr val="FF000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At Router 4</a:t>
            </a:r>
            <a:endParaRPr lang="en-US"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  Host Routing Table:				Content Routing Table: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A936512-A64C-4469-8198-B041C50D43F9}"/>
              </a:ext>
            </a:extLst>
          </p:cNvPr>
          <p:cNvGraphicFramePr>
            <a:graphicFrameLocks noGrp="1"/>
          </p:cNvGraphicFramePr>
          <p:nvPr>
            <p:extLst>
              <p:ext uri="{D42A27DB-BD31-4B8C-83A1-F6EECF244321}">
                <p14:modId xmlns:p14="http://schemas.microsoft.com/office/powerpoint/2010/main" val="701334893"/>
              </p:ext>
            </p:extLst>
          </p:nvPr>
        </p:nvGraphicFramePr>
        <p:xfrm>
          <a:off x="1193072" y="4086564"/>
          <a:ext cx="4674327" cy="185420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Host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Hop Count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dirty="0">
                          <a:solidFill>
                            <a:schemeClr val="tx1"/>
                          </a:solidFill>
                          <a:effectLst/>
                          <a:latin typeface="Arial" panose="020B0604020202020204" pitchFamily="34" charset="0"/>
                          <a:cs typeface="Arial" panose="020B0604020202020204" pitchFamily="34" charset="0"/>
                        </a:rPr>
                        <a:t>H3</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cs typeface="Arial" panose="020B0604020202020204" pitchFamily="34" charset="0"/>
                        </a:rPr>
                        <a:t>0 </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chemeClr val="tx1"/>
                          </a:solidFill>
                          <a:effectLst/>
                          <a:latin typeface="Arial" panose="020B0604020202020204" pitchFamily="34" charset="0"/>
                          <a:cs typeface="Arial" panose="020B0604020202020204" pitchFamily="34" charset="0"/>
                        </a:rPr>
                        <a:t>H4</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cs typeface="Arial" panose="020B0604020202020204" pitchFamily="34" charset="0"/>
                        </a:rPr>
                        <a:t>H2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r h="369230">
                <a:tc>
                  <a:txBody>
                    <a:bodyPr/>
                    <a:lstStyle/>
                    <a:p>
                      <a:pPr marL="0" marR="0">
                        <a:spcBef>
                          <a:spcPts val="0"/>
                        </a:spcBef>
                        <a:spcAft>
                          <a:spcPts val="0"/>
                        </a:spcAft>
                      </a:pPr>
                      <a:r>
                        <a:rPr lang="en-IN" sz="1600" dirty="0">
                          <a:solidFill>
                            <a:srgbClr val="FF0000"/>
                          </a:solidFill>
                          <a:effectLst/>
                          <a:latin typeface="Arial" panose="020B0604020202020204" pitchFamily="34" charset="0"/>
                          <a:cs typeface="Arial" panose="020B0604020202020204" pitchFamily="34" charset="0"/>
                        </a:rPr>
                        <a:t>H1</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10804483"/>
                  </a:ext>
                </a:extLst>
              </a:tr>
            </a:tbl>
          </a:graphicData>
        </a:graphic>
      </p:graphicFrame>
      <p:graphicFrame>
        <p:nvGraphicFramePr>
          <p:cNvPr id="5" name="Table 4">
            <a:extLst>
              <a:ext uri="{FF2B5EF4-FFF2-40B4-BE49-F238E27FC236}">
                <a16:creationId xmlns:a16="http://schemas.microsoft.com/office/drawing/2014/main" id="{00B0B4D8-CF4B-4341-844D-BB0C3768330D}"/>
              </a:ext>
            </a:extLst>
          </p:cNvPr>
          <p:cNvGraphicFramePr>
            <a:graphicFrameLocks noGrp="1"/>
          </p:cNvGraphicFramePr>
          <p:nvPr>
            <p:extLst>
              <p:ext uri="{D42A27DB-BD31-4B8C-83A1-F6EECF244321}">
                <p14:modId xmlns:p14="http://schemas.microsoft.com/office/powerpoint/2010/main" val="523515461"/>
              </p:ext>
            </p:extLst>
          </p:nvPr>
        </p:nvGraphicFramePr>
        <p:xfrm>
          <a:off x="6324603" y="4086564"/>
          <a:ext cx="4674327" cy="1483360"/>
        </p:xfrm>
        <a:graphic>
          <a:graphicData uri="http://schemas.openxmlformats.org/drawingml/2006/table">
            <a:tbl>
              <a:tblPr>
                <a:tableStyleId>{073A0DAA-6AF3-43AB-8588-CEC1D06C72B9}</a:tableStyleId>
              </a:tblPr>
              <a:tblGrid>
                <a:gridCol w="1558109">
                  <a:extLst>
                    <a:ext uri="{9D8B030D-6E8A-4147-A177-3AD203B41FA5}">
                      <a16:colId xmlns:a16="http://schemas.microsoft.com/office/drawing/2014/main" val="1670636179"/>
                    </a:ext>
                  </a:extLst>
                </a:gridCol>
                <a:gridCol w="1558109">
                  <a:extLst>
                    <a:ext uri="{9D8B030D-6E8A-4147-A177-3AD203B41FA5}">
                      <a16:colId xmlns:a16="http://schemas.microsoft.com/office/drawing/2014/main" val="768962921"/>
                    </a:ext>
                  </a:extLst>
                </a:gridCol>
                <a:gridCol w="1558109">
                  <a:extLst>
                    <a:ext uri="{9D8B030D-6E8A-4147-A177-3AD203B41FA5}">
                      <a16:colId xmlns:a16="http://schemas.microsoft.com/office/drawing/2014/main" val="2590339174"/>
                    </a:ext>
                  </a:extLst>
                </a:gridCol>
              </a:tblGrid>
              <a:tr h="369230">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Content 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effectLst/>
                          <a:latin typeface="Arial" panose="020B0604020202020204" pitchFamily="34" charset="0"/>
                          <a:cs typeface="Arial" panose="020B0604020202020204" pitchFamily="34" charset="0"/>
                        </a:rPr>
                        <a:t>Hop Count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a:effectLst/>
                          <a:latin typeface="Arial" panose="020B0604020202020204" pitchFamily="34" charset="0"/>
                          <a:cs typeface="Arial" panose="020B0604020202020204" pitchFamily="34" charset="0"/>
                        </a:rPr>
                        <a:t>Port No.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172540617"/>
                  </a:ext>
                </a:extLst>
              </a:tr>
              <a:tr h="369230">
                <a:tc>
                  <a:txBody>
                    <a:bodyPr/>
                    <a:lstStyle/>
                    <a:p>
                      <a:pPr marL="0" marR="0">
                        <a:spcBef>
                          <a:spcPts val="0"/>
                        </a:spcBef>
                        <a:spcAft>
                          <a:spcPts val="0"/>
                        </a:spcAft>
                      </a:pPr>
                      <a:r>
                        <a:rPr lang="en-IN" sz="1600" dirty="0">
                          <a:solidFill>
                            <a:schemeClr val="tx1"/>
                          </a:solidFill>
                          <a:effectLst/>
                          <a:latin typeface="Arial" panose="020B0604020202020204" pitchFamily="34" charset="0"/>
                          <a:cs typeface="Arial" panose="020B0604020202020204" pitchFamily="34" charset="0"/>
                        </a:rPr>
                        <a:t>C1</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51611098"/>
                  </a:ext>
                </a:extLst>
              </a:tr>
              <a:tr h="369230">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C2</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248412993"/>
                  </a:ext>
                </a:extLst>
              </a:tr>
              <a:tr h="369230">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C3</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1</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2</a:t>
                      </a:r>
                      <a:endParaRPr lang="en-US" sz="16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69030134"/>
                  </a:ext>
                </a:extLst>
              </a:tr>
            </a:tbl>
          </a:graphicData>
        </a:graphic>
      </p:graphicFrame>
    </p:spTree>
    <p:extLst>
      <p:ext uri="{BB962C8B-B14F-4D97-AF65-F5344CB8AC3E}">
        <p14:creationId xmlns:p14="http://schemas.microsoft.com/office/powerpoint/2010/main" val="178066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NETWORK TOPOLOGY</a:t>
            </a:r>
          </a:p>
        </p:txBody>
      </p:sp>
      <p:pic>
        <p:nvPicPr>
          <p:cNvPr id="5" name="Content Placeholder 4" descr="A picture containing drawing, computer&#10;&#10;Description automatically generated">
            <a:extLst>
              <a:ext uri="{FF2B5EF4-FFF2-40B4-BE49-F238E27FC236}">
                <a16:creationId xmlns:a16="http://schemas.microsoft.com/office/drawing/2014/main" id="{AA908E9C-6B8B-404C-9969-B30456CB7B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501" y="2140696"/>
            <a:ext cx="10515600" cy="4219779"/>
          </a:xfrm>
        </p:spPr>
      </p:pic>
    </p:spTree>
    <p:extLst>
      <p:ext uri="{BB962C8B-B14F-4D97-AF65-F5344CB8AC3E}">
        <p14:creationId xmlns:p14="http://schemas.microsoft.com/office/powerpoint/2010/main" val="78004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PACKET STRUCTURE</a:t>
            </a:r>
          </a:p>
        </p:txBody>
      </p:sp>
      <p:pic>
        <p:nvPicPr>
          <p:cNvPr id="5" name="Content Placeholder 4" descr="A screenshot of a cell phone&#10;&#10;Description automatically generated">
            <a:extLst>
              <a:ext uri="{FF2B5EF4-FFF2-40B4-BE49-F238E27FC236}">
                <a16:creationId xmlns:a16="http://schemas.microsoft.com/office/drawing/2014/main" id="{468A4F99-D496-4423-829B-A3E727A59A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48229"/>
            <a:ext cx="5090160" cy="3619500"/>
          </a:xfrm>
        </p:spPr>
      </p:pic>
      <p:sp>
        <p:nvSpPr>
          <p:cNvPr id="7" name="TextBox 6">
            <a:extLst>
              <a:ext uri="{FF2B5EF4-FFF2-40B4-BE49-F238E27FC236}">
                <a16:creationId xmlns:a16="http://schemas.microsoft.com/office/drawing/2014/main" id="{6E9BADCC-3CAF-4417-AAF4-7CAC4975BD73}"/>
              </a:ext>
            </a:extLst>
          </p:cNvPr>
          <p:cNvSpPr txBox="1"/>
          <p:nvPr/>
        </p:nvSpPr>
        <p:spPr>
          <a:xfrm>
            <a:off x="1645328" y="6227439"/>
            <a:ext cx="403046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Update packet and Delete packet</a:t>
            </a:r>
          </a:p>
        </p:txBody>
      </p:sp>
      <p:sp>
        <p:nvSpPr>
          <p:cNvPr id="9" name="Rectangle 8">
            <a:extLst>
              <a:ext uri="{FF2B5EF4-FFF2-40B4-BE49-F238E27FC236}">
                <a16:creationId xmlns:a16="http://schemas.microsoft.com/office/drawing/2014/main" id="{12B80976-184F-4FE3-8198-A5D7CF4A86F1}"/>
              </a:ext>
            </a:extLst>
          </p:cNvPr>
          <p:cNvSpPr/>
          <p:nvPr/>
        </p:nvSpPr>
        <p:spPr>
          <a:xfrm>
            <a:off x="1609817" y="6227439"/>
            <a:ext cx="3994951"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1" name="Content Placeholder 4" descr="A screenshot of a cell phone&#10;&#10;Description automatically generated">
            <a:extLst>
              <a:ext uri="{FF2B5EF4-FFF2-40B4-BE49-F238E27FC236}">
                <a16:creationId xmlns:a16="http://schemas.microsoft.com/office/drawing/2014/main" id="{6253FD90-EE1D-4F73-859E-1FE493272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6926" y="1525429"/>
            <a:ext cx="5082540" cy="4290060"/>
          </a:xfrm>
          <a:prstGeom prst="rect">
            <a:avLst/>
          </a:prstGeom>
        </p:spPr>
      </p:pic>
      <p:sp>
        <p:nvSpPr>
          <p:cNvPr id="12" name="TextBox 11">
            <a:extLst>
              <a:ext uri="{FF2B5EF4-FFF2-40B4-BE49-F238E27FC236}">
                <a16:creationId xmlns:a16="http://schemas.microsoft.com/office/drawing/2014/main" id="{6D288D90-7A06-4B02-8F4E-62EE54C39280}"/>
              </a:ext>
            </a:extLst>
          </p:cNvPr>
          <p:cNvSpPr txBox="1"/>
          <p:nvPr/>
        </p:nvSpPr>
        <p:spPr>
          <a:xfrm>
            <a:off x="7733930" y="6200519"/>
            <a:ext cx="281274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Routing Update packet</a:t>
            </a:r>
          </a:p>
        </p:txBody>
      </p:sp>
      <p:sp>
        <p:nvSpPr>
          <p:cNvPr id="13" name="Rectangle 12">
            <a:extLst>
              <a:ext uri="{FF2B5EF4-FFF2-40B4-BE49-F238E27FC236}">
                <a16:creationId xmlns:a16="http://schemas.microsoft.com/office/drawing/2014/main" id="{C167F391-1995-4F6B-9662-395F0871895D}"/>
              </a:ext>
            </a:extLst>
          </p:cNvPr>
          <p:cNvSpPr/>
          <p:nvPr/>
        </p:nvSpPr>
        <p:spPr>
          <a:xfrm>
            <a:off x="7751685" y="6227439"/>
            <a:ext cx="2794987"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483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PACKET STRUCTURE</a:t>
            </a:r>
          </a:p>
        </p:txBody>
      </p:sp>
      <p:pic>
        <p:nvPicPr>
          <p:cNvPr id="5" name="Content Placeholder 4" descr="A screenshot of a cell phone&#10;&#10;Description automatically generated">
            <a:extLst>
              <a:ext uri="{FF2B5EF4-FFF2-40B4-BE49-F238E27FC236}">
                <a16:creationId xmlns:a16="http://schemas.microsoft.com/office/drawing/2014/main" id="{7BD198B1-11A8-4629-B36F-FE30CE936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9760"/>
            <a:ext cx="5097780" cy="3078480"/>
          </a:xfrm>
        </p:spPr>
      </p:pic>
      <p:pic>
        <p:nvPicPr>
          <p:cNvPr id="6" name="Content Placeholder 4" descr="A picture containing clock&#10;&#10;Description automatically generated">
            <a:extLst>
              <a:ext uri="{FF2B5EF4-FFF2-40B4-BE49-F238E27FC236}">
                <a16:creationId xmlns:a16="http://schemas.microsoft.com/office/drawing/2014/main" id="{F8FB4A48-1736-45D5-A40E-6BE59046F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680" y="2065851"/>
            <a:ext cx="5151120" cy="1988820"/>
          </a:xfrm>
          <a:prstGeom prst="rect">
            <a:avLst/>
          </a:prstGeom>
        </p:spPr>
      </p:pic>
      <p:sp>
        <p:nvSpPr>
          <p:cNvPr id="7" name="TextBox 6">
            <a:extLst>
              <a:ext uri="{FF2B5EF4-FFF2-40B4-BE49-F238E27FC236}">
                <a16:creationId xmlns:a16="http://schemas.microsoft.com/office/drawing/2014/main" id="{FF88358C-35B2-4BBB-9CB8-9A7449F4E2DE}"/>
              </a:ext>
            </a:extLst>
          </p:cNvPr>
          <p:cNvSpPr txBox="1"/>
          <p:nvPr/>
        </p:nvSpPr>
        <p:spPr>
          <a:xfrm>
            <a:off x="2625628" y="5991604"/>
            <a:ext cx="1639424"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ACK packet</a:t>
            </a:r>
          </a:p>
        </p:txBody>
      </p:sp>
      <p:sp>
        <p:nvSpPr>
          <p:cNvPr id="8" name="Rectangle 7">
            <a:extLst>
              <a:ext uri="{FF2B5EF4-FFF2-40B4-BE49-F238E27FC236}">
                <a16:creationId xmlns:a16="http://schemas.microsoft.com/office/drawing/2014/main" id="{BDA93A18-DBBD-44BC-85DB-94772EB9DB18}"/>
              </a:ext>
            </a:extLst>
          </p:cNvPr>
          <p:cNvSpPr/>
          <p:nvPr/>
        </p:nvSpPr>
        <p:spPr>
          <a:xfrm>
            <a:off x="2531867" y="5991604"/>
            <a:ext cx="1710446"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E02446F-6C6A-4580-97F0-B9D327B59837}"/>
              </a:ext>
            </a:extLst>
          </p:cNvPr>
          <p:cNvSpPr txBox="1"/>
          <p:nvPr/>
        </p:nvSpPr>
        <p:spPr>
          <a:xfrm>
            <a:off x="8360584" y="5974672"/>
            <a:ext cx="177553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Hello packet</a:t>
            </a:r>
          </a:p>
        </p:txBody>
      </p:sp>
      <p:sp>
        <p:nvSpPr>
          <p:cNvPr id="10" name="Rectangle 9">
            <a:extLst>
              <a:ext uri="{FF2B5EF4-FFF2-40B4-BE49-F238E27FC236}">
                <a16:creationId xmlns:a16="http://schemas.microsoft.com/office/drawing/2014/main" id="{3BD1BA4B-92B5-4FE3-8B75-7AC2FC54AAA1}"/>
              </a:ext>
            </a:extLst>
          </p:cNvPr>
          <p:cNvSpPr/>
          <p:nvPr/>
        </p:nvSpPr>
        <p:spPr>
          <a:xfrm>
            <a:off x="8244084" y="5974672"/>
            <a:ext cx="1846555"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2532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PACKET STRUCTURE</a:t>
            </a:r>
          </a:p>
        </p:txBody>
      </p:sp>
      <p:pic>
        <p:nvPicPr>
          <p:cNvPr id="5" name="Content Placeholder 4" descr="A screenshot of a cell phone&#10;&#10;Description automatically generated">
            <a:extLst>
              <a:ext uri="{FF2B5EF4-FFF2-40B4-BE49-F238E27FC236}">
                <a16:creationId xmlns:a16="http://schemas.microsoft.com/office/drawing/2014/main" id="{4EC8779A-AEC3-42C2-B7E7-9942D305D0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760220"/>
            <a:ext cx="4975860" cy="3337560"/>
          </a:xfrm>
        </p:spPr>
      </p:pic>
      <p:sp>
        <p:nvSpPr>
          <p:cNvPr id="7" name="TextBox 6">
            <a:extLst>
              <a:ext uri="{FF2B5EF4-FFF2-40B4-BE49-F238E27FC236}">
                <a16:creationId xmlns:a16="http://schemas.microsoft.com/office/drawing/2014/main" id="{B10D8895-64A9-4C7F-89A4-F06A7B69E59B}"/>
              </a:ext>
            </a:extLst>
          </p:cNvPr>
          <p:cNvSpPr txBox="1"/>
          <p:nvPr/>
        </p:nvSpPr>
        <p:spPr>
          <a:xfrm>
            <a:off x="2157274" y="6200519"/>
            <a:ext cx="281274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 Response packet</a:t>
            </a:r>
          </a:p>
        </p:txBody>
      </p:sp>
      <p:sp>
        <p:nvSpPr>
          <p:cNvPr id="8" name="Rectangle 7">
            <a:extLst>
              <a:ext uri="{FF2B5EF4-FFF2-40B4-BE49-F238E27FC236}">
                <a16:creationId xmlns:a16="http://schemas.microsoft.com/office/drawing/2014/main" id="{93196983-C5A9-4B4C-86FC-A25F3D9E9A47}"/>
              </a:ext>
            </a:extLst>
          </p:cNvPr>
          <p:cNvSpPr/>
          <p:nvPr/>
        </p:nvSpPr>
        <p:spPr>
          <a:xfrm>
            <a:off x="2175030" y="6227439"/>
            <a:ext cx="2812742"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2" name="Picture 11" descr="A picture containing drawing&#10;&#10;Description automatically generated">
            <a:extLst>
              <a:ext uri="{FF2B5EF4-FFF2-40B4-BE49-F238E27FC236}">
                <a16:creationId xmlns:a16="http://schemas.microsoft.com/office/drawing/2014/main" id="{6D599F1C-9100-4C67-B081-8772B5738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64" y="5012015"/>
            <a:ext cx="5082540" cy="1166515"/>
          </a:xfrm>
          <a:prstGeom prst="rect">
            <a:avLst/>
          </a:prstGeom>
        </p:spPr>
      </p:pic>
      <p:pic>
        <p:nvPicPr>
          <p:cNvPr id="15" name="Content Placeholder 4" descr="A drawing of a person&#10;&#10;Description automatically generated">
            <a:extLst>
              <a:ext uri="{FF2B5EF4-FFF2-40B4-BE49-F238E27FC236}">
                <a16:creationId xmlns:a16="http://schemas.microsoft.com/office/drawing/2014/main" id="{3681F87F-D806-4E5A-8259-A57887EC9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660" y="2372254"/>
            <a:ext cx="4930140" cy="2499360"/>
          </a:xfrm>
          <a:prstGeom prst="rect">
            <a:avLst/>
          </a:prstGeom>
        </p:spPr>
      </p:pic>
      <p:sp>
        <p:nvSpPr>
          <p:cNvPr id="16" name="TextBox 15">
            <a:extLst>
              <a:ext uri="{FF2B5EF4-FFF2-40B4-BE49-F238E27FC236}">
                <a16:creationId xmlns:a16="http://schemas.microsoft.com/office/drawing/2014/main" id="{4D4C4CAA-E459-4335-98E4-25CAB3C50837}"/>
              </a:ext>
            </a:extLst>
          </p:cNvPr>
          <p:cNvSpPr txBox="1"/>
          <p:nvPr/>
        </p:nvSpPr>
        <p:spPr>
          <a:xfrm>
            <a:off x="7825361" y="6178530"/>
            <a:ext cx="257234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 request packet</a:t>
            </a:r>
          </a:p>
        </p:txBody>
      </p:sp>
      <p:sp>
        <p:nvSpPr>
          <p:cNvPr id="17" name="Rectangle 16">
            <a:extLst>
              <a:ext uri="{FF2B5EF4-FFF2-40B4-BE49-F238E27FC236}">
                <a16:creationId xmlns:a16="http://schemas.microsoft.com/office/drawing/2014/main" id="{C8944114-2E81-43A1-BFDD-D861D5C6329F}"/>
              </a:ext>
            </a:extLst>
          </p:cNvPr>
          <p:cNvSpPr/>
          <p:nvPr/>
        </p:nvSpPr>
        <p:spPr>
          <a:xfrm>
            <a:off x="7754339" y="6178530"/>
            <a:ext cx="2526864"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463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PACKET HANDLING ELEMENTS</a:t>
            </a:r>
          </a:p>
        </p:txBody>
      </p:sp>
      <p:pic>
        <p:nvPicPr>
          <p:cNvPr id="5" name="Content Placeholder 4" descr="A screenshot of a cell phone&#10;&#10;Description automatically generated">
            <a:extLst>
              <a:ext uri="{FF2B5EF4-FFF2-40B4-BE49-F238E27FC236}">
                <a16:creationId xmlns:a16="http://schemas.microsoft.com/office/drawing/2014/main" id="{4F519099-57DB-48EF-8380-DF96CADE16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433" y="1333870"/>
            <a:ext cx="6391922" cy="4190260"/>
          </a:xfrm>
        </p:spPr>
      </p:pic>
      <p:pic>
        <p:nvPicPr>
          <p:cNvPr id="9" name="Content Placeholder 4" descr="A picture containing clock&#10;&#10;Description automatically generated">
            <a:extLst>
              <a:ext uri="{FF2B5EF4-FFF2-40B4-BE49-F238E27FC236}">
                <a16:creationId xmlns:a16="http://schemas.microsoft.com/office/drawing/2014/main" id="{F7B88018-5E77-4066-BF3F-2D74D7A81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616" y="1690688"/>
            <a:ext cx="5481907" cy="3460432"/>
          </a:xfrm>
          <a:prstGeom prst="rect">
            <a:avLst/>
          </a:prstGeom>
        </p:spPr>
      </p:pic>
      <p:sp>
        <p:nvSpPr>
          <p:cNvPr id="10" name="TextBox 9">
            <a:extLst>
              <a:ext uri="{FF2B5EF4-FFF2-40B4-BE49-F238E27FC236}">
                <a16:creationId xmlns:a16="http://schemas.microsoft.com/office/drawing/2014/main" id="{4DE1966D-2BB0-44D4-A9ED-CA6168D37752}"/>
              </a:ext>
            </a:extLst>
          </p:cNvPr>
          <p:cNvSpPr txBox="1"/>
          <p:nvPr/>
        </p:nvSpPr>
        <p:spPr>
          <a:xfrm>
            <a:off x="6504709" y="4265877"/>
            <a:ext cx="49192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3 x</a:t>
            </a:r>
          </a:p>
        </p:txBody>
      </p:sp>
    </p:spTree>
    <p:extLst>
      <p:ext uri="{BB962C8B-B14F-4D97-AF65-F5344CB8AC3E}">
        <p14:creationId xmlns:p14="http://schemas.microsoft.com/office/powerpoint/2010/main" val="2924797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PACKET HANDLING ELEMENTS</a:t>
            </a:r>
          </a:p>
        </p:txBody>
      </p:sp>
      <p:pic>
        <p:nvPicPr>
          <p:cNvPr id="5" name="Content Placeholder 4" descr="A screenshot of a social media post&#10;&#10;Description automatically generated">
            <a:extLst>
              <a:ext uri="{FF2B5EF4-FFF2-40B4-BE49-F238E27FC236}">
                <a16:creationId xmlns:a16="http://schemas.microsoft.com/office/drawing/2014/main" id="{7EFBFB0F-4E6C-4E3B-B65D-9D07F84C03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929" y="1725930"/>
            <a:ext cx="5986510" cy="3406140"/>
          </a:xfrm>
        </p:spPr>
      </p:pic>
      <p:pic>
        <p:nvPicPr>
          <p:cNvPr id="7" name="Content Placeholder 4" descr="A screenshot of a social media post&#10;&#10;Description automatically generated">
            <a:extLst>
              <a:ext uri="{FF2B5EF4-FFF2-40B4-BE49-F238E27FC236}">
                <a16:creationId xmlns:a16="http://schemas.microsoft.com/office/drawing/2014/main" id="{C1EA0E86-5D3C-470B-BACC-2247654C0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0438" y="1649027"/>
            <a:ext cx="5748703" cy="3559945"/>
          </a:xfrm>
          <a:prstGeom prst="rect">
            <a:avLst/>
          </a:prstGeom>
        </p:spPr>
      </p:pic>
      <p:sp>
        <p:nvSpPr>
          <p:cNvPr id="8" name="TextBox 7">
            <a:extLst>
              <a:ext uri="{FF2B5EF4-FFF2-40B4-BE49-F238E27FC236}">
                <a16:creationId xmlns:a16="http://schemas.microsoft.com/office/drawing/2014/main" id="{AF248718-C994-4A7A-BFD3-A8C98BBBB3EB}"/>
              </a:ext>
            </a:extLst>
          </p:cNvPr>
          <p:cNvSpPr txBox="1"/>
          <p:nvPr/>
        </p:nvSpPr>
        <p:spPr>
          <a:xfrm>
            <a:off x="301336" y="4213923"/>
            <a:ext cx="49192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3 x</a:t>
            </a:r>
          </a:p>
        </p:txBody>
      </p:sp>
    </p:spTree>
    <p:extLst>
      <p:ext uri="{BB962C8B-B14F-4D97-AF65-F5344CB8AC3E}">
        <p14:creationId xmlns:p14="http://schemas.microsoft.com/office/powerpoint/2010/main" val="120813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BACKGROUND</a:t>
            </a:r>
          </a:p>
        </p:txBody>
      </p:sp>
      <p:pic>
        <p:nvPicPr>
          <p:cNvPr id="5" name="Content Placeholder 4" descr="A person wearing glasses posing for the camera&#10;&#10;Description automatically generated">
            <a:extLst>
              <a:ext uri="{FF2B5EF4-FFF2-40B4-BE49-F238E27FC236}">
                <a16:creationId xmlns:a16="http://schemas.microsoft.com/office/drawing/2014/main" id="{CE4AB234-7716-4ABB-BB2B-8FF39B2E7B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17740" y="1848758"/>
            <a:ext cx="3021835" cy="31604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812A506B-02F2-4BD6-8A4B-00D882EC83B4}"/>
              </a:ext>
            </a:extLst>
          </p:cNvPr>
          <p:cNvSpPr txBox="1"/>
          <p:nvPr/>
        </p:nvSpPr>
        <p:spPr>
          <a:xfrm>
            <a:off x="275324" y="4898543"/>
            <a:ext cx="193283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Undergraduate</a:t>
            </a:r>
          </a:p>
        </p:txBody>
      </p:sp>
      <p:sp>
        <p:nvSpPr>
          <p:cNvPr id="17" name="TextBox 16">
            <a:extLst>
              <a:ext uri="{FF2B5EF4-FFF2-40B4-BE49-F238E27FC236}">
                <a16:creationId xmlns:a16="http://schemas.microsoft.com/office/drawing/2014/main" id="{E1817CCE-0E67-4288-9671-CBFDC54CD0B1}"/>
              </a:ext>
            </a:extLst>
          </p:cNvPr>
          <p:cNvSpPr txBox="1"/>
          <p:nvPr/>
        </p:nvSpPr>
        <p:spPr>
          <a:xfrm>
            <a:off x="554231" y="2340926"/>
            <a:ext cx="125376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Graduate</a:t>
            </a:r>
          </a:p>
        </p:txBody>
      </p:sp>
      <p:cxnSp>
        <p:nvCxnSpPr>
          <p:cNvPr id="19" name="Straight Arrow Connector 18">
            <a:extLst>
              <a:ext uri="{FF2B5EF4-FFF2-40B4-BE49-F238E27FC236}">
                <a16:creationId xmlns:a16="http://schemas.microsoft.com/office/drawing/2014/main" id="{A8CBBA3C-1471-495E-8DE5-7C30C585E9B8}"/>
              </a:ext>
            </a:extLst>
          </p:cNvPr>
          <p:cNvCxnSpPr>
            <a:cxnSpLocks/>
          </p:cNvCxnSpPr>
          <p:nvPr/>
        </p:nvCxnSpPr>
        <p:spPr>
          <a:xfrm>
            <a:off x="1963342" y="2540981"/>
            <a:ext cx="85012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62985A6-43B8-4542-9272-14F029B5083C}"/>
              </a:ext>
            </a:extLst>
          </p:cNvPr>
          <p:cNvSpPr txBox="1"/>
          <p:nvPr/>
        </p:nvSpPr>
        <p:spPr>
          <a:xfrm>
            <a:off x="2877312" y="3423304"/>
            <a:ext cx="4871634"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Content Routing Protocol, Web application for stock price prediction, Minesweeper, Maze runner, Bayesian Hunting, and image colorizer</a:t>
            </a:r>
          </a:p>
        </p:txBody>
      </p:sp>
      <p:pic>
        <p:nvPicPr>
          <p:cNvPr id="36" name="Graphic 35" descr="Processor">
            <a:extLst>
              <a:ext uri="{FF2B5EF4-FFF2-40B4-BE49-F238E27FC236}">
                <a16:creationId xmlns:a16="http://schemas.microsoft.com/office/drawing/2014/main" id="{AAC0FCCF-F889-4241-B2F5-E92B169AD6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33515" y="4847002"/>
            <a:ext cx="800870" cy="800870"/>
          </a:xfrm>
          <a:prstGeom prst="rect">
            <a:avLst/>
          </a:prstGeom>
        </p:spPr>
      </p:pic>
      <p:pic>
        <p:nvPicPr>
          <p:cNvPr id="44" name="Graphic 43" descr="Programmer">
            <a:extLst>
              <a:ext uri="{FF2B5EF4-FFF2-40B4-BE49-F238E27FC236}">
                <a16:creationId xmlns:a16="http://schemas.microsoft.com/office/drawing/2014/main" id="{6EE154A8-AB71-46D0-ADC0-A768F3B06B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9522" y="2505926"/>
            <a:ext cx="608460" cy="608460"/>
          </a:xfrm>
          <a:prstGeom prst="rect">
            <a:avLst/>
          </a:prstGeom>
        </p:spPr>
      </p:pic>
      <p:pic>
        <p:nvPicPr>
          <p:cNvPr id="46" name="Graphic 45" descr="Cloud Computing">
            <a:extLst>
              <a:ext uri="{FF2B5EF4-FFF2-40B4-BE49-F238E27FC236}">
                <a16:creationId xmlns:a16="http://schemas.microsoft.com/office/drawing/2014/main" id="{2715531D-8329-423A-B785-B6F59C5904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70621" y="2512928"/>
            <a:ext cx="608460" cy="608460"/>
          </a:xfrm>
          <a:prstGeom prst="rect">
            <a:avLst/>
          </a:prstGeom>
        </p:spPr>
      </p:pic>
      <p:pic>
        <p:nvPicPr>
          <p:cNvPr id="48" name="Graphic 47" descr="Maze">
            <a:extLst>
              <a:ext uri="{FF2B5EF4-FFF2-40B4-BE49-F238E27FC236}">
                <a16:creationId xmlns:a16="http://schemas.microsoft.com/office/drawing/2014/main" id="{D402E419-761B-4F7D-B25F-4AC01B1EC3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26171" y="2511782"/>
            <a:ext cx="608460" cy="608460"/>
          </a:xfrm>
          <a:prstGeom prst="rect">
            <a:avLst/>
          </a:prstGeom>
        </p:spPr>
      </p:pic>
      <p:pic>
        <p:nvPicPr>
          <p:cNvPr id="50" name="Graphic 49" descr="Smart Phone">
            <a:extLst>
              <a:ext uri="{FF2B5EF4-FFF2-40B4-BE49-F238E27FC236}">
                <a16:creationId xmlns:a16="http://schemas.microsoft.com/office/drawing/2014/main" id="{755B96F7-714E-453B-BFD3-F86B16EB87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66701" y="4895158"/>
            <a:ext cx="631743" cy="631743"/>
          </a:xfrm>
          <a:prstGeom prst="rect">
            <a:avLst/>
          </a:prstGeom>
        </p:spPr>
      </p:pic>
      <p:cxnSp>
        <p:nvCxnSpPr>
          <p:cNvPr id="54" name="Straight Arrow Connector 53">
            <a:extLst>
              <a:ext uri="{FF2B5EF4-FFF2-40B4-BE49-F238E27FC236}">
                <a16:creationId xmlns:a16="http://schemas.microsoft.com/office/drawing/2014/main" id="{BC9B6CF8-2797-4B93-89A4-4489AE4D2AF6}"/>
              </a:ext>
            </a:extLst>
          </p:cNvPr>
          <p:cNvCxnSpPr>
            <a:cxnSpLocks/>
          </p:cNvCxnSpPr>
          <p:nvPr/>
        </p:nvCxnSpPr>
        <p:spPr>
          <a:xfrm>
            <a:off x="2162212" y="5170135"/>
            <a:ext cx="8374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8868CBDD-80B4-4ABD-A64E-E18605BEE3AB}"/>
              </a:ext>
            </a:extLst>
          </p:cNvPr>
          <p:cNvSpPr/>
          <p:nvPr/>
        </p:nvSpPr>
        <p:spPr>
          <a:xfrm>
            <a:off x="2820745" y="2337165"/>
            <a:ext cx="4871634" cy="1009852"/>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ED402924-ACE4-4466-B0CB-CBCAB8E8818A}"/>
              </a:ext>
            </a:extLst>
          </p:cNvPr>
          <p:cNvSpPr/>
          <p:nvPr/>
        </p:nvSpPr>
        <p:spPr>
          <a:xfrm>
            <a:off x="2999665" y="4714508"/>
            <a:ext cx="4692714" cy="1012342"/>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0D73B6AF-11A6-4115-9B7A-D58DD0F9717B}"/>
              </a:ext>
            </a:extLst>
          </p:cNvPr>
          <p:cNvSpPr/>
          <p:nvPr/>
        </p:nvSpPr>
        <p:spPr>
          <a:xfrm>
            <a:off x="283739" y="4898543"/>
            <a:ext cx="1871881" cy="438935"/>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EB191DA2-90AF-41AC-8440-77BB099CD5D7}"/>
              </a:ext>
            </a:extLst>
          </p:cNvPr>
          <p:cNvSpPr/>
          <p:nvPr/>
        </p:nvSpPr>
        <p:spPr>
          <a:xfrm>
            <a:off x="498304" y="2298849"/>
            <a:ext cx="1469295" cy="491110"/>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1" name="TextBox 60">
            <a:extLst>
              <a:ext uri="{FF2B5EF4-FFF2-40B4-BE49-F238E27FC236}">
                <a16:creationId xmlns:a16="http://schemas.microsoft.com/office/drawing/2014/main" id="{7D05B387-F60B-4FE7-9AA2-A796C2463776}"/>
              </a:ext>
            </a:extLst>
          </p:cNvPr>
          <p:cNvSpPr txBox="1"/>
          <p:nvPr/>
        </p:nvSpPr>
        <p:spPr>
          <a:xfrm>
            <a:off x="2944879" y="5894776"/>
            <a:ext cx="4747500"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Electric Solar Vehicle Championship, Kalam Nanosatellite, Visible light communication and Robotics club. </a:t>
            </a:r>
          </a:p>
        </p:txBody>
      </p:sp>
      <p:pic>
        <p:nvPicPr>
          <p:cNvPr id="65" name="Graphic 64" descr="Lightbulb">
            <a:extLst>
              <a:ext uri="{FF2B5EF4-FFF2-40B4-BE49-F238E27FC236}">
                <a16:creationId xmlns:a16="http://schemas.microsoft.com/office/drawing/2014/main" id="{9761C4FF-2DAB-42FE-B1F4-70EAE2BB27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24955" y="4895158"/>
            <a:ext cx="623592" cy="623592"/>
          </a:xfrm>
          <a:prstGeom prst="rect">
            <a:avLst/>
          </a:prstGeom>
        </p:spPr>
      </p:pic>
    </p:spTree>
    <p:extLst>
      <p:ext uri="{BB962C8B-B14F-4D97-AF65-F5344CB8AC3E}">
        <p14:creationId xmlns:p14="http://schemas.microsoft.com/office/powerpoint/2010/main" val="2741863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PACKET HANDLING ELEMENTS</a:t>
            </a:r>
          </a:p>
        </p:txBody>
      </p:sp>
      <p:pic>
        <p:nvPicPr>
          <p:cNvPr id="5" name="Content Placeholder 4" descr="A screenshot of a social media post&#10;&#10;Description automatically generated">
            <a:extLst>
              <a:ext uri="{FF2B5EF4-FFF2-40B4-BE49-F238E27FC236}">
                <a16:creationId xmlns:a16="http://schemas.microsoft.com/office/drawing/2014/main" id="{678D67F8-9630-4A46-AE91-DCFA45CF85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75476"/>
            <a:ext cx="5859188" cy="3362731"/>
          </a:xfrm>
        </p:spPr>
      </p:pic>
      <p:pic>
        <p:nvPicPr>
          <p:cNvPr id="7" name="Content Placeholder 4" descr="A screenshot of a cell phone&#10;&#10;Description automatically generated">
            <a:extLst>
              <a:ext uri="{FF2B5EF4-FFF2-40B4-BE49-F238E27FC236}">
                <a16:creationId xmlns:a16="http://schemas.microsoft.com/office/drawing/2014/main" id="{861F8C6F-8C20-4B4F-93F5-17B80B78C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332" y="1690688"/>
            <a:ext cx="5443714" cy="3362730"/>
          </a:xfrm>
          <a:prstGeom prst="rect">
            <a:avLst/>
          </a:prstGeom>
        </p:spPr>
      </p:pic>
    </p:spTree>
    <p:extLst>
      <p:ext uri="{BB962C8B-B14F-4D97-AF65-F5344CB8AC3E}">
        <p14:creationId xmlns:p14="http://schemas.microsoft.com/office/powerpoint/2010/main" val="394195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a:xfrm>
            <a:off x="838200" y="4439"/>
            <a:ext cx="10515600" cy="1325563"/>
          </a:xfrm>
        </p:spPr>
        <p:txBody>
          <a:bodyPr/>
          <a:lstStyle/>
          <a:p>
            <a:r>
              <a:rPr lang="en-US" dirty="0">
                <a:latin typeface="Arial" panose="020B0604020202020204" pitchFamily="34" charset="0"/>
                <a:cs typeface="Arial" panose="020B0604020202020204" pitchFamily="34" charset="0"/>
              </a:rPr>
              <a:t>SYSTEM FLOWCHART</a:t>
            </a:r>
          </a:p>
        </p:txBody>
      </p:sp>
      <p:pic>
        <p:nvPicPr>
          <p:cNvPr id="9" name="Content Placeholder 8" descr="A screenshot of a cell phone&#10;&#10;Description automatically generated">
            <a:extLst>
              <a:ext uri="{FF2B5EF4-FFF2-40B4-BE49-F238E27FC236}">
                <a16:creationId xmlns:a16="http://schemas.microsoft.com/office/drawing/2014/main" id="{BE379C41-807B-4F49-8338-2A47872403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2677" y="994298"/>
            <a:ext cx="6386645" cy="5592933"/>
          </a:xfrm>
        </p:spPr>
      </p:pic>
    </p:spTree>
    <p:extLst>
      <p:ext uri="{BB962C8B-B14F-4D97-AF65-F5344CB8AC3E}">
        <p14:creationId xmlns:p14="http://schemas.microsoft.com/office/powerpoint/2010/main" val="44184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RESULTS</a:t>
            </a:r>
          </a:p>
        </p:txBody>
      </p:sp>
      <p:graphicFrame>
        <p:nvGraphicFramePr>
          <p:cNvPr id="4" name="Table 4">
            <a:extLst>
              <a:ext uri="{FF2B5EF4-FFF2-40B4-BE49-F238E27FC236}">
                <a16:creationId xmlns:a16="http://schemas.microsoft.com/office/drawing/2014/main" id="{C3FC45D0-847C-4DA2-A688-44BEFF938092}"/>
              </a:ext>
            </a:extLst>
          </p:cNvPr>
          <p:cNvGraphicFramePr>
            <a:graphicFrameLocks noGrp="1"/>
          </p:cNvGraphicFramePr>
          <p:nvPr>
            <p:ph idx="1"/>
            <p:extLst>
              <p:ext uri="{D42A27DB-BD31-4B8C-83A1-F6EECF244321}">
                <p14:modId xmlns:p14="http://schemas.microsoft.com/office/powerpoint/2010/main" val="3397582790"/>
              </p:ext>
            </p:extLst>
          </p:nvPr>
        </p:nvGraphicFramePr>
        <p:xfrm>
          <a:off x="838199" y="1547218"/>
          <a:ext cx="10711542" cy="1825340"/>
        </p:xfrm>
        <a:graphic>
          <a:graphicData uri="http://schemas.openxmlformats.org/drawingml/2006/table">
            <a:tbl>
              <a:tblPr firstRow="1" bandRow="1">
                <a:tableStyleId>{5940675A-B579-460E-94D1-54222C63F5DA}</a:tableStyleId>
              </a:tblPr>
              <a:tblGrid>
                <a:gridCol w="3570514">
                  <a:extLst>
                    <a:ext uri="{9D8B030D-6E8A-4147-A177-3AD203B41FA5}">
                      <a16:colId xmlns:a16="http://schemas.microsoft.com/office/drawing/2014/main" val="4041017995"/>
                    </a:ext>
                  </a:extLst>
                </a:gridCol>
                <a:gridCol w="3570514">
                  <a:extLst>
                    <a:ext uri="{9D8B030D-6E8A-4147-A177-3AD203B41FA5}">
                      <a16:colId xmlns:a16="http://schemas.microsoft.com/office/drawing/2014/main" val="2394185691"/>
                    </a:ext>
                  </a:extLst>
                </a:gridCol>
                <a:gridCol w="3570514">
                  <a:extLst>
                    <a:ext uri="{9D8B030D-6E8A-4147-A177-3AD203B41FA5}">
                      <a16:colId xmlns:a16="http://schemas.microsoft.com/office/drawing/2014/main" val="2196651373"/>
                    </a:ext>
                  </a:extLst>
                </a:gridCol>
              </a:tblGrid>
              <a:tr h="636620">
                <a:tc>
                  <a:txBody>
                    <a:bodyPr/>
                    <a:lstStyle/>
                    <a:p>
                      <a:r>
                        <a:rPr lang="en-US" sz="2000" dirty="0">
                          <a:latin typeface="Arial" panose="020B0604020202020204" pitchFamily="34" charset="0"/>
                          <a:cs typeface="Arial" panose="020B0604020202020204" pitchFamily="34" charset="0"/>
                        </a:rPr>
                        <a:t>Source (Host ID)</a:t>
                      </a:r>
                    </a:p>
                  </a:txBody>
                  <a:tcPr/>
                </a:tc>
                <a:tc>
                  <a:txBody>
                    <a:bodyPr/>
                    <a:lstStyle/>
                    <a:p>
                      <a:r>
                        <a:rPr lang="en-US" sz="2000" dirty="0">
                          <a:latin typeface="Arial" panose="020B0604020202020204" pitchFamily="34" charset="0"/>
                          <a:cs typeface="Arial" panose="020B0604020202020204" pitchFamily="34" charset="0"/>
                        </a:rPr>
                        <a:t>Destination (Host ID)</a:t>
                      </a:r>
                    </a:p>
                  </a:txBody>
                  <a:tcPr/>
                </a:tc>
                <a:tc>
                  <a:txBody>
                    <a:bodyPr/>
                    <a:lstStyle/>
                    <a:p>
                      <a:r>
                        <a:rPr lang="en-US" sz="2000" dirty="0">
                          <a:latin typeface="Arial" panose="020B0604020202020204" pitchFamily="34" charset="0"/>
                          <a:cs typeface="Arial" panose="020B0604020202020204" pitchFamily="34" charset="0"/>
                        </a:rPr>
                        <a:t>End-to-end Latency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2295289802"/>
                  </a:ext>
                </a:extLst>
              </a:tr>
              <a:tr h="359829">
                <a:tc>
                  <a:txBody>
                    <a:bodyPr/>
                    <a:lstStyle/>
                    <a:p>
                      <a:r>
                        <a:rPr lang="en-US" sz="2000" dirty="0">
                          <a:latin typeface="Arial" panose="020B0604020202020204" pitchFamily="34" charset="0"/>
                          <a:cs typeface="Arial" panose="020B0604020202020204" pitchFamily="34" charset="0"/>
                        </a:rPr>
                        <a:t>1</a:t>
                      </a:r>
                    </a:p>
                  </a:txBody>
                  <a:tcPr/>
                </a:tc>
                <a:tc>
                  <a:txBody>
                    <a:bodyPr/>
                    <a:lstStyle/>
                    <a:p>
                      <a:r>
                        <a:rPr lang="en-US" sz="2000" dirty="0">
                          <a:latin typeface="Arial" panose="020B0604020202020204" pitchFamily="34" charset="0"/>
                          <a:cs typeface="Arial" panose="020B0604020202020204" pitchFamily="34" charset="0"/>
                        </a:rPr>
                        <a:t>2</a:t>
                      </a:r>
                    </a:p>
                  </a:txBody>
                  <a:tcPr/>
                </a:tc>
                <a:tc>
                  <a:txBody>
                    <a:bodyPr/>
                    <a:lstStyle/>
                    <a:p>
                      <a:r>
                        <a:rPr lang="en-US" sz="2000" dirty="0">
                          <a:latin typeface="Arial" panose="020B0604020202020204" pitchFamily="34" charset="0"/>
                          <a:cs typeface="Arial" panose="020B0604020202020204" pitchFamily="34" charset="0"/>
                        </a:rPr>
                        <a:t>61</a:t>
                      </a:r>
                    </a:p>
                  </a:txBody>
                  <a:tcPr/>
                </a:tc>
                <a:extLst>
                  <a:ext uri="{0D108BD9-81ED-4DB2-BD59-A6C34878D82A}">
                    <a16:rowId xmlns:a16="http://schemas.microsoft.com/office/drawing/2014/main" val="2464499812"/>
                  </a:ext>
                </a:extLst>
              </a:tr>
              <a:tr h="359829">
                <a:tc>
                  <a:txBody>
                    <a:bodyPr/>
                    <a:lstStyle/>
                    <a:p>
                      <a:r>
                        <a:rPr lang="en-US" sz="2000" dirty="0">
                          <a:latin typeface="Arial" panose="020B0604020202020204" pitchFamily="34" charset="0"/>
                          <a:cs typeface="Arial" panose="020B0604020202020204" pitchFamily="34" charset="0"/>
                        </a:rPr>
                        <a:t>1</a:t>
                      </a:r>
                    </a:p>
                  </a:txBody>
                  <a:tcPr/>
                </a:tc>
                <a:tc>
                  <a:txBody>
                    <a:bodyPr/>
                    <a:lstStyle/>
                    <a:p>
                      <a:r>
                        <a:rPr lang="en-US" sz="2000" dirty="0">
                          <a:latin typeface="Arial" panose="020B0604020202020204" pitchFamily="34" charset="0"/>
                          <a:cs typeface="Arial" panose="020B0604020202020204" pitchFamily="34" charset="0"/>
                        </a:rPr>
                        <a:t>3</a:t>
                      </a:r>
                    </a:p>
                  </a:txBody>
                  <a:tcPr/>
                </a:tc>
                <a:tc>
                  <a:txBody>
                    <a:bodyPr/>
                    <a:lstStyle/>
                    <a:p>
                      <a:r>
                        <a:rPr lang="en-US" sz="2000" dirty="0">
                          <a:latin typeface="Arial" panose="020B0604020202020204" pitchFamily="34" charset="0"/>
                          <a:cs typeface="Arial" panose="020B0604020202020204" pitchFamily="34" charset="0"/>
                        </a:rPr>
                        <a:t>64</a:t>
                      </a:r>
                    </a:p>
                  </a:txBody>
                  <a:tcPr/>
                </a:tc>
                <a:extLst>
                  <a:ext uri="{0D108BD9-81ED-4DB2-BD59-A6C34878D82A}">
                    <a16:rowId xmlns:a16="http://schemas.microsoft.com/office/drawing/2014/main" val="3985024491"/>
                  </a:ext>
                </a:extLst>
              </a:tr>
              <a:tr h="359829">
                <a:tc>
                  <a:txBody>
                    <a:bodyPr/>
                    <a:lstStyle/>
                    <a:p>
                      <a:r>
                        <a:rPr lang="en-US" sz="2000" dirty="0">
                          <a:latin typeface="Arial" panose="020B0604020202020204" pitchFamily="34" charset="0"/>
                          <a:cs typeface="Arial" panose="020B0604020202020204" pitchFamily="34" charset="0"/>
                        </a:rPr>
                        <a:t>1</a:t>
                      </a:r>
                    </a:p>
                  </a:txBody>
                  <a:tcPr/>
                </a:tc>
                <a:tc>
                  <a:txBody>
                    <a:bodyPr/>
                    <a:lstStyle/>
                    <a:p>
                      <a:r>
                        <a:rPr lang="en-US" sz="2000" dirty="0">
                          <a:latin typeface="Arial" panose="020B0604020202020204" pitchFamily="34" charset="0"/>
                          <a:cs typeface="Arial" panose="020B0604020202020204" pitchFamily="34" charset="0"/>
                        </a:rPr>
                        <a:t>4</a:t>
                      </a:r>
                    </a:p>
                  </a:txBody>
                  <a:tcPr/>
                </a:tc>
                <a:tc>
                  <a:txBody>
                    <a:bodyPr/>
                    <a:lstStyle/>
                    <a:p>
                      <a:r>
                        <a:rPr lang="en-US" sz="2000" dirty="0">
                          <a:latin typeface="Arial" panose="020B0604020202020204" pitchFamily="34" charset="0"/>
                          <a:cs typeface="Arial" panose="020B0604020202020204" pitchFamily="34" charset="0"/>
                        </a:rPr>
                        <a:t>37</a:t>
                      </a:r>
                    </a:p>
                  </a:txBody>
                  <a:tcPr/>
                </a:tc>
                <a:extLst>
                  <a:ext uri="{0D108BD9-81ED-4DB2-BD59-A6C34878D82A}">
                    <a16:rowId xmlns:a16="http://schemas.microsoft.com/office/drawing/2014/main" val="1920876414"/>
                  </a:ext>
                </a:extLst>
              </a:tr>
            </a:tbl>
          </a:graphicData>
        </a:graphic>
      </p:graphicFrame>
      <p:pic>
        <p:nvPicPr>
          <p:cNvPr id="7" name="Picture 6" descr="A picture containing drawing, computer&#10;&#10;Description automatically generated">
            <a:extLst>
              <a:ext uri="{FF2B5EF4-FFF2-40B4-BE49-F238E27FC236}">
                <a16:creationId xmlns:a16="http://schemas.microsoft.com/office/drawing/2014/main" id="{C4964EF9-BB19-45FC-9EA0-F8ED5C193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28" y="3468834"/>
            <a:ext cx="7793853" cy="2841911"/>
          </a:xfrm>
          <a:prstGeom prst="rect">
            <a:avLst/>
          </a:prstGeom>
        </p:spPr>
      </p:pic>
      <p:pic>
        <p:nvPicPr>
          <p:cNvPr id="8" name="Content Placeholder 7" descr="A circuit board&#10;&#10;Description automatically generated">
            <a:extLst>
              <a:ext uri="{FF2B5EF4-FFF2-40B4-BE49-F238E27FC236}">
                <a16:creationId xmlns:a16="http://schemas.microsoft.com/office/drawing/2014/main" id="{4532ABE7-BCEC-4ABE-9B78-9AC7EF72E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7134" y="3700128"/>
            <a:ext cx="3784846" cy="2412540"/>
          </a:xfrm>
          <a:prstGeom prst="rect">
            <a:avLst/>
          </a:prstGeom>
        </p:spPr>
      </p:pic>
    </p:spTree>
    <p:extLst>
      <p:ext uri="{BB962C8B-B14F-4D97-AF65-F5344CB8AC3E}">
        <p14:creationId xmlns:p14="http://schemas.microsoft.com/office/powerpoint/2010/main" val="516667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6413-D4FE-4E98-B239-1AF566EA8A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41C8CEEB-EE3A-438F-97CC-A8D8A1E0B4F5}"/>
              </a:ext>
            </a:extLst>
          </p:cNvPr>
          <p:cNvSpPr>
            <a:spLocks noGrp="1"/>
          </p:cNvSpPr>
          <p:nvPr>
            <p:ph idx="1"/>
          </p:nvPr>
        </p:nvSpPr>
        <p:spPr/>
        <p:txBody>
          <a:bodyPr>
            <a:normAutofit fontScale="85000" lnSpcReduction="10000"/>
          </a:bodyPr>
          <a:lstStyle/>
          <a:p>
            <a:r>
              <a:rPr lang="en-US" dirty="0">
                <a:latin typeface="Arial" panose="020B0604020202020204" pitchFamily="34" charset="0"/>
                <a:cs typeface="Arial" panose="020B0604020202020204" pitchFamily="34" charset="0"/>
              </a:rPr>
              <a:t>Traditional network protocols are host centric rather than content centric.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Designed and implemented the syntax, semantics and the algorithm for content based routing protocol.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Used controlled flooding based routing with loop prevention mechanism to disseminate control information.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Implemented the packets and router elements in click.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Reduced end-to-end latency by 39%.</a:t>
            </a:r>
          </a:p>
        </p:txBody>
      </p:sp>
    </p:spTree>
    <p:extLst>
      <p:ext uri="{BB962C8B-B14F-4D97-AF65-F5344CB8AC3E}">
        <p14:creationId xmlns:p14="http://schemas.microsoft.com/office/powerpoint/2010/main" val="100098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E923-986D-46F7-AACA-0660C38CBAD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FUTURE WORK</a:t>
            </a:r>
            <a:endParaRPr lang="en-US" dirty="0"/>
          </a:p>
        </p:txBody>
      </p:sp>
      <p:sp>
        <p:nvSpPr>
          <p:cNvPr id="3" name="Content Placeholder 2">
            <a:extLst>
              <a:ext uri="{FF2B5EF4-FFF2-40B4-BE49-F238E27FC236}">
                <a16:creationId xmlns:a16="http://schemas.microsoft.com/office/drawing/2014/main" id="{26280241-FCDF-4EE4-87B0-3FC0AB31A5A0}"/>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Analyze results for larger and complex topologies.</a:t>
            </a:r>
          </a:p>
          <a:p>
            <a:r>
              <a:rPr lang="en-US" dirty="0">
                <a:latin typeface="Arial" panose="020B0604020202020204" pitchFamily="34" charset="0"/>
                <a:cs typeface="Arial" panose="020B0604020202020204" pitchFamily="34" charset="0"/>
              </a:rPr>
              <a:t>Implement and analyze the results for mobile host devices.</a:t>
            </a:r>
          </a:p>
          <a:p>
            <a:r>
              <a:rPr lang="en-US" dirty="0">
                <a:latin typeface="Arial" panose="020B0604020202020204" pitchFamily="34" charset="0"/>
                <a:cs typeface="Arial" panose="020B0604020202020204" pitchFamily="34" charset="0"/>
              </a:rPr>
              <a:t>Expand the current implementation to support multicast.</a:t>
            </a:r>
          </a:p>
          <a:p>
            <a:pPr marL="0" indent="0">
              <a:buNone/>
            </a:pP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012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9641-A151-4493-94D1-ED9861501C92}"/>
              </a:ext>
            </a:extLst>
          </p:cNvPr>
          <p:cNvSpPr>
            <a:spLocks noGrp="1"/>
          </p:cNvSpPr>
          <p:nvPr>
            <p:ph type="title"/>
          </p:nvPr>
        </p:nvSpPr>
        <p:spPr>
          <a:xfrm>
            <a:off x="2907525" y="1357336"/>
            <a:ext cx="5135643" cy="1609344"/>
          </a:xfrm>
        </p:spPr>
        <p:txBody>
          <a:bodyPr>
            <a:normAutofit fontScale="90000"/>
          </a:bodyPr>
          <a:lstStyle/>
          <a:p>
            <a:r>
              <a:rPr lang="en-US" sz="7200" dirty="0">
                <a:latin typeface="Arial" panose="020B0604020202020204" pitchFamily="34" charset="0"/>
                <a:cs typeface="Arial" panose="020B0604020202020204" pitchFamily="34" charset="0"/>
              </a:rPr>
              <a:t>THANK YOU</a:t>
            </a:r>
          </a:p>
        </p:txBody>
      </p:sp>
      <p:pic>
        <p:nvPicPr>
          <p:cNvPr id="5" name="Graphic 4" descr="Smiling face with no fill">
            <a:extLst>
              <a:ext uri="{FF2B5EF4-FFF2-40B4-BE49-F238E27FC236}">
                <a16:creationId xmlns:a16="http://schemas.microsoft.com/office/drawing/2014/main" id="{8F4D9BC6-1389-4F97-A994-E7F83E1EBF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493" y="1140143"/>
            <a:ext cx="1826536" cy="1826536"/>
          </a:xfrm>
          <a:prstGeom prst="rect">
            <a:avLst/>
          </a:prstGeom>
        </p:spPr>
      </p:pic>
      <p:sp>
        <p:nvSpPr>
          <p:cNvPr id="4" name="Title 1">
            <a:extLst>
              <a:ext uri="{FF2B5EF4-FFF2-40B4-BE49-F238E27FC236}">
                <a16:creationId xmlns:a16="http://schemas.microsoft.com/office/drawing/2014/main" id="{FC97AC48-0746-4CDD-852C-24C0CC71792B}"/>
              </a:ext>
            </a:extLst>
          </p:cNvPr>
          <p:cNvSpPr txBox="1">
            <a:spLocks/>
          </p:cNvSpPr>
          <p:nvPr/>
        </p:nvSpPr>
        <p:spPr>
          <a:xfrm>
            <a:off x="2907525" y="3806359"/>
            <a:ext cx="5355500" cy="16093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7200" dirty="0">
                <a:solidFill>
                  <a:schemeClr val="tx1"/>
                </a:solidFill>
                <a:latin typeface="Arial" panose="020B0604020202020204" pitchFamily="34" charset="0"/>
                <a:cs typeface="Arial" panose="020B0604020202020204" pitchFamily="34" charset="0"/>
              </a:rPr>
              <a:t>QUESTIONS</a:t>
            </a:r>
          </a:p>
        </p:txBody>
      </p:sp>
      <p:pic>
        <p:nvPicPr>
          <p:cNvPr id="6" name="Graphic 5" descr="Question mark">
            <a:extLst>
              <a:ext uri="{FF2B5EF4-FFF2-40B4-BE49-F238E27FC236}">
                <a16:creationId xmlns:a16="http://schemas.microsoft.com/office/drawing/2014/main" id="{A3C6397A-664A-4C42-8A0F-E76E091D67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43168" y="3962342"/>
            <a:ext cx="1156317" cy="1156317"/>
          </a:xfrm>
          <a:prstGeom prst="rect">
            <a:avLst/>
          </a:prstGeom>
        </p:spPr>
      </p:pic>
    </p:spTree>
    <p:extLst>
      <p:ext uri="{BB962C8B-B14F-4D97-AF65-F5344CB8AC3E}">
        <p14:creationId xmlns:p14="http://schemas.microsoft.com/office/powerpoint/2010/main" val="515323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BACKUP SLIDES</a:t>
            </a:r>
          </a:p>
        </p:txBody>
      </p:sp>
      <p:sp>
        <p:nvSpPr>
          <p:cNvPr id="3" name="Content Placeholder 2">
            <a:extLst>
              <a:ext uri="{FF2B5EF4-FFF2-40B4-BE49-F238E27FC236}">
                <a16:creationId xmlns:a16="http://schemas.microsoft.com/office/drawing/2014/main" id="{95F449BB-CD18-43C0-AEA2-49336535463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For further information, please visit: </a:t>
            </a:r>
            <a:r>
              <a:rPr lang="en-US" dirty="0">
                <a:hlinkClick r:id="rId2"/>
              </a:rPr>
              <a:t>https://github.com/mareeshissar/ECE544_Communication_Networks_II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41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93A0-1CDE-4322-8E9D-99691344213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Pseudo code: </a:t>
            </a:r>
            <a:r>
              <a:rPr lang="en-US" b="1" dirty="0">
                <a:latin typeface="Arial" panose="020B0604020202020204" pitchFamily="34" charset="0"/>
                <a:cs typeface="Arial" panose="020B0604020202020204" pitchFamily="34" charset="0"/>
              </a:rPr>
              <a:t>Routing Update</a:t>
            </a:r>
            <a:endParaRPr lang="en-US" dirty="0"/>
          </a:p>
        </p:txBody>
      </p:sp>
      <p:sp>
        <p:nvSpPr>
          <p:cNvPr id="3" name="Content Placeholder 2">
            <a:extLst>
              <a:ext uri="{FF2B5EF4-FFF2-40B4-BE49-F238E27FC236}">
                <a16:creationId xmlns:a16="http://schemas.microsoft.com/office/drawing/2014/main" id="{AEA4BC7B-D4B0-414E-AB12-D1E0AF0CCC3A}"/>
              </a:ext>
            </a:extLst>
          </p:cNvPr>
          <p:cNvSpPr>
            <a:spLocks noGrp="1"/>
          </p:cNvSpPr>
          <p:nvPr>
            <p:ph idx="1"/>
          </p:nvPr>
        </p:nvSpPr>
        <p:spPr>
          <a:xfrm>
            <a:off x="838200" y="1391991"/>
            <a:ext cx="10515600" cy="5368037"/>
          </a:xfrm>
        </p:spPr>
        <p:txBody>
          <a:bodyPr>
            <a:noAutofit/>
          </a:bodyPr>
          <a:lstStyle/>
          <a:p>
            <a:pPr marL="0" indent="0">
              <a:buNone/>
            </a:pPr>
            <a:r>
              <a:rPr lang="en-IN" sz="2000" dirty="0">
                <a:latin typeface="Arial" panose="020B0604020202020204" pitchFamily="34" charset="0"/>
                <a:cs typeface="Arial" panose="020B0604020202020204" pitchFamily="34" charset="0"/>
              </a:rPr>
              <a:t>Router receives a type 3 packet: </a:t>
            </a:r>
            <a:endParaRPr lang="en-US" sz="2000" dirty="0">
              <a:latin typeface="Arial" panose="020B0604020202020204" pitchFamily="34" charset="0"/>
              <a:cs typeface="Arial" panose="020B0604020202020204" pitchFamily="34" charset="0"/>
            </a:endParaRPr>
          </a:p>
          <a:p>
            <a:pPr marL="0" indent="0">
              <a:buNone/>
            </a:pPr>
            <a:r>
              <a:rPr lang="en-IN" sz="2000" dirty="0" err="1">
                <a:latin typeface="Arial" panose="020B0604020202020204" pitchFamily="34" charset="0"/>
                <a:cs typeface="Arial" panose="020B0604020202020204" pitchFamily="34" charset="0"/>
              </a:rPr>
              <a:t>num_ids</a:t>
            </a:r>
            <a:r>
              <a:rPr lang="en-IN" sz="2000" dirty="0">
                <a:latin typeface="Arial" panose="020B0604020202020204" pitchFamily="34" charset="0"/>
                <a:cs typeface="Arial" panose="020B0604020202020204" pitchFamily="34" charset="0"/>
              </a:rPr>
              <a:t> = length</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increment sequence number in packet by 1</a:t>
            </a:r>
            <a:endParaRPr lang="en-US"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for</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i</a:t>
            </a:r>
            <a:r>
              <a:rPr lang="en-IN" sz="2000" dirty="0">
                <a:latin typeface="Arial" panose="020B0604020202020204" pitchFamily="34" charset="0"/>
                <a:cs typeface="Arial" panose="020B0604020202020204" pitchFamily="34" charset="0"/>
              </a:rPr>
              <a:t>=1 to </a:t>
            </a:r>
            <a:r>
              <a:rPr lang="en-IN" sz="2000" i="1" dirty="0">
                <a:latin typeface="Arial" panose="020B0604020202020204" pitchFamily="34" charset="0"/>
                <a:cs typeface="Arial" panose="020B0604020202020204" pitchFamily="34" charset="0"/>
              </a:rPr>
              <a:t>length</a:t>
            </a:r>
            <a:r>
              <a:rPr lang="en-I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CID/Host ID exists in the CID/Host routing table {</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if</a:t>
            </a:r>
            <a:r>
              <a:rPr lang="en-IN" sz="2000" dirty="0">
                <a:latin typeface="Arial" panose="020B0604020202020204" pitchFamily="34" charset="0"/>
                <a:cs typeface="Arial" panose="020B0604020202020204" pitchFamily="34" charset="0"/>
              </a:rPr>
              <a:t> ((hops for CID in table) &gt; (hops for CID in </a:t>
            </a:r>
            <a:r>
              <a:rPr lang="en-IN" sz="2000" dirty="0" err="1">
                <a:latin typeface="Arial" panose="020B0604020202020204" pitchFamily="34" charset="0"/>
                <a:cs typeface="Arial" panose="020B0604020202020204" pitchFamily="34" charset="0"/>
              </a:rPr>
              <a:t>pkt</a:t>
            </a:r>
            <a:r>
              <a:rPr lang="en-IN" sz="2000" dirty="0">
                <a:latin typeface="Arial" panose="020B0604020202020204" pitchFamily="34" charset="0"/>
                <a:cs typeface="Arial" panose="020B0604020202020204" pitchFamily="34" charset="0"/>
              </a:rPr>
              <a:t>)||(hops for host in table) &gt; (hops for host in </a:t>
            </a:r>
            <a:r>
              <a:rPr lang="en-IN" sz="2000" dirty="0" err="1">
                <a:latin typeface="Arial" panose="020B0604020202020204" pitchFamily="34" charset="0"/>
                <a:cs typeface="Arial" panose="020B0604020202020204" pitchFamily="34" charset="0"/>
              </a:rPr>
              <a:t>pkt</a:t>
            </a:r>
            <a:r>
              <a:rPr lang="en-I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Replace the entry in respective table with new entry for host or content</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else</a:t>
            </a:r>
            <a:r>
              <a:rPr lang="en-I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Pop out that content or host from the packet</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num_ids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num_ids</a:t>
            </a:r>
            <a:r>
              <a:rPr lang="en-IN" sz="2000" dirty="0">
                <a:latin typeface="Arial" panose="020B0604020202020204" pitchFamily="34" charset="0"/>
                <a:cs typeface="Arial" panose="020B0604020202020204" pitchFamily="34" charset="0"/>
              </a:rPr>
              <a:t> - 1 (from the packet) //loop prevention</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890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902D-9692-4C67-8583-CBD7B5AFDB0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Pseudo code: </a:t>
            </a:r>
            <a:r>
              <a:rPr lang="en-US" b="1" dirty="0">
                <a:latin typeface="Arial" panose="020B0604020202020204" pitchFamily="34" charset="0"/>
                <a:cs typeface="Arial" panose="020B0604020202020204" pitchFamily="34" charset="0"/>
              </a:rPr>
              <a:t>Routing Update</a:t>
            </a:r>
            <a:endParaRPr lang="en-US" dirty="0"/>
          </a:p>
        </p:txBody>
      </p:sp>
      <p:sp>
        <p:nvSpPr>
          <p:cNvPr id="3" name="Content Placeholder 2">
            <a:extLst>
              <a:ext uri="{FF2B5EF4-FFF2-40B4-BE49-F238E27FC236}">
                <a16:creationId xmlns:a16="http://schemas.microsoft.com/office/drawing/2014/main" id="{9E672A51-7255-4007-BB81-6679F2BBA110}"/>
              </a:ext>
            </a:extLst>
          </p:cNvPr>
          <p:cNvSpPr>
            <a:spLocks noGrp="1"/>
          </p:cNvSpPr>
          <p:nvPr>
            <p:ph idx="1"/>
          </p:nvPr>
        </p:nvSpPr>
        <p:spPr/>
        <p:txBody>
          <a:bodyPr>
            <a:normAutofit/>
          </a:bodyPr>
          <a:lstStyle/>
          <a:p>
            <a:pPr marL="0" indent="0">
              <a:buNone/>
            </a:pPr>
            <a:r>
              <a:rPr lang="en-IN" sz="2000" b="1" dirty="0">
                <a:latin typeface="Arial" panose="020B0604020202020204" pitchFamily="34" charset="0"/>
                <a:cs typeface="Arial" panose="020B0604020202020204" pitchFamily="34" charset="0"/>
              </a:rPr>
              <a:t>else</a:t>
            </a:r>
            <a:r>
              <a:rPr lang="en-I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Add CID/Host ID with hop count along with port number to respective  table</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//end of for loop</a:t>
            </a:r>
            <a:endParaRPr lang="en-US"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if</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num_ids</a:t>
            </a:r>
            <a:r>
              <a:rPr lang="en-IN" sz="2000" dirty="0">
                <a:latin typeface="Arial" panose="020B0604020202020204" pitchFamily="34" charset="0"/>
                <a:cs typeface="Arial" panose="020B0604020202020204" pitchFamily="34" charset="0"/>
              </a:rPr>
              <a:t> == 0){ // No IDs were updated</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Drop packet }//loop prevention</a:t>
            </a:r>
            <a:endParaRPr lang="en-US"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else</a:t>
            </a:r>
            <a:r>
              <a:rPr lang="en-I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Forward the updated packet to all output ports</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1074234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3C1F-4C96-4DA7-B115-49A90F3D754F}"/>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Pseudo code: </a:t>
            </a:r>
            <a:r>
              <a:rPr lang="en-US" b="1" dirty="0">
                <a:latin typeface="Arial" panose="020B0604020202020204" pitchFamily="34" charset="0"/>
                <a:cs typeface="Arial" panose="020B0604020202020204" pitchFamily="34" charset="0"/>
              </a:rPr>
              <a:t>Packet Forwarding</a:t>
            </a:r>
            <a:endParaRPr lang="en-US" dirty="0"/>
          </a:p>
        </p:txBody>
      </p:sp>
      <p:sp>
        <p:nvSpPr>
          <p:cNvPr id="3" name="Content Placeholder 2">
            <a:extLst>
              <a:ext uri="{FF2B5EF4-FFF2-40B4-BE49-F238E27FC236}">
                <a16:creationId xmlns:a16="http://schemas.microsoft.com/office/drawing/2014/main" id="{91E9246C-F418-4E92-A7FD-490C08CDFE88}"/>
              </a:ext>
            </a:extLst>
          </p:cNvPr>
          <p:cNvSpPr>
            <a:spLocks noGrp="1"/>
          </p:cNvSpPr>
          <p:nvPr>
            <p:ph idx="1"/>
          </p:nvPr>
        </p:nvSpPr>
        <p:spPr/>
        <p:txBody>
          <a:bodyPr>
            <a:normAutofit/>
          </a:bodyPr>
          <a:lstStyle/>
          <a:p>
            <a:pPr marR="0" indent="0">
              <a:spcBef>
                <a:spcPts val="0"/>
              </a:spcBef>
              <a:spcAft>
                <a:spcPts val="0"/>
              </a:spcAft>
              <a:buNone/>
            </a:pPr>
            <a:r>
              <a:rPr lang="en-IN" sz="2000" dirty="0">
                <a:latin typeface="Arial" panose="020B0604020202020204" pitchFamily="34" charset="0"/>
                <a:ea typeface="Times New Roman" panose="02020603050405020304" pitchFamily="18" charset="0"/>
                <a:cs typeface="Arial" panose="020B0604020202020204" pitchFamily="34" charset="0"/>
              </a:rPr>
              <a:t>Date request/response packet received </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R="0" indent="0">
              <a:spcBef>
                <a:spcPts val="0"/>
              </a:spcBef>
              <a:spcAft>
                <a:spcPts val="0"/>
              </a:spcAft>
              <a:buNone/>
            </a:pPr>
            <a:endParaRPr lang="en-IN" sz="2000" b="1" dirty="0">
              <a:latin typeface="Arial" panose="020B0604020202020204" pitchFamily="34" charset="0"/>
              <a:ea typeface="Times New Roman" panose="02020603050405020304" pitchFamily="18" charset="0"/>
              <a:cs typeface="Arial" panose="020B0604020202020204" pitchFamily="34" charset="0"/>
            </a:endParaRPr>
          </a:p>
          <a:p>
            <a:pPr marR="0" indent="0">
              <a:spcBef>
                <a:spcPts val="0"/>
              </a:spcBef>
              <a:spcAft>
                <a:spcPts val="0"/>
              </a:spcAft>
              <a:buNone/>
            </a:pPr>
            <a:r>
              <a:rPr lang="en-IN" sz="2000" b="1" dirty="0">
                <a:latin typeface="Arial" panose="020B0604020202020204" pitchFamily="34" charset="0"/>
                <a:ea typeface="Times New Roman" panose="02020603050405020304" pitchFamily="18" charset="0"/>
                <a:cs typeface="Arial" panose="020B0604020202020204" pitchFamily="34" charset="0"/>
              </a:rPr>
              <a:t>if</a:t>
            </a:r>
            <a:r>
              <a:rPr lang="en-IN" sz="2000" dirty="0">
                <a:latin typeface="Arial" panose="020B0604020202020204" pitchFamily="34" charset="0"/>
                <a:ea typeface="Times New Roman" panose="02020603050405020304" pitchFamily="18" charset="0"/>
                <a:cs typeface="Arial" panose="020B0604020202020204" pitchFamily="34" charset="0"/>
              </a:rPr>
              <a:t> (Type == 2 || Type == 3|| Type == 5){ //data request packet type</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685800" marR="0" indent="0">
              <a:spcBef>
                <a:spcPts val="0"/>
              </a:spcBef>
              <a:spcAft>
                <a:spcPts val="0"/>
              </a:spcAft>
              <a:buNone/>
            </a:pPr>
            <a:r>
              <a:rPr lang="en-IN" sz="2000" b="1" dirty="0">
                <a:latin typeface="Arial" panose="020B0604020202020204" pitchFamily="34" charset="0"/>
                <a:ea typeface="Times New Roman" panose="02020603050405020304" pitchFamily="18" charset="0"/>
                <a:cs typeface="Arial" panose="020B0604020202020204" pitchFamily="34" charset="0"/>
              </a:rPr>
              <a:t>if </a:t>
            </a:r>
            <a:r>
              <a:rPr lang="en-IN" sz="2000" dirty="0">
                <a:latin typeface="Arial" panose="020B0604020202020204" pitchFamily="34" charset="0"/>
                <a:ea typeface="Times New Roman" panose="02020603050405020304" pitchFamily="18" charset="0"/>
                <a:cs typeface="Arial" panose="020B0604020202020204" pitchFamily="34" charset="0"/>
              </a:rPr>
              <a:t>(</a:t>
            </a:r>
            <a:r>
              <a:rPr lang="en-IN" sz="2000" dirty="0" err="1">
                <a:latin typeface="Arial" panose="020B0604020202020204" pitchFamily="34" charset="0"/>
                <a:ea typeface="Times New Roman" panose="02020603050405020304" pitchFamily="18" charset="0"/>
                <a:cs typeface="Arial" panose="020B0604020202020204" pitchFamily="34" charset="0"/>
              </a:rPr>
              <a:t>Dst</a:t>
            </a:r>
            <a:r>
              <a:rPr lang="en-IN" sz="2000" dirty="0">
                <a:latin typeface="Arial" panose="020B0604020202020204" pitchFamily="34" charset="0"/>
                <a:ea typeface="Times New Roman" panose="02020603050405020304" pitchFamily="18" charset="0"/>
                <a:cs typeface="Arial" panose="020B0604020202020204" pitchFamily="34" charset="0"/>
              </a:rPr>
              <a:t> address == Content ID){</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685800" marR="0" indent="0">
              <a:spcBef>
                <a:spcPts val="0"/>
              </a:spcBef>
              <a:spcAft>
                <a:spcPts val="0"/>
              </a:spcAft>
              <a:buNone/>
            </a:pPr>
            <a:r>
              <a:rPr lang="en-IN" sz="2000" dirty="0">
                <a:latin typeface="Arial" panose="020B0604020202020204" pitchFamily="34" charset="0"/>
                <a:ea typeface="Times New Roman" panose="02020603050405020304" pitchFamily="18" charset="0"/>
                <a:cs typeface="Arial" panose="020B0604020202020204" pitchFamily="34" charset="0"/>
              </a:rPr>
              <a:t>      Lookup next hop in Content Table and forward packet}</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685800" marR="0" indent="0">
              <a:spcBef>
                <a:spcPts val="0"/>
              </a:spcBef>
              <a:spcAft>
                <a:spcPts val="0"/>
              </a:spcAft>
              <a:buNone/>
            </a:pPr>
            <a:r>
              <a:rPr lang="en-IN" sz="2000" b="1" dirty="0">
                <a:latin typeface="Arial" panose="020B0604020202020204" pitchFamily="34" charset="0"/>
                <a:ea typeface="Times New Roman" panose="02020603050405020304" pitchFamily="18" charset="0"/>
                <a:cs typeface="Arial" panose="020B0604020202020204" pitchFamily="34" charset="0"/>
              </a:rPr>
              <a:t>else</a:t>
            </a:r>
            <a:r>
              <a:rPr lang="en-IN" sz="2000" dirty="0">
                <a:latin typeface="Arial" panose="020B0604020202020204" pitchFamily="34" charset="0"/>
                <a:ea typeface="Times New Roman" panose="02020603050405020304" pitchFamily="18" charset="0"/>
                <a:cs typeface="Arial" panose="020B0604020202020204" pitchFamily="34" charset="0"/>
              </a:rPr>
              <a:t> {</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685800" marR="0" indent="0">
              <a:spcBef>
                <a:spcPts val="0"/>
              </a:spcBef>
              <a:spcAft>
                <a:spcPts val="0"/>
              </a:spcAft>
              <a:buNone/>
            </a:pPr>
            <a:r>
              <a:rPr lang="en-IN" sz="2000" dirty="0">
                <a:latin typeface="Arial" panose="020B0604020202020204" pitchFamily="34" charset="0"/>
                <a:ea typeface="Times New Roman" panose="02020603050405020304" pitchFamily="18" charset="0"/>
                <a:cs typeface="Arial" panose="020B0604020202020204" pitchFamily="34" charset="0"/>
              </a:rPr>
              <a:t>       Lookup next hop in Host Table and forward packet}</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dirty="0">
                <a:latin typeface="Arial" panose="020B0604020202020204" pitchFamily="34" charset="0"/>
                <a:ea typeface="Times New Roman" panose="02020603050405020304" pitchFamily="18" charset="0"/>
                <a:cs typeface="Arial" panose="020B0604020202020204" pitchFamily="34" charset="0"/>
              </a:rPr>
              <a:t>             }</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000" dirty="0">
                <a:latin typeface="Arial" panose="020B0604020202020204" pitchFamily="34" charset="0"/>
                <a:ea typeface="Times New Roman" panose="02020603050405020304" pitchFamily="18" charset="0"/>
                <a:cs typeface="Arial" panose="020B0604020202020204" pitchFamily="34" charset="0"/>
              </a:rPr>
              <a:t>   </a:t>
            </a:r>
            <a:endParaRPr lang="en-US" sz="2000" dirty="0">
              <a:latin typeface="Arial" panose="020B0604020202020204" pitchFamily="34" charset="0"/>
              <a:ea typeface="Times New Roman" panose="02020603050405020304" pitchFamily="18"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84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58A5-6732-4006-B089-845752290B5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MOTIVATION</a:t>
            </a:r>
            <a:endParaRPr lang="en-US" dirty="0"/>
          </a:p>
        </p:txBody>
      </p:sp>
      <p:sp>
        <p:nvSpPr>
          <p:cNvPr id="3" name="Content Placeholder 2">
            <a:extLst>
              <a:ext uri="{FF2B5EF4-FFF2-40B4-BE49-F238E27FC236}">
                <a16:creationId xmlns:a16="http://schemas.microsoft.com/office/drawing/2014/main" id="{FB223F9F-2178-4602-BAC8-F544BAF668AA}"/>
              </a:ext>
            </a:extLst>
          </p:cNvPr>
          <p:cNvSpPr>
            <a:spLocks noGrp="1"/>
          </p:cNvSpPr>
          <p:nvPr>
            <p:ph idx="1"/>
          </p:nvPr>
        </p:nvSpPr>
        <p:spPr>
          <a:xfrm>
            <a:off x="838200" y="1482725"/>
            <a:ext cx="10885714" cy="5010150"/>
          </a:xfrm>
        </p:spPr>
        <p:txBody>
          <a:bodyPr>
            <a:normAutofit/>
          </a:bodyPr>
          <a:lstStyle/>
          <a:p>
            <a:r>
              <a:rPr lang="en-US" dirty="0">
                <a:latin typeface="Arial" panose="020B0604020202020204" pitchFamily="34" charset="0"/>
                <a:cs typeface="Arial" panose="020B0604020202020204" pitchFamily="34" charset="0"/>
              </a:rPr>
              <a:t>IoT</a:t>
            </a:r>
          </a:p>
          <a:p>
            <a:pPr lvl="1"/>
            <a:r>
              <a:rPr lang="en-US" dirty="0">
                <a:latin typeface="Arial" panose="020B0604020202020204" pitchFamily="34" charset="0"/>
                <a:cs typeface="Arial" panose="020B0604020202020204" pitchFamily="34" charset="0"/>
              </a:rPr>
              <a:t>Smart connected IoT systems like smart homes, smart cities, and smart factories. </a:t>
            </a:r>
          </a:p>
          <a:p>
            <a:pPr lvl="1"/>
            <a:r>
              <a:rPr lang="en-US" dirty="0">
                <a:latin typeface="Arial" panose="020B0604020202020204" pitchFamily="34" charset="0"/>
                <a:cs typeface="Arial" panose="020B0604020202020204" pitchFamily="34" charset="0"/>
              </a:rPr>
              <a:t>Challenges in accessing these devices.</a:t>
            </a:r>
          </a:p>
          <a:p>
            <a:pPr lvl="1"/>
            <a:r>
              <a:rPr lang="en-US" dirty="0">
                <a:latin typeface="Arial" panose="020B0604020202020204" pitchFamily="34" charset="0"/>
                <a:cs typeface="Arial" panose="020B0604020202020204" pitchFamily="34" charset="0"/>
              </a:rPr>
              <a:t>Content more important than device.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Issues with existing network protocols:</a:t>
            </a:r>
          </a:p>
          <a:p>
            <a:pPr lvl="1"/>
            <a:r>
              <a:rPr lang="en-US" dirty="0">
                <a:latin typeface="Arial" panose="020B0604020202020204" pitchFamily="34" charset="0"/>
                <a:cs typeface="Arial" panose="020B0604020202020204" pitchFamily="34" charset="0"/>
              </a:rPr>
              <a:t>Latency </a:t>
            </a:r>
          </a:p>
          <a:p>
            <a:pPr lvl="1"/>
            <a:r>
              <a:rPr lang="en-US" dirty="0">
                <a:latin typeface="Arial" panose="020B0604020202020204" pitchFamily="34" charset="0"/>
                <a:cs typeface="Arial" panose="020B0604020202020204" pitchFamily="34" charset="0"/>
              </a:rPr>
              <a:t>Network congestion</a:t>
            </a:r>
          </a:p>
          <a:p>
            <a:endParaRPr lang="en-US" dirty="0">
              <a:latin typeface="Arial" panose="020B0604020202020204" pitchFamily="34" charset="0"/>
              <a:cs typeface="Arial" panose="020B0604020202020204" pitchFamily="34" charset="0"/>
            </a:endParaRPr>
          </a:p>
        </p:txBody>
      </p:sp>
      <p:pic>
        <p:nvPicPr>
          <p:cNvPr id="5" name="Graphic 4" descr="Factory">
            <a:extLst>
              <a:ext uri="{FF2B5EF4-FFF2-40B4-BE49-F238E27FC236}">
                <a16:creationId xmlns:a16="http://schemas.microsoft.com/office/drawing/2014/main" id="{8BA6C2F1-DF6C-4BA9-9604-FB391B4617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5836" y="4279219"/>
            <a:ext cx="914400" cy="914400"/>
          </a:xfrm>
          <a:prstGeom prst="rect">
            <a:avLst/>
          </a:prstGeom>
        </p:spPr>
      </p:pic>
      <p:pic>
        <p:nvPicPr>
          <p:cNvPr id="7" name="Graphic 6" descr="Suburban scene">
            <a:extLst>
              <a:ext uri="{FF2B5EF4-FFF2-40B4-BE49-F238E27FC236}">
                <a16:creationId xmlns:a16="http://schemas.microsoft.com/office/drawing/2014/main" id="{4D4C3EBF-62C5-42B6-B1EB-55C36166C8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48555" y="2784022"/>
            <a:ext cx="914400" cy="914400"/>
          </a:xfrm>
          <a:prstGeom prst="rect">
            <a:avLst/>
          </a:prstGeom>
        </p:spPr>
      </p:pic>
      <p:pic>
        <p:nvPicPr>
          <p:cNvPr id="9" name="Graphic 8" descr="Wireless">
            <a:extLst>
              <a:ext uri="{FF2B5EF4-FFF2-40B4-BE49-F238E27FC236}">
                <a16:creationId xmlns:a16="http://schemas.microsoft.com/office/drawing/2014/main" id="{63BF601E-A415-4374-9B96-590E3B5990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42224" y="2628561"/>
            <a:ext cx="612661" cy="612661"/>
          </a:xfrm>
          <a:prstGeom prst="rect">
            <a:avLst/>
          </a:prstGeom>
        </p:spPr>
      </p:pic>
      <p:pic>
        <p:nvPicPr>
          <p:cNvPr id="10" name="Graphic 9" descr="Wireless">
            <a:extLst>
              <a:ext uri="{FF2B5EF4-FFF2-40B4-BE49-F238E27FC236}">
                <a16:creationId xmlns:a16="http://schemas.microsoft.com/office/drawing/2014/main" id="{C31A23E2-36EA-4067-B953-3F398E402B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0563905" y="4221444"/>
            <a:ext cx="612661" cy="612661"/>
          </a:xfrm>
          <a:prstGeom prst="rect">
            <a:avLst/>
          </a:prstGeom>
        </p:spPr>
      </p:pic>
    </p:spTree>
    <p:extLst>
      <p:ext uri="{BB962C8B-B14F-4D97-AF65-F5344CB8AC3E}">
        <p14:creationId xmlns:p14="http://schemas.microsoft.com/office/powerpoint/2010/main" val="1914070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TRADITIONAL MECHANISM (UNICAST)</a:t>
            </a:r>
          </a:p>
        </p:txBody>
      </p:sp>
      <p:pic>
        <p:nvPicPr>
          <p:cNvPr id="5" name="Content Placeholder 4" descr="A picture containing drawing, computer&#10;&#10;Description automatically generated">
            <a:extLst>
              <a:ext uri="{FF2B5EF4-FFF2-40B4-BE49-F238E27FC236}">
                <a16:creationId xmlns:a16="http://schemas.microsoft.com/office/drawing/2014/main" id="{AA908E9C-6B8B-404C-9969-B30456CB7B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501" y="2140696"/>
            <a:ext cx="10515600" cy="4219779"/>
          </a:xfrm>
        </p:spPr>
      </p:pic>
      <p:sp>
        <p:nvSpPr>
          <p:cNvPr id="6" name="Rectangle 5">
            <a:extLst>
              <a:ext uri="{FF2B5EF4-FFF2-40B4-BE49-F238E27FC236}">
                <a16:creationId xmlns:a16="http://schemas.microsoft.com/office/drawing/2014/main" id="{8750FD32-F9F2-41B8-BB92-2F4B6504A5AD}"/>
              </a:ext>
            </a:extLst>
          </p:cNvPr>
          <p:cNvSpPr/>
          <p:nvPr/>
        </p:nvSpPr>
        <p:spPr>
          <a:xfrm>
            <a:off x="1753386" y="2828041"/>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651A58-E83B-4BC6-A6CB-28F1C1E0AC88}"/>
              </a:ext>
            </a:extLst>
          </p:cNvPr>
          <p:cNvSpPr/>
          <p:nvPr/>
        </p:nvSpPr>
        <p:spPr>
          <a:xfrm>
            <a:off x="3065283" y="2828041"/>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23138-B0B6-4D7E-BCEB-B8DF5830B128}"/>
              </a:ext>
            </a:extLst>
          </p:cNvPr>
          <p:cNvSpPr/>
          <p:nvPr/>
        </p:nvSpPr>
        <p:spPr>
          <a:xfrm>
            <a:off x="5824194" y="1827709"/>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235F75-40F3-4914-8EF6-67C6FDB4F61C}"/>
              </a:ext>
            </a:extLst>
          </p:cNvPr>
          <p:cNvSpPr/>
          <p:nvPr/>
        </p:nvSpPr>
        <p:spPr>
          <a:xfrm>
            <a:off x="4215353" y="2375555"/>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9FA918-4161-466E-A2B2-47E4B84D9A9D}"/>
              </a:ext>
            </a:extLst>
          </p:cNvPr>
          <p:cNvSpPr/>
          <p:nvPr/>
        </p:nvSpPr>
        <p:spPr>
          <a:xfrm>
            <a:off x="7506879" y="1769576"/>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C3038F-1303-4001-8999-BD18EE29C50C}"/>
              </a:ext>
            </a:extLst>
          </p:cNvPr>
          <p:cNvSpPr/>
          <p:nvPr/>
        </p:nvSpPr>
        <p:spPr>
          <a:xfrm>
            <a:off x="8732363" y="1769576"/>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272629-21CA-43FA-BC2C-241FB405C10E}"/>
              </a:ext>
            </a:extLst>
          </p:cNvPr>
          <p:cNvSpPr/>
          <p:nvPr/>
        </p:nvSpPr>
        <p:spPr>
          <a:xfrm>
            <a:off x="7506879" y="1790331"/>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D17D85-56EE-4666-8F7C-C0A15123AB83}"/>
              </a:ext>
            </a:extLst>
          </p:cNvPr>
          <p:cNvSpPr/>
          <p:nvPr/>
        </p:nvSpPr>
        <p:spPr>
          <a:xfrm>
            <a:off x="5821052" y="1827709"/>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B02E3A-771E-45E1-A6E8-13AB198E71B6}"/>
              </a:ext>
            </a:extLst>
          </p:cNvPr>
          <p:cNvSpPr/>
          <p:nvPr/>
        </p:nvSpPr>
        <p:spPr>
          <a:xfrm>
            <a:off x="4215353" y="2376366"/>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6420C5-5832-4745-9509-D996F9F2C09E}"/>
              </a:ext>
            </a:extLst>
          </p:cNvPr>
          <p:cNvSpPr/>
          <p:nvPr/>
        </p:nvSpPr>
        <p:spPr>
          <a:xfrm>
            <a:off x="3065283" y="2826951"/>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4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79167E-6 4.07407E-6 L 0.10912 -0.00186 " pathEditMode="relative" rAng="0" ptsTypes="AA">
                                      <p:cBhvr>
                                        <p:cTn id="6" dur="2000" fill="hold"/>
                                        <p:tgtEl>
                                          <p:spTgt spid="6"/>
                                        </p:tgtEl>
                                        <p:attrNameLst>
                                          <p:attrName>ppt_x</p:attrName>
                                          <p:attrName>ppt_y</p:attrName>
                                        </p:attrNameLst>
                                      </p:cBhvr>
                                      <p:rCtr x="5456" y="-93"/>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6"/>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grpId="2"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2.91667E-6 4.07407E-6 L 0.0983 -0.0625 " pathEditMode="relative" rAng="0" ptsTypes="AA">
                                      <p:cBhvr>
                                        <p:cTn id="15" dur="2000" fill="hold"/>
                                        <p:tgtEl>
                                          <p:spTgt spid="7"/>
                                        </p:tgtEl>
                                        <p:attrNameLst>
                                          <p:attrName>ppt_x</p:attrName>
                                          <p:attrName>ppt_y</p:attrName>
                                        </p:attrNameLst>
                                      </p:cBhvr>
                                      <p:rCtr x="4909" y="-3125"/>
                                    </p:animMotion>
                                  </p:childTnLst>
                                </p:cTn>
                              </p:par>
                            </p:childTnLst>
                          </p:cTn>
                        </p:par>
                        <p:par>
                          <p:cTn id="16" fill="hold">
                            <p:stCondLst>
                              <p:cond delay="4000"/>
                            </p:stCondLst>
                            <p:childTnLst>
                              <p:par>
                                <p:cTn id="17" presetID="1" presetClass="exit" presetSubtype="0" fill="hold" grpId="1" nodeType="after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grpId="2"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4000"/>
                            </p:stCondLst>
                            <p:childTnLst>
                              <p:par>
                                <p:cTn id="23" presetID="42" presetClass="path" presetSubtype="0" accel="50000" decel="50000" fill="hold" grpId="0" nodeType="afterEffect">
                                  <p:stCondLst>
                                    <p:cond delay="0"/>
                                  </p:stCondLst>
                                  <p:childTnLst>
                                    <p:animMotion origin="layout" path="M 2.08333E-6 -2.59259E-6 L 0.13307 -0.07569 " pathEditMode="relative" rAng="0" ptsTypes="AA">
                                      <p:cBhvr>
                                        <p:cTn id="24" dur="2000" fill="hold"/>
                                        <p:tgtEl>
                                          <p:spTgt spid="13"/>
                                        </p:tgtEl>
                                        <p:attrNameLst>
                                          <p:attrName>ppt_x</p:attrName>
                                          <p:attrName>ppt_y</p:attrName>
                                        </p:attrNameLst>
                                      </p:cBhvr>
                                      <p:rCtr x="6654" y="-3796"/>
                                    </p:animMotion>
                                  </p:childTnLst>
                                </p:cTn>
                              </p:par>
                            </p:childTnLst>
                          </p:cTn>
                        </p:par>
                        <p:par>
                          <p:cTn id="25" fill="hold">
                            <p:stCondLst>
                              <p:cond delay="6000"/>
                            </p:stCondLst>
                            <p:childTnLst>
                              <p:par>
                                <p:cTn id="26" presetID="1" presetClass="exit" presetSubtype="0" fill="hold" grpId="1" nodeType="afterEffect">
                                  <p:stCondLst>
                                    <p:cond delay="0"/>
                                  </p:stCondLst>
                                  <p:childTnLst>
                                    <p:set>
                                      <p:cBhvr>
                                        <p:cTn id="27" dur="1" fill="hold">
                                          <p:stCondLst>
                                            <p:cond delay="0"/>
                                          </p:stCondLst>
                                        </p:cTn>
                                        <p:tgtEl>
                                          <p:spTgt spid="13"/>
                                        </p:tgtEl>
                                        <p:attrNameLst>
                                          <p:attrName>style.visibility</p:attrName>
                                        </p:attrNameLst>
                                      </p:cBhvr>
                                      <p:to>
                                        <p:strVal val="hidden"/>
                                      </p:to>
                                    </p:set>
                                  </p:childTnLst>
                                </p:cTn>
                              </p:par>
                            </p:childTnLst>
                          </p:cTn>
                        </p:par>
                        <p:par>
                          <p:cTn id="28" fill="hold">
                            <p:stCondLst>
                              <p:cond delay="6000"/>
                            </p:stCondLst>
                            <p:childTnLst>
                              <p:par>
                                <p:cTn id="29" presetID="1" presetClass="entr" presetSubtype="0" fill="hold" grpId="2"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6000"/>
                            </p:stCondLst>
                            <p:childTnLst>
                              <p:par>
                                <p:cTn id="32" presetID="42" presetClass="path" presetSubtype="0" accel="50000" decel="50000" fill="hold" grpId="0" nodeType="afterEffect">
                                  <p:stCondLst>
                                    <p:cond delay="0"/>
                                  </p:stCondLst>
                                  <p:childTnLst>
                                    <p:animMotion origin="layout" path="M 1.04167E-6 -1.48148E-6 L 0.13867 -0.00602 " pathEditMode="relative" rAng="0" ptsTypes="AA">
                                      <p:cBhvr>
                                        <p:cTn id="33" dur="2000" fill="hold"/>
                                        <p:tgtEl>
                                          <p:spTgt spid="12"/>
                                        </p:tgtEl>
                                        <p:attrNameLst>
                                          <p:attrName>ppt_x</p:attrName>
                                          <p:attrName>ppt_y</p:attrName>
                                        </p:attrNameLst>
                                      </p:cBhvr>
                                      <p:rCtr x="6927" y="-301"/>
                                    </p:animMotion>
                                  </p:childTnLst>
                                </p:cTn>
                              </p:par>
                            </p:childTnLst>
                          </p:cTn>
                        </p:par>
                        <p:par>
                          <p:cTn id="34" fill="hold">
                            <p:stCondLst>
                              <p:cond delay="8000"/>
                            </p:stCondLst>
                            <p:childTnLst>
                              <p:par>
                                <p:cTn id="35" presetID="1" presetClass="exit" presetSubtype="0" fill="hold" grpId="1" nodeType="after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par>
                          <p:cTn id="37" fill="hold">
                            <p:stCondLst>
                              <p:cond delay="8000"/>
                            </p:stCondLst>
                            <p:childTnLst>
                              <p:par>
                                <p:cTn id="38" presetID="1" presetClass="entr" presetSubtype="0" fill="hold" grpId="2" nodeType="after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par>
                          <p:cTn id="40" fill="hold">
                            <p:stCondLst>
                              <p:cond delay="8000"/>
                            </p:stCondLst>
                            <p:childTnLst>
                              <p:par>
                                <p:cTn id="41" presetID="42" presetClass="path" presetSubtype="0" accel="50000" decel="50000" fill="hold" grpId="0" nodeType="afterEffect">
                                  <p:stCondLst>
                                    <p:cond delay="0"/>
                                  </p:stCondLst>
                                  <p:childTnLst>
                                    <p:animMotion origin="layout" path="M 2.08333E-7 1.85185E-6 L 0.10195 -0.00046 " pathEditMode="relative" rAng="0" ptsTypes="AA">
                                      <p:cBhvr>
                                        <p:cTn id="42" dur="2000" fill="hold"/>
                                        <p:tgtEl>
                                          <p:spTgt spid="14"/>
                                        </p:tgtEl>
                                        <p:attrNameLst>
                                          <p:attrName>ppt_x</p:attrName>
                                          <p:attrName>ppt_y</p:attrName>
                                        </p:attrNameLst>
                                      </p:cBhvr>
                                      <p:rCtr x="5091" y="-23"/>
                                    </p:animMotion>
                                  </p:childTnLst>
                                </p:cTn>
                              </p:par>
                            </p:childTnLst>
                          </p:cTn>
                        </p:par>
                        <p:par>
                          <p:cTn id="43" fill="hold">
                            <p:stCondLst>
                              <p:cond delay="10000"/>
                            </p:stCondLst>
                            <p:childTnLst>
                              <p:par>
                                <p:cTn id="44" presetID="1" presetClass="exit" presetSubtype="0" fill="hold" grpId="1" nodeType="afterEffect">
                                  <p:stCondLst>
                                    <p:cond delay="0"/>
                                  </p:stCondLst>
                                  <p:childTnLst>
                                    <p:set>
                                      <p:cBhvr>
                                        <p:cTn id="45" dur="1" fill="hold">
                                          <p:stCondLst>
                                            <p:cond delay="0"/>
                                          </p:stCondLst>
                                        </p:cTn>
                                        <p:tgtEl>
                                          <p:spTgt spid="14"/>
                                        </p:tgtEl>
                                        <p:attrNameLst>
                                          <p:attrName>style.visibility</p:attrName>
                                        </p:attrNameLst>
                                      </p:cBhvr>
                                      <p:to>
                                        <p:strVal val="hidden"/>
                                      </p:to>
                                    </p:set>
                                  </p:childTnLst>
                                </p:cTn>
                              </p:par>
                            </p:childTnLst>
                          </p:cTn>
                        </p:par>
                        <p:par>
                          <p:cTn id="46" fill="hold">
                            <p:stCondLst>
                              <p:cond delay="10000"/>
                            </p:stCondLst>
                            <p:childTnLst>
                              <p:par>
                                <p:cTn id="47" presetID="1" presetClass="entr" presetSubtype="0" fill="hold" grpId="2" nodeType="after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par>
                          <p:cTn id="49" fill="hold">
                            <p:stCondLst>
                              <p:cond delay="10000"/>
                            </p:stCondLst>
                            <p:childTnLst>
                              <p:par>
                                <p:cTn id="50" presetID="42" presetClass="path" presetSubtype="0" accel="50000" decel="50000" fill="hold" grpId="0" nodeType="afterEffect">
                                  <p:stCondLst>
                                    <p:cond delay="0"/>
                                  </p:stCondLst>
                                  <p:childTnLst>
                                    <p:animMotion origin="layout" path="M -6.25E-7 1.85185E-6 L -0.10052 4.44444E-6 " pathEditMode="relative" rAng="0" ptsTypes="AA">
                                      <p:cBhvr>
                                        <p:cTn id="51" dur="2000" fill="hold"/>
                                        <p:tgtEl>
                                          <p:spTgt spid="15"/>
                                        </p:tgtEl>
                                        <p:attrNameLst>
                                          <p:attrName>ppt_x</p:attrName>
                                          <p:attrName>ppt_y</p:attrName>
                                        </p:attrNameLst>
                                      </p:cBhvr>
                                      <p:rCtr x="-4922" y="-2130"/>
                                    </p:animMotion>
                                  </p:childTnLst>
                                </p:cTn>
                              </p:par>
                            </p:childTnLst>
                          </p:cTn>
                        </p:par>
                        <p:par>
                          <p:cTn id="52" fill="hold">
                            <p:stCondLst>
                              <p:cond delay="12000"/>
                            </p:stCondLst>
                            <p:childTnLst>
                              <p:par>
                                <p:cTn id="53" presetID="1" presetClass="exit" presetSubtype="0" fill="hold" grpId="1" nodeType="after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par>
                          <p:cTn id="55" fill="hold">
                            <p:stCondLst>
                              <p:cond delay="12000"/>
                            </p:stCondLst>
                            <p:childTnLst>
                              <p:par>
                                <p:cTn id="56" presetID="1" presetClass="entr" presetSubtype="0" fill="hold" grpId="2" nodeType="after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par>
                          <p:cTn id="58" fill="hold">
                            <p:stCondLst>
                              <p:cond delay="12000"/>
                            </p:stCondLst>
                            <p:childTnLst>
                              <p:par>
                                <p:cTn id="59" presetID="42" presetClass="path" presetSubtype="0" accel="50000" decel="50000" fill="hold" grpId="0" nodeType="afterEffect">
                                  <p:stCondLst>
                                    <p:cond delay="0"/>
                                  </p:stCondLst>
                                  <p:childTnLst>
                                    <p:animMotion origin="layout" path="M 2.08333E-7 2.59259E-6 L -0.13802 0.00533 " pathEditMode="relative" rAng="0" ptsTypes="AA">
                                      <p:cBhvr>
                                        <p:cTn id="60" dur="2000" fill="hold"/>
                                        <p:tgtEl>
                                          <p:spTgt spid="16"/>
                                        </p:tgtEl>
                                        <p:attrNameLst>
                                          <p:attrName>ppt_x</p:attrName>
                                          <p:attrName>ppt_y</p:attrName>
                                        </p:attrNameLst>
                                      </p:cBhvr>
                                      <p:rCtr x="-6888" y="301"/>
                                    </p:animMotion>
                                  </p:childTnLst>
                                </p:cTn>
                              </p:par>
                            </p:childTnLst>
                          </p:cTn>
                        </p:par>
                        <p:par>
                          <p:cTn id="61" fill="hold">
                            <p:stCondLst>
                              <p:cond delay="14000"/>
                            </p:stCondLst>
                            <p:childTnLst>
                              <p:par>
                                <p:cTn id="62" presetID="1" presetClass="exit" presetSubtype="0" fill="hold" grpId="1" nodeType="afterEffect">
                                  <p:stCondLst>
                                    <p:cond delay="0"/>
                                  </p:stCondLst>
                                  <p:childTnLst>
                                    <p:set>
                                      <p:cBhvr>
                                        <p:cTn id="63" dur="1" fill="hold">
                                          <p:stCondLst>
                                            <p:cond delay="0"/>
                                          </p:stCondLst>
                                        </p:cTn>
                                        <p:tgtEl>
                                          <p:spTgt spid="16"/>
                                        </p:tgtEl>
                                        <p:attrNameLst>
                                          <p:attrName>style.visibility</p:attrName>
                                        </p:attrNameLst>
                                      </p:cBhvr>
                                      <p:to>
                                        <p:strVal val="hidden"/>
                                      </p:to>
                                    </p:set>
                                  </p:childTnLst>
                                </p:cTn>
                              </p:par>
                            </p:childTnLst>
                          </p:cTn>
                        </p:par>
                        <p:par>
                          <p:cTn id="64" fill="hold">
                            <p:stCondLst>
                              <p:cond delay="14000"/>
                            </p:stCondLst>
                            <p:childTnLst>
                              <p:par>
                                <p:cTn id="65" presetID="1" presetClass="entr" presetSubtype="0" fill="hold" grpId="2" nodeType="after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par>
                          <p:cTn id="67" fill="hold">
                            <p:stCondLst>
                              <p:cond delay="14000"/>
                            </p:stCondLst>
                            <p:childTnLst>
                              <p:par>
                                <p:cTn id="68" presetID="42" presetClass="path" presetSubtype="0" accel="50000" decel="50000" fill="hold" grpId="0" nodeType="afterEffect">
                                  <p:stCondLst>
                                    <p:cond delay="0"/>
                                  </p:stCondLst>
                                  <p:childTnLst>
                                    <p:animMotion origin="layout" path="M 1.45833E-6 -1.48148E-6 L -0.13164 0.07986 " pathEditMode="relative" rAng="0" ptsTypes="AA">
                                      <p:cBhvr>
                                        <p:cTn id="69" dur="2000" fill="hold"/>
                                        <p:tgtEl>
                                          <p:spTgt spid="17"/>
                                        </p:tgtEl>
                                        <p:attrNameLst>
                                          <p:attrName>ppt_x</p:attrName>
                                          <p:attrName>ppt_y</p:attrName>
                                        </p:attrNameLst>
                                      </p:cBhvr>
                                      <p:rCtr x="-6745" y="3819"/>
                                    </p:animMotion>
                                  </p:childTnLst>
                                </p:cTn>
                              </p:par>
                            </p:childTnLst>
                          </p:cTn>
                        </p:par>
                        <p:par>
                          <p:cTn id="70" fill="hold">
                            <p:stCondLst>
                              <p:cond delay="16000"/>
                            </p:stCondLst>
                            <p:childTnLst>
                              <p:par>
                                <p:cTn id="71" presetID="1" presetClass="exit" presetSubtype="0" fill="hold" grpId="1" nodeType="afterEffect">
                                  <p:stCondLst>
                                    <p:cond delay="0"/>
                                  </p:stCondLst>
                                  <p:childTnLst>
                                    <p:set>
                                      <p:cBhvr>
                                        <p:cTn id="72" dur="1" fill="hold">
                                          <p:stCondLst>
                                            <p:cond delay="0"/>
                                          </p:stCondLst>
                                        </p:cTn>
                                        <p:tgtEl>
                                          <p:spTgt spid="17"/>
                                        </p:tgtEl>
                                        <p:attrNameLst>
                                          <p:attrName>style.visibility</p:attrName>
                                        </p:attrNameLst>
                                      </p:cBhvr>
                                      <p:to>
                                        <p:strVal val="hidden"/>
                                      </p:to>
                                    </p:set>
                                  </p:childTnLst>
                                </p:cTn>
                              </p:par>
                            </p:childTnLst>
                          </p:cTn>
                        </p:par>
                        <p:par>
                          <p:cTn id="73" fill="hold">
                            <p:stCondLst>
                              <p:cond delay="16000"/>
                            </p:stCondLst>
                            <p:childTnLst>
                              <p:par>
                                <p:cTn id="74" presetID="1" presetClass="entr" presetSubtype="0" fill="hold" grpId="2" nodeType="afterEffect">
                                  <p:stCondLst>
                                    <p:cond delay="0"/>
                                  </p:stCondLst>
                                  <p:childTnLst>
                                    <p:set>
                                      <p:cBhvr>
                                        <p:cTn id="75" dur="1" fill="hold">
                                          <p:stCondLst>
                                            <p:cond delay="0"/>
                                          </p:stCondLst>
                                        </p:cTn>
                                        <p:tgtEl>
                                          <p:spTgt spid="18"/>
                                        </p:tgtEl>
                                        <p:attrNameLst>
                                          <p:attrName>style.visibility</p:attrName>
                                        </p:attrNameLst>
                                      </p:cBhvr>
                                      <p:to>
                                        <p:strVal val="visible"/>
                                      </p:to>
                                    </p:set>
                                  </p:childTnLst>
                                </p:cTn>
                              </p:par>
                            </p:childTnLst>
                          </p:cTn>
                        </p:par>
                        <p:par>
                          <p:cTn id="76" fill="hold">
                            <p:stCondLst>
                              <p:cond delay="16000"/>
                            </p:stCondLst>
                            <p:childTnLst>
                              <p:par>
                                <p:cTn id="77" presetID="42" presetClass="path" presetSubtype="0" accel="50000" decel="50000" fill="hold" grpId="0" nodeType="afterEffect">
                                  <p:stCondLst>
                                    <p:cond delay="0"/>
                                  </p:stCondLst>
                                  <p:childTnLst>
                                    <p:animMotion origin="layout" path="M 2.08333E-6 -4.07407E-6 L -0.09427 0.06435 " pathEditMode="relative" rAng="0" ptsTypes="AA">
                                      <p:cBhvr>
                                        <p:cTn id="78" dur="2000" fill="hold"/>
                                        <p:tgtEl>
                                          <p:spTgt spid="18"/>
                                        </p:tgtEl>
                                        <p:attrNameLst>
                                          <p:attrName>ppt_x</p:attrName>
                                          <p:attrName>ppt_y</p:attrName>
                                        </p:attrNameLst>
                                      </p:cBhvr>
                                      <p:rCtr x="-4688" y="3310"/>
                                    </p:animMotion>
                                  </p:childTnLst>
                                </p:cTn>
                              </p:par>
                            </p:childTnLst>
                          </p:cTn>
                        </p:par>
                        <p:par>
                          <p:cTn id="79" fill="hold">
                            <p:stCondLst>
                              <p:cond delay="18000"/>
                            </p:stCondLst>
                            <p:childTnLst>
                              <p:par>
                                <p:cTn id="80" presetID="1" presetClass="exit" presetSubtype="0" fill="hold" grpId="1" nodeType="afterEffect">
                                  <p:stCondLst>
                                    <p:cond delay="0"/>
                                  </p:stCondLst>
                                  <p:childTnLst>
                                    <p:set>
                                      <p:cBhvr>
                                        <p:cTn id="81" dur="1" fill="hold">
                                          <p:stCondLst>
                                            <p:cond delay="0"/>
                                          </p:stCondLst>
                                        </p:cTn>
                                        <p:tgtEl>
                                          <p:spTgt spid="18"/>
                                        </p:tgtEl>
                                        <p:attrNameLst>
                                          <p:attrName>style.visibility</p:attrName>
                                        </p:attrNameLst>
                                      </p:cBhvr>
                                      <p:to>
                                        <p:strVal val="hidden"/>
                                      </p:to>
                                    </p:set>
                                  </p:childTnLst>
                                </p:cTn>
                              </p:par>
                            </p:childTnLst>
                          </p:cTn>
                        </p:par>
                        <p:par>
                          <p:cTn id="82" fill="hold">
                            <p:stCondLst>
                              <p:cond delay="18000"/>
                            </p:stCondLst>
                            <p:childTnLst>
                              <p:par>
                                <p:cTn id="83" presetID="1" presetClass="entr" presetSubtype="0" fill="hold" grpId="2" nodeType="after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childTnLst>
                          </p:cTn>
                        </p:par>
                        <p:par>
                          <p:cTn id="85" fill="hold">
                            <p:stCondLst>
                              <p:cond delay="18000"/>
                            </p:stCondLst>
                            <p:childTnLst>
                              <p:par>
                                <p:cTn id="86" presetID="42" presetClass="path" presetSubtype="0" accel="50000" decel="50000" fill="hold" grpId="0" nodeType="afterEffect">
                                  <p:stCondLst>
                                    <p:cond delay="0"/>
                                  </p:stCondLst>
                                  <p:childTnLst>
                                    <p:animMotion origin="layout" path="M 3.125E-6 -4.81481E-6 L -0.10756 -0.00138 " pathEditMode="relative" rAng="0" ptsTypes="AA">
                                      <p:cBhvr>
                                        <p:cTn id="87" dur="2000" fill="hold"/>
                                        <p:tgtEl>
                                          <p:spTgt spid="19"/>
                                        </p:tgtEl>
                                        <p:attrNameLst>
                                          <p:attrName>ppt_x</p:attrName>
                                          <p:attrName>ppt_y</p:attrName>
                                        </p:attrNameLst>
                                      </p:cBhvr>
                                      <p:rCtr x="-5378" y="-69"/>
                                    </p:animMotion>
                                  </p:childTnLst>
                                </p:cTn>
                              </p:par>
                            </p:childTnLst>
                          </p:cTn>
                        </p:par>
                        <p:par>
                          <p:cTn id="88" fill="hold">
                            <p:stCondLst>
                              <p:cond delay="20000"/>
                            </p:stCondLst>
                            <p:childTnLst>
                              <p:par>
                                <p:cTn id="89" presetID="1" presetClass="exit" presetSubtype="0" fill="hold" grpId="1" nodeType="afterEffect">
                                  <p:stCondLst>
                                    <p:cond delay="0"/>
                                  </p:stCondLst>
                                  <p:childTnLst>
                                    <p:set>
                                      <p:cBhvr>
                                        <p:cTn id="9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7"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PROPOSED MECHANISM (ANYCAST)</a:t>
            </a:r>
          </a:p>
        </p:txBody>
      </p:sp>
      <p:pic>
        <p:nvPicPr>
          <p:cNvPr id="5" name="Content Placeholder 4" descr="A picture containing drawing, computer&#10;&#10;Description automatically generated">
            <a:extLst>
              <a:ext uri="{FF2B5EF4-FFF2-40B4-BE49-F238E27FC236}">
                <a16:creationId xmlns:a16="http://schemas.microsoft.com/office/drawing/2014/main" id="{AA908E9C-6B8B-404C-9969-B30456CB7B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501" y="2140696"/>
            <a:ext cx="10515600" cy="4219779"/>
          </a:xfrm>
        </p:spPr>
      </p:pic>
      <p:sp>
        <p:nvSpPr>
          <p:cNvPr id="6" name="Rectangle 5">
            <a:extLst>
              <a:ext uri="{FF2B5EF4-FFF2-40B4-BE49-F238E27FC236}">
                <a16:creationId xmlns:a16="http://schemas.microsoft.com/office/drawing/2014/main" id="{8750FD32-F9F2-41B8-BB92-2F4B6504A5AD}"/>
              </a:ext>
            </a:extLst>
          </p:cNvPr>
          <p:cNvSpPr/>
          <p:nvPr/>
        </p:nvSpPr>
        <p:spPr>
          <a:xfrm>
            <a:off x="1793143" y="5263127"/>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651A58-E83B-4BC6-A6CB-28F1C1E0AC88}"/>
              </a:ext>
            </a:extLst>
          </p:cNvPr>
          <p:cNvSpPr/>
          <p:nvPr/>
        </p:nvSpPr>
        <p:spPr>
          <a:xfrm>
            <a:off x="3083728" y="5263127"/>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23138-B0B6-4D7E-BCEB-B8DF5830B128}"/>
              </a:ext>
            </a:extLst>
          </p:cNvPr>
          <p:cNvSpPr/>
          <p:nvPr/>
        </p:nvSpPr>
        <p:spPr>
          <a:xfrm>
            <a:off x="4125901" y="6290813"/>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9FA918-4161-466E-A2B2-47E4B84D9A9D}"/>
              </a:ext>
            </a:extLst>
          </p:cNvPr>
          <p:cNvSpPr/>
          <p:nvPr/>
        </p:nvSpPr>
        <p:spPr>
          <a:xfrm>
            <a:off x="6826818" y="6360475"/>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C3038F-1303-4001-8999-BD18EE29C50C}"/>
              </a:ext>
            </a:extLst>
          </p:cNvPr>
          <p:cNvSpPr/>
          <p:nvPr/>
        </p:nvSpPr>
        <p:spPr>
          <a:xfrm>
            <a:off x="8672728" y="6360475"/>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272629-21CA-43FA-BC2C-241FB405C10E}"/>
              </a:ext>
            </a:extLst>
          </p:cNvPr>
          <p:cNvSpPr/>
          <p:nvPr/>
        </p:nvSpPr>
        <p:spPr>
          <a:xfrm>
            <a:off x="6826818" y="6360475"/>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D17D85-56EE-4666-8F7C-C0A15123AB83}"/>
              </a:ext>
            </a:extLst>
          </p:cNvPr>
          <p:cNvSpPr/>
          <p:nvPr/>
        </p:nvSpPr>
        <p:spPr>
          <a:xfrm>
            <a:off x="4125901" y="6325644"/>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B02E3A-771E-45E1-A6E8-13AB198E71B6}"/>
              </a:ext>
            </a:extLst>
          </p:cNvPr>
          <p:cNvSpPr/>
          <p:nvPr/>
        </p:nvSpPr>
        <p:spPr>
          <a:xfrm>
            <a:off x="3085299" y="5265014"/>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87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7 1.48148E-6 L 0.10911 -0.00185 " pathEditMode="relative" rAng="0" ptsTypes="AA">
                                      <p:cBhvr>
                                        <p:cTn id="6" dur="2000" fill="hold"/>
                                        <p:tgtEl>
                                          <p:spTgt spid="6"/>
                                        </p:tgtEl>
                                        <p:attrNameLst>
                                          <p:attrName>ppt_x</p:attrName>
                                          <p:attrName>ppt_y</p:attrName>
                                        </p:attrNameLst>
                                      </p:cBhvr>
                                      <p:rCtr x="5456" y="-93"/>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6"/>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grpId="2"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1.25E-6 2.96296E-6 L 0.0862 0.15278 " pathEditMode="relative" rAng="0" ptsTypes="AA">
                                      <p:cBhvr>
                                        <p:cTn id="15" dur="2000" fill="hold"/>
                                        <p:tgtEl>
                                          <p:spTgt spid="7"/>
                                        </p:tgtEl>
                                        <p:attrNameLst>
                                          <p:attrName>ppt_x</p:attrName>
                                          <p:attrName>ppt_y</p:attrName>
                                        </p:attrNameLst>
                                      </p:cBhvr>
                                      <p:rCtr x="4258" y="7639"/>
                                    </p:animMotion>
                                  </p:childTnLst>
                                </p:cTn>
                              </p:par>
                            </p:childTnLst>
                          </p:cTn>
                        </p:par>
                        <p:par>
                          <p:cTn id="16" fill="hold">
                            <p:stCondLst>
                              <p:cond delay="4000"/>
                            </p:stCondLst>
                            <p:childTnLst>
                              <p:par>
                                <p:cTn id="17" presetID="1" presetClass="exit" presetSubtype="0" fill="hold" grpId="1" nodeType="after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grpId="2"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4000"/>
                            </p:stCondLst>
                            <p:childTnLst>
                              <p:par>
                                <p:cTn id="23" presetID="42" presetClass="path" presetSubtype="0" accel="50000" decel="50000" fill="hold" grpId="0" nodeType="afterEffect">
                                  <p:stCondLst>
                                    <p:cond delay="0"/>
                                  </p:stCondLst>
                                  <p:childTnLst>
                                    <p:animMotion origin="layout" path="M 3.75E-6 2.59259E-6 L 0.22213 0.0081 " pathEditMode="relative" rAng="0" ptsTypes="AA">
                                      <p:cBhvr>
                                        <p:cTn id="24" dur="2000" fill="hold"/>
                                        <p:tgtEl>
                                          <p:spTgt spid="12"/>
                                        </p:tgtEl>
                                        <p:attrNameLst>
                                          <p:attrName>ppt_x</p:attrName>
                                          <p:attrName>ppt_y</p:attrName>
                                        </p:attrNameLst>
                                      </p:cBhvr>
                                      <p:rCtr x="11107" y="394"/>
                                    </p:animMotion>
                                  </p:childTnLst>
                                </p:cTn>
                              </p:par>
                            </p:childTnLst>
                          </p:cTn>
                        </p:par>
                        <p:par>
                          <p:cTn id="25" fill="hold">
                            <p:stCondLst>
                              <p:cond delay="6000"/>
                            </p:stCondLst>
                            <p:childTnLst>
                              <p:par>
                                <p:cTn id="26" presetID="1" presetClass="exit" presetSubtype="0" fill="hold" grpId="1" nodeType="after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par>
                          <p:cTn id="28" fill="hold">
                            <p:stCondLst>
                              <p:cond delay="6000"/>
                            </p:stCondLst>
                            <p:childTnLst>
                              <p:par>
                                <p:cTn id="29" presetID="1" presetClass="entr" presetSubtype="0" fill="hold" grpId="2"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6000"/>
                            </p:stCondLst>
                            <p:childTnLst>
                              <p:par>
                                <p:cTn id="32" presetID="42" presetClass="path" presetSubtype="0" accel="50000" decel="50000" fill="hold" grpId="0" nodeType="afterEffect">
                                  <p:stCondLst>
                                    <p:cond delay="0"/>
                                  </p:stCondLst>
                                  <p:childTnLst>
                                    <p:animMotion origin="layout" path="M -6.25E-7 -2.59259E-6 L 0.15313 -0.00208 " pathEditMode="relative" rAng="0" ptsTypes="AA">
                                      <p:cBhvr>
                                        <p:cTn id="33" dur="2000" fill="hold"/>
                                        <p:tgtEl>
                                          <p:spTgt spid="14"/>
                                        </p:tgtEl>
                                        <p:attrNameLst>
                                          <p:attrName>ppt_x</p:attrName>
                                          <p:attrName>ppt_y</p:attrName>
                                        </p:attrNameLst>
                                      </p:cBhvr>
                                      <p:rCtr x="7656" y="-116"/>
                                    </p:animMotion>
                                  </p:childTnLst>
                                </p:cTn>
                              </p:par>
                            </p:childTnLst>
                          </p:cTn>
                        </p:par>
                        <p:par>
                          <p:cTn id="34" fill="hold">
                            <p:stCondLst>
                              <p:cond delay="8000"/>
                            </p:stCondLst>
                            <p:childTnLst>
                              <p:par>
                                <p:cTn id="35" presetID="1" presetClass="exit" presetSubtype="0" fill="hold" grpId="1" nodeType="after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par>
                          <p:cTn id="37" fill="hold">
                            <p:stCondLst>
                              <p:cond delay="8000"/>
                            </p:stCondLst>
                            <p:childTnLst>
                              <p:par>
                                <p:cTn id="38" presetID="1" presetClass="entr" presetSubtype="0" fill="hold" grpId="2" nodeType="after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8000"/>
                            </p:stCondLst>
                            <p:childTnLst>
                              <p:par>
                                <p:cTn id="41" presetID="42" presetClass="path" presetSubtype="0" accel="50000" decel="50000" fill="hold" grpId="0" nodeType="afterEffect">
                                  <p:stCondLst>
                                    <p:cond delay="0"/>
                                  </p:stCondLst>
                                  <p:childTnLst>
                                    <p:animMotion origin="layout" path="M -2.91667E-6 -2.59259E-6 L -0.15143 7.40741E-7 " pathEditMode="relative" rAng="0" ptsTypes="AA">
                                      <p:cBhvr>
                                        <p:cTn id="42" dur="2000" fill="hold"/>
                                        <p:tgtEl>
                                          <p:spTgt spid="15"/>
                                        </p:tgtEl>
                                        <p:attrNameLst>
                                          <p:attrName>ppt_x</p:attrName>
                                          <p:attrName>ppt_y</p:attrName>
                                        </p:attrNameLst>
                                      </p:cBhvr>
                                      <p:rCtr x="-7578" y="-116"/>
                                    </p:animMotion>
                                  </p:childTnLst>
                                </p:cTn>
                              </p:par>
                            </p:childTnLst>
                          </p:cTn>
                        </p:par>
                        <p:par>
                          <p:cTn id="43" fill="hold">
                            <p:stCondLst>
                              <p:cond delay="10000"/>
                            </p:stCondLst>
                            <p:childTnLst>
                              <p:par>
                                <p:cTn id="44" presetID="1" presetClass="exit" presetSubtype="0" fill="hold" grpId="1" nodeType="afterEffect">
                                  <p:stCondLst>
                                    <p:cond delay="0"/>
                                  </p:stCondLst>
                                  <p:childTnLst>
                                    <p:set>
                                      <p:cBhvr>
                                        <p:cTn id="45" dur="1" fill="hold">
                                          <p:stCondLst>
                                            <p:cond delay="0"/>
                                          </p:stCondLst>
                                        </p:cTn>
                                        <p:tgtEl>
                                          <p:spTgt spid="15"/>
                                        </p:tgtEl>
                                        <p:attrNameLst>
                                          <p:attrName>style.visibility</p:attrName>
                                        </p:attrNameLst>
                                      </p:cBhvr>
                                      <p:to>
                                        <p:strVal val="hidden"/>
                                      </p:to>
                                    </p:set>
                                  </p:childTnLst>
                                </p:cTn>
                              </p:par>
                            </p:childTnLst>
                          </p:cTn>
                        </p:par>
                        <p:par>
                          <p:cTn id="46" fill="hold">
                            <p:stCondLst>
                              <p:cond delay="10000"/>
                            </p:stCondLst>
                            <p:childTnLst>
                              <p:par>
                                <p:cTn id="47" presetID="1" presetClass="entr" presetSubtype="0" fill="hold" grpId="2" nodeType="after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par>
                          <p:cTn id="49" fill="hold">
                            <p:stCondLst>
                              <p:cond delay="10000"/>
                            </p:stCondLst>
                            <p:childTnLst>
                              <p:par>
                                <p:cTn id="50" presetID="42" presetClass="path" presetSubtype="0" accel="50000" decel="50000" fill="hold" grpId="0" nodeType="afterEffect">
                                  <p:stCondLst>
                                    <p:cond delay="0"/>
                                  </p:stCondLst>
                                  <p:childTnLst>
                                    <p:animMotion origin="layout" path="M -6.25E-7 -2.59259E-6 L -0.22148 -0.01018 " pathEditMode="relative" rAng="0" ptsTypes="AA">
                                      <p:cBhvr>
                                        <p:cTn id="51" dur="2000" fill="hold"/>
                                        <p:tgtEl>
                                          <p:spTgt spid="16"/>
                                        </p:tgtEl>
                                        <p:attrNameLst>
                                          <p:attrName>ppt_x</p:attrName>
                                          <p:attrName>ppt_y</p:attrName>
                                        </p:attrNameLst>
                                      </p:cBhvr>
                                      <p:rCtr x="-11094" y="-116"/>
                                    </p:animMotion>
                                  </p:childTnLst>
                                </p:cTn>
                              </p:par>
                            </p:childTnLst>
                          </p:cTn>
                        </p:par>
                        <p:par>
                          <p:cTn id="52" fill="hold">
                            <p:stCondLst>
                              <p:cond delay="12000"/>
                            </p:stCondLst>
                            <p:childTnLst>
                              <p:par>
                                <p:cTn id="53" presetID="1" presetClass="exit" presetSubtype="0" fill="hold" grpId="1" nodeType="after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par>
                          <p:cTn id="55" fill="hold">
                            <p:stCondLst>
                              <p:cond delay="12000"/>
                            </p:stCondLst>
                            <p:childTnLst>
                              <p:par>
                                <p:cTn id="56" presetID="1" presetClass="entr" presetSubtype="0" fill="hold" grpId="2" nodeType="after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par>
                          <p:cTn id="58" fill="hold">
                            <p:stCondLst>
                              <p:cond delay="12000"/>
                            </p:stCondLst>
                            <p:childTnLst>
                              <p:par>
                                <p:cTn id="59" presetID="42" presetClass="path" presetSubtype="0" accel="50000" decel="50000" fill="hold" grpId="0" nodeType="afterEffect">
                                  <p:stCondLst>
                                    <p:cond delay="0"/>
                                  </p:stCondLst>
                                  <p:childTnLst>
                                    <p:animMotion origin="layout" path="M 3.75E-6 0 L -0.08542 -0.15649 " pathEditMode="relative" rAng="0" ptsTypes="AA">
                                      <p:cBhvr>
                                        <p:cTn id="60" dur="2000" fill="hold"/>
                                        <p:tgtEl>
                                          <p:spTgt spid="17"/>
                                        </p:tgtEl>
                                        <p:attrNameLst>
                                          <p:attrName>ppt_x</p:attrName>
                                          <p:attrName>ppt_y</p:attrName>
                                        </p:attrNameLst>
                                      </p:cBhvr>
                                      <p:rCtr x="-4297" y="-7708"/>
                                    </p:animMotion>
                                  </p:childTnLst>
                                </p:cTn>
                              </p:par>
                            </p:childTnLst>
                          </p:cTn>
                        </p:par>
                        <p:par>
                          <p:cTn id="61" fill="hold">
                            <p:stCondLst>
                              <p:cond delay="14000"/>
                            </p:stCondLst>
                            <p:childTnLst>
                              <p:par>
                                <p:cTn id="62" presetID="1" presetClass="exit" presetSubtype="0" fill="hold" grpId="1" nodeType="afterEffect">
                                  <p:stCondLst>
                                    <p:cond delay="0"/>
                                  </p:stCondLst>
                                  <p:childTnLst>
                                    <p:set>
                                      <p:cBhvr>
                                        <p:cTn id="63" dur="1" fill="hold">
                                          <p:stCondLst>
                                            <p:cond delay="0"/>
                                          </p:stCondLst>
                                        </p:cTn>
                                        <p:tgtEl>
                                          <p:spTgt spid="17"/>
                                        </p:tgtEl>
                                        <p:attrNameLst>
                                          <p:attrName>style.visibility</p:attrName>
                                        </p:attrNameLst>
                                      </p:cBhvr>
                                      <p:to>
                                        <p:strVal val="hidden"/>
                                      </p:to>
                                    </p:set>
                                  </p:childTnLst>
                                </p:cTn>
                              </p:par>
                            </p:childTnLst>
                          </p:cTn>
                        </p:par>
                        <p:par>
                          <p:cTn id="64" fill="hold">
                            <p:stCondLst>
                              <p:cond delay="14000"/>
                            </p:stCondLst>
                            <p:childTnLst>
                              <p:par>
                                <p:cTn id="65" presetID="1" presetClass="entr" presetSubtype="0" fill="hold" grpId="2"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par>
                          <p:cTn id="67" fill="hold">
                            <p:stCondLst>
                              <p:cond delay="14000"/>
                            </p:stCondLst>
                            <p:childTnLst>
                              <p:par>
                                <p:cTn id="68" presetID="42" presetClass="path" presetSubtype="0" accel="50000" decel="50000" fill="hold" grpId="0" nodeType="afterEffect">
                                  <p:stCondLst>
                                    <p:cond delay="0"/>
                                  </p:stCondLst>
                                  <p:childTnLst>
                                    <p:animMotion origin="layout" path="M 4.16667E-7 -3.7037E-7 L -0.10586 -0.00185 " pathEditMode="relative" rAng="0" ptsTypes="AA">
                                      <p:cBhvr>
                                        <p:cTn id="69" dur="2000" fill="hold"/>
                                        <p:tgtEl>
                                          <p:spTgt spid="18"/>
                                        </p:tgtEl>
                                        <p:attrNameLst>
                                          <p:attrName>ppt_x</p:attrName>
                                          <p:attrName>ppt_y</p:attrName>
                                        </p:attrNameLst>
                                      </p:cBhvr>
                                      <p:rCtr x="-5365" y="-46"/>
                                    </p:animMotion>
                                  </p:childTnLst>
                                </p:cTn>
                              </p:par>
                            </p:childTnLst>
                          </p:cTn>
                        </p:par>
                        <p:par>
                          <p:cTn id="70" fill="hold">
                            <p:stCondLst>
                              <p:cond delay="16000"/>
                            </p:stCondLst>
                            <p:childTnLst>
                              <p:par>
                                <p:cTn id="71" presetID="1" presetClass="exit" presetSubtype="0" fill="hold" grpId="1" nodeType="after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7" grpId="2" animBg="1"/>
      <p:bldP spid="12" grpId="0" animBg="1"/>
      <p:bldP spid="12" grpId="1" animBg="1"/>
      <p:bldP spid="12"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BOOTSTRAP AND DISCOVERY</a:t>
            </a:r>
          </a:p>
        </p:txBody>
      </p:sp>
      <p:pic>
        <p:nvPicPr>
          <p:cNvPr id="5" name="Content Placeholder 4" descr="A picture containing drawing, computer&#10;&#10;Description automatically generated">
            <a:extLst>
              <a:ext uri="{FF2B5EF4-FFF2-40B4-BE49-F238E27FC236}">
                <a16:creationId xmlns:a16="http://schemas.microsoft.com/office/drawing/2014/main" id="{AA908E9C-6B8B-404C-9969-B30456CB7B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501" y="2140696"/>
            <a:ext cx="10515600" cy="4219779"/>
          </a:xfrm>
        </p:spPr>
      </p:pic>
      <p:sp>
        <p:nvSpPr>
          <p:cNvPr id="6" name="Rectangle 5">
            <a:extLst>
              <a:ext uri="{FF2B5EF4-FFF2-40B4-BE49-F238E27FC236}">
                <a16:creationId xmlns:a16="http://schemas.microsoft.com/office/drawing/2014/main" id="{8750FD32-F9F2-41B8-BB92-2F4B6504A5AD}"/>
              </a:ext>
            </a:extLst>
          </p:cNvPr>
          <p:cNvSpPr/>
          <p:nvPr/>
        </p:nvSpPr>
        <p:spPr>
          <a:xfrm>
            <a:off x="1753386" y="2828041"/>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C3038F-1303-4001-8999-BD18EE29C50C}"/>
              </a:ext>
            </a:extLst>
          </p:cNvPr>
          <p:cNvSpPr/>
          <p:nvPr/>
        </p:nvSpPr>
        <p:spPr>
          <a:xfrm>
            <a:off x="8732363" y="1769576"/>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9766D8-3F58-48CB-8E09-6EEA461CC024}"/>
              </a:ext>
            </a:extLst>
          </p:cNvPr>
          <p:cNvSpPr/>
          <p:nvPr/>
        </p:nvSpPr>
        <p:spPr>
          <a:xfrm>
            <a:off x="8732363" y="3590520"/>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F0C708-7935-4FBA-96D7-10B05866A29F}"/>
              </a:ext>
            </a:extLst>
          </p:cNvPr>
          <p:cNvSpPr/>
          <p:nvPr/>
        </p:nvSpPr>
        <p:spPr>
          <a:xfrm>
            <a:off x="8732363" y="4975497"/>
            <a:ext cx="224672" cy="29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1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79167E-6 4.07407E-6 L 0.10912 -0.00186 " pathEditMode="relative" rAng="0" ptsTypes="AA">
                                      <p:cBhvr>
                                        <p:cTn id="6" dur="1500" fill="hold"/>
                                        <p:tgtEl>
                                          <p:spTgt spid="6"/>
                                        </p:tgtEl>
                                        <p:attrNameLst>
                                          <p:attrName>ppt_x</p:attrName>
                                          <p:attrName>ppt_y</p:attrName>
                                        </p:attrNameLst>
                                      </p:cBhvr>
                                      <p:rCtr x="5456" y="-93"/>
                                    </p:animMotion>
                                  </p:childTnLst>
                                </p:cTn>
                              </p:par>
                            </p:childTnLst>
                          </p:cTn>
                        </p:par>
                        <p:par>
                          <p:cTn id="7" fill="hold">
                            <p:stCondLst>
                              <p:cond delay="1500"/>
                            </p:stCondLst>
                            <p:childTnLst>
                              <p:par>
                                <p:cTn id="8" presetID="1" presetClass="exit" presetSubtype="0" fill="hold" grpId="1" nodeType="afterEffect">
                                  <p:stCondLst>
                                    <p:cond delay="0"/>
                                  </p:stCondLst>
                                  <p:childTnLst>
                                    <p:set>
                                      <p:cBhvr>
                                        <p:cTn id="9" dur="1" fill="hold">
                                          <p:stCondLst>
                                            <p:cond delay="0"/>
                                          </p:stCondLst>
                                        </p:cTn>
                                        <p:tgtEl>
                                          <p:spTgt spid="6"/>
                                        </p:tgtEl>
                                        <p:attrNameLst>
                                          <p:attrName>style.visibility</p:attrName>
                                        </p:attrNameLst>
                                      </p:cBhvr>
                                      <p:to>
                                        <p:strVal val="hidden"/>
                                      </p:to>
                                    </p:set>
                                  </p:childTnLst>
                                </p:cTn>
                              </p:par>
                            </p:childTnLst>
                          </p:cTn>
                        </p:par>
                        <p:par>
                          <p:cTn id="10" fill="hold">
                            <p:stCondLst>
                              <p:cond delay="1500"/>
                            </p:stCondLst>
                            <p:childTnLst>
                              <p:par>
                                <p:cTn id="11" presetID="42" presetClass="path" presetSubtype="0" accel="50000" decel="50000" fill="hold" grpId="0" nodeType="afterEffect">
                                  <p:stCondLst>
                                    <p:cond delay="0"/>
                                  </p:stCondLst>
                                  <p:childTnLst>
                                    <p:animMotion origin="layout" path="M -6.25E-7 1.85185E-6 L -0.10052 1.85185E-6 " pathEditMode="relative" rAng="0" ptsTypes="AA">
                                      <p:cBhvr>
                                        <p:cTn id="12" dur="1500" fill="hold"/>
                                        <p:tgtEl>
                                          <p:spTgt spid="15"/>
                                        </p:tgtEl>
                                        <p:attrNameLst>
                                          <p:attrName>ppt_x</p:attrName>
                                          <p:attrName>ppt_y</p:attrName>
                                        </p:attrNameLst>
                                      </p:cBhvr>
                                      <p:rCtr x="-5026" y="0"/>
                                    </p:animMotion>
                                  </p:childTnLst>
                                </p:cTn>
                              </p:par>
                            </p:childTnLst>
                          </p:cTn>
                        </p:par>
                        <p:par>
                          <p:cTn id="13" fill="hold">
                            <p:stCondLst>
                              <p:cond delay="3000"/>
                            </p:stCondLst>
                            <p:childTnLst>
                              <p:par>
                                <p:cTn id="14" presetID="1" presetClass="exit" presetSubtype="0" fill="hold" grpId="1" nodeType="after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par>
                          <p:cTn id="16" fill="hold">
                            <p:stCondLst>
                              <p:cond delay="3000"/>
                            </p:stCondLst>
                            <p:childTnLst>
                              <p:par>
                                <p:cTn id="17" presetID="42" presetClass="path" presetSubtype="0" accel="50000" decel="50000" fill="hold" grpId="0" nodeType="afterEffect">
                                  <p:stCondLst>
                                    <p:cond delay="0"/>
                                  </p:stCondLst>
                                  <p:childTnLst>
                                    <p:animMotion origin="layout" path="M -6.25E-7 2.59259E-6 L -0.15638 0.00486 " pathEditMode="relative" rAng="0" ptsTypes="AA">
                                      <p:cBhvr>
                                        <p:cTn id="18" dur="1500" fill="hold"/>
                                        <p:tgtEl>
                                          <p:spTgt spid="20"/>
                                        </p:tgtEl>
                                        <p:attrNameLst>
                                          <p:attrName>ppt_x</p:attrName>
                                          <p:attrName>ppt_y</p:attrName>
                                        </p:attrNameLst>
                                      </p:cBhvr>
                                      <p:rCtr x="-7826" y="231"/>
                                    </p:animMotion>
                                  </p:childTnLst>
                                </p:cTn>
                              </p:par>
                            </p:childTnLst>
                          </p:cTn>
                        </p:par>
                        <p:par>
                          <p:cTn id="19" fill="hold">
                            <p:stCondLst>
                              <p:cond delay="4500"/>
                            </p:stCondLst>
                            <p:childTnLst>
                              <p:par>
                                <p:cTn id="20" presetID="1" presetClass="exit" presetSubtype="0" fill="hold" grpId="1" nodeType="afterEffect">
                                  <p:stCondLst>
                                    <p:cond delay="0"/>
                                  </p:stCondLst>
                                  <p:childTnLst>
                                    <p:set>
                                      <p:cBhvr>
                                        <p:cTn id="21" dur="1" fill="hold">
                                          <p:stCondLst>
                                            <p:cond delay="0"/>
                                          </p:stCondLst>
                                        </p:cTn>
                                        <p:tgtEl>
                                          <p:spTgt spid="20"/>
                                        </p:tgtEl>
                                        <p:attrNameLst>
                                          <p:attrName>style.visibility</p:attrName>
                                        </p:attrNameLst>
                                      </p:cBhvr>
                                      <p:to>
                                        <p:strVal val="hidden"/>
                                      </p:to>
                                    </p:set>
                                  </p:childTnLst>
                                </p:cTn>
                              </p:par>
                            </p:childTnLst>
                          </p:cTn>
                        </p:par>
                        <p:par>
                          <p:cTn id="22" fill="hold">
                            <p:stCondLst>
                              <p:cond delay="4500"/>
                            </p:stCondLst>
                            <p:childTnLst>
                              <p:par>
                                <p:cTn id="23" presetID="42" presetClass="path" presetSubtype="0" accel="50000" decel="50000" fill="hold" grpId="0" nodeType="afterEffect">
                                  <p:stCondLst>
                                    <p:cond delay="0"/>
                                  </p:stCondLst>
                                  <p:childTnLst>
                                    <p:animMotion origin="layout" path="M -6.25E-7 7.40741E-7 L -0.13698 0.00231 " pathEditMode="relative" rAng="0" ptsTypes="AA">
                                      <p:cBhvr>
                                        <p:cTn id="24" dur="1500" fill="hold"/>
                                        <p:tgtEl>
                                          <p:spTgt spid="21"/>
                                        </p:tgtEl>
                                        <p:attrNameLst>
                                          <p:attrName>ppt_x</p:attrName>
                                          <p:attrName>ppt_y</p:attrName>
                                        </p:attrNameLst>
                                      </p:cBhvr>
                                      <p:rCtr x="-6849" y="116"/>
                                    </p:animMotion>
                                  </p:childTnLst>
                                </p:cTn>
                              </p:par>
                            </p:childTnLst>
                          </p:cTn>
                        </p:par>
                        <p:par>
                          <p:cTn id="25" fill="hold">
                            <p:stCondLst>
                              <p:cond delay="6000"/>
                            </p:stCondLst>
                            <p:childTnLst>
                              <p:par>
                                <p:cTn id="26" presetID="1" presetClass="exit" presetSubtype="0" fill="hold" grpId="1" nodeType="after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15" grpId="1" animBg="1"/>
      <p:bldP spid="20" grpId="0" animBg="1"/>
      <p:bldP spid="20" grpId="1" animBg="1"/>
      <p:bldP spid="21" grpId="0" animBg="1"/>
      <p:bldP spid="2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CDA7-B24A-45D1-A05B-A7E7F90F4A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ROUTING UPDATE</a:t>
            </a:r>
          </a:p>
        </p:txBody>
      </p:sp>
      <p:pic>
        <p:nvPicPr>
          <p:cNvPr id="5" name="Content Placeholder 4" descr="A picture containing drawing, computer&#10;&#10;Description automatically generated">
            <a:extLst>
              <a:ext uri="{FF2B5EF4-FFF2-40B4-BE49-F238E27FC236}">
                <a16:creationId xmlns:a16="http://schemas.microsoft.com/office/drawing/2014/main" id="{AA908E9C-6B8B-404C-9969-B30456CB7B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501" y="2140696"/>
            <a:ext cx="10515600" cy="4219779"/>
          </a:xfrm>
        </p:spPr>
      </p:pic>
      <p:sp>
        <p:nvSpPr>
          <p:cNvPr id="6" name="Rectangle 5">
            <a:extLst>
              <a:ext uri="{FF2B5EF4-FFF2-40B4-BE49-F238E27FC236}">
                <a16:creationId xmlns:a16="http://schemas.microsoft.com/office/drawing/2014/main" id="{8750FD32-F9F2-41B8-BB92-2F4B6504A5AD}"/>
              </a:ext>
            </a:extLst>
          </p:cNvPr>
          <p:cNvSpPr/>
          <p:nvPr/>
        </p:nvSpPr>
        <p:spPr>
          <a:xfrm>
            <a:off x="3085229" y="3463258"/>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D8B71C-C461-47CC-86EB-1C6027AA3C70}"/>
              </a:ext>
            </a:extLst>
          </p:cNvPr>
          <p:cNvSpPr/>
          <p:nvPr/>
        </p:nvSpPr>
        <p:spPr>
          <a:xfrm>
            <a:off x="3697048" y="4522462"/>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A9CD50-C42F-4AE3-9B35-0D848AA86211}"/>
              </a:ext>
            </a:extLst>
          </p:cNvPr>
          <p:cNvSpPr/>
          <p:nvPr/>
        </p:nvSpPr>
        <p:spPr>
          <a:xfrm>
            <a:off x="4265150" y="2641623"/>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BB764B-A155-46A6-B31F-DBA6E2EFCD41}"/>
              </a:ext>
            </a:extLst>
          </p:cNvPr>
          <p:cNvSpPr/>
          <p:nvPr/>
        </p:nvSpPr>
        <p:spPr>
          <a:xfrm>
            <a:off x="4350195" y="3736636"/>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CBCAB7-3274-4799-A8B1-6657EF3362FC}"/>
              </a:ext>
            </a:extLst>
          </p:cNvPr>
          <p:cNvSpPr/>
          <p:nvPr/>
        </p:nvSpPr>
        <p:spPr>
          <a:xfrm>
            <a:off x="4920997" y="3873325"/>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38E262-DB31-4DE4-9F81-869311CCB631}"/>
              </a:ext>
            </a:extLst>
          </p:cNvPr>
          <p:cNvSpPr/>
          <p:nvPr/>
        </p:nvSpPr>
        <p:spPr>
          <a:xfrm>
            <a:off x="4038907" y="5934654"/>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20606A-4960-412B-AED1-6D98A5188147}"/>
              </a:ext>
            </a:extLst>
          </p:cNvPr>
          <p:cNvSpPr/>
          <p:nvPr/>
        </p:nvSpPr>
        <p:spPr>
          <a:xfrm>
            <a:off x="4350194" y="5048555"/>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1DDDD3-31EE-4DA8-BF05-CBC75B9F8D15}"/>
              </a:ext>
            </a:extLst>
          </p:cNvPr>
          <p:cNvSpPr/>
          <p:nvPr/>
        </p:nvSpPr>
        <p:spPr>
          <a:xfrm>
            <a:off x="5147240" y="5407880"/>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1CD94F-2BF4-4B4D-9ED2-9BFE839D0598}"/>
              </a:ext>
            </a:extLst>
          </p:cNvPr>
          <p:cNvSpPr/>
          <p:nvPr/>
        </p:nvSpPr>
        <p:spPr>
          <a:xfrm>
            <a:off x="6014301" y="3211332"/>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A636ED-13AA-4CDD-AF40-C75CEE7EE7CF}"/>
              </a:ext>
            </a:extLst>
          </p:cNvPr>
          <p:cNvSpPr/>
          <p:nvPr/>
        </p:nvSpPr>
        <p:spPr>
          <a:xfrm>
            <a:off x="5962897" y="2004007"/>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804D8A-0D96-41B5-B747-DBD0462D021B}"/>
              </a:ext>
            </a:extLst>
          </p:cNvPr>
          <p:cNvSpPr/>
          <p:nvPr/>
        </p:nvSpPr>
        <p:spPr>
          <a:xfrm>
            <a:off x="7468727" y="3211332"/>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ECBF22-D69A-43F5-9D1D-9CB1E613212E}"/>
              </a:ext>
            </a:extLst>
          </p:cNvPr>
          <p:cNvSpPr/>
          <p:nvPr/>
        </p:nvSpPr>
        <p:spPr>
          <a:xfrm>
            <a:off x="6693475" y="6087097"/>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A4FD7C-F39B-411B-8E68-AF6908D7FB12}"/>
              </a:ext>
            </a:extLst>
          </p:cNvPr>
          <p:cNvSpPr/>
          <p:nvPr/>
        </p:nvSpPr>
        <p:spPr>
          <a:xfrm>
            <a:off x="6240544" y="5375184"/>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2D81384-463C-4090-B9A1-6F7C555C3B46}"/>
              </a:ext>
            </a:extLst>
          </p:cNvPr>
          <p:cNvSpPr/>
          <p:nvPr/>
        </p:nvSpPr>
        <p:spPr>
          <a:xfrm>
            <a:off x="7484574" y="4528476"/>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16667E-7 0.00139 L 0.09727 -0.11782 " pathEditMode="relative" rAng="0" ptsTypes="AA">
                                      <p:cBhvr>
                                        <p:cTn id="6" dur="2000" fill="hold"/>
                                        <p:tgtEl>
                                          <p:spTgt spid="6"/>
                                        </p:tgtEl>
                                        <p:attrNameLst>
                                          <p:attrName>ppt_x</p:attrName>
                                          <p:attrName>ppt_y</p:attrName>
                                        </p:attrNameLst>
                                      </p:cBhvr>
                                      <p:rCtr x="4857" y="-5972"/>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6"/>
                                        </p:tgtEl>
                                        <p:attrNameLst>
                                          <p:attrName>style.visibility</p:attrName>
                                        </p:attrNameLst>
                                      </p:cBhvr>
                                      <p:to>
                                        <p:strVal val="hidden"/>
                                      </p:to>
                                    </p:set>
                                  </p:childTnLst>
                                </p:cTn>
                              </p:par>
                            </p:childTnLst>
                          </p:cTn>
                        </p:par>
                        <p:par>
                          <p:cTn id="10" fill="hold">
                            <p:stCondLst>
                              <p:cond delay="2000"/>
                            </p:stCondLst>
                            <p:childTnLst>
                              <p:par>
                                <p:cTn id="11" presetID="42" presetClass="path" presetSubtype="0" accel="50000" decel="50000" fill="hold" grpId="0" nodeType="afterEffect">
                                  <p:stCondLst>
                                    <p:cond delay="0"/>
                                  </p:stCondLst>
                                  <p:childTnLst>
                                    <p:animMotion origin="layout" path="M 5.55112E-17 0.00139 L 0.05352 0.07801 " pathEditMode="relative" rAng="0" ptsTypes="AA">
                                      <p:cBhvr>
                                        <p:cTn id="12" dur="2000" fill="hold"/>
                                        <p:tgtEl>
                                          <p:spTgt spid="9"/>
                                        </p:tgtEl>
                                        <p:attrNameLst>
                                          <p:attrName>ppt_x</p:attrName>
                                          <p:attrName>ppt_y</p:attrName>
                                        </p:attrNameLst>
                                      </p:cBhvr>
                                      <p:rCtr x="2669" y="3819"/>
                                    </p:animMotion>
                                  </p:childTnLst>
                                </p:cTn>
                              </p:par>
                            </p:childTnLst>
                          </p:cTn>
                        </p:par>
                        <p:par>
                          <p:cTn id="13" fill="hold">
                            <p:stCondLst>
                              <p:cond delay="4000"/>
                            </p:stCondLst>
                            <p:childTnLst>
                              <p:par>
                                <p:cTn id="14" presetID="1" presetClass="exit" presetSubtype="0" fill="hold" grpId="1" nodeType="after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par>
                          <p:cTn id="16" fill="hold">
                            <p:stCondLst>
                              <p:cond delay="4000"/>
                            </p:stCondLst>
                            <p:childTnLst>
                              <p:par>
                                <p:cTn id="17" presetID="42" presetClass="path" presetSubtype="0" accel="50000" decel="50000" fill="hold" grpId="0" nodeType="afterEffect">
                                  <p:stCondLst>
                                    <p:cond delay="0"/>
                                  </p:stCondLst>
                                  <p:childTnLst>
                                    <p:animMotion origin="layout" path="M 5E-6 0.00139 L -0.11928 0.00139 " pathEditMode="relative" rAng="0" ptsTypes="AA">
                                      <p:cBhvr>
                                        <p:cTn id="18" dur="2000" fill="hold"/>
                                        <p:tgtEl>
                                          <p:spTgt spid="25"/>
                                        </p:tgtEl>
                                        <p:attrNameLst>
                                          <p:attrName>ppt_x</p:attrName>
                                          <p:attrName>ppt_y</p:attrName>
                                        </p:attrNameLst>
                                      </p:cBhvr>
                                      <p:rCtr x="-5964" y="0"/>
                                    </p:animMotion>
                                  </p:childTnLst>
                                </p:cTn>
                              </p:par>
                            </p:childTnLst>
                          </p:cTn>
                        </p:par>
                        <p:par>
                          <p:cTn id="19" fill="hold">
                            <p:stCondLst>
                              <p:cond delay="6000"/>
                            </p:stCondLst>
                            <p:childTnLst>
                              <p:par>
                                <p:cTn id="20" presetID="1" presetClass="exit" presetSubtype="0" fill="hold" grpId="1" nodeType="afterEffect">
                                  <p:stCondLst>
                                    <p:cond delay="0"/>
                                  </p:stCondLst>
                                  <p:childTnLst>
                                    <p:set>
                                      <p:cBhvr>
                                        <p:cTn id="21" dur="1" fill="hold">
                                          <p:stCondLst>
                                            <p:cond delay="0"/>
                                          </p:stCondLst>
                                        </p:cTn>
                                        <p:tgtEl>
                                          <p:spTgt spid="25"/>
                                        </p:tgtEl>
                                        <p:attrNameLst>
                                          <p:attrName>style.visibility</p:attrName>
                                        </p:attrNameLst>
                                      </p:cBhvr>
                                      <p:to>
                                        <p:strVal val="hidden"/>
                                      </p:to>
                                    </p:set>
                                  </p:childTnLst>
                                </p:cTn>
                              </p:par>
                            </p:childTnLst>
                          </p:cTn>
                        </p:par>
                        <p:par>
                          <p:cTn id="22" fill="hold">
                            <p:stCondLst>
                              <p:cond delay="6000"/>
                            </p:stCondLst>
                            <p:childTnLst>
                              <p:par>
                                <p:cTn id="23" presetID="42" presetClass="path" presetSubtype="0" accel="50000" decel="50000" fill="hold" grpId="0" nodeType="afterEffect">
                                  <p:stCondLst>
                                    <p:cond delay="0"/>
                                  </p:stCondLst>
                                  <p:childTnLst>
                                    <p:animMotion origin="layout" path="M 2.91667E-6 0.00139 L 0.00143 0.12987 " pathEditMode="relative" rAng="0" ptsTypes="AA">
                                      <p:cBhvr>
                                        <p:cTn id="24" dur="2000" fill="hold"/>
                                        <p:tgtEl>
                                          <p:spTgt spid="28"/>
                                        </p:tgtEl>
                                        <p:attrNameLst>
                                          <p:attrName>ppt_x</p:attrName>
                                          <p:attrName>ppt_y</p:attrName>
                                        </p:attrNameLst>
                                      </p:cBhvr>
                                      <p:rCtr x="65" y="6412"/>
                                    </p:animMotion>
                                  </p:childTnLst>
                                </p:cTn>
                              </p:par>
                            </p:childTnLst>
                          </p:cTn>
                        </p:par>
                        <p:par>
                          <p:cTn id="25" fill="hold">
                            <p:stCondLst>
                              <p:cond delay="8000"/>
                            </p:stCondLst>
                            <p:childTnLst>
                              <p:par>
                                <p:cTn id="26" presetID="1" presetClass="exit" presetSubtype="0" fill="hold" grpId="1" nodeType="afterEffect">
                                  <p:stCondLst>
                                    <p:cond delay="0"/>
                                  </p:stCondLst>
                                  <p:childTnLst>
                                    <p:set>
                                      <p:cBhvr>
                                        <p:cTn id="27" dur="1" fill="hold">
                                          <p:stCondLst>
                                            <p:cond delay="0"/>
                                          </p:stCondLst>
                                        </p:cTn>
                                        <p:tgtEl>
                                          <p:spTgt spid="28"/>
                                        </p:tgtEl>
                                        <p:attrNameLst>
                                          <p:attrName>style.visibility</p:attrName>
                                        </p:attrNameLst>
                                      </p:cBhvr>
                                      <p:to>
                                        <p:strVal val="hidden"/>
                                      </p:to>
                                    </p:set>
                                  </p:childTnLst>
                                </p:cTn>
                              </p:par>
                            </p:childTnLst>
                          </p:cTn>
                        </p:par>
                        <p:par>
                          <p:cTn id="28" fill="hold">
                            <p:stCondLst>
                              <p:cond delay="8000"/>
                            </p:stCondLst>
                            <p:childTnLst>
                              <p:par>
                                <p:cTn id="29" presetID="42" presetClass="path" presetSubtype="0" accel="50000" decel="50000" fill="hold" grpId="0" nodeType="afterEffect">
                                  <p:stCondLst>
                                    <p:cond delay="0"/>
                                  </p:stCondLst>
                                  <p:childTnLst>
                                    <p:animMotion origin="layout" path="M -3.125E-6 0.00139 L -0.13606 -0.0007 " pathEditMode="relative" rAng="0" ptsTypes="AA">
                                      <p:cBhvr>
                                        <p:cTn id="30" dur="2000" fill="hold"/>
                                        <p:tgtEl>
                                          <p:spTgt spid="26"/>
                                        </p:tgtEl>
                                        <p:attrNameLst>
                                          <p:attrName>ppt_x</p:attrName>
                                          <p:attrName>ppt_y</p:attrName>
                                        </p:attrNameLst>
                                      </p:cBhvr>
                                      <p:rCtr x="-6810" y="-116"/>
                                    </p:animMotion>
                                  </p:childTnLst>
                                </p:cTn>
                              </p:par>
                            </p:childTnLst>
                          </p:cTn>
                        </p:par>
                        <p:par>
                          <p:cTn id="31" fill="hold">
                            <p:stCondLst>
                              <p:cond delay="10000"/>
                            </p:stCondLst>
                            <p:childTnLst>
                              <p:par>
                                <p:cTn id="32" presetID="1" presetClass="exit" presetSubtype="0" fill="hold" grpId="1" nodeType="afterEffect">
                                  <p:stCondLst>
                                    <p:cond delay="0"/>
                                  </p:stCondLst>
                                  <p:childTnLst>
                                    <p:set>
                                      <p:cBhvr>
                                        <p:cTn id="33" dur="1" fill="hold">
                                          <p:stCondLst>
                                            <p:cond delay="0"/>
                                          </p:stCondLst>
                                        </p:cTn>
                                        <p:tgtEl>
                                          <p:spTgt spid="26"/>
                                        </p:tgtEl>
                                        <p:attrNameLst>
                                          <p:attrName>style.visibility</p:attrName>
                                        </p:attrNameLst>
                                      </p:cBhvr>
                                      <p:to>
                                        <p:strVal val="hidden"/>
                                      </p:to>
                                    </p:set>
                                  </p:childTnLst>
                                </p:cTn>
                              </p:par>
                            </p:childTnLst>
                          </p:cTn>
                        </p:par>
                        <p:par>
                          <p:cTn id="34" fill="hold">
                            <p:stCondLst>
                              <p:cond delay="10000"/>
                            </p:stCondLst>
                            <p:childTnLst>
                              <p:par>
                                <p:cTn id="35" presetID="42" presetClass="path" presetSubtype="0" accel="50000" decel="50000" fill="hold" grpId="0" nodeType="afterEffect">
                                  <p:stCondLst>
                                    <p:cond delay="0"/>
                                  </p:stCondLst>
                                  <p:childTnLst>
                                    <p:animMotion origin="layout" path="M -3.75E-6 0.00139 L -0.00013 -0.14282 " pathEditMode="relative" rAng="0" ptsTypes="AA">
                                      <p:cBhvr>
                                        <p:cTn id="36" dur="2000" fill="hold"/>
                                        <p:tgtEl>
                                          <p:spTgt spid="27"/>
                                        </p:tgtEl>
                                        <p:attrNameLst>
                                          <p:attrName>ppt_x</p:attrName>
                                          <p:attrName>ppt_y</p:attrName>
                                        </p:attrNameLst>
                                      </p:cBhvr>
                                      <p:rCtr x="-13" y="-7222"/>
                                    </p:animMotion>
                                  </p:childTnLst>
                                </p:cTn>
                              </p:par>
                            </p:childTnLst>
                          </p:cTn>
                        </p:par>
                        <p:par>
                          <p:cTn id="37" fill="hold">
                            <p:stCondLst>
                              <p:cond delay="12000"/>
                            </p:stCondLst>
                            <p:childTnLst>
                              <p:par>
                                <p:cTn id="38" presetID="1" presetClass="exit" presetSubtype="0" fill="hold" grpId="1" nodeType="afterEffect">
                                  <p:stCondLst>
                                    <p:cond delay="0"/>
                                  </p:stCondLst>
                                  <p:childTnLst>
                                    <p:set>
                                      <p:cBhvr>
                                        <p:cTn id="39" dur="1" fill="hold">
                                          <p:stCondLst>
                                            <p:cond delay="0"/>
                                          </p:stCondLst>
                                        </p:cTn>
                                        <p:tgtEl>
                                          <p:spTgt spid="27"/>
                                        </p:tgtEl>
                                        <p:attrNameLst>
                                          <p:attrName>style.visibility</p:attrName>
                                        </p:attrNameLst>
                                      </p:cBhvr>
                                      <p:to>
                                        <p:strVal val="hidden"/>
                                      </p:to>
                                    </p:set>
                                  </p:childTnLst>
                                </p:cTn>
                              </p:par>
                            </p:childTnLst>
                          </p:cTn>
                        </p:par>
                        <p:par>
                          <p:cTn id="40" fill="hold">
                            <p:stCondLst>
                              <p:cond delay="12000"/>
                            </p:stCondLst>
                            <p:childTnLst>
                              <p:par>
                                <p:cTn id="41" presetID="1" presetClass="entr" presetSubtype="0" fill="hold" grpId="2"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12000"/>
                            </p:stCondLst>
                            <p:childTnLst>
                              <p:par>
                                <p:cTn id="44" presetID="42" presetClass="path" presetSubtype="0" accel="50000" decel="50000" fill="hold" grpId="0" nodeType="afterEffect">
                                  <p:stCondLst>
                                    <p:cond delay="0"/>
                                  </p:stCondLst>
                                  <p:childTnLst>
                                    <p:animMotion origin="layout" path="M 0.0004 0.00209 L 0.1392 -0.09166 " pathEditMode="relative" rAng="0" ptsTypes="AA">
                                      <p:cBhvr>
                                        <p:cTn id="45" dur="2000" fill="hold"/>
                                        <p:tgtEl>
                                          <p:spTgt spid="11"/>
                                        </p:tgtEl>
                                        <p:attrNameLst>
                                          <p:attrName>ppt_x</p:attrName>
                                          <p:attrName>ppt_y</p:attrName>
                                        </p:attrNameLst>
                                      </p:cBhvr>
                                      <p:rCtr x="6940" y="-4699"/>
                                    </p:animMotion>
                                  </p:childTnLst>
                                </p:cTn>
                              </p:par>
                            </p:childTnLst>
                          </p:cTn>
                        </p:par>
                        <p:par>
                          <p:cTn id="46" fill="hold">
                            <p:stCondLst>
                              <p:cond delay="14000"/>
                            </p:stCondLst>
                            <p:childTnLst>
                              <p:par>
                                <p:cTn id="47" presetID="1" presetClass="exit" presetSubtype="0" fill="hold" grpId="1" nodeType="after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par>
                          <p:cTn id="49" fill="hold">
                            <p:stCondLst>
                              <p:cond delay="14000"/>
                            </p:stCondLst>
                            <p:childTnLst>
                              <p:par>
                                <p:cTn id="50" presetID="1" presetClass="entr" presetSubtype="0" fill="hold" grpId="2" nodeType="after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par>
                          <p:cTn id="52" fill="hold">
                            <p:stCondLst>
                              <p:cond delay="14000"/>
                            </p:stCondLst>
                            <p:childTnLst>
                              <p:par>
                                <p:cTn id="53" presetID="42" presetClass="path" presetSubtype="0" accel="50000" decel="50000" fill="hold" grpId="0" nodeType="afterEffect">
                                  <p:stCondLst>
                                    <p:cond delay="0"/>
                                  </p:stCondLst>
                                  <p:childTnLst>
                                    <p:animMotion origin="layout" path="M 4.375E-6 0.00139 L -0.04428 0.05348 " pathEditMode="relative" rAng="0" ptsTypes="AA">
                                      <p:cBhvr>
                                        <p:cTn id="54" dur="2000" fill="hold"/>
                                        <p:tgtEl>
                                          <p:spTgt spid="12"/>
                                        </p:tgtEl>
                                        <p:attrNameLst>
                                          <p:attrName>ppt_x</p:attrName>
                                          <p:attrName>ppt_y</p:attrName>
                                        </p:attrNameLst>
                                      </p:cBhvr>
                                      <p:rCtr x="-2214" y="2593"/>
                                    </p:animMotion>
                                  </p:childTnLst>
                                </p:cTn>
                              </p:par>
                            </p:childTnLst>
                          </p:cTn>
                        </p:par>
                        <p:par>
                          <p:cTn id="55" fill="hold">
                            <p:stCondLst>
                              <p:cond delay="16000"/>
                            </p:stCondLst>
                            <p:childTnLst>
                              <p:par>
                                <p:cTn id="56" presetID="1" presetClass="exit" presetSubtype="0" fill="hold" grpId="1" nodeType="afterEffect">
                                  <p:stCondLst>
                                    <p:cond delay="0"/>
                                  </p:stCondLst>
                                  <p:childTnLst>
                                    <p:set>
                                      <p:cBhvr>
                                        <p:cTn id="57" dur="1" fill="hold">
                                          <p:stCondLst>
                                            <p:cond delay="0"/>
                                          </p:stCondLst>
                                        </p:cTn>
                                        <p:tgtEl>
                                          <p:spTgt spid="12"/>
                                        </p:tgtEl>
                                        <p:attrNameLst>
                                          <p:attrName>style.visibility</p:attrName>
                                        </p:attrNameLst>
                                      </p:cBhvr>
                                      <p:to>
                                        <p:strVal val="hidden"/>
                                      </p:to>
                                    </p:set>
                                  </p:childTnLst>
                                </p:cTn>
                              </p:par>
                            </p:childTnLst>
                          </p:cTn>
                        </p:par>
                        <p:par>
                          <p:cTn id="58" fill="hold">
                            <p:stCondLst>
                              <p:cond delay="16000"/>
                            </p:stCondLst>
                            <p:childTnLst>
                              <p:par>
                                <p:cTn id="59" presetID="1" presetClass="entr" presetSubtype="0" fill="hold" grpId="2"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par>
                          <p:cTn id="61" fill="hold">
                            <p:stCondLst>
                              <p:cond delay="16000"/>
                            </p:stCondLst>
                            <p:childTnLst>
                              <p:par>
                                <p:cTn id="62" presetID="42" presetClass="path" presetSubtype="0" accel="50000" decel="50000" fill="hold" grpId="0" nodeType="afterEffect">
                                  <p:stCondLst>
                                    <p:cond delay="0"/>
                                  </p:stCondLst>
                                  <p:childTnLst>
                                    <p:animMotion origin="layout" path="M -6.25E-7 0.00139 L 0.00208 0.18472 " pathEditMode="relative" rAng="0" ptsTypes="AA">
                                      <p:cBhvr>
                                        <p:cTn id="63" dur="2000" fill="hold"/>
                                        <p:tgtEl>
                                          <p:spTgt spid="14"/>
                                        </p:tgtEl>
                                        <p:attrNameLst>
                                          <p:attrName>ppt_x</p:attrName>
                                          <p:attrName>ppt_y</p:attrName>
                                        </p:attrNameLst>
                                      </p:cBhvr>
                                      <p:rCtr x="104" y="9167"/>
                                    </p:animMotion>
                                  </p:childTnLst>
                                </p:cTn>
                              </p:par>
                            </p:childTnLst>
                          </p:cTn>
                        </p:par>
                        <p:par>
                          <p:cTn id="64" fill="hold">
                            <p:stCondLst>
                              <p:cond delay="18000"/>
                            </p:stCondLst>
                            <p:childTnLst>
                              <p:par>
                                <p:cTn id="65" presetID="1" presetClass="exit" presetSubtype="0" fill="hold" grpId="1" nodeType="after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par>
                          <p:cTn id="67" fill="hold">
                            <p:stCondLst>
                              <p:cond delay="18000"/>
                            </p:stCondLst>
                            <p:childTnLst>
                              <p:par>
                                <p:cTn id="68" presetID="1" presetClass="entr" presetSubtype="0" fill="hold" grpId="2" nodeType="after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par>
                          <p:cTn id="70" fill="hold">
                            <p:stCondLst>
                              <p:cond delay="18000"/>
                            </p:stCondLst>
                            <p:childTnLst>
                              <p:par>
                                <p:cTn id="71" presetID="42" presetClass="path" presetSubtype="0" accel="50000" decel="50000" fill="hold" grpId="0" nodeType="afterEffect">
                                  <p:stCondLst>
                                    <p:cond delay="0"/>
                                  </p:stCondLst>
                                  <p:childTnLst>
                                    <p:animMotion origin="layout" path="M -4.79167E-6 0.00138 L -0.0875 -0.16505 " pathEditMode="relative" rAng="0" ptsTypes="AA">
                                      <p:cBhvr>
                                        <p:cTn id="72" dur="2000" fill="hold"/>
                                        <p:tgtEl>
                                          <p:spTgt spid="18"/>
                                        </p:tgtEl>
                                        <p:attrNameLst>
                                          <p:attrName>ppt_x</p:attrName>
                                          <p:attrName>ppt_y</p:attrName>
                                        </p:attrNameLst>
                                      </p:cBhvr>
                                      <p:rCtr x="-4375" y="-8333"/>
                                    </p:animMotion>
                                  </p:childTnLst>
                                </p:cTn>
                              </p:par>
                            </p:childTnLst>
                          </p:cTn>
                        </p:par>
                        <p:par>
                          <p:cTn id="73" fill="hold">
                            <p:stCondLst>
                              <p:cond delay="20000"/>
                            </p:stCondLst>
                            <p:childTnLst>
                              <p:par>
                                <p:cTn id="74" presetID="1" presetClass="exit" presetSubtype="0" fill="hold" grpId="1" nodeType="afterEffect">
                                  <p:stCondLst>
                                    <p:cond delay="0"/>
                                  </p:stCondLst>
                                  <p:childTnLst>
                                    <p:set>
                                      <p:cBhvr>
                                        <p:cTn id="75" dur="1" fill="hold">
                                          <p:stCondLst>
                                            <p:cond delay="0"/>
                                          </p:stCondLst>
                                        </p:cTn>
                                        <p:tgtEl>
                                          <p:spTgt spid="18"/>
                                        </p:tgtEl>
                                        <p:attrNameLst>
                                          <p:attrName>style.visibility</p:attrName>
                                        </p:attrNameLst>
                                      </p:cBhvr>
                                      <p:to>
                                        <p:strVal val="hidden"/>
                                      </p:to>
                                    </p:set>
                                  </p:childTnLst>
                                </p:cTn>
                              </p:par>
                            </p:childTnLst>
                          </p:cTn>
                        </p:par>
                        <p:par>
                          <p:cTn id="76" fill="hold">
                            <p:stCondLst>
                              <p:cond delay="20000"/>
                            </p:stCondLst>
                            <p:childTnLst>
                              <p:par>
                                <p:cTn id="77" presetID="1" presetClass="entr" presetSubtype="0" fill="hold" grpId="2" nodeType="after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par>
                          <p:cTn id="79" fill="hold">
                            <p:stCondLst>
                              <p:cond delay="20000"/>
                            </p:stCondLst>
                            <p:childTnLst>
                              <p:par>
                                <p:cTn id="80" presetID="42" presetClass="path" presetSubtype="0" accel="50000" decel="50000" fill="hold" grpId="0" nodeType="afterEffect">
                                  <p:stCondLst>
                                    <p:cond delay="0"/>
                                  </p:stCondLst>
                                  <p:childTnLst>
                                    <p:animMotion origin="layout" path="M 4.375E-6 0.00139 L 4.375E-6 -0.18982 " pathEditMode="relative" rAng="0" ptsTypes="AA">
                                      <p:cBhvr>
                                        <p:cTn id="81" dur="2000" fill="hold"/>
                                        <p:tgtEl>
                                          <p:spTgt spid="19"/>
                                        </p:tgtEl>
                                        <p:attrNameLst>
                                          <p:attrName>ppt_x</p:attrName>
                                          <p:attrName>ppt_y</p:attrName>
                                        </p:attrNameLst>
                                      </p:cBhvr>
                                      <p:rCtr x="0" y="-9560"/>
                                    </p:animMotion>
                                  </p:childTnLst>
                                </p:cTn>
                              </p:par>
                            </p:childTnLst>
                          </p:cTn>
                        </p:par>
                        <p:par>
                          <p:cTn id="82" fill="hold">
                            <p:stCondLst>
                              <p:cond delay="22000"/>
                            </p:stCondLst>
                            <p:childTnLst>
                              <p:par>
                                <p:cTn id="83" presetID="1" presetClass="exit" presetSubtype="0" fill="hold" grpId="1" nodeType="afterEffect">
                                  <p:stCondLst>
                                    <p:cond delay="0"/>
                                  </p:stCondLst>
                                  <p:childTnLst>
                                    <p:set>
                                      <p:cBhvr>
                                        <p:cTn id="84" dur="1" fill="hold">
                                          <p:stCondLst>
                                            <p:cond delay="0"/>
                                          </p:stCondLst>
                                        </p:cTn>
                                        <p:tgtEl>
                                          <p:spTgt spid="19"/>
                                        </p:tgtEl>
                                        <p:attrNameLst>
                                          <p:attrName>style.visibility</p:attrName>
                                        </p:attrNameLst>
                                      </p:cBhvr>
                                      <p:to>
                                        <p:strVal val="hidden"/>
                                      </p:to>
                                    </p:set>
                                  </p:childTnLst>
                                </p:cTn>
                              </p:par>
                            </p:childTnLst>
                          </p:cTn>
                        </p:par>
                        <p:par>
                          <p:cTn id="85" fill="hold">
                            <p:stCondLst>
                              <p:cond delay="22000"/>
                            </p:stCondLst>
                            <p:childTnLst>
                              <p:par>
                                <p:cTn id="86" presetID="1" presetClass="entr" presetSubtype="0" fill="hold" grpId="2" nodeType="after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par>
                          <p:cTn id="88" fill="hold">
                            <p:stCondLst>
                              <p:cond delay="22000"/>
                            </p:stCondLst>
                            <p:childTnLst>
                              <p:par>
                                <p:cTn id="89" presetID="42" presetClass="path" presetSubtype="0" accel="50000" decel="50000" fill="hold" grpId="0" nodeType="afterEffect">
                                  <p:stCondLst>
                                    <p:cond delay="0"/>
                                  </p:stCondLst>
                                  <p:childTnLst>
                                    <p:animMotion origin="layout" path="M -2.08333E-7 0.00139 L 0.09284 -0.00717 " pathEditMode="relative" rAng="0" ptsTypes="AA">
                                      <p:cBhvr>
                                        <p:cTn id="90" dur="2000" fill="hold"/>
                                        <p:tgtEl>
                                          <p:spTgt spid="22"/>
                                        </p:tgtEl>
                                        <p:attrNameLst>
                                          <p:attrName>ppt_x</p:attrName>
                                          <p:attrName>ppt_y</p:attrName>
                                        </p:attrNameLst>
                                      </p:cBhvr>
                                      <p:rCtr x="4635" y="-440"/>
                                    </p:animMotion>
                                  </p:childTnLst>
                                </p:cTn>
                              </p:par>
                            </p:childTnLst>
                          </p:cTn>
                        </p:par>
                        <p:par>
                          <p:cTn id="91" fill="hold">
                            <p:stCondLst>
                              <p:cond delay="24000"/>
                            </p:stCondLst>
                            <p:childTnLst>
                              <p:par>
                                <p:cTn id="92" presetID="1" presetClass="exit" presetSubtype="0" fill="hold" grpId="1" nodeType="afterEffect">
                                  <p:stCondLst>
                                    <p:cond delay="0"/>
                                  </p:stCondLst>
                                  <p:childTnLst>
                                    <p:set>
                                      <p:cBhvr>
                                        <p:cTn id="93" dur="1" fill="hold">
                                          <p:stCondLst>
                                            <p:cond delay="0"/>
                                          </p:stCondLst>
                                        </p:cTn>
                                        <p:tgtEl>
                                          <p:spTgt spid="22"/>
                                        </p:tgtEl>
                                        <p:attrNameLst>
                                          <p:attrName>style.visibility</p:attrName>
                                        </p:attrNameLst>
                                      </p:cBhvr>
                                      <p:to>
                                        <p:strVal val="hidden"/>
                                      </p:to>
                                    </p:set>
                                  </p:childTnLst>
                                </p:cTn>
                              </p:par>
                            </p:childTnLst>
                          </p:cTn>
                        </p:par>
                        <p:par>
                          <p:cTn id="94" fill="hold">
                            <p:stCondLst>
                              <p:cond delay="24000"/>
                            </p:stCondLst>
                            <p:childTnLst>
                              <p:par>
                                <p:cTn id="95" presetID="1" presetClass="entr" presetSubtype="0" fill="hold" grpId="2" nodeType="after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childTnLst>
                          </p:cTn>
                        </p:par>
                        <p:par>
                          <p:cTn id="97" fill="hold">
                            <p:stCondLst>
                              <p:cond delay="24000"/>
                            </p:stCondLst>
                            <p:childTnLst>
                              <p:par>
                                <p:cTn id="98" presetID="42" presetClass="path" presetSubtype="0" accel="50000" decel="50000" fill="hold" grpId="0" nodeType="afterEffect">
                                  <p:stCondLst>
                                    <p:cond delay="0"/>
                                  </p:stCondLst>
                                  <p:childTnLst>
                                    <p:animMotion origin="layout" path="M -4.16667E-6 0.00139 L -0.08007 0.07686 " pathEditMode="relative" rAng="0" ptsTypes="AA">
                                      <p:cBhvr>
                                        <p:cTn id="99" dur="2000" fill="hold"/>
                                        <p:tgtEl>
                                          <p:spTgt spid="23"/>
                                        </p:tgtEl>
                                        <p:attrNameLst>
                                          <p:attrName>ppt_x</p:attrName>
                                          <p:attrName>ppt_y</p:attrName>
                                        </p:attrNameLst>
                                      </p:cBhvr>
                                      <p:rCtr x="-4010" y="3773"/>
                                    </p:animMotion>
                                  </p:childTnLst>
                                </p:cTn>
                              </p:par>
                            </p:childTnLst>
                          </p:cTn>
                        </p:par>
                        <p:par>
                          <p:cTn id="100" fill="hold">
                            <p:stCondLst>
                              <p:cond delay="26000"/>
                            </p:stCondLst>
                            <p:childTnLst>
                              <p:par>
                                <p:cTn id="101" presetID="1" presetClass="exit" presetSubtype="0" fill="hold" grpId="1" nodeType="after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childTnLst>
                          </p:cTn>
                        </p:par>
                        <p:par>
                          <p:cTn id="103" fill="hold">
                            <p:stCondLst>
                              <p:cond delay="26000"/>
                            </p:stCondLst>
                            <p:childTnLst>
                              <p:par>
                                <p:cTn id="104" presetID="1" presetClass="entr" presetSubtype="0" fill="hold" grpId="2" nodeType="after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childTnLst>
                          </p:cTn>
                        </p:par>
                        <p:par>
                          <p:cTn id="106" fill="hold">
                            <p:stCondLst>
                              <p:cond delay="26000"/>
                            </p:stCondLst>
                            <p:childTnLst>
                              <p:par>
                                <p:cTn id="107" presetID="42" presetClass="path" presetSubtype="0" accel="50000" decel="50000" fill="hold" grpId="0" nodeType="afterEffect">
                                  <p:stCondLst>
                                    <p:cond delay="0"/>
                                  </p:stCondLst>
                                  <p:childTnLst>
                                    <p:animMotion origin="layout" path="M 2.70833E-6 0.00139 L 0.12122 0.00139 " pathEditMode="relative" rAng="0" ptsTypes="AA">
                                      <p:cBhvr>
                                        <p:cTn id="108" dur="2000" fill="hold"/>
                                        <p:tgtEl>
                                          <p:spTgt spid="24"/>
                                        </p:tgtEl>
                                        <p:attrNameLst>
                                          <p:attrName>ppt_x</p:attrName>
                                          <p:attrName>ppt_y</p:attrName>
                                        </p:attrNameLst>
                                      </p:cBhvr>
                                      <p:rCtr x="6055" y="0"/>
                                    </p:animMotion>
                                  </p:childTnLst>
                                </p:cTn>
                              </p:par>
                            </p:childTnLst>
                          </p:cTn>
                        </p:par>
                        <p:par>
                          <p:cTn id="109" fill="hold">
                            <p:stCondLst>
                              <p:cond delay="28000"/>
                            </p:stCondLst>
                            <p:childTnLst>
                              <p:par>
                                <p:cTn id="110" presetID="1" presetClass="exit" presetSubtype="0" fill="hold" grpId="1" nodeType="afterEffect">
                                  <p:stCondLst>
                                    <p:cond delay="0"/>
                                  </p:stCondLst>
                                  <p:childTnLst>
                                    <p:set>
                                      <p:cBhvr>
                                        <p:cTn id="111"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1" grpId="0" animBg="1"/>
      <p:bldP spid="11" grpId="1" animBg="1"/>
      <p:bldP spid="11" grpId="2" animBg="1"/>
      <p:bldP spid="12" grpId="0" animBg="1"/>
      <p:bldP spid="12" grpId="1" animBg="1"/>
      <p:bldP spid="12" grpId="2" animBg="1"/>
      <p:bldP spid="14" grpId="0" animBg="1"/>
      <p:bldP spid="14" grpId="1" animBg="1"/>
      <p:bldP spid="14" grpId="2" animBg="1"/>
      <p:bldP spid="18" grpId="0" animBg="1"/>
      <p:bldP spid="18" grpId="1" animBg="1"/>
      <p:bldP spid="18" grpId="2" animBg="1"/>
      <p:bldP spid="19" grpId="0" animBg="1"/>
      <p:bldP spid="19" grpId="1" animBg="1"/>
      <p:bldP spid="19" grpId="2"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6806-CA12-4581-BCC2-43510EA933C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CHALLENGES</a:t>
            </a:r>
          </a:p>
        </p:txBody>
      </p:sp>
      <p:sp>
        <p:nvSpPr>
          <p:cNvPr id="3" name="Content Placeholder 2">
            <a:extLst>
              <a:ext uri="{FF2B5EF4-FFF2-40B4-BE49-F238E27FC236}">
                <a16:creationId xmlns:a16="http://schemas.microsoft.com/office/drawing/2014/main" id="{CC86822F-69B0-41A0-A09B-867784953F3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How to mitigate the drawbacks of traditional protocols?</a:t>
            </a:r>
          </a:p>
          <a:p>
            <a:r>
              <a:rPr lang="en-US" dirty="0">
                <a:latin typeface="Arial" panose="020B0604020202020204" pitchFamily="34" charset="0"/>
                <a:cs typeface="Arial" panose="020B0604020202020204" pitchFamily="34" charset="0"/>
              </a:rPr>
              <a:t>Can we create a content centric network protocol?</a:t>
            </a:r>
          </a:p>
          <a:p>
            <a:r>
              <a:rPr lang="en-US" dirty="0">
                <a:latin typeface="Arial" panose="020B0604020202020204" pitchFamily="34" charset="0"/>
                <a:cs typeface="Arial" panose="020B0604020202020204" pitchFamily="34" charset="0"/>
              </a:rPr>
              <a:t>What if we can fetch content from nearby devices?</a:t>
            </a:r>
          </a:p>
          <a:p>
            <a:r>
              <a:rPr lang="en-US" dirty="0">
                <a:latin typeface="Arial" panose="020B0604020202020204" pitchFamily="34" charset="0"/>
                <a:cs typeface="Arial" panose="020B0604020202020204" pitchFamily="34" charset="0"/>
              </a:rPr>
              <a:t>Can we reduce the latency?</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Key idea: Design a network protocol by assigning unique id to each content.</a:t>
            </a:r>
          </a:p>
        </p:txBody>
      </p:sp>
    </p:spTree>
    <p:extLst>
      <p:ext uri="{BB962C8B-B14F-4D97-AF65-F5344CB8AC3E}">
        <p14:creationId xmlns:p14="http://schemas.microsoft.com/office/powerpoint/2010/main" val="226341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E08F-79E8-48AB-9243-917EDB0C385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KEY COMPONENTS</a:t>
            </a:r>
          </a:p>
        </p:txBody>
      </p:sp>
      <p:sp>
        <p:nvSpPr>
          <p:cNvPr id="3" name="Content Placeholder 2">
            <a:extLst>
              <a:ext uri="{FF2B5EF4-FFF2-40B4-BE49-F238E27FC236}">
                <a16:creationId xmlns:a16="http://schemas.microsoft.com/office/drawing/2014/main" id="{8DB169B5-D783-4F78-9AB5-CE58F21AE622}"/>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Router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Host device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Packets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Client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Server</a:t>
            </a:r>
          </a:p>
        </p:txBody>
      </p:sp>
      <p:pic>
        <p:nvPicPr>
          <p:cNvPr id="5" name="Picture 4" descr="A close up of a logo&#10;&#10;Description automatically generated">
            <a:extLst>
              <a:ext uri="{FF2B5EF4-FFF2-40B4-BE49-F238E27FC236}">
                <a16:creationId xmlns:a16="http://schemas.microsoft.com/office/drawing/2014/main" id="{3BB1B60A-5BBE-4048-A466-823F2577B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735" y="1852812"/>
            <a:ext cx="1478280" cy="92964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DC41610-9DF0-4541-9866-784994E4C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377" y="2809639"/>
            <a:ext cx="1611777" cy="1132600"/>
          </a:xfrm>
          <a:prstGeom prst="rect">
            <a:avLst/>
          </a:prstGeom>
        </p:spPr>
      </p:pic>
      <p:sp>
        <p:nvSpPr>
          <p:cNvPr id="8" name="Rectangle 7">
            <a:extLst>
              <a:ext uri="{FF2B5EF4-FFF2-40B4-BE49-F238E27FC236}">
                <a16:creationId xmlns:a16="http://schemas.microsoft.com/office/drawing/2014/main" id="{569706EF-588C-440D-950F-D8D55288CBAC}"/>
              </a:ext>
            </a:extLst>
          </p:cNvPr>
          <p:cNvSpPr/>
          <p:nvPr/>
        </p:nvSpPr>
        <p:spPr>
          <a:xfrm>
            <a:off x="2840973" y="3778999"/>
            <a:ext cx="363091" cy="467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98FFAE-B6B5-40DA-8061-78B9E797C22A}"/>
              </a:ext>
            </a:extLst>
          </p:cNvPr>
          <p:cNvSpPr/>
          <p:nvPr/>
        </p:nvSpPr>
        <p:spPr>
          <a:xfrm>
            <a:off x="5843750" y="3767724"/>
            <a:ext cx="363091" cy="467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4" name="Graphic 13" descr="Computer">
            <a:extLst>
              <a:ext uri="{FF2B5EF4-FFF2-40B4-BE49-F238E27FC236}">
                <a16:creationId xmlns:a16="http://schemas.microsoft.com/office/drawing/2014/main" id="{4E197D75-8D52-4ECC-8B38-9E8EA76B3F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34380" y="4656646"/>
            <a:ext cx="757730" cy="757730"/>
          </a:xfrm>
          <a:prstGeom prst="rect">
            <a:avLst/>
          </a:prstGeom>
        </p:spPr>
      </p:pic>
      <p:pic>
        <p:nvPicPr>
          <p:cNvPr id="16" name="Graphic 15" descr="Database">
            <a:extLst>
              <a:ext uri="{FF2B5EF4-FFF2-40B4-BE49-F238E27FC236}">
                <a16:creationId xmlns:a16="http://schemas.microsoft.com/office/drawing/2014/main" id="{F42DE05D-9E39-4536-97BF-86F1ADC610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7326" y="5435476"/>
            <a:ext cx="616306" cy="616306"/>
          </a:xfrm>
          <a:prstGeom prst="rect">
            <a:avLst/>
          </a:prstGeom>
        </p:spPr>
      </p:pic>
      <p:sp>
        <p:nvSpPr>
          <p:cNvPr id="17" name="TextBox 16">
            <a:extLst>
              <a:ext uri="{FF2B5EF4-FFF2-40B4-BE49-F238E27FC236}">
                <a16:creationId xmlns:a16="http://schemas.microsoft.com/office/drawing/2014/main" id="{905CC7DD-0EC6-4A23-95A3-ECBABB8A87DC}"/>
              </a:ext>
            </a:extLst>
          </p:cNvPr>
          <p:cNvSpPr txBox="1"/>
          <p:nvPr/>
        </p:nvSpPr>
        <p:spPr>
          <a:xfrm>
            <a:off x="3566767" y="3942770"/>
            <a:ext cx="193476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Control packet</a:t>
            </a:r>
          </a:p>
        </p:txBody>
      </p:sp>
      <p:sp>
        <p:nvSpPr>
          <p:cNvPr id="18" name="Rectangle 17">
            <a:extLst>
              <a:ext uri="{FF2B5EF4-FFF2-40B4-BE49-F238E27FC236}">
                <a16:creationId xmlns:a16="http://schemas.microsoft.com/office/drawing/2014/main" id="{371BDE98-86AB-4FF2-A869-CCBF21C0AC58}"/>
              </a:ext>
            </a:extLst>
          </p:cNvPr>
          <p:cNvSpPr/>
          <p:nvPr/>
        </p:nvSpPr>
        <p:spPr>
          <a:xfrm>
            <a:off x="3584523" y="3969690"/>
            <a:ext cx="1742852"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40B1427D-56DA-43D3-BBD2-C5B624ADE3F2}"/>
              </a:ext>
            </a:extLst>
          </p:cNvPr>
          <p:cNvSpPr/>
          <p:nvPr/>
        </p:nvSpPr>
        <p:spPr>
          <a:xfrm>
            <a:off x="7009551" y="4046083"/>
            <a:ext cx="1468459" cy="400110"/>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C4E0D91C-7C0F-4374-877B-BEE5137429D1}"/>
              </a:ext>
            </a:extLst>
          </p:cNvPr>
          <p:cNvSpPr txBox="1"/>
          <p:nvPr/>
        </p:nvSpPr>
        <p:spPr>
          <a:xfrm>
            <a:off x="6999680" y="4050197"/>
            <a:ext cx="146845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Data packet</a:t>
            </a:r>
          </a:p>
        </p:txBody>
      </p:sp>
      <p:cxnSp>
        <p:nvCxnSpPr>
          <p:cNvPr id="22" name="Straight Arrow Connector 21">
            <a:extLst>
              <a:ext uri="{FF2B5EF4-FFF2-40B4-BE49-F238E27FC236}">
                <a16:creationId xmlns:a16="http://schemas.microsoft.com/office/drawing/2014/main" id="{661664EE-DEC6-4D98-9EF0-FE0C025584C1}"/>
              </a:ext>
            </a:extLst>
          </p:cNvPr>
          <p:cNvCxnSpPr>
            <a:stCxn id="8" idx="3"/>
            <a:endCxn id="18" idx="1"/>
          </p:cNvCxnSpPr>
          <p:nvPr/>
        </p:nvCxnSpPr>
        <p:spPr>
          <a:xfrm>
            <a:off x="3204064" y="4012569"/>
            <a:ext cx="380459" cy="1571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20260E7-064E-4F38-9DA9-0503609FDB18}"/>
              </a:ext>
            </a:extLst>
          </p:cNvPr>
          <p:cNvCxnSpPr>
            <a:cxnSpLocks/>
            <a:endCxn id="20" idx="1"/>
          </p:cNvCxnSpPr>
          <p:nvPr/>
        </p:nvCxnSpPr>
        <p:spPr>
          <a:xfrm>
            <a:off x="6194581" y="4012569"/>
            <a:ext cx="805099" cy="2222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336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6F3C-D906-46D5-B30A-D9DD0A4A47B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TRADITIONAL MECHANISM (UNICAST)</a:t>
            </a:r>
            <a:endParaRPr lang="en-US" dirty="0"/>
          </a:p>
        </p:txBody>
      </p:sp>
      <p:pic>
        <p:nvPicPr>
          <p:cNvPr id="9" name="Content Placeholder 8" descr="A picture containing clock&#10;&#10;Description automatically generated">
            <a:extLst>
              <a:ext uri="{FF2B5EF4-FFF2-40B4-BE49-F238E27FC236}">
                <a16:creationId xmlns:a16="http://schemas.microsoft.com/office/drawing/2014/main" id="{286F87FA-2058-455C-B060-BCA877E6DE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5648" y="1499734"/>
            <a:ext cx="7980703" cy="4993141"/>
          </a:xfrm>
        </p:spPr>
      </p:pic>
      <p:sp>
        <p:nvSpPr>
          <p:cNvPr id="10" name="Rectangle 9">
            <a:extLst>
              <a:ext uri="{FF2B5EF4-FFF2-40B4-BE49-F238E27FC236}">
                <a16:creationId xmlns:a16="http://schemas.microsoft.com/office/drawing/2014/main" id="{EEFFDB20-629D-4A7F-A0E3-D503D9C42BD3}"/>
              </a:ext>
            </a:extLst>
          </p:cNvPr>
          <p:cNvSpPr/>
          <p:nvPr/>
        </p:nvSpPr>
        <p:spPr>
          <a:xfrm>
            <a:off x="3625729" y="4958267"/>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EE4701-EE97-4ECB-B546-239A2AB072BC}"/>
              </a:ext>
            </a:extLst>
          </p:cNvPr>
          <p:cNvSpPr/>
          <p:nvPr/>
        </p:nvSpPr>
        <p:spPr>
          <a:xfrm>
            <a:off x="2524753" y="5015190"/>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06C5358-04A2-48FC-BA96-B4623D9A2A90}"/>
              </a:ext>
            </a:extLst>
          </p:cNvPr>
          <p:cNvSpPr/>
          <p:nvPr/>
        </p:nvSpPr>
        <p:spPr>
          <a:xfrm>
            <a:off x="4462410" y="3722926"/>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191020-7C70-4717-A506-AEF1A5385FDF}"/>
              </a:ext>
            </a:extLst>
          </p:cNvPr>
          <p:cNvSpPr/>
          <p:nvPr/>
        </p:nvSpPr>
        <p:spPr>
          <a:xfrm>
            <a:off x="5420353" y="2908326"/>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0F822-BAE8-4E74-AFD9-93E038FD8C45}"/>
              </a:ext>
            </a:extLst>
          </p:cNvPr>
          <p:cNvSpPr/>
          <p:nvPr/>
        </p:nvSpPr>
        <p:spPr>
          <a:xfrm>
            <a:off x="6283078" y="2237662"/>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361AB8F-A894-4E0B-9D1B-B2BDC84AAC1E}"/>
              </a:ext>
            </a:extLst>
          </p:cNvPr>
          <p:cNvSpPr/>
          <p:nvPr/>
        </p:nvSpPr>
        <p:spPr>
          <a:xfrm>
            <a:off x="5420353" y="2856045"/>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669AAE7-5D61-45E9-A414-C26A65C1D507}"/>
              </a:ext>
            </a:extLst>
          </p:cNvPr>
          <p:cNvSpPr/>
          <p:nvPr/>
        </p:nvSpPr>
        <p:spPr>
          <a:xfrm>
            <a:off x="4463981" y="3722926"/>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6D8423E-2A85-492B-B70C-EEA4F4F5C2E6}"/>
              </a:ext>
            </a:extLst>
          </p:cNvPr>
          <p:cNvSpPr/>
          <p:nvPr/>
        </p:nvSpPr>
        <p:spPr>
          <a:xfrm>
            <a:off x="3625729" y="4939413"/>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7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95833E-6 2.59259E-6 L 0.09036 -0.00834 " pathEditMode="relative" rAng="0" ptsTypes="AA">
                                      <p:cBhvr>
                                        <p:cTn id="6" dur="2000" fill="hold"/>
                                        <p:tgtEl>
                                          <p:spTgt spid="14"/>
                                        </p:tgtEl>
                                        <p:attrNameLst>
                                          <p:attrName>ppt_x</p:attrName>
                                          <p:attrName>ppt_y</p:attrName>
                                        </p:attrNameLst>
                                      </p:cBhvr>
                                      <p:rCtr x="4583" y="-417"/>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14"/>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grpId="2"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6.25E-7 -4.07407E-6 L 0.07018 -0.18101 " pathEditMode="relative" rAng="0" ptsTypes="AA">
                                      <p:cBhvr>
                                        <p:cTn id="15" dur="2000" fill="hold"/>
                                        <p:tgtEl>
                                          <p:spTgt spid="10"/>
                                        </p:tgtEl>
                                        <p:attrNameLst>
                                          <p:attrName>ppt_x</p:attrName>
                                          <p:attrName>ppt_y</p:attrName>
                                        </p:attrNameLst>
                                      </p:cBhvr>
                                      <p:rCtr x="3503" y="-9051"/>
                                    </p:animMotion>
                                  </p:childTnLst>
                                </p:cTn>
                              </p:par>
                            </p:childTnLst>
                          </p:cTn>
                        </p:par>
                        <p:par>
                          <p:cTn id="16" fill="hold">
                            <p:stCondLst>
                              <p:cond delay="4000"/>
                            </p:stCondLst>
                            <p:childTnLst>
                              <p:par>
                                <p:cTn id="17" presetID="1" presetClass="exit" presetSubtype="0" fill="hold" grpId="1" nodeType="after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grpId="2"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4000"/>
                            </p:stCondLst>
                            <p:childTnLst>
                              <p:par>
                                <p:cTn id="23" presetID="42" presetClass="path" presetSubtype="0" accel="50000" decel="50000" fill="hold" grpId="0" nodeType="afterEffect">
                                  <p:stCondLst>
                                    <p:cond delay="0"/>
                                  </p:stCondLst>
                                  <p:childTnLst>
                                    <p:animMotion origin="layout" path="M -4.16667E-7 -1.48148E-6 L 0.08372 -0.11991 " pathEditMode="relative" rAng="0" ptsTypes="AA">
                                      <p:cBhvr>
                                        <p:cTn id="24" dur="2000" fill="hold"/>
                                        <p:tgtEl>
                                          <p:spTgt spid="18"/>
                                        </p:tgtEl>
                                        <p:attrNameLst>
                                          <p:attrName>ppt_x</p:attrName>
                                          <p:attrName>ppt_y</p:attrName>
                                        </p:attrNameLst>
                                      </p:cBhvr>
                                      <p:rCtr x="4180" y="-5995"/>
                                    </p:animMotion>
                                  </p:childTnLst>
                                </p:cTn>
                              </p:par>
                            </p:childTnLst>
                          </p:cTn>
                        </p:par>
                        <p:par>
                          <p:cTn id="25" fill="hold">
                            <p:stCondLst>
                              <p:cond delay="6000"/>
                            </p:stCondLst>
                            <p:childTnLst>
                              <p:par>
                                <p:cTn id="26" presetID="1" presetClass="exit" presetSubtype="0" fill="hold" grpId="1" nodeType="afterEffect">
                                  <p:stCondLst>
                                    <p:cond delay="0"/>
                                  </p:stCondLst>
                                  <p:childTnLst>
                                    <p:set>
                                      <p:cBhvr>
                                        <p:cTn id="27" dur="1" fill="hold">
                                          <p:stCondLst>
                                            <p:cond delay="0"/>
                                          </p:stCondLst>
                                        </p:cTn>
                                        <p:tgtEl>
                                          <p:spTgt spid="18"/>
                                        </p:tgtEl>
                                        <p:attrNameLst>
                                          <p:attrName>style.visibility</p:attrName>
                                        </p:attrNameLst>
                                      </p:cBhvr>
                                      <p:to>
                                        <p:strVal val="hidden"/>
                                      </p:to>
                                    </p:set>
                                  </p:childTnLst>
                                </p:cTn>
                              </p:par>
                            </p:childTnLst>
                          </p:cTn>
                        </p:par>
                        <p:par>
                          <p:cTn id="28" fill="hold">
                            <p:stCondLst>
                              <p:cond delay="6000"/>
                            </p:stCondLst>
                            <p:childTnLst>
                              <p:par>
                                <p:cTn id="29" presetID="1" presetClass="entr" presetSubtype="0" fill="hold" grpId="2" nodeType="after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6000"/>
                            </p:stCondLst>
                            <p:childTnLst>
                              <p:par>
                                <p:cTn id="32" presetID="42" presetClass="path" presetSubtype="0" accel="50000" decel="50000" fill="hold" grpId="0" nodeType="afterEffect">
                                  <p:stCondLst>
                                    <p:cond delay="0"/>
                                  </p:stCondLst>
                                  <p:childTnLst>
                                    <p:animMotion origin="layout" path="M 3.95833E-6 -1.48148E-6 L 0.07304 -0.09792 " pathEditMode="relative" rAng="0" ptsTypes="AA">
                                      <p:cBhvr>
                                        <p:cTn id="33" dur="2000" fill="hold"/>
                                        <p:tgtEl>
                                          <p:spTgt spid="19"/>
                                        </p:tgtEl>
                                        <p:attrNameLst>
                                          <p:attrName>ppt_x</p:attrName>
                                          <p:attrName>ppt_y</p:attrName>
                                        </p:attrNameLst>
                                      </p:cBhvr>
                                      <p:rCtr x="3646" y="-4907"/>
                                    </p:animMotion>
                                  </p:childTnLst>
                                </p:cTn>
                              </p:par>
                            </p:childTnLst>
                          </p:cTn>
                        </p:par>
                        <p:par>
                          <p:cTn id="34" fill="hold">
                            <p:stCondLst>
                              <p:cond delay="8000"/>
                            </p:stCondLst>
                            <p:childTnLst>
                              <p:par>
                                <p:cTn id="35" presetID="1" presetClass="exit" presetSubtype="0" fill="hold" grpId="1" nodeType="after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par>
                          <p:cTn id="37" fill="hold">
                            <p:stCondLst>
                              <p:cond delay="8000"/>
                            </p:stCondLst>
                            <p:childTnLst>
                              <p:par>
                                <p:cTn id="38" presetID="1" presetClass="entr" presetSubtype="0" fill="hold" grpId="2"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8000"/>
                            </p:stCondLst>
                            <p:childTnLst>
                              <p:par>
                                <p:cTn id="41" presetID="42" presetClass="path" presetSubtype="0" accel="50000" decel="50000" fill="hold" grpId="0" nodeType="afterEffect">
                                  <p:stCondLst>
                                    <p:cond delay="0"/>
                                  </p:stCondLst>
                                  <p:childTnLst>
                                    <p:animMotion origin="layout" path="M 8.33333E-7 4.81481E-6 L -0.0707 0.09629 " pathEditMode="relative" rAng="0" ptsTypes="AA">
                                      <p:cBhvr>
                                        <p:cTn id="42" dur="2000" fill="hold"/>
                                        <p:tgtEl>
                                          <p:spTgt spid="20"/>
                                        </p:tgtEl>
                                        <p:attrNameLst>
                                          <p:attrName>ppt_x</p:attrName>
                                          <p:attrName>ppt_y</p:attrName>
                                        </p:attrNameLst>
                                      </p:cBhvr>
                                      <p:rCtr x="-3464" y="4745"/>
                                    </p:animMotion>
                                  </p:childTnLst>
                                </p:cTn>
                              </p:par>
                            </p:childTnLst>
                          </p:cTn>
                        </p:par>
                        <p:par>
                          <p:cTn id="43" fill="hold">
                            <p:stCondLst>
                              <p:cond delay="10000"/>
                            </p:stCondLst>
                            <p:childTnLst>
                              <p:par>
                                <p:cTn id="44" presetID="1" presetClass="exit" presetSubtype="0" fill="hold" grpId="1" nodeType="afterEffect">
                                  <p:stCondLst>
                                    <p:cond delay="0"/>
                                  </p:stCondLst>
                                  <p:childTnLst>
                                    <p:set>
                                      <p:cBhvr>
                                        <p:cTn id="45" dur="1" fill="hold">
                                          <p:stCondLst>
                                            <p:cond delay="0"/>
                                          </p:stCondLst>
                                        </p:cTn>
                                        <p:tgtEl>
                                          <p:spTgt spid="20"/>
                                        </p:tgtEl>
                                        <p:attrNameLst>
                                          <p:attrName>style.visibility</p:attrName>
                                        </p:attrNameLst>
                                      </p:cBhvr>
                                      <p:to>
                                        <p:strVal val="hidden"/>
                                      </p:to>
                                    </p:set>
                                  </p:childTnLst>
                                </p:cTn>
                              </p:par>
                            </p:childTnLst>
                          </p:cTn>
                        </p:par>
                        <p:par>
                          <p:cTn id="46" fill="hold">
                            <p:stCondLst>
                              <p:cond delay="10000"/>
                            </p:stCondLst>
                            <p:childTnLst>
                              <p:par>
                                <p:cTn id="47" presetID="1" presetClass="entr" presetSubtype="0" fill="hold" grpId="2" nodeType="after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par>
                          <p:cTn id="49" fill="hold">
                            <p:stCondLst>
                              <p:cond delay="10000"/>
                            </p:stCondLst>
                            <p:childTnLst>
                              <p:par>
                                <p:cTn id="50" presetID="42" presetClass="path" presetSubtype="0" accel="50000" decel="50000" fill="hold" grpId="0" nodeType="afterEffect">
                                  <p:stCondLst>
                                    <p:cond delay="0"/>
                                  </p:stCondLst>
                                  <p:childTnLst>
                                    <p:animMotion origin="layout" path="M 3.95833E-6 -1.48148E-6 L -0.07852 0.125 " pathEditMode="relative" rAng="0" ptsTypes="AA">
                                      <p:cBhvr>
                                        <p:cTn id="51" dur="2000" fill="hold"/>
                                        <p:tgtEl>
                                          <p:spTgt spid="21"/>
                                        </p:tgtEl>
                                        <p:attrNameLst>
                                          <p:attrName>ppt_x</p:attrName>
                                          <p:attrName>ppt_y</p:attrName>
                                        </p:attrNameLst>
                                      </p:cBhvr>
                                      <p:rCtr x="-3854" y="6273"/>
                                    </p:animMotion>
                                  </p:childTnLst>
                                </p:cTn>
                              </p:par>
                            </p:childTnLst>
                          </p:cTn>
                        </p:par>
                        <p:par>
                          <p:cTn id="52" fill="hold">
                            <p:stCondLst>
                              <p:cond delay="12000"/>
                            </p:stCondLst>
                            <p:childTnLst>
                              <p:par>
                                <p:cTn id="53" presetID="1" presetClass="exit" presetSubtype="0" fill="hold" grpId="1" nodeType="after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par>
                          <p:cTn id="55" fill="hold">
                            <p:stCondLst>
                              <p:cond delay="12000"/>
                            </p:stCondLst>
                            <p:childTnLst>
                              <p:par>
                                <p:cTn id="56" presetID="1" presetClass="entr" presetSubtype="0" fill="hold" grpId="2" nodeType="after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par>
                          <p:cTn id="58" fill="hold">
                            <p:stCondLst>
                              <p:cond delay="12000"/>
                            </p:stCondLst>
                            <p:childTnLst>
                              <p:par>
                                <p:cTn id="59" presetID="42" presetClass="path" presetSubtype="0" accel="50000" decel="50000" fill="hold" grpId="0" nodeType="afterEffect">
                                  <p:stCondLst>
                                    <p:cond delay="0"/>
                                  </p:stCondLst>
                                  <p:childTnLst>
                                    <p:animMotion origin="layout" path="M -4.16667E-7 -3.7037E-7 L -0.06862 0.17871 " pathEditMode="relative" rAng="0" ptsTypes="AA">
                                      <p:cBhvr>
                                        <p:cTn id="60" dur="2000" fill="hold"/>
                                        <p:tgtEl>
                                          <p:spTgt spid="22"/>
                                        </p:tgtEl>
                                        <p:attrNameLst>
                                          <p:attrName>ppt_x</p:attrName>
                                          <p:attrName>ppt_y</p:attrName>
                                        </p:attrNameLst>
                                      </p:cBhvr>
                                      <p:rCtr x="-3451" y="9190"/>
                                    </p:animMotion>
                                  </p:childTnLst>
                                </p:cTn>
                              </p:par>
                            </p:childTnLst>
                          </p:cTn>
                        </p:par>
                        <p:par>
                          <p:cTn id="61" fill="hold">
                            <p:stCondLst>
                              <p:cond delay="14000"/>
                            </p:stCondLst>
                            <p:childTnLst>
                              <p:par>
                                <p:cTn id="62" presetID="1" presetClass="exit" presetSubtype="0" fill="hold" grpId="1" nodeType="afterEffect">
                                  <p:stCondLst>
                                    <p:cond delay="0"/>
                                  </p:stCondLst>
                                  <p:childTnLst>
                                    <p:set>
                                      <p:cBhvr>
                                        <p:cTn id="63" dur="1" fill="hold">
                                          <p:stCondLst>
                                            <p:cond delay="0"/>
                                          </p:stCondLst>
                                        </p:cTn>
                                        <p:tgtEl>
                                          <p:spTgt spid="22"/>
                                        </p:tgtEl>
                                        <p:attrNameLst>
                                          <p:attrName>style.visibility</p:attrName>
                                        </p:attrNameLst>
                                      </p:cBhvr>
                                      <p:to>
                                        <p:strVal val="hidden"/>
                                      </p:to>
                                    </p:set>
                                  </p:childTnLst>
                                </p:cTn>
                              </p:par>
                            </p:childTnLst>
                          </p:cTn>
                        </p:par>
                        <p:par>
                          <p:cTn id="64" fill="hold">
                            <p:stCondLst>
                              <p:cond delay="14000"/>
                            </p:stCondLst>
                            <p:childTnLst>
                              <p:par>
                                <p:cTn id="65" presetID="1" presetClass="entr" presetSubtype="0" fill="hold" grpId="2" nodeType="after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par>
                          <p:cTn id="67" fill="hold">
                            <p:stCondLst>
                              <p:cond delay="14000"/>
                            </p:stCondLst>
                            <p:childTnLst>
                              <p:par>
                                <p:cTn id="68" presetID="42" presetClass="path" presetSubtype="0" accel="50000" decel="50000" fill="hold" grpId="0" nodeType="afterEffect">
                                  <p:stCondLst>
                                    <p:cond delay="0"/>
                                  </p:stCondLst>
                                  <p:childTnLst>
                                    <p:animMotion origin="layout" path="M -4.16667E-7 4.81481E-6 L -0.09023 0.00973 " pathEditMode="relative" rAng="0" ptsTypes="AA">
                                      <p:cBhvr>
                                        <p:cTn id="69" dur="2000" fill="hold"/>
                                        <p:tgtEl>
                                          <p:spTgt spid="24"/>
                                        </p:tgtEl>
                                        <p:attrNameLst>
                                          <p:attrName>ppt_x</p:attrName>
                                          <p:attrName>ppt_y</p:attrName>
                                        </p:attrNameLst>
                                      </p:cBhvr>
                                      <p:rCtr x="-4479" y="394"/>
                                    </p:animMotion>
                                  </p:childTnLst>
                                </p:cTn>
                              </p:par>
                            </p:childTnLst>
                          </p:cTn>
                        </p:par>
                        <p:par>
                          <p:cTn id="70" fill="hold">
                            <p:stCondLst>
                              <p:cond delay="16000"/>
                            </p:stCondLst>
                            <p:childTnLst>
                              <p:par>
                                <p:cTn id="71" presetID="1" presetClass="exit" presetSubtype="0" fill="hold" grpId="1" nodeType="afterEffect">
                                  <p:stCondLst>
                                    <p:cond delay="0"/>
                                  </p:stCondLst>
                                  <p:childTnLst>
                                    <p:set>
                                      <p:cBhvr>
                                        <p:cTn id="7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4" grpId="0" animBg="1"/>
      <p:bldP spid="14" grpId="1"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4" grpId="0" animBg="1"/>
      <p:bldP spid="24" grpId="1" animBg="1"/>
      <p:bldP spid="24"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6AE2-5F43-4190-8F6C-5F43429C7F7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PROPOSED MECHANISM (ANYCAST)</a:t>
            </a:r>
            <a:endParaRPr lang="en-US" dirty="0"/>
          </a:p>
        </p:txBody>
      </p:sp>
      <p:pic>
        <p:nvPicPr>
          <p:cNvPr id="6" name="Content Placeholder 5" descr="A picture containing clock&#10;&#10;Description automatically generated">
            <a:extLst>
              <a:ext uri="{FF2B5EF4-FFF2-40B4-BE49-F238E27FC236}">
                <a16:creationId xmlns:a16="http://schemas.microsoft.com/office/drawing/2014/main" id="{C61B6605-7036-46B5-9CB7-ECCFACCD0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809" y="1530299"/>
            <a:ext cx="7931848" cy="4962575"/>
          </a:xfrm>
        </p:spPr>
      </p:pic>
      <p:sp>
        <p:nvSpPr>
          <p:cNvPr id="7" name="Rectangle 6">
            <a:extLst>
              <a:ext uri="{FF2B5EF4-FFF2-40B4-BE49-F238E27FC236}">
                <a16:creationId xmlns:a16="http://schemas.microsoft.com/office/drawing/2014/main" id="{236815A3-CB7E-448B-A6DC-4BA76E53F5E0}"/>
              </a:ext>
            </a:extLst>
          </p:cNvPr>
          <p:cNvSpPr/>
          <p:nvPr/>
        </p:nvSpPr>
        <p:spPr>
          <a:xfrm>
            <a:off x="2350581" y="6125533"/>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3DBB42-9E6D-464A-A747-7919A879BAD7}"/>
              </a:ext>
            </a:extLst>
          </p:cNvPr>
          <p:cNvSpPr/>
          <p:nvPr/>
        </p:nvSpPr>
        <p:spPr>
          <a:xfrm>
            <a:off x="3526985" y="6125533"/>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D0D759-1746-4689-905C-AD624F6E8B4E}"/>
              </a:ext>
            </a:extLst>
          </p:cNvPr>
          <p:cNvSpPr/>
          <p:nvPr/>
        </p:nvSpPr>
        <p:spPr>
          <a:xfrm>
            <a:off x="7292696" y="6125533"/>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15C71A-F91E-47CD-8911-9C8B7A94C713}"/>
              </a:ext>
            </a:extLst>
          </p:cNvPr>
          <p:cNvSpPr/>
          <p:nvPr/>
        </p:nvSpPr>
        <p:spPr>
          <a:xfrm>
            <a:off x="8504126" y="6125533"/>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7A3AD8-1837-41B2-9FD0-EB4A99E1C37D}"/>
              </a:ext>
            </a:extLst>
          </p:cNvPr>
          <p:cNvSpPr/>
          <p:nvPr/>
        </p:nvSpPr>
        <p:spPr>
          <a:xfrm>
            <a:off x="7294267" y="6125533"/>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C2896C-6F52-436E-845A-13F06B492DDC}"/>
              </a:ext>
            </a:extLst>
          </p:cNvPr>
          <p:cNvSpPr/>
          <p:nvPr/>
        </p:nvSpPr>
        <p:spPr>
          <a:xfrm>
            <a:off x="3528556" y="6106679"/>
            <a:ext cx="224672" cy="292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37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33333E-6 -4.44444E-6 L 0.09883 0.00116 " pathEditMode="relative" rAng="0" ptsTypes="AA">
                                      <p:cBhvr>
                                        <p:cTn id="6" dur="2000" fill="hold"/>
                                        <p:tgtEl>
                                          <p:spTgt spid="7"/>
                                        </p:tgtEl>
                                        <p:attrNameLst>
                                          <p:attrName>ppt_x</p:attrName>
                                          <p:attrName>ppt_y</p:attrName>
                                        </p:attrNameLst>
                                      </p:cBhvr>
                                      <p:rCtr x="4935" y="46"/>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grpId="2"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2.29167E-6 -4.44444E-6 L 0.3112 0.00417 " pathEditMode="relative" rAng="0" ptsTypes="AA">
                                      <p:cBhvr>
                                        <p:cTn id="15" dur="2000" fill="hold"/>
                                        <p:tgtEl>
                                          <p:spTgt spid="8"/>
                                        </p:tgtEl>
                                        <p:attrNameLst>
                                          <p:attrName>ppt_x</p:attrName>
                                          <p:attrName>ppt_y</p:attrName>
                                        </p:attrNameLst>
                                      </p:cBhvr>
                                      <p:rCtr x="15560" y="208"/>
                                    </p:animMotion>
                                  </p:childTnLst>
                                </p:cTn>
                              </p:par>
                            </p:childTnLst>
                          </p:cTn>
                        </p:par>
                        <p:par>
                          <p:cTn id="16" fill="hold">
                            <p:stCondLst>
                              <p:cond delay="4000"/>
                            </p:stCondLst>
                            <p:childTnLst>
                              <p:par>
                                <p:cTn id="17" presetID="1" presetClass="exit"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grpId="2"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000"/>
                            </p:stCondLst>
                            <p:childTnLst>
                              <p:par>
                                <p:cTn id="23" presetID="42" presetClass="path" presetSubtype="0" accel="50000" decel="50000" fill="hold" grpId="0" nodeType="afterEffect">
                                  <p:stCondLst>
                                    <p:cond delay="0"/>
                                  </p:stCondLst>
                                  <p:childTnLst>
                                    <p:animMotion origin="layout" path="M -1.875E-6 -4.44444E-6 L 0.10417 -0.00208 " pathEditMode="relative" rAng="0" ptsTypes="AA">
                                      <p:cBhvr>
                                        <p:cTn id="24" dur="2000" fill="hold"/>
                                        <p:tgtEl>
                                          <p:spTgt spid="9"/>
                                        </p:tgtEl>
                                        <p:attrNameLst>
                                          <p:attrName>ppt_x</p:attrName>
                                          <p:attrName>ppt_y</p:attrName>
                                        </p:attrNameLst>
                                      </p:cBhvr>
                                      <p:rCtr x="5208" y="-116"/>
                                    </p:animMotion>
                                  </p:childTnLst>
                                </p:cTn>
                              </p:par>
                            </p:childTnLst>
                          </p:cTn>
                        </p:par>
                        <p:par>
                          <p:cTn id="25" fill="hold">
                            <p:stCondLst>
                              <p:cond delay="6000"/>
                            </p:stCondLst>
                            <p:childTnLst>
                              <p:par>
                                <p:cTn id="26" presetID="1" presetClass="exit" presetSubtype="0" fill="hold" grpId="1" nodeType="afterEffect">
                                  <p:stCondLst>
                                    <p:cond delay="0"/>
                                  </p:stCondLst>
                                  <p:childTnLst>
                                    <p:set>
                                      <p:cBhvr>
                                        <p:cTn id="27" dur="1" fill="hold">
                                          <p:stCondLst>
                                            <p:cond delay="0"/>
                                          </p:stCondLst>
                                        </p:cTn>
                                        <p:tgtEl>
                                          <p:spTgt spid="9"/>
                                        </p:tgtEl>
                                        <p:attrNameLst>
                                          <p:attrName>style.visibility</p:attrName>
                                        </p:attrNameLst>
                                      </p:cBhvr>
                                      <p:to>
                                        <p:strVal val="hidden"/>
                                      </p:to>
                                    </p:set>
                                  </p:childTnLst>
                                </p:cTn>
                              </p:par>
                            </p:childTnLst>
                          </p:cTn>
                        </p:par>
                        <p:par>
                          <p:cTn id="28" fill="hold">
                            <p:stCondLst>
                              <p:cond delay="6000"/>
                            </p:stCondLst>
                            <p:childTnLst>
                              <p:par>
                                <p:cTn id="29" presetID="1" presetClass="entr" presetSubtype="0" fill="hold" grpId="2"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6000"/>
                            </p:stCondLst>
                            <p:childTnLst>
                              <p:par>
                                <p:cTn id="32" presetID="42" presetClass="path" presetSubtype="0" accel="50000" decel="50000" fill="hold" grpId="0" nodeType="afterEffect">
                                  <p:stCondLst>
                                    <p:cond delay="0"/>
                                  </p:stCondLst>
                                  <p:childTnLst>
                                    <p:animMotion origin="layout" path="M -6.25E-7 -3.33333E-6 L -0.10052 -3.33333E-6 " pathEditMode="relative" rAng="0" ptsTypes="AA">
                                      <p:cBhvr>
                                        <p:cTn id="33" dur="2000" fill="hold"/>
                                        <p:tgtEl>
                                          <p:spTgt spid="10"/>
                                        </p:tgtEl>
                                        <p:attrNameLst>
                                          <p:attrName>ppt_x</p:attrName>
                                          <p:attrName>ppt_y</p:attrName>
                                        </p:attrNameLst>
                                      </p:cBhvr>
                                      <p:rCtr x="-5026" y="0"/>
                                    </p:animMotion>
                                  </p:childTnLst>
                                </p:cTn>
                              </p:par>
                            </p:childTnLst>
                          </p:cTn>
                        </p:par>
                        <p:par>
                          <p:cTn id="34" fill="hold">
                            <p:stCondLst>
                              <p:cond delay="8000"/>
                            </p:stCondLst>
                            <p:childTnLst>
                              <p:par>
                                <p:cTn id="35" presetID="1" presetClass="exit" presetSubtype="0" fill="hold" grpId="1" nodeType="after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par>
                          <p:cTn id="37" fill="hold">
                            <p:stCondLst>
                              <p:cond delay="8000"/>
                            </p:stCondLst>
                            <p:childTnLst>
                              <p:par>
                                <p:cTn id="38" presetID="1" presetClass="entr" presetSubtype="0" fill="hold" grpId="2" nodeType="after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8000"/>
                            </p:stCondLst>
                            <p:childTnLst>
                              <p:par>
                                <p:cTn id="41" presetID="42" presetClass="path" presetSubtype="0" accel="50000" decel="50000" fill="hold" grpId="0" nodeType="afterEffect">
                                  <p:stCondLst>
                                    <p:cond delay="0"/>
                                  </p:stCondLst>
                                  <p:childTnLst>
                                    <p:animMotion origin="layout" path="M -1.875E-6 -3.33333E-6 L -0.30885 -0.00139 " pathEditMode="relative" rAng="0" ptsTypes="AA">
                                      <p:cBhvr>
                                        <p:cTn id="42" dur="2000" fill="hold"/>
                                        <p:tgtEl>
                                          <p:spTgt spid="11"/>
                                        </p:tgtEl>
                                        <p:attrNameLst>
                                          <p:attrName>ppt_x</p:attrName>
                                          <p:attrName>ppt_y</p:attrName>
                                        </p:attrNameLst>
                                      </p:cBhvr>
                                      <p:rCtr x="-15417" y="-23"/>
                                    </p:animMotion>
                                  </p:childTnLst>
                                </p:cTn>
                              </p:par>
                            </p:childTnLst>
                          </p:cTn>
                        </p:par>
                        <p:par>
                          <p:cTn id="43" fill="hold">
                            <p:stCondLst>
                              <p:cond delay="10000"/>
                            </p:stCondLst>
                            <p:childTnLst>
                              <p:par>
                                <p:cTn id="44" presetID="1" presetClass="exit" presetSubtype="0" fill="hold" grpId="1" nodeType="afterEffect">
                                  <p:stCondLst>
                                    <p:cond delay="0"/>
                                  </p:stCondLst>
                                  <p:childTnLst>
                                    <p:set>
                                      <p:cBhvr>
                                        <p:cTn id="45" dur="1" fill="hold">
                                          <p:stCondLst>
                                            <p:cond delay="0"/>
                                          </p:stCondLst>
                                        </p:cTn>
                                        <p:tgtEl>
                                          <p:spTgt spid="11"/>
                                        </p:tgtEl>
                                        <p:attrNameLst>
                                          <p:attrName>style.visibility</p:attrName>
                                        </p:attrNameLst>
                                      </p:cBhvr>
                                      <p:to>
                                        <p:strVal val="hidden"/>
                                      </p:to>
                                    </p:set>
                                  </p:childTnLst>
                                </p:cTn>
                              </p:par>
                            </p:childTnLst>
                          </p:cTn>
                        </p:par>
                        <p:par>
                          <p:cTn id="46" fill="hold">
                            <p:stCondLst>
                              <p:cond delay="10000"/>
                            </p:stCondLst>
                            <p:childTnLst>
                              <p:par>
                                <p:cTn id="47" presetID="1" presetClass="entr" presetSubtype="0" fill="hold" grpId="2" nodeType="after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10000"/>
                            </p:stCondLst>
                            <p:childTnLst>
                              <p:par>
                                <p:cTn id="50" presetID="42" presetClass="path" presetSubtype="0" accel="50000" decel="50000" fill="hold" grpId="0" nodeType="afterEffect">
                                  <p:stCondLst>
                                    <p:cond delay="0"/>
                                  </p:stCondLst>
                                  <p:childTnLst>
                                    <p:animMotion origin="layout" path="M 2.29167E-6 4.44444E-6 L -0.09649 0.00139 " pathEditMode="relative" rAng="0" ptsTypes="AA">
                                      <p:cBhvr>
                                        <p:cTn id="51" dur="2000" fill="hold"/>
                                        <p:tgtEl>
                                          <p:spTgt spid="12"/>
                                        </p:tgtEl>
                                        <p:attrNameLst>
                                          <p:attrName>ppt_x</p:attrName>
                                          <p:attrName>ppt_y</p:attrName>
                                        </p:attrNameLst>
                                      </p:cBhvr>
                                      <p:rCtr x="-4844" y="208"/>
                                    </p:animMotion>
                                  </p:childTnLst>
                                </p:cTn>
                              </p:par>
                            </p:childTnLst>
                          </p:cTn>
                        </p:par>
                        <p:par>
                          <p:cTn id="52" fill="hold">
                            <p:stCondLst>
                              <p:cond delay="12000"/>
                            </p:stCondLst>
                            <p:childTnLst>
                              <p:par>
                                <p:cTn id="53" presetID="1" presetClass="exit" presetSubtype="0" fill="hold" grpId="1" nodeType="after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6AE2-5F43-4190-8F6C-5F43429C7F7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BOOTSTRAP AND DISCOVERY</a:t>
            </a:r>
            <a:endParaRPr lang="en-US" dirty="0"/>
          </a:p>
        </p:txBody>
      </p:sp>
      <p:pic>
        <p:nvPicPr>
          <p:cNvPr id="6" name="Content Placeholder 5" descr="A picture containing clock&#10;&#10;Description automatically generated">
            <a:extLst>
              <a:ext uri="{FF2B5EF4-FFF2-40B4-BE49-F238E27FC236}">
                <a16:creationId xmlns:a16="http://schemas.microsoft.com/office/drawing/2014/main" id="{C61B6605-7036-46B5-9CB7-ECCFACCD0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809" y="1530299"/>
            <a:ext cx="7931848" cy="4962575"/>
          </a:xfrm>
        </p:spPr>
      </p:pic>
      <p:sp>
        <p:nvSpPr>
          <p:cNvPr id="13" name="Rectangle 12">
            <a:extLst>
              <a:ext uri="{FF2B5EF4-FFF2-40B4-BE49-F238E27FC236}">
                <a16:creationId xmlns:a16="http://schemas.microsoft.com/office/drawing/2014/main" id="{0C607E80-079A-4C99-973B-9716F0772974}"/>
              </a:ext>
            </a:extLst>
          </p:cNvPr>
          <p:cNvSpPr/>
          <p:nvPr/>
        </p:nvSpPr>
        <p:spPr>
          <a:xfrm>
            <a:off x="8598981" y="6125533"/>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2A4065-4530-47DE-B5AA-D1619D36A501}"/>
              </a:ext>
            </a:extLst>
          </p:cNvPr>
          <p:cNvSpPr/>
          <p:nvPr/>
        </p:nvSpPr>
        <p:spPr>
          <a:xfrm>
            <a:off x="7162067" y="2467933"/>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FA316B-2415-4402-8B79-3875ED7E48F0}"/>
              </a:ext>
            </a:extLst>
          </p:cNvPr>
          <p:cNvSpPr/>
          <p:nvPr/>
        </p:nvSpPr>
        <p:spPr>
          <a:xfrm>
            <a:off x="4803691" y="2508352"/>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
            <a:extLst>
              <a:ext uri="{FF2B5EF4-FFF2-40B4-BE49-F238E27FC236}">
                <a16:creationId xmlns:a16="http://schemas.microsoft.com/office/drawing/2014/main" id="{FEB6F5A6-EB97-4761-930A-C197426CFF2C}"/>
              </a:ext>
            </a:extLst>
          </p:cNvPr>
          <p:cNvSpPr>
            <a:spLocks noChangeArrowheads="1"/>
          </p:cNvSpPr>
          <p:nvPr/>
        </p:nvSpPr>
        <p:spPr bwMode="auto">
          <a:xfrm>
            <a:off x="4987925" y="3754438"/>
            <a:ext cx="36110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Table 17">
            <a:extLst>
              <a:ext uri="{FF2B5EF4-FFF2-40B4-BE49-F238E27FC236}">
                <a16:creationId xmlns:a16="http://schemas.microsoft.com/office/drawing/2014/main" id="{41EB01FE-DEBB-4F0F-9750-03D4D1FBDDF7}"/>
              </a:ext>
            </a:extLst>
          </p:cNvPr>
          <p:cNvGraphicFramePr>
            <a:graphicFrameLocks noGrp="1"/>
          </p:cNvGraphicFramePr>
          <p:nvPr>
            <p:extLst>
              <p:ext uri="{D42A27DB-BD31-4B8C-83A1-F6EECF244321}">
                <p14:modId xmlns:p14="http://schemas.microsoft.com/office/powerpoint/2010/main" val="1110582998"/>
              </p:ext>
            </p:extLst>
          </p:nvPr>
        </p:nvGraphicFramePr>
        <p:xfrm>
          <a:off x="7761514" y="2558355"/>
          <a:ext cx="4169228" cy="453474"/>
        </p:xfrm>
        <a:graphic>
          <a:graphicData uri="http://schemas.openxmlformats.org/drawingml/2006/table">
            <a:tbl>
              <a:tblPr>
                <a:tableStyleId>{073A0DAA-6AF3-43AB-8588-CEC1D06C72B9}</a:tableStyleId>
              </a:tblPr>
              <a:tblGrid>
                <a:gridCol w="974253">
                  <a:extLst>
                    <a:ext uri="{9D8B030D-6E8A-4147-A177-3AD203B41FA5}">
                      <a16:colId xmlns:a16="http://schemas.microsoft.com/office/drawing/2014/main" val="1427211868"/>
                    </a:ext>
                  </a:extLst>
                </a:gridCol>
                <a:gridCol w="916943">
                  <a:extLst>
                    <a:ext uri="{9D8B030D-6E8A-4147-A177-3AD203B41FA5}">
                      <a16:colId xmlns:a16="http://schemas.microsoft.com/office/drawing/2014/main" val="2152686367"/>
                    </a:ext>
                  </a:extLst>
                </a:gridCol>
                <a:gridCol w="1232143">
                  <a:extLst>
                    <a:ext uri="{9D8B030D-6E8A-4147-A177-3AD203B41FA5}">
                      <a16:colId xmlns:a16="http://schemas.microsoft.com/office/drawing/2014/main" val="2305016485"/>
                    </a:ext>
                  </a:extLst>
                </a:gridCol>
                <a:gridCol w="1045889">
                  <a:extLst>
                    <a:ext uri="{9D8B030D-6E8A-4147-A177-3AD203B41FA5}">
                      <a16:colId xmlns:a16="http://schemas.microsoft.com/office/drawing/2014/main" val="3319282484"/>
                    </a:ext>
                  </a:extLst>
                </a:gridCol>
              </a:tblGrid>
              <a:tr h="453474">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Type-0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Source H1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Length 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NULL</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611474346"/>
                  </a:ext>
                </a:extLst>
              </a:tr>
            </a:tbl>
          </a:graphicData>
        </a:graphic>
      </p:graphicFrame>
      <p:graphicFrame>
        <p:nvGraphicFramePr>
          <p:cNvPr id="19" name="Table 18">
            <a:extLst>
              <a:ext uri="{FF2B5EF4-FFF2-40B4-BE49-F238E27FC236}">
                <a16:creationId xmlns:a16="http://schemas.microsoft.com/office/drawing/2014/main" id="{1121961A-625E-45F6-ABCF-9EF580018580}"/>
              </a:ext>
            </a:extLst>
          </p:cNvPr>
          <p:cNvGraphicFramePr>
            <a:graphicFrameLocks noGrp="1"/>
          </p:cNvGraphicFramePr>
          <p:nvPr>
            <p:extLst>
              <p:ext uri="{D42A27DB-BD31-4B8C-83A1-F6EECF244321}">
                <p14:modId xmlns:p14="http://schemas.microsoft.com/office/powerpoint/2010/main" val="4142333698"/>
              </p:ext>
            </p:extLst>
          </p:nvPr>
        </p:nvGraphicFramePr>
        <p:xfrm>
          <a:off x="7761514" y="3188580"/>
          <a:ext cx="4169229" cy="480839"/>
        </p:xfrm>
        <a:graphic>
          <a:graphicData uri="http://schemas.openxmlformats.org/drawingml/2006/table">
            <a:tbl>
              <a:tblPr>
                <a:tableStyleId>{073A0DAA-6AF3-43AB-8588-CEC1D06C72B9}</a:tableStyleId>
              </a:tblPr>
              <a:tblGrid>
                <a:gridCol w="926427">
                  <a:extLst>
                    <a:ext uri="{9D8B030D-6E8A-4147-A177-3AD203B41FA5}">
                      <a16:colId xmlns:a16="http://schemas.microsoft.com/office/drawing/2014/main" val="4124368516"/>
                    </a:ext>
                  </a:extLst>
                </a:gridCol>
                <a:gridCol w="909172">
                  <a:extLst>
                    <a:ext uri="{9D8B030D-6E8A-4147-A177-3AD203B41FA5}">
                      <a16:colId xmlns:a16="http://schemas.microsoft.com/office/drawing/2014/main" val="2543883821"/>
                    </a:ext>
                  </a:extLst>
                </a:gridCol>
                <a:gridCol w="1152586">
                  <a:extLst>
                    <a:ext uri="{9D8B030D-6E8A-4147-A177-3AD203B41FA5}">
                      <a16:colId xmlns:a16="http://schemas.microsoft.com/office/drawing/2014/main" val="4195227356"/>
                    </a:ext>
                  </a:extLst>
                </a:gridCol>
                <a:gridCol w="611866">
                  <a:extLst>
                    <a:ext uri="{9D8B030D-6E8A-4147-A177-3AD203B41FA5}">
                      <a16:colId xmlns:a16="http://schemas.microsoft.com/office/drawing/2014/main" val="1490954004"/>
                    </a:ext>
                  </a:extLst>
                </a:gridCol>
                <a:gridCol w="569178">
                  <a:extLst>
                    <a:ext uri="{9D8B030D-6E8A-4147-A177-3AD203B41FA5}">
                      <a16:colId xmlns:a16="http://schemas.microsoft.com/office/drawing/2014/main" val="1637503471"/>
                    </a:ext>
                  </a:extLst>
                </a:gridCol>
              </a:tblGrid>
              <a:tr h="480839">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Type-0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Source-H2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a:effectLst/>
                          <a:latin typeface="Arial" panose="020B0604020202020204" pitchFamily="34" charset="0"/>
                          <a:cs typeface="Arial" panose="020B0604020202020204" pitchFamily="34" charset="0"/>
                        </a:rPr>
                        <a:t>Length 2</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C3</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239427889"/>
                  </a:ext>
                </a:extLst>
              </a:tr>
            </a:tbl>
          </a:graphicData>
        </a:graphic>
      </p:graphicFrame>
      <p:graphicFrame>
        <p:nvGraphicFramePr>
          <p:cNvPr id="20" name="Table 19">
            <a:extLst>
              <a:ext uri="{FF2B5EF4-FFF2-40B4-BE49-F238E27FC236}">
                <a16:creationId xmlns:a16="http://schemas.microsoft.com/office/drawing/2014/main" id="{EE88D60B-074D-4D36-9E6C-6D3DA9907BD1}"/>
              </a:ext>
            </a:extLst>
          </p:cNvPr>
          <p:cNvGraphicFramePr>
            <a:graphicFrameLocks noGrp="1"/>
          </p:cNvGraphicFramePr>
          <p:nvPr>
            <p:extLst>
              <p:ext uri="{D42A27DB-BD31-4B8C-83A1-F6EECF244321}">
                <p14:modId xmlns:p14="http://schemas.microsoft.com/office/powerpoint/2010/main" val="3486582331"/>
              </p:ext>
            </p:extLst>
          </p:nvPr>
        </p:nvGraphicFramePr>
        <p:xfrm>
          <a:off x="7761514" y="4269436"/>
          <a:ext cx="4169228" cy="309880"/>
        </p:xfrm>
        <a:graphic>
          <a:graphicData uri="http://schemas.openxmlformats.org/drawingml/2006/table">
            <a:tbl>
              <a:tblPr>
                <a:tableStyleId>{073A0DAA-6AF3-43AB-8588-CEC1D06C72B9}</a:tableStyleId>
              </a:tblPr>
              <a:tblGrid>
                <a:gridCol w="1033693">
                  <a:extLst>
                    <a:ext uri="{9D8B030D-6E8A-4147-A177-3AD203B41FA5}">
                      <a16:colId xmlns:a16="http://schemas.microsoft.com/office/drawing/2014/main" val="691380783"/>
                    </a:ext>
                  </a:extLst>
                </a:gridCol>
                <a:gridCol w="1068149">
                  <a:extLst>
                    <a:ext uri="{9D8B030D-6E8A-4147-A177-3AD203B41FA5}">
                      <a16:colId xmlns:a16="http://schemas.microsoft.com/office/drawing/2014/main" val="913192965"/>
                    </a:ext>
                  </a:extLst>
                </a:gridCol>
                <a:gridCol w="1378258">
                  <a:extLst>
                    <a:ext uri="{9D8B030D-6E8A-4147-A177-3AD203B41FA5}">
                      <a16:colId xmlns:a16="http://schemas.microsoft.com/office/drawing/2014/main" val="1709658661"/>
                    </a:ext>
                  </a:extLst>
                </a:gridCol>
                <a:gridCol w="689128">
                  <a:extLst>
                    <a:ext uri="{9D8B030D-6E8A-4147-A177-3AD203B41FA5}">
                      <a16:colId xmlns:a16="http://schemas.microsoft.com/office/drawing/2014/main" val="1686621401"/>
                    </a:ext>
                  </a:extLst>
                </a:gridCol>
              </a:tblGrid>
              <a:tr h="0">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Type-0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Src-H4</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Length 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22510768"/>
                  </a:ext>
                </a:extLst>
              </a:tr>
            </a:tbl>
          </a:graphicData>
        </a:graphic>
      </p:graphicFrame>
      <p:graphicFrame>
        <p:nvGraphicFramePr>
          <p:cNvPr id="21" name="Table 20">
            <a:extLst>
              <a:ext uri="{FF2B5EF4-FFF2-40B4-BE49-F238E27FC236}">
                <a16:creationId xmlns:a16="http://schemas.microsoft.com/office/drawing/2014/main" id="{FE12207E-3C29-4A32-88C7-1944C6BDE292}"/>
              </a:ext>
            </a:extLst>
          </p:cNvPr>
          <p:cNvGraphicFramePr>
            <a:graphicFrameLocks noGrp="1"/>
          </p:cNvGraphicFramePr>
          <p:nvPr>
            <p:extLst>
              <p:ext uri="{D42A27DB-BD31-4B8C-83A1-F6EECF244321}">
                <p14:modId xmlns:p14="http://schemas.microsoft.com/office/powerpoint/2010/main" val="1423092751"/>
              </p:ext>
            </p:extLst>
          </p:nvPr>
        </p:nvGraphicFramePr>
        <p:xfrm>
          <a:off x="7761514" y="3804747"/>
          <a:ext cx="4169228" cy="309880"/>
        </p:xfrm>
        <a:graphic>
          <a:graphicData uri="http://schemas.openxmlformats.org/drawingml/2006/table">
            <a:tbl>
              <a:tblPr>
                <a:tableStyleId>{073A0DAA-6AF3-43AB-8588-CEC1D06C72B9}</a:tableStyleId>
              </a:tblPr>
              <a:tblGrid>
                <a:gridCol w="1083000">
                  <a:extLst>
                    <a:ext uri="{9D8B030D-6E8A-4147-A177-3AD203B41FA5}">
                      <a16:colId xmlns:a16="http://schemas.microsoft.com/office/drawing/2014/main" val="998504650"/>
                    </a:ext>
                  </a:extLst>
                </a:gridCol>
                <a:gridCol w="782948">
                  <a:extLst>
                    <a:ext uri="{9D8B030D-6E8A-4147-A177-3AD203B41FA5}">
                      <a16:colId xmlns:a16="http://schemas.microsoft.com/office/drawing/2014/main" val="1164867978"/>
                    </a:ext>
                  </a:extLst>
                </a:gridCol>
                <a:gridCol w="1209951">
                  <a:extLst>
                    <a:ext uri="{9D8B030D-6E8A-4147-A177-3AD203B41FA5}">
                      <a16:colId xmlns:a16="http://schemas.microsoft.com/office/drawing/2014/main" val="1806826361"/>
                    </a:ext>
                  </a:extLst>
                </a:gridCol>
                <a:gridCol w="568531">
                  <a:extLst>
                    <a:ext uri="{9D8B030D-6E8A-4147-A177-3AD203B41FA5}">
                      <a16:colId xmlns:a16="http://schemas.microsoft.com/office/drawing/2014/main" val="4211520555"/>
                    </a:ext>
                  </a:extLst>
                </a:gridCol>
                <a:gridCol w="524798">
                  <a:extLst>
                    <a:ext uri="{9D8B030D-6E8A-4147-A177-3AD203B41FA5}">
                      <a16:colId xmlns:a16="http://schemas.microsoft.com/office/drawing/2014/main" val="3936291540"/>
                    </a:ext>
                  </a:extLst>
                </a:gridCol>
              </a:tblGrid>
              <a:tr h="0">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Type-0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Src-H3</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Length 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964385256"/>
                  </a:ext>
                </a:extLst>
              </a:tr>
            </a:tbl>
          </a:graphicData>
        </a:graphic>
      </p:graphicFrame>
      <p:sp>
        <p:nvSpPr>
          <p:cNvPr id="22" name="Rectangle 21">
            <a:extLst>
              <a:ext uri="{FF2B5EF4-FFF2-40B4-BE49-F238E27FC236}">
                <a16:creationId xmlns:a16="http://schemas.microsoft.com/office/drawing/2014/main" id="{D3C767F9-892A-4588-AD09-BEC2F5324D68}"/>
              </a:ext>
            </a:extLst>
          </p:cNvPr>
          <p:cNvSpPr/>
          <p:nvPr/>
        </p:nvSpPr>
        <p:spPr>
          <a:xfrm>
            <a:off x="2590067" y="5972061"/>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5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7.40741E-7 L 0.07292 0.00255 " pathEditMode="relative" rAng="0" ptsTypes="AA">
                                      <p:cBhvr>
                                        <p:cTn id="6" dur="2000" fill="hold"/>
                                        <p:tgtEl>
                                          <p:spTgt spid="22"/>
                                        </p:tgtEl>
                                        <p:attrNameLst>
                                          <p:attrName>ppt_x</p:attrName>
                                          <p:attrName>ppt_y</p:attrName>
                                        </p:attrNameLst>
                                      </p:cBhvr>
                                      <p:rCtr x="3646" y="116"/>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22"/>
                                        </p:tgtEl>
                                        <p:attrNameLst>
                                          <p:attrName>style.visibility</p:attrName>
                                        </p:attrNameLst>
                                      </p:cBhvr>
                                      <p:to>
                                        <p:strVal val="hidden"/>
                                      </p:to>
                                    </p:set>
                                  </p:childTnLst>
                                </p:cTn>
                              </p:par>
                            </p:childTnLst>
                          </p:cTn>
                        </p:par>
                        <p:par>
                          <p:cTn id="10" fill="hold">
                            <p:stCondLst>
                              <p:cond delay="2000"/>
                            </p:stCondLst>
                            <p:childTnLst>
                              <p:par>
                                <p:cTn id="11" presetID="42" presetClass="path" presetSubtype="0" accel="50000" decel="50000" fill="hold" grpId="0" nodeType="afterEffect">
                                  <p:stCondLst>
                                    <p:cond delay="0"/>
                                  </p:stCondLst>
                                  <p:childTnLst>
                                    <p:animMotion origin="layout" path="M -3.33333E-6 -4.44444E-6 L -0.10117 0.00278 " pathEditMode="relative" rAng="0" ptsTypes="AA">
                                      <p:cBhvr>
                                        <p:cTn id="12" dur="2000" fill="hold"/>
                                        <p:tgtEl>
                                          <p:spTgt spid="13"/>
                                        </p:tgtEl>
                                        <p:attrNameLst>
                                          <p:attrName>ppt_x</p:attrName>
                                          <p:attrName>ppt_y</p:attrName>
                                        </p:attrNameLst>
                                      </p:cBhvr>
                                      <p:rCtr x="-5065" y="139"/>
                                    </p:animMotion>
                                  </p:childTnLst>
                                </p:cTn>
                              </p:par>
                            </p:childTnLst>
                          </p:cTn>
                        </p:par>
                        <p:par>
                          <p:cTn id="13" fill="hold">
                            <p:stCondLst>
                              <p:cond delay="4000"/>
                            </p:stCondLst>
                            <p:childTnLst>
                              <p:par>
                                <p:cTn id="14" presetID="1" presetClass="exit" presetSubtype="0" fill="hold" grpId="1" nodeType="afterEffect">
                                  <p:stCondLst>
                                    <p:cond delay="0"/>
                                  </p:stCondLst>
                                  <p:childTnLst>
                                    <p:set>
                                      <p:cBhvr>
                                        <p:cTn id="15" dur="1" fill="hold">
                                          <p:stCondLst>
                                            <p:cond delay="0"/>
                                          </p:stCondLst>
                                        </p:cTn>
                                        <p:tgtEl>
                                          <p:spTgt spid="13"/>
                                        </p:tgtEl>
                                        <p:attrNameLst>
                                          <p:attrName>style.visibility</p:attrName>
                                        </p:attrNameLst>
                                      </p:cBhvr>
                                      <p:to>
                                        <p:strVal val="hidden"/>
                                      </p:to>
                                    </p:set>
                                  </p:childTnLst>
                                </p:cTn>
                              </p:par>
                            </p:childTnLst>
                          </p:cTn>
                        </p:par>
                        <p:par>
                          <p:cTn id="16" fill="hold">
                            <p:stCondLst>
                              <p:cond delay="4000"/>
                            </p:stCondLst>
                            <p:childTnLst>
                              <p:par>
                                <p:cTn id="17" presetID="42" presetClass="path" presetSubtype="0" accel="50000" decel="50000" fill="hold" grpId="0" nodeType="afterEffect">
                                  <p:stCondLst>
                                    <p:cond delay="0"/>
                                  </p:stCondLst>
                                  <p:childTnLst>
                                    <p:animMotion origin="layout" path="M -4.79167E-6 -1.11111E-6 L -0.04049 0.09792 " pathEditMode="relative" rAng="0" ptsTypes="AA">
                                      <p:cBhvr>
                                        <p:cTn id="18" dur="2000" fill="hold"/>
                                        <p:tgtEl>
                                          <p:spTgt spid="15"/>
                                        </p:tgtEl>
                                        <p:attrNameLst>
                                          <p:attrName>ppt_x</p:attrName>
                                          <p:attrName>ppt_y</p:attrName>
                                        </p:attrNameLst>
                                      </p:cBhvr>
                                      <p:rCtr x="-2031" y="4884"/>
                                    </p:animMotion>
                                  </p:childTnLst>
                                </p:cTn>
                              </p:par>
                            </p:childTnLst>
                          </p:cTn>
                        </p:par>
                        <p:par>
                          <p:cTn id="19" fill="hold">
                            <p:stCondLst>
                              <p:cond delay="6000"/>
                            </p:stCondLst>
                            <p:childTnLst>
                              <p:par>
                                <p:cTn id="20" presetID="1" presetClass="exit" presetSubtype="0" fill="hold" grpId="1" nodeType="afterEffect">
                                  <p:stCondLst>
                                    <p:cond delay="0"/>
                                  </p:stCondLst>
                                  <p:childTnLst>
                                    <p:set>
                                      <p:cBhvr>
                                        <p:cTn id="21" dur="1" fill="hold">
                                          <p:stCondLst>
                                            <p:cond delay="0"/>
                                          </p:stCondLst>
                                        </p:cTn>
                                        <p:tgtEl>
                                          <p:spTgt spid="15"/>
                                        </p:tgtEl>
                                        <p:attrNameLst>
                                          <p:attrName>style.visibility</p:attrName>
                                        </p:attrNameLst>
                                      </p:cBhvr>
                                      <p:to>
                                        <p:strVal val="hidden"/>
                                      </p:to>
                                    </p:set>
                                  </p:childTnLst>
                                </p:cTn>
                              </p:par>
                            </p:childTnLst>
                          </p:cTn>
                        </p:par>
                        <p:par>
                          <p:cTn id="22" fill="hold">
                            <p:stCondLst>
                              <p:cond delay="6000"/>
                            </p:stCondLst>
                            <p:childTnLst>
                              <p:par>
                                <p:cTn id="23" presetID="42" presetClass="path" presetSubtype="0" accel="50000" decel="50000" fill="hold" grpId="0" nodeType="afterEffect">
                                  <p:stCondLst>
                                    <p:cond delay="0"/>
                                  </p:stCondLst>
                                  <p:childTnLst>
                                    <p:animMotion origin="layout" path="M 4.375E-6 1.11111E-6 L 0.0414 0.08449 " pathEditMode="relative" rAng="0" ptsTypes="AA">
                                      <p:cBhvr>
                                        <p:cTn id="24" dur="2000" fill="hold"/>
                                        <p:tgtEl>
                                          <p:spTgt spid="16"/>
                                        </p:tgtEl>
                                        <p:attrNameLst>
                                          <p:attrName>ppt_x</p:attrName>
                                          <p:attrName>ppt_y</p:attrName>
                                        </p:attrNameLst>
                                      </p:cBhvr>
                                      <p:rCtr x="2057" y="4375"/>
                                    </p:animMotion>
                                  </p:childTnLst>
                                </p:cTn>
                              </p:par>
                            </p:childTnLst>
                          </p:cTn>
                        </p:par>
                        <p:par>
                          <p:cTn id="25" fill="hold">
                            <p:stCondLst>
                              <p:cond delay="8000"/>
                            </p:stCondLst>
                            <p:childTnLst>
                              <p:par>
                                <p:cTn id="26" presetID="1" presetClass="exit" presetSubtype="0" fill="hold" grpId="1" nodeType="afterEffect">
                                  <p:stCondLst>
                                    <p:cond delay="0"/>
                                  </p:stCondLst>
                                  <p:childTnLst>
                                    <p:set>
                                      <p:cBhvr>
                                        <p:cTn id="2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6" grpId="0" animBg="1"/>
      <p:bldP spid="16" grpId="1" animBg="1"/>
      <p:bldP spid="22" grpId="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6AE2-5F43-4190-8F6C-5F43429C7F7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ROUTING UPDATE</a:t>
            </a:r>
            <a:endParaRPr lang="en-US" dirty="0"/>
          </a:p>
        </p:txBody>
      </p:sp>
      <p:pic>
        <p:nvPicPr>
          <p:cNvPr id="6" name="Content Placeholder 5" descr="A picture containing clock&#10;&#10;Description automatically generated">
            <a:extLst>
              <a:ext uri="{FF2B5EF4-FFF2-40B4-BE49-F238E27FC236}">
                <a16:creationId xmlns:a16="http://schemas.microsoft.com/office/drawing/2014/main" id="{C61B6605-7036-46B5-9CB7-ECCFACCD0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809" y="1530299"/>
            <a:ext cx="7931848" cy="4962575"/>
          </a:xfrm>
        </p:spPr>
      </p:pic>
      <p:sp>
        <p:nvSpPr>
          <p:cNvPr id="13" name="Rectangle 12">
            <a:extLst>
              <a:ext uri="{FF2B5EF4-FFF2-40B4-BE49-F238E27FC236}">
                <a16:creationId xmlns:a16="http://schemas.microsoft.com/office/drawing/2014/main" id="{0C607E80-079A-4C99-973B-9716F0772974}"/>
              </a:ext>
            </a:extLst>
          </p:cNvPr>
          <p:cNvSpPr/>
          <p:nvPr/>
        </p:nvSpPr>
        <p:spPr>
          <a:xfrm>
            <a:off x="3698052" y="5962247"/>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2A4065-4530-47DE-B5AA-D1619D36A501}"/>
              </a:ext>
            </a:extLst>
          </p:cNvPr>
          <p:cNvSpPr/>
          <p:nvPr/>
        </p:nvSpPr>
        <p:spPr>
          <a:xfrm>
            <a:off x="7553953" y="4942189"/>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
            <a:extLst>
              <a:ext uri="{FF2B5EF4-FFF2-40B4-BE49-F238E27FC236}">
                <a16:creationId xmlns:a16="http://schemas.microsoft.com/office/drawing/2014/main" id="{FEB6F5A6-EB97-4761-930A-C197426CFF2C}"/>
              </a:ext>
            </a:extLst>
          </p:cNvPr>
          <p:cNvSpPr>
            <a:spLocks noChangeArrowheads="1"/>
          </p:cNvSpPr>
          <p:nvPr/>
        </p:nvSpPr>
        <p:spPr bwMode="auto">
          <a:xfrm>
            <a:off x="4987925" y="3754438"/>
            <a:ext cx="36110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2" name="Rectangle 21">
            <a:extLst>
              <a:ext uri="{FF2B5EF4-FFF2-40B4-BE49-F238E27FC236}">
                <a16:creationId xmlns:a16="http://schemas.microsoft.com/office/drawing/2014/main" id="{D3C767F9-892A-4588-AD09-BEC2F5324D68}"/>
              </a:ext>
            </a:extLst>
          </p:cNvPr>
          <p:cNvSpPr/>
          <p:nvPr/>
        </p:nvSpPr>
        <p:spPr>
          <a:xfrm>
            <a:off x="3471809" y="5018542"/>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C9762D73-06AD-43AC-B597-6307FF0DF59E}"/>
              </a:ext>
            </a:extLst>
          </p:cNvPr>
          <p:cNvGraphicFramePr>
            <a:graphicFrameLocks noGrp="1"/>
          </p:cNvGraphicFramePr>
          <p:nvPr>
            <p:extLst>
              <p:ext uri="{D42A27DB-BD31-4B8C-83A1-F6EECF244321}">
                <p14:modId xmlns:p14="http://schemas.microsoft.com/office/powerpoint/2010/main" val="2944952090"/>
              </p:ext>
            </p:extLst>
          </p:nvPr>
        </p:nvGraphicFramePr>
        <p:xfrm>
          <a:off x="7431120" y="2535443"/>
          <a:ext cx="4714245" cy="399588"/>
        </p:xfrm>
        <a:graphic>
          <a:graphicData uri="http://schemas.openxmlformats.org/drawingml/2006/table">
            <a:tbl>
              <a:tblPr>
                <a:tableStyleId>{073A0DAA-6AF3-43AB-8588-CEC1D06C72B9}</a:tableStyleId>
              </a:tblPr>
              <a:tblGrid>
                <a:gridCol w="992473">
                  <a:extLst>
                    <a:ext uri="{9D8B030D-6E8A-4147-A177-3AD203B41FA5}">
                      <a16:colId xmlns:a16="http://schemas.microsoft.com/office/drawing/2014/main" val="615843245"/>
                    </a:ext>
                  </a:extLst>
                </a:gridCol>
                <a:gridCol w="1050853">
                  <a:extLst>
                    <a:ext uri="{9D8B030D-6E8A-4147-A177-3AD203B41FA5}">
                      <a16:colId xmlns:a16="http://schemas.microsoft.com/office/drawing/2014/main" val="691124113"/>
                    </a:ext>
                  </a:extLst>
                </a:gridCol>
                <a:gridCol w="919495">
                  <a:extLst>
                    <a:ext uri="{9D8B030D-6E8A-4147-A177-3AD203B41FA5}">
                      <a16:colId xmlns:a16="http://schemas.microsoft.com/office/drawing/2014/main" val="4129628880"/>
                    </a:ext>
                  </a:extLst>
                </a:gridCol>
                <a:gridCol w="1167615">
                  <a:extLst>
                    <a:ext uri="{9D8B030D-6E8A-4147-A177-3AD203B41FA5}">
                      <a16:colId xmlns:a16="http://schemas.microsoft.com/office/drawing/2014/main" val="3056800137"/>
                    </a:ext>
                  </a:extLst>
                </a:gridCol>
                <a:gridCol w="583809">
                  <a:extLst>
                    <a:ext uri="{9D8B030D-6E8A-4147-A177-3AD203B41FA5}">
                      <a16:colId xmlns:a16="http://schemas.microsoft.com/office/drawing/2014/main" val="2800788848"/>
                    </a:ext>
                  </a:extLst>
                </a:gridCol>
              </a:tblGrid>
              <a:tr h="399588">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Type-4</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err="1">
                          <a:effectLst/>
                          <a:latin typeface="Arial" panose="020B0604020202020204" pitchFamily="34" charset="0"/>
                          <a:cs typeface="Arial" panose="020B0604020202020204" pitchFamily="34" charset="0"/>
                        </a:rPr>
                        <a:t>Src</a:t>
                      </a:r>
                      <a:r>
                        <a:rPr lang="en-IN" sz="1200" dirty="0">
                          <a:effectLst/>
                          <a:latin typeface="Arial" panose="020B0604020202020204" pitchFamily="34" charset="0"/>
                          <a:cs typeface="Arial" panose="020B0604020202020204" pitchFamily="34" charset="0"/>
                        </a:rPr>
                        <a:t>- R1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Hops-0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Length-1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H1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895560804"/>
                  </a:ext>
                </a:extLst>
              </a:tr>
            </a:tbl>
          </a:graphicData>
        </a:graphic>
      </p:graphicFrame>
      <p:graphicFrame>
        <p:nvGraphicFramePr>
          <p:cNvPr id="4" name="Table 3">
            <a:extLst>
              <a:ext uri="{FF2B5EF4-FFF2-40B4-BE49-F238E27FC236}">
                <a16:creationId xmlns:a16="http://schemas.microsoft.com/office/drawing/2014/main" id="{797FFF07-DFDE-4DBD-A43C-F716DD4B5E7D}"/>
              </a:ext>
            </a:extLst>
          </p:cNvPr>
          <p:cNvGraphicFramePr>
            <a:graphicFrameLocks noGrp="1"/>
          </p:cNvGraphicFramePr>
          <p:nvPr>
            <p:extLst>
              <p:ext uri="{D42A27DB-BD31-4B8C-83A1-F6EECF244321}">
                <p14:modId xmlns:p14="http://schemas.microsoft.com/office/powerpoint/2010/main" val="3845607950"/>
              </p:ext>
            </p:extLst>
          </p:nvPr>
        </p:nvGraphicFramePr>
        <p:xfrm>
          <a:off x="7431120" y="2978710"/>
          <a:ext cx="4714244" cy="309880"/>
        </p:xfrm>
        <a:graphic>
          <a:graphicData uri="http://schemas.openxmlformats.org/drawingml/2006/table">
            <a:tbl>
              <a:tblPr>
                <a:tableStyleId>{073A0DAA-6AF3-43AB-8588-CEC1D06C72B9}</a:tableStyleId>
              </a:tblPr>
              <a:tblGrid>
                <a:gridCol w="602263">
                  <a:extLst>
                    <a:ext uri="{9D8B030D-6E8A-4147-A177-3AD203B41FA5}">
                      <a16:colId xmlns:a16="http://schemas.microsoft.com/office/drawing/2014/main" val="241824688"/>
                    </a:ext>
                  </a:extLst>
                </a:gridCol>
                <a:gridCol w="892435">
                  <a:extLst>
                    <a:ext uri="{9D8B030D-6E8A-4147-A177-3AD203B41FA5}">
                      <a16:colId xmlns:a16="http://schemas.microsoft.com/office/drawing/2014/main" val="48066513"/>
                    </a:ext>
                  </a:extLst>
                </a:gridCol>
                <a:gridCol w="892435">
                  <a:extLst>
                    <a:ext uri="{9D8B030D-6E8A-4147-A177-3AD203B41FA5}">
                      <a16:colId xmlns:a16="http://schemas.microsoft.com/office/drawing/2014/main" val="3854907647"/>
                    </a:ext>
                  </a:extLst>
                </a:gridCol>
                <a:gridCol w="994107">
                  <a:extLst>
                    <a:ext uri="{9D8B030D-6E8A-4147-A177-3AD203B41FA5}">
                      <a16:colId xmlns:a16="http://schemas.microsoft.com/office/drawing/2014/main" val="2749678301"/>
                    </a:ext>
                  </a:extLst>
                </a:gridCol>
                <a:gridCol w="440570">
                  <a:extLst>
                    <a:ext uri="{9D8B030D-6E8A-4147-A177-3AD203B41FA5}">
                      <a16:colId xmlns:a16="http://schemas.microsoft.com/office/drawing/2014/main" val="221085827"/>
                    </a:ext>
                  </a:extLst>
                </a:gridCol>
                <a:gridCol w="463163">
                  <a:extLst>
                    <a:ext uri="{9D8B030D-6E8A-4147-A177-3AD203B41FA5}">
                      <a16:colId xmlns:a16="http://schemas.microsoft.com/office/drawing/2014/main" val="4162914813"/>
                    </a:ext>
                  </a:extLst>
                </a:gridCol>
                <a:gridCol w="429271">
                  <a:extLst>
                    <a:ext uri="{9D8B030D-6E8A-4147-A177-3AD203B41FA5}">
                      <a16:colId xmlns:a16="http://schemas.microsoft.com/office/drawing/2014/main" val="2322680568"/>
                    </a:ext>
                  </a:extLst>
                </a:gridCol>
              </a:tblGrid>
              <a:tr h="0">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Type-4</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Src-R2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Hops-0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Length-3</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a:effectLst/>
                          <a:latin typeface="Arial" panose="020B0604020202020204" pitchFamily="34" charset="0"/>
                          <a:cs typeface="Arial" panose="020B0604020202020204" pitchFamily="34" charset="0"/>
                        </a:rPr>
                        <a:t>H2</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C3</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841662203"/>
                  </a:ext>
                </a:extLst>
              </a:tr>
            </a:tbl>
          </a:graphicData>
        </a:graphic>
      </p:graphicFrame>
      <p:graphicFrame>
        <p:nvGraphicFramePr>
          <p:cNvPr id="5" name="Table 4">
            <a:extLst>
              <a:ext uri="{FF2B5EF4-FFF2-40B4-BE49-F238E27FC236}">
                <a16:creationId xmlns:a16="http://schemas.microsoft.com/office/drawing/2014/main" id="{55F0EEA9-8D3F-405F-8E7F-454A78B1CBF5}"/>
              </a:ext>
            </a:extLst>
          </p:cNvPr>
          <p:cNvGraphicFramePr>
            <a:graphicFrameLocks noGrp="1"/>
          </p:cNvGraphicFramePr>
          <p:nvPr>
            <p:extLst>
              <p:ext uri="{D42A27DB-BD31-4B8C-83A1-F6EECF244321}">
                <p14:modId xmlns:p14="http://schemas.microsoft.com/office/powerpoint/2010/main" val="2658685907"/>
              </p:ext>
            </p:extLst>
          </p:nvPr>
        </p:nvGraphicFramePr>
        <p:xfrm>
          <a:off x="7431120" y="3366574"/>
          <a:ext cx="4714244" cy="309880"/>
        </p:xfrm>
        <a:graphic>
          <a:graphicData uri="http://schemas.openxmlformats.org/drawingml/2006/table">
            <a:tbl>
              <a:tblPr>
                <a:tableStyleId>{073A0DAA-6AF3-43AB-8588-CEC1D06C72B9}</a:tableStyleId>
              </a:tblPr>
              <a:tblGrid>
                <a:gridCol w="703001">
                  <a:extLst>
                    <a:ext uri="{9D8B030D-6E8A-4147-A177-3AD203B41FA5}">
                      <a16:colId xmlns:a16="http://schemas.microsoft.com/office/drawing/2014/main" val="3097668129"/>
                    </a:ext>
                  </a:extLst>
                </a:gridCol>
                <a:gridCol w="703001">
                  <a:extLst>
                    <a:ext uri="{9D8B030D-6E8A-4147-A177-3AD203B41FA5}">
                      <a16:colId xmlns:a16="http://schemas.microsoft.com/office/drawing/2014/main" val="2919567013"/>
                    </a:ext>
                  </a:extLst>
                </a:gridCol>
                <a:gridCol w="640971">
                  <a:extLst>
                    <a:ext uri="{9D8B030D-6E8A-4147-A177-3AD203B41FA5}">
                      <a16:colId xmlns:a16="http://schemas.microsoft.com/office/drawing/2014/main" val="2746169360"/>
                    </a:ext>
                  </a:extLst>
                </a:gridCol>
                <a:gridCol w="889089">
                  <a:extLst>
                    <a:ext uri="{9D8B030D-6E8A-4147-A177-3AD203B41FA5}">
                      <a16:colId xmlns:a16="http://schemas.microsoft.com/office/drawing/2014/main" val="237257159"/>
                    </a:ext>
                  </a:extLst>
                </a:gridCol>
                <a:gridCol w="485898">
                  <a:extLst>
                    <a:ext uri="{9D8B030D-6E8A-4147-A177-3AD203B41FA5}">
                      <a16:colId xmlns:a16="http://schemas.microsoft.com/office/drawing/2014/main" val="2034981140"/>
                    </a:ext>
                  </a:extLst>
                </a:gridCol>
                <a:gridCol w="434207">
                  <a:extLst>
                    <a:ext uri="{9D8B030D-6E8A-4147-A177-3AD203B41FA5}">
                      <a16:colId xmlns:a16="http://schemas.microsoft.com/office/drawing/2014/main" val="1109869496"/>
                    </a:ext>
                  </a:extLst>
                </a:gridCol>
                <a:gridCol w="423870">
                  <a:extLst>
                    <a:ext uri="{9D8B030D-6E8A-4147-A177-3AD203B41FA5}">
                      <a16:colId xmlns:a16="http://schemas.microsoft.com/office/drawing/2014/main" val="3540311242"/>
                    </a:ext>
                  </a:extLst>
                </a:gridCol>
                <a:gridCol w="434207">
                  <a:extLst>
                    <a:ext uri="{9D8B030D-6E8A-4147-A177-3AD203B41FA5}">
                      <a16:colId xmlns:a16="http://schemas.microsoft.com/office/drawing/2014/main" val="3879521943"/>
                    </a:ext>
                  </a:extLst>
                </a:gridCol>
              </a:tblGrid>
              <a:tr h="0">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Type-4</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Src-R4</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Hops-0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Length-4</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a:effectLst/>
                          <a:latin typeface="Arial" panose="020B0604020202020204" pitchFamily="34" charset="0"/>
                          <a:cs typeface="Arial" panose="020B0604020202020204" pitchFamily="34" charset="0"/>
                        </a:rPr>
                        <a:t>H3</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a:effectLst/>
                          <a:latin typeface="Arial" panose="020B0604020202020204" pitchFamily="34" charset="0"/>
                          <a:cs typeface="Arial" panose="020B0604020202020204" pitchFamily="34" charset="0"/>
                        </a:rPr>
                        <a:t>H4</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a:effectLst/>
                          <a:latin typeface="Arial" panose="020B0604020202020204" pitchFamily="34" charset="0"/>
                          <a:cs typeface="Arial" panose="020B0604020202020204" pitchFamily="34" charset="0"/>
                        </a:rPr>
                        <a:t>C1</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spcBef>
                          <a:spcPts val="0"/>
                        </a:spcBef>
                        <a:spcAft>
                          <a:spcPts val="0"/>
                        </a:spcAft>
                      </a:pPr>
                      <a:r>
                        <a:rPr lang="en-IN" sz="1200" dirty="0">
                          <a:effectLst/>
                          <a:latin typeface="Arial" panose="020B0604020202020204" pitchFamily="34" charset="0"/>
                          <a:cs typeface="Arial" panose="020B0604020202020204" pitchFamily="34" charset="0"/>
                        </a:rPr>
                        <a:t>C2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764456316"/>
                  </a:ext>
                </a:extLst>
              </a:tr>
            </a:tbl>
          </a:graphicData>
        </a:graphic>
      </p:graphicFrame>
      <p:sp>
        <p:nvSpPr>
          <p:cNvPr id="23" name="Rectangle 22">
            <a:extLst>
              <a:ext uri="{FF2B5EF4-FFF2-40B4-BE49-F238E27FC236}">
                <a16:creationId xmlns:a16="http://schemas.microsoft.com/office/drawing/2014/main" id="{F2A29D91-6CBE-4243-BECF-BE18A5979F7D}"/>
              </a:ext>
            </a:extLst>
          </p:cNvPr>
          <p:cNvSpPr/>
          <p:nvPr/>
        </p:nvSpPr>
        <p:spPr>
          <a:xfrm>
            <a:off x="7204877" y="6075955"/>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506E245-4420-462A-9FCB-77CA46029C6A}"/>
              </a:ext>
            </a:extLst>
          </p:cNvPr>
          <p:cNvSpPr/>
          <p:nvPr/>
        </p:nvSpPr>
        <p:spPr>
          <a:xfrm>
            <a:off x="5019659" y="2677174"/>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97CD250-CA1C-45C0-BA15-7DE9CEE31773}"/>
              </a:ext>
            </a:extLst>
          </p:cNvPr>
          <p:cNvSpPr/>
          <p:nvPr/>
        </p:nvSpPr>
        <p:spPr>
          <a:xfrm>
            <a:off x="6577762" y="2887198"/>
            <a:ext cx="226243"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7037E-7 L 0.06315 -0.1375 " pathEditMode="relative" rAng="0" ptsTypes="AA">
                                      <p:cBhvr>
                                        <p:cTn id="6" dur="2000" fill="hold"/>
                                        <p:tgtEl>
                                          <p:spTgt spid="22"/>
                                        </p:tgtEl>
                                        <p:attrNameLst>
                                          <p:attrName>ppt_x</p:attrName>
                                          <p:attrName>ppt_y</p:attrName>
                                        </p:attrNameLst>
                                      </p:cBhvr>
                                      <p:rCtr x="3151" y="-6875"/>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22"/>
                                        </p:tgtEl>
                                        <p:attrNameLst>
                                          <p:attrName>style.visibility</p:attrName>
                                        </p:attrNameLst>
                                      </p:cBhvr>
                                      <p:to>
                                        <p:strVal val="hidden"/>
                                      </p:to>
                                    </p:set>
                                  </p:childTnLst>
                                </p:cTn>
                              </p:par>
                            </p:childTnLst>
                          </p:cTn>
                        </p:par>
                        <p:par>
                          <p:cTn id="10" fill="hold">
                            <p:stCondLst>
                              <p:cond delay="2000"/>
                            </p:stCondLst>
                            <p:childTnLst>
                              <p:par>
                                <p:cTn id="11" presetID="42" presetClass="path" presetSubtype="0" accel="50000" decel="50000" fill="hold" grpId="0" nodeType="afterEffect">
                                  <p:stCondLst>
                                    <p:cond delay="0"/>
                                  </p:stCondLst>
                                  <p:childTnLst>
                                    <p:animMotion origin="layout" path="M 5.55112E-17 -1.85185E-6 L 0.28568 0.01991 " pathEditMode="relative" rAng="0" ptsTypes="AA">
                                      <p:cBhvr>
                                        <p:cTn id="12" dur="2000" fill="hold"/>
                                        <p:tgtEl>
                                          <p:spTgt spid="13"/>
                                        </p:tgtEl>
                                        <p:attrNameLst>
                                          <p:attrName>ppt_x</p:attrName>
                                          <p:attrName>ppt_y</p:attrName>
                                        </p:attrNameLst>
                                      </p:cBhvr>
                                      <p:rCtr x="14284" y="995"/>
                                    </p:animMotion>
                                  </p:childTnLst>
                                </p:cTn>
                              </p:par>
                            </p:childTnLst>
                          </p:cTn>
                        </p:par>
                        <p:par>
                          <p:cTn id="13" fill="hold">
                            <p:stCondLst>
                              <p:cond delay="4000"/>
                            </p:stCondLst>
                            <p:childTnLst>
                              <p:par>
                                <p:cTn id="14" presetID="1" presetClass="exit" presetSubtype="0" fill="hold" grpId="1" nodeType="afterEffect">
                                  <p:stCondLst>
                                    <p:cond delay="0"/>
                                  </p:stCondLst>
                                  <p:childTnLst>
                                    <p:set>
                                      <p:cBhvr>
                                        <p:cTn id="15" dur="1" fill="hold">
                                          <p:stCondLst>
                                            <p:cond delay="0"/>
                                          </p:stCondLst>
                                        </p:cTn>
                                        <p:tgtEl>
                                          <p:spTgt spid="13"/>
                                        </p:tgtEl>
                                        <p:attrNameLst>
                                          <p:attrName>style.visibility</p:attrName>
                                        </p:attrNameLst>
                                      </p:cBhvr>
                                      <p:to>
                                        <p:strVal val="hidden"/>
                                      </p:to>
                                    </p:set>
                                  </p:childTnLst>
                                </p:cTn>
                              </p:par>
                            </p:childTnLst>
                          </p:cTn>
                        </p:par>
                        <p:par>
                          <p:cTn id="16" fill="hold">
                            <p:stCondLst>
                              <p:cond delay="4000"/>
                            </p:stCondLst>
                            <p:childTnLst>
                              <p:par>
                                <p:cTn id="17" presetID="42" presetClass="path" presetSubtype="0" accel="50000" decel="50000" fill="hold" grpId="0" nodeType="afterEffect">
                                  <p:stCondLst>
                                    <p:cond delay="0"/>
                                  </p:stCondLst>
                                  <p:childTnLst>
                                    <p:animMotion origin="layout" path="M 3.95833E-6 7.40741E-7 L -0.0806 -0.26482 " pathEditMode="relative" rAng="0" ptsTypes="AA">
                                      <p:cBhvr>
                                        <p:cTn id="18" dur="2000" fill="hold"/>
                                        <p:tgtEl>
                                          <p:spTgt spid="15"/>
                                        </p:tgtEl>
                                        <p:attrNameLst>
                                          <p:attrName>ppt_x</p:attrName>
                                          <p:attrName>ppt_y</p:attrName>
                                        </p:attrNameLst>
                                      </p:cBhvr>
                                      <p:rCtr x="-4036" y="-13241"/>
                                    </p:animMotion>
                                  </p:childTnLst>
                                </p:cTn>
                              </p:par>
                            </p:childTnLst>
                          </p:cTn>
                        </p:par>
                        <p:par>
                          <p:cTn id="19" fill="hold">
                            <p:stCondLst>
                              <p:cond delay="6000"/>
                            </p:stCondLst>
                            <p:childTnLst>
                              <p:par>
                                <p:cTn id="20" presetID="1" presetClass="exit" presetSubtype="0" fill="hold" grpId="1" nodeType="afterEffect">
                                  <p:stCondLst>
                                    <p:cond delay="0"/>
                                  </p:stCondLst>
                                  <p:childTnLst>
                                    <p:set>
                                      <p:cBhvr>
                                        <p:cTn id="21" dur="1" fill="hold">
                                          <p:stCondLst>
                                            <p:cond delay="0"/>
                                          </p:stCondLst>
                                        </p:cTn>
                                        <p:tgtEl>
                                          <p:spTgt spid="15"/>
                                        </p:tgtEl>
                                        <p:attrNameLst>
                                          <p:attrName>style.visibility</p:attrName>
                                        </p:attrNameLst>
                                      </p:cBhvr>
                                      <p:to>
                                        <p:strVal val="hidden"/>
                                      </p:to>
                                    </p:set>
                                  </p:childTnLst>
                                </p:cTn>
                              </p:par>
                            </p:childTnLst>
                          </p:cTn>
                        </p:par>
                        <p:par>
                          <p:cTn id="22" fill="hold">
                            <p:stCondLst>
                              <p:cond delay="6000"/>
                            </p:stCondLst>
                            <p:childTnLst>
                              <p:par>
                                <p:cTn id="23" presetID="42" presetClass="path" presetSubtype="0" accel="50000" decel="50000" fill="hold" grpId="0" nodeType="afterEffect">
                                  <p:stCondLst>
                                    <p:cond delay="0"/>
                                  </p:stCondLst>
                                  <p:childTnLst>
                                    <p:animMotion origin="layout" path="M -4.16667E-7 2.96296E-6 L -0.28776 -0.01643 " pathEditMode="relative" rAng="0" ptsTypes="AA">
                                      <p:cBhvr>
                                        <p:cTn id="24" dur="2000" fill="hold"/>
                                        <p:tgtEl>
                                          <p:spTgt spid="23"/>
                                        </p:tgtEl>
                                        <p:attrNameLst>
                                          <p:attrName>ppt_x</p:attrName>
                                          <p:attrName>ppt_y</p:attrName>
                                        </p:attrNameLst>
                                      </p:cBhvr>
                                      <p:rCtr x="-14349" y="-995"/>
                                    </p:animMotion>
                                  </p:childTnLst>
                                </p:cTn>
                              </p:par>
                            </p:childTnLst>
                          </p:cTn>
                        </p:par>
                        <p:par>
                          <p:cTn id="25" fill="hold">
                            <p:stCondLst>
                              <p:cond delay="8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8000"/>
                            </p:stCondLst>
                            <p:childTnLst>
                              <p:par>
                                <p:cTn id="29" presetID="42" presetClass="path" presetSubtype="0" accel="50000" decel="50000" fill="hold" grpId="0" nodeType="afterEffect">
                                  <p:stCondLst>
                                    <p:cond delay="0"/>
                                  </p:stCondLst>
                                  <p:childTnLst>
                                    <p:animMotion origin="layout" path="M -3.54167E-6 4.81481E-6 L -0.05755 0.11412 " pathEditMode="relative" rAng="0" ptsTypes="AA">
                                      <p:cBhvr>
                                        <p:cTn id="30" dur="2000" fill="hold"/>
                                        <p:tgtEl>
                                          <p:spTgt spid="24"/>
                                        </p:tgtEl>
                                        <p:attrNameLst>
                                          <p:attrName>ppt_x</p:attrName>
                                          <p:attrName>ppt_y</p:attrName>
                                        </p:attrNameLst>
                                      </p:cBhvr>
                                      <p:rCtr x="-2878" y="5694"/>
                                    </p:animMotion>
                                  </p:childTnLst>
                                </p:cTn>
                              </p:par>
                            </p:childTnLst>
                          </p:cTn>
                        </p:par>
                        <p:par>
                          <p:cTn id="31" fill="hold">
                            <p:stCondLst>
                              <p:cond delay="10000"/>
                            </p:stCondLst>
                            <p:childTnLst>
                              <p:par>
                                <p:cTn id="32" presetID="1" presetClass="exit" presetSubtype="0" fill="hold" grpId="1" nodeType="afterEffect">
                                  <p:stCondLst>
                                    <p:cond delay="0"/>
                                  </p:stCondLst>
                                  <p:childTnLst>
                                    <p:set>
                                      <p:cBhvr>
                                        <p:cTn id="33" dur="1" fill="hold">
                                          <p:stCondLst>
                                            <p:cond delay="0"/>
                                          </p:stCondLst>
                                        </p:cTn>
                                        <p:tgtEl>
                                          <p:spTgt spid="24"/>
                                        </p:tgtEl>
                                        <p:attrNameLst>
                                          <p:attrName>style.visibility</p:attrName>
                                        </p:attrNameLst>
                                      </p:cBhvr>
                                      <p:to>
                                        <p:strVal val="hidden"/>
                                      </p:to>
                                    </p:set>
                                  </p:childTnLst>
                                </p:cTn>
                              </p:par>
                            </p:childTnLst>
                          </p:cTn>
                        </p:par>
                        <p:par>
                          <p:cTn id="34" fill="hold">
                            <p:stCondLst>
                              <p:cond delay="10000"/>
                            </p:stCondLst>
                            <p:childTnLst>
                              <p:par>
                                <p:cTn id="35" presetID="42" presetClass="path" presetSubtype="0" accel="50000" decel="50000" fill="hold" grpId="0" nodeType="afterEffect">
                                  <p:stCondLst>
                                    <p:cond delay="0"/>
                                  </p:stCondLst>
                                  <p:childTnLst>
                                    <p:animMotion origin="layout" path="M 2.08333E-6 -2.22222E-6 L 0.08008 0.29954 " pathEditMode="relative" rAng="0" ptsTypes="AA">
                                      <p:cBhvr>
                                        <p:cTn id="36" dur="2000" fill="hold"/>
                                        <p:tgtEl>
                                          <p:spTgt spid="25"/>
                                        </p:tgtEl>
                                        <p:attrNameLst>
                                          <p:attrName>ppt_x</p:attrName>
                                          <p:attrName>ppt_y</p:attrName>
                                        </p:attrNameLst>
                                      </p:cBhvr>
                                      <p:rCtr x="4128" y="15324"/>
                                    </p:animMotion>
                                  </p:childTnLst>
                                </p:cTn>
                              </p:par>
                            </p:childTnLst>
                          </p:cTn>
                        </p:par>
                        <p:par>
                          <p:cTn id="37" fill="hold">
                            <p:stCondLst>
                              <p:cond delay="12000"/>
                            </p:stCondLst>
                            <p:childTnLst>
                              <p:par>
                                <p:cTn id="38" presetID="1" presetClass="exit" presetSubtype="0" fill="hold" grpId="1" nodeType="afterEffect">
                                  <p:stCondLst>
                                    <p:cond delay="0"/>
                                  </p:stCondLst>
                                  <p:childTnLst>
                                    <p:set>
                                      <p:cBhvr>
                                        <p:cTn id="39"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22" grpId="0" animBg="1"/>
      <p:bldP spid="22" grpId="1" animBg="1"/>
      <p:bldP spid="23" grpId="0" animBg="1"/>
      <p:bldP spid="23" grpId="1" animBg="1"/>
      <p:bldP spid="24" grpId="0" animBg="1"/>
      <p:bldP spid="24" grpId="1" animBg="1"/>
      <p:bldP spid="25" grpId="0" animBg="1"/>
      <p:bldP spid="2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4472</TotalTime>
  <Words>1413</Words>
  <Application>Microsoft Office PowerPoint</Application>
  <PresentationFormat>Widescreen</PresentationFormat>
  <Paragraphs>357</Paragraphs>
  <Slides>33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Design and Implementation of Content Routing Protocol</vt:lpstr>
      <vt:lpstr>BACKGROUND</vt:lpstr>
      <vt:lpstr>MOTIVATION</vt:lpstr>
      <vt:lpstr>CHALLENGES</vt:lpstr>
      <vt:lpstr>KEY COMPONENTS</vt:lpstr>
      <vt:lpstr>TRADITIONAL MECHANISM (UNICAST)</vt:lpstr>
      <vt:lpstr>PROPOSED MECHANISM (ANYCAST)</vt:lpstr>
      <vt:lpstr>BOOTSTRAP AND DISCOVERY</vt:lpstr>
      <vt:lpstr>ROUTING UPDATE</vt:lpstr>
      <vt:lpstr>ROUTING UPDATE</vt:lpstr>
      <vt:lpstr>ROUTING UPDATE</vt:lpstr>
      <vt:lpstr>ROUTING UPDATE</vt:lpstr>
      <vt:lpstr>ROUTING UPDATE</vt:lpstr>
      <vt:lpstr>NETWORK TOPOLOGY</vt:lpstr>
      <vt:lpstr>PACKET STRUCTURE</vt:lpstr>
      <vt:lpstr>PACKET STRUCTURE</vt:lpstr>
      <vt:lpstr>PACKET STRUCTURE</vt:lpstr>
      <vt:lpstr>PACKET HANDLING ELEMENTS</vt:lpstr>
      <vt:lpstr>PACKET HANDLING ELEMENTS</vt:lpstr>
      <vt:lpstr>PACKET HANDLING ELEMENTS</vt:lpstr>
      <vt:lpstr>SYSTEM FLOWCHART</vt:lpstr>
      <vt:lpstr>RESULTS</vt:lpstr>
      <vt:lpstr>CONCLUSION</vt:lpstr>
      <vt:lpstr>FUTURE WORK</vt:lpstr>
      <vt:lpstr>THANK YOU</vt:lpstr>
      <vt:lpstr>BACKUP SLIDES</vt:lpstr>
      <vt:lpstr>Pseudo code: Routing Update</vt:lpstr>
      <vt:lpstr>Pseudo code: Routing Update</vt:lpstr>
      <vt:lpstr>Pseudo code: Packet Forwarding</vt:lpstr>
      <vt:lpstr>TRADITIONAL MECHANISM (UNICAST)</vt:lpstr>
      <vt:lpstr>PROPOSED MECHANISM (ANYCAST)</vt:lpstr>
      <vt:lpstr>BOOTSTRAP AND DISCOVERY</vt:lpstr>
      <vt:lpstr>ROUTING UPDATE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Content Routing Protocol</dc:title>
  <dc:creator>mareesh issar</dc:creator>
  <cp:lastModifiedBy>mareesh issar</cp:lastModifiedBy>
  <cp:revision>107</cp:revision>
  <dcterms:created xsi:type="dcterms:W3CDTF">2020-03-06T16:52:31Z</dcterms:created>
  <dcterms:modified xsi:type="dcterms:W3CDTF">2020-03-09T19:25:10Z</dcterms:modified>
</cp:coreProperties>
</file>