
<file path=[Content_Types].xml><?xml version="1.0" encoding="utf-8"?>
<Types xmlns="http://schemas.openxmlformats.org/package/2006/content-types">
  <Default Extension="png" ContentType="image/png"/>
  <Default Extension="mov" ContentType="audio/unknown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302" r:id="rId14"/>
    <p:sldId id="303" r:id="rId15"/>
    <p:sldId id="304" r:id="rId16"/>
    <p:sldId id="305" r:id="rId17"/>
    <p:sldId id="306" r:id="rId18"/>
    <p:sldId id="307" r:id="rId19"/>
    <p:sldId id="30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F4D86-9254-7148-A72B-11B42FE354A6}" v="6" dt="2018-08-23T11:39:04.91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80"/>
    <p:restoredTop sz="94740"/>
  </p:normalViewPr>
  <p:slideViewPr>
    <p:cSldViewPr snapToGrid="0" snapToObjects="1">
      <p:cViewPr varScale="1">
        <p:scale>
          <a:sx n="59" d="100"/>
          <a:sy n="59" d="100"/>
        </p:scale>
        <p:origin x="26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</p:spPr>
        <p:txBody>
          <a:bodyPr/>
          <a:lstStyle>
            <a:lvl1pPr>
              <a:buSzPct val="75000"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>
              <a:buSzPct val="75000"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>
              <a:buSzPct val="75000"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>
              <a:buSzPct val="75000"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>
              <a:buSzPct val="75000"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Text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 lIns="71437" tIns="71437" rIns="71437" bIns="71437"/>
          <a:lstStyle>
            <a:lvl1pPr defTabSz="5842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5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617361" indent="-617361" defTabSz="584200">
              <a:spcBef>
                <a:spcPts val="4200"/>
              </a:spcBef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061861" indent="-617361" defTabSz="584200">
              <a:spcBef>
                <a:spcPts val="4200"/>
              </a:spcBef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506361" indent="-617361" defTabSz="584200">
              <a:spcBef>
                <a:spcPts val="4200"/>
              </a:spcBef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950861" indent="-617361" defTabSz="584200">
              <a:spcBef>
                <a:spcPts val="4200"/>
              </a:spcBef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395361" indent="-617361" defTabSz="584200">
              <a:spcBef>
                <a:spcPts val="4200"/>
              </a:spcBef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>
            <a:lvl1pPr defTabSz="5842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  <p:sldLayoutId id="2147483665" r:id="rId12"/>
    <p:sldLayoutId id="2147483666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audi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15.png"/><Relationship Id="rId4" Type="http://schemas.openxmlformats.org/officeDocument/2006/relationships/image" Target="../media/image14.t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media" Target="../media/media2.mov"/><Relationship Id="rId7" Type="http://schemas.openxmlformats.org/officeDocument/2006/relationships/image" Target="../media/image16.png"/><Relationship Id="rId2" Type="http://schemas.openxmlformats.org/officeDocument/2006/relationships/audi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14.tif"/><Relationship Id="rId5" Type="http://schemas.openxmlformats.org/officeDocument/2006/relationships/slideLayout" Target="../slideLayouts/slideLayout11.xml"/><Relationship Id="rId4" Type="http://schemas.openxmlformats.org/officeDocument/2006/relationships/audio" Target="../media/media2.mo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Løse ligning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Løse ligninger</a:t>
            </a:r>
          </a:p>
        </p:txBody>
      </p:sp>
      <p:sp>
        <p:nvSpPr>
          <p:cNvPr id="261" name="Hva vil det si å løse en ligning f (x) = 0?…"/>
          <p:cNvSpPr txBox="1">
            <a:spLocks noGrp="1"/>
          </p:cNvSpPr>
          <p:nvPr>
            <p:ph type="body" sz="quarter" idx="1"/>
          </p:nvPr>
        </p:nvSpPr>
        <p:spPr>
          <a:xfrm>
            <a:off x="1689099" y="3661171"/>
            <a:ext cx="21005801" cy="303609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Hva vil det si å løse en ligning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f </a:t>
            </a:r>
            <a:r>
              <a:t>(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x</a:t>
            </a:r>
            <a:r>
              <a:t>) = 0?</a:t>
            </a:r>
          </a:p>
          <a:p>
            <a:pPr marL="0" indent="0">
              <a:buSzTx/>
              <a:buNone/>
            </a:pPr>
            <a:r>
              <a:t>Finne et eksakt utrykk (tall) for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x</a:t>
            </a:r>
            <a:r>
              <a:t>:</a:t>
            </a:r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4226" y="6822281"/>
            <a:ext cx="4375548" cy="696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05937" y="8661796"/>
            <a:ext cx="5572126" cy="1553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 bldLvl="5" animBg="1" advAuto="0"/>
      <p:bldP spid="262" grpId="0" animBg="1" advAuto="0"/>
      <p:bldP spid="263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bisect_ex4.pdf" descr="bisect_ex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1200" y="2119683"/>
            <a:ext cx="15341600" cy="9476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bisect_ex5.pdf" descr="bisect_ex5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1200" y="2119683"/>
            <a:ext cx="15341600" cy="94766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Halveringsmetoden — algorit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/>
          </a:lstStyle>
          <a:p>
            <a:r>
              <a:rPr dirty="0" err="1"/>
              <a:t>Halveringsmetoden</a:t>
            </a:r>
            <a:r>
              <a:rPr dirty="0"/>
              <a:t> — </a:t>
            </a:r>
            <a:r>
              <a:rPr dirty="0" err="1"/>
              <a:t>algoritme</a:t>
            </a:r>
            <a:endParaRPr dirty="0"/>
          </a:p>
        </p:txBody>
      </p:sp>
      <p:sp>
        <p:nvSpPr>
          <p:cNvPr id="302" name="i = 0; m = (a + b)/2;…"/>
          <p:cNvSpPr txBox="1"/>
          <p:nvPr/>
        </p:nvSpPr>
        <p:spPr>
          <a:xfrm>
            <a:off x="5000540" y="2971879"/>
            <a:ext cx="8550060" cy="9245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 err="1"/>
              <a:t>i</a:t>
            </a:r>
            <a:r>
              <a:rPr dirty="0"/>
              <a:t> = 0;</a:t>
            </a:r>
            <a:br>
              <a:rPr dirty="0"/>
            </a:br>
            <a:r>
              <a:rPr dirty="0"/>
              <a:t>m = (a + b)/2;</a:t>
            </a:r>
          </a:p>
          <a:p>
            <a:pPr algn="l"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br>
              <a:rPr dirty="0"/>
            </a:b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while </a:t>
            </a:r>
            <a:r>
              <a:rPr dirty="0" err="1"/>
              <a:t>i</a:t>
            </a:r>
            <a:r>
              <a:rPr dirty="0"/>
              <a:t> ≤ N </a:t>
            </a:r>
            <a:endParaRPr b="1" dirty="0">
              <a:latin typeface="Helvetica"/>
              <a:ea typeface="Helvetica"/>
              <a:cs typeface="Helvetica"/>
              <a:sym typeface="Helvetica"/>
            </a:endParaRPr>
          </a:p>
          <a:p>
            <a:pPr algn="l"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	if </a:t>
            </a:r>
            <a:r>
              <a:rPr dirty="0"/>
              <a:t>f (m) == 0</a:t>
            </a:r>
            <a:br>
              <a:rPr dirty="0"/>
            </a:br>
            <a:r>
              <a:rPr dirty="0"/>
              <a:t>		a = b = m;</a:t>
            </a:r>
          </a:p>
          <a:p>
            <a:pPr algn="l"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	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if </a:t>
            </a:r>
            <a:r>
              <a:rPr dirty="0"/>
              <a:t>f(a)f(m) &lt; 0 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then</a:t>
            </a:r>
            <a:r>
              <a:rPr dirty="0"/>
              <a:t> b = m;</a:t>
            </a:r>
          </a:p>
          <a:p>
            <a:pPr algn="l"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	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else</a:t>
            </a:r>
          </a:p>
          <a:p>
            <a:pPr algn="l"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		a = m; </a:t>
            </a:r>
          </a:p>
          <a:p>
            <a:pPr algn="l"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  <a:p>
            <a:pPr algn="l"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	</a:t>
            </a:r>
            <a:r>
              <a:rPr dirty="0" err="1"/>
              <a:t>i</a:t>
            </a:r>
            <a:r>
              <a:rPr dirty="0"/>
              <a:t> = </a:t>
            </a:r>
            <a:r>
              <a:rPr dirty="0" err="1"/>
              <a:t>i</a:t>
            </a:r>
            <a:r>
              <a:rPr dirty="0"/>
              <a:t> + 1;</a:t>
            </a:r>
          </a:p>
          <a:p>
            <a:pPr algn="l"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	m = (a + b)/2;</a:t>
            </a:r>
          </a:p>
        </p:txBody>
      </p:sp>
      <p:sp>
        <p:nvSpPr>
          <p:cNvPr id="303" name="Mesteparten av dette var matematikk.…"/>
          <p:cNvSpPr/>
          <p:nvPr/>
        </p:nvSpPr>
        <p:spPr>
          <a:xfrm>
            <a:off x="15637540" y="5956847"/>
            <a:ext cx="6939091" cy="3783506"/>
          </a:xfrm>
          <a:prstGeom prst="rect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Mesteparten av dette var matematikk. </a:t>
            </a: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Men programmering er en nødvendig ferdighet for å ha glede av dette!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Derivasj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Derivasjon</a:t>
            </a:r>
          </a:p>
        </p:txBody>
      </p:sp>
      <p:sp>
        <p:nvSpPr>
          <p:cNvPr id="320" name="Definisjon av den deriverte:"/>
          <p:cNvSpPr txBox="1"/>
          <p:nvPr/>
        </p:nvSpPr>
        <p:spPr>
          <a:xfrm>
            <a:off x="874289" y="4193813"/>
            <a:ext cx="78892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Definisjon av den deriverte:</a:t>
            </a:r>
          </a:p>
        </p:txBody>
      </p:sp>
      <p:sp>
        <p:nvSpPr>
          <p:cNvPr id="321" name="Kan tilnærmes numerisk ved å velge en h &gt; 0"/>
          <p:cNvSpPr txBox="1"/>
          <p:nvPr/>
        </p:nvSpPr>
        <p:spPr>
          <a:xfrm>
            <a:off x="874288" y="7319168"/>
            <a:ext cx="130022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Kan tilnærmes numerisk ved å velge en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h</a:t>
            </a:r>
            <a:r>
              <a:t> &gt; 0</a:t>
            </a:r>
          </a:p>
        </p:txBody>
      </p:sp>
      <p:sp>
        <p:nvSpPr>
          <p:cNvPr id="322" name="På denne måten kan måledata deriveres"/>
          <p:cNvSpPr txBox="1"/>
          <p:nvPr/>
        </p:nvSpPr>
        <p:spPr>
          <a:xfrm>
            <a:off x="874289" y="10980340"/>
            <a:ext cx="116078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På denne måten kan måledata deriveres</a:t>
            </a:r>
          </a:p>
        </p:txBody>
      </p:sp>
      <p:pic>
        <p:nvPicPr>
          <p:cNvPr id="3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29885" y="5644649"/>
            <a:ext cx="5924230" cy="10694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61138" y="9090421"/>
            <a:ext cx="5061724" cy="1071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 animBg="1" advAuto="0"/>
      <p:bldP spid="321" grpId="0" animBg="1" advAuto="0"/>
      <p:bldP spid="322" grpId="0" animBg="1" advAuto="0"/>
      <p:bldP spid="323" grpId="0" animBg="1" advAuto="0"/>
      <p:bldP spid="324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6" name="Table"/>
          <p:cNvGraphicFramePr/>
          <p:nvPr/>
        </p:nvGraphicFramePr>
        <p:xfrm>
          <a:off x="3545830" y="4000500"/>
          <a:ext cx="4324200" cy="916185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3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0.237976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0.196136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0.125732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0.474854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0.294189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0.469055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0.433350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0.470581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0.875549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7" name="288 000 tall"/>
          <p:cNvSpPr txBox="1"/>
          <p:nvPr/>
        </p:nvSpPr>
        <p:spPr>
          <a:xfrm>
            <a:off x="10382141" y="7569199"/>
            <a:ext cx="3608557" cy="863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buClr>
                <a:srgbClr val="000000"/>
              </a:buClr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288 000 tall</a:t>
            </a:r>
          </a:p>
        </p:txBody>
      </p:sp>
      <p:pic>
        <p:nvPicPr>
          <p:cNvPr id="328" name="media1-16.mov" descr="media1-16.mov"/>
          <p:cNvPicPr>
            <a:picLocks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9130122" y="11617279"/>
            <a:ext cx="1893094" cy="1893095"/>
          </a:xfrm>
          <a:prstGeom prst="rect">
            <a:avLst/>
          </a:prstGeom>
          <a:ln w="12700"/>
        </p:spPr>
      </p:pic>
      <p:sp>
        <p:nvSpPr>
          <p:cNvPr id="329" name="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?</a:t>
            </a:r>
          </a:p>
        </p:txBody>
      </p:sp>
      <p:pic>
        <p:nvPicPr>
          <p:cNvPr id="330" name="champs-joined.pdf" descr="champs-joined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861952" y="3687560"/>
            <a:ext cx="7732511" cy="4779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" fill="hold"/>
                                        <p:tgtEl>
                                          <p:spTgt spid="3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2" fill="hold" display="0">
                  <p:stCondLst>
                    <p:cond delay="indefinite"/>
                  </p:stCondLst>
                </p:cTn>
                <p:tgtEl>
                  <p:spTgt spid="328"/>
                </p:tgtEl>
              </p:cMediaNode>
            </p:audio>
          </p:childTnLst>
        </p:cTn>
      </p:par>
    </p:tnLst>
    <p:bldLst>
      <p:bldP spid="326" grpId="0" animBg="1" advAuto="0"/>
      <p:bldP spid="327" grpId="0" animBg="1" advAuto="0"/>
      <p:bldP spid="330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" name="Table"/>
          <p:cNvGraphicFramePr/>
          <p:nvPr/>
        </p:nvGraphicFramePr>
        <p:xfrm>
          <a:off x="3548062" y="4000500"/>
          <a:ext cx="13001625" cy="916185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32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0.237976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0.196136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0.196136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0.125732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0.474854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0.294189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0.469055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0.433350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0.470581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0.875549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3" name="Derivasjon av ly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Derivasjon av lyd</a:t>
            </a:r>
          </a:p>
        </p:txBody>
      </p:sp>
      <p:pic>
        <p:nvPicPr>
          <p:cNvPr id="334" name="champs-joined.pdf" descr="champs-joined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952" y="3687560"/>
            <a:ext cx="7732511" cy="4779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" name="Table"/>
          <p:cNvGraphicFramePr/>
          <p:nvPr/>
        </p:nvGraphicFramePr>
        <p:xfrm>
          <a:off x="3548062" y="4000500"/>
          <a:ext cx="13001625" cy="916185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32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0.237976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0.196136 – 0.237976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0.196136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0.125732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0.474854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0.294189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0.469055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0.433350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0.470581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0.875549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7" name="Derivasjon av ly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Derivasjon av lyd</a:t>
            </a:r>
          </a:p>
        </p:txBody>
      </p:sp>
      <p:pic>
        <p:nvPicPr>
          <p:cNvPr id="338" name="champs-joined.pdf" descr="champs-joined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952" y="3687560"/>
            <a:ext cx="7732511" cy="4779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Table"/>
          <p:cNvGraphicFramePr/>
          <p:nvPr/>
        </p:nvGraphicFramePr>
        <p:xfrm>
          <a:off x="3548062" y="4000500"/>
          <a:ext cx="8643938" cy="916185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32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0.237976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– 0.0418396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0.196136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0.125732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0.474854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0.294189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0.469055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0.433350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0.470581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0.875549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1" name="Derivasjon av ly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Derivasjon av lyd</a:t>
            </a:r>
          </a:p>
        </p:txBody>
      </p:sp>
      <p:pic>
        <p:nvPicPr>
          <p:cNvPr id="342" name="champs-joined.pdf" descr="champs-joined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1952" y="3687560"/>
            <a:ext cx="7732511" cy="4779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Table"/>
          <p:cNvGraphicFramePr/>
          <p:nvPr/>
        </p:nvGraphicFramePr>
        <p:xfrm>
          <a:off x="3548062" y="4000500"/>
          <a:ext cx="8643938" cy="916185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32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0.237976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– 0.0418396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0.196136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– 0.0704041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0.125732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– 0.0782471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0.474854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– 0.0180664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0.294189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0.0174866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0.469055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– 0.00357056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0.433350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0.00372314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0.470581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0.0404968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0.875549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0.0445557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45" name="media1-16.mov" descr="media1-16.mov"/>
          <p:cNvPicPr>
            <a:picLocks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>
            <a:extLst/>
          </a:blip>
          <a:stretch>
            <a:fillRect/>
          </a:stretch>
        </p:blipFill>
        <p:spPr>
          <a:xfrm>
            <a:off x="18368936" y="6641279"/>
            <a:ext cx="1893094" cy="1893095"/>
          </a:xfrm>
          <a:prstGeom prst="rect">
            <a:avLst/>
          </a:prstGeom>
          <a:ln w="12700"/>
        </p:spPr>
      </p:pic>
      <p:pic>
        <p:nvPicPr>
          <p:cNvPr id="346" name="media2-16.mov" descr="media2-16.mov"/>
          <p:cNvPicPr>
            <a:picLocks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>
            <a:extLst/>
          </a:blip>
          <a:stretch>
            <a:fillRect/>
          </a:stretch>
        </p:blipFill>
        <p:spPr>
          <a:xfrm>
            <a:off x="18467930" y="9187009"/>
            <a:ext cx="1893094" cy="1893094"/>
          </a:xfrm>
          <a:prstGeom prst="rect">
            <a:avLst/>
          </a:prstGeom>
          <a:ln w="12700"/>
        </p:spPr>
      </p:pic>
      <p:sp>
        <p:nvSpPr>
          <p:cNvPr id="347" name="Derivasjon av ly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Derivasjon av lyd</a:t>
            </a:r>
          </a:p>
        </p:txBody>
      </p:sp>
      <p:pic>
        <p:nvPicPr>
          <p:cNvPr id="348" name="champs-diskant.pdf" descr="champs-diskant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608306" y="8738916"/>
            <a:ext cx="7726167" cy="477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champs-joined.pdf" descr="champs-joined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5861952" y="3687560"/>
            <a:ext cx="7732511" cy="4779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6530000" fill="hold"/>
                                        <p:tgtEl>
                                          <p:spTgt spid="3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" fill="hold"/>
                                        <p:tgtEl>
                                          <p:spTgt spid="3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</p:cTn>
                <p:tgtEl>
                  <p:spTgt spid="345"/>
                </p:tgtEl>
              </p:cMediaNode>
            </p:audio>
            <p:audio>
              <p:cMediaNode vol="80000" showWhenStopped="0">
                <p:cTn id="17" fill="hold" display="0">
                  <p:stCondLst>
                    <p:cond delay="indefinite"/>
                  </p:stCondLst>
                </p:cTn>
                <p:tgtEl>
                  <p:spTgt spid="346"/>
                </p:tgtEl>
              </p:cMediaNode>
            </p:audio>
          </p:childTnLst>
        </p:cTn>
      </p:par>
    </p:tnLst>
    <p:bldLst>
      <p:bldP spid="348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1" name="Table"/>
          <p:cNvGraphicFramePr/>
          <p:nvPr/>
        </p:nvGraphicFramePr>
        <p:xfrm>
          <a:off x="3548062" y="4000500"/>
          <a:ext cx="8643938" cy="916185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32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0.237976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– 0.0418396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0.196136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– 0.0704041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0.125732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– 0.0782471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0.474854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– 0.0180664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0.294189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0.0174866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0.469055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– 0.00357056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0.433350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0.00372314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0.470581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0.0404968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1798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0.875549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sz="4800">
                          <a:uFill>
                            <a:solidFill>
                              <a:srgbClr val="000000"/>
                            </a:solidFill>
                          </a:u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0.0445557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52" name="Derivasjon av ly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Derivasjon av lyd</a:t>
            </a:r>
          </a:p>
        </p:txBody>
      </p:sp>
      <p:pic>
        <p:nvPicPr>
          <p:cNvPr id="3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45329" y="5462805"/>
            <a:ext cx="10114263" cy="51720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eneralise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/>
          </a:lstStyle>
          <a:p>
            <a:r>
              <a:t>Generalisere</a:t>
            </a:r>
          </a:p>
        </p:txBody>
      </p:sp>
      <p:pic>
        <p:nvPicPr>
          <p:cNvPr id="2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57867" y="4206081"/>
            <a:ext cx="4814897" cy="690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8673" y="5639666"/>
            <a:ext cx="19360447" cy="4484067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ved hjelp av Mathematica"/>
          <p:cNvSpPr txBox="1"/>
          <p:nvPr/>
        </p:nvSpPr>
        <p:spPr>
          <a:xfrm>
            <a:off x="3413000" y="10866656"/>
            <a:ext cx="771154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60859">
              <a:defRPr sz="52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ved hjelp av Mathematica</a:t>
            </a:r>
          </a:p>
        </p:txBody>
      </p:sp>
      <p:sp>
        <p:nvSpPr>
          <p:cNvPr id="269" name="svært vanskelig for elevene"/>
          <p:cNvSpPr txBox="1"/>
          <p:nvPr/>
        </p:nvSpPr>
        <p:spPr>
          <a:xfrm>
            <a:off x="3413001" y="11849503"/>
            <a:ext cx="820023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60859">
              <a:defRPr sz="52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svært vanskelig for elevene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 advAuto="0"/>
      <p:bldP spid="267" grpId="0" animBg="1" advAuto="0"/>
      <p:bldP spid="268" grpId="0" animBg="1" advAuto="0"/>
      <p:bldP spid="269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Løse ligning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/>
          </a:lstStyle>
          <a:p>
            <a:r>
              <a:t>Løse ligninger</a:t>
            </a:r>
          </a:p>
        </p:txBody>
      </p:sp>
      <p:pic>
        <p:nvPicPr>
          <p:cNvPr id="2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57867" y="4206081"/>
            <a:ext cx="4814897" cy="690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8673" y="5639666"/>
            <a:ext cx="19360447" cy="4484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1570" y="10991767"/>
            <a:ext cx="4111420" cy="537171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om regel mye nyttigere"/>
          <p:cNvSpPr txBox="1"/>
          <p:nvPr/>
        </p:nvSpPr>
        <p:spPr>
          <a:xfrm>
            <a:off x="3719200" y="12012162"/>
            <a:ext cx="720963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60859">
              <a:defRPr sz="52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som regel mye nyttigere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Løse ligning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Løse ligninger</a:t>
            </a:r>
          </a:p>
        </p:txBody>
      </p:sp>
      <p:sp>
        <p:nvSpPr>
          <p:cNvPr id="278" name="Når kan vi finne en formel for nullpunktet?…"/>
          <p:cNvSpPr txBox="1">
            <a:spLocks noGrp="1"/>
          </p:cNvSpPr>
          <p:nvPr>
            <p:ph type="body" idx="1"/>
          </p:nvPr>
        </p:nvSpPr>
        <p:spPr>
          <a:xfrm>
            <a:off x="1689099" y="3661171"/>
            <a:ext cx="21005801" cy="884039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 err="1"/>
              <a:t>Når</a:t>
            </a:r>
            <a:r>
              <a:rPr dirty="0"/>
              <a:t> </a:t>
            </a:r>
            <a:r>
              <a:rPr dirty="0" err="1"/>
              <a:t>kan</a:t>
            </a:r>
            <a:r>
              <a:rPr dirty="0"/>
              <a:t> vi </a:t>
            </a:r>
            <a:r>
              <a:rPr dirty="0" err="1"/>
              <a:t>finne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formel</a:t>
            </a:r>
            <a:r>
              <a:rPr dirty="0"/>
              <a:t> for </a:t>
            </a:r>
            <a:r>
              <a:rPr dirty="0" err="1"/>
              <a:t>nullpunktet</a:t>
            </a:r>
            <a:r>
              <a:rPr dirty="0"/>
              <a:t>?</a:t>
            </a:r>
          </a:p>
          <a:p>
            <a:pPr lvl="1"/>
            <a:r>
              <a:rPr dirty="0" err="1"/>
              <a:t>Førstegradsligning</a:t>
            </a:r>
            <a:r>
              <a:rPr dirty="0"/>
              <a:t>, </a:t>
            </a:r>
            <a:r>
              <a:rPr dirty="0" err="1"/>
              <a:t>andregradsligning</a:t>
            </a:r>
            <a:r>
              <a:rPr dirty="0"/>
              <a:t>, </a:t>
            </a:r>
            <a:r>
              <a:rPr dirty="0" err="1"/>
              <a:t>noen</a:t>
            </a:r>
            <a:r>
              <a:rPr dirty="0"/>
              <a:t> </a:t>
            </a:r>
            <a:r>
              <a:rPr dirty="0" err="1"/>
              <a:t>eksponensielle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trigonometriske</a:t>
            </a:r>
            <a:r>
              <a:rPr dirty="0"/>
              <a:t> </a:t>
            </a:r>
            <a:r>
              <a:rPr dirty="0" err="1"/>
              <a:t>ligninger</a:t>
            </a:r>
            <a:r>
              <a:rPr dirty="0"/>
              <a:t>, </a:t>
            </a:r>
            <a:r>
              <a:rPr dirty="0" err="1"/>
              <a:t>tredje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fjerdegradsligninger</a:t>
            </a:r>
            <a:endParaRPr dirty="0"/>
          </a:p>
          <a:p>
            <a:pPr lvl="1"/>
            <a:r>
              <a:rPr dirty="0"/>
              <a:t>Med </a:t>
            </a:r>
            <a:r>
              <a:rPr dirty="0" err="1"/>
              <a:t>andre</a:t>
            </a:r>
            <a:r>
              <a:rPr dirty="0"/>
              <a:t> </a:t>
            </a:r>
            <a:r>
              <a:rPr dirty="0" err="1"/>
              <a:t>ord</a:t>
            </a:r>
            <a:r>
              <a:rPr dirty="0"/>
              <a:t> </a:t>
            </a:r>
            <a:r>
              <a:rPr dirty="0" err="1"/>
              <a:t>noen</a:t>
            </a:r>
            <a:r>
              <a:rPr dirty="0"/>
              <a:t> </a:t>
            </a:r>
            <a:r>
              <a:rPr dirty="0" err="1"/>
              <a:t>veldig</a:t>
            </a:r>
            <a:r>
              <a:rPr dirty="0"/>
              <a:t> </a:t>
            </a:r>
            <a:r>
              <a:rPr dirty="0" err="1"/>
              <a:t>spesielle</a:t>
            </a:r>
            <a:r>
              <a:rPr dirty="0"/>
              <a:t> </a:t>
            </a:r>
            <a:r>
              <a:rPr dirty="0" err="1"/>
              <a:t>ligninger</a:t>
            </a:r>
            <a:endParaRPr dirty="0"/>
          </a:p>
          <a:p>
            <a:pPr lvl="1"/>
            <a:r>
              <a:rPr dirty="0" err="1"/>
              <a:t>Ved</a:t>
            </a:r>
            <a:r>
              <a:rPr dirty="0"/>
              <a:t> </a:t>
            </a:r>
            <a:r>
              <a:rPr dirty="0" err="1"/>
              <a:t>hjelp</a:t>
            </a:r>
            <a:r>
              <a:rPr dirty="0"/>
              <a:t> </a:t>
            </a:r>
            <a:r>
              <a:rPr dirty="0" err="1"/>
              <a:t>av</a:t>
            </a:r>
            <a:r>
              <a:rPr dirty="0"/>
              <a:t> </a:t>
            </a:r>
            <a:r>
              <a:rPr dirty="0" err="1"/>
              <a:t>triks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</a:t>
            </a:r>
            <a:r>
              <a:rPr dirty="0" err="1"/>
              <a:t>ikke</a:t>
            </a:r>
            <a:r>
              <a:rPr dirty="0"/>
              <a:t> lar </a:t>
            </a:r>
            <a:r>
              <a:rPr dirty="0" err="1"/>
              <a:t>seg</a:t>
            </a:r>
            <a:r>
              <a:rPr dirty="0"/>
              <a:t> </a:t>
            </a:r>
            <a:r>
              <a:rPr dirty="0" err="1"/>
              <a:t>generalisere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Hvordan finne nullpunkt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80415">
              <a:defRPr sz="7168"/>
            </a:pPr>
            <a:r>
              <a:rPr dirty="0" err="1"/>
              <a:t>Hvordan</a:t>
            </a:r>
            <a:r>
              <a:rPr dirty="0"/>
              <a:t> </a:t>
            </a:r>
            <a:r>
              <a:rPr dirty="0" err="1"/>
              <a:t>finne</a:t>
            </a:r>
            <a:r>
              <a:rPr dirty="0"/>
              <a:t> </a:t>
            </a:r>
            <a:r>
              <a:rPr dirty="0" err="1"/>
              <a:t>nullpunkt</a:t>
            </a:r>
            <a:endParaRPr i="1" dirty="0">
              <a:latin typeface="Helvetica"/>
              <a:ea typeface="Helvetica"/>
              <a:cs typeface="Helvetica"/>
              <a:sym typeface="Helvetica"/>
            </a:endParaRPr>
          </a:p>
          <a:p>
            <a:pPr defTabSz="280415">
              <a:defRPr sz="7168"/>
            </a:pPr>
            <a:r>
              <a:rPr dirty="0"/>
              <a:t>for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generell</a:t>
            </a:r>
            <a:r>
              <a:rPr dirty="0"/>
              <a:t> </a:t>
            </a:r>
            <a:r>
              <a:rPr dirty="0" err="1"/>
              <a:t>funksjon</a:t>
            </a:r>
            <a:r>
              <a:rPr dirty="0"/>
              <a:t> </a:t>
            </a:r>
            <a:r>
              <a:rPr i="1" spc="1505" dirty="0">
                <a:latin typeface="Helvetica"/>
                <a:ea typeface="Helvetica"/>
                <a:cs typeface="Helvetica"/>
                <a:sym typeface="Helvetica"/>
              </a:rPr>
              <a:t>f</a:t>
            </a:r>
            <a:r>
              <a:rPr spc="1505" dirty="0"/>
              <a:t>?</a:t>
            </a:r>
          </a:p>
        </p:txBody>
      </p:sp>
      <p:sp>
        <p:nvSpPr>
          <p:cNvPr id="281" name="Skjæringssetningen. For en kontinuerlig funksjon f definert på [a,b], med motsatt fortegn i a og b, fins det et tall c∊(a,b) slik at f(c) = 0."/>
          <p:cNvSpPr txBox="1"/>
          <p:nvPr/>
        </p:nvSpPr>
        <p:spPr>
          <a:xfrm>
            <a:off x="3095800" y="3749485"/>
            <a:ext cx="18192399" cy="1510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38150">
              <a:defRPr sz="4600" b="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Skjæringssetningen</a:t>
            </a:r>
            <a:r>
              <a:t>. For en kontinuerlig funksjon f definert på [a,b], med motsatt fortegn i a og b, fins det et tall c∊(a,b) slik at f(c) = 0.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6982418" y="5299928"/>
            <a:ext cx="10419164" cy="6436005"/>
            <a:chOff x="0" y="0"/>
            <a:chExt cx="10419162" cy="6436003"/>
          </a:xfrm>
        </p:grpSpPr>
        <p:pic>
          <p:nvPicPr>
            <p:cNvPr id="282" name="intermediate.pdf" descr="intermediate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0" y="0"/>
              <a:ext cx="10419163" cy="64360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3" name="f"/>
            <p:cNvSpPr txBox="1"/>
            <p:nvPr/>
          </p:nvSpPr>
          <p:spPr>
            <a:xfrm>
              <a:off x="2744578" y="38099"/>
              <a:ext cx="273178" cy="787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500" b="0" i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285" name="Må kunne regne ut funksjonsverdier"/>
          <p:cNvSpPr txBox="1"/>
          <p:nvPr/>
        </p:nvSpPr>
        <p:spPr>
          <a:xfrm>
            <a:off x="3095800" y="12131178"/>
            <a:ext cx="1819239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38150">
              <a:defRPr sz="4600" b="0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Må kunne regne ut funksjonsverdier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 animBg="1" advAuto="0"/>
      <p:bldP spid="284" grpId="0" animBg="1" advAuto="0"/>
      <p:bldP spid="285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oup"/>
          <p:cNvGrpSpPr/>
          <p:nvPr/>
        </p:nvGrpSpPr>
        <p:grpSpPr>
          <a:xfrm>
            <a:off x="4521200" y="2120900"/>
            <a:ext cx="15341600" cy="9476634"/>
            <a:chOff x="0" y="0"/>
            <a:chExt cx="15341600" cy="9476633"/>
          </a:xfrm>
        </p:grpSpPr>
        <p:pic>
          <p:nvPicPr>
            <p:cNvPr id="287" name="intermediate.pdf" descr="intermediat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5341600" cy="94766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Line"/>
            <p:cNvSpPr/>
            <p:nvPr/>
          </p:nvSpPr>
          <p:spPr>
            <a:xfrm flipV="1">
              <a:off x="7670799" y="5184250"/>
              <a:ext cx="1" cy="4027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bisect_ex1.pdf" descr="bisect_ex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0968" y="2119540"/>
            <a:ext cx="15342064" cy="9476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bisect_ex2.pdf" descr="bisect_ex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1200" y="2119683"/>
            <a:ext cx="15341600" cy="9476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bisect_ex3.pdf" descr="bisect_ex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1200" y="2119683"/>
            <a:ext cx="15341600" cy="9476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5169</TotalTime>
  <Words>294</Words>
  <Application>Microsoft Macintosh PowerPoint</Application>
  <PresentationFormat>Egendefinert</PresentationFormat>
  <Paragraphs>116</Paragraphs>
  <Slides>19</Slides>
  <Notes>0</Notes>
  <HiddenSlides>0</HiddenSlides>
  <MMClips>3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19</vt:i4>
      </vt:variant>
    </vt:vector>
  </HeadingPairs>
  <TitlesOfParts>
    <vt:vector size="26" baseType="lpstr">
      <vt:lpstr>Arial</vt:lpstr>
      <vt:lpstr>Helvetica</vt:lpstr>
      <vt:lpstr>Helvetica Light</vt:lpstr>
      <vt:lpstr>Helvetica Neue</vt:lpstr>
      <vt:lpstr>Helvetica Neue Light</vt:lpstr>
      <vt:lpstr>Helvetica Neue Medium</vt:lpstr>
      <vt:lpstr>White</vt:lpstr>
      <vt:lpstr>Løse ligninger</vt:lpstr>
      <vt:lpstr>Generalisere</vt:lpstr>
      <vt:lpstr>Løse ligninger</vt:lpstr>
      <vt:lpstr>Løse ligninger</vt:lpstr>
      <vt:lpstr>Hvordan finne nullpunkt for en generell funksjon f?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Halveringsmetoden — algoritme</vt:lpstr>
      <vt:lpstr>Derivasjon</vt:lpstr>
      <vt:lpstr>?</vt:lpstr>
      <vt:lpstr>Derivasjon av lyd</vt:lpstr>
      <vt:lpstr>Derivasjon av lyd</vt:lpstr>
      <vt:lpstr>Derivasjon av lyd</vt:lpstr>
      <vt:lpstr>Derivasjon av lyd</vt:lpstr>
      <vt:lpstr>Derivasjon av lyd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«Digital» matematikk</dc:title>
  <cp:lastModifiedBy>Mads Opstad Reistadbakk</cp:lastModifiedBy>
  <cp:revision>2</cp:revision>
  <dcterms:modified xsi:type="dcterms:W3CDTF">2018-08-23T11:39:05Z</dcterms:modified>
</cp:coreProperties>
</file>