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UhAMwQ+fPOq80RWivtFrl+UvF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fYWScAcg_o4n8QHbm1ojX5EhVYzQTBoNSbBlnQmD06U/edit?usp=shar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cs-CZ" sz="4800">
                <a:solidFill>
                  <a:schemeClr val="accent1"/>
                </a:solidFill>
              </a:rPr>
              <a:t>European Economic Integration</a:t>
            </a:r>
            <a:br>
              <a:rPr lang="cs-CZ" sz="4800">
                <a:solidFill>
                  <a:schemeClr val="accent1"/>
                </a:solidFill>
              </a:rPr>
            </a:br>
            <a:r>
              <a:rPr lang="cs-CZ" sz="4000">
                <a:solidFill>
                  <a:schemeClr val="dk2"/>
                </a:solidFill>
              </a:rPr>
              <a:t>Introduction to  seminars</a:t>
            </a:r>
            <a:endParaRPr sz="4800">
              <a:solidFill>
                <a:schemeClr val="dk2"/>
              </a:solidFill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4003828"/>
            <a:ext cx="9144000" cy="173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cs-CZ" sz="2000"/>
              <a:t>Suren Karapetyan, Martin Kábrt, Petr Hedbávný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cs-CZ" sz="1800"/>
              <a:t>Charles University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cs-CZ" sz="2000"/>
              <a:t>October, 2023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cs-CZ">
                <a:solidFill>
                  <a:schemeClr val="accent1"/>
                </a:solidFill>
              </a:rPr>
              <a:t>Topics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/>
              <a:t>Usually real proposals/motions - if possible, find them!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/>
              <a:t>Based on contemporary debates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/>
              <a:t>Two representative stakeholders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/>
              <a:t>Do not bend reality to fit your your needs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cs-CZ">
                <a:solidFill>
                  <a:schemeClr val="accent1"/>
                </a:solidFill>
              </a:rPr>
              <a:t>Seminar schedule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5" name="Google Shape;145;p11"/>
          <p:cNvSpPr txBox="1">
            <a:spLocks noGrp="1"/>
          </p:cNvSpPr>
          <p:nvPr>
            <p:ph type="body" idx="1"/>
          </p:nvPr>
        </p:nvSpPr>
        <p:spPr>
          <a:xfrm>
            <a:off x="2188029" y="1590611"/>
            <a:ext cx="9165771" cy="335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cs-CZ" sz="2600" b="1"/>
              <a:t>Topic</a:t>
            </a:r>
            <a:endParaRPr sz="2600" b="1"/>
          </a:p>
        </p:txBody>
      </p:sp>
      <p:sp>
        <p:nvSpPr>
          <p:cNvPr id="146" name="Google Shape;146;p11"/>
          <p:cNvSpPr txBox="1"/>
          <p:nvPr/>
        </p:nvSpPr>
        <p:spPr>
          <a:xfrm>
            <a:off x="953745" y="2085814"/>
            <a:ext cx="2131690" cy="3994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97155" lvl="0" indent="0" algn="l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5-Oct </a:t>
            </a:r>
            <a:endParaRPr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97155" lvl="0" indent="0" algn="l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12-Oct  </a:t>
            </a:r>
            <a:endParaRPr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97155" lvl="0" indent="0" algn="l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19-Oct  </a:t>
            </a:r>
            <a:endParaRPr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97155" lvl="0" indent="0" algn="l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26-Oct  </a:t>
            </a:r>
            <a:endParaRPr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97155" lvl="0" indent="0" algn="l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2-Nov  </a:t>
            </a:r>
            <a:endParaRPr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97155" lvl="0" indent="0" algn="l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9-Nov  </a:t>
            </a:r>
            <a:endParaRPr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97155" lvl="0" indent="0" algn="l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16-Nov</a:t>
            </a:r>
            <a:endParaRPr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97155" lvl="0" indent="0" algn="l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23-Nov</a:t>
            </a:r>
            <a:endParaRPr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97155" lvl="0" indent="0" algn="l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30-Nov</a:t>
            </a:r>
            <a:endParaRPr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97155" lvl="0" indent="0" algn="l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7-Dec</a:t>
            </a:r>
            <a:endParaRPr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97155" lvl="0" indent="0" algn="l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14-Dec</a:t>
            </a:r>
          </a:p>
          <a:p>
            <a:pPr marL="12700" marR="97155" lvl="0" indent="0" algn="l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21-Dec</a:t>
            </a:r>
            <a:endParaRPr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 txBox="1"/>
          <p:nvPr/>
        </p:nvSpPr>
        <p:spPr>
          <a:xfrm>
            <a:off x="953745" y="1590611"/>
            <a:ext cx="2131690" cy="335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ctr" anchorCtr="0">
            <a:spAutoFit/>
          </a:bodyPr>
          <a:lstStyle/>
          <a:p>
            <a:pPr marL="0" marR="508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/>
          </a:p>
        </p:txBody>
      </p:sp>
      <p:sp>
        <p:nvSpPr>
          <p:cNvPr id="148" name="Google Shape;148;p11"/>
          <p:cNvSpPr txBox="1"/>
          <p:nvPr/>
        </p:nvSpPr>
        <p:spPr>
          <a:xfrm>
            <a:off x="1817914" y="2085814"/>
            <a:ext cx="10059126" cy="466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858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cs-CZ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r>
              <a:rPr lang="cs-CZ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cs-CZ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</a:t>
            </a:r>
            <a:r>
              <a:rPr lang="cs-CZ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s-CZ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r>
              <a:rPr lang="cs-CZ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cs-CZ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Essentials </a:t>
            </a:r>
            <a:r>
              <a:rPr lang="cs-CZ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cs-CZ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s-CZ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European</a:t>
            </a:r>
            <a:r>
              <a:rPr lang="cs-CZ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s-CZ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</a:t>
            </a:r>
            <a:r>
              <a:rPr lang="cs-CZ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cs-CZ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</a:t>
            </a:r>
            <a:r>
              <a:rPr lang="cs-CZ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s-CZ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cs-CZ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s-CZ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Goods</a:t>
            </a:r>
            <a:r>
              <a:rPr lang="cs-CZ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s-CZ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cs-CZ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Liberalization</a:t>
            </a:r>
            <a:r>
              <a:rPr lang="cs-CZ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s-CZ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cs-CZ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s-CZ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Capital</a:t>
            </a:r>
            <a:r>
              <a:rPr lang="cs-CZ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s-CZ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Flows</a:t>
            </a:r>
            <a:r>
              <a:rPr lang="cs-CZ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cs-CZ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Services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cs-CZ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Trade</a:t>
            </a:r>
            <a:r>
              <a:rPr lang="cs-CZ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Aid </a:t>
            </a:r>
            <a:r>
              <a:rPr lang="cs-CZ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Policy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cs-CZ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Monetary</a:t>
            </a:r>
            <a:r>
              <a:rPr lang="cs-CZ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s-CZ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</a:t>
            </a:r>
            <a:r>
              <a:rPr lang="cs-CZ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cs-CZ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cs-CZ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Euro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cs-CZ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Fiscal</a:t>
            </a:r>
            <a:r>
              <a:rPr lang="cs-CZ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s-CZ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</a:t>
            </a:r>
            <a:r>
              <a:rPr lang="cs-CZ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cs-CZ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cs-CZ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Euro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cs-CZ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Regional</a:t>
            </a:r>
            <a:r>
              <a:rPr lang="cs-CZ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s-CZ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Policy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cs-CZ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Competition</a:t>
            </a:r>
            <a:r>
              <a:rPr lang="cs-CZ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cs-CZ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Industrial</a:t>
            </a:r>
            <a:r>
              <a:rPr lang="cs-CZ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s-CZ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Policy</a:t>
            </a:r>
            <a:r>
              <a:rPr lang="cs-CZ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cs-CZ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</a:t>
            </a:r>
            <a:r>
              <a:rPr lang="cs-CZ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cs-CZ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Employment</a:t>
            </a:r>
            <a:r>
              <a:rPr lang="cs-CZ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s-CZ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Policies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cs-CZ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</a:t>
            </a:r>
            <a:r>
              <a:rPr lang="cs-CZ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s-CZ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Agricultural</a:t>
            </a:r>
            <a:r>
              <a:rPr lang="cs-CZ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s-CZ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Policy</a:t>
            </a:r>
            <a:r>
              <a:rPr lang="cs-CZ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cs-CZ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Essay-writing</a:t>
            </a:r>
            <a:r>
              <a:rPr lang="cs-CZ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workshop (</a:t>
            </a:r>
            <a:r>
              <a:rPr lang="cs-CZ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</a:t>
            </a:r>
            <a:r>
              <a:rPr lang="cs-CZ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s-CZ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</a:t>
            </a:r>
            <a:r>
              <a:rPr lang="cs-CZ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cs-CZ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TBC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cs-CZ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r>
              <a:rPr lang="cs-CZ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s-CZ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</a:t>
            </a:r>
            <a:r>
              <a:rPr lang="cs-CZ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cs-CZ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cs-CZ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s-CZ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needed</a:t>
            </a:r>
            <a:r>
              <a:rPr lang="cs-CZ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TBC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cs-CZ">
                <a:solidFill>
                  <a:schemeClr val="accent1"/>
                </a:solidFill>
              </a:rPr>
              <a:t>Team formation and topic matching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4" name="Google Shape;154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 dirty="0"/>
              <a:t>Sign up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debate</a:t>
            </a:r>
            <a:r>
              <a:rPr lang="cs-CZ" dirty="0"/>
              <a:t> </a:t>
            </a:r>
            <a:r>
              <a:rPr lang="cs-CZ" dirty="0" err="1"/>
              <a:t>topics</a:t>
            </a:r>
            <a:r>
              <a:rPr lang="cs-CZ" dirty="0"/>
              <a:t> (Google </a:t>
            </a:r>
            <a:r>
              <a:rPr lang="cs-CZ" dirty="0" err="1"/>
              <a:t>docs</a:t>
            </a:r>
            <a:r>
              <a:rPr lang="cs-CZ" dirty="0"/>
              <a:t> </a:t>
            </a:r>
            <a:r>
              <a:rPr lang="cs-CZ" dirty="0" err="1"/>
              <a:t>file</a:t>
            </a:r>
            <a:r>
              <a:rPr lang="cs-CZ" dirty="0"/>
              <a:t> </a:t>
            </a:r>
            <a:r>
              <a:rPr lang="cs-CZ" dirty="0" err="1"/>
              <a:t>will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distributed</a:t>
            </a:r>
            <a:r>
              <a:rPr lang="cs-CZ" dirty="0"/>
              <a:t> </a:t>
            </a:r>
            <a:r>
              <a:rPr lang="cs-CZ" dirty="0" err="1"/>
              <a:t>tomorrow</a:t>
            </a:r>
            <a:r>
              <a:rPr lang="cs-CZ" dirty="0"/>
              <a:t>, </a:t>
            </a:r>
            <a:r>
              <a:rPr lang="cs-CZ" dirty="0" err="1"/>
              <a:t>Oct</a:t>
            </a:r>
            <a:r>
              <a:rPr lang="cs-CZ" dirty="0"/>
              <a:t> 6th </a:t>
            </a:r>
            <a:r>
              <a:rPr lang="cs-CZ" dirty="0" err="1"/>
              <a:t>at</a:t>
            </a:r>
            <a:r>
              <a:rPr lang="cs-CZ" dirty="0"/>
              <a:t> 9am)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b="1" dirty="0"/>
              <a:t>sign-up </a:t>
            </a:r>
            <a:r>
              <a:rPr lang="cs-CZ" b="1" dirty="0" err="1"/>
              <a:t>spreadsheet</a:t>
            </a:r>
            <a:r>
              <a:rPr lang="cs-CZ" b="1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accessed</a:t>
            </a:r>
            <a:r>
              <a:rPr lang="cs-CZ" dirty="0"/>
              <a:t> </a:t>
            </a:r>
            <a:r>
              <a:rPr lang="cs-CZ" u="sng" dirty="0" err="1">
                <a:solidFill>
                  <a:schemeClr val="hlink"/>
                </a:solidFill>
                <a:hlinkClick r:id="rId3"/>
              </a:rPr>
              <a:t>here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 dirty="0"/>
              <a:t>Google </a:t>
            </a:r>
            <a:r>
              <a:rPr lang="cs-CZ" dirty="0" err="1"/>
              <a:t>Docs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trace</a:t>
            </a:r>
            <a:r>
              <a:rPr lang="cs-CZ" dirty="0"/>
              <a:t> </a:t>
            </a:r>
            <a:r>
              <a:rPr lang="cs-CZ" dirty="0" err="1"/>
              <a:t>changes</a:t>
            </a:r>
            <a:r>
              <a:rPr lang="cs-CZ" dirty="0"/>
              <a:t> - no </a:t>
            </a:r>
            <a:r>
              <a:rPr lang="cs-CZ" dirty="0" err="1"/>
              <a:t>overwriting</a:t>
            </a:r>
            <a:r>
              <a:rPr lang="cs-CZ" dirty="0"/>
              <a:t>!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 dirty="0"/>
              <a:t>In case </a:t>
            </a:r>
            <a:r>
              <a:rPr lang="cs-CZ" dirty="0" err="1"/>
              <a:t>of</a:t>
            </a:r>
            <a:r>
              <a:rPr lang="cs-CZ" dirty="0"/>
              <a:t> no </a:t>
            </a:r>
            <a:r>
              <a:rPr lang="cs-CZ" dirty="0" err="1"/>
              <a:t>perfect</a:t>
            </a:r>
            <a:r>
              <a:rPr lang="cs-CZ" dirty="0"/>
              <a:t> </a:t>
            </a:r>
            <a:r>
              <a:rPr lang="cs-CZ" dirty="0" err="1"/>
              <a:t>matching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debates</a:t>
            </a:r>
            <a:r>
              <a:rPr lang="cs-CZ" dirty="0"/>
              <a:t>, re-</a:t>
            </a:r>
            <a:r>
              <a:rPr lang="cs-CZ" dirty="0" err="1"/>
              <a:t>shuffling</a:t>
            </a:r>
            <a:r>
              <a:rPr lang="cs-CZ" dirty="0"/>
              <a:t> </a:t>
            </a:r>
            <a:r>
              <a:rPr lang="cs-CZ" dirty="0" err="1"/>
              <a:t>might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needed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 dirty="0"/>
              <a:t>In such a case, </a:t>
            </a:r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will</a:t>
            </a:r>
            <a:r>
              <a:rPr lang="cs-CZ" dirty="0"/>
              <a:t> </a:t>
            </a:r>
            <a:r>
              <a:rPr lang="cs-CZ" dirty="0" err="1"/>
              <a:t>contact</a:t>
            </a:r>
            <a:r>
              <a:rPr lang="cs-CZ" dirty="0"/>
              <a:t>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personally</a:t>
            </a:r>
            <a:r>
              <a:rPr lang="cs-CZ" dirty="0"/>
              <a:t> and </a:t>
            </a:r>
            <a:r>
              <a:rPr lang="cs-CZ" dirty="0" err="1"/>
              <a:t>figure</a:t>
            </a:r>
            <a:r>
              <a:rPr lang="cs-CZ" dirty="0"/>
              <a:t> </a:t>
            </a:r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out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 dirty="0" err="1"/>
              <a:t>Attendance</a:t>
            </a:r>
            <a:r>
              <a:rPr lang="cs-CZ" dirty="0"/>
              <a:t> </a:t>
            </a:r>
            <a:r>
              <a:rPr lang="cs-CZ" dirty="0" err="1"/>
              <a:t>at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debates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advisable</a:t>
            </a:r>
            <a:r>
              <a:rPr lang="cs-CZ" dirty="0"/>
              <a:t> as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earn</a:t>
            </a:r>
            <a:r>
              <a:rPr lang="cs-CZ" dirty="0"/>
              <a:t> extra </a:t>
            </a:r>
            <a:r>
              <a:rPr lang="cs-CZ" dirty="0" err="1"/>
              <a:t>points</a:t>
            </a:r>
            <a:r>
              <a:rPr lang="cs-CZ" dirty="0"/>
              <a:t> and </a:t>
            </a:r>
            <a:r>
              <a:rPr lang="cs-CZ" dirty="0" err="1"/>
              <a:t>topics</a:t>
            </a:r>
            <a:r>
              <a:rPr lang="cs-CZ" dirty="0"/>
              <a:t> </a:t>
            </a:r>
            <a:r>
              <a:rPr lang="cs-CZ" dirty="0" err="1"/>
              <a:t>discussed</a:t>
            </a:r>
            <a:r>
              <a:rPr lang="cs-CZ" dirty="0"/>
              <a:t> </a:t>
            </a:r>
            <a:r>
              <a:rPr lang="cs-CZ" dirty="0" err="1"/>
              <a:t>will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part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final</a:t>
            </a:r>
            <a:r>
              <a:rPr lang="cs-CZ" dirty="0"/>
              <a:t> </a:t>
            </a:r>
            <a:r>
              <a:rPr lang="cs-CZ" dirty="0" err="1"/>
              <a:t>exam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cs-CZ">
                <a:solidFill>
                  <a:schemeClr val="accent1"/>
                </a:solidFill>
              </a:rPr>
              <a:t>Grading of the course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0" name="Google Shape;160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152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cs-CZ" dirty="0"/>
              <a:t>&gt;90 </a:t>
            </a:r>
            <a:r>
              <a:rPr lang="cs-CZ" dirty="0" err="1"/>
              <a:t>pts</a:t>
            </a:r>
            <a:r>
              <a:rPr lang="cs-CZ" dirty="0"/>
              <a:t> ... A</a:t>
            </a:r>
            <a:endParaRPr dirty="0"/>
          </a:p>
          <a:p>
            <a:pPr marL="228600" lvl="0" indent="-21526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cs-CZ" dirty="0"/>
              <a:t>81-90 </a:t>
            </a:r>
            <a:r>
              <a:rPr lang="cs-CZ" dirty="0" err="1"/>
              <a:t>pts</a:t>
            </a:r>
            <a:r>
              <a:rPr lang="cs-CZ" dirty="0"/>
              <a:t> ... B</a:t>
            </a:r>
            <a:endParaRPr dirty="0"/>
          </a:p>
          <a:p>
            <a:pPr marL="228600" lvl="0" indent="-21526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cs-CZ" dirty="0"/>
              <a:t>71-80 </a:t>
            </a:r>
            <a:r>
              <a:rPr lang="cs-CZ" dirty="0" err="1"/>
              <a:t>pts</a:t>
            </a:r>
            <a:r>
              <a:rPr lang="cs-CZ" dirty="0"/>
              <a:t> ... C</a:t>
            </a:r>
            <a:endParaRPr dirty="0"/>
          </a:p>
          <a:p>
            <a:pPr marL="228600" lvl="0" indent="-21526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cs-CZ" dirty="0"/>
              <a:t>61-70 </a:t>
            </a:r>
            <a:r>
              <a:rPr lang="cs-CZ" dirty="0" err="1"/>
              <a:t>pts</a:t>
            </a:r>
            <a:r>
              <a:rPr lang="cs-CZ" dirty="0"/>
              <a:t> ... D</a:t>
            </a:r>
            <a:endParaRPr dirty="0"/>
          </a:p>
          <a:p>
            <a:pPr marL="228600" lvl="0" indent="-21526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cs-CZ" dirty="0"/>
              <a:t>51-60 </a:t>
            </a:r>
            <a:r>
              <a:rPr lang="cs-CZ" dirty="0" err="1"/>
              <a:t>pts</a:t>
            </a:r>
            <a:r>
              <a:rPr lang="cs-CZ" dirty="0"/>
              <a:t> ... E</a:t>
            </a:r>
            <a:endParaRPr dirty="0"/>
          </a:p>
          <a:p>
            <a:pPr marL="228600" lvl="0" indent="-21526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cs-CZ" dirty="0"/>
              <a:t>0-50 </a:t>
            </a:r>
            <a:r>
              <a:rPr lang="cs-CZ" dirty="0" err="1"/>
              <a:t>pts</a:t>
            </a:r>
            <a:r>
              <a:rPr lang="cs-CZ" dirty="0"/>
              <a:t> ... </a:t>
            </a:r>
            <a:r>
              <a:rPr lang="cs-CZ" dirty="0" err="1"/>
              <a:t>Fail</a:t>
            </a:r>
            <a:endParaRPr dirty="0"/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21526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cs-CZ" dirty="0" err="1"/>
              <a:t>Exam</a:t>
            </a:r>
            <a:r>
              <a:rPr lang="cs-CZ" dirty="0"/>
              <a:t>  ... 60 </a:t>
            </a:r>
            <a:r>
              <a:rPr lang="cs-CZ" dirty="0" err="1"/>
              <a:t>pts</a:t>
            </a:r>
            <a:endParaRPr dirty="0"/>
          </a:p>
          <a:p>
            <a:pPr marL="228600" lvl="0" indent="-21526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cs-CZ" dirty="0" err="1"/>
              <a:t>Debate</a:t>
            </a:r>
            <a:r>
              <a:rPr lang="cs-CZ" dirty="0"/>
              <a:t> ... 40 </a:t>
            </a:r>
            <a:r>
              <a:rPr lang="cs-CZ" dirty="0" err="1"/>
              <a:t>pts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cs-CZ" i="1" dirty="0" err="1" smtClean="0"/>
              <a:t>Register</a:t>
            </a:r>
            <a:r>
              <a:rPr lang="cs-CZ" i="1" dirty="0" smtClean="0"/>
              <a:t> </a:t>
            </a:r>
            <a:r>
              <a:rPr lang="cs-CZ" i="1" dirty="0" err="1"/>
              <a:t>for</a:t>
            </a:r>
            <a:r>
              <a:rPr lang="cs-CZ" i="1" dirty="0"/>
              <a:t> </a:t>
            </a:r>
            <a:r>
              <a:rPr lang="cs-CZ" i="1" dirty="0" err="1"/>
              <a:t>exams</a:t>
            </a:r>
            <a:r>
              <a:rPr lang="cs-CZ" i="1" dirty="0"/>
              <a:t> in SIS </a:t>
            </a:r>
            <a:r>
              <a:rPr lang="cs-CZ" i="1" dirty="0" err="1"/>
              <a:t>when</a:t>
            </a:r>
            <a:r>
              <a:rPr lang="cs-CZ" i="1" dirty="0"/>
              <a:t> </a:t>
            </a:r>
            <a:r>
              <a:rPr lang="cs-CZ" i="1" dirty="0" err="1"/>
              <a:t>the</a:t>
            </a:r>
            <a:r>
              <a:rPr lang="cs-CZ" i="1" dirty="0"/>
              <a:t> </a:t>
            </a:r>
            <a:r>
              <a:rPr lang="cs-CZ" i="1" dirty="0" err="1"/>
              <a:t>terms</a:t>
            </a:r>
            <a:r>
              <a:rPr lang="cs-CZ" i="1" dirty="0"/>
              <a:t> are </a:t>
            </a:r>
            <a:r>
              <a:rPr lang="cs-CZ" i="1" dirty="0" err="1"/>
              <a:t>available</a:t>
            </a:r>
            <a:r>
              <a:rPr lang="cs-CZ" i="1" dirty="0"/>
              <a:t>. </a:t>
            </a:r>
            <a:r>
              <a:rPr lang="cs-CZ" i="1" dirty="0" err="1"/>
              <a:t>You</a:t>
            </a:r>
            <a:r>
              <a:rPr lang="cs-CZ" i="1" dirty="0"/>
              <a:t> </a:t>
            </a:r>
            <a:r>
              <a:rPr lang="cs-CZ" i="1" dirty="0" err="1"/>
              <a:t>have</a:t>
            </a:r>
            <a:r>
              <a:rPr lang="cs-CZ" i="1" dirty="0"/>
              <a:t> </a:t>
            </a:r>
            <a:r>
              <a:rPr lang="cs-CZ" i="1" dirty="0" err="1"/>
              <a:t>three</a:t>
            </a:r>
            <a:r>
              <a:rPr lang="cs-CZ" i="1" dirty="0"/>
              <a:t> </a:t>
            </a:r>
            <a:r>
              <a:rPr lang="cs-CZ" i="1" dirty="0" err="1"/>
              <a:t>exam</a:t>
            </a:r>
            <a:r>
              <a:rPr lang="cs-CZ" i="1" dirty="0"/>
              <a:t> </a:t>
            </a:r>
            <a:r>
              <a:rPr lang="cs-CZ" i="1" dirty="0" err="1"/>
              <a:t>trials</a:t>
            </a:r>
            <a:r>
              <a:rPr lang="cs-CZ" i="1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cs-CZ">
                <a:solidFill>
                  <a:schemeClr val="accent1"/>
                </a:solidFill>
              </a:rPr>
              <a:t>Contact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/>
              <a:t>Contact us through EEI email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/>
              <a:t>ies.fsv.eei@gmail.com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cs-CZ">
                <a:solidFill>
                  <a:schemeClr val="accent1"/>
                </a:solidFill>
              </a:rPr>
              <a:t>Organizational info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/>
              <a:t>Seminar on Thursday at 3:30pm – in person, room 109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/>
              <a:t>Seminar on Thursday at 5:00pm – in person, room 109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/>
              <a:t>Feel free to attend either of these seminars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u="sng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/>
              <a:t>Consultations by appointment with TAs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cs-CZ">
                <a:solidFill>
                  <a:schemeClr val="accent1"/>
                </a:solidFill>
              </a:rPr>
              <a:t>Learning goals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/>
              <a:t>Connecting the academic world with real EU policy-making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/>
              <a:t>Understanding complexities of the decision-making process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/>
              <a:t>Developing an ability to construct academic, evidence-based arguments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/>
              <a:t>There‘s no perfect solution, it‘s rather about balancing of interests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cs-CZ">
                <a:solidFill>
                  <a:schemeClr val="accent1"/>
                </a:solidFill>
              </a:rPr>
              <a:t>Format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cs-CZ"/>
              <a:t>Structured debates discussing contemporary EU policy issues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cs-CZ"/>
              <a:t>Debate teams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cs-CZ"/>
              <a:t>Not a TV contest, but an academic discussion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cs-CZ"/>
              <a:t>Each week different topics, each student selects only one</a:t>
            </a:r>
            <a:endParaRPr/>
          </a:p>
          <a:p>
            <a:pPr marL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i="1"/>
          </a:p>
          <a:p>
            <a:pPr marL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cs-CZ" i="1"/>
              <a:t>The most important is the ability to connect the real world problem with the relevant academic literature and the formulation of compelling arguments based on evidence.</a:t>
            </a:r>
            <a:endParaRPr i="1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cs-CZ">
                <a:solidFill>
                  <a:schemeClr val="accent1"/>
                </a:solidFill>
              </a:rPr>
              <a:t>The debate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9" name="Google Shape;10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/>
              <a:t>2 debates each seminar session, each takes 30 minutes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/>
              <a:t>Each of two teams represents a specific stakeholder – government, NGO, lobby group, European institution etc.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/>
              <a:t>The teams do not defend their own opinion, but rather the position of the stakeholder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/>
              <a:t>Teams should consist of 2 members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/>
              <a:t>Each team member is required to speak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cs-CZ">
                <a:solidFill>
                  <a:schemeClr val="accent1"/>
                </a:solidFill>
              </a:rPr>
              <a:t>Debate Structure</a:t>
            </a:r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cs-CZ"/>
              <a:t>Each team presents their position (7.5 minutes each team)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cs-CZ"/>
              <a:t>Use of academic and empirical literature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cs-CZ"/>
              <a:t>Support your argument with data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cs-CZ"/>
              <a:t>Real world examples of similar nature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cs-CZ"/>
              <a:t>Each team member presents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cs-CZ"/>
              <a:t>Moderated debate (15 minutes)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cs-CZ"/>
              <a:t>Reactions to opponents‘ arguments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cs-CZ"/>
              <a:t>Reach consensus if possible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cs-CZ"/>
              <a:t>Moderator active in this part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cs-CZ"/>
              <a:t>Audience asks questions - authors awarded with bonus points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cs-CZ">
                <a:solidFill>
                  <a:schemeClr val="accent1"/>
                </a:solidFill>
              </a:rPr>
              <a:t>Handout</a:t>
            </a:r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/>
              <a:t>Each team sends a handout 3 days before the debate.  Deadline is Monday at 12:01 p.m. (i.e. Monday lunch!).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cs-CZ"/>
              <a:t>Late submission results in the deduction of 5 points.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 b="1"/>
              <a:t>Submit to</a:t>
            </a:r>
            <a:r>
              <a:rPr lang="cs-CZ"/>
              <a:t>: ies.fsv.eei@gmail.com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/>
              <a:t>First debate exception: Deadline Tue Oct 10th at 23:59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cs-CZ">
                <a:solidFill>
                  <a:schemeClr val="accent1"/>
                </a:solidFill>
              </a:rPr>
              <a:t>Evaluation</a:t>
            </a:r>
            <a:endParaRPr/>
          </a:p>
        </p:txBody>
      </p:sp>
      <p:sp>
        <p:nvSpPr>
          <p:cNvPr id="127" name="Google Shape;12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cs-CZ"/>
              <a:t>Handout (20 pts)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cs-CZ"/>
              <a:t>Structure of the arguments – should be logical, convincing and concise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cs-CZ"/>
              <a:t>Arguments supported by relevant theoretical literature and empirical evidence (Hint: neither Wikipedia, nor newspapers is considered relevant)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cs-CZ"/>
              <a:t>Anticipation of opponents‘ arguments and outlining counter-arguments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cs-CZ"/>
              <a:t>Writing style including referencing (Cite properly: ideally Harvard style)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cs-CZ"/>
              <a:t>Debate (20 pts)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cs-CZ"/>
              <a:t>Ability to present your position (assume audience that is intelligent but not closely familiar with the topic)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cs-CZ"/>
              <a:t>Understanding of the topic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cs-CZ"/>
              <a:t>Ability to defend your position during free debate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cs-CZ"/>
              <a:t>Presentation skills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cs-CZ">
                <a:solidFill>
                  <a:schemeClr val="accent1"/>
                </a:solidFill>
              </a:rPr>
              <a:t>Evaluation (cont.)</a:t>
            </a:r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cs-CZ"/>
              <a:t>3. Bonus points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cs-CZ"/>
              <a:t>Very good question from the public (2 pts)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cs-CZ"/>
              <a:t>Identifying misleading or false argument of the presenter (2 pts)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cs-CZ"/>
              <a:t>10 pts maximum (combined for the whole semester)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714</Words>
  <Application>Microsoft Office PowerPoint</Application>
  <PresentationFormat>Širokoúhlá obrazovka</PresentationFormat>
  <Paragraphs>114</Paragraphs>
  <Slides>14</Slides>
  <Notes>14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European Economic Integration Introduction to  seminars</vt:lpstr>
      <vt:lpstr>Organizational info</vt:lpstr>
      <vt:lpstr>Learning goals</vt:lpstr>
      <vt:lpstr>Format</vt:lpstr>
      <vt:lpstr>The debate</vt:lpstr>
      <vt:lpstr>Debate Structure</vt:lpstr>
      <vt:lpstr>Handout</vt:lpstr>
      <vt:lpstr>Evaluation</vt:lpstr>
      <vt:lpstr>Evaluation (cont.)</vt:lpstr>
      <vt:lpstr>Topics</vt:lpstr>
      <vt:lpstr>Seminar schedule</vt:lpstr>
      <vt:lpstr>Team formation and topic matching</vt:lpstr>
      <vt:lpstr>Grading of the course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European Economic Integration Introduction to  seminars</dc:title>
  <dc:creator>Kucera Tomas [LINETGROUP.COM]</dc:creator>
  <cp:lastModifiedBy>Kábrt Martin</cp:lastModifiedBy>
  <cp:revision>1</cp:revision>
  <dcterms:created xsi:type="dcterms:W3CDTF">2020-09-28T15:32:31Z</dcterms:created>
  <dcterms:modified xsi:type="dcterms:W3CDTF">2023-10-05T14:29:52Z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0x0101007360437B1F38B541B83886B75EADF4E0</vt:lpwstr>
  </property>
</Properties>
</file>