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36" r:id="rId3"/>
    <p:sldId id="257" r:id="rId4"/>
    <p:sldId id="329" r:id="rId5"/>
    <p:sldId id="330" r:id="rId6"/>
    <p:sldId id="281" r:id="rId7"/>
    <p:sldId id="292" r:id="rId8"/>
    <p:sldId id="293" r:id="rId9"/>
    <p:sldId id="291" r:id="rId10"/>
    <p:sldId id="294" r:id="rId11"/>
    <p:sldId id="295" r:id="rId12"/>
    <p:sldId id="299" r:id="rId13"/>
    <p:sldId id="359" r:id="rId14"/>
    <p:sldId id="334" r:id="rId15"/>
    <p:sldId id="335" r:id="rId16"/>
    <p:sldId id="337" r:id="rId17"/>
    <p:sldId id="302" r:id="rId18"/>
    <p:sldId id="360" r:id="rId19"/>
    <p:sldId id="301" r:id="rId20"/>
    <p:sldId id="338" r:id="rId21"/>
    <p:sldId id="339" r:id="rId22"/>
    <p:sldId id="305" r:id="rId23"/>
    <p:sldId id="340" r:id="rId24"/>
    <p:sldId id="341" r:id="rId25"/>
    <p:sldId id="283" r:id="rId26"/>
    <p:sldId id="300" r:id="rId27"/>
    <p:sldId id="342" r:id="rId28"/>
    <p:sldId id="308" r:id="rId29"/>
    <p:sldId id="345" r:id="rId30"/>
    <p:sldId id="344" r:id="rId31"/>
    <p:sldId id="346" r:id="rId32"/>
    <p:sldId id="333" r:id="rId33"/>
    <p:sldId id="347" r:id="rId34"/>
    <p:sldId id="364" r:id="rId35"/>
    <p:sldId id="349" r:id="rId36"/>
    <p:sldId id="350" r:id="rId37"/>
    <p:sldId id="288" r:id="rId38"/>
    <p:sldId id="289" r:id="rId39"/>
    <p:sldId id="351" r:id="rId40"/>
    <p:sldId id="311" r:id="rId41"/>
    <p:sldId id="361" r:id="rId42"/>
    <p:sldId id="362" r:id="rId43"/>
    <p:sldId id="363" r:id="rId44"/>
    <p:sldId id="313" r:id="rId45"/>
    <p:sldId id="318" r:id="rId46"/>
    <p:sldId id="304" r:id="rId47"/>
    <p:sldId id="296" r:id="rId48"/>
    <p:sldId id="323" r:id="rId49"/>
    <p:sldId id="297" r:id="rId50"/>
    <p:sldId id="272" r:id="rId51"/>
    <p:sldId id="325" r:id="rId52"/>
    <p:sldId id="326" r:id="rId53"/>
    <p:sldId id="327" r:id="rId54"/>
    <p:sldId id="365" r:id="rId55"/>
    <p:sldId id="366" r:id="rId56"/>
    <p:sldId id="314" r:id="rId57"/>
    <p:sldId id="315" r:id="rId58"/>
    <p:sldId id="324" r:id="rId59"/>
    <p:sldId id="355" r:id="rId60"/>
    <p:sldId id="358" r:id="rId61"/>
  </p:sldIdLst>
  <p:sldSz cx="12192000" cy="6858000"/>
  <p:notesSz cx="6858000" cy="994568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6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96ED-5E68-4B44-B253-74A6B23E0D75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49CD6-A172-4B8B-A1E7-6B85C1C77C4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79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0290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114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04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213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9730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2113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723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s-CZ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write on board you expect 25 in round 1 and 10 in round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93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6045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730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408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/>
              <a:t>You are from abroad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b="0" i="0"/>
              <a:t>You have studied 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b="0" i="0"/>
              <a:t>You have studied intermediate micro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b="0" i="0"/>
              <a:t>You are an economics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3725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7140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1735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6523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165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796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687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678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498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08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745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405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421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231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9909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0397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327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s-CZ" sz="1800">
                <a:sym typeface="Wingdings" panose="05000000000000000000" pitchFamily="2" charset="2"/>
              </a:rPr>
              <a:t>A strategy may be optimal given what others are doing right now but not optimal also given all other possible actions by others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0173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8870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6319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327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118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46675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3688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008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03184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3822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79474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157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cs-CZ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80478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11676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Terrorist wants to fly to Cuba, says that if they don’t fly to Cuba, he will explode a bomb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3844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19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997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Sequential </a:t>
            </a:r>
            <a:r>
              <a:rPr lang="en-US" dirty="0">
                <a:sym typeface="Wingdings" panose="05000000000000000000" pitchFamily="2" charset="2"/>
              </a:rPr>
              <a:t> backward induction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Stage 2: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If pilot flies to Cuba, terrorist is happy and does not explode the bomb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If pilot flies to NYC, terrorist prefers not to die and does not explode the bomb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Stage 1: Since either way no explosion, pilot prefers to fly to NYC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So the subgame-perfect equilibrium is </a:t>
            </a:r>
            <a:r>
              <a:rPr lang="en-US" dirty="0" err="1">
                <a:sym typeface="Wingdings" panose="05000000000000000000" pitchFamily="2" charset="2"/>
              </a:rPr>
              <a:t>NYC+no</a:t>
            </a:r>
            <a:r>
              <a:rPr lang="en-US" dirty="0">
                <a:sym typeface="Wingdings" panose="05000000000000000000" pitchFamily="2" charset="2"/>
              </a:rPr>
              <a:t> explosion (assuming the terrorist is rational)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35324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2607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3858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3360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Extended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form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represented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by a game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tree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rather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than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payoff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matrix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What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does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standard game in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include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Set of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players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Game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tree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including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nodes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(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starting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nodes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other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decision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nodes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terminal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nodes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 and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branches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linking</a:t>
            </a:r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cs-CZ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nodes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 each node, the name of a player entitled to choose an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 each player and relevant node, an action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Payoff of each player at each terminal node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more information heavy than normal-form game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Complete strategy of actions for player </a:t>
            </a:r>
            <a:r>
              <a:rPr lang="en-US" dirty="0" err="1"/>
              <a:t>i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one action for each relevant decision node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Subgame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decision node along with all subsequent nodes (a branch or subbranch of the tree)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strict subgame is a subgame that is not the original game (if there are N subgames, there are N-1 strict subgames)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Subgame perfect equilibrium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profile of strategies is subgame-perfect equilibrium (SPE) if it induces a Nash equilibrium in all subgames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If sequential and finite number of periods, then can be solved by backward induction (not necessarily the case if at some nodes players decide simultaneously)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terrorist-pilot game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Terrorist wants to fly to Cuba, says that if they don’t fly to Cuba, he will explode a bomb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Sequential </a:t>
            </a:r>
            <a:r>
              <a:rPr lang="en-US" dirty="0">
                <a:sym typeface="Wingdings" panose="05000000000000000000" pitchFamily="2" charset="2"/>
              </a:rPr>
              <a:t> backward induction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Stage 2: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If pilot flies to Cuba, terrorist is happy and does not explode the bomb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If pilot flies to NYC, terrorist prefers not to die and does not explode the bomb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Stage 1: Since either way no explosion, pilot prefers to fly to NYC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So the subgame-perfect equilibrium is </a:t>
            </a:r>
            <a:r>
              <a:rPr lang="en-US" dirty="0" err="1">
                <a:sym typeface="Wingdings" panose="05000000000000000000" pitchFamily="2" charset="2"/>
              </a:rPr>
              <a:t>NYC+no</a:t>
            </a:r>
            <a:r>
              <a:rPr lang="en-US" dirty="0">
                <a:sym typeface="Wingdings" panose="05000000000000000000" pitchFamily="2" charset="2"/>
              </a:rPr>
              <a:t> explosion (assuming the terrorist is rational)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12168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01022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3420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86648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22158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430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30744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62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694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5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cs-CZ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49CD6-A172-4B8B-A1E7-6B85C1C77C42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21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DFFA-9D1A-4330-9951-DABB34E5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65521-16B0-4F66-85F0-55D42A5E0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2AD5-04ED-471E-BA7C-4831E873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B8B4-C700-41F0-B6C9-81209634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35A5-31DA-4BA6-9CCE-322B6A0E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1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0CEF-4875-499E-9120-985CD1D5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19E50-C9C8-443C-97D9-20562449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76EF-C1DE-4C15-8D82-83A09EE5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774C1-49C1-4545-8E2B-69D749A0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F547-1856-45C3-B2A2-EB181B8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403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DDA8F-D036-4768-A58A-A83B572D0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8DB6-6C0A-4181-9F55-97CA06D9F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A626-0132-4015-B68A-1934D80B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E6CD-1987-4A46-B9DD-2026247B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1DD5-BBF3-4D55-A618-82E2710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61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7B7E-6AAA-4A80-9A6D-14E274F1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6BA5-7F07-4EDD-8D5D-A4E5BCAE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ACE5-EF65-45A8-84A7-282E1AC5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C34B-188A-47A9-B4AD-8D8901E5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3D3A-D803-431B-A7F4-DEBBA450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41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1A82-D520-4E18-B991-88488A05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221A-8039-40D8-8BF3-11AA38B8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0F197-00D2-4F2B-AEA7-23A8A7A0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8409-D3FE-4151-9B6C-B1C5089F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EEB1-BE45-4B9E-A565-53593E3D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337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EF5-FF45-415D-8D33-D1506B1D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8C23-D079-493A-B732-EC264822D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CB92C-4C49-48C0-8680-DC0B2644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FC6F-BF12-4859-8ECE-6731147B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A946-4580-4937-84B5-3CC9C2B7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E52E4-91E7-42B3-A101-B45964F8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45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CDD8-4204-4150-AD6E-2CA9D825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C499-7409-4E0C-9AB5-D3F0A68D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DED4C-D3A6-4D0F-A8A5-723814475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96541-DFFA-48E6-9153-7427D611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DA8F3-B2E2-461C-9F08-387CD43A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1D8CE-048D-4BC4-B8BD-261470DA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7704E-6FCC-4C4A-B115-4F7F71FA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7D539-45E7-442E-8AA8-2B514F8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15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5B3D-A895-48C4-8771-C73F349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E7767-8A6E-441A-B5F3-AE2E2AE0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AD99-97E3-45D9-B8AA-0EE56D2B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8856-6D8E-4D32-866A-7EADAF8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77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D3D7D-A68B-4112-B083-09E42F61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13406-78F5-4FB5-A427-8DEC922E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806C0-5483-4749-AADD-089D3903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1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DCB1-44CE-48A3-B695-6729ACC5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16D8-1CFF-4D5B-9E55-8ED61D11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322E-23F8-48D4-8C17-A8CC00AF3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26037-B8E3-492C-8079-AE3D656D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5BCB-4EDE-46A0-8CC2-87412A1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6CF9-D190-4973-A74D-C94FAAF4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171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785-B6E1-4102-840F-D567877F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193E-B845-404E-A9CF-0F8DF7046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AE95B-A2EF-4905-88A8-366AFFE3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0EB9-FE68-4708-A66A-8C010E46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D78F-C197-4AAD-A917-5F03759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9A304-74C4-4433-83DB-F854A0DC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157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66783-F655-41DF-A6B6-45A9FEC1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A6AF-D6CC-45E4-8C35-74B5C628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FC0B-6180-4C84-825B-36B8D517D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81774-1402-4776-8C6D-221A2E9FF79D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50EB-9A44-4B1E-AD03-FDC0BBFA8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FE62-2CB8-4304-8181-B190F867F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B88A-0953-46DE-8FC8-78BBA31B38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85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.video/2017/08/23/a-beautiful-mind-ignoring-the-blonde/#more-536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atej.bajgar@fsv.cuni.c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ojtech.misak@fsv.cuni.cz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C33-7623-4C74-A8CC-603D356BC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45" y="2235200"/>
            <a:ext cx="7239001" cy="2387600"/>
          </a:xfrm>
        </p:spPr>
        <p:txBody>
          <a:bodyPr/>
          <a:lstStyle/>
          <a:p>
            <a:r>
              <a:rPr lang="cs-CZ" dirty="0" err="1"/>
              <a:t>Topic</a:t>
            </a:r>
            <a:r>
              <a:rPr lang="cs-CZ" dirty="0"/>
              <a:t> 1: </a:t>
            </a:r>
            <a:r>
              <a:rPr lang="cs-CZ" dirty="0" err="1"/>
              <a:t>Introduc</a:t>
            </a:r>
            <a:r>
              <a:rPr lang="en-US" dirty="0" err="1"/>
              <a:t>tion</a:t>
            </a:r>
            <a:r>
              <a:rPr lang="en-US" dirty="0"/>
              <a:t> to game theory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ED5E7-AD68-4694-80D1-73256C2A370E}"/>
              </a:ext>
            </a:extLst>
          </p:cNvPr>
          <p:cNvSpPr txBox="1"/>
          <p:nvPr/>
        </p:nvSpPr>
        <p:spPr>
          <a:xfrm>
            <a:off x="-1660577" y="130351"/>
            <a:ext cx="1092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err="1"/>
              <a:t>Industrial</a:t>
            </a:r>
            <a:r>
              <a:rPr lang="cs-CZ" sz="3200"/>
              <a:t> </a:t>
            </a:r>
            <a:r>
              <a:rPr lang="cs-CZ" sz="3200" err="1"/>
              <a:t>Organisation</a:t>
            </a:r>
            <a:r>
              <a:rPr lang="cs-CZ" sz="3200"/>
              <a:t> / Matěj Bajgar</a:t>
            </a:r>
          </a:p>
        </p:txBody>
      </p:sp>
      <p:pic>
        <p:nvPicPr>
          <p:cNvPr id="5" name="Picture 2" descr="https://fullerstudio.fuller.edu/wp-content/uploads/2018/09/A_Beautiful_Mind_poster.jpg">
            <a:extLst>
              <a:ext uri="{FF2B5EF4-FFF2-40B4-BE49-F238E27FC236}">
                <a16:creationId xmlns:a16="http://schemas.microsoft.com/office/drawing/2014/main" id="{6240DF1F-BC9C-4FC8-89FA-CBEC21A3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08" y="0"/>
            <a:ext cx="3806092" cy="573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2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6"/>
            <a:ext cx="10515600" cy="5326083"/>
          </a:xfrm>
        </p:spPr>
        <p:txBody>
          <a:bodyPr>
            <a:normAutofit/>
          </a:bodyPr>
          <a:lstStyle/>
          <a:p>
            <a:r>
              <a:rPr lang="en-US" sz="2400"/>
              <a:t>3 </a:t>
            </a:r>
            <a:r>
              <a:rPr lang="en-US" sz="2400" err="1"/>
              <a:t>homeworks</a:t>
            </a:r>
            <a:endParaRPr lang="en-US" sz="2400"/>
          </a:p>
          <a:p>
            <a:r>
              <a:rPr lang="en-US" sz="2400"/>
              <a:t>Combination of problems, data work and reading summaries</a:t>
            </a:r>
          </a:p>
          <a:p>
            <a:r>
              <a:rPr lang="en-US" sz="2400"/>
              <a:t>Work out individually (but consult peers if stuck)</a:t>
            </a:r>
          </a:p>
          <a:p>
            <a:r>
              <a:rPr lang="en-US" sz="2400"/>
              <a:t>Submit in the SIS by midnight of the deadline day</a:t>
            </a:r>
            <a:endParaRPr lang="en-US" sz="2000"/>
          </a:p>
          <a:p>
            <a:r>
              <a:rPr lang="en-US" sz="2400"/>
              <a:t>Expected deadlines</a:t>
            </a:r>
          </a:p>
          <a:p>
            <a:pPr lvl="1"/>
            <a:r>
              <a:rPr lang="en-US"/>
              <a:t>Tuesday 12th March</a:t>
            </a:r>
          </a:p>
          <a:p>
            <a:pPr lvl="1"/>
            <a:r>
              <a:rPr lang="en-US"/>
              <a:t>Tuesday 9th April</a:t>
            </a:r>
          </a:p>
          <a:p>
            <a:pPr lvl="1"/>
            <a:r>
              <a:rPr lang="en-US"/>
              <a:t>Tuesday 23th April</a:t>
            </a:r>
          </a:p>
          <a:p>
            <a:pPr lvl="1"/>
            <a:endParaRPr lang="en-US" sz="2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Home</a:t>
            </a:r>
            <a:r>
              <a:rPr lang="cs-CZ"/>
              <a:t> </a:t>
            </a:r>
            <a:r>
              <a:rPr lang="cs-CZ" err="1"/>
              <a:t>assignments</a:t>
            </a:r>
            <a:endParaRPr lang="cs-CZ"/>
          </a:p>
        </p:txBody>
      </p:sp>
      <p:pic>
        <p:nvPicPr>
          <p:cNvPr id="10242" name="Picture 2" descr="Make Homework Time a More Positive Experience | 3-C Blog">
            <a:extLst>
              <a:ext uri="{FF2B5EF4-FFF2-40B4-BE49-F238E27FC236}">
                <a16:creationId xmlns:a16="http://schemas.microsoft.com/office/drawing/2014/main" id="{8B3B46A5-31C1-4D3E-87A3-23B40E12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008"/>
            <a:ext cx="34099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3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434"/>
            <a:ext cx="10515600" cy="5097565"/>
          </a:xfrm>
        </p:spPr>
        <p:txBody>
          <a:bodyPr>
            <a:normAutofit/>
          </a:bodyPr>
          <a:lstStyle/>
          <a:p>
            <a:r>
              <a:rPr lang="en-US" sz="2400"/>
              <a:t>Mid-term (1.5 hours) and Final (3 hours)</a:t>
            </a:r>
          </a:p>
          <a:p>
            <a:r>
              <a:rPr lang="en-US" sz="2400"/>
              <a:t>Written form</a:t>
            </a:r>
          </a:p>
          <a:p>
            <a:r>
              <a:rPr lang="en-US" sz="2400"/>
              <a:t>Combination of problems (math) and open text questions</a:t>
            </a:r>
          </a:p>
          <a:p>
            <a:r>
              <a:rPr lang="en-US" sz="2400"/>
              <a:t>More questions offered than you have to answer</a:t>
            </a:r>
          </a:p>
          <a:p>
            <a:r>
              <a:rPr lang="en-US" sz="2400"/>
              <a:t>Some answer always better than no answer</a:t>
            </a:r>
          </a:p>
          <a:p>
            <a:r>
              <a:rPr lang="en-US" sz="2400"/>
              <a:t>Expected dates:</a:t>
            </a:r>
          </a:p>
          <a:p>
            <a:pPr lvl="1"/>
            <a:r>
              <a:rPr lang="en-US"/>
              <a:t>Midterm: Monday 25</a:t>
            </a:r>
            <a:r>
              <a:rPr lang="en-US" baseline="30000"/>
              <a:t>th</a:t>
            </a:r>
            <a:r>
              <a:rPr lang="en-US"/>
              <a:t> March</a:t>
            </a:r>
          </a:p>
          <a:p>
            <a:pPr lvl="1"/>
            <a:r>
              <a:rPr lang="en-US"/>
              <a:t>Final exam (1</a:t>
            </a:r>
            <a:r>
              <a:rPr lang="en-US" baseline="30000"/>
              <a:t>st</a:t>
            </a:r>
            <a:r>
              <a:rPr lang="en-US"/>
              <a:t> date): Monday 13</a:t>
            </a:r>
            <a:r>
              <a:rPr lang="en-US" baseline="30000"/>
              <a:t>th</a:t>
            </a:r>
            <a:r>
              <a:rPr lang="en-US"/>
              <a:t> May</a:t>
            </a:r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78"/>
            <a:ext cx="10515600" cy="1205057"/>
          </a:xfrm>
        </p:spPr>
        <p:txBody>
          <a:bodyPr/>
          <a:lstStyle/>
          <a:p>
            <a:r>
              <a:rPr lang="en-US"/>
              <a:t>Exams</a:t>
            </a:r>
            <a:endParaRPr lang="cs-CZ"/>
          </a:p>
        </p:txBody>
      </p:sp>
      <p:pic>
        <p:nvPicPr>
          <p:cNvPr id="8194" name="Picture 2" descr="Six reasons why exams are important | Academia">
            <a:extLst>
              <a:ext uri="{FF2B5EF4-FFF2-40B4-BE49-F238E27FC236}">
                <a16:creationId xmlns:a16="http://schemas.microsoft.com/office/drawing/2014/main" id="{ABF3CF63-E427-431C-A299-1C219112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26" y="275621"/>
            <a:ext cx="3443287" cy="229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1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6"/>
            <a:ext cx="10515600" cy="5326083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Microeconomics </a:t>
            </a:r>
            <a:r>
              <a:rPr lang="en-US" dirty="0"/>
              <a:t>II</a:t>
            </a:r>
          </a:p>
          <a:p>
            <a:endParaRPr lang="en-US"/>
          </a:p>
          <a:p>
            <a:r>
              <a:rPr lang="en-US"/>
              <a:t>Familiarity </a:t>
            </a:r>
            <a:r>
              <a:rPr lang="en-US" dirty="0"/>
              <a:t>with </a:t>
            </a:r>
          </a:p>
          <a:p>
            <a:pPr lvl="1"/>
            <a:r>
              <a:rPr lang="en-US" dirty="0"/>
              <a:t>Graphical and algebraic analysis of economic models</a:t>
            </a:r>
          </a:p>
          <a:p>
            <a:pPr lvl="1"/>
            <a:r>
              <a:rPr lang="en-US" dirty="0"/>
              <a:t>Standard oligopoly models (Cournot, Bertrand, Stackelberg, </a:t>
            </a:r>
            <a:r>
              <a:rPr lang="en-US" dirty="0" err="1"/>
              <a:t>Hotelling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78"/>
            <a:ext cx="10515600" cy="1205057"/>
          </a:xfrm>
        </p:spPr>
        <p:txBody>
          <a:bodyPr/>
          <a:lstStyle/>
          <a:p>
            <a:r>
              <a:rPr lang="en-US" dirty="0" err="1"/>
              <a:t>Prerequisities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625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C33-7623-4C74-A8CC-603D356BC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45" y="2235200"/>
            <a:ext cx="7239001" cy="2387600"/>
          </a:xfrm>
        </p:spPr>
        <p:txBody>
          <a:bodyPr/>
          <a:lstStyle/>
          <a:p>
            <a:r>
              <a:rPr lang="cs-CZ" dirty="0" err="1"/>
              <a:t>Topic</a:t>
            </a:r>
            <a:r>
              <a:rPr lang="cs-CZ" dirty="0"/>
              <a:t> 1: </a:t>
            </a:r>
            <a:r>
              <a:rPr lang="cs-CZ" dirty="0" err="1"/>
              <a:t>Introduc</a:t>
            </a:r>
            <a:r>
              <a:rPr lang="en-US" dirty="0" err="1"/>
              <a:t>tion</a:t>
            </a:r>
            <a:r>
              <a:rPr lang="en-US" dirty="0"/>
              <a:t> to game theory</a:t>
            </a:r>
            <a:endParaRPr lang="cs-CZ" dirty="0"/>
          </a:p>
        </p:txBody>
      </p:sp>
      <p:pic>
        <p:nvPicPr>
          <p:cNvPr id="5" name="Picture 2" descr="https://fullerstudio.fuller.edu/wp-content/uploads/2018/09/A_Beautiful_Mind_poster.jpg">
            <a:extLst>
              <a:ext uri="{FF2B5EF4-FFF2-40B4-BE49-F238E27FC236}">
                <a16:creationId xmlns:a16="http://schemas.microsoft.com/office/drawing/2014/main" id="{6240DF1F-BC9C-4FC8-89FA-CBEC21A3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08" y="0"/>
            <a:ext cx="3806092" cy="573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6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972800" cy="1325563"/>
          </a:xfrm>
        </p:spPr>
        <p:txBody>
          <a:bodyPr/>
          <a:lstStyle/>
          <a:p>
            <a:r>
              <a:rPr lang="en-GB" dirty="0"/>
              <a:t>Lesson goals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617"/>
            <a:ext cx="10972800" cy="440201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You can explain differences between different types of games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You can tell whether a solution is a Nash equilibrium.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You can identify Nash equilibria in </a:t>
            </a:r>
            <a:r>
              <a:rPr lang="en-GB">
                <a:sym typeface="Wingdings" panose="05000000000000000000" pitchFamily="2" charset="2"/>
              </a:rPr>
              <a:t>simple games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78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972800" cy="1325563"/>
          </a:xfrm>
        </p:spPr>
        <p:txBody>
          <a:bodyPr/>
          <a:lstStyle/>
          <a:p>
            <a:r>
              <a:rPr lang="en-GB"/>
              <a:t>What’s in it for me?</a:t>
            </a:r>
            <a:endParaRPr lang="cs-CZ" dirty="0"/>
          </a:p>
        </p:txBody>
      </p:sp>
      <p:pic>
        <p:nvPicPr>
          <p:cNvPr id="7170" name="Picture 2" descr="What is an Industrial Organization? - Fincash">
            <a:extLst>
              <a:ext uri="{FF2B5EF4-FFF2-40B4-BE49-F238E27FC236}">
                <a16:creationId xmlns:a16="http://schemas.microsoft.com/office/drawing/2014/main" id="{DCC6D1C5-0CC7-40BC-A9FD-54D7516D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9227"/>
            <a:ext cx="3459570" cy="198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6F0077-FAE3-47CD-B6C7-6C3916C9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62" y="566102"/>
            <a:ext cx="3419475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342B5-451E-4CCA-B605-ADAC8D33E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682" y="3429000"/>
            <a:ext cx="3533775" cy="2924175"/>
          </a:xfrm>
          <a:prstGeom prst="rect">
            <a:avLst/>
          </a:prstGeom>
        </p:spPr>
      </p:pic>
      <p:pic>
        <p:nvPicPr>
          <p:cNvPr id="7174" name="Picture 6" descr="Intro to Behavioral Economics | StreetFins®">
            <a:extLst>
              <a:ext uri="{FF2B5EF4-FFF2-40B4-BE49-F238E27FC236}">
                <a16:creationId xmlns:a16="http://schemas.microsoft.com/office/drawing/2014/main" id="{04D073C4-1A71-40F0-8BAF-F17B2479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15" y="3601858"/>
            <a:ext cx="4711064" cy="267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5BD455-BD38-447F-B723-5AAF9DEB88DE}"/>
              </a:ext>
            </a:extLst>
          </p:cNvPr>
          <p:cNvSpPr txBox="1"/>
          <p:nvPr/>
        </p:nvSpPr>
        <p:spPr>
          <a:xfrm>
            <a:off x="10866029" y="2018847"/>
            <a:ext cx="1908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...</a:t>
            </a:r>
            <a:endParaRPr lang="cs-CZ" sz="4400" b="1"/>
          </a:p>
        </p:txBody>
      </p:sp>
    </p:spTree>
    <p:extLst>
      <p:ext uri="{BB962C8B-B14F-4D97-AF65-F5344CB8AC3E}">
        <p14:creationId xmlns:p14="http://schemas.microsoft.com/office/powerpoint/2010/main" val="201006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ICE definition and meaning | Collins English Dictionary">
            <a:extLst>
              <a:ext uri="{FF2B5EF4-FFF2-40B4-BE49-F238E27FC236}">
                <a16:creationId xmlns:a16="http://schemas.microsoft.com/office/drawing/2014/main" id="{3DD8A550-857D-4B60-9678-7610A7DD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34" y="0"/>
            <a:ext cx="1770582" cy="160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972800" cy="1325563"/>
          </a:xfrm>
        </p:spPr>
        <p:txBody>
          <a:bodyPr/>
          <a:lstStyle/>
          <a:p>
            <a:r>
              <a:rPr lang="en-GB"/>
              <a:t>Classroom game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8"/>
            <a:ext cx="10972800" cy="4722249"/>
          </a:xfrm>
        </p:spPr>
        <p:txBody>
          <a:bodyPr>
            <a:noAutofit/>
          </a:bodyPr>
          <a:lstStyle/>
          <a:p>
            <a:pPr marL="171450" indent="-171450"/>
            <a:r>
              <a:rPr lang="en-GB" dirty="0">
                <a:sym typeface="Wingdings" panose="05000000000000000000" pitchFamily="2" charset="2"/>
              </a:rPr>
              <a:t>Write on a card a </a:t>
            </a:r>
            <a:r>
              <a:rPr lang="en-GB" u="sng" dirty="0">
                <a:sym typeface="Wingdings" panose="05000000000000000000" pitchFamily="2" charset="2"/>
              </a:rPr>
              <a:t>number between 0 and 100</a:t>
            </a:r>
            <a:r>
              <a:rPr lang="en-GB" dirty="0">
                <a:sym typeface="Wingdings" panose="05000000000000000000" pitchFamily="2" charset="2"/>
              </a:rPr>
              <a:t> and your name</a:t>
            </a:r>
          </a:p>
          <a:p>
            <a:pPr marL="171450" indent="-171450"/>
            <a:r>
              <a:rPr lang="en-GB" dirty="0">
                <a:sym typeface="Wingdings" panose="05000000000000000000" pitchFamily="2" charset="2"/>
              </a:rPr>
              <a:t>We calculate the average of all submitted numbers</a:t>
            </a:r>
          </a:p>
          <a:p>
            <a:pPr marL="171450" indent="-171450"/>
            <a:r>
              <a:rPr lang="en-GB" dirty="0">
                <a:sym typeface="Wingdings" panose="05000000000000000000" pitchFamily="2" charset="2"/>
              </a:rPr>
              <a:t>The winner is the one whose number is closest to a </a:t>
            </a:r>
            <a:r>
              <a:rPr lang="en-GB" u="sng" dirty="0">
                <a:sym typeface="Wingdings" panose="05000000000000000000" pitchFamily="2" charset="2"/>
              </a:rPr>
              <a:t>half of </a:t>
            </a:r>
            <a:r>
              <a:rPr lang="en-GB">
                <a:sym typeface="Wingdings" panose="05000000000000000000" pitchFamily="2" charset="2"/>
              </a:rPr>
              <a:t>that average</a:t>
            </a:r>
            <a:endParaRPr lang="cs-CZ">
              <a:sym typeface="Wingdings" panose="05000000000000000000" pitchFamily="2" charset="2"/>
            </a:endParaRPr>
          </a:p>
          <a:p>
            <a:pPr marL="628650" lvl="1" indent="-171450"/>
            <a:r>
              <a:rPr lang="cs-CZ">
                <a:sym typeface="Wingdings" panose="05000000000000000000" pitchFamily="2" charset="2"/>
              </a:rPr>
              <a:t>i.e. closest to 0.5 * average(number)</a:t>
            </a: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628650" lvl="1" indent="-171450"/>
            <a:endParaRPr lang="en-GB" dirty="0">
              <a:sym typeface="Wingdings" panose="05000000000000000000" pitchFamily="2" charset="2"/>
            </a:endParaRPr>
          </a:p>
          <a:p>
            <a:pPr marL="628650" lvl="1" indent="-171450"/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9CD2F-0651-4EE6-BB72-D2B0007C7974}"/>
              </a:ext>
            </a:extLst>
          </p:cNvPr>
          <p:cNvSpPr/>
          <p:nvPr/>
        </p:nvSpPr>
        <p:spPr>
          <a:xfrm>
            <a:off x="749180" y="3835502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Does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each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player‘s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optimal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strategy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depend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on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other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players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‘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strategies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numbers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never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optimal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?  DOMINATED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What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will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happen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if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we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repeat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this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game many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times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?  EQUILIBRIUM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What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would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happen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if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players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guess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the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average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(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rather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than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its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half</a:t>
            </a:r>
            <a:r>
              <a:rPr lang="cs-CZ" sz="2400" dirty="0">
                <a:solidFill>
                  <a:schemeClr val="accent1"/>
                </a:solidFill>
                <a:sym typeface="Wingdings" panose="05000000000000000000" pitchFamily="2" charset="2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779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GB" dirty="0"/>
              <a:t>Game theory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8"/>
            <a:ext cx="10515600" cy="4722249"/>
          </a:xfrm>
        </p:spPr>
        <p:txBody>
          <a:bodyPr>
            <a:noAutofit/>
          </a:bodyPr>
          <a:lstStyle/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200" dirty="0">
                <a:sym typeface="Wingdings" panose="05000000000000000000" pitchFamily="2" charset="2"/>
              </a:rPr>
              <a:t>Game </a:t>
            </a:r>
            <a:r>
              <a:rPr lang="cs-CZ" sz="2200" dirty="0" err="1">
                <a:sym typeface="Wingdings" panose="05000000000000000000" pitchFamily="2" charset="2"/>
              </a:rPr>
              <a:t>theory</a:t>
            </a:r>
            <a:r>
              <a:rPr lang="cs-CZ" sz="2200" dirty="0">
                <a:sym typeface="Wingdings" panose="05000000000000000000" pitchFamily="2" charset="2"/>
              </a:rPr>
              <a:t> = study </a:t>
            </a:r>
            <a:r>
              <a:rPr lang="cs-CZ" sz="2200" dirty="0" err="1">
                <a:sym typeface="Wingdings" panose="05000000000000000000" pitchFamily="2" charset="2"/>
              </a:rPr>
              <a:t>of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multiperson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decision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problems</a:t>
            </a:r>
            <a:endParaRPr lang="en-GB" sz="2200" dirty="0">
              <a:sym typeface="Wingdings" panose="05000000000000000000" pitchFamily="2" charset="2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200">
              <a:sym typeface="Wingdings" panose="05000000000000000000" pitchFamily="2" charset="2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>
                <a:sym typeface="Wingdings" panose="05000000000000000000" pitchFamily="2" charset="2"/>
              </a:rPr>
              <a:t>Pioneered </a:t>
            </a:r>
            <a:r>
              <a:rPr lang="en-GB" sz="2200" dirty="0">
                <a:sym typeface="Wingdings" panose="05000000000000000000" pitchFamily="2" charset="2"/>
              </a:rPr>
              <a:t>in the early 20</a:t>
            </a:r>
            <a:r>
              <a:rPr lang="en-GB" sz="2200" baseline="30000" dirty="0">
                <a:sym typeface="Wingdings" panose="05000000000000000000" pitchFamily="2" charset="2"/>
              </a:rPr>
              <a:t>th</a:t>
            </a:r>
            <a:r>
              <a:rPr lang="en-GB" sz="2200" dirty="0">
                <a:sym typeface="Wingdings" panose="05000000000000000000" pitchFamily="2" charset="2"/>
              </a:rPr>
              <a:t> century by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>
                <a:sym typeface="Wingdings" panose="05000000000000000000" pitchFamily="2" charset="2"/>
              </a:rPr>
              <a:t>John von Neumann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>
                <a:sym typeface="Wingdings" panose="05000000000000000000" pitchFamily="2" charset="2"/>
              </a:rPr>
              <a:t>Oscar </a:t>
            </a:r>
            <a:r>
              <a:rPr lang="en-GB" sz="2200" dirty="0">
                <a:sym typeface="Wingdings" panose="05000000000000000000" pitchFamily="2" charset="2"/>
              </a:rPr>
              <a:t>Morgenstern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 dirty="0">
                <a:sym typeface="Wingdings" panose="05000000000000000000" pitchFamily="2" charset="2"/>
              </a:rPr>
              <a:t>Further developed around 1950 by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 dirty="0">
                <a:sym typeface="Wingdings" panose="05000000000000000000" pitchFamily="2" charset="2"/>
              </a:rPr>
              <a:t>John Nash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 dirty="0">
                <a:sym typeface="Wingdings" panose="05000000000000000000" pitchFamily="2" charset="2"/>
              </a:rPr>
              <a:t>Lloyd Shapley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 dirty="0">
                <a:sym typeface="Wingdings" panose="05000000000000000000" pitchFamily="2" charset="2"/>
              </a:rPr>
              <a:t>Nobel prize in economics for game theory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 dirty="0">
                <a:sym typeface="Wingdings" panose="05000000000000000000" pitchFamily="2" charset="2"/>
              </a:rPr>
              <a:t>1994 – Nash, </a:t>
            </a:r>
            <a:r>
              <a:rPr lang="en-GB" sz="2200" dirty="0" err="1">
                <a:sym typeface="Wingdings" panose="05000000000000000000" pitchFamily="2" charset="2"/>
              </a:rPr>
              <a:t>Harsanyi</a:t>
            </a:r>
            <a:r>
              <a:rPr lang="en-GB" sz="2200" dirty="0">
                <a:sym typeface="Wingdings" panose="05000000000000000000" pitchFamily="2" charset="2"/>
              </a:rPr>
              <a:t>, </a:t>
            </a:r>
            <a:r>
              <a:rPr lang="en-GB" sz="2200" dirty="0" err="1">
                <a:sym typeface="Wingdings" panose="05000000000000000000" pitchFamily="2" charset="2"/>
              </a:rPr>
              <a:t>Selten</a:t>
            </a:r>
            <a:endParaRPr lang="en-GB" sz="2200" dirty="0"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 dirty="0">
                <a:sym typeface="Wingdings" panose="05000000000000000000" pitchFamily="2" charset="2"/>
              </a:rPr>
              <a:t>2006 – </a:t>
            </a:r>
            <a:r>
              <a:rPr lang="en-GB" sz="2200" dirty="0" err="1">
                <a:sym typeface="Wingdings" panose="05000000000000000000" pitchFamily="2" charset="2"/>
              </a:rPr>
              <a:t>Aumann</a:t>
            </a:r>
            <a:r>
              <a:rPr lang="en-GB" sz="2200" dirty="0">
                <a:sym typeface="Wingdings" panose="05000000000000000000" pitchFamily="2" charset="2"/>
              </a:rPr>
              <a:t>, Schelling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 dirty="0">
                <a:sym typeface="Wingdings" panose="05000000000000000000" pitchFamily="2" charset="2"/>
              </a:rPr>
              <a:t>2007 – Hurwicz, </a:t>
            </a:r>
            <a:r>
              <a:rPr lang="en-GB" sz="2200" dirty="0" err="1">
                <a:sym typeface="Wingdings" panose="05000000000000000000" pitchFamily="2" charset="2"/>
              </a:rPr>
              <a:t>Maskin</a:t>
            </a:r>
            <a:r>
              <a:rPr lang="en-GB" sz="2200" dirty="0">
                <a:sym typeface="Wingdings" panose="05000000000000000000" pitchFamily="2" charset="2"/>
              </a:rPr>
              <a:t>, Myerson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200" dirty="0">
                <a:sym typeface="Wingdings" panose="05000000000000000000" pitchFamily="2" charset="2"/>
              </a:rPr>
              <a:t>2010 – Shapley, Roth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200" dirty="0">
              <a:sym typeface="Wingdings" panose="05000000000000000000" pitchFamily="2" charset="2"/>
            </a:endParaRPr>
          </a:p>
        </p:txBody>
      </p:sp>
      <p:pic>
        <p:nvPicPr>
          <p:cNvPr id="13314" name="Picture 2" descr="https://upload.wikimedia.org/wikipedia/commons/thumb/5/5e/JohnvonNeumann-LosAlamos.gif/220px-JohnvonNeumann-LosAlamos.gif">
            <a:extLst>
              <a:ext uri="{FF2B5EF4-FFF2-40B4-BE49-F238E27FC236}">
                <a16:creationId xmlns:a16="http://schemas.microsoft.com/office/drawing/2014/main" id="{1EE384FE-7E31-4FC3-AAF8-E229A495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71" y="2173404"/>
            <a:ext cx="711615" cy="9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8CDEEE-DCB0-4257-B279-3DA14F818BB9}"/>
              </a:ext>
            </a:extLst>
          </p:cNvPr>
          <p:cNvCxnSpPr>
            <a:cxnSpLocks/>
          </p:cNvCxnSpPr>
          <p:nvPr/>
        </p:nvCxnSpPr>
        <p:spPr>
          <a:xfrm flipV="1">
            <a:off x="3797181" y="2555193"/>
            <a:ext cx="2073780" cy="146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 descr="https://upload.wikimedia.org/wikipedia/en/thumb/b/b1/Oskar_Morgenstern.jpg/220px-Oskar_Morgenstern.jpg">
            <a:extLst>
              <a:ext uri="{FF2B5EF4-FFF2-40B4-BE49-F238E27FC236}">
                <a16:creationId xmlns:a16="http://schemas.microsoft.com/office/drawing/2014/main" id="{7498574C-9A41-4DEB-89F9-9E856051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72" y="2749183"/>
            <a:ext cx="754344" cy="1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2180A-463D-49D0-BB5E-720D018AAC4B}"/>
              </a:ext>
            </a:extLst>
          </p:cNvPr>
          <p:cNvCxnSpPr>
            <a:cxnSpLocks/>
          </p:cNvCxnSpPr>
          <p:nvPr/>
        </p:nvCxnSpPr>
        <p:spPr>
          <a:xfrm>
            <a:off x="3794599" y="3078295"/>
            <a:ext cx="1397773" cy="46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6" descr="John Forbes Nash (1928–2015) | Nature">
            <a:extLst>
              <a:ext uri="{FF2B5EF4-FFF2-40B4-BE49-F238E27FC236}">
                <a16:creationId xmlns:a16="http://schemas.microsoft.com/office/drawing/2014/main" id="{8ED82FC9-02B8-47CD-99F4-7C7822A1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3" y="3156020"/>
            <a:ext cx="648037" cy="9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D61D43-EA31-4FC2-B59F-FAFECFF95DAB}"/>
              </a:ext>
            </a:extLst>
          </p:cNvPr>
          <p:cNvCxnSpPr>
            <a:cxnSpLocks/>
          </p:cNvCxnSpPr>
          <p:nvPr/>
        </p:nvCxnSpPr>
        <p:spPr>
          <a:xfrm flipH="1" flipV="1">
            <a:off x="869535" y="3588961"/>
            <a:ext cx="486398" cy="102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0" name="Picture 8" descr="https://upload.wikimedia.org/wikipedia/commons/thumb/c/cb/Shapley%2C_Lloyd_%281980%29.jpg/220px-Shapley%2C_Lloyd_%281980%29.jpg">
            <a:extLst>
              <a:ext uri="{FF2B5EF4-FFF2-40B4-BE49-F238E27FC236}">
                <a16:creationId xmlns:a16="http://schemas.microsoft.com/office/drawing/2014/main" id="{174C2385-4864-4800-8A74-3E669A46A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69" y="3461808"/>
            <a:ext cx="877368" cy="12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51FD44-0456-4690-A33A-5C59D837B77E}"/>
              </a:ext>
            </a:extLst>
          </p:cNvPr>
          <p:cNvCxnSpPr>
            <a:cxnSpLocks/>
          </p:cNvCxnSpPr>
          <p:nvPr/>
        </p:nvCxnSpPr>
        <p:spPr>
          <a:xfrm>
            <a:off x="3230309" y="4065279"/>
            <a:ext cx="2792162" cy="14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6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972800" cy="1325563"/>
          </a:xfrm>
        </p:spPr>
        <p:txBody>
          <a:bodyPr/>
          <a:lstStyle/>
          <a:p>
            <a:r>
              <a:rPr lang="en-GB"/>
              <a:t>Topic outline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617"/>
            <a:ext cx="10972800" cy="440201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Classification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of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games</a:t>
            </a:r>
            <a:endParaRPr lang="cs-CZ" sz="24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Normal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form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games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Components of the game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Dominant strategy equilibrium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Nash equilibrium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Pure vs. mixed strategy equilibrium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ym typeface="Wingdings" panose="05000000000000000000" pitchFamily="2" charset="2"/>
              </a:rPr>
              <a:t>Extended form games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Subgame perfect equilibrium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Finite games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Infinitely repeated games</a:t>
            </a:r>
          </a:p>
          <a:p>
            <a:pPr marL="457200" lvl="1" indent="0">
              <a:buNone/>
            </a:pPr>
            <a:r>
              <a:rPr lang="cs-CZ" dirty="0">
                <a:sym typeface="Wingdings" panose="05000000000000000000" pitchFamily="2" charset="2"/>
              </a:rPr>
              <a:t>		</a:t>
            </a: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628650" lvl="1" indent="-171450"/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0818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 dirty="0"/>
              <a:t>Types of games and game representations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820"/>
            <a:ext cx="10685016" cy="5631180"/>
          </a:xfrm>
        </p:spPr>
        <p:txBody>
          <a:bodyPr>
            <a:noAutofit/>
          </a:bodyPr>
          <a:lstStyle/>
          <a:p>
            <a:pPr marL="171450" indent="-171450"/>
            <a:endParaRPr lang="en-GB" sz="2400" dirty="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 b="1">
                <a:sym typeface="Wingdings" panose="05000000000000000000" pitchFamily="2" charset="2"/>
              </a:rPr>
              <a:t>By availability </a:t>
            </a:r>
            <a:r>
              <a:rPr lang="cs-CZ" sz="2400" b="1" dirty="0" err="1">
                <a:sym typeface="Wingdings" panose="05000000000000000000" pitchFamily="2" charset="2"/>
              </a:rPr>
              <a:t>of</a:t>
            </a:r>
            <a:r>
              <a:rPr lang="cs-CZ" sz="2400" b="1" dirty="0">
                <a:sym typeface="Wingdings" panose="05000000000000000000" pitchFamily="2" charset="2"/>
              </a:rPr>
              <a:t> </a:t>
            </a:r>
            <a:r>
              <a:rPr lang="cs-CZ" sz="2400" b="1" dirty="0" err="1">
                <a:sym typeface="Wingdings" panose="05000000000000000000" pitchFamily="2" charset="2"/>
              </a:rPr>
              <a:t>enforcement</a:t>
            </a:r>
            <a:r>
              <a:rPr lang="cs-CZ" sz="2400" b="1" dirty="0">
                <a:sym typeface="Wingdings" panose="05000000000000000000" pitchFamily="2" charset="2"/>
              </a:rPr>
              <a:t> </a:t>
            </a:r>
            <a:r>
              <a:rPr lang="cs-CZ" sz="2400" b="1" dirty="0" err="1">
                <a:sym typeface="Wingdings" panose="05000000000000000000" pitchFamily="2" charset="2"/>
              </a:rPr>
              <a:t>of</a:t>
            </a:r>
            <a:r>
              <a:rPr lang="cs-CZ" sz="2400" b="1" dirty="0">
                <a:sym typeface="Wingdings" panose="05000000000000000000" pitchFamily="2" charset="2"/>
              </a:rPr>
              <a:t> </a:t>
            </a:r>
            <a:r>
              <a:rPr lang="cs-CZ" sz="2400" b="1" dirty="0" err="1">
                <a:sym typeface="Wingdings" panose="05000000000000000000" pitchFamily="2" charset="2"/>
              </a:rPr>
              <a:t>cooperative</a:t>
            </a:r>
            <a:r>
              <a:rPr lang="cs-CZ" sz="2400" b="1" dirty="0">
                <a:sym typeface="Wingdings" panose="05000000000000000000" pitchFamily="2" charset="2"/>
              </a:rPr>
              <a:t> </a:t>
            </a:r>
            <a:r>
              <a:rPr lang="cs-CZ" sz="2400" b="1" dirty="0" err="1">
                <a:sym typeface="Wingdings" panose="05000000000000000000" pitchFamily="2" charset="2"/>
              </a:rPr>
              <a:t>behaviour</a:t>
            </a:r>
            <a:endParaRPr lang="cs-CZ" sz="2400" b="1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cs-CZ" u="sng" dirty="0" err="1">
                <a:sym typeface="Wingdings" panose="05000000000000000000" pitchFamily="2" charset="2"/>
              </a:rPr>
              <a:t>Cooperative</a:t>
            </a:r>
            <a:r>
              <a:rPr lang="cs-CZ" dirty="0">
                <a:sym typeface="Wingdings" panose="05000000000000000000" pitchFamily="2" charset="2"/>
              </a:rPr>
              <a:t> – </a:t>
            </a:r>
            <a:r>
              <a:rPr lang="cs-CZ" dirty="0" err="1">
                <a:sym typeface="Wingdings" panose="05000000000000000000" pitchFamily="2" charset="2"/>
              </a:rPr>
              <a:t>cooperation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can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be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enforced</a:t>
            </a:r>
            <a:r>
              <a:rPr lang="cs-CZ" dirty="0">
                <a:sym typeface="Wingdings" panose="05000000000000000000" pitchFamily="2" charset="2"/>
              </a:rPr>
              <a:t>, </a:t>
            </a:r>
            <a:r>
              <a:rPr lang="cs-CZ" dirty="0" err="1">
                <a:sym typeface="Wingdings" panose="05000000000000000000" pitchFamily="2" charset="2"/>
              </a:rPr>
              <a:t>competition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between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groups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of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players</a:t>
            </a:r>
            <a:r>
              <a:rPr lang="cs-CZ" dirty="0">
                <a:sym typeface="Wingdings" panose="05000000000000000000" pitchFamily="2" charset="2"/>
              </a:rPr>
              <a:t>, </a:t>
            </a:r>
            <a:r>
              <a:rPr lang="cs-CZ" dirty="0" err="1">
                <a:sym typeface="Wingdings" panose="05000000000000000000" pitchFamily="2" charset="2"/>
              </a:rPr>
              <a:t>concerned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with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err="1">
                <a:sym typeface="Wingdings" panose="05000000000000000000" pitchFamily="2" charset="2"/>
              </a:rPr>
              <a:t>forming</a:t>
            </a:r>
            <a:r>
              <a:rPr lang="cs-CZ">
                <a:sym typeface="Wingdings" panose="05000000000000000000" pitchFamily="2" charset="2"/>
              </a:rPr>
              <a:t> coalitions</a:t>
            </a: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cartel</a:t>
            </a:r>
            <a:endParaRPr lang="cs-CZ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cs-CZ" u="sng" dirty="0">
                <a:sym typeface="Wingdings" panose="05000000000000000000" pitchFamily="2" charset="2"/>
              </a:rPr>
              <a:t>Non-</a:t>
            </a:r>
            <a:r>
              <a:rPr lang="cs-CZ" u="sng" dirty="0" err="1">
                <a:sym typeface="Wingdings" panose="05000000000000000000" pitchFamily="2" charset="2"/>
              </a:rPr>
              <a:t>cooperative</a:t>
            </a:r>
            <a:r>
              <a:rPr lang="cs-CZ" dirty="0">
                <a:sym typeface="Wingdings" panose="05000000000000000000" pitchFamily="2" charset="2"/>
              </a:rPr>
              <a:t> – </a:t>
            </a:r>
            <a:r>
              <a:rPr lang="cs-CZ" dirty="0" err="1">
                <a:sym typeface="Wingdings" panose="05000000000000000000" pitchFamily="2" charset="2"/>
              </a:rPr>
              <a:t>competition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between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players</a:t>
            </a:r>
            <a:r>
              <a:rPr lang="cs-CZ" dirty="0">
                <a:sym typeface="Wingdings" panose="05000000000000000000" pitchFamily="2" charset="2"/>
              </a:rPr>
              <a:t>, </a:t>
            </a:r>
            <a:r>
              <a:rPr lang="cs-CZ" dirty="0" err="1">
                <a:sym typeface="Wingdings" panose="05000000000000000000" pitchFamily="2" charset="2"/>
              </a:rPr>
              <a:t>cooperation</a:t>
            </a:r>
            <a:r>
              <a:rPr lang="cs-CZ" dirty="0">
                <a:sym typeface="Wingdings" panose="05000000000000000000" pitchFamily="2" charset="2"/>
              </a:rPr>
              <a:t> has to </a:t>
            </a:r>
            <a:r>
              <a:rPr lang="cs-CZ" err="1">
                <a:sym typeface="Wingdings" panose="05000000000000000000" pitchFamily="2" charset="2"/>
              </a:rPr>
              <a:t>be</a:t>
            </a:r>
            <a:r>
              <a:rPr lang="cs-CZ">
                <a:sym typeface="Wingdings" panose="05000000000000000000" pitchFamily="2" charset="2"/>
              </a:rPr>
              <a:t> self-enforcing</a:t>
            </a: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Most games we will analyse</a:t>
            </a: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prisoners‘ dilemma, Cournot/Bertrange/Stackelberg oligopoly</a:t>
            </a:r>
            <a:endParaRPr lang="cs-CZ" dirty="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„Co-operative“ not necessarily a good think in game theory! cartel vs. competition)</a:t>
            </a:r>
            <a:endParaRPr lang="en-GB" sz="2400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24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Raise your hand if...</a:t>
            </a:r>
            <a:endParaRPr lang="cs-CZ" err="1"/>
          </a:p>
        </p:txBody>
      </p:sp>
      <p:pic>
        <p:nvPicPr>
          <p:cNvPr id="4098" name="Picture 2" descr="https://static01.nyt.com/images/2011/11/06/education/20111106HANDRAISING-slide-OY6O/20111106HANDRAISING-slide-OY6O-jumbo.jpg?quality=75&amp;auto=webp&amp;disable=upscale">
            <a:extLst>
              <a:ext uri="{FF2B5EF4-FFF2-40B4-BE49-F238E27FC236}">
                <a16:creationId xmlns:a16="http://schemas.microsoft.com/office/drawing/2014/main" id="{A576D27B-AA75-4050-B375-BEDDD4EA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 dirty="0"/>
              <a:t>Types of games and game representations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820"/>
            <a:ext cx="10515600" cy="5631180"/>
          </a:xfrm>
        </p:spPr>
        <p:txBody>
          <a:bodyPr>
            <a:noAutofit/>
          </a:bodyPr>
          <a:lstStyle/>
          <a:p>
            <a:pPr marL="171450" indent="-171450"/>
            <a:endParaRPr lang="en-GB" sz="2400" dirty="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 b="1">
                <a:sym typeface="Wingdings" panose="05000000000000000000" pitchFamily="2" charset="2"/>
              </a:rPr>
              <a:t>By d</a:t>
            </a:r>
            <a:r>
              <a:rPr lang="en-US" sz="2400" b="1">
                <a:sym typeface="Wingdings" panose="05000000000000000000" pitchFamily="2" charset="2"/>
              </a:rPr>
              <a:t>ynamics</a:t>
            </a:r>
            <a:endParaRPr lang="en-US" sz="2400" b="1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en-US" u="sng" dirty="0">
                <a:sym typeface="Wingdings" panose="05000000000000000000" pitchFamily="2" charset="2"/>
              </a:rPr>
              <a:t>Static (or simultaneous</a:t>
            </a:r>
            <a:r>
              <a:rPr lang="en-US" u="sng">
                <a:sym typeface="Wingdings" panose="05000000000000000000" pitchFamily="2" charset="2"/>
              </a:rPr>
              <a:t>) </a:t>
            </a:r>
            <a:r>
              <a:rPr lang="en-US">
                <a:sym typeface="Wingdings" panose="05000000000000000000" pitchFamily="2" charset="2"/>
              </a:rPr>
              <a:t>– </a:t>
            </a:r>
            <a:r>
              <a:rPr lang="en-US" dirty="0">
                <a:sym typeface="Wingdings" panose="05000000000000000000" pitchFamily="2" charset="2"/>
              </a:rPr>
              <a:t>all players move at the </a:t>
            </a:r>
            <a:r>
              <a:rPr lang="en-US">
                <a:sym typeface="Wingdings" panose="05000000000000000000" pitchFamily="2" charset="2"/>
              </a:rPr>
              <a:t>same time</a:t>
            </a:r>
            <a:endParaRPr lang="cs-CZ">
              <a:sym typeface="Wingdings" panose="05000000000000000000" pitchFamily="2" charset="2"/>
            </a:endParaRP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„guess half of average“ game</a:t>
            </a:r>
            <a:endParaRPr lang="cs-CZ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cs-CZ" u="sng" dirty="0" err="1">
                <a:sym typeface="Wingdings" panose="05000000000000000000" pitchFamily="2" charset="2"/>
              </a:rPr>
              <a:t>Sequential</a:t>
            </a:r>
            <a:r>
              <a:rPr lang="cs-CZ" dirty="0">
                <a:sym typeface="Wingdings" panose="05000000000000000000" pitchFamily="2" charset="2"/>
              </a:rPr>
              <a:t> – </a:t>
            </a:r>
            <a:r>
              <a:rPr lang="cs-CZ" dirty="0" err="1">
                <a:sym typeface="Wingdings" panose="05000000000000000000" pitchFamily="2" charset="2"/>
              </a:rPr>
              <a:t>players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move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one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err="1">
                <a:sym typeface="Wingdings" panose="05000000000000000000" pitchFamily="2" charset="2"/>
              </a:rPr>
              <a:t>after</a:t>
            </a:r>
            <a:r>
              <a:rPr lang="cs-CZ">
                <a:sym typeface="Wingdings" panose="05000000000000000000" pitchFamily="2" charset="2"/>
              </a:rPr>
              <a:t> another</a:t>
            </a: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chess, Stackelberg oligopoly</a:t>
            </a:r>
          </a:p>
          <a:p>
            <a:pPr marL="1085850" lvl="2" indent="-171450"/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412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 dirty="0"/>
              <a:t>Types of games and game representations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820"/>
            <a:ext cx="10515600" cy="5631180"/>
          </a:xfrm>
        </p:spPr>
        <p:txBody>
          <a:bodyPr>
            <a:noAutofit/>
          </a:bodyPr>
          <a:lstStyle/>
          <a:p>
            <a:pPr marL="171450" indent="-171450"/>
            <a:endParaRPr lang="en-GB" sz="240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 b="1">
                <a:sym typeface="Wingdings" panose="05000000000000000000" pitchFamily="2" charset="2"/>
              </a:rPr>
              <a:t>By game representation</a:t>
            </a:r>
          </a:p>
          <a:p>
            <a:pPr marL="628650" lvl="1" indent="-171450"/>
            <a:r>
              <a:rPr lang="cs-CZ" u="sng" dirty="0" err="1">
                <a:sym typeface="Wingdings" panose="05000000000000000000" pitchFamily="2" charset="2"/>
              </a:rPr>
              <a:t>Normal</a:t>
            </a:r>
            <a:r>
              <a:rPr lang="cs-CZ" u="sng" dirty="0">
                <a:sym typeface="Wingdings" panose="05000000000000000000" pitchFamily="2" charset="2"/>
              </a:rPr>
              <a:t> </a:t>
            </a:r>
            <a:r>
              <a:rPr lang="cs-CZ" u="sng" dirty="0" err="1">
                <a:sym typeface="Wingdings" panose="05000000000000000000" pitchFamily="2" charset="2"/>
              </a:rPr>
              <a:t>form</a:t>
            </a:r>
            <a:r>
              <a:rPr lang="cs-CZ" u="sng" dirty="0">
                <a:sym typeface="Wingdings" panose="05000000000000000000" pitchFamily="2" charset="2"/>
              </a:rPr>
              <a:t> </a:t>
            </a:r>
            <a:r>
              <a:rPr lang="cs-CZ">
                <a:sym typeface="Wingdings" panose="05000000000000000000" pitchFamily="2" charset="2"/>
              </a:rPr>
              <a:t>– represented as a matrix, </a:t>
            </a: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Typically used to represent static games</a:t>
            </a:r>
          </a:p>
          <a:p>
            <a:pPr marL="1085850" lvl="2" indent="-171450"/>
            <a:endParaRPr lang="cs-CZ">
              <a:sym typeface="Wingdings" panose="05000000000000000000" pitchFamily="2" charset="2"/>
            </a:endParaRPr>
          </a:p>
          <a:p>
            <a:pPr marL="1085850" lvl="2" indent="-171450"/>
            <a:endParaRPr lang="cs-CZ">
              <a:sym typeface="Wingdings" panose="05000000000000000000" pitchFamily="2" charset="2"/>
            </a:endParaRPr>
          </a:p>
          <a:p>
            <a:pPr marL="1085850" lvl="2" indent="-171450"/>
            <a:endParaRPr lang="cs-CZ">
              <a:sym typeface="Wingdings" panose="05000000000000000000" pitchFamily="2" charset="2"/>
            </a:endParaRPr>
          </a:p>
          <a:p>
            <a:pPr marL="628650" lvl="1" indent="-171450"/>
            <a:endParaRPr lang="cs-CZ" u="sng">
              <a:sym typeface="Wingdings" panose="05000000000000000000" pitchFamily="2" charset="2"/>
            </a:endParaRPr>
          </a:p>
          <a:p>
            <a:pPr marL="628650" lvl="1" indent="-171450"/>
            <a:r>
              <a:rPr lang="cs-CZ" u="sng">
                <a:sym typeface="Wingdings" panose="05000000000000000000" pitchFamily="2" charset="2"/>
              </a:rPr>
              <a:t>Extended form </a:t>
            </a:r>
            <a:r>
              <a:rPr lang="cs-CZ">
                <a:sym typeface="Wingdings" panose="05000000000000000000" pitchFamily="2" charset="2"/>
              </a:rPr>
              <a:t>– represented by a decision tree</a:t>
            </a: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Typically used to represent sequential games</a:t>
            </a: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6195C8-F74E-49FE-B367-C702CCC6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62232"/>
              </p:ext>
            </p:extLst>
          </p:nvPr>
        </p:nvGraphicFramePr>
        <p:xfrm>
          <a:off x="1562341" y="3047123"/>
          <a:ext cx="5042646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882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242019">
                <a:tc>
                  <a:txBody>
                    <a:bodyPr/>
                    <a:lstStyle/>
                    <a:p>
                      <a:pPr algn="ctr"/>
                      <a:endParaRPr lang="cs-C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Co-</a:t>
                      </a:r>
                      <a:r>
                        <a:rPr lang="cs-CZ" sz="1100" err="1"/>
                        <a:t>operate</a:t>
                      </a:r>
                      <a:endParaRPr lang="cs-C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err="1"/>
                        <a:t>Defect</a:t>
                      </a:r>
                      <a:endParaRPr lang="cs-CZ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/>
                        <a:t>Co-</a:t>
                      </a:r>
                      <a:r>
                        <a:rPr lang="cs-CZ" sz="1100" err="1"/>
                        <a:t>operate</a:t>
                      </a:r>
                      <a:endParaRPr lang="cs-C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(</a:t>
                      </a:r>
                      <a:r>
                        <a:rPr lang="cs-CZ" sz="1100"/>
                        <a:t>-1,-1</a:t>
                      </a:r>
                      <a:r>
                        <a:rPr lang="en-US" sz="1100"/>
                        <a:t>)</a:t>
                      </a:r>
                      <a:endParaRPr lang="cs-C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(</a:t>
                      </a:r>
                      <a:r>
                        <a:rPr lang="cs-CZ" sz="1100"/>
                        <a:t>-10,0</a:t>
                      </a:r>
                      <a:r>
                        <a:rPr lang="en-US" sz="1100"/>
                        <a:t>)</a:t>
                      </a:r>
                      <a:endParaRPr lang="cs-CZ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err="1"/>
                        <a:t>Defect</a:t>
                      </a:r>
                      <a:endParaRPr lang="cs-C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(</a:t>
                      </a:r>
                      <a:r>
                        <a:rPr lang="cs-CZ" sz="1100"/>
                        <a:t>0,-10</a:t>
                      </a:r>
                      <a:r>
                        <a:rPr lang="en-US" sz="1100"/>
                        <a:t>)</a:t>
                      </a:r>
                      <a:endParaRPr lang="cs-CZ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(</a:t>
                      </a:r>
                      <a:r>
                        <a:rPr lang="cs-CZ" sz="1100"/>
                        <a:t>-6</a:t>
                      </a:r>
                      <a:r>
                        <a:rPr lang="en-US" sz="1100"/>
                        <a:t>,</a:t>
                      </a:r>
                      <a:r>
                        <a:rPr lang="cs-CZ" sz="1100"/>
                        <a:t>-6</a:t>
                      </a:r>
                      <a:r>
                        <a:rPr lang="en-US" sz="1100"/>
                        <a:t>)</a:t>
                      </a:r>
                      <a:endParaRPr lang="cs-CZ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641DB9-C5F2-4CDF-AD12-1AF9B8D5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41" y="4990899"/>
            <a:ext cx="3433316" cy="18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 dirty="0"/>
              <a:t>Types of games and game representations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820"/>
            <a:ext cx="10515600" cy="5631180"/>
          </a:xfrm>
        </p:spPr>
        <p:txBody>
          <a:bodyPr>
            <a:noAutofit/>
          </a:bodyPr>
          <a:lstStyle/>
          <a:p>
            <a:pPr marL="171450" indent="-171450"/>
            <a:endParaRPr lang="en-GB" sz="2400" dirty="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 b="1">
                <a:sym typeface="Wingdings" panose="05000000000000000000" pitchFamily="2" charset="2"/>
              </a:rPr>
              <a:t>By r</a:t>
            </a:r>
            <a:r>
              <a:rPr lang="en-US" sz="2400" b="1">
                <a:sym typeface="Wingdings" panose="05000000000000000000" pitchFamily="2" charset="2"/>
              </a:rPr>
              <a:t>epetition</a:t>
            </a:r>
          </a:p>
          <a:p>
            <a:pPr marL="628650" lvl="1" indent="-171450"/>
            <a:r>
              <a:rPr lang="en-US" u="sng">
                <a:sym typeface="Wingdings" panose="05000000000000000000" pitchFamily="2" charset="2"/>
              </a:rPr>
              <a:t>Single-stage games</a:t>
            </a:r>
            <a:endParaRPr lang="cs-CZ" u="sng">
              <a:sym typeface="Wingdings" panose="05000000000000000000" pitchFamily="2" charset="2"/>
            </a:endParaRP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a one-night stand</a:t>
            </a:r>
            <a:endParaRPr lang="en-US">
              <a:sym typeface="Wingdings" panose="05000000000000000000" pitchFamily="2" charset="2"/>
            </a:endParaRPr>
          </a:p>
          <a:p>
            <a:pPr marL="628650" lvl="1" indent="-171450"/>
            <a:r>
              <a:rPr lang="en-US" u="sng">
                <a:sym typeface="Wingdings" panose="05000000000000000000" pitchFamily="2" charset="2"/>
              </a:rPr>
              <a:t>Finitely repeated games</a:t>
            </a:r>
            <a:endParaRPr lang="cs-CZ" u="sng">
              <a:sym typeface="Wingdings" panose="05000000000000000000" pitchFamily="2" charset="2"/>
            </a:endParaRP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dating during a student exchange</a:t>
            </a:r>
            <a:endParaRPr lang="en-US">
              <a:sym typeface="Wingdings" panose="05000000000000000000" pitchFamily="2" charset="2"/>
            </a:endParaRPr>
          </a:p>
          <a:p>
            <a:pPr marL="628650" lvl="1" indent="-171450"/>
            <a:r>
              <a:rPr lang="en-US" u="sng">
                <a:sym typeface="Wingdings" panose="05000000000000000000" pitchFamily="2" charset="2"/>
              </a:rPr>
              <a:t>Infinitely repeated games</a:t>
            </a:r>
            <a:endParaRPr lang="cs-CZ" u="sng">
              <a:sym typeface="Wingdings" panose="05000000000000000000" pitchFamily="2" charset="2"/>
            </a:endParaRP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marriage</a:t>
            </a:r>
            <a:endParaRPr lang="en-US">
              <a:sym typeface="Wingdings" panose="05000000000000000000" pitchFamily="2" charset="2"/>
            </a:endParaRPr>
          </a:p>
        </p:txBody>
      </p:sp>
      <p:pic>
        <p:nvPicPr>
          <p:cNvPr id="15362" name="Picture 2" descr="Valentine's Day 2024 in Canada">
            <a:extLst>
              <a:ext uri="{FF2B5EF4-FFF2-40B4-BE49-F238E27FC236}">
                <a16:creationId xmlns:a16="http://schemas.microsoft.com/office/drawing/2014/main" id="{E696BD77-433C-43F6-9214-BEFC9122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38" y="2077594"/>
            <a:ext cx="3727373" cy="248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8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 dirty="0"/>
              <a:t>Types of games and game representations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820"/>
            <a:ext cx="10515600" cy="5631180"/>
          </a:xfrm>
        </p:spPr>
        <p:txBody>
          <a:bodyPr>
            <a:noAutofit/>
          </a:bodyPr>
          <a:lstStyle/>
          <a:p>
            <a:pPr marL="171450" indent="-171450"/>
            <a:endParaRPr lang="cs-CZ" sz="2400" b="1">
              <a:sym typeface="Wingdings" panose="05000000000000000000" pitchFamily="2" charset="2"/>
            </a:endParaRPr>
          </a:p>
          <a:p>
            <a:pPr marL="171450" indent="-171450"/>
            <a:r>
              <a:rPr lang="cs-CZ" sz="2400" b="1">
                <a:sym typeface="Wingdings" panose="05000000000000000000" pitchFamily="2" charset="2"/>
              </a:rPr>
              <a:t>By type </a:t>
            </a:r>
            <a:r>
              <a:rPr lang="cs-CZ" sz="2400" b="1" err="1">
                <a:sym typeface="Wingdings" panose="05000000000000000000" pitchFamily="2" charset="2"/>
              </a:rPr>
              <a:t>of</a:t>
            </a:r>
            <a:r>
              <a:rPr lang="cs-CZ" sz="2400" b="1">
                <a:sym typeface="Wingdings" panose="05000000000000000000" pitchFamily="2" charset="2"/>
              </a:rPr>
              <a:t> action sets</a:t>
            </a:r>
            <a:endParaRPr lang="cs-CZ" sz="2400" b="1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cs-CZ" u="sng">
                <a:sym typeface="Wingdings" panose="05000000000000000000" pitchFamily="2" charset="2"/>
              </a:rPr>
              <a:t>Finite </a:t>
            </a:r>
            <a:r>
              <a:rPr lang="cs-CZ" u="sng" dirty="0" err="1">
                <a:sym typeface="Wingdings" panose="05000000000000000000" pitchFamily="2" charset="2"/>
              </a:rPr>
              <a:t>games</a:t>
            </a:r>
            <a:r>
              <a:rPr lang="cs-CZ" u="sng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– </a:t>
            </a:r>
            <a:r>
              <a:rPr lang="cs-CZ" dirty="0" err="1">
                <a:sym typeface="Wingdings" panose="05000000000000000000" pitchFamily="2" charset="2"/>
              </a:rPr>
              <a:t>each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player</a:t>
            </a:r>
            <a:r>
              <a:rPr lang="cs-CZ" dirty="0">
                <a:sym typeface="Wingdings" panose="05000000000000000000" pitchFamily="2" charset="2"/>
              </a:rPr>
              <a:t> has a </a:t>
            </a:r>
            <a:r>
              <a:rPr lang="cs-CZ" dirty="0" err="1">
                <a:sym typeface="Wingdings" panose="05000000000000000000" pitchFamily="2" charset="2"/>
              </a:rPr>
              <a:t>finite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number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of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err="1">
                <a:sym typeface="Wingdings" panose="05000000000000000000" pitchFamily="2" charset="2"/>
              </a:rPr>
              <a:t>possible</a:t>
            </a:r>
            <a:r>
              <a:rPr lang="cs-CZ">
                <a:sym typeface="Wingdings" panose="05000000000000000000" pitchFamily="2" charset="2"/>
              </a:rPr>
              <a:t> actions</a:t>
            </a: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entry game</a:t>
            </a:r>
            <a:endParaRPr lang="cs-CZ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cs-CZ" u="sng">
                <a:sym typeface="Wingdings" panose="05000000000000000000" pitchFamily="2" charset="2"/>
              </a:rPr>
              <a:t>Continuous </a:t>
            </a:r>
            <a:r>
              <a:rPr lang="cs-CZ" u="sng" dirty="0" err="1">
                <a:sym typeface="Wingdings" panose="05000000000000000000" pitchFamily="2" charset="2"/>
              </a:rPr>
              <a:t>games</a:t>
            </a:r>
            <a:r>
              <a:rPr lang="cs-CZ" u="sng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– </a:t>
            </a:r>
            <a:r>
              <a:rPr lang="en-GB" dirty="0">
                <a:sym typeface="Wingdings" panose="05000000000000000000" pitchFamily="2" charset="2"/>
              </a:rPr>
              <a:t>e.g. </a:t>
            </a:r>
            <a:r>
              <a:rPr lang="cs-CZ" dirty="0" err="1">
                <a:sym typeface="Wingdings" panose="05000000000000000000" pitchFamily="2" charset="2"/>
              </a:rPr>
              <a:t>each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player‘s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strategy is a </a:t>
            </a:r>
            <a:r>
              <a:rPr lang="en-US">
                <a:sym typeface="Wingdings" panose="05000000000000000000" pitchFamily="2" charset="2"/>
              </a:rPr>
              <a:t>real number</a:t>
            </a:r>
            <a:endParaRPr lang="cs-CZ">
              <a:sym typeface="Wingdings" panose="05000000000000000000" pitchFamily="2" charset="2"/>
            </a:endParaRP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cournot competition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/>
            <a:endParaRPr lang="cs-CZ" sz="2400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83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 dirty="0"/>
              <a:t>Types of games and game representations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820"/>
            <a:ext cx="10515600" cy="5631180"/>
          </a:xfrm>
        </p:spPr>
        <p:txBody>
          <a:bodyPr>
            <a:noAutofit/>
          </a:bodyPr>
          <a:lstStyle/>
          <a:p>
            <a:pPr marL="628650" lvl="1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 b="1">
                <a:sym typeface="Wingdings" panose="05000000000000000000" pitchFamily="2" charset="2"/>
              </a:rPr>
              <a:t>By i</a:t>
            </a:r>
            <a:r>
              <a:rPr lang="en-US" sz="2400" b="1">
                <a:sym typeface="Wingdings" panose="05000000000000000000" pitchFamily="2" charset="2"/>
              </a:rPr>
              <a:t>nformation</a:t>
            </a:r>
            <a:r>
              <a:rPr lang="cs-CZ" sz="2400" b="1">
                <a:sym typeface="Wingdings" panose="05000000000000000000" pitchFamily="2" charset="2"/>
              </a:rPr>
              <a:t> availability</a:t>
            </a:r>
            <a:endParaRPr lang="en-US" sz="2400" b="1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en-US" u="sng">
                <a:sym typeface="Wingdings" panose="05000000000000000000" pitchFamily="2" charset="2"/>
              </a:rPr>
              <a:t>Perfect information</a:t>
            </a:r>
            <a:endParaRPr lang="cs-CZ" u="sng">
              <a:sym typeface="Wingdings" panose="05000000000000000000" pitchFamily="2" charset="2"/>
            </a:endParaRP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market in new cars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en-US" u="sng" dirty="0">
                <a:sym typeface="Wingdings" panose="05000000000000000000" pitchFamily="2" charset="2"/>
              </a:rPr>
              <a:t>Imperfect/</a:t>
            </a:r>
            <a:r>
              <a:rPr lang="en-US" u="sng">
                <a:sym typeface="Wingdings" panose="05000000000000000000" pitchFamily="2" charset="2"/>
              </a:rPr>
              <a:t>asymmetric information</a:t>
            </a:r>
            <a:endParaRPr lang="cs-CZ" u="sng">
              <a:sym typeface="Wingdings" panose="05000000000000000000" pitchFamily="2" charset="2"/>
            </a:endParaRPr>
          </a:p>
          <a:p>
            <a:pPr marL="1085850" lvl="2" indent="-171450"/>
            <a:r>
              <a:rPr lang="cs-CZ">
                <a:sym typeface="Wingdings" panose="05000000000000000000" pitchFamily="2" charset="2"/>
              </a:rPr>
              <a:t>E.g. market in used cars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4338" name="Picture 2" descr="New Vs. Used Cars: Everything You Need to Know">
            <a:extLst>
              <a:ext uri="{FF2B5EF4-FFF2-40B4-BE49-F238E27FC236}">
                <a16:creationId xmlns:a16="http://schemas.microsoft.com/office/drawing/2014/main" id="{CFDB5E89-314E-4EBC-B56F-432AE924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28" y="1857113"/>
            <a:ext cx="3469921" cy="230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5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Normal-form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49143"/>
              </p:ext>
            </p:extLst>
          </p:nvPr>
        </p:nvGraphicFramePr>
        <p:xfrm>
          <a:off x="1251624" y="3682122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-1,-1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-10,0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0,-10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-6</a:t>
                      </a:r>
                      <a:r>
                        <a:rPr lang="en-US" sz="2400"/>
                        <a:t>,</a:t>
                      </a:r>
                      <a:r>
                        <a:rPr lang="cs-CZ" sz="2400"/>
                        <a:t>-6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910772" y="2972478"/>
            <a:ext cx="46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Example: </a:t>
            </a:r>
            <a:r>
              <a:rPr lang="cs-CZ" sz="2400">
                <a:solidFill>
                  <a:schemeClr val="accent1"/>
                </a:solidFill>
              </a:rPr>
              <a:t>The Prisoners‘ </a:t>
            </a:r>
            <a:r>
              <a:rPr lang="cs-CZ" sz="2400" err="1">
                <a:solidFill>
                  <a:schemeClr val="accent1"/>
                </a:solidFill>
              </a:rPr>
              <a:t>Dilemma</a:t>
            </a:r>
            <a:endParaRPr lang="cs-CZ" sz="24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633773" y="3859848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5936752" y="3198167"/>
            <a:ext cx="214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7C02DF-2890-4130-8BF6-C8754C68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6" y="5479427"/>
            <a:ext cx="10515600" cy="9830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400"/>
              <a:t>Matrix entries = payoffs</a:t>
            </a:r>
          </a:p>
          <a:p>
            <a:r>
              <a:rPr lang="en-US" sz="2400"/>
              <a:t>First Entry = Row’s payoff, second entry = Column’s payoff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F4AB13-A947-4CC8-906D-47CD50E241B5}"/>
              </a:ext>
            </a:extLst>
          </p:cNvPr>
          <p:cNvSpPr txBox="1">
            <a:spLocks/>
          </p:cNvSpPr>
          <p:nvPr/>
        </p:nvSpPr>
        <p:spPr>
          <a:xfrm>
            <a:off x="838200" y="1474378"/>
            <a:ext cx="6195379" cy="47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400">
                <a:sym typeface="Wingdings" panose="05000000000000000000" pitchFamily="2" charset="2"/>
              </a:rPr>
              <a:t>Represented as a matrix 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>
                <a:sym typeface="Wingdings" panose="05000000000000000000" pitchFamily="2" charset="2"/>
              </a:rPr>
              <a:t>As opposed to game trees in extensive-form games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400">
                <a:sym typeface="Wingdings" panose="05000000000000000000" pitchFamily="2" charset="2"/>
              </a:rPr>
              <a:t>Often used to represent static games</a:t>
            </a:r>
            <a:endParaRPr lang="cs-CZ" sz="3200" dirty="0">
              <a:sym typeface="Wingdings" panose="05000000000000000000" pitchFamily="2" charset="2"/>
            </a:endParaRPr>
          </a:p>
        </p:txBody>
      </p:sp>
      <p:pic>
        <p:nvPicPr>
          <p:cNvPr id="16386" name="Picture 2" descr="How old and young people react to the Prisoner's Dilemma – Sciworthy">
            <a:extLst>
              <a:ext uri="{FF2B5EF4-FFF2-40B4-BE49-F238E27FC236}">
                <a16:creationId xmlns:a16="http://schemas.microsoft.com/office/drawing/2014/main" id="{44E810EB-3B4F-49AE-9A76-6CB7AEF3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38" y="0"/>
            <a:ext cx="4936862" cy="260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Components of n</a:t>
            </a:r>
            <a:r>
              <a:rPr lang="en-US"/>
              <a:t>ormal-form </a:t>
            </a:r>
            <a:r>
              <a:rPr lang="en-US" dirty="0"/>
              <a:t>games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E7B69CF-4C12-4662-8E04-46DEF1BB9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4513"/>
                <a:ext cx="10515600" cy="4492114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r>
                  <a:rPr lang="cs-CZ" sz="2400">
                    <a:sym typeface="Wingdings" panose="05000000000000000000" pitchFamily="2" charset="2"/>
                  </a:rPr>
                  <a:t>Set </a:t>
                </a:r>
                <a:r>
                  <a:rPr lang="cs-CZ" sz="2400" err="1">
                    <a:sym typeface="Wingdings" panose="05000000000000000000" pitchFamily="2" charset="2"/>
                  </a:rPr>
                  <a:t>of</a:t>
                </a:r>
                <a:r>
                  <a:rPr lang="cs-CZ" sz="2400">
                    <a:sym typeface="Wingdings" panose="05000000000000000000" pitchFamily="2" charset="2"/>
                  </a:rPr>
                  <a:t> players N  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cs-CZ" sz="2400">
                  <a:sym typeface="Wingdings" panose="05000000000000000000" pitchFamily="2" charset="2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r>
                  <a:rPr lang="cs-CZ" sz="2400">
                    <a:sym typeface="Wingdings" panose="05000000000000000000" pitchFamily="2" charset="2"/>
                  </a:rPr>
                  <a:t>The action </a:t>
                </a:r>
                <a:r>
                  <a:rPr lang="cs-CZ" sz="2400" dirty="0">
                    <a:sym typeface="Wingdings" panose="05000000000000000000" pitchFamily="2" charset="2"/>
                  </a:rPr>
                  <a:t>set </a:t>
                </a:r>
                <a:r>
                  <a:rPr lang="cs-CZ" sz="2400" err="1">
                    <a:sym typeface="Wingdings" panose="05000000000000000000" pitchFamily="2" charset="2"/>
                  </a:rPr>
                  <a:t>of</a:t>
                </a:r>
                <a:r>
                  <a:rPr lang="cs-CZ" sz="2400">
                    <a:sym typeface="Wingdings" panose="05000000000000000000" pitchFamily="2" charset="2"/>
                  </a:rPr>
                  <a:t> each player: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cs-CZ" sz="2400" baseline="-25000">
                  <a:sym typeface="Wingdings" panose="05000000000000000000" pitchFamily="2" charset="2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cs-CZ" sz="2400" baseline="-25000"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cs-CZ" sz="2400">
                    <a:sym typeface="Wingdings" panose="05000000000000000000" pitchFamily="2" charset="2"/>
                  </a:rPr>
                  <a:t>A </a:t>
                </a:r>
                <a:r>
                  <a:rPr lang="cs-CZ" sz="2400" dirty="0" err="1">
                    <a:sym typeface="Wingdings" panose="05000000000000000000" pitchFamily="2" charset="2"/>
                  </a:rPr>
                  <a:t>payoff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err="1">
                    <a:sym typeface="Wingdings" panose="05000000000000000000" pitchFamily="2" charset="2"/>
                  </a:rPr>
                  <a:t>function</a:t>
                </a:r>
                <a:r>
                  <a:rPr lang="cs-CZ" sz="2400">
                    <a:sym typeface="Wingdings" panose="05000000000000000000" pitchFamily="2" charset="2"/>
                  </a:rPr>
                  <a:t> of each player:</a:t>
                </a:r>
                <a:r>
                  <a:rPr lang="en-US" sz="240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cs-CZ" sz="2400" dirty="0">
                  <a:sym typeface="Wingdings" panose="05000000000000000000" pitchFamily="2" charset="2"/>
                </a:endParaRPr>
              </a:p>
              <a:p>
                <a:pPr marL="628650" lvl="1" indent="-171450"/>
                <a:r>
                  <a:rPr lang="cs-CZ" sz="2000">
                    <a:sym typeface="Wingdings" panose="05000000000000000000" pitchFamily="2" charset="2"/>
                  </a:rPr>
                  <a:t>A </a:t>
                </a:r>
                <a:r>
                  <a:rPr lang="cs-CZ" sz="2000" dirty="0" err="1">
                    <a:sym typeface="Wingdings" panose="05000000000000000000" pitchFamily="2" charset="2"/>
                  </a:rPr>
                  <a:t>function</a:t>
                </a:r>
                <a:r>
                  <a:rPr lang="cs-CZ" sz="2000" dirty="0">
                    <a:sym typeface="Wingdings" panose="05000000000000000000" pitchFamily="2" charset="2"/>
                  </a:rPr>
                  <a:t> </a:t>
                </a:r>
                <a:r>
                  <a:rPr lang="cs-CZ" sz="2000" dirty="0" err="1">
                    <a:sym typeface="Wingdings" panose="05000000000000000000" pitchFamily="2" charset="2"/>
                  </a:rPr>
                  <a:t>of</a:t>
                </a:r>
                <a:r>
                  <a:rPr lang="cs-CZ" sz="2000" dirty="0">
                    <a:sym typeface="Wingdings" panose="05000000000000000000" pitchFamily="2" charset="2"/>
                  </a:rPr>
                  <a:t> </a:t>
                </a:r>
                <a:r>
                  <a:rPr lang="cs-CZ" sz="2000" err="1">
                    <a:sym typeface="Wingdings" panose="05000000000000000000" pitchFamily="2" charset="2"/>
                  </a:rPr>
                  <a:t>the</a:t>
                </a:r>
                <a:r>
                  <a:rPr lang="cs-CZ" sz="2000">
                    <a:sym typeface="Wingdings" panose="05000000000000000000" pitchFamily="2" charset="2"/>
                  </a:rPr>
                  <a:t> action profile</a:t>
                </a:r>
              </a:p>
              <a:p>
                <a:pPr marL="628650" lvl="1" indent="-171450"/>
                <a:r>
                  <a:rPr lang="cs-CZ" sz="2000">
                    <a:sym typeface="Wingdings" panose="05000000000000000000" pitchFamily="2" charset="2"/>
                  </a:rPr>
                  <a:t>In </a:t>
                </a:r>
                <a:r>
                  <a:rPr lang="cs-CZ" sz="2000" dirty="0">
                    <a:sym typeface="Wingdings" panose="05000000000000000000" pitchFamily="2" charset="2"/>
                  </a:rPr>
                  <a:t>IO </a:t>
                </a:r>
                <a:r>
                  <a:rPr lang="cs-CZ" sz="2000" err="1">
                    <a:sym typeface="Wingdings" panose="05000000000000000000" pitchFamily="2" charset="2"/>
                  </a:rPr>
                  <a:t>often</a:t>
                </a:r>
                <a:r>
                  <a:rPr lang="cs-CZ" sz="2000">
                    <a:sym typeface="Wingdings" panose="05000000000000000000" pitchFamily="2" charset="2"/>
                  </a:rPr>
                  <a:t> profits</a:t>
                </a:r>
              </a:p>
              <a:p>
                <a:pPr marL="628650" lvl="1" indent="-1714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cs-CZ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cs-CZ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cs-CZ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cs-CZ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cs-CZ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cs-CZ" sz="200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cs-CZ" sz="240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cs-CZ" sz="2400">
                    <a:solidFill>
                      <a:schemeClr val="accent1"/>
                    </a:solidFill>
                  </a:rPr>
                  <a:t>What are these in the case of the Prisoner‘s Dilemma?</a:t>
                </a:r>
                <a:endParaRPr lang="cs-CZ" sz="2400">
                  <a:sym typeface="Wingdings" panose="05000000000000000000" pitchFamily="2" charset="2"/>
                </a:endParaRPr>
              </a:p>
              <a:p>
                <a:pPr marL="171450" indent="-171450"/>
                <a:endParaRPr lang="cs-CZ" sz="32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E7B69CF-4C12-4662-8E04-46DEF1BB9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4513"/>
                <a:ext cx="10515600" cy="4492114"/>
              </a:xfrm>
              <a:blipFill>
                <a:blip r:embed="rId3"/>
                <a:stretch>
                  <a:fillRect l="-928" t="-13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96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Components of n</a:t>
            </a:r>
            <a:r>
              <a:rPr lang="en-US"/>
              <a:t>ormal-form </a:t>
            </a:r>
            <a:r>
              <a:rPr lang="en-US" dirty="0"/>
              <a:t>games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8"/>
            <a:ext cx="10515600" cy="47222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cs-CZ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cs-CZ" sz="2400">
                <a:sym typeface="Wingdings" panose="05000000000000000000" pitchFamily="2" charset="2"/>
              </a:rPr>
              <a:t>Other concepts</a:t>
            </a:r>
          </a:p>
          <a:p>
            <a:pPr marL="628650" lvl="1" indent="-171450"/>
            <a:r>
              <a:rPr lang="cs-CZ" sz="2000">
                <a:sym typeface="Wingdings" panose="05000000000000000000" pitchFamily="2" charset="2"/>
              </a:rPr>
              <a:t>A </a:t>
            </a:r>
            <a:r>
              <a:rPr lang="cs-CZ" sz="2000" u="sng">
                <a:sym typeface="Wingdings" panose="05000000000000000000" pitchFamily="2" charset="2"/>
              </a:rPr>
              <a:t>strategy of a player</a:t>
            </a:r>
          </a:p>
          <a:p>
            <a:pPr marL="1085850" lvl="2" indent="-171450"/>
            <a:r>
              <a:rPr lang="cs-CZ" sz="1800">
                <a:sym typeface="Wingdings" panose="05000000000000000000" pitchFamily="2" charset="2"/>
              </a:rPr>
              <a:t>The player‘s complete plan of actions taken that each step</a:t>
            </a:r>
          </a:p>
          <a:p>
            <a:pPr marL="1085850" lvl="2" indent="-171450"/>
            <a:r>
              <a:rPr lang="cs-CZ" sz="1800">
                <a:sym typeface="Wingdings" panose="05000000000000000000" pitchFamily="2" charset="2"/>
              </a:rPr>
              <a:t>In a simple simultaneous game, strategy = action</a:t>
            </a:r>
          </a:p>
          <a:p>
            <a:pPr marL="628650" lvl="1" indent="-171450"/>
            <a:r>
              <a:rPr lang="cs-CZ" sz="2000">
                <a:sym typeface="Wingdings" panose="05000000000000000000" pitchFamily="2" charset="2"/>
              </a:rPr>
              <a:t>The </a:t>
            </a:r>
            <a:r>
              <a:rPr lang="cs-CZ" sz="2000" u="sng">
                <a:sym typeface="Wingdings" panose="05000000000000000000" pitchFamily="2" charset="2"/>
              </a:rPr>
              <a:t>action profile</a:t>
            </a:r>
            <a:r>
              <a:rPr lang="en-US" sz="2000" u="sng">
                <a:sym typeface="Wingdings" panose="05000000000000000000" pitchFamily="2" charset="2"/>
              </a:rPr>
              <a:t> </a:t>
            </a:r>
            <a:r>
              <a:rPr lang="cs-CZ" sz="2000">
                <a:sym typeface="Wingdings" panose="05000000000000000000" pitchFamily="2" charset="2"/>
              </a:rPr>
              <a:t>of all players‘ actions</a:t>
            </a:r>
            <a:r>
              <a:rPr lang="en-US" sz="2000">
                <a:sym typeface="Wingdings" panose="05000000000000000000" pitchFamily="2" charset="2"/>
              </a:rPr>
              <a:t>:</a:t>
            </a:r>
            <a:r>
              <a:rPr lang="cs-CZ" sz="2000">
                <a:sym typeface="Wingdings" panose="05000000000000000000" pitchFamily="2" charset="2"/>
              </a:rPr>
              <a:t> a</a:t>
            </a:r>
            <a:r>
              <a:rPr lang="cs-CZ">
                <a:sym typeface="Wingdings" panose="05000000000000000000" pitchFamily="2" charset="2"/>
              </a:rPr>
              <a:t> = a</a:t>
            </a:r>
            <a:r>
              <a:rPr lang="cs-CZ" baseline="-25000">
                <a:sym typeface="Wingdings" panose="05000000000000000000" pitchFamily="2" charset="2"/>
              </a:rPr>
              <a:t>1</a:t>
            </a:r>
            <a:r>
              <a:rPr lang="cs-CZ">
                <a:sym typeface="Wingdings" panose="05000000000000000000" pitchFamily="2" charset="2"/>
              </a:rPr>
              <a:t>....a</a:t>
            </a:r>
            <a:r>
              <a:rPr lang="cs-CZ" baseline="-25000">
                <a:sym typeface="Wingdings" panose="05000000000000000000" pitchFamily="2" charset="2"/>
              </a:rPr>
              <a:t>N</a:t>
            </a:r>
            <a:endParaRPr lang="cs-CZ">
              <a:sym typeface="Wingdings" panose="05000000000000000000" pitchFamily="2" charset="2"/>
            </a:endParaRPr>
          </a:p>
          <a:p>
            <a:pPr marL="628650" lvl="1" indent="-171450"/>
            <a:r>
              <a:rPr lang="cs-CZ" sz="2000">
                <a:sym typeface="Wingdings" panose="05000000000000000000" pitchFamily="2" charset="2"/>
              </a:rPr>
              <a:t>A </a:t>
            </a:r>
            <a:r>
              <a:rPr lang="cs-CZ" sz="2000" u="sng">
                <a:sym typeface="Wingdings" panose="05000000000000000000" pitchFamily="2" charset="2"/>
              </a:rPr>
              <a:t>strategy profile </a:t>
            </a:r>
            <a:r>
              <a:rPr lang="cs-CZ" sz="2000">
                <a:sym typeface="Wingdings" panose="05000000000000000000" pitchFamily="2" charset="2"/>
              </a:rPr>
              <a:t>= all players‘ chosen stategies</a:t>
            </a:r>
            <a:endParaRPr lang="cs-CZ" sz="2000" dirty="0">
              <a:sym typeface="Wingdings" panose="05000000000000000000" pitchFamily="2" charset="2"/>
            </a:endParaRPr>
          </a:p>
          <a:p>
            <a:pPr marL="171450" indent="-171450"/>
            <a:endParaRPr lang="cs-CZ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377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Dominance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E7B69CF-4C12-4662-8E04-46DEF1BB9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4378"/>
                <a:ext cx="10515600" cy="4722249"/>
              </a:xfrm>
            </p:spPr>
            <p:txBody>
              <a:bodyPr>
                <a:noAutofit/>
              </a:bodyPr>
              <a:lstStyle/>
              <a:p>
                <a:pPr marL="171450" lvl="0" indent="-171450"/>
                <a:r>
                  <a:rPr lang="cs-CZ" sz="2400">
                    <a:sym typeface="Wingdings" panose="05000000000000000000" pitchFamily="2" charset="2"/>
                  </a:rPr>
                  <a:t>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sz="2400">
                    <a:sym typeface="Wingdings" panose="05000000000000000000" pitchFamily="2" charset="2"/>
                  </a:rPr>
                  <a:t> dominates strategy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cs-CZ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cs-CZ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cs-CZ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  <m:r>
                      <a:rPr lang="cs-CZ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cs-CZ" sz="2400">
                    <a:sym typeface="Wingdings" panose="05000000000000000000" pitchFamily="2" charset="2"/>
                  </a:rPr>
                  <a:t>if it always leads to at least as high payoff</a:t>
                </a:r>
              </a:p>
              <a:p>
                <a:pPr marL="628650" lvl="1" indent="-1714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cs-CZ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cs-CZ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cs-CZ">
                    <a:sym typeface="Wingdings" panose="05000000000000000000" pitchFamily="2" charset="2"/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cs-CZ">
                  <a:sym typeface="Wingdings" panose="05000000000000000000" pitchFamily="2" charset="2"/>
                </a:endParaRPr>
              </a:p>
              <a:p>
                <a:pPr marL="171450" indent="-171450"/>
                <a:r>
                  <a:rPr lang="cs-CZ" sz="2400">
                    <a:sym typeface="Wingdings" panose="05000000000000000000" pitchFamily="2" charset="2"/>
                  </a:rPr>
                  <a:t>A strategy is a dominant strategy of player i if it dominates all other strategies</a:t>
                </a:r>
              </a:p>
              <a:p>
                <a:pPr marL="628650" lvl="1" indent="-1714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cs-CZ" sz="2000"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cs-CZ" sz="200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cs-CZ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</m:oMath>
                </a14:m>
                <a:endParaRPr lang="cs-CZ" sz="2000" baseline="-25000">
                  <a:sym typeface="Wingdings" panose="05000000000000000000" pitchFamily="2" charset="2"/>
                </a:endParaRPr>
              </a:p>
              <a:p>
                <a:pPr marL="171450" indent="-171450"/>
                <a:r>
                  <a:rPr lang="cs-CZ" sz="2400">
                    <a:sym typeface="Wingdings" panose="05000000000000000000" pitchFamily="2" charset="2"/>
                  </a:rPr>
                  <a:t>Strategies can be strictly (&gt;) or weakly (≥) dominant</a:t>
                </a:r>
              </a:p>
              <a:p>
                <a:pPr marL="171450" indent="-171450"/>
                <a:endParaRPr lang="cs-CZ" sz="2400">
                  <a:sym typeface="Wingdings" panose="05000000000000000000" pitchFamily="2" charset="2"/>
                </a:endParaRPr>
              </a:p>
              <a:p>
                <a:pPr marL="628650" lvl="1" indent="-171450"/>
                <a:endParaRPr lang="cs-CZ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E7B69CF-4C12-4662-8E04-46DEF1BB9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4378"/>
                <a:ext cx="10515600" cy="4722249"/>
              </a:xfrm>
              <a:blipFill>
                <a:blip r:embed="rId3"/>
                <a:stretch>
                  <a:fillRect l="-812" t="-180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458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Dominance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8"/>
            <a:ext cx="10515600" cy="4722249"/>
          </a:xfrm>
        </p:spPr>
        <p:txBody>
          <a:bodyPr>
            <a:noAutofit/>
          </a:bodyPr>
          <a:lstStyle/>
          <a:p>
            <a:pPr marL="171450" lvl="0" indent="-171450"/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Is there a dominant strategy in the Prisoners‘ Dilemma?</a:t>
            </a: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628650" lvl="1" indent="-171450"/>
            <a:endParaRPr lang="cs-CZ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3A0ACA-B7D1-404B-A1B3-91130DAFE0B8}"/>
              </a:ext>
            </a:extLst>
          </p:cNvPr>
          <p:cNvGraphicFramePr>
            <a:graphicFrameLocks noGrp="1"/>
          </p:cNvGraphicFramePr>
          <p:nvPr/>
        </p:nvGraphicFramePr>
        <p:xfrm>
          <a:off x="1564770" y="2412802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-1,-1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-10,0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0,-10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-6</a:t>
                      </a:r>
                      <a:r>
                        <a:rPr lang="en-US" sz="2400"/>
                        <a:t>,</a:t>
                      </a:r>
                      <a:r>
                        <a:rPr lang="cs-CZ" sz="2400"/>
                        <a:t>-6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5C0862-A806-4C0E-A114-B17B086C7826}"/>
              </a:ext>
            </a:extLst>
          </p:cNvPr>
          <p:cNvSpPr txBox="1"/>
          <p:nvPr/>
        </p:nvSpPr>
        <p:spPr>
          <a:xfrm>
            <a:off x="946919" y="2590528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E3C1E-A411-48CA-AC18-D2D836677724}"/>
              </a:ext>
            </a:extLst>
          </p:cNvPr>
          <p:cNvSpPr txBox="1"/>
          <p:nvPr/>
        </p:nvSpPr>
        <p:spPr>
          <a:xfrm>
            <a:off x="6249898" y="1928847"/>
            <a:ext cx="214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1273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3162"/>
            <a:ext cx="11185734" cy="5054837"/>
          </a:xfrm>
        </p:spPr>
        <p:txBody>
          <a:bodyPr>
            <a:noAutofit/>
          </a:bodyPr>
          <a:lstStyle/>
          <a:p>
            <a:pPr marL="171450" indent="-171450"/>
            <a:r>
              <a:rPr lang="en-US" sz="2400"/>
              <a:t>It </a:t>
            </a:r>
            <a:r>
              <a:rPr lang="cs-CZ" sz="2400"/>
              <a:t>studies how firms compete</a:t>
            </a:r>
            <a:r>
              <a:rPr lang="en-US" sz="2400"/>
              <a:t> with each other </a:t>
            </a:r>
            <a:r>
              <a:rPr lang="cs-CZ" sz="2400"/>
              <a:t>in different markets and industries</a:t>
            </a:r>
          </a:p>
          <a:p>
            <a:pPr marL="171450" indent="-171450"/>
            <a:endParaRPr lang="en-US" sz="2400"/>
          </a:p>
          <a:p>
            <a:pPr marL="171450" indent="-171450"/>
            <a:endParaRPr lang="en-US" sz="2400"/>
          </a:p>
          <a:p>
            <a:pPr marL="171450" indent="-171450"/>
            <a:endParaRPr lang="en-US" sz="2400"/>
          </a:p>
          <a:p>
            <a:pPr marL="171450" indent="-171450"/>
            <a:r>
              <a:rPr lang="en-US" sz="2400"/>
              <a:t>It </a:t>
            </a:r>
            <a:r>
              <a:rPr lang="cs-CZ" sz="2400"/>
              <a:t>studies markets where perfect competition does not exist </a:t>
            </a:r>
            <a:r>
              <a:rPr lang="en-US" sz="2400"/>
              <a:t>(</a:t>
            </a:r>
            <a:r>
              <a:rPr lang="cs-CZ" sz="2400"/>
              <a:t>vast majority of markets</a:t>
            </a:r>
            <a:r>
              <a:rPr lang="en-US" sz="2400"/>
              <a:t>)</a:t>
            </a:r>
          </a:p>
          <a:p>
            <a:pPr marL="171450" indent="-171450"/>
            <a:endParaRPr lang="en-US" sz="2400"/>
          </a:p>
          <a:p>
            <a:pPr marL="171450" indent="-171450"/>
            <a:endParaRPr lang="cs-CZ" sz="2400"/>
          </a:p>
          <a:p>
            <a:pPr marL="171450" indent="-171450"/>
            <a:endParaRPr lang="en-US" sz="2400"/>
          </a:p>
          <a:p>
            <a:pPr marL="171450" indent="-171450"/>
            <a:endParaRPr lang="en-US" sz="2400"/>
          </a:p>
          <a:p>
            <a:pPr marL="171450" indent="-171450"/>
            <a:r>
              <a:rPr lang="en-US" sz="2400"/>
              <a:t>It could be called </a:t>
            </a:r>
            <a:r>
              <a:rPr lang="cs-CZ" sz="2400" b="1"/>
              <a:t>Economics of </a:t>
            </a:r>
            <a:r>
              <a:rPr lang="cs-CZ" sz="2400" b="1" err="1"/>
              <a:t>Imperfect</a:t>
            </a:r>
            <a:r>
              <a:rPr lang="cs-CZ" sz="2400" b="1"/>
              <a:t> Competition</a:t>
            </a:r>
          </a:p>
          <a:p>
            <a:pPr marL="171450" indent="-171450"/>
            <a:endParaRPr lang="cs-CZ" sz="24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What</a:t>
            </a:r>
            <a:r>
              <a:rPr lang="cs-CZ"/>
              <a:t> </a:t>
            </a:r>
            <a:r>
              <a:rPr lang="cs-CZ" err="1"/>
              <a:t>is</a:t>
            </a:r>
            <a:r>
              <a:rPr lang="cs-CZ"/>
              <a:t> </a:t>
            </a:r>
            <a:r>
              <a:rPr lang="cs-CZ" err="1"/>
              <a:t>industrial</a:t>
            </a:r>
            <a:r>
              <a:rPr lang="cs-CZ"/>
              <a:t> </a:t>
            </a:r>
            <a:r>
              <a:rPr lang="cs-CZ" err="1"/>
              <a:t>organisation</a:t>
            </a:r>
            <a:r>
              <a:rPr lang="cs-CZ"/>
              <a:t> (IO)?</a:t>
            </a:r>
          </a:p>
        </p:txBody>
      </p:sp>
      <p:pic>
        <p:nvPicPr>
          <p:cNvPr id="7" name="Picture 4" descr="Oligopoly - Wealthfare">
            <a:extLst>
              <a:ext uri="{FF2B5EF4-FFF2-40B4-BE49-F238E27FC236}">
                <a16:creationId xmlns:a16="http://schemas.microsoft.com/office/drawing/2014/main" id="{1A97AC4A-36A3-46D9-B615-3BA1CE9A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54" y="4140232"/>
            <a:ext cx="2937981" cy="164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36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Dominance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8"/>
            <a:ext cx="10515600" cy="4722249"/>
          </a:xfrm>
        </p:spPr>
        <p:txBody>
          <a:bodyPr>
            <a:noAutofit/>
          </a:bodyPr>
          <a:lstStyle/>
          <a:p>
            <a:pPr marL="171450" lvl="0" indent="-171450"/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Is there a dominant strategy in the Prisoners‘ Dilemma?</a:t>
            </a: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>
                <a:sym typeface="Wingdings" panose="05000000000000000000" pitchFamily="2" charset="2"/>
              </a:rPr>
              <a:t>Prisoner 1 always does better by defecting (no matter what prisoner 2 does)</a:t>
            </a: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628650" lvl="1" indent="-171450"/>
            <a:endParaRPr lang="cs-CZ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3A0ACA-B7D1-404B-A1B3-91130DAFE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34938"/>
              </p:ext>
            </p:extLst>
          </p:nvPr>
        </p:nvGraphicFramePr>
        <p:xfrm>
          <a:off x="1564770" y="2412802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cs-CZ" sz="2400"/>
                        <a:t>,-1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>
                          <a:solidFill>
                            <a:srgbClr val="FF0000"/>
                          </a:solidFill>
                        </a:rPr>
                        <a:t>-10</a:t>
                      </a:r>
                      <a:r>
                        <a:rPr lang="cs-CZ" sz="2400"/>
                        <a:t>,0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cs-CZ" sz="2400"/>
                        <a:t>,-10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>
                          <a:solidFill>
                            <a:srgbClr val="00B050"/>
                          </a:solidFill>
                        </a:rPr>
                        <a:t>-6</a:t>
                      </a:r>
                      <a:r>
                        <a:rPr lang="en-US" sz="2400"/>
                        <a:t>,</a:t>
                      </a:r>
                      <a:r>
                        <a:rPr lang="cs-CZ" sz="2400"/>
                        <a:t>-6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5C0862-A806-4C0E-A114-B17B086C7826}"/>
              </a:ext>
            </a:extLst>
          </p:cNvPr>
          <p:cNvSpPr txBox="1"/>
          <p:nvPr/>
        </p:nvSpPr>
        <p:spPr>
          <a:xfrm>
            <a:off x="946919" y="2590528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E3C1E-A411-48CA-AC18-D2D836677724}"/>
              </a:ext>
            </a:extLst>
          </p:cNvPr>
          <p:cNvSpPr txBox="1"/>
          <p:nvPr/>
        </p:nvSpPr>
        <p:spPr>
          <a:xfrm>
            <a:off x="6249898" y="1928847"/>
            <a:ext cx="214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049592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Dominance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8"/>
            <a:ext cx="10515600" cy="4722249"/>
          </a:xfrm>
        </p:spPr>
        <p:txBody>
          <a:bodyPr>
            <a:noAutofit/>
          </a:bodyPr>
          <a:lstStyle/>
          <a:p>
            <a:pPr marL="171450" lvl="0" indent="-171450"/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Is there a dominant strategy in the Prisoners‘ Dilemma?</a:t>
            </a: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>
                <a:sym typeface="Wingdings" panose="05000000000000000000" pitchFamily="2" charset="2"/>
              </a:rPr>
              <a:t>Prisoner 1 always does better by defecting (no matter what prisoner 2 does)</a:t>
            </a:r>
          </a:p>
          <a:p>
            <a:pPr marL="171450" indent="-171450"/>
            <a:r>
              <a:rPr lang="cs-CZ" sz="2400">
                <a:sym typeface="Wingdings" panose="05000000000000000000" pitchFamily="2" charset="2"/>
              </a:rPr>
              <a:t>Prisoner 2 always does better by defecting (no matter what prisoner 1 does)</a:t>
            </a: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628650" lvl="1" indent="-171450"/>
            <a:endParaRPr lang="cs-CZ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3A0ACA-B7D1-404B-A1B3-91130DAFE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74988"/>
              </p:ext>
            </p:extLst>
          </p:nvPr>
        </p:nvGraphicFramePr>
        <p:xfrm>
          <a:off x="1564770" y="2412802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-1,</a:t>
                      </a:r>
                      <a:r>
                        <a:rPr lang="cs-CZ" sz="240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-10,</a:t>
                      </a:r>
                      <a:r>
                        <a:rPr lang="cs-CZ" sz="240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0,</a:t>
                      </a:r>
                      <a:r>
                        <a:rPr lang="cs-CZ" sz="2400">
                          <a:solidFill>
                            <a:srgbClr val="FF0000"/>
                          </a:solidFill>
                        </a:rPr>
                        <a:t>-10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-6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>
                          <a:solidFill>
                            <a:srgbClr val="00B050"/>
                          </a:solidFill>
                        </a:rPr>
                        <a:t>-6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5C0862-A806-4C0E-A114-B17B086C7826}"/>
              </a:ext>
            </a:extLst>
          </p:cNvPr>
          <p:cNvSpPr txBox="1"/>
          <p:nvPr/>
        </p:nvSpPr>
        <p:spPr>
          <a:xfrm>
            <a:off x="946919" y="2590528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E3C1E-A411-48CA-AC18-D2D836677724}"/>
              </a:ext>
            </a:extLst>
          </p:cNvPr>
          <p:cNvSpPr txBox="1"/>
          <p:nvPr/>
        </p:nvSpPr>
        <p:spPr>
          <a:xfrm>
            <a:off x="6249898" y="1928847"/>
            <a:ext cx="214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36942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Equilibrium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474378"/>
            <a:ext cx="7244179" cy="4722249"/>
          </a:xfrm>
        </p:spPr>
        <p:txBody>
          <a:bodyPr>
            <a:noAutofit/>
          </a:bodyPr>
          <a:lstStyle/>
          <a:p>
            <a:pPr marL="171450" lvl="0" indent="-171450"/>
            <a:r>
              <a:rPr lang="cs-CZ" sz="2200">
                <a:sym typeface="Wingdings" panose="05000000000000000000" pitchFamily="2" charset="2"/>
              </a:rPr>
              <a:t>To understand what we can expect to happen in a game, we need to identify the equilibrium. </a:t>
            </a:r>
          </a:p>
          <a:p>
            <a:pPr marL="171450" lvl="0" indent="-171450"/>
            <a:r>
              <a:rPr lang="cs-CZ" sz="2200">
                <a:sym typeface="Wingdings" panose="05000000000000000000" pitchFamily="2" charset="2"/>
              </a:rPr>
              <a:t>But </a:t>
            </a:r>
            <a:r>
              <a:rPr lang="cs-CZ" sz="2200" u="sng">
                <a:sym typeface="Wingdings" panose="05000000000000000000" pitchFamily="2" charset="2"/>
              </a:rPr>
              <a:t>what equilibrium</a:t>
            </a:r>
            <a:r>
              <a:rPr lang="cs-CZ" sz="2200">
                <a:sym typeface="Wingdings" panose="05000000000000000000" pitchFamily="2" charset="2"/>
              </a:rPr>
              <a:t>?</a:t>
            </a:r>
          </a:p>
          <a:p>
            <a:pPr marL="171450" indent="-171450"/>
            <a:r>
              <a:rPr lang="cs-CZ" sz="2200">
                <a:sym typeface="Wingdings" panose="05000000000000000000" pitchFamily="2" charset="2"/>
              </a:rPr>
              <a:t>In competitive markets, we can look for the </a:t>
            </a:r>
            <a:r>
              <a:rPr lang="cs-CZ" sz="2200" b="1">
                <a:sym typeface="Wingdings" panose="05000000000000000000" pitchFamily="2" charset="2"/>
              </a:rPr>
              <a:t>Walrasian equilibrium</a:t>
            </a:r>
            <a:r>
              <a:rPr lang="cs-CZ" sz="2200">
                <a:sym typeface="Wingdings" panose="05000000000000000000" pitchFamily="2" charset="2"/>
              </a:rPr>
              <a:t>:</a:t>
            </a:r>
            <a:r>
              <a:rPr lang="cs-CZ" sz="2200" b="1">
                <a:sym typeface="Wingdings" panose="05000000000000000000" pitchFamily="2" charset="2"/>
              </a:rPr>
              <a:t> </a:t>
            </a:r>
            <a:r>
              <a:rPr lang="cs-CZ" sz="2200" i="1">
                <a:sym typeface="Wingdings" panose="05000000000000000000" pitchFamily="2" charset="2"/>
              </a:rPr>
              <a:t>For a given price, demanded quantity equals the supplied quantity</a:t>
            </a:r>
            <a:endParaRPr lang="en-US" sz="2200" i="1">
              <a:sym typeface="Wingdings" panose="05000000000000000000" pitchFamily="2" charset="2"/>
            </a:endParaRPr>
          </a:p>
          <a:p>
            <a:pPr marL="171450" indent="-171450"/>
            <a:r>
              <a:rPr lang="en-US" sz="2200">
                <a:solidFill>
                  <a:srgbClr val="FF0000"/>
                </a:solidFill>
                <a:sym typeface="Wingdings" panose="05000000000000000000" pitchFamily="2" charset="2"/>
              </a:rPr>
              <a:t>But h</a:t>
            </a:r>
            <a:r>
              <a:rPr lang="cs-CZ" sz="2200">
                <a:solidFill>
                  <a:srgbClr val="FF0000"/>
                </a:solidFill>
                <a:sym typeface="Wingdings" panose="05000000000000000000" pitchFamily="2" charset="2"/>
              </a:rPr>
              <a:t>ow to define equilibrium in strategic interactions?</a:t>
            </a:r>
          </a:p>
          <a:p>
            <a:pPr marL="171450" lvl="0" indent="-171450"/>
            <a:r>
              <a:rPr lang="cs-CZ" sz="2200">
                <a:sym typeface="Wingdings" panose="05000000000000000000" pitchFamily="2" charset="2"/>
              </a:rPr>
              <a:t>One option is </a:t>
            </a:r>
            <a:r>
              <a:rPr lang="cs-CZ" sz="2200" b="1">
                <a:sym typeface="Wingdings" panose="05000000000000000000" pitchFamily="2" charset="2"/>
              </a:rPr>
              <a:t>equilibrium in dominant strategies: </a:t>
            </a:r>
            <a:r>
              <a:rPr lang="cs-CZ" sz="2200" i="1">
                <a:sym typeface="Wingdings" panose="05000000000000000000" pitchFamily="2" charset="2"/>
              </a:rPr>
              <a:t>Each player is choosing their dominant strategy</a:t>
            </a:r>
          </a:p>
        </p:txBody>
      </p:sp>
      <p:pic>
        <p:nvPicPr>
          <p:cNvPr id="8194" name="Picture 2" descr="10000 years of economy - Léon Walras publishes Éléments d ...">
            <a:extLst>
              <a:ext uri="{FF2B5EF4-FFF2-40B4-BE49-F238E27FC236}">
                <a16:creationId xmlns:a16="http://schemas.microsoft.com/office/drawing/2014/main" id="{D105E1E0-3942-4EF5-8A6F-F569DD64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661465"/>
            <a:ext cx="381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20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875"/>
            <a:ext cx="10515600" cy="472224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cs-CZ" sz="2400" b="1">
                <a:solidFill>
                  <a:schemeClr val="accent1"/>
                </a:solidFill>
                <a:sym typeface="Wingdings" panose="05000000000000000000" pitchFamily="2" charset="2"/>
              </a:rPr>
              <a:t>Equilibrium in the Prisoners‘ Dilemma</a:t>
            </a: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>
                <a:sym typeface="Wingdings" panose="05000000000000000000" pitchFamily="2" charset="2"/>
              </a:rPr>
              <a:t>Prisoner 1 always does better by defecting (no matter what prisoner 2 does)</a:t>
            </a:r>
          </a:p>
          <a:p>
            <a:pPr marL="171450" indent="-171450"/>
            <a:r>
              <a:rPr lang="cs-CZ" sz="2400">
                <a:sym typeface="Wingdings" panose="05000000000000000000" pitchFamily="2" charset="2"/>
              </a:rPr>
              <a:t>Prisoner 2 always does better by defecting (no matter what prisoner 1 does)</a:t>
            </a:r>
          </a:p>
          <a:p>
            <a:pPr marL="171450" indent="-171450"/>
            <a:r>
              <a:rPr lang="en-US" sz="2400">
                <a:sym typeface="Wingdings" panose="05000000000000000000" pitchFamily="2" charset="2"/>
              </a:rPr>
              <a:t>For both players, defecting is a strongly dominant strategy</a:t>
            </a:r>
          </a:p>
          <a:p>
            <a:pPr marL="0" indent="0">
              <a:buNone/>
            </a:pPr>
            <a:r>
              <a:rPr lang="cs-CZ" sz="2400">
                <a:sym typeface="Wingdings" panose="05000000000000000000" pitchFamily="2" charset="2"/>
              </a:rPr>
              <a:t>   </a:t>
            </a:r>
            <a:r>
              <a:rPr lang="en-US" sz="2400">
                <a:solidFill>
                  <a:schemeClr val="accent1"/>
                </a:solidFill>
                <a:sym typeface="Wingdings" panose="05000000000000000000" pitchFamily="2" charset="2"/>
              </a:rPr>
              <a:t> D</a:t>
            </a:r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efect-defect is the </a:t>
            </a:r>
            <a:r>
              <a:rPr lang="cs-CZ" sz="2400" b="1">
                <a:solidFill>
                  <a:schemeClr val="accent1"/>
                </a:solidFill>
                <a:sym typeface="Wingdings" panose="05000000000000000000" pitchFamily="2" charset="2"/>
              </a:rPr>
              <a:t>equilibrium in dominant strategies</a:t>
            </a: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171450" indent="-171450"/>
            <a:endParaRPr lang="cs-CZ" sz="2400">
              <a:sym typeface="Wingdings" panose="05000000000000000000" pitchFamily="2" charset="2"/>
            </a:endParaRPr>
          </a:p>
          <a:p>
            <a:pPr marL="628650" lvl="1" indent="-171450"/>
            <a:endParaRPr lang="cs-CZ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3A0ACA-B7D1-404B-A1B3-91130DAFE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71837"/>
              </p:ext>
            </p:extLst>
          </p:nvPr>
        </p:nvGraphicFramePr>
        <p:xfrm>
          <a:off x="1564770" y="2006299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Co-</a:t>
                      </a:r>
                      <a:r>
                        <a:rPr lang="cs-CZ" sz="2400" err="1">
                          <a:solidFill>
                            <a:schemeClr val="tx1"/>
                          </a:solidFill>
                        </a:rPr>
                        <a:t>operate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err="1">
                          <a:solidFill>
                            <a:schemeClr val="tx1"/>
                          </a:solidFill>
                        </a:rPr>
                        <a:t>Defect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Co-</a:t>
                      </a:r>
                      <a:r>
                        <a:rPr lang="cs-CZ" sz="2400" err="1">
                          <a:solidFill>
                            <a:schemeClr val="tx1"/>
                          </a:solidFill>
                        </a:rPr>
                        <a:t>operate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-1,-1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-10,0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err="1">
                          <a:solidFill>
                            <a:schemeClr val="tx1"/>
                          </a:solidFill>
                        </a:rPr>
                        <a:t>Defect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0,-10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-6</a:t>
                      </a:r>
                      <a:r>
                        <a:rPr lang="en-US" sz="24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,</a:t>
                      </a:r>
                      <a:r>
                        <a:rPr lang="cs-CZ" sz="24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-6</a:t>
                      </a:r>
                      <a:r>
                        <a:rPr lang="en-US" sz="24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5C0862-A806-4C0E-A114-B17B086C7826}"/>
              </a:ext>
            </a:extLst>
          </p:cNvPr>
          <p:cNvSpPr txBox="1"/>
          <p:nvPr/>
        </p:nvSpPr>
        <p:spPr>
          <a:xfrm>
            <a:off x="946919" y="2184025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E3C1E-A411-48CA-AC18-D2D836677724}"/>
              </a:ext>
            </a:extLst>
          </p:cNvPr>
          <p:cNvSpPr txBox="1"/>
          <p:nvPr/>
        </p:nvSpPr>
        <p:spPr>
          <a:xfrm>
            <a:off x="6249898" y="1522344"/>
            <a:ext cx="214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3047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Nash equilibrium</a:t>
            </a:r>
            <a:endParaRPr lang="cs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/>
        </p:nvGraphicFramePr>
        <p:xfrm>
          <a:off x="3492335" y="2461751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Travel with 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Travel </a:t>
                      </a:r>
                      <a:r>
                        <a:rPr lang="cs-CZ" sz="2400"/>
                        <a:t>w/o </a:t>
                      </a:r>
                      <a:r>
                        <a:rPr lang="cs-CZ" sz="2400" err="1"/>
                        <a:t>friends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Travel with 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(2,1)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(0,0)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Travel </a:t>
                      </a:r>
                      <a:r>
                        <a:rPr lang="cs-CZ" sz="2400"/>
                        <a:t>w/o </a:t>
                      </a:r>
                      <a:r>
                        <a:rPr lang="cs-CZ" sz="2400" err="1"/>
                        <a:t>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(0,0)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(1,2)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3151483" y="1752107"/>
            <a:ext cx="46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Example: </a:t>
            </a:r>
            <a:r>
              <a:rPr lang="en-US" sz="2400">
                <a:solidFill>
                  <a:schemeClr val="accent1"/>
                </a:solidFill>
              </a:rPr>
              <a:t>The Battle of Cultures</a:t>
            </a:r>
            <a:endParaRPr lang="cs-CZ" sz="24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2900707" y="2461751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/>
              <a:t>He: </a:t>
            </a:r>
            <a:r>
              <a:rPr lang="en-US" sz="2400" b="1"/>
              <a:t>Czech</a:t>
            </a:r>
            <a:endParaRPr lang="cs-CZ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7956180" y="1982939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She</a:t>
            </a:r>
            <a:r>
              <a:rPr lang="cs-CZ" sz="2400" b="1"/>
              <a:t>: </a:t>
            </a:r>
            <a:r>
              <a:rPr lang="en-US" sz="2400" b="1"/>
              <a:t>Finnish</a:t>
            </a:r>
            <a:endParaRPr lang="cs-CZ" sz="2400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0613"/>
            <a:ext cx="10515600" cy="21460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What is the Nash equilibrium to this game?</a:t>
            </a:r>
            <a:endParaRPr lang="cs-CZ" sz="2400" i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171450" indent="-171450"/>
            <a:endParaRPr lang="cs-CZ" sz="20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cs-CZ" sz="2400" dirty="0" err="1">
                <a:sym typeface="Wingdings" panose="05000000000000000000" pitchFamily="2" charset="2"/>
              </a:rPr>
              <a:t>What</a:t>
            </a:r>
            <a:r>
              <a:rPr lang="cs-CZ" sz="2400" dirty="0">
                <a:sym typeface="Wingdings" panose="05000000000000000000" pitchFamily="2" charset="2"/>
              </a:rPr>
              <a:t> Matej </a:t>
            </a:r>
            <a:r>
              <a:rPr lang="cs-CZ" sz="2400" dirty="0" err="1">
                <a:sym typeface="Wingdings" panose="05000000000000000000" pitchFamily="2" charset="2"/>
              </a:rPr>
              <a:t>wants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depends</a:t>
            </a:r>
            <a:r>
              <a:rPr lang="cs-CZ" sz="2400" dirty="0">
                <a:sym typeface="Wingdings" panose="05000000000000000000" pitchFamily="2" charset="2"/>
              </a:rPr>
              <a:t> on </a:t>
            </a:r>
            <a:r>
              <a:rPr lang="cs-CZ" sz="2400" dirty="0" err="1">
                <a:sym typeface="Wingdings" panose="05000000000000000000" pitchFamily="2" charset="2"/>
              </a:rPr>
              <a:t>what</a:t>
            </a:r>
            <a:r>
              <a:rPr lang="cs-CZ" sz="2400" dirty="0">
                <a:sym typeface="Wingdings" panose="05000000000000000000" pitchFamily="2" charset="2"/>
              </a:rPr>
              <a:t> his </a:t>
            </a:r>
            <a:r>
              <a:rPr lang="cs-CZ" sz="2400" dirty="0" err="1">
                <a:sym typeface="Wingdings" panose="05000000000000000000" pitchFamily="2" charset="2"/>
              </a:rPr>
              <a:t>wife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wants</a:t>
            </a:r>
            <a:r>
              <a:rPr lang="cs-CZ" sz="2400" dirty="0">
                <a:sym typeface="Wingdings" panose="05000000000000000000" pitchFamily="2" charset="2"/>
              </a:rPr>
              <a:t>  no </a:t>
            </a:r>
            <a:r>
              <a:rPr lang="cs-CZ" sz="2400" dirty="0" err="1">
                <a:sym typeface="Wingdings" panose="05000000000000000000" pitchFamily="2" charset="2"/>
              </a:rPr>
              <a:t>strictly</a:t>
            </a:r>
            <a:r>
              <a:rPr lang="cs-CZ" sz="2400" dirty="0">
                <a:sym typeface="Wingdings" panose="05000000000000000000" pitchFamily="2" charset="2"/>
              </a:rPr>
              <a:t> dominant </a:t>
            </a:r>
            <a:r>
              <a:rPr lang="cs-CZ" sz="2400" dirty="0" err="1">
                <a:sym typeface="Wingdings" panose="05000000000000000000" pitchFamily="2" charset="2"/>
              </a:rPr>
              <a:t>strategies</a:t>
            </a:r>
            <a:endParaRPr lang="cs-CZ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cs-CZ" sz="2400" dirty="0">
                <a:sym typeface="Wingdings" panose="05000000000000000000" pitchFamily="2" charset="2"/>
              </a:rPr>
              <a:t> </a:t>
            </a:r>
            <a:r>
              <a:rPr lang="cs-CZ" sz="2400" dirty="0" err="1">
                <a:sym typeface="Wingdings" panose="05000000000000000000" pitchFamily="2" charset="2"/>
              </a:rPr>
              <a:t>Need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for</a:t>
            </a:r>
            <a:r>
              <a:rPr lang="cs-CZ" sz="2400" dirty="0">
                <a:sym typeface="Wingdings" panose="05000000000000000000" pitchFamily="2" charset="2"/>
              </a:rPr>
              <a:t> a </a:t>
            </a:r>
            <a:r>
              <a:rPr lang="cs-CZ" sz="2400" dirty="0" err="1">
                <a:sym typeface="Wingdings" panose="05000000000000000000" pitchFamily="2" charset="2"/>
              </a:rPr>
              <a:t>different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equilibrium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concept</a:t>
            </a:r>
            <a:endParaRPr lang="cs-CZ" sz="3200" dirty="0">
              <a:sym typeface="Wingdings" panose="05000000000000000000" pitchFamily="2" charset="2"/>
            </a:endParaRPr>
          </a:p>
        </p:txBody>
      </p:sp>
      <p:pic>
        <p:nvPicPr>
          <p:cNvPr id="11268" name="Picture 4" descr="Sleep under the Northern Lights in Finland | Visit Finland">
            <a:extLst>
              <a:ext uri="{FF2B5EF4-FFF2-40B4-BE49-F238E27FC236}">
                <a16:creationId xmlns:a16="http://schemas.microsoft.com/office/drawing/2014/main" id="{D63D48B3-3C21-4DBC-842B-D6DE95E2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394" y="246541"/>
            <a:ext cx="2823210" cy="15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zech beer tasting">
            <a:extLst>
              <a:ext uri="{FF2B5EF4-FFF2-40B4-BE49-F238E27FC236}">
                <a16:creationId xmlns:a16="http://schemas.microsoft.com/office/drawing/2014/main" id="{0E96815B-B3D0-409E-B6DA-7787B9E7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" y="2174718"/>
            <a:ext cx="2589618" cy="17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45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Nash equilibrium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910"/>
            <a:ext cx="8366761" cy="4630717"/>
          </a:xfrm>
        </p:spPr>
        <p:txBody>
          <a:bodyPr>
            <a:noAutofit/>
          </a:bodyPr>
          <a:lstStyle/>
          <a:p>
            <a:pPr marL="628650" lvl="1" indent="-171450"/>
            <a:r>
              <a:rPr lang="cs-CZ" b="1">
                <a:sym typeface="Wingdings" panose="05000000000000000000" pitchFamily="2" charset="2"/>
              </a:rPr>
              <a:t>Nash equilibrium (in pure strategies)</a:t>
            </a:r>
            <a:r>
              <a:rPr lang="en-US" b="1">
                <a:sym typeface="Wingdings" panose="05000000000000000000" pitchFamily="2" charset="2"/>
              </a:rPr>
              <a:t> if: </a:t>
            </a:r>
            <a:r>
              <a:rPr lang="cs-CZ" i="1">
                <a:sym typeface="Wingdings" panose="05000000000000000000" pitchFamily="2" charset="2"/>
              </a:rPr>
              <a:t>No </a:t>
            </a:r>
            <a:r>
              <a:rPr lang="cs-CZ" i="1" err="1">
                <a:sym typeface="Wingdings" panose="05000000000000000000" pitchFamily="2" charset="2"/>
              </a:rPr>
              <a:t>player</a:t>
            </a:r>
            <a:r>
              <a:rPr lang="cs-CZ" i="1">
                <a:sym typeface="Wingdings" panose="05000000000000000000" pitchFamily="2" charset="2"/>
              </a:rPr>
              <a:t> has </a:t>
            </a:r>
            <a:r>
              <a:rPr lang="cs-CZ" i="1" err="1">
                <a:sym typeface="Wingdings" panose="05000000000000000000" pitchFamily="2" charset="2"/>
              </a:rPr>
              <a:t>an</a:t>
            </a:r>
            <a:r>
              <a:rPr lang="cs-CZ" i="1">
                <a:sym typeface="Wingdings" panose="05000000000000000000" pitchFamily="2" charset="2"/>
              </a:rPr>
              <a:t> </a:t>
            </a:r>
            <a:r>
              <a:rPr lang="cs-CZ" i="1" err="1">
                <a:sym typeface="Wingdings" panose="05000000000000000000" pitchFamily="2" charset="2"/>
              </a:rPr>
              <a:t>incentive</a:t>
            </a:r>
            <a:r>
              <a:rPr lang="cs-CZ" i="1">
                <a:sym typeface="Wingdings" panose="05000000000000000000" pitchFamily="2" charset="2"/>
              </a:rPr>
              <a:t> to </a:t>
            </a:r>
            <a:r>
              <a:rPr lang="cs-CZ" i="1" err="1">
                <a:sym typeface="Wingdings" panose="05000000000000000000" pitchFamily="2" charset="2"/>
              </a:rPr>
              <a:t>change</a:t>
            </a:r>
            <a:r>
              <a:rPr lang="cs-CZ" i="1">
                <a:sym typeface="Wingdings" panose="05000000000000000000" pitchFamily="2" charset="2"/>
              </a:rPr>
              <a:t> strategy </a:t>
            </a:r>
            <a:r>
              <a:rPr lang="cs-CZ" i="1" err="1">
                <a:sym typeface="Wingdings" panose="05000000000000000000" pitchFamily="2" charset="2"/>
              </a:rPr>
              <a:t>given</a:t>
            </a:r>
            <a:r>
              <a:rPr lang="cs-CZ" i="1">
                <a:sym typeface="Wingdings" panose="05000000000000000000" pitchFamily="2" charset="2"/>
              </a:rPr>
              <a:t> other player‘s strategies</a:t>
            </a:r>
          </a:p>
          <a:p>
            <a:pPr marL="628650" lvl="1" indent="-171450"/>
            <a:endParaRPr lang="en-US"/>
          </a:p>
          <a:p>
            <a:pPr marL="457200" lvl="1" indent="0">
              <a:buNone/>
            </a:pPr>
            <a:r>
              <a:rPr lang="en-US" u="sng"/>
              <a:t>Notes</a:t>
            </a:r>
          </a:p>
          <a:p>
            <a:pPr marL="628650" lvl="1" indent="-171450"/>
            <a:r>
              <a:rPr lang="en-US"/>
              <a:t>Only consider unilateral deviations</a:t>
            </a:r>
            <a:r>
              <a:rPr lang="cs-CZ"/>
              <a:t> </a:t>
            </a:r>
            <a:r>
              <a:rPr lang="cs-CZ" err="1"/>
              <a:t>from</a:t>
            </a:r>
            <a:r>
              <a:rPr lang="cs-CZ"/>
              <a:t> the </a:t>
            </a:r>
            <a:r>
              <a:rPr lang="cs-CZ" err="1"/>
              <a:t>strategy</a:t>
            </a:r>
            <a:r>
              <a:rPr lang="cs-CZ"/>
              <a:t> profile</a:t>
            </a:r>
            <a:r>
              <a:rPr lang="cs-CZ">
                <a:sym typeface="Wingdings" panose="05000000000000000000" pitchFamily="2" charset="2"/>
              </a:rPr>
              <a:t> </a:t>
            </a:r>
          </a:p>
          <a:p>
            <a:pPr marL="628650" lvl="1" indent="-171450"/>
            <a:r>
              <a:rPr lang="cs-CZ">
                <a:sym typeface="Wingdings" panose="05000000000000000000" pitchFamily="2" charset="2"/>
              </a:rPr>
              <a:t>Equilibrium in dominant </a:t>
            </a:r>
            <a:r>
              <a:rPr lang="cs-CZ" err="1">
                <a:sym typeface="Wingdings" panose="05000000000000000000" pitchFamily="2" charset="2"/>
              </a:rPr>
              <a:t>strategies</a:t>
            </a:r>
            <a:r>
              <a:rPr lang="cs-CZ">
                <a:sym typeface="Wingdings" panose="05000000000000000000" pitchFamily="2" charset="2"/>
              </a:rPr>
              <a:t> </a:t>
            </a:r>
            <a:r>
              <a:rPr lang="cs-CZ" err="1">
                <a:sym typeface="Wingdings" panose="05000000000000000000" pitchFamily="2" charset="2"/>
              </a:rPr>
              <a:t>is</a:t>
            </a:r>
            <a:r>
              <a:rPr lang="cs-CZ">
                <a:sym typeface="Wingdings" panose="05000000000000000000" pitchFamily="2" charset="2"/>
              </a:rPr>
              <a:t> a </a:t>
            </a:r>
            <a:r>
              <a:rPr lang="cs-CZ" err="1">
                <a:sym typeface="Wingdings" panose="05000000000000000000" pitchFamily="2" charset="2"/>
              </a:rPr>
              <a:t>Nash</a:t>
            </a:r>
            <a:r>
              <a:rPr lang="cs-CZ">
                <a:sym typeface="Wingdings" panose="05000000000000000000" pitchFamily="2" charset="2"/>
              </a:rPr>
              <a:t> </a:t>
            </a:r>
            <a:r>
              <a:rPr lang="cs-CZ" err="1">
                <a:sym typeface="Wingdings" panose="05000000000000000000" pitchFamily="2" charset="2"/>
              </a:rPr>
              <a:t>equilibrium</a:t>
            </a:r>
            <a:r>
              <a:rPr lang="cs-CZ">
                <a:sym typeface="Wingdings" panose="05000000000000000000" pitchFamily="2" charset="2"/>
              </a:rPr>
              <a:t> but the </a:t>
            </a:r>
            <a:r>
              <a:rPr lang="cs-CZ" err="1">
                <a:sym typeface="Wingdings" panose="05000000000000000000" pitchFamily="2" charset="2"/>
              </a:rPr>
              <a:t>opposite</a:t>
            </a:r>
            <a:r>
              <a:rPr lang="cs-CZ">
                <a:sym typeface="Wingdings" panose="05000000000000000000" pitchFamily="2" charset="2"/>
              </a:rPr>
              <a:t> </a:t>
            </a:r>
            <a:r>
              <a:rPr lang="cs-CZ" err="1">
                <a:sym typeface="Wingdings" panose="05000000000000000000" pitchFamily="2" charset="2"/>
              </a:rPr>
              <a:t>is</a:t>
            </a:r>
            <a:r>
              <a:rPr lang="cs-CZ">
                <a:sym typeface="Wingdings" panose="05000000000000000000" pitchFamily="2" charset="2"/>
              </a:rPr>
              <a:t> not </a:t>
            </a:r>
            <a:r>
              <a:rPr lang="cs-CZ" err="1">
                <a:sym typeface="Wingdings" panose="05000000000000000000" pitchFamily="2" charset="2"/>
              </a:rPr>
              <a:t>necessarily</a:t>
            </a:r>
            <a:r>
              <a:rPr lang="cs-CZ">
                <a:sym typeface="Wingdings" panose="05000000000000000000" pitchFamily="2" charset="2"/>
              </a:rPr>
              <a:t> </a:t>
            </a:r>
            <a:r>
              <a:rPr lang="cs-CZ" err="1">
                <a:sym typeface="Wingdings" panose="05000000000000000000" pitchFamily="2" charset="2"/>
              </a:rPr>
              <a:t>true</a:t>
            </a:r>
            <a:r>
              <a:rPr lang="cs-CZ">
                <a:sym typeface="Wingdings" panose="05000000000000000000" pitchFamily="2" charset="2"/>
              </a:rPr>
              <a:t> </a:t>
            </a:r>
          </a:p>
          <a:p>
            <a:pPr marL="628650" lvl="1" indent="-171450"/>
            <a:r>
              <a:rPr lang="cs-CZ" b="1">
                <a:sym typeface="Wingdings" panose="05000000000000000000" pitchFamily="2" charset="2"/>
              </a:rPr>
              <a:t>Player‘s best response </a:t>
            </a:r>
            <a:r>
              <a:rPr lang="cs-CZ">
                <a:sym typeface="Wingdings" panose="05000000000000000000" pitchFamily="2" charset="2"/>
              </a:rPr>
              <a:t>= the preferred strategy given what others are doing  Nash equilibrium if all players are playing their best response</a:t>
            </a:r>
            <a:endParaRPr lang="en-US">
              <a:sym typeface="Wingdings" panose="05000000000000000000" pitchFamily="2" charset="2"/>
            </a:endParaRPr>
          </a:p>
          <a:p>
            <a:pPr marL="628650" lvl="1" indent="-171450"/>
            <a:endParaRPr lang="en-US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i="1">
                <a:solidFill>
                  <a:schemeClr val="accent1"/>
                </a:solidFill>
                <a:sym typeface="Wingdings" panose="05000000000000000000" pitchFamily="2" charset="2"/>
              </a:rPr>
              <a:t>In the classroom game, was</a:t>
            </a:r>
            <a:r>
              <a:rPr lang="cs-CZ" i="1">
                <a:solidFill>
                  <a:schemeClr val="accent1"/>
                </a:solidFill>
                <a:sym typeface="Wingdings" panose="05000000000000000000" pitchFamily="2" charset="2"/>
              </a:rPr>
              <a:t> everyone picking</a:t>
            </a:r>
            <a:r>
              <a:rPr lang="en-US" i="1">
                <a:solidFill>
                  <a:schemeClr val="accent1"/>
                </a:solidFill>
                <a:sym typeface="Wingdings" panose="05000000000000000000" pitchFamily="2" charset="2"/>
              </a:rPr>
              <a:t> 0 a Nash equilibrium?</a:t>
            </a:r>
            <a:endParaRPr lang="cs-CZ" i="1" u="sng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  <p:pic>
        <p:nvPicPr>
          <p:cNvPr id="10242" name="Picture 2" descr="John Forbes Nash (1928–2015) | Nature">
            <a:extLst>
              <a:ext uri="{FF2B5EF4-FFF2-40B4-BE49-F238E27FC236}">
                <a16:creationId xmlns:a16="http://schemas.microsoft.com/office/drawing/2014/main" id="{C8299CFB-4F5E-4D6F-94D2-9E4B1982D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10" y="571511"/>
            <a:ext cx="3679190" cy="508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76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3880"/>
              </p:ext>
            </p:extLst>
          </p:nvPr>
        </p:nvGraphicFramePr>
        <p:xfrm>
          <a:off x="1766528" y="2555148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-1,-1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-10,0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0,-10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-6</a:t>
                      </a:r>
                      <a:r>
                        <a:rPr lang="en-US" sz="2400"/>
                        <a:t>,</a:t>
                      </a:r>
                      <a:r>
                        <a:rPr lang="cs-CZ" sz="2400"/>
                        <a:t>-6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425676" y="1692873"/>
            <a:ext cx="643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>
                <a:solidFill>
                  <a:schemeClr val="accent1"/>
                </a:solidFill>
              </a:rPr>
              <a:t>Nash equilibrium in the </a:t>
            </a:r>
            <a:r>
              <a:rPr lang="cs-CZ" sz="2400" b="1" err="1">
                <a:solidFill>
                  <a:schemeClr val="accent1"/>
                </a:solidFill>
              </a:rPr>
              <a:t>Prisoner‘s</a:t>
            </a:r>
            <a:r>
              <a:rPr lang="cs-CZ" sz="2400" b="1">
                <a:solidFill>
                  <a:schemeClr val="accent1"/>
                </a:solidFill>
              </a:rPr>
              <a:t> </a:t>
            </a:r>
            <a:r>
              <a:rPr lang="cs-CZ" sz="2400" b="1" err="1">
                <a:solidFill>
                  <a:schemeClr val="accent1"/>
                </a:solidFill>
              </a:rPr>
              <a:t>Dilemma</a:t>
            </a:r>
            <a:endParaRPr lang="cs-CZ" sz="24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148677" y="2732874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451656" y="2071193"/>
            <a:ext cx="214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77015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98311"/>
              </p:ext>
            </p:extLst>
          </p:nvPr>
        </p:nvGraphicFramePr>
        <p:xfrm>
          <a:off x="1766528" y="2555148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Co-</a:t>
                      </a:r>
                      <a:r>
                        <a:rPr lang="cs-CZ" sz="2400" err="1"/>
                        <a:t>operate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-1,-1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-10,0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err="1"/>
                        <a:t>Defect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0,-10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cs-CZ" sz="2400">
                          <a:highlight>
                            <a:srgbClr val="00FF00"/>
                          </a:highlight>
                        </a:rPr>
                        <a:t>-6</a:t>
                      </a:r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,</a:t>
                      </a:r>
                      <a:r>
                        <a:rPr lang="cs-CZ" sz="2400">
                          <a:highlight>
                            <a:srgbClr val="00FF00"/>
                          </a:highlight>
                        </a:rPr>
                        <a:t>-6</a:t>
                      </a:r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)</a:t>
                      </a:r>
                      <a:endParaRPr lang="cs-CZ" sz="240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425676" y="1692873"/>
            <a:ext cx="643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>
                <a:solidFill>
                  <a:schemeClr val="accent1"/>
                </a:solidFill>
              </a:rPr>
              <a:t>Nash equilibrium in the </a:t>
            </a:r>
            <a:r>
              <a:rPr lang="cs-CZ" sz="2400" b="1" err="1">
                <a:solidFill>
                  <a:schemeClr val="accent1"/>
                </a:solidFill>
              </a:rPr>
              <a:t>Prisoner‘s</a:t>
            </a:r>
            <a:r>
              <a:rPr lang="cs-CZ" sz="2400" b="1">
                <a:solidFill>
                  <a:schemeClr val="accent1"/>
                </a:solidFill>
              </a:rPr>
              <a:t> </a:t>
            </a:r>
            <a:r>
              <a:rPr lang="cs-CZ" sz="2400" b="1" err="1">
                <a:solidFill>
                  <a:schemeClr val="accent1"/>
                </a:solidFill>
              </a:rPr>
              <a:t>Dilemma</a:t>
            </a:r>
            <a:endParaRPr lang="cs-CZ" sz="24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148677" y="2732874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451656" y="2071193"/>
            <a:ext cx="214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Prisoner</a:t>
            </a:r>
            <a:r>
              <a:rPr lang="cs-CZ" sz="2400" b="1"/>
              <a:t>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7C02DF-2890-4130-8BF6-C8754C68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2453"/>
            <a:ext cx="10515600" cy="8126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>
                <a:solidFill>
                  <a:schemeClr val="accent1"/>
                </a:solidFill>
                <a:sym typeface="Wingdings" panose="05000000000000000000" pitchFamily="2" charset="2"/>
              </a:rPr>
              <a:t>Dominant strategy equilibrium  Nash equilibrium</a:t>
            </a:r>
            <a:endParaRPr lang="cs-CZ" sz="240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171450" indent="-171450"/>
            <a:endParaRPr lang="cs-CZ" sz="32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7427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09576"/>
              </p:ext>
            </p:extLst>
          </p:nvPr>
        </p:nvGraphicFramePr>
        <p:xfrm>
          <a:off x="2189315" y="2726537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Travel with 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Travel </a:t>
                      </a:r>
                      <a:r>
                        <a:rPr lang="cs-CZ" sz="2400"/>
                        <a:t>w/o </a:t>
                      </a:r>
                      <a:r>
                        <a:rPr lang="cs-CZ" sz="2400" err="1"/>
                        <a:t>friends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Travel with 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(2,1)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(0,0)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Travel </a:t>
                      </a:r>
                      <a:r>
                        <a:rPr lang="cs-CZ" sz="2400"/>
                        <a:t>w/o </a:t>
                      </a:r>
                      <a:r>
                        <a:rPr lang="cs-CZ" sz="2400" err="1"/>
                        <a:t>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(0,0)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(1,2)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597687" y="1777867"/>
            <a:ext cx="584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>
                <a:solidFill>
                  <a:schemeClr val="accent1"/>
                </a:solidFill>
              </a:rPr>
              <a:t>Nash equilibrium in the </a:t>
            </a:r>
            <a:r>
              <a:rPr lang="en-US" sz="2400" b="1">
                <a:solidFill>
                  <a:schemeClr val="accent1"/>
                </a:solidFill>
              </a:rPr>
              <a:t>Battle of Cultures</a:t>
            </a:r>
            <a:endParaRPr lang="cs-CZ" sz="24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597687" y="2726537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/>
              <a:t>He: </a:t>
            </a:r>
            <a:r>
              <a:rPr lang="en-US" sz="2400" b="1"/>
              <a:t>Czech</a:t>
            </a:r>
            <a:endParaRPr lang="cs-CZ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653160" y="2247725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She</a:t>
            </a:r>
            <a:r>
              <a:rPr lang="cs-CZ" sz="2400" b="1"/>
              <a:t>: </a:t>
            </a:r>
            <a:r>
              <a:rPr lang="en-US" sz="2400" b="1"/>
              <a:t>Finnish</a:t>
            </a:r>
            <a:endParaRPr lang="cs-CZ" sz="2400" b="1"/>
          </a:p>
        </p:txBody>
      </p:sp>
    </p:spTree>
    <p:extLst>
      <p:ext uri="{BB962C8B-B14F-4D97-AF65-F5344CB8AC3E}">
        <p14:creationId xmlns:p14="http://schemas.microsoft.com/office/powerpoint/2010/main" val="784862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63230"/>
              </p:ext>
            </p:extLst>
          </p:nvPr>
        </p:nvGraphicFramePr>
        <p:xfrm>
          <a:off x="2189315" y="2726537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Travel with friends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Travel 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w/o </a:t>
                      </a:r>
                      <a:r>
                        <a:rPr lang="cs-CZ" sz="2400" err="1">
                          <a:solidFill>
                            <a:schemeClr val="tx1"/>
                          </a:solidFill>
                        </a:rPr>
                        <a:t>friends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Travel with 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(2,1)</a:t>
                      </a:r>
                      <a:endParaRPr lang="cs-CZ" sz="240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Travel </a:t>
                      </a:r>
                      <a:r>
                        <a:rPr lang="cs-CZ" sz="2400"/>
                        <a:t>w/o </a:t>
                      </a:r>
                      <a:r>
                        <a:rPr lang="cs-CZ" sz="2400" err="1"/>
                        <a:t>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(1,2)</a:t>
                      </a:r>
                      <a:endParaRPr lang="cs-CZ" sz="240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597687" y="1777867"/>
            <a:ext cx="584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>
                <a:solidFill>
                  <a:schemeClr val="accent1"/>
                </a:solidFill>
              </a:rPr>
              <a:t>Nash equilibrium in the </a:t>
            </a:r>
            <a:r>
              <a:rPr lang="en-US" sz="2400" b="1">
                <a:solidFill>
                  <a:schemeClr val="accent1"/>
                </a:solidFill>
              </a:rPr>
              <a:t>Battle of Cultures</a:t>
            </a:r>
            <a:endParaRPr lang="cs-CZ" sz="24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597687" y="2726537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/>
              <a:t>He: </a:t>
            </a:r>
            <a:r>
              <a:rPr lang="en-US" sz="2400" b="1"/>
              <a:t>Czech</a:t>
            </a:r>
            <a:endParaRPr lang="cs-CZ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653160" y="2247725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She</a:t>
            </a:r>
            <a:r>
              <a:rPr lang="cs-CZ" sz="2400" b="1"/>
              <a:t>: </a:t>
            </a:r>
            <a:r>
              <a:rPr lang="en-US" sz="2400" b="1"/>
              <a:t>Finnish</a:t>
            </a:r>
            <a:endParaRPr lang="cs-CZ" sz="2400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3171"/>
            <a:ext cx="10515600" cy="2146014"/>
          </a:xfrm>
        </p:spPr>
        <p:txBody>
          <a:bodyPr>
            <a:noAutofit/>
          </a:bodyPr>
          <a:lstStyle/>
          <a:p>
            <a:pPr marL="171450" indent="-171450"/>
            <a:r>
              <a:rPr lang="en-US" sz="2400">
                <a:solidFill>
                  <a:schemeClr val="accent1"/>
                </a:solidFill>
                <a:sym typeface="Wingdings" panose="05000000000000000000" pitchFamily="2" charset="2"/>
              </a:rPr>
              <a:t>2 Nash equilibria</a:t>
            </a:r>
          </a:p>
          <a:p>
            <a:pPr marL="171450" indent="-171450"/>
            <a:r>
              <a:rPr lang="cs-CZ" sz="2400" err="1">
                <a:solidFill>
                  <a:schemeClr val="accent1"/>
                </a:solidFill>
                <a:sym typeface="Wingdings" panose="05000000000000000000" pitchFamily="2" charset="2"/>
              </a:rPr>
              <a:t>What</a:t>
            </a:r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err="1">
                <a:solidFill>
                  <a:schemeClr val="accent1"/>
                </a:solidFill>
                <a:sym typeface="Wingdings" panose="05000000000000000000" pitchFamily="2" charset="2"/>
              </a:rPr>
              <a:t>if</a:t>
            </a:r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err="1">
                <a:solidFill>
                  <a:schemeClr val="accent1"/>
                </a:solidFill>
                <a:sym typeface="Wingdings" panose="05000000000000000000" pitchFamily="2" charset="2"/>
              </a:rPr>
              <a:t>multiple</a:t>
            </a:r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err="1">
                <a:solidFill>
                  <a:schemeClr val="accent1"/>
                </a:solidFill>
                <a:sym typeface="Wingdings" panose="05000000000000000000" pitchFamily="2" charset="2"/>
              </a:rPr>
              <a:t>Nash</a:t>
            </a:r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err="1">
                <a:solidFill>
                  <a:schemeClr val="accent1"/>
                </a:solidFill>
                <a:sym typeface="Wingdings" panose="05000000000000000000" pitchFamily="2" charset="2"/>
              </a:rPr>
              <a:t>equilibria</a:t>
            </a:r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</a:p>
          <a:p>
            <a:pPr marL="628650" lvl="1" indent="-171450"/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One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might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stand-out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because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Pareto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-dominant</a:t>
            </a:r>
          </a:p>
          <a:p>
            <a:pPr marL="628650" lvl="1" indent="-171450"/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One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might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stand-out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because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acts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as a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focal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point</a:t>
            </a:r>
          </a:p>
          <a:p>
            <a:pPr marL="628650" lvl="1" indent="-171450"/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History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may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000" err="1">
                <a:solidFill>
                  <a:schemeClr val="accent1"/>
                </a:solidFill>
                <a:sym typeface="Wingdings" panose="05000000000000000000" pitchFamily="2" charset="2"/>
              </a:rPr>
              <a:t>matter</a:t>
            </a:r>
            <a:endParaRPr lang="cs-CZ" sz="200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171450" indent="-171450"/>
            <a:endParaRPr lang="cs-CZ" sz="32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542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87" y="1690688"/>
            <a:ext cx="10835355" cy="5167311"/>
          </a:xfrm>
        </p:spPr>
        <p:txBody>
          <a:bodyPr>
            <a:noAutofit/>
          </a:bodyPr>
          <a:lstStyle/>
          <a:p>
            <a:pPr marL="171450" indent="-171450"/>
            <a:r>
              <a:rPr lang="en-US" sz="2400"/>
              <a:t>Nothing to do with (manufacturing) industry</a:t>
            </a:r>
          </a:p>
          <a:p>
            <a:pPr marL="171450" indent="-171450"/>
            <a:r>
              <a:rPr lang="cs-CZ" sz="2400"/>
              <a:t>It </a:t>
            </a:r>
            <a:r>
              <a:rPr lang="cs-CZ" sz="2400" err="1"/>
              <a:t>studies</a:t>
            </a:r>
            <a:r>
              <a:rPr lang="cs-CZ" sz="2400"/>
              <a:t> </a:t>
            </a:r>
            <a:r>
              <a:rPr lang="cs-CZ" sz="2400" err="1"/>
              <a:t>how</a:t>
            </a:r>
            <a:r>
              <a:rPr lang="cs-CZ" sz="2400"/>
              <a:t> </a:t>
            </a:r>
            <a:r>
              <a:rPr lang="cs-CZ" sz="2400" err="1"/>
              <a:t>different</a:t>
            </a:r>
            <a:r>
              <a:rPr lang="cs-CZ" sz="2400"/>
              <a:t> </a:t>
            </a:r>
            <a:r>
              <a:rPr lang="cs-CZ" sz="2400" err="1"/>
              <a:t>industries</a:t>
            </a:r>
            <a:r>
              <a:rPr lang="cs-CZ" sz="2400"/>
              <a:t> are </a:t>
            </a:r>
            <a:r>
              <a:rPr lang="cs-CZ" sz="2400" err="1"/>
              <a:t>organised</a:t>
            </a:r>
            <a:r>
              <a:rPr lang="cs-CZ" sz="2400"/>
              <a:t> in </a:t>
            </a:r>
            <a:r>
              <a:rPr lang="cs-CZ" sz="2400" err="1"/>
              <a:t>terms</a:t>
            </a:r>
            <a:r>
              <a:rPr lang="cs-CZ" sz="2400"/>
              <a:t> of </a:t>
            </a:r>
            <a:endParaRPr lang="en-US" sz="2400"/>
          </a:p>
          <a:p>
            <a:pPr marL="914400" lvl="1" indent="-457200">
              <a:buFont typeface="+mj-lt"/>
              <a:buAutoNum type="alphaLcParenR"/>
            </a:pPr>
            <a:r>
              <a:rPr lang="cs-CZ" b="1"/>
              <a:t>the</a:t>
            </a:r>
            <a:r>
              <a:rPr lang="cs-CZ"/>
              <a:t> </a:t>
            </a:r>
            <a:r>
              <a:rPr lang="cs-CZ" b="1" err="1"/>
              <a:t>number</a:t>
            </a:r>
            <a:r>
              <a:rPr lang="cs-CZ" b="1"/>
              <a:t> and </a:t>
            </a:r>
            <a:r>
              <a:rPr lang="cs-CZ" b="1" err="1"/>
              <a:t>relative</a:t>
            </a:r>
            <a:r>
              <a:rPr lang="cs-CZ" b="1"/>
              <a:t> </a:t>
            </a:r>
            <a:r>
              <a:rPr lang="cs-CZ" b="1" err="1"/>
              <a:t>size</a:t>
            </a:r>
            <a:r>
              <a:rPr lang="cs-CZ" b="1"/>
              <a:t> of competitors</a:t>
            </a:r>
            <a:endParaRPr lang="en-US" b="1"/>
          </a:p>
          <a:p>
            <a:pPr marL="914400" lvl="1" indent="-457200">
              <a:buFont typeface="+mj-lt"/>
              <a:buAutoNum type="alphaLcParenR"/>
            </a:pPr>
            <a:r>
              <a:rPr lang="cs-CZ" b="1"/>
              <a:t>the</a:t>
            </a:r>
            <a:r>
              <a:rPr lang="cs-CZ"/>
              <a:t> </a:t>
            </a:r>
            <a:r>
              <a:rPr lang="cs-CZ" b="1" err="1"/>
              <a:t>structure</a:t>
            </a:r>
            <a:r>
              <a:rPr lang="cs-CZ" b="1"/>
              <a:t> of costs</a:t>
            </a:r>
            <a:endParaRPr lang="en-US" b="1"/>
          </a:p>
          <a:p>
            <a:pPr marL="914400" lvl="1" indent="-457200">
              <a:buFont typeface="+mj-lt"/>
              <a:buAutoNum type="alphaLcParenR"/>
            </a:pPr>
            <a:r>
              <a:rPr lang="cs-CZ" b="1"/>
              <a:t>the</a:t>
            </a:r>
            <a:r>
              <a:rPr lang="cs-CZ"/>
              <a:t> </a:t>
            </a:r>
            <a:r>
              <a:rPr lang="cs-CZ" b="1" err="1"/>
              <a:t>way</a:t>
            </a:r>
            <a:r>
              <a:rPr lang="cs-CZ" b="1"/>
              <a:t> </a:t>
            </a:r>
            <a:r>
              <a:rPr lang="cs-CZ" b="1" err="1"/>
              <a:t>firms</a:t>
            </a:r>
            <a:r>
              <a:rPr lang="cs-CZ" b="1"/>
              <a:t> </a:t>
            </a:r>
            <a:r>
              <a:rPr lang="cs-CZ" b="1" err="1"/>
              <a:t>compete</a:t>
            </a:r>
            <a:r>
              <a:rPr lang="cs-CZ" b="1"/>
              <a:t> </a:t>
            </a:r>
            <a:endParaRPr lang="en-US" b="1"/>
          </a:p>
          <a:p>
            <a:pPr marL="171450" indent="-171450"/>
            <a:r>
              <a:rPr lang="en-US" sz="2400"/>
              <a:t>Group work: How do these industries differ in (a), (b) and (c)</a:t>
            </a:r>
          </a:p>
          <a:p>
            <a:pPr marL="171450" indent="-171450"/>
            <a:endParaRPr lang="en-US" sz="2400"/>
          </a:p>
          <a:p>
            <a:pPr marL="171450" indent="-171450"/>
            <a:endParaRPr lang="cs-CZ" sz="2400"/>
          </a:p>
          <a:p>
            <a:pPr marL="0" indent="0">
              <a:buNone/>
            </a:pPr>
            <a:endParaRPr lang="en-US" sz="240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cs-CZ" sz="240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sz="2400">
                <a:solidFill>
                  <a:schemeClr val="accent1"/>
                </a:solidFill>
              </a:rPr>
              <a:t>not</a:t>
            </a:r>
            <a:r>
              <a:rPr lang="cs-CZ" sz="2400">
                <a:solidFill>
                  <a:schemeClr val="accent1"/>
                </a:solidFill>
              </a:rPr>
              <a:t> </a:t>
            </a:r>
            <a:r>
              <a:rPr lang="cs-CZ" sz="2400" err="1">
                <a:solidFill>
                  <a:schemeClr val="accent1"/>
                </a:solidFill>
              </a:rPr>
              <a:t>one-size-fits-all</a:t>
            </a:r>
            <a:r>
              <a:rPr lang="cs-CZ" sz="2400">
                <a:solidFill>
                  <a:schemeClr val="accent1"/>
                </a:solidFill>
              </a:rPr>
              <a:t> solutions but rather a </a:t>
            </a:r>
            <a:r>
              <a:rPr lang="en-US" sz="2400">
                <a:solidFill>
                  <a:schemeClr val="accent1"/>
                </a:solidFill>
              </a:rPr>
              <a:t>toolbox</a:t>
            </a:r>
            <a:r>
              <a:rPr lang="cs-CZ" sz="2400">
                <a:solidFill>
                  <a:schemeClr val="accent1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to</a:t>
            </a:r>
            <a:r>
              <a:rPr lang="cs-CZ" sz="2400">
                <a:solidFill>
                  <a:schemeClr val="accent1"/>
                </a:solidFill>
              </a:rPr>
              <a:t> appl</a:t>
            </a:r>
            <a:r>
              <a:rPr lang="en-US" sz="2400">
                <a:solidFill>
                  <a:schemeClr val="accent1"/>
                </a:solidFill>
              </a:rPr>
              <a:t>y</a:t>
            </a:r>
            <a:r>
              <a:rPr lang="cs-CZ" sz="2400">
                <a:solidFill>
                  <a:schemeClr val="accent1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in</a:t>
            </a:r>
            <a:r>
              <a:rPr lang="cs-CZ" sz="2400">
                <a:solidFill>
                  <a:schemeClr val="accent1"/>
                </a:solidFill>
              </a:rPr>
              <a:t> </a:t>
            </a:r>
            <a:r>
              <a:rPr lang="cs-CZ" sz="2400" err="1">
                <a:solidFill>
                  <a:schemeClr val="accent1"/>
                </a:solidFill>
              </a:rPr>
              <a:t>different</a:t>
            </a:r>
            <a:r>
              <a:rPr lang="cs-CZ" sz="2400">
                <a:solidFill>
                  <a:schemeClr val="accent1"/>
                </a:solidFill>
              </a:rPr>
              <a:t> situations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Why called „industrial organisation“? </a:t>
            </a:r>
            <a:endParaRPr lang="cs-CZ" err="1"/>
          </a:p>
        </p:txBody>
      </p:sp>
      <p:pic>
        <p:nvPicPr>
          <p:cNvPr id="5122" name="Picture 2" descr="4,224 No Factory Icon Images, Stock Photos, 3D objects ...">
            <a:extLst>
              <a:ext uri="{FF2B5EF4-FFF2-40B4-BE49-F238E27FC236}">
                <a16:creationId xmlns:a16="http://schemas.microsoft.com/office/drawing/2014/main" id="{DBB0B0B4-DBA5-43F3-A18C-69DDA0253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680" y="1370636"/>
            <a:ext cx="1603627" cy="15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ited Airlines Is Adding a Record-Breaking Number of Flights to Asia and  the Pacific | Condé Nast Traveler">
            <a:extLst>
              <a:ext uri="{FF2B5EF4-FFF2-40B4-BE49-F238E27FC236}">
                <a16:creationId xmlns:a16="http://schemas.microsoft.com/office/drawing/2014/main" id="{C9A42CD6-1C31-4986-97F3-E20B0F78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31" y="4474857"/>
            <a:ext cx="1913590" cy="12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mazon.com: Cereal Assorted Individual box, 1.02 ounce - 72 per case.:  Breakfast Cereals">
            <a:extLst>
              <a:ext uri="{FF2B5EF4-FFF2-40B4-BE49-F238E27FC236}">
                <a16:creationId xmlns:a16="http://schemas.microsoft.com/office/drawing/2014/main" id="{16CC29A3-19A6-4BF7-85C9-7E3E7EE1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50" y="4439778"/>
            <a:ext cx="1154901" cy="138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e Booming Potential of the Pharma Industry in India">
            <a:extLst>
              <a:ext uri="{FF2B5EF4-FFF2-40B4-BE49-F238E27FC236}">
                <a16:creationId xmlns:a16="http://schemas.microsoft.com/office/drawing/2014/main" id="{F03E5290-37D5-467E-A37F-5821B8DC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31" y="4503415"/>
            <a:ext cx="1891346" cy="125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dia's oil imports from Russia hit 12-month low in Jan as sanctions bite |  Reuters">
            <a:extLst>
              <a:ext uri="{FF2B5EF4-FFF2-40B4-BE49-F238E27FC236}">
                <a16:creationId xmlns:a16="http://schemas.microsoft.com/office/drawing/2014/main" id="{8364487E-4F45-4F8A-AD1D-7364D60A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74" y="4412266"/>
            <a:ext cx="2066897" cy="141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brázky Group Discussion Icon – procházejte fotografie, vektory a videa  104,737 | Adobe Stock">
            <a:extLst>
              <a:ext uri="{FF2B5EF4-FFF2-40B4-BE49-F238E27FC236}">
                <a16:creationId xmlns:a16="http://schemas.microsoft.com/office/drawing/2014/main" id="{168DB495-1463-4A08-B50E-BD1498BF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3563020"/>
            <a:ext cx="1154901" cy="92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42384"/>
              </p:ext>
            </p:extLst>
          </p:nvPr>
        </p:nvGraphicFramePr>
        <p:xfrm>
          <a:off x="2082783" y="2142958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1,-1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863577" y="1252119"/>
            <a:ext cx="574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Example</a:t>
            </a:r>
            <a:r>
              <a:rPr lang="en-US" sz="2400" b="1" dirty="0">
                <a:solidFill>
                  <a:schemeClr val="accent1"/>
                </a:solidFill>
              </a:rPr>
              <a:t>: </a:t>
            </a:r>
            <a:r>
              <a:rPr lang="en-GB" sz="2400" b="1" dirty="0">
                <a:solidFill>
                  <a:schemeClr val="accent1"/>
                </a:solidFill>
              </a:rPr>
              <a:t>Game of pennies</a:t>
            </a:r>
            <a:endParaRPr lang="cs-CZ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491155" y="2142958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cs-CZ" sz="2400" b="1" dirty="0" err="1"/>
              <a:t>Even</a:t>
            </a:r>
            <a:endParaRPr lang="cs-CZ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546628" y="1664146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Odd</a:t>
            </a:r>
            <a:endParaRPr lang="cs-CZ" sz="2400" b="1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9F45AD9-68E6-4B12-BBBD-207D188B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- and </a:t>
            </a:r>
            <a:r>
              <a:rPr lang="cs-CZ" dirty="0" err="1"/>
              <a:t>mixed-strategy</a:t>
            </a:r>
            <a:r>
              <a:rPr lang="cs-CZ" dirty="0"/>
              <a:t> </a:t>
            </a:r>
            <a:r>
              <a:rPr lang="cs-CZ" dirty="0" err="1"/>
              <a:t>equilibrium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0615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86574"/>
              </p:ext>
            </p:extLst>
          </p:nvPr>
        </p:nvGraphicFramePr>
        <p:xfrm>
          <a:off x="2082783" y="2142958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,-1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863577" y="1252119"/>
            <a:ext cx="574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Example</a:t>
            </a:r>
            <a:r>
              <a:rPr lang="en-US" sz="2400" b="1" dirty="0">
                <a:solidFill>
                  <a:schemeClr val="accent1"/>
                </a:solidFill>
              </a:rPr>
              <a:t>: </a:t>
            </a:r>
            <a:r>
              <a:rPr lang="en-GB" sz="2400" b="1" dirty="0">
                <a:solidFill>
                  <a:schemeClr val="accent1"/>
                </a:solidFill>
              </a:rPr>
              <a:t>Game of pennies</a:t>
            </a:r>
            <a:endParaRPr lang="cs-CZ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491155" y="2142958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cs-CZ" sz="2400" b="1" dirty="0" err="1"/>
              <a:t>Even</a:t>
            </a:r>
            <a:endParaRPr lang="cs-CZ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546628" y="1664146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Odd</a:t>
            </a:r>
            <a:endParaRPr lang="cs-CZ" sz="24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3639845"/>
            <a:ext cx="10515600" cy="2858623"/>
          </a:xfrm>
        </p:spPr>
        <p:txBody>
          <a:bodyPr>
            <a:noAutofit/>
          </a:bodyPr>
          <a:lstStyle/>
          <a:p>
            <a:pPr lvl="1"/>
            <a:r>
              <a:rPr lang="en-GB" dirty="0">
                <a:sym typeface="Wingdings" panose="05000000000000000000" pitchFamily="2" charset="2"/>
              </a:rPr>
              <a:t>Even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prefers</a:t>
            </a:r>
            <a:r>
              <a:rPr lang="cs-CZ" dirty="0">
                <a:sym typeface="Wingdings" panose="05000000000000000000" pitchFamily="2" charset="2"/>
              </a:rPr>
              <a:t> to do </a:t>
            </a:r>
            <a:r>
              <a:rPr lang="en-GB" dirty="0">
                <a:sym typeface="Wingdings" panose="05000000000000000000" pitchFamily="2" charset="2"/>
              </a:rPr>
              <a:t>what </a:t>
            </a:r>
            <a:r>
              <a:rPr lang="cs-CZ" dirty="0" err="1">
                <a:sym typeface="Wingdings" panose="05000000000000000000" pitchFamily="2" charset="2"/>
              </a:rPr>
              <a:t>the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odd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is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doing</a:t>
            </a:r>
            <a:endParaRPr lang="cs-CZ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Odd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prefers</a:t>
            </a:r>
            <a:r>
              <a:rPr lang="cs-CZ" dirty="0">
                <a:sym typeface="Wingdings" panose="05000000000000000000" pitchFamily="2" charset="2"/>
              </a:rPr>
              <a:t> to do </a:t>
            </a:r>
            <a:r>
              <a:rPr lang="en-GB" dirty="0">
                <a:sym typeface="Wingdings" panose="05000000000000000000" pitchFamily="2" charset="2"/>
              </a:rPr>
              <a:t>the opposite of what Even is doing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9F45AD9-68E6-4B12-BBBD-207D188B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- and </a:t>
            </a:r>
            <a:r>
              <a:rPr lang="cs-CZ" dirty="0" err="1"/>
              <a:t>mixed-strategy</a:t>
            </a:r>
            <a:r>
              <a:rPr lang="cs-CZ" dirty="0"/>
              <a:t> </a:t>
            </a:r>
            <a:r>
              <a:rPr lang="cs-CZ" dirty="0" err="1"/>
              <a:t>equilibrium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7058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/>
        </p:nvGraphicFramePr>
        <p:xfrm>
          <a:off x="2082783" y="2142958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>
                          <a:solidFill>
                            <a:schemeClr val="tx1"/>
                          </a:solidFill>
                        </a:rPr>
                        <a:t>Tail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,-1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863577" y="1252119"/>
            <a:ext cx="574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Example</a:t>
            </a:r>
            <a:r>
              <a:rPr lang="en-US" sz="2400" b="1" dirty="0">
                <a:solidFill>
                  <a:schemeClr val="accent1"/>
                </a:solidFill>
              </a:rPr>
              <a:t>: </a:t>
            </a:r>
            <a:r>
              <a:rPr lang="en-GB" sz="2400" b="1" dirty="0">
                <a:solidFill>
                  <a:schemeClr val="accent1"/>
                </a:solidFill>
              </a:rPr>
              <a:t>Game of pennies</a:t>
            </a:r>
            <a:endParaRPr lang="cs-CZ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491155" y="2142958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cs-CZ" sz="2400" b="1" dirty="0" err="1"/>
              <a:t>Even</a:t>
            </a:r>
            <a:endParaRPr lang="cs-CZ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546628" y="1664146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Odd</a:t>
            </a:r>
            <a:endParaRPr lang="cs-CZ" sz="24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3639845"/>
            <a:ext cx="10515600" cy="2858623"/>
          </a:xfrm>
        </p:spPr>
        <p:txBody>
          <a:bodyPr>
            <a:noAutofit/>
          </a:bodyPr>
          <a:lstStyle/>
          <a:p>
            <a:pPr marL="171450" indent="-171450"/>
            <a:r>
              <a:rPr lang="cs-CZ" sz="2200" dirty="0">
                <a:sym typeface="Wingdings" panose="05000000000000000000" pitchFamily="2" charset="2"/>
              </a:rPr>
              <a:t>No </a:t>
            </a:r>
            <a:r>
              <a:rPr lang="cs-CZ" sz="2200" dirty="0" err="1">
                <a:sym typeface="Wingdings" panose="05000000000000000000" pitchFamily="2" charset="2"/>
              </a:rPr>
              <a:t>equilibrium</a:t>
            </a:r>
            <a:r>
              <a:rPr lang="cs-CZ" sz="2200" dirty="0">
                <a:sym typeface="Wingdings" panose="05000000000000000000" pitchFamily="2" charset="2"/>
              </a:rPr>
              <a:t> in </a:t>
            </a:r>
            <a:r>
              <a:rPr lang="cs-CZ" sz="2200" dirty="0" err="1">
                <a:sym typeface="Wingdings" panose="05000000000000000000" pitchFamily="2" charset="2"/>
              </a:rPr>
              <a:t>strictly</a:t>
            </a:r>
            <a:r>
              <a:rPr lang="cs-CZ" sz="2200" dirty="0">
                <a:sym typeface="Wingdings" panose="05000000000000000000" pitchFamily="2" charset="2"/>
              </a:rPr>
              <a:t> dominant </a:t>
            </a:r>
            <a:r>
              <a:rPr lang="cs-CZ" sz="2200" dirty="0" err="1">
                <a:sym typeface="Wingdings" panose="05000000000000000000" pitchFamily="2" charset="2"/>
              </a:rPr>
              <a:t>strategies</a:t>
            </a:r>
            <a:endParaRPr lang="cs-CZ" sz="2200" dirty="0">
              <a:sym typeface="Wingdings" panose="05000000000000000000" pitchFamily="2" charset="2"/>
            </a:endParaRPr>
          </a:p>
          <a:p>
            <a:pPr marL="171450" indent="-171450"/>
            <a:r>
              <a:rPr lang="cs-CZ" sz="2200" dirty="0">
                <a:sym typeface="Wingdings" panose="05000000000000000000" pitchFamily="2" charset="2"/>
              </a:rPr>
              <a:t>But </a:t>
            </a:r>
            <a:r>
              <a:rPr lang="cs-CZ" sz="2200" dirty="0" err="1">
                <a:sym typeface="Wingdings" panose="05000000000000000000" pitchFamily="2" charset="2"/>
              </a:rPr>
              <a:t>also</a:t>
            </a:r>
            <a:r>
              <a:rPr lang="cs-CZ" sz="2200" dirty="0">
                <a:sym typeface="Wingdings" panose="05000000000000000000" pitchFamily="2" charset="2"/>
              </a:rPr>
              <a:t> no </a:t>
            </a:r>
            <a:r>
              <a:rPr lang="cs-CZ" sz="2200" dirty="0" err="1">
                <a:sym typeface="Wingdings" panose="05000000000000000000" pitchFamily="2" charset="2"/>
              </a:rPr>
              <a:t>Nash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equilibrium</a:t>
            </a:r>
            <a:r>
              <a:rPr lang="cs-CZ" sz="2200" dirty="0">
                <a:sym typeface="Wingdings" panose="05000000000000000000" pitchFamily="2" charset="2"/>
              </a:rPr>
              <a:t>...</a:t>
            </a:r>
          </a:p>
          <a:p>
            <a:pPr marL="628650" lvl="1" indent="-171450"/>
            <a:r>
              <a:rPr lang="cs-CZ" sz="2200" dirty="0">
                <a:sym typeface="Wingdings" panose="05000000000000000000" pitchFamily="2" charset="2"/>
              </a:rPr>
              <a:t>... </a:t>
            </a:r>
            <a:r>
              <a:rPr lang="cs-CZ" sz="2200" dirty="0" err="1">
                <a:sym typeface="Wingdings" panose="05000000000000000000" pitchFamily="2" charset="2"/>
              </a:rPr>
              <a:t>or</a:t>
            </a:r>
            <a:r>
              <a:rPr lang="cs-CZ" sz="2200" dirty="0">
                <a:sym typeface="Wingdings" panose="05000000000000000000" pitchFamily="2" charset="2"/>
              </a:rPr>
              <a:t> more </a:t>
            </a:r>
            <a:r>
              <a:rPr lang="cs-CZ" sz="2200" dirty="0" err="1">
                <a:sym typeface="Wingdings" panose="05000000000000000000" pitchFamily="2" charset="2"/>
              </a:rPr>
              <a:t>precisely</a:t>
            </a:r>
            <a:r>
              <a:rPr lang="cs-CZ" sz="2200" dirty="0">
                <a:sym typeface="Wingdings" panose="05000000000000000000" pitchFamily="2" charset="2"/>
              </a:rPr>
              <a:t> no „</a:t>
            </a:r>
            <a:r>
              <a:rPr lang="cs-CZ" sz="2200" dirty="0" err="1">
                <a:sym typeface="Wingdings" panose="05000000000000000000" pitchFamily="2" charset="2"/>
              </a:rPr>
              <a:t>pure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strategy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Nash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equilibrium</a:t>
            </a:r>
            <a:r>
              <a:rPr lang="cs-CZ" sz="2200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cs-CZ" sz="2200" u="sng" dirty="0" err="1">
                <a:sym typeface="Wingdings" panose="05000000000000000000" pitchFamily="2" charset="2"/>
              </a:rPr>
              <a:t>Equilibrium</a:t>
            </a:r>
            <a:r>
              <a:rPr lang="cs-CZ" sz="2200" u="sng" dirty="0">
                <a:sym typeface="Wingdings" panose="05000000000000000000" pitchFamily="2" charset="2"/>
              </a:rPr>
              <a:t> in </a:t>
            </a:r>
            <a:r>
              <a:rPr lang="cs-CZ" sz="2200" u="sng" dirty="0" err="1">
                <a:sym typeface="Wingdings" panose="05000000000000000000" pitchFamily="2" charset="2"/>
              </a:rPr>
              <a:t>pure</a:t>
            </a:r>
            <a:r>
              <a:rPr lang="cs-CZ" sz="2200" u="sng" dirty="0">
                <a:sym typeface="Wingdings" panose="05000000000000000000" pitchFamily="2" charset="2"/>
              </a:rPr>
              <a:t> </a:t>
            </a:r>
            <a:r>
              <a:rPr lang="cs-CZ" sz="2200" u="sng" dirty="0" err="1">
                <a:sym typeface="Wingdings" panose="05000000000000000000" pitchFamily="2" charset="2"/>
              </a:rPr>
              <a:t>strategies</a:t>
            </a:r>
            <a:r>
              <a:rPr lang="cs-CZ" sz="2200" dirty="0">
                <a:sym typeface="Wingdings" panose="05000000000000000000" pitchFamily="2" charset="2"/>
              </a:rPr>
              <a:t>:  </a:t>
            </a:r>
            <a:r>
              <a:rPr lang="cs-CZ" sz="2200" dirty="0" err="1">
                <a:sym typeface="Wingdings" panose="05000000000000000000" pitchFamily="2" charset="2"/>
              </a:rPr>
              <a:t>each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player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is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playing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their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best</a:t>
            </a:r>
            <a:r>
              <a:rPr lang="cs-CZ" sz="2200" dirty="0">
                <a:sym typeface="Wingdings" panose="05000000000000000000" pitchFamily="2" charset="2"/>
              </a:rPr>
              <a:t> response</a:t>
            </a:r>
          </a:p>
          <a:p>
            <a:r>
              <a:rPr lang="cs-CZ" sz="2200" dirty="0">
                <a:sym typeface="Wingdings" panose="05000000000000000000" pitchFamily="2" charset="2"/>
              </a:rPr>
              <a:t>But </a:t>
            </a:r>
            <a:r>
              <a:rPr lang="cs-CZ" sz="2200" dirty="0" err="1">
                <a:sym typeface="Wingdings" panose="05000000000000000000" pitchFamily="2" charset="2"/>
              </a:rPr>
              <a:t>there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can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be</a:t>
            </a:r>
            <a:r>
              <a:rPr lang="cs-CZ" sz="2200" dirty="0">
                <a:sym typeface="Wingdings" panose="05000000000000000000" pitchFamily="2" charset="2"/>
              </a:rPr>
              <a:t> a </a:t>
            </a:r>
            <a:r>
              <a:rPr lang="cs-CZ" sz="2200" dirty="0" err="1">
                <a:sym typeface="Wingdings" panose="05000000000000000000" pitchFamily="2" charset="2"/>
              </a:rPr>
              <a:t>mixed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strategy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equilibrium</a:t>
            </a:r>
            <a:endParaRPr lang="cs-CZ" sz="2200" dirty="0">
              <a:sym typeface="Wingdings" panose="05000000000000000000" pitchFamily="2" charset="2"/>
            </a:endParaRPr>
          </a:p>
          <a:p>
            <a:pPr lvl="1"/>
            <a:r>
              <a:rPr lang="cs-CZ" sz="2200" u="sng" dirty="0" err="1">
                <a:sym typeface="Wingdings" panose="05000000000000000000" pitchFamily="2" charset="2"/>
              </a:rPr>
              <a:t>Equilibrium</a:t>
            </a:r>
            <a:r>
              <a:rPr lang="cs-CZ" sz="2200" u="sng" dirty="0">
                <a:sym typeface="Wingdings" panose="05000000000000000000" pitchFamily="2" charset="2"/>
              </a:rPr>
              <a:t> in </a:t>
            </a:r>
            <a:r>
              <a:rPr lang="cs-CZ" sz="2200" u="sng" dirty="0" err="1">
                <a:sym typeface="Wingdings" panose="05000000000000000000" pitchFamily="2" charset="2"/>
              </a:rPr>
              <a:t>mixed</a:t>
            </a:r>
            <a:r>
              <a:rPr lang="cs-CZ" sz="2200" u="sng" dirty="0">
                <a:sym typeface="Wingdings" panose="05000000000000000000" pitchFamily="2" charset="2"/>
              </a:rPr>
              <a:t> </a:t>
            </a:r>
            <a:r>
              <a:rPr lang="cs-CZ" sz="2200" u="sng" dirty="0" err="1">
                <a:sym typeface="Wingdings" panose="05000000000000000000" pitchFamily="2" charset="2"/>
              </a:rPr>
              <a:t>strategies</a:t>
            </a:r>
            <a:r>
              <a:rPr lang="cs-CZ" sz="2200" dirty="0">
                <a:sym typeface="Wingdings" panose="05000000000000000000" pitchFamily="2" charset="2"/>
              </a:rPr>
              <a:t>: A mix </a:t>
            </a:r>
            <a:r>
              <a:rPr lang="cs-CZ" sz="2200" dirty="0" err="1">
                <a:sym typeface="Wingdings" panose="05000000000000000000" pitchFamily="2" charset="2"/>
              </a:rPr>
              <a:t>of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different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pure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strategies</a:t>
            </a:r>
            <a:r>
              <a:rPr lang="cs-CZ" sz="2200" dirty="0">
                <a:sym typeface="Wingdings" panose="05000000000000000000" pitchFamily="2" charset="2"/>
              </a:rPr>
              <a:t>, </a:t>
            </a:r>
            <a:r>
              <a:rPr lang="cs-CZ" sz="2200" dirty="0" err="1">
                <a:sym typeface="Wingdings" panose="05000000000000000000" pitchFamily="2" charset="2"/>
              </a:rPr>
              <a:t>each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played</a:t>
            </a:r>
            <a:r>
              <a:rPr lang="cs-CZ" sz="2200" dirty="0">
                <a:sym typeface="Wingdings" panose="05000000000000000000" pitchFamily="2" charset="2"/>
              </a:rPr>
              <a:t> </a:t>
            </a:r>
            <a:r>
              <a:rPr lang="cs-CZ" sz="2200" dirty="0" err="1">
                <a:sym typeface="Wingdings" panose="05000000000000000000" pitchFamily="2" charset="2"/>
              </a:rPr>
              <a:t>with</a:t>
            </a:r>
            <a:r>
              <a:rPr lang="cs-CZ" sz="2200" dirty="0">
                <a:sym typeface="Wingdings" panose="05000000000000000000" pitchFamily="2" charset="2"/>
              </a:rPr>
              <a:t> a </a:t>
            </a:r>
            <a:r>
              <a:rPr lang="cs-CZ" sz="2200" dirty="0" err="1">
                <a:sym typeface="Wingdings" panose="05000000000000000000" pitchFamily="2" charset="2"/>
              </a:rPr>
              <a:t>certain</a:t>
            </a:r>
            <a:r>
              <a:rPr lang="cs-CZ" sz="2200" dirty="0">
                <a:sym typeface="Wingdings" panose="05000000000000000000" pitchFamily="2" charset="2"/>
              </a:rPr>
              <a:t> probability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9F45AD9-68E6-4B12-BBBD-207D188B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- and </a:t>
            </a:r>
            <a:r>
              <a:rPr lang="cs-CZ" dirty="0" err="1"/>
              <a:t>mixed-strategy</a:t>
            </a:r>
            <a:r>
              <a:rPr lang="cs-CZ" dirty="0"/>
              <a:t> </a:t>
            </a:r>
            <a:r>
              <a:rPr lang="cs-CZ" dirty="0" err="1"/>
              <a:t>equilibrium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8411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863577" y="1101994"/>
            <a:ext cx="574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Example</a:t>
            </a:r>
            <a:r>
              <a:rPr lang="en-US" sz="2400" b="1" dirty="0">
                <a:solidFill>
                  <a:schemeClr val="accent1"/>
                </a:solidFill>
              </a:rPr>
              <a:t>: </a:t>
            </a:r>
            <a:r>
              <a:rPr lang="en-GB" sz="2400" b="1" dirty="0">
                <a:solidFill>
                  <a:schemeClr val="accent1"/>
                </a:solidFill>
              </a:rPr>
              <a:t>Game of pennies</a:t>
            </a:r>
            <a:endParaRPr lang="cs-CZ" sz="2400" b="1" dirty="0">
              <a:solidFill>
                <a:schemeClr val="accent1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9F45AD9-68E6-4B12-BBBD-207D188B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- and </a:t>
            </a:r>
            <a:r>
              <a:rPr lang="cs-CZ" dirty="0" err="1"/>
              <a:t>mixed-strategy</a:t>
            </a:r>
            <a:r>
              <a:rPr lang="cs-CZ" dirty="0"/>
              <a:t> </a:t>
            </a:r>
            <a:r>
              <a:rPr lang="cs-CZ" dirty="0" err="1"/>
              <a:t>equilibrium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EEE58-B3AC-0A54-81C4-B58E1231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41" y="2518116"/>
            <a:ext cx="8932460" cy="239695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1501254"/>
            <a:ext cx="10515600" cy="4847089"/>
          </a:xfrm>
        </p:spPr>
        <p:txBody>
          <a:bodyPr>
            <a:noAutofit/>
          </a:bodyPr>
          <a:lstStyle/>
          <a:p>
            <a:r>
              <a:rPr lang="en-GB" sz="2400" dirty="0">
                <a:sym typeface="Wingdings" panose="05000000000000000000" pitchFamily="2" charset="2"/>
              </a:rPr>
              <a:t>Suppose 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p = probability Odd plays Head and 1-p = probability they play Tail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q = probability Even plays Head and 1-q = probability they play Tail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If 2p – 1 &gt; 0, Even is better off playing only Head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If 2p – 1 &lt; 0, Even is better off playing only Tail</a:t>
            </a:r>
          </a:p>
          <a:p>
            <a:pPr marL="457200" lvl="1" indent="0">
              <a:buNone/>
            </a:pPr>
            <a:r>
              <a:rPr lang="en-GB" sz="2000" dirty="0">
                <a:sym typeface="Wingdings" panose="05000000000000000000" pitchFamily="2" charset="2"/>
              </a:rPr>
              <a:t>     Even randomises only if p = 1/2, and Odd randomises only if q = 1/2 </a:t>
            </a:r>
            <a:endParaRPr lang="cs-CZ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1"/>
                </a:solidFill>
                <a:sym typeface="Wingdings" panose="05000000000000000000" pitchFamily="2" charset="2"/>
              </a:rPr>
              <a:t>     Nash equilibrium in mixed strategies where both players play Head 50% of the time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NOTE: NE in pure strategies is a special case of NE in mixed strategies</a:t>
            </a:r>
            <a:endParaRPr lang="cs-CZ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6663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/>
              <a:t>Existence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Nash</a:t>
            </a:r>
            <a:r>
              <a:rPr lang="cs-CZ" dirty="0"/>
              <a:t> </a:t>
            </a:r>
            <a:r>
              <a:rPr lang="cs-CZ" dirty="0" err="1"/>
              <a:t>equilibrium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48"/>
            <a:ext cx="10515600" cy="37108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>
                <a:solidFill>
                  <a:srgbClr val="00B050"/>
                </a:solidFill>
              </a:rPr>
              <a:t>Every game in which each player has a finite number of pure strategies has at least one equilibrium (possibly in mixed strategies).</a:t>
            </a:r>
            <a:endParaRPr lang="cs-CZ" sz="2400" b="1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/>
            <a:endParaRPr lang="cs-CZ" sz="2400">
              <a:sym typeface="Wingdings" panose="05000000000000000000" pitchFamily="2" charset="2"/>
            </a:endParaRPr>
          </a:p>
          <a:p>
            <a:pPr lvl="1"/>
            <a:endParaRPr lang="cs-CZ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8672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Continuous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9C84C9-F0DA-4D79-8260-B6C0D3177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4378"/>
                <a:ext cx="10515600" cy="4702585"/>
              </a:xfrm>
            </p:spPr>
            <p:txBody>
              <a:bodyPr>
                <a:noAutofit/>
              </a:bodyPr>
              <a:lstStyle/>
              <a:p>
                <a:pPr marL="171450" lvl="0" indent="-171450"/>
                <a:r>
                  <a:rPr lang="cs-CZ" sz="2400" dirty="0">
                    <a:sym typeface="Wingdings" panose="05000000000000000000" pitchFamily="2" charset="2"/>
                  </a:rPr>
                  <a:t>So far </a:t>
                </a:r>
                <a:r>
                  <a:rPr lang="cs-CZ" sz="2400" dirty="0" err="1">
                    <a:sym typeface="Wingdings" panose="05000000000000000000" pitchFamily="2" charset="2"/>
                  </a:rPr>
                  <a:t>the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examples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included</a:t>
                </a:r>
                <a:r>
                  <a:rPr lang="cs-CZ" sz="2400" dirty="0">
                    <a:sym typeface="Wingdings" panose="05000000000000000000" pitchFamily="2" charset="2"/>
                  </a:rPr>
                  <a:t> a </a:t>
                </a:r>
                <a:r>
                  <a:rPr lang="cs-CZ" sz="2400" dirty="0" err="1">
                    <a:sym typeface="Wingdings" panose="05000000000000000000" pitchFamily="2" charset="2"/>
                  </a:rPr>
                  <a:t>finite</a:t>
                </a:r>
                <a:r>
                  <a:rPr lang="cs-CZ" sz="2400" dirty="0">
                    <a:sym typeface="Wingdings" panose="05000000000000000000" pitchFamily="2" charset="2"/>
                  </a:rPr>
                  <a:t> set </a:t>
                </a:r>
                <a:r>
                  <a:rPr lang="cs-CZ" sz="2400" dirty="0" err="1">
                    <a:sym typeface="Wingdings" panose="05000000000000000000" pitchFamily="2" charset="2"/>
                  </a:rPr>
                  <a:t>of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actions</a:t>
                </a:r>
                <a:r>
                  <a:rPr lang="cs-CZ" sz="2400" dirty="0">
                    <a:sym typeface="Wingdings" panose="05000000000000000000" pitchFamily="2" charset="2"/>
                  </a:rPr>
                  <a:t> (2 </a:t>
                </a:r>
                <a:r>
                  <a:rPr lang="cs-CZ" sz="2400" dirty="0" err="1">
                    <a:sym typeface="Wingdings" panose="05000000000000000000" pitchFamily="2" charset="2"/>
                  </a:rPr>
                  <a:t>actions</a:t>
                </a:r>
                <a:r>
                  <a:rPr lang="cs-CZ" sz="2400" dirty="0">
                    <a:sym typeface="Wingdings" panose="05000000000000000000" pitchFamily="2" charset="2"/>
                  </a:rPr>
                  <a:t> to </a:t>
                </a:r>
                <a:r>
                  <a:rPr lang="cs-CZ" sz="2400" dirty="0" err="1">
                    <a:sym typeface="Wingdings" panose="05000000000000000000" pitchFamily="2" charset="2"/>
                  </a:rPr>
                  <a:t>be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precise</a:t>
                </a:r>
                <a:r>
                  <a:rPr lang="cs-CZ" sz="2400" dirty="0">
                    <a:sym typeface="Wingdings" panose="05000000000000000000" pitchFamily="2" charset="2"/>
                  </a:rPr>
                  <a:t>)</a:t>
                </a:r>
              </a:p>
              <a:p>
                <a:pPr marL="171450" lvl="0" indent="-171450"/>
                <a:r>
                  <a:rPr lang="cs-CZ" sz="2400" dirty="0">
                    <a:sym typeface="Wingdings" panose="05000000000000000000" pitchFamily="2" charset="2"/>
                  </a:rPr>
                  <a:t>But </a:t>
                </a:r>
                <a:r>
                  <a:rPr lang="cs-CZ" sz="2400" dirty="0" err="1">
                    <a:sym typeface="Wingdings" panose="05000000000000000000" pitchFamily="2" charset="2"/>
                  </a:rPr>
                  <a:t>action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sets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can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also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be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defined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over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real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numbers</a:t>
                </a:r>
                <a:r>
                  <a:rPr lang="cs-CZ" sz="2400" dirty="0">
                    <a:sym typeface="Wingdings" panose="05000000000000000000" pitchFamily="2" charset="2"/>
                  </a:rPr>
                  <a:t> x (</a:t>
                </a:r>
                <a:r>
                  <a:rPr lang="cs-CZ" sz="2400" dirty="0" err="1">
                    <a:sym typeface="Wingdings" panose="05000000000000000000" pitchFamily="2" charset="2"/>
                  </a:rPr>
                  <a:t>e.g</a:t>
                </a:r>
                <a:r>
                  <a:rPr lang="cs-CZ" sz="2400" dirty="0">
                    <a:sym typeface="Wingdings" panose="05000000000000000000" pitchFamily="2" charset="2"/>
                  </a:rPr>
                  <a:t>. </a:t>
                </a:r>
                <a:r>
                  <a:rPr lang="cs-CZ" sz="2400" dirty="0" err="1">
                    <a:sym typeface="Wingdings" panose="05000000000000000000" pitchFamily="2" charset="2"/>
                  </a:rPr>
                  <a:t>prices</a:t>
                </a:r>
                <a:r>
                  <a:rPr lang="cs-CZ" sz="2400" dirty="0">
                    <a:sym typeface="Wingdings" panose="05000000000000000000" pitchFamily="2" charset="2"/>
                  </a:rPr>
                  <a:t>, </a:t>
                </a:r>
                <a:r>
                  <a:rPr lang="cs-CZ" sz="2400" dirty="0" err="1">
                    <a:sym typeface="Wingdings" panose="05000000000000000000" pitchFamily="2" charset="2"/>
                  </a:rPr>
                  <a:t>quantities</a:t>
                </a:r>
                <a:r>
                  <a:rPr lang="cs-CZ" sz="2400" dirty="0">
                    <a:sym typeface="Wingdings" panose="05000000000000000000" pitchFamily="2" charset="2"/>
                  </a:rPr>
                  <a:t>)</a:t>
                </a:r>
              </a:p>
              <a:p>
                <a:pPr marL="171450" indent="-171450"/>
                <a:r>
                  <a:rPr lang="cs-CZ" sz="2400" dirty="0" err="1">
                    <a:sym typeface="Wingdings" panose="05000000000000000000" pitchFamily="2" charset="2"/>
                  </a:rPr>
                  <a:t>Often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assumed</a:t>
                </a:r>
                <a:r>
                  <a:rPr lang="cs-CZ" sz="2400" dirty="0">
                    <a:sym typeface="Wingdings" panose="05000000000000000000" pitchFamily="2" charset="2"/>
                  </a:rPr>
                  <a:t> to </a:t>
                </a:r>
                <a:r>
                  <a:rPr lang="cs-CZ" sz="2400" dirty="0" err="1">
                    <a:sym typeface="Wingdings" panose="05000000000000000000" pitchFamily="2" charset="2"/>
                  </a:rPr>
                  <a:t>be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bounded</a:t>
                </a:r>
                <a:endParaRPr lang="cs-CZ" sz="2400" dirty="0">
                  <a:sym typeface="Wingdings" panose="05000000000000000000" pitchFamily="2" charset="2"/>
                </a:endParaRPr>
              </a:p>
              <a:p>
                <a:pPr marL="628650" lvl="1" indent="-171450"/>
                <a:r>
                  <a:rPr lang="cs-CZ" sz="2000" dirty="0" err="1">
                    <a:sym typeface="Wingdings" panose="05000000000000000000" pitchFamily="2" charset="2"/>
                  </a:rPr>
                  <a:t>For</a:t>
                </a:r>
                <a:r>
                  <a:rPr lang="cs-CZ" sz="2000" dirty="0">
                    <a:sym typeface="Wingdings" panose="05000000000000000000" pitchFamily="2" charset="2"/>
                  </a:rPr>
                  <a:t> </a:t>
                </a:r>
                <a:r>
                  <a:rPr lang="cs-CZ" sz="2000" dirty="0" err="1">
                    <a:sym typeface="Wingdings" panose="05000000000000000000" pitchFamily="2" charset="2"/>
                  </a:rPr>
                  <a:t>example</a:t>
                </a:r>
                <a:r>
                  <a:rPr lang="cs-CZ" sz="2000" dirty="0">
                    <a:sym typeface="Wingdings" panose="05000000000000000000" pitchFamily="2" charset="2"/>
                  </a:rPr>
                  <a:t>, </a:t>
                </a:r>
                <a:r>
                  <a:rPr lang="cs-CZ" sz="2000" dirty="0" err="1">
                    <a:sym typeface="Wingdings" panose="05000000000000000000" pitchFamily="2" charset="2"/>
                  </a:rPr>
                  <a:t>quantity</a:t>
                </a:r>
                <a:r>
                  <a:rPr lang="cs-CZ" sz="2000" dirty="0">
                    <a:sym typeface="Wingdings" panose="05000000000000000000" pitchFamily="2" charset="2"/>
                  </a:rPr>
                  <a:t> </a:t>
                </a:r>
                <a:r>
                  <a:rPr lang="cs-CZ" sz="2000" dirty="0" err="1">
                    <a:sym typeface="Wingdings" panose="05000000000000000000" pitchFamily="2" charset="2"/>
                  </a:rPr>
                  <a:t>bounded</a:t>
                </a:r>
                <a:r>
                  <a:rPr lang="cs-CZ" sz="2000" dirty="0">
                    <a:sym typeface="Wingdings" panose="05000000000000000000" pitchFamily="2" charset="2"/>
                  </a:rPr>
                  <a:t> by 0 and by </a:t>
                </a:r>
                <a:r>
                  <a:rPr lang="cs-CZ" sz="2000" dirty="0" err="1">
                    <a:sym typeface="Wingdings" panose="05000000000000000000" pitchFamily="2" charset="2"/>
                  </a:rPr>
                  <a:t>quantity</a:t>
                </a:r>
                <a:r>
                  <a:rPr lang="cs-CZ" sz="2000" dirty="0">
                    <a:sym typeface="Wingdings" panose="05000000000000000000" pitchFamily="2" charset="2"/>
                  </a:rPr>
                  <a:t> </a:t>
                </a:r>
                <a:r>
                  <a:rPr lang="cs-CZ" sz="2000" dirty="0" err="1">
                    <a:sym typeface="Wingdings" panose="05000000000000000000" pitchFamily="2" charset="2"/>
                  </a:rPr>
                  <a:t>corresponding</a:t>
                </a:r>
                <a:r>
                  <a:rPr lang="cs-CZ" sz="2000" dirty="0">
                    <a:sym typeface="Wingdings" panose="05000000000000000000" pitchFamily="2" charset="2"/>
                  </a:rPr>
                  <a:t> to p=0</a:t>
                </a:r>
              </a:p>
              <a:p>
                <a:pPr marL="171450" lvl="0" indent="-171450"/>
                <a:r>
                  <a:rPr lang="cs-CZ" sz="2400" b="1" dirty="0">
                    <a:sym typeface="Wingdings" panose="05000000000000000000" pitchFamily="2" charset="2"/>
                  </a:rPr>
                  <a:t>Existence</a:t>
                </a:r>
                <a:r>
                  <a:rPr lang="en-GB" sz="2400" b="1" dirty="0">
                    <a:sym typeface="Wingdings" panose="05000000000000000000" pitchFamily="2" charset="2"/>
                  </a:rPr>
                  <a:t> of equilibrium</a:t>
                </a:r>
                <a:r>
                  <a:rPr lang="cs-CZ" sz="2400" dirty="0">
                    <a:sym typeface="Wingdings" panose="05000000000000000000" pitchFamily="2" charset="2"/>
                  </a:rPr>
                  <a:t>: </a:t>
                </a:r>
                <a:r>
                  <a:rPr lang="cs-CZ" sz="2400" dirty="0" err="1">
                    <a:sym typeface="Wingdings" panose="05000000000000000000" pitchFamily="2" charset="2"/>
                  </a:rPr>
                  <a:t>If</a:t>
                </a:r>
                <a:r>
                  <a:rPr lang="cs-CZ" sz="2400" dirty="0">
                    <a:sym typeface="Wingdings" panose="05000000000000000000" pitchFamily="2" charset="2"/>
                  </a:rPr>
                  <a:t> x </a:t>
                </a:r>
                <a:r>
                  <a:rPr lang="cs-CZ" sz="2400" dirty="0" err="1">
                    <a:sym typeface="Wingdings" panose="05000000000000000000" pitchFamily="2" charset="2"/>
                  </a:rPr>
                  <a:t>is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bounded</a:t>
                </a:r>
                <a:r>
                  <a:rPr lang="cs-CZ" sz="2400" dirty="0">
                    <a:sym typeface="Wingdings" panose="05000000000000000000" pitchFamily="2" charset="2"/>
                  </a:rPr>
                  <a:t>, </a:t>
                </a:r>
                <a:r>
                  <a:rPr lang="cs-CZ" sz="2400" dirty="0" err="1">
                    <a:sym typeface="Wingdings" panose="05000000000000000000" pitchFamily="2" charset="2"/>
                  </a:rPr>
                  <a:t>the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payoff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function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is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continuous</a:t>
                </a:r>
                <a:r>
                  <a:rPr lang="cs-CZ" sz="2400" dirty="0">
                    <a:sym typeface="Wingdings" panose="05000000000000000000" pitchFamily="2" charset="2"/>
                  </a:rPr>
                  <a:t> and </a:t>
                </a:r>
                <a:r>
                  <a:rPr lang="cs-CZ" sz="2400" dirty="0" err="1">
                    <a:sym typeface="Wingdings" panose="05000000000000000000" pitchFamily="2" charset="2"/>
                  </a:rPr>
                  <a:t>quazi-concave</a:t>
                </a:r>
                <a:r>
                  <a:rPr lang="cs-CZ" sz="2400" dirty="0">
                    <a:sym typeface="Wingdings" panose="05000000000000000000" pitchFamily="2" charset="2"/>
                  </a:rPr>
                  <a:t> (single-</a:t>
                </a:r>
                <a:r>
                  <a:rPr lang="cs-CZ" sz="2400" dirty="0" err="1">
                    <a:sym typeface="Wingdings" panose="05000000000000000000" pitchFamily="2" charset="2"/>
                  </a:rPr>
                  <a:t>peaked</a:t>
                </a:r>
                <a:r>
                  <a:rPr lang="cs-CZ" sz="2400" dirty="0">
                    <a:sym typeface="Wingdings" panose="05000000000000000000" pitchFamily="2" charset="2"/>
                  </a:rPr>
                  <a:t>) in x, </a:t>
                </a:r>
                <a:r>
                  <a:rPr lang="cs-CZ" sz="2400" dirty="0" err="1">
                    <a:sym typeface="Wingdings" panose="05000000000000000000" pitchFamily="2" charset="2"/>
                  </a:rPr>
                  <a:t>then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there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is</a:t>
                </a:r>
                <a:r>
                  <a:rPr lang="cs-CZ" sz="2400" dirty="0">
                    <a:sym typeface="Wingdings" panose="05000000000000000000" pitchFamily="2" charset="2"/>
                  </a:rPr>
                  <a:t> a </a:t>
                </a:r>
                <a:r>
                  <a:rPr lang="cs-CZ" sz="2400" dirty="0" err="1">
                    <a:sym typeface="Wingdings" panose="05000000000000000000" pitchFamily="2" charset="2"/>
                  </a:rPr>
                  <a:t>Nash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equilibrium</a:t>
                </a:r>
                <a:r>
                  <a:rPr lang="cs-CZ" sz="2400" dirty="0">
                    <a:sym typeface="Wingdings" panose="05000000000000000000" pitchFamily="2" charset="2"/>
                  </a:rPr>
                  <a:t> in </a:t>
                </a:r>
                <a:r>
                  <a:rPr lang="cs-CZ" sz="2400" dirty="0" err="1">
                    <a:sym typeface="Wingdings" panose="05000000000000000000" pitchFamily="2" charset="2"/>
                  </a:rPr>
                  <a:t>pure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strategies</a:t>
                </a:r>
                <a:r>
                  <a:rPr lang="cs-CZ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171450" lvl="0" indent="-171450"/>
                <a:r>
                  <a:rPr lang="cs-CZ" sz="2400" b="1" dirty="0" err="1">
                    <a:sym typeface="Wingdings" panose="05000000000000000000" pitchFamily="2" charset="2"/>
                  </a:rPr>
                  <a:t>Solving</a:t>
                </a:r>
                <a:r>
                  <a:rPr lang="cs-CZ" sz="2400" dirty="0">
                    <a:sym typeface="Wingdings" panose="05000000000000000000" pitchFamily="2" charset="2"/>
                  </a:rPr>
                  <a:t>: </a:t>
                </a:r>
                <a:r>
                  <a:rPr lang="cs-CZ" sz="2400" dirty="0" err="1">
                    <a:sym typeface="Wingdings" panose="05000000000000000000" pitchFamily="2" charset="2"/>
                  </a:rPr>
                  <a:t>If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the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payoff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function</a:t>
                </a:r>
                <a:r>
                  <a:rPr lang="cs-CZ" sz="2400" dirty="0">
                    <a:sym typeface="Wingdings" panose="05000000000000000000" pitchFamily="2" charset="2"/>
                  </a:rPr>
                  <a:t> has a </a:t>
                </a:r>
                <a:r>
                  <a:rPr lang="cs-CZ" sz="2400" dirty="0" err="1">
                    <a:sym typeface="Wingdings" panose="05000000000000000000" pitchFamily="2" charset="2"/>
                  </a:rPr>
                  <a:t>continuous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first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derivative</a:t>
                </a:r>
                <a:r>
                  <a:rPr lang="cs-CZ" sz="2400" dirty="0">
                    <a:sym typeface="Wingdings" panose="05000000000000000000" pitchFamily="2" charset="2"/>
                  </a:rPr>
                  <a:t> in x, </a:t>
                </a:r>
                <a:r>
                  <a:rPr lang="cs-CZ" sz="2400" dirty="0" err="1">
                    <a:sym typeface="Wingdings" panose="05000000000000000000" pitchFamily="2" charset="2"/>
                  </a:rPr>
                  <a:t>the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Nash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equilibrium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is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characterised</a:t>
                </a:r>
                <a:r>
                  <a:rPr lang="cs-CZ" sz="2400" dirty="0">
                    <a:sym typeface="Wingdings" panose="05000000000000000000" pitchFamily="2" charset="2"/>
                  </a:rPr>
                  <a:t> by </a:t>
                </a:r>
                <a:r>
                  <a:rPr lang="cs-CZ" sz="2400" dirty="0" err="1">
                    <a:sym typeface="Wingdings" panose="05000000000000000000" pitchFamily="2" charset="2"/>
                  </a:rPr>
                  <a:t>first-order</a:t>
                </a:r>
                <a:r>
                  <a:rPr lang="cs-CZ" sz="2400" dirty="0">
                    <a:sym typeface="Wingdings" panose="05000000000000000000" pitchFamily="2" charset="2"/>
                  </a:rPr>
                  <a:t> </a:t>
                </a:r>
                <a:r>
                  <a:rPr lang="cs-CZ" sz="2400" dirty="0" err="1">
                    <a:sym typeface="Wingdings" panose="05000000000000000000" pitchFamily="2" charset="2"/>
                  </a:rPr>
                  <a:t>conditions</a:t>
                </a:r>
                <a:endParaRPr lang="cs-CZ" sz="2400" dirty="0">
                  <a:sym typeface="Wingdings" panose="05000000000000000000" pitchFamily="2" charset="2"/>
                </a:endParaRPr>
              </a:p>
              <a:p>
                <a:pPr marL="171450" lvl="0" indent="-171450"/>
                <a:endParaRPr lang="cs-CZ" sz="2400" dirty="0">
                  <a:sym typeface="Wingdings" panose="05000000000000000000" pitchFamily="2" charset="2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24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cs-CZ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cs-CZ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cs-C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d>
                            <m:d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cs-CZ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cs-CZ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</m:t>
                      </m:r>
                    </m:oMath>
                  </m:oMathPara>
                </a14:m>
                <a:endParaRPr lang="cs-CZ" sz="24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9C84C9-F0DA-4D79-8260-B6C0D3177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4378"/>
                <a:ext cx="10515600" cy="4702585"/>
              </a:xfrm>
              <a:blipFill>
                <a:blip r:embed="rId3"/>
                <a:stretch>
                  <a:fillRect l="-812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459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972800" cy="1325563"/>
          </a:xfrm>
        </p:spPr>
        <p:txBody>
          <a:bodyPr/>
          <a:lstStyle/>
          <a:p>
            <a:r>
              <a:rPr lang="en-GB" dirty="0"/>
              <a:t>Classroom game</a:t>
            </a:r>
            <a:endParaRPr lang="cs-CZ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B69CF-4C12-4662-8E04-46DEF1BB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8"/>
            <a:ext cx="10972800" cy="4722249"/>
          </a:xfrm>
        </p:spPr>
        <p:txBody>
          <a:bodyPr>
            <a:noAutofit/>
          </a:bodyPr>
          <a:lstStyle/>
          <a:p>
            <a:pPr marL="171450" indent="-171450"/>
            <a:r>
              <a:rPr lang="en-GB" sz="2400" dirty="0">
                <a:sym typeface="Wingdings" panose="05000000000000000000" pitchFamily="2" charset="2"/>
              </a:rPr>
              <a:t>“</a:t>
            </a:r>
            <a:r>
              <a:rPr lang="en-GB" sz="2400" dirty="0" err="1">
                <a:sym typeface="Wingdings" panose="05000000000000000000" pitchFamily="2" charset="2"/>
              </a:rPr>
              <a:t>Hamoun</a:t>
            </a:r>
            <a:r>
              <a:rPr lang="en-GB" sz="2400" dirty="0">
                <a:sym typeface="Wingdings" panose="05000000000000000000" pitchFamily="2" charset="2"/>
              </a:rPr>
              <a:t>” game</a:t>
            </a:r>
          </a:p>
          <a:p>
            <a:pPr marL="171450" indent="-171450"/>
            <a:r>
              <a:rPr lang="en-GB" sz="2400" dirty="0">
                <a:sym typeface="Wingdings" panose="05000000000000000000" pitchFamily="2" charset="2"/>
              </a:rPr>
              <a:t>2 players</a:t>
            </a:r>
          </a:p>
          <a:p>
            <a:pPr marL="171450" indent="-171450"/>
            <a:r>
              <a:rPr lang="en-GB" sz="2400" dirty="0">
                <a:sym typeface="Wingdings" panose="05000000000000000000" pitchFamily="2" charset="2"/>
              </a:rPr>
              <a:t>22 mini-cookies</a:t>
            </a:r>
          </a:p>
          <a:p>
            <a:pPr marL="171450" indent="-171450"/>
            <a:r>
              <a:rPr lang="en-GB" sz="2400" dirty="0">
                <a:sym typeface="Wingdings" panose="05000000000000000000" pitchFamily="2" charset="2"/>
              </a:rPr>
              <a:t>At each turn, you can eat 1, 2 or 3 cookies</a:t>
            </a:r>
          </a:p>
          <a:p>
            <a:pPr marL="171450" indent="-171450"/>
            <a:endParaRPr lang="en-GB" sz="2400" dirty="0">
              <a:sym typeface="Wingdings" panose="05000000000000000000" pitchFamily="2" charset="2"/>
            </a:endParaRPr>
          </a:p>
          <a:p>
            <a:pPr marL="171450" indent="-171450"/>
            <a:r>
              <a:rPr lang="en-GB" sz="2400" dirty="0">
                <a:solidFill>
                  <a:schemeClr val="accent1"/>
                </a:solidFill>
                <a:sym typeface="Wingdings" panose="05000000000000000000" pitchFamily="2" charset="2"/>
              </a:rPr>
              <a:t>Discussion</a:t>
            </a:r>
          </a:p>
          <a:p>
            <a:pPr marL="628650" lvl="1" indent="-171450"/>
            <a:r>
              <a:rPr lang="en-GB" sz="2000" dirty="0">
                <a:solidFill>
                  <a:schemeClr val="accent1"/>
                </a:solidFill>
                <a:sym typeface="Wingdings" panose="05000000000000000000" pitchFamily="2" charset="2"/>
              </a:rPr>
              <a:t>Can either player ensure a win (independent of what the other player does)?</a:t>
            </a:r>
          </a:p>
          <a:p>
            <a:pPr marL="628650" lvl="1" indent="-171450"/>
            <a:r>
              <a:rPr lang="en-GB" sz="2000" dirty="0">
                <a:solidFill>
                  <a:schemeClr val="accent1"/>
                </a:solidFill>
                <a:sym typeface="Wingdings" panose="05000000000000000000" pitchFamily="2" charset="2"/>
              </a:rPr>
              <a:t>How do you arrive at the answer?</a:t>
            </a:r>
          </a:p>
        </p:txBody>
      </p:sp>
      <p:pic>
        <p:nvPicPr>
          <p:cNvPr id="2" name="Picture 2" descr="DICE definition and meaning | Collins English Dictionary">
            <a:extLst>
              <a:ext uri="{FF2B5EF4-FFF2-40B4-BE49-F238E27FC236}">
                <a16:creationId xmlns:a16="http://schemas.microsoft.com/office/drawing/2014/main" id="{E453C45C-C8BB-11C9-230D-10AFD029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34" y="0"/>
            <a:ext cx="1770582" cy="160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17 Easy Cookie Recipes - Love and Lemons">
            <a:extLst>
              <a:ext uri="{FF2B5EF4-FFF2-40B4-BE49-F238E27FC236}">
                <a16:creationId xmlns:a16="http://schemas.microsoft.com/office/drawing/2014/main" id="{B9411837-A8DE-F9BB-6C1D-CDC7D832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57" y="-1"/>
            <a:ext cx="2777443" cy="406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Extended-form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cs-CZ" sz="2400" dirty="0" err="1">
                <a:sym typeface="Wingdings" panose="05000000000000000000" pitchFamily="2" charset="2"/>
              </a:rPr>
              <a:t>Represented</a:t>
            </a:r>
            <a:r>
              <a:rPr lang="cs-CZ" sz="2400" dirty="0">
                <a:sym typeface="Wingdings" panose="05000000000000000000" pitchFamily="2" charset="2"/>
              </a:rPr>
              <a:t> by a game </a:t>
            </a:r>
            <a:r>
              <a:rPr lang="cs-CZ" sz="2400" dirty="0" err="1">
                <a:sym typeface="Wingdings" panose="05000000000000000000" pitchFamily="2" charset="2"/>
              </a:rPr>
              <a:t>tree</a:t>
            </a:r>
            <a:r>
              <a:rPr lang="cs-CZ" sz="2400" dirty="0">
                <a:sym typeface="Wingdings" panose="05000000000000000000" pitchFamily="2" charset="2"/>
              </a:rPr>
              <a:t> (</a:t>
            </a:r>
            <a:r>
              <a:rPr lang="cs-CZ" sz="2400" dirty="0" err="1">
                <a:sym typeface="Wingdings" panose="05000000000000000000" pitchFamily="2" charset="2"/>
              </a:rPr>
              <a:t>rather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than</a:t>
            </a:r>
            <a:r>
              <a:rPr lang="cs-CZ" sz="2400" dirty="0">
                <a:sym typeface="Wingdings" panose="05000000000000000000" pitchFamily="2" charset="2"/>
              </a:rPr>
              <a:t> a </a:t>
            </a:r>
            <a:r>
              <a:rPr lang="cs-CZ" sz="2400" dirty="0" err="1">
                <a:sym typeface="Wingdings" panose="05000000000000000000" pitchFamily="2" charset="2"/>
              </a:rPr>
              <a:t>payoff</a:t>
            </a:r>
            <a:r>
              <a:rPr lang="cs-CZ" sz="2400" dirty="0">
                <a:sym typeface="Wingdings" panose="05000000000000000000" pitchFamily="2" charset="2"/>
              </a:rPr>
              <a:t> matrix)</a:t>
            </a:r>
          </a:p>
          <a:p>
            <a:r>
              <a:rPr lang="cs-CZ" sz="2400" dirty="0" err="1">
                <a:sym typeface="Wingdings" panose="05000000000000000000" pitchFamily="2" charset="2"/>
              </a:rPr>
              <a:t>Often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used</a:t>
            </a:r>
            <a:r>
              <a:rPr lang="cs-CZ" sz="2400" dirty="0">
                <a:sym typeface="Wingdings" panose="05000000000000000000" pitchFamily="2" charset="2"/>
              </a:rPr>
              <a:t> to </a:t>
            </a:r>
            <a:r>
              <a:rPr lang="cs-CZ" sz="2400" dirty="0" err="1">
                <a:sym typeface="Wingdings" panose="05000000000000000000" pitchFamily="2" charset="2"/>
              </a:rPr>
              <a:t>represent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sequential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games</a:t>
            </a:r>
            <a:endParaRPr lang="en-US" sz="2400" dirty="0">
              <a:sym typeface="Wingdings" panose="05000000000000000000" pitchFamily="2" charset="2"/>
            </a:endParaRPr>
          </a:p>
          <a:p>
            <a:pPr marL="171450" indent="-171450"/>
            <a:r>
              <a:rPr lang="cs-CZ" sz="2400" dirty="0" err="1">
                <a:sym typeface="Wingdings" panose="05000000000000000000" pitchFamily="2" charset="2"/>
              </a:rPr>
              <a:t>Components</a:t>
            </a:r>
            <a:endParaRPr lang="cs-CZ" sz="2400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cs-CZ" sz="2000" b="1" dirty="0">
                <a:sym typeface="Wingdings" panose="05000000000000000000" pitchFamily="2" charset="2"/>
              </a:rPr>
              <a:t>Set of </a:t>
            </a:r>
            <a:r>
              <a:rPr lang="cs-CZ" sz="2000" b="1" dirty="0" err="1">
                <a:sym typeface="Wingdings" panose="05000000000000000000" pitchFamily="2" charset="2"/>
              </a:rPr>
              <a:t>players</a:t>
            </a:r>
            <a:endParaRPr lang="cs-CZ" sz="2000" b="1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cs-CZ" sz="2000" b="1" dirty="0">
                <a:sym typeface="Wingdings" panose="05000000000000000000" pitchFamily="2" charset="2"/>
              </a:rPr>
              <a:t>Game </a:t>
            </a:r>
            <a:r>
              <a:rPr lang="cs-CZ" sz="2000" b="1" dirty="0" err="1">
                <a:sym typeface="Wingdings" panose="05000000000000000000" pitchFamily="2" charset="2"/>
              </a:rPr>
              <a:t>tree</a:t>
            </a:r>
            <a:r>
              <a:rPr lang="cs-CZ" sz="2000" b="1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including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b="1" dirty="0" err="1">
                <a:sym typeface="Wingdings" panose="05000000000000000000" pitchFamily="2" charset="2"/>
              </a:rPr>
              <a:t>nodes</a:t>
            </a:r>
            <a:r>
              <a:rPr lang="cs-CZ" sz="2000" dirty="0">
                <a:sym typeface="Wingdings" panose="05000000000000000000" pitchFamily="2" charset="2"/>
              </a:rPr>
              <a:t> (</a:t>
            </a:r>
            <a:r>
              <a:rPr lang="cs-CZ" sz="2000" dirty="0" err="1">
                <a:sym typeface="Wingdings" panose="05000000000000000000" pitchFamily="2" charset="2"/>
              </a:rPr>
              <a:t>starting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nodes</a:t>
            </a:r>
            <a:r>
              <a:rPr lang="cs-CZ" sz="2000" dirty="0">
                <a:sym typeface="Wingdings" panose="05000000000000000000" pitchFamily="2" charset="2"/>
              </a:rPr>
              <a:t>, </a:t>
            </a:r>
            <a:r>
              <a:rPr lang="cs-CZ" sz="2000" dirty="0" err="1">
                <a:sym typeface="Wingdings" panose="05000000000000000000" pitchFamily="2" charset="2"/>
              </a:rPr>
              <a:t>other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decision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nodes</a:t>
            </a:r>
            <a:r>
              <a:rPr lang="cs-CZ" sz="2000" dirty="0">
                <a:sym typeface="Wingdings" panose="05000000000000000000" pitchFamily="2" charset="2"/>
              </a:rPr>
              <a:t>, </a:t>
            </a:r>
            <a:r>
              <a:rPr lang="cs-CZ" sz="2000" dirty="0" err="1">
                <a:sym typeface="Wingdings" panose="05000000000000000000" pitchFamily="2" charset="2"/>
              </a:rPr>
              <a:t>terminal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nodes</a:t>
            </a:r>
            <a:r>
              <a:rPr lang="cs-CZ" sz="2000" dirty="0">
                <a:sym typeface="Wingdings" panose="05000000000000000000" pitchFamily="2" charset="2"/>
              </a:rPr>
              <a:t>) and </a:t>
            </a:r>
            <a:r>
              <a:rPr lang="cs-CZ" sz="2000" b="1" dirty="0" err="1">
                <a:sym typeface="Wingdings" panose="05000000000000000000" pitchFamily="2" charset="2"/>
              </a:rPr>
              <a:t>branches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linking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nodes</a:t>
            </a:r>
            <a:endParaRPr lang="en-US" sz="2000" dirty="0">
              <a:sym typeface="Wingdings" panose="05000000000000000000" pitchFamily="2" charset="2"/>
            </a:endParaRPr>
          </a:p>
          <a:p>
            <a:pPr marL="628650" lvl="1" indent="-171450"/>
            <a:r>
              <a:rPr lang="en-US" sz="2000" dirty="0">
                <a:sym typeface="Wingdings" panose="05000000000000000000" pitchFamily="2" charset="2"/>
              </a:rPr>
              <a:t>For each node, the name of a player entitled to choose an action</a:t>
            </a:r>
          </a:p>
          <a:p>
            <a:pPr marL="628650" lvl="1" indent="-171450"/>
            <a:r>
              <a:rPr lang="en-US" sz="2000" dirty="0">
                <a:sym typeface="Wingdings" panose="05000000000000000000" pitchFamily="2" charset="2"/>
              </a:rPr>
              <a:t>For each player and relevant node, an action set</a:t>
            </a:r>
          </a:p>
          <a:p>
            <a:pPr marL="628650" lvl="1" indent="-171450"/>
            <a:r>
              <a:rPr lang="en-US" sz="2000" dirty="0">
                <a:sym typeface="Wingdings" panose="05000000000000000000" pitchFamily="2" charset="2"/>
              </a:rPr>
              <a:t>Payoff of each player at each terminal node</a:t>
            </a:r>
            <a:endParaRPr lang="cs-CZ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more information</a:t>
            </a:r>
            <a:r>
              <a:rPr lang="cs-CZ" sz="2000" dirty="0">
                <a:sym typeface="Wingdings" panose="05000000000000000000" pitchFamily="2" charset="2"/>
              </a:rPr>
              <a:t>-</a:t>
            </a:r>
            <a:r>
              <a:rPr lang="en-US" sz="2000" dirty="0">
                <a:sym typeface="Wingdings" panose="05000000000000000000" pitchFamily="2" charset="2"/>
              </a:rPr>
              <a:t>heavy than normal-form game</a:t>
            </a:r>
            <a:endParaRPr lang="cs-CZ" sz="2000" dirty="0">
              <a:sym typeface="Wingdings" panose="05000000000000000000" pitchFamily="2" charset="2"/>
            </a:endParaRP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400" dirty="0"/>
              <a:t>A</a:t>
            </a:r>
            <a:r>
              <a:rPr lang="en-US" sz="2400" dirty="0"/>
              <a:t> strategy </a:t>
            </a:r>
            <a:r>
              <a:rPr lang="cs-CZ" sz="2400" dirty="0" err="1"/>
              <a:t>of</a:t>
            </a:r>
            <a:r>
              <a:rPr lang="en-US" sz="2400" dirty="0"/>
              <a:t> player </a:t>
            </a:r>
            <a:r>
              <a:rPr lang="en-US" sz="2400" dirty="0" err="1"/>
              <a:t>i</a:t>
            </a:r>
            <a:r>
              <a:rPr lang="cs-CZ" sz="2400" dirty="0"/>
              <a:t> = </a:t>
            </a:r>
            <a:r>
              <a:rPr lang="en-US" sz="2400" dirty="0"/>
              <a:t>one action for each relevant decision node</a:t>
            </a:r>
          </a:p>
        </p:txBody>
      </p:sp>
    </p:spTree>
    <p:extLst>
      <p:ext uri="{BB962C8B-B14F-4D97-AF65-F5344CB8AC3E}">
        <p14:creationId xmlns:p14="http://schemas.microsoft.com/office/powerpoint/2010/main" val="2671549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Extended-form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B8F4C-CC45-446C-8D3F-E23BC9B2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90" y="2062273"/>
            <a:ext cx="8372092" cy="4465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6BDE9-8BEA-4602-8781-DEAE0FBE803D}"/>
              </a:ext>
            </a:extLst>
          </p:cNvPr>
          <p:cNvSpPr txBox="1"/>
          <p:nvPr/>
        </p:nvSpPr>
        <p:spPr>
          <a:xfrm>
            <a:off x="1936954" y="1474378"/>
            <a:ext cx="46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Example: </a:t>
            </a:r>
            <a:r>
              <a:rPr lang="en-US" sz="2400" dirty="0">
                <a:solidFill>
                  <a:schemeClr val="accent1"/>
                </a:solidFill>
              </a:rPr>
              <a:t>The terrorist-pilot game</a:t>
            </a:r>
            <a:endParaRPr lang="cs-CZ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32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Extended-form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1850" cy="4351338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Subgame</a:t>
            </a:r>
            <a:r>
              <a:rPr lang="cs-CZ" sz="2400" dirty="0"/>
              <a:t> = a</a:t>
            </a:r>
            <a:r>
              <a:rPr lang="en-US" sz="2400" dirty="0"/>
              <a:t> branch of the tree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Subgame perfect equilibrium</a:t>
            </a:r>
            <a:r>
              <a:rPr lang="cs-CZ" sz="2400" b="1" dirty="0"/>
              <a:t> </a:t>
            </a:r>
            <a:r>
              <a:rPr lang="cs-CZ" sz="2400" dirty="0"/>
              <a:t>= </a:t>
            </a:r>
            <a:r>
              <a:rPr lang="en-US" sz="2400" dirty="0"/>
              <a:t>a profile of strategies is subgame-perfect equilibrium (SPE) if it induces a Nash equilibrium in all subgames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ym typeface="Wingdings" panose="05000000000000000000" pitchFamily="2" charset="2"/>
              </a:rPr>
              <a:t>If sequential and finite number of periods</a:t>
            </a:r>
            <a:r>
              <a:rPr lang="cs-CZ" sz="2400" dirty="0">
                <a:sym typeface="Wingdings" panose="05000000000000000000" pitchFamily="2" charset="2"/>
              </a:rPr>
              <a:t>  </a:t>
            </a:r>
            <a:r>
              <a:rPr lang="cs-CZ" sz="2400" dirty="0" err="1">
                <a:sym typeface="Wingdings" panose="05000000000000000000" pitchFamily="2" charset="2"/>
              </a:rPr>
              <a:t>solve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by backward induction</a:t>
            </a:r>
            <a:endParaRPr lang="cs-CZ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95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What Is An R&amp;D Lab? - OnePointe Solutions">
            <a:extLst>
              <a:ext uri="{FF2B5EF4-FFF2-40B4-BE49-F238E27FC236}">
                <a16:creationId xmlns:a16="http://schemas.microsoft.com/office/drawing/2014/main" id="{807B78A2-1603-40B2-909B-280BFCCF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93" y="3689983"/>
            <a:ext cx="2603085" cy="10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821" y="2016806"/>
            <a:ext cx="9537107" cy="4841193"/>
          </a:xfrm>
        </p:spPr>
        <p:txBody>
          <a:bodyPr>
            <a:noAutofit/>
          </a:bodyPr>
          <a:lstStyle/>
          <a:p>
            <a:pPr marL="171450" indent="-171450"/>
            <a:r>
              <a:rPr lang="en-US" sz="2400" b="1"/>
              <a:t>Anti-trust</a:t>
            </a:r>
            <a:r>
              <a:rPr lang="en-US" sz="2400"/>
              <a:t>: anti-trust agencies, economic consultanting</a:t>
            </a:r>
            <a:endParaRPr lang="cs-CZ" sz="2400"/>
          </a:p>
          <a:p>
            <a:pPr marL="171450" indent="-171450"/>
            <a:endParaRPr lang="en-US" sz="2400"/>
          </a:p>
          <a:p>
            <a:pPr marL="171450" indent="-171450"/>
            <a:endParaRPr lang="cs-CZ" sz="2400" b="1"/>
          </a:p>
          <a:p>
            <a:pPr marL="171450" indent="-171450"/>
            <a:r>
              <a:rPr lang="en-US" sz="2400" b="1"/>
              <a:t>Policy</a:t>
            </a:r>
            <a:r>
              <a:rPr lang="en-US" sz="2400"/>
              <a:t>: regulation (energy, finance...), </a:t>
            </a:r>
            <a:r>
              <a:rPr lang="cs-CZ" sz="2400"/>
              <a:t>R&amp;D support</a:t>
            </a:r>
            <a:r>
              <a:rPr lang="en-US" sz="2400"/>
              <a:t>, intellectual property...</a:t>
            </a:r>
            <a:endParaRPr lang="cs-CZ" sz="2400"/>
          </a:p>
          <a:p>
            <a:pPr marL="171450" indent="-171450"/>
            <a:endParaRPr lang="en-US" sz="2400"/>
          </a:p>
          <a:p>
            <a:pPr marL="171450" indent="-171450"/>
            <a:endParaRPr lang="cs-CZ" sz="2400" b="1"/>
          </a:p>
          <a:p>
            <a:pPr marL="171450" indent="-171450"/>
            <a:r>
              <a:rPr lang="en-US" sz="2400" b="1"/>
              <a:t>Tech firms</a:t>
            </a:r>
            <a:r>
              <a:rPr lang="en-US" sz="2400"/>
              <a:t>: auctions, mechanism design, creating and running markets...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What is IO good for?</a:t>
            </a:r>
            <a:endParaRPr lang="cs-CZ" err="1"/>
          </a:p>
        </p:txBody>
      </p:sp>
      <p:pic>
        <p:nvPicPr>
          <p:cNvPr id="7170" name="Picture 2" descr="Aktuality | LeXikon VZ">
            <a:extLst>
              <a:ext uri="{FF2B5EF4-FFF2-40B4-BE49-F238E27FC236}">
                <a16:creationId xmlns:a16="http://schemas.microsoft.com/office/drawing/2014/main" id="{179844A2-49A4-4122-871B-D014BF11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74" y="1213488"/>
            <a:ext cx="2295241" cy="12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pact of antitrust laws globally - iPleaders">
            <a:extLst>
              <a:ext uri="{FF2B5EF4-FFF2-40B4-BE49-F238E27FC236}">
                <a16:creationId xmlns:a16="http://schemas.microsoft.com/office/drawing/2014/main" id="{C64D8154-BB3D-4D29-9AE9-8236FEB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9779"/>
            <a:ext cx="1892595" cy="102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newable energy | Types, Advantages, &amp; Facts | Britannica">
            <a:extLst>
              <a:ext uri="{FF2B5EF4-FFF2-40B4-BE49-F238E27FC236}">
                <a16:creationId xmlns:a16="http://schemas.microsoft.com/office/drawing/2014/main" id="{78DD3DDD-26EA-460A-BE19-546CCD05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1" y="3367010"/>
            <a:ext cx="1554621" cy="87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how Your Work: What Is “Patent Marking” and Why Is It Important? -  Dobrusin Law">
            <a:extLst>
              <a:ext uri="{FF2B5EF4-FFF2-40B4-BE49-F238E27FC236}">
                <a16:creationId xmlns:a16="http://schemas.microsoft.com/office/drawing/2014/main" id="{9FAEA830-D941-41DF-A15E-2F4549927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1" y="4160512"/>
            <a:ext cx="1199260" cy="79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Amazon Marketplace Plugin">
            <a:extLst>
              <a:ext uri="{FF2B5EF4-FFF2-40B4-BE49-F238E27FC236}">
                <a16:creationId xmlns:a16="http://schemas.microsoft.com/office/drawing/2014/main" id="{8CA28D31-473E-4435-94CB-E39D7F8D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5121614"/>
            <a:ext cx="1784159" cy="103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istorie a vznik eBay | CZECHeBay">
            <a:extLst>
              <a:ext uri="{FF2B5EF4-FFF2-40B4-BE49-F238E27FC236}">
                <a16:creationId xmlns:a16="http://schemas.microsoft.com/office/drawing/2014/main" id="{4392CF25-BA1E-4F12-818D-CD034BE3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03" y="5202940"/>
            <a:ext cx="1784159" cy="118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 dirty="0" err="1"/>
              <a:t>Extended-form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B8F4C-CC45-446C-8D3F-E23BC9B2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90" y="2062273"/>
            <a:ext cx="8372092" cy="4465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6BDE9-8BEA-4602-8781-DEAE0FBE803D}"/>
              </a:ext>
            </a:extLst>
          </p:cNvPr>
          <p:cNvSpPr txBox="1"/>
          <p:nvPr/>
        </p:nvSpPr>
        <p:spPr>
          <a:xfrm>
            <a:off x="1936954" y="1474378"/>
            <a:ext cx="46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Example: </a:t>
            </a:r>
            <a:r>
              <a:rPr lang="en-US" sz="2400" dirty="0">
                <a:solidFill>
                  <a:schemeClr val="accent1"/>
                </a:solidFill>
              </a:rPr>
              <a:t>The terrorist-pilot game</a:t>
            </a:r>
            <a:endParaRPr lang="cs-CZ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02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Finite repeated games</a:t>
            </a:r>
            <a:endParaRPr lang="cs-C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707"/>
            <a:ext cx="10991850" cy="45962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accent1"/>
                </a:solidFill>
              </a:rPr>
              <a:t>Example: </a:t>
            </a:r>
            <a:r>
              <a:rPr lang="cs-CZ" sz="2000" dirty="0" err="1">
                <a:solidFill>
                  <a:schemeClr val="accent1"/>
                </a:solidFill>
              </a:rPr>
              <a:t>The</a:t>
            </a:r>
            <a:r>
              <a:rPr lang="cs-CZ" sz="2000" dirty="0">
                <a:solidFill>
                  <a:schemeClr val="accent1"/>
                </a:solidFill>
              </a:rPr>
              <a:t> </a:t>
            </a:r>
            <a:r>
              <a:rPr lang="cs-CZ" sz="2000" dirty="0" err="1">
                <a:solidFill>
                  <a:schemeClr val="accent1"/>
                </a:solidFill>
              </a:rPr>
              <a:t>centipede</a:t>
            </a:r>
            <a:r>
              <a:rPr lang="cs-CZ" sz="2000" dirty="0">
                <a:solidFill>
                  <a:schemeClr val="accent1"/>
                </a:solidFill>
              </a:rPr>
              <a:t> game (</a:t>
            </a:r>
            <a:r>
              <a:rPr lang="cs-CZ" sz="2000" dirty="0" err="1">
                <a:solidFill>
                  <a:schemeClr val="accent1"/>
                </a:solidFill>
              </a:rPr>
              <a:t>Rosenthal</a:t>
            </a:r>
            <a:r>
              <a:rPr lang="cs-CZ" sz="2000" dirty="0">
                <a:solidFill>
                  <a:schemeClr val="accent1"/>
                </a:solidFill>
              </a:rPr>
              <a:t>, 1981)</a:t>
            </a:r>
            <a:endParaRPr lang="en-GB" sz="20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cs-CZ" sz="2000" dirty="0">
              <a:solidFill>
                <a:schemeClr val="accent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 err="1"/>
              <a:t>Two</a:t>
            </a:r>
            <a:r>
              <a:rPr lang="cs-CZ" sz="2000" dirty="0"/>
              <a:t> </a:t>
            </a:r>
            <a:r>
              <a:rPr lang="cs-CZ" sz="2000" dirty="0" err="1"/>
              <a:t>players</a:t>
            </a:r>
            <a:r>
              <a:rPr lang="cs-CZ" sz="2000" dirty="0"/>
              <a:t>: Eliška and Markéta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/>
              <a:t>100 </a:t>
            </a:r>
            <a:r>
              <a:rPr lang="cs-CZ" sz="2000" dirty="0" err="1"/>
              <a:t>rounds</a:t>
            </a:r>
            <a:endParaRPr lang="cs-CZ" sz="2000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/>
              <a:t>Eliška</a:t>
            </a:r>
            <a:r>
              <a:rPr lang="en-US" sz="2000" dirty="0"/>
              <a:t> has two piles of coins in front of her: one pile contains 4 coins and the other pile contains 1 coin</a:t>
            </a:r>
            <a:endParaRPr lang="cs-CZ" sz="2000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/>
              <a:t>Eliška </a:t>
            </a:r>
            <a:r>
              <a:rPr lang="cs-CZ" sz="2000" dirty="0" err="1"/>
              <a:t>can</a:t>
            </a:r>
            <a:r>
              <a:rPr lang="en-US" sz="2000" dirty="0"/>
              <a:t> </a:t>
            </a:r>
            <a:r>
              <a:rPr lang="cs-CZ" sz="2000" dirty="0"/>
              <a:t> </a:t>
            </a:r>
            <a:r>
              <a:rPr lang="en-US" sz="2000" dirty="0"/>
              <a:t>either "take" the larger pile of coins and give the smaller pile to the other player or "push" both piles across the table to</a:t>
            </a:r>
            <a:r>
              <a:rPr lang="cs-CZ" sz="2000" dirty="0"/>
              <a:t> Markéta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Each time the piles of coins pass across the table, the quantity of coins in each pile doubles.</a:t>
            </a:r>
            <a:endParaRPr lang="cs-CZ" sz="2000" dirty="0"/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/>
              <a:t>For example, assume that </a:t>
            </a:r>
            <a:r>
              <a:rPr lang="cs-CZ" sz="1600" dirty="0"/>
              <a:t>Eliška</a:t>
            </a:r>
            <a:r>
              <a:rPr lang="en-US" sz="1600" dirty="0"/>
              <a:t> chooses to "push" the piles on her first move, handing the piles of 1 and 4 coins over to </a:t>
            </a:r>
            <a:r>
              <a:rPr lang="cs-CZ" sz="1600" dirty="0"/>
              <a:t>Markéta</a:t>
            </a:r>
            <a:r>
              <a:rPr lang="en-US" sz="1600" dirty="0"/>
              <a:t>, doubling them to 2 and 8. </a:t>
            </a:r>
            <a:r>
              <a:rPr lang="cs-CZ" sz="1600" dirty="0"/>
              <a:t>Markéta</a:t>
            </a:r>
            <a:r>
              <a:rPr lang="en-US" sz="1600" dirty="0"/>
              <a:t> could now use his first move to either "take" the pile of 8 coins and give 2 coins to </a:t>
            </a:r>
            <a:r>
              <a:rPr lang="cs-CZ" sz="1600" dirty="0"/>
              <a:t>Eliška</a:t>
            </a:r>
            <a:r>
              <a:rPr lang="en-US" sz="1600" dirty="0"/>
              <a:t>, or </a:t>
            </a:r>
            <a:r>
              <a:rPr lang="cs-CZ" sz="1600" dirty="0"/>
              <a:t>s</a:t>
            </a:r>
            <a:r>
              <a:rPr lang="en-US" sz="1600" dirty="0"/>
              <a:t>he can "push" the two piles back across the table again to </a:t>
            </a:r>
            <a:r>
              <a:rPr lang="cs-CZ" sz="1600" dirty="0"/>
              <a:t>Eliška</a:t>
            </a:r>
            <a:r>
              <a:rPr lang="en-US" sz="1600" dirty="0"/>
              <a:t>, again increasing the size of the piles to 4 and 16 coins</a:t>
            </a:r>
            <a:endParaRPr lang="cs-CZ" sz="1600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The game continues for </a:t>
            </a:r>
            <a:r>
              <a:rPr lang="cs-CZ" sz="2000" dirty="0"/>
              <a:t>100 </a:t>
            </a:r>
            <a:r>
              <a:rPr lang="en-US" sz="2000" dirty="0"/>
              <a:t>rounds or until a player decides to end the game by pocketing a pile of coins.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1"/>
                </a:solidFill>
              </a:rPr>
              <a:t>What do you think is the Subgame perfect equilibrium</a:t>
            </a:r>
            <a:r>
              <a:rPr lang="en-GB" sz="2000" dirty="0">
                <a:solidFill>
                  <a:schemeClr val="accent1"/>
                </a:solidFill>
              </a:rPr>
              <a:t> here?</a:t>
            </a:r>
            <a:endParaRPr lang="cs-CZ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68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Finite repeated games</a:t>
            </a:r>
            <a:endParaRPr lang="cs-C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10991850" cy="4624610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accent1"/>
                </a:solidFill>
              </a:rPr>
              <a:t>Example: </a:t>
            </a:r>
            <a:r>
              <a:rPr lang="cs-CZ" sz="2000" dirty="0" err="1">
                <a:solidFill>
                  <a:schemeClr val="accent1"/>
                </a:solidFill>
              </a:rPr>
              <a:t>The</a:t>
            </a:r>
            <a:r>
              <a:rPr lang="cs-CZ" sz="2000" dirty="0">
                <a:solidFill>
                  <a:schemeClr val="accent1"/>
                </a:solidFill>
              </a:rPr>
              <a:t> </a:t>
            </a:r>
            <a:r>
              <a:rPr lang="cs-CZ" sz="2000" dirty="0" err="1">
                <a:solidFill>
                  <a:schemeClr val="accent1"/>
                </a:solidFill>
              </a:rPr>
              <a:t>centipede</a:t>
            </a:r>
            <a:r>
              <a:rPr lang="cs-CZ" sz="2000" dirty="0">
                <a:solidFill>
                  <a:schemeClr val="accent1"/>
                </a:solidFill>
              </a:rPr>
              <a:t> game (</a:t>
            </a:r>
            <a:r>
              <a:rPr lang="cs-CZ" sz="2000" dirty="0" err="1">
                <a:solidFill>
                  <a:schemeClr val="accent1"/>
                </a:solidFill>
              </a:rPr>
              <a:t>Rosenthal</a:t>
            </a:r>
            <a:r>
              <a:rPr lang="cs-CZ" sz="2000" dirty="0">
                <a:solidFill>
                  <a:schemeClr val="accent1"/>
                </a:solidFill>
              </a:rPr>
              <a:t>, 1981)</a:t>
            </a:r>
            <a:endParaRPr lang="en-GB" sz="2000" dirty="0">
              <a:solidFill>
                <a:schemeClr val="accent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000" dirty="0">
              <a:solidFill>
                <a:schemeClr val="accent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u="sng" dirty="0" err="1"/>
              <a:t>Finite</a:t>
            </a:r>
            <a:r>
              <a:rPr lang="cs-CZ" sz="2000" dirty="0"/>
              <a:t> </a:t>
            </a:r>
            <a:r>
              <a:rPr lang="cs-CZ" sz="2000" dirty="0" err="1"/>
              <a:t>repeated</a:t>
            </a:r>
            <a:r>
              <a:rPr lang="cs-CZ" sz="2000" dirty="0"/>
              <a:t> </a:t>
            </a:r>
            <a:r>
              <a:rPr lang="cs-CZ" sz="2000" dirty="0" err="1"/>
              <a:t>games</a:t>
            </a:r>
            <a:r>
              <a:rPr lang="cs-CZ" sz="2000" dirty="0"/>
              <a:t> </a:t>
            </a:r>
            <a:r>
              <a:rPr lang="cs-CZ" sz="2000" dirty="0" err="1"/>
              <a:t>can</a:t>
            </a:r>
            <a:r>
              <a:rPr lang="cs-CZ" sz="2000" dirty="0"/>
              <a:t> </a:t>
            </a:r>
            <a:r>
              <a:rPr lang="cs-CZ" sz="2000" dirty="0" err="1"/>
              <a:t>be</a:t>
            </a:r>
            <a:r>
              <a:rPr lang="cs-CZ" sz="2000" dirty="0"/>
              <a:t> </a:t>
            </a:r>
            <a:r>
              <a:rPr lang="cs-CZ" sz="2000" dirty="0" err="1"/>
              <a:t>solved</a:t>
            </a:r>
            <a:r>
              <a:rPr lang="cs-CZ" sz="2000" dirty="0"/>
              <a:t> by </a:t>
            </a:r>
            <a:r>
              <a:rPr lang="cs-CZ" sz="2000" dirty="0" err="1"/>
              <a:t>backward</a:t>
            </a:r>
            <a:r>
              <a:rPr lang="cs-CZ" sz="2000" dirty="0"/>
              <a:t> </a:t>
            </a:r>
            <a:r>
              <a:rPr lang="cs-CZ" sz="2000" dirty="0" err="1"/>
              <a:t>induction</a:t>
            </a:r>
            <a:endParaRPr lang="cs-CZ" sz="2000" dirty="0"/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/>
              <a:t>In </a:t>
            </a:r>
            <a:r>
              <a:rPr lang="cs-CZ" sz="2000" dirty="0" err="1"/>
              <a:t>the</a:t>
            </a:r>
            <a:r>
              <a:rPr lang="cs-CZ" sz="2000" dirty="0"/>
              <a:t> last </a:t>
            </a:r>
            <a:r>
              <a:rPr lang="cs-CZ" sz="2000" dirty="0" err="1"/>
              <a:t>round</a:t>
            </a:r>
            <a:r>
              <a:rPr lang="cs-CZ" sz="2000" dirty="0"/>
              <a:t>, </a:t>
            </a:r>
            <a:r>
              <a:rPr lang="cs-CZ" sz="2000" dirty="0" err="1"/>
              <a:t>the</a:t>
            </a:r>
            <a:r>
              <a:rPr lang="cs-CZ" sz="2000" dirty="0"/>
              <a:t> Markéta has </a:t>
            </a:r>
            <a:r>
              <a:rPr lang="cs-CZ" sz="2000" dirty="0" err="1"/>
              <a:t>an</a:t>
            </a:r>
            <a:r>
              <a:rPr lang="cs-CZ" sz="2000" dirty="0"/>
              <a:t> </a:t>
            </a:r>
            <a:r>
              <a:rPr lang="cs-CZ" sz="2000" dirty="0" err="1"/>
              <a:t>incentive</a:t>
            </a:r>
            <a:r>
              <a:rPr lang="cs-CZ" sz="2000" dirty="0"/>
              <a:t> to </a:t>
            </a:r>
            <a:r>
              <a:rPr lang="cs-CZ" sz="2000" dirty="0" err="1"/>
              <a:t>defect</a:t>
            </a:r>
            <a:endParaRPr lang="cs-CZ" sz="2000" dirty="0"/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 err="1"/>
              <a:t>Knowing</a:t>
            </a:r>
            <a:r>
              <a:rPr lang="cs-CZ" sz="2000" dirty="0"/>
              <a:t> </a:t>
            </a:r>
            <a:r>
              <a:rPr lang="cs-CZ" sz="2000" dirty="0" err="1"/>
              <a:t>that</a:t>
            </a:r>
            <a:r>
              <a:rPr lang="cs-CZ" sz="2000" dirty="0"/>
              <a:t>, Eliška has </a:t>
            </a:r>
            <a:r>
              <a:rPr lang="cs-CZ" sz="2000" dirty="0" err="1"/>
              <a:t>incentive</a:t>
            </a:r>
            <a:r>
              <a:rPr lang="cs-CZ" sz="2000" dirty="0"/>
              <a:t> to </a:t>
            </a:r>
            <a:r>
              <a:rPr lang="cs-CZ" sz="2000" dirty="0" err="1"/>
              <a:t>defect</a:t>
            </a:r>
            <a:r>
              <a:rPr lang="cs-CZ" sz="2000" dirty="0"/>
              <a:t> in </a:t>
            </a:r>
            <a:r>
              <a:rPr lang="cs-CZ" sz="2000" dirty="0" err="1"/>
              <a:t>the</a:t>
            </a:r>
            <a:r>
              <a:rPr lang="cs-CZ" sz="2000" dirty="0"/>
              <a:t> second to last </a:t>
            </a:r>
            <a:r>
              <a:rPr lang="cs-CZ" sz="2000" dirty="0" err="1"/>
              <a:t>round</a:t>
            </a:r>
            <a:endParaRPr lang="cs-CZ" sz="2000" dirty="0"/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 err="1"/>
              <a:t>Knowing</a:t>
            </a:r>
            <a:r>
              <a:rPr lang="cs-CZ" sz="2000" dirty="0"/>
              <a:t> </a:t>
            </a:r>
            <a:r>
              <a:rPr lang="cs-CZ" sz="2000" dirty="0" err="1"/>
              <a:t>that</a:t>
            </a:r>
            <a:r>
              <a:rPr lang="cs-CZ" sz="2000" dirty="0"/>
              <a:t>, Markéta....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>
                <a:sym typeface="Wingdings" panose="05000000000000000000" pitchFamily="2" charset="2"/>
              </a:rPr>
              <a:t> Eliška </a:t>
            </a:r>
            <a:r>
              <a:rPr lang="cs-CZ" sz="2000" dirty="0" err="1">
                <a:sym typeface="Wingdings" panose="05000000000000000000" pitchFamily="2" charset="2"/>
              </a:rPr>
              <a:t>defects</a:t>
            </a:r>
            <a:r>
              <a:rPr lang="cs-CZ" sz="2000" dirty="0">
                <a:sym typeface="Wingdings" panose="05000000000000000000" pitchFamily="2" charset="2"/>
              </a:rPr>
              <a:t> in </a:t>
            </a:r>
            <a:r>
              <a:rPr lang="cs-CZ" sz="2000" dirty="0" err="1">
                <a:sym typeface="Wingdings" panose="05000000000000000000" pitchFamily="2" charset="2"/>
              </a:rPr>
              <a:t>the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first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round</a:t>
            </a:r>
            <a:endParaRPr lang="cs-CZ" sz="2000" dirty="0"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 err="1">
                <a:sym typeface="Wingdings" panose="05000000000000000000" pitchFamily="2" charset="2"/>
              </a:rPr>
              <a:t>Clearly</a:t>
            </a:r>
            <a:r>
              <a:rPr lang="cs-CZ" sz="2000" dirty="0">
                <a:sym typeface="Wingdings" panose="05000000000000000000" pitchFamily="2" charset="2"/>
              </a:rPr>
              <a:t> not </a:t>
            </a:r>
            <a:r>
              <a:rPr lang="cs-CZ" sz="2000" dirty="0" err="1">
                <a:sym typeface="Wingdings" panose="05000000000000000000" pitchFamily="2" charset="2"/>
              </a:rPr>
              <a:t>pareto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efficient</a:t>
            </a:r>
            <a:endParaRPr lang="cs-CZ" sz="20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000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681874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Finite and infinitely repeated games</a:t>
            </a:r>
            <a:endParaRPr lang="cs-C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49"/>
            <a:ext cx="10991850" cy="5093036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accent1"/>
                </a:solidFill>
              </a:rPr>
              <a:t>Example: </a:t>
            </a:r>
            <a:r>
              <a:rPr lang="cs-CZ" sz="2400" dirty="0" err="1">
                <a:solidFill>
                  <a:schemeClr val="accent1"/>
                </a:solidFill>
              </a:rPr>
              <a:t>Repeated</a:t>
            </a:r>
            <a:r>
              <a:rPr lang="cs-CZ" sz="2400" dirty="0">
                <a:solidFill>
                  <a:schemeClr val="accent1"/>
                </a:solidFill>
              </a:rPr>
              <a:t> </a:t>
            </a:r>
            <a:r>
              <a:rPr lang="cs-CZ" sz="2400" dirty="0" err="1">
                <a:solidFill>
                  <a:schemeClr val="accent1"/>
                </a:solidFill>
              </a:rPr>
              <a:t>prisoners</a:t>
            </a:r>
            <a:r>
              <a:rPr lang="cs-CZ" sz="2400" dirty="0">
                <a:solidFill>
                  <a:schemeClr val="accent1"/>
                </a:solidFill>
              </a:rPr>
              <a:t>‘ </a:t>
            </a:r>
            <a:r>
              <a:rPr lang="cs-CZ" sz="2400" dirty="0" err="1">
                <a:solidFill>
                  <a:schemeClr val="accent1"/>
                </a:solidFill>
              </a:rPr>
              <a:t>dilemma</a:t>
            </a:r>
            <a:endParaRPr lang="en-GB" sz="2400" dirty="0">
              <a:solidFill>
                <a:schemeClr val="accent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400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400" dirty="0" err="1"/>
              <a:t>With</a:t>
            </a:r>
            <a:r>
              <a:rPr lang="cs-CZ" sz="2400" dirty="0"/>
              <a:t> a </a:t>
            </a:r>
            <a:r>
              <a:rPr lang="cs-CZ" sz="2400" dirty="0" err="1"/>
              <a:t>finite</a:t>
            </a:r>
            <a:r>
              <a:rPr lang="cs-CZ" sz="2400" dirty="0"/>
              <a:t> </a:t>
            </a:r>
            <a:r>
              <a:rPr lang="cs-CZ" sz="2400" dirty="0" err="1"/>
              <a:t>number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rounds</a:t>
            </a:r>
            <a:r>
              <a:rPr lang="cs-CZ" sz="2400" dirty="0"/>
              <a:t>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 err="1"/>
              <a:t>Backward</a:t>
            </a:r>
            <a:r>
              <a:rPr lang="cs-CZ" sz="2000" dirty="0"/>
              <a:t> </a:t>
            </a:r>
            <a:r>
              <a:rPr lang="cs-CZ" sz="2000" dirty="0" err="1"/>
              <a:t>induction</a:t>
            </a:r>
            <a:r>
              <a:rPr lang="cs-CZ" sz="2000" dirty="0"/>
              <a:t> </a:t>
            </a:r>
            <a:r>
              <a:rPr lang="cs-CZ" sz="2000" dirty="0">
                <a:sym typeface="Wingdings" panose="05000000000000000000" pitchFamily="2" charset="2"/>
              </a:rPr>
              <a:t> </a:t>
            </a:r>
            <a:r>
              <a:rPr lang="cs-CZ" sz="2000" dirty="0" err="1">
                <a:sym typeface="Wingdings" panose="05000000000000000000" pitchFamily="2" charset="2"/>
              </a:rPr>
              <a:t>similar</a:t>
            </a:r>
            <a:r>
              <a:rPr lang="cs-CZ" sz="2000" dirty="0">
                <a:sym typeface="Wingdings" panose="05000000000000000000" pitchFamily="2" charset="2"/>
              </a:rPr>
              <a:t> to a single </a:t>
            </a:r>
            <a:r>
              <a:rPr lang="cs-CZ" sz="2000" dirty="0" err="1">
                <a:sym typeface="Wingdings" panose="05000000000000000000" pitchFamily="2" charset="2"/>
              </a:rPr>
              <a:t>round</a:t>
            </a:r>
            <a:endParaRPr lang="cs-CZ" sz="2000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400" dirty="0" err="1">
                <a:sym typeface="Wingdings" panose="05000000000000000000" pitchFamily="2" charset="2"/>
              </a:rPr>
              <a:t>With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an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infinite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number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of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rounds</a:t>
            </a:r>
            <a:r>
              <a:rPr lang="cs-CZ" sz="2400" dirty="0">
                <a:sym typeface="Wingdings" panose="05000000000000000000" pitchFamily="2" charset="2"/>
              </a:rPr>
              <a:t>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 err="1">
                <a:sym typeface="Wingdings" panose="05000000000000000000" pitchFamily="2" charset="2"/>
              </a:rPr>
              <a:t>Cooperation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possible</a:t>
            </a:r>
            <a:endParaRPr lang="cs-CZ" sz="2000" dirty="0"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 err="1">
                <a:sym typeface="Wingdings" panose="05000000000000000000" pitchFamily="2" charset="2"/>
              </a:rPr>
              <a:t>Strategies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may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involve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punishment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for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defecting</a:t>
            </a:r>
            <a:endParaRPr lang="cs-CZ" sz="20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400" dirty="0" err="1">
                <a:sym typeface="Wingdings" panose="05000000000000000000" pitchFamily="2" charset="2"/>
              </a:rPr>
              <a:t>Axelrod‘s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tournament</a:t>
            </a:r>
            <a:endParaRPr lang="cs-CZ" sz="2400" dirty="0"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>
                <a:sym typeface="Wingdings" panose="05000000000000000000" pitchFamily="2" charset="2"/>
              </a:rPr>
              <a:t>In 1980, Robert </a:t>
            </a:r>
            <a:r>
              <a:rPr lang="cs-CZ" sz="2000" dirty="0" err="1">
                <a:sym typeface="Wingdings" panose="05000000000000000000" pitchFamily="2" charset="2"/>
              </a:rPr>
              <a:t>Axelrod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organised</a:t>
            </a:r>
            <a:r>
              <a:rPr lang="cs-CZ" sz="2000" dirty="0">
                <a:sym typeface="Wingdings" panose="05000000000000000000" pitchFamily="2" charset="2"/>
              </a:rPr>
              <a:t> a </a:t>
            </a:r>
            <a:r>
              <a:rPr lang="cs-CZ" sz="2000" dirty="0" err="1">
                <a:sym typeface="Wingdings" panose="05000000000000000000" pitchFamily="2" charset="2"/>
              </a:rPr>
              <a:t>tournament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of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strategies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for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the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prisoners</a:t>
            </a:r>
            <a:r>
              <a:rPr lang="cs-CZ" sz="2000" dirty="0">
                <a:sym typeface="Wingdings" panose="05000000000000000000" pitchFamily="2" charset="2"/>
              </a:rPr>
              <a:t>‘ </a:t>
            </a:r>
            <a:r>
              <a:rPr lang="cs-CZ" sz="2000" dirty="0" err="1">
                <a:sym typeface="Wingdings" panose="05000000000000000000" pitchFamily="2" charset="2"/>
              </a:rPr>
              <a:t>dilemma</a:t>
            </a:r>
            <a:endParaRPr lang="cs-CZ" sz="2000" dirty="0"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2000" dirty="0" err="1">
                <a:sym typeface="Wingdings" panose="05000000000000000000" pitchFamily="2" charset="2"/>
              </a:rPr>
              <a:t>Examples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of</a:t>
            </a:r>
            <a:r>
              <a:rPr lang="cs-CZ" sz="2000" dirty="0">
                <a:sym typeface="Wingdings" panose="05000000000000000000" pitchFamily="2" charset="2"/>
              </a:rPr>
              <a:t> </a:t>
            </a:r>
            <a:r>
              <a:rPr lang="cs-CZ" sz="2000" dirty="0" err="1">
                <a:sym typeface="Wingdings" panose="05000000000000000000" pitchFamily="2" charset="2"/>
              </a:rPr>
              <a:t>strategies</a:t>
            </a:r>
            <a:r>
              <a:rPr lang="cs-CZ" sz="2000" dirty="0">
                <a:sym typeface="Wingdings" panose="05000000000000000000" pitchFamily="2" charset="2"/>
              </a:rPr>
              <a:t>:</a:t>
            </a: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1600" dirty="0" err="1">
                <a:sym typeface="Wingdings" panose="05000000000000000000" pitchFamily="2" charset="2"/>
              </a:rPr>
              <a:t>Always</a:t>
            </a:r>
            <a:r>
              <a:rPr lang="cs-CZ" sz="1600" dirty="0">
                <a:sym typeface="Wingdings" panose="05000000000000000000" pitchFamily="2" charset="2"/>
              </a:rPr>
              <a:t> </a:t>
            </a:r>
            <a:r>
              <a:rPr lang="cs-CZ" sz="1600" dirty="0" err="1">
                <a:sym typeface="Wingdings" panose="05000000000000000000" pitchFamily="2" charset="2"/>
              </a:rPr>
              <a:t>defect</a:t>
            </a:r>
            <a:r>
              <a:rPr lang="cs-CZ" sz="1600" dirty="0">
                <a:sym typeface="Wingdings" panose="05000000000000000000" pitchFamily="2" charset="2"/>
              </a:rPr>
              <a:t> (</a:t>
            </a:r>
            <a:r>
              <a:rPr lang="cs-CZ" sz="1600" dirty="0" err="1">
                <a:sym typeface="Wingdings" panose="05000000000000000000" pitchFamily="2" charset="2"/>
              </a:rPr>
              <a:t>what</a:t>
            </a:r>
            <a:r>
              <a:rPr lang="cs-CZ" sz="1600" dirty="0">
                <a:sym typeface="Wingdings" panose="05000000000000000000" pitchFamily="2" charset="2"/>
              </a:rPr>
              <a:t> game </a:t>
            </a:r>
            <a:r>
              <a:rPr lang="cs-CZ" sz="1600" dirty="0" err="1">
                <a:sym typeface="Wingdings" panose="05000000000000000000" pitchFamily="2" charset="2"/>
              </a:rPr>
              <a:t>theory</a:t>
            </a:r>
            <a:r>
              <a:rPr lang="cs-CZ" sz="1600" dirty="0">
                <a:sym typeface="Wingdings" panose="05000000000000000000" pitchFamily="2" charset="2"/>
              </a:rPr>
              <a:t> </a:t>
            </a:r>
            <a:r>
              <a:rPr lang="cs-CZ" sz="1600" dirty="0" err="1">
                <a:sym typeface="Wingdings" panose="05000000000000000000" pitchFamily="2" charset="2"/>
              </a:rPr>
              <a:t>implies</a:t>
            </a:r>
            <a:r>
              <a:rPr lang="cs-CZ" sz="1600" dirty="0">
                <a:sym typeface="Wingdings" panose="05000000000000000000" pitchFamily="2" charset="2"/>
              </a:rPr>
              <a:t>) – </a:t>
            </a:r>
            <a:r>
              <a:rPr lang="cs-CZ" sz="1600" dirty="0" err="1">
                <a:sym typeface="Wingdings" panose="05000000000000000000" pitchFamily="2" charset="2"/>
              </a:rPr>
              <a:t>safe</a:t>
            </a:r>
            <a:r>
              <a:rPr lang="cs-CZ" sz="1600" dirty="0">
                <a:sym typeface="Wingdings" panose="05000000000000000000" pitchFamily="2" charset="2"/>
              </a:rPr>
              <a:t> but </a:t>
            </a:r>
            <a:r>
              <a:rPr lang="cs-CZ" sz="1600" dirty="0" err="1">
                <a:sym typeface="Wingdings" panose="05000000000000000000" pitchFamily="2" charset="2"/>
              </a:rPr>
              <a:t>misses</a:t>
            </a:r>
            <a:r>
              <a:rPr lang="cs-CZ" sz="1600" dirty="0">
                <a:sym typeface="Wingdings" panose="05000000000000000000" pitchFamily="2" charset="2"/>
              </a:rPr>
              <a:t> on </a:t>
            </a:r>
            <a:r>
              <a:rPr lang="cs-CZ" sz="1600" dirty="0" err="1">
                <a:sym typeface="Wingdings" panose="05000000000000000000" pitchFamily="2" charset="2"/>
              </a:rPr>
              <a:t>large</a:t>
            </a:r>
            <a:r>
              <a:rPr lang="cs-CZ" sz="1600" dirty="0">
                <a:sym typeface="Wingdings" panose="05000000000000000000" pitchFamily="2" charset="2"/>
              </a:rPr>
              <a:t> </a:t>
            </a:r>
            <a:r>
              <a:rPr lang="cs-CZ" sz="1600" dirty="0" err="1">
                <a:sym typeface="Wingdings" panose="05000000000000000000" pitchFamily="2" charset="2"/>
              </a:rPr>
              <a:t>payoffs</a:t>
            </a:r>
            <a:endParaRPr lang="cs-CZ" sz="1600" dirty="0">
              <a:sym typeface="Wingdings" panose="05000000000000000000" pitchFamily="2" charset="2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1600" dirty="0" err="1">
                <a:sym typeface="Wingdings" panose="05000000000000000000" pitchFamily="2" charset="2"/>
              </a:rPr>
              <a:t>Always</a:t>
            </a:r>
            <a:r>
              <a:rPr lang="cs-CZ" sz="1600" dirty="0">
                <a:sym typeface="Wingdings" panose="05000000000000000000" pitchFamily="2" charset="2"/>
              </a:rPr>
              <a:t> </a:t>
            </a:r>
            <a:r>
              <a:rPr lang="cs-CZ" sz="1600" dirty="0" err="1">
                <a:sym typeface="Wingdings" panose="05000000000000000000" pitchFamily="2" charset="2"/>
              </a:rPr>
              <a:t>cooperate</a:t>
            </a:r>
            <a:r>
              <a:rPr lang="cs-CZ" sz="1600" dirty="0">
                <a:sym typeface="Wingdings" panose="05000000000000000000" pitchFamily="2" charset="2"/>
              </a:rPr>
              <a:t> – </a:t>
            </a:r>
            <a:r>
              <a:rPr lang="cs-CZ" sz="1600" dirty="0" err="1">
                <a:sym typeface="Wingdings" panose="05000000000000000000" pitchFamily="2" charset="2"/>
              </a:rPr>
              <a:t>good</a:t>
            </a:r>
            <a:r>
              <a:rPr lang="cs-CZ" sz="1600" dirty="0">
                <a:sym typeface="Wingdings" panose="05000000000000000000" pitchFamily="2" charset="2"/>
              </a:rPr>
              <a:t> </a:t>
            </a:r>
            <a:r>
              <a:rPr lang="cs-CZ" sz="1600" dirty="0" err="1">
                <a:sym typeface="Wingdings" panose="05000000000000000000" pitchFamily="2" charset="2"/>
              </a:rPr>
              <a:t>against</a:t>
            </a:r>
            <a:r>
              <a:rPr lang="cs-CZ" sz="1600" dirty="0">
                <a:sym typeface="Wingdings" panose="05000000000000000000" pitchFamily="2" charset="2"/>
              </a:rPr>
              <a:t> </a:t>
            </a:r>
            <a:r>
              <a:rPr lang="cs-CZ" sz="1600" dirty="0" err="1">
                <a:sym typeface="Wingdings" panose="05000000000000000000" pitchFamily="2" charset="2"/>
              </a:rPr>
              <a:t>itself</a:t>
            </a:r>
            <a:r>
              <a:rPr lang="cs-CZ" sz="1600" dirty="0">
                <a:sym typeface="Wingdings" panose="05000000000000000000" pitchFamily="2" charset="2"/>
              </a:rPr>
              <a:t> but </a:t>
            </a:r>
            <a:r>
              <a:rPr lang="cs-CZ" sz="1600" dirty="0" err="1">
                <a:sym typeface="Wingdings" panose="05000000000000000000" pitchFamily="2" charset="2"/>
              </a:rPr>
              <a:t>vulnerable</a:t>
            </a:r>
            <a:r>
              <a:rPr lang="cs-CZ" sz="1600" dirty="0">
                <a:sym typeface="Wingdings" panose="05000000000000000000" pitchFamily="2" charset="2"/>
              </a:rPr>
              <a:t> to </a:t>
            </a:r>
            <a:r>
              <a:rPr lang="cs-CZ" sz="1600" dirty="0" err="1">
                <a:sym typeface="Wingdings" panose="05000000000000000000" pitchFamily="2" charset="2"/>
              </a:rPr>
              <a:t>exploitation</a:t>
            </a:r>
            <a:endParaRPr lang="cs-CZ" sz="1600" dirty="0">
              <a:sym typeface="Wingdings" panose="05000000000000000000" pitchFamily="2" charset="2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cs-CZ" sz="1600" dirty="0" err="1">
                <a:sym typeface="Wingdings" panose="05000000000000000000" pitchFamily="2" charset="2"/>
              </a:rPr>
              <a:t>Random</a:t>
            </a:r>
            <a:endParaRPr lang="cs-CZ" sz="1600" dirty="0">
              <a:sym typeface="Wingdings" panose="05000000000000000000" pitchFamily="2" charset="2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600" b="1" dirty="0">
                <a:sym typeface="Wingdings" panose="05000000000000000000" pitchFamily="2" charset="2"/>
              </a:rPr>
              <a:t>WINNER: </a:t>
            </a:r>
            <a:r>
              <a:rPr lang="cs-CZ" sz="1600" b="1" dirty="0" err="1">
                <a:sym typeface="Wingdings" panose="05000000000000000000" pitchFamily="2" charset="2"/>
              </a:rPr>
              <a:t>Tit-for-tat</a:t>
            </a:r>
            <a:r>
              <a:rPr lang="en-GB" sz="1600" b="1" dirty="0">
                <a:sym typeface="Wingdings" panose="05000000000000000000" pitchFamily="2" charset="2"/>
              </a:rPr>
              <a:t> </a:t>
            </a:r>
            <a:endParaRPr lang="en-GB" sz="1600" dirty="0">
              <a:sym typeface="Wingdings" panose="05000000000000000000" pitchFamily="2" charset="2"/>
            </a:endParaRPr>
          </a:p>
          <a:p>
            <a:pPr marL="1543050" lvl="3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600" dirty="0">
                <a:sym typeface="Wingdings" panose="05000000000000000000" pitchFamily="2" charset="2"/>
              </a:rPr>
              <a:t>Cooperates on the first move and then does whatever their opponent has done</a:t>
            </a:r>
          </a:p>
          <a:p>
            <a:pPr marL="1543050" lvl="3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600" dirty="0">
                <a:sym typeface="Wingdings" panose="05000000000000000000" pitchFamily="2" charset="2"/>
              </a:rPr>
              <a:t>Variants: Tit-for-two-tats, Two-tits-for-tat</a:t>
            </a:r>
            <a:endParaRPr lang="cs-CZ" sz="16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0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400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400" dirty="0"/>
          </a:p>
        </p:txBody>
      </p:sp>
      <p:pic>
        <p:nvPicPr>
          <p:cNvPr id="1026" name="Picture 2" descr="Robert Axelrod's Home Page">
            <a:extLst>
              <a:ext uri="{FF2B5EF4-FFF2-40B4-BE49-F238E27FC236}">
                <a16:creationId xmlns:a16="http://schemas.microsoft.com/office/drawing/2014/main" id="{C0CFAA7D-F90E-4BAD-59BC-349FCDEA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09" y="355749"/>
            <a:ext cx="2331741" cy="35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/>
              <a:t>Review task (it’s m</a:t>
            </a:r>
            <a:r>
              <a:rPr lang="cs-CZ"/>
              <a:t>ovie time</a:t>
            </a:r>
            <a:r>
              <a:rPr lang="en-US"/>
              <a:t>!)</a:t>
            </a:r>
            <a:endParaRPr lang="cs-C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84" y="3429000"/>
            <a:ext cx="10515600" cy="2747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cs-CZ" sz="2400">
              <a:sym typeface="Wingdings" panose="05000000000000000000" pitchFamily="2" charset="2"/>
              <a:hlinkClick r:id="" action="ppaction://noaction"/>
            </a:endParaRPr>
          </a:p>
          <a:p>
            <a:pPr marL="0" lvl="0" indent="0">
              <a:buNone/>
            </a:pPr>
            <a:endParaRPr lang="cs-CZ" sz="2400">
              <a:sym typeface="Wingdings" panose="05000000000000000000" pitchFamily="2" charset="2"/>
              <a:hlinkClick r:id="" action="ppaction://noaction"/>
            </a:endParaRPr>
          </a:p>
          <a:p>
            <a:pPr marL="0" lvl="0" indent="0">
              <a:buNone/>
            </a:pPr>
            <a:endParaRPr lang="cs-CZ" sz="2400">
              <a:sym typeface="Wingdings" panose="05000000000000000000" pitchFamily="2" charset="2"/>
              <a:hlinkClick r:id="" action="ppaction://noaction"/>
            </a:endParaRPr>
          </a:p>
          <a:p>
            <a:pPr marL="0" lvl="0" indent="0">
              <a:buNone/>
            </a:pPr>
            <a:endParaRPr lang="cs-CZ" sz="2400">
              <a:sym typeface="Wingdings" panose="05000000000000000000" pitchFamily="2" charset="2"/>
              <a:hlinkClick r:id="" action="ppaction://noaction"/>
            </a:endParaRPr>
          </a:p>
          <a:p>
            <a:pPr marL="0" lvl="0" indent="0">
              <a:buNone/>
            </a:pPr>
            <a:endParaRPr lang="cs-CZ" sz="2400">
              <a:sym typeface="Wingdings" panose="05000000000000000000" pitchFamily="2" charset="2"/>
              <a:hlinkClick r:id="" action="ppaction://noaction"/>
            </a:endParaRPr>
          </a:p>
          <a:p>
            <a:pPr marL="0" lvl="0" indent="0">
              <a:buNone/>
            </a:pPr>
            <a:r>
              <a:rPr lang="cs-CZ" sz="1600">
                <a:sym typeface="Wingdings" panose="05000000000000000000" pitchFamily="2" charset="2"/>
                <a:hlinkClick r:id="rId3"/>
              </a:rPr>
              <a:t>https://econ.video/2017/08/23/a-beautiful-mind-ignoring-the-blonde/#more-536</a:t>
            </a:r>
            <a:endParaRPr lang="cs-CZ" sz="160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cs-CZ" sz="240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cs-CZ" sz="240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cs-CZ" sz="2400"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4098" name="Picture 2" descr="The Game Theory Glitch in A Beautiful Mind">
            <a:extLst>
              <a:ext uri="{FF2B5EF4-FFF2-40B4-BE49-F238E27FC236}">
                <a16:creationId xmlns:a16="http://schemas.microsoft.com/office/drawing/2014/main" id="{711994EF-C753-4DD3-BEBB-30F77ACC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4" y="1565090"/>
            <a:ext cx="7627816" cy="413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07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5462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What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does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the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first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guy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suggest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a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Nash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equilibrium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Why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What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does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the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second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guy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suggest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What is his realization? Give an example of a game supporting his argument</a:t>
            </a:r>
            <a:endParaRPr lang="cs-CZ" sz="2400" i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that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a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Nash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equilibrium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  <a:r>
              <a:rPr lang="cs-CZ" sz="24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Why</a:t>
            </a:r>
            <a:r>
              <a:rPr lang="cs-CZ" sz="2400" i="1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  <a:endParaRPr lang="en-US" sz="2400" i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sz="2400" i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400" i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What questions do 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you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have?</a:t>
            </a:r>
            <a:endParaRPr lang="cs-CZ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cs-CZ" sz="16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0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400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cs-CZ" sz="2400" dirty="0"/>
          </a:p>
        </p:txBody>
      </p:sp>
      <p:pic>
        <p:nvPicPr>
          <p:cNvPr id="5122" name="Picture 2" descr="Download Question Mark Question Response Royalty-Free Stock Illustration  Image - Pixabay">
            <a:extLst>
              <a:ext uri="{FF2B5EF4-FFF2-40B4-BE49-F238E27FC236}">
                <a16:creationId xmlns:a16="http://schemas.microsoft.com/office/drawing/2014/main" id="{4101B8E5-9157-4A2D-9DE8-8235E0D8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877" y="148815"/>
            <a:ext cx="3622431" cy="36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mes and Jokes (Part 1) - #3394 by joefishing209 - Walt Disney World -  TouringPlans Discussion Forums">
            <a:extLst>
              <a:ext uri="{FF2B5EF4-FFF2-40B4-BE49-F238E27FC236}">
                <a16:creationId xmlns:a16="http://schemas.microsoft.com/office/drawing/2014/main" id="{3842ED43-6AF8-4220-81F5-873A4BD96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87" y="3376356"/>
            <a:ext cx="4131319" cy="333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Exercise: Assurance game</a:t>
            </a:r>
            <a:endParaRPr lang="cs-C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Who</a:t>
            </a:r>
            <a:r>
              <a:rPr lang="cs-CZ" sz="2400" dirty="0">
                <a:sym typeface="Wingdings" panose="05000000000000000000" pitchFamily="2" charset="2"/>
              </a:rPr>
              <a:t> are </a:t>
            </a:r>
            <a:r>
              <a:rPr lang="cs-CZ" sz="2400" dirty="0" err="1">
                <a:sym typeface="Wingdings" panose="05000000000000000000" pitchFamily="2" charset="2"/>
              </a:rPr>
              <a:t>the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players</a:t>
            </a:r>
            <a:r>
              <a:rPr lang="cs-CZ" sz="2400" dirty="0">
                <a:sym typeface="Wingdings" panose="05000000000000000000" pitchFamily="2" charset="2"/>
              </a:rPr>
              <a:t> and </a:t>
            </a:r>
            <a:r>
              <a:rPr lang="cs-CZ" sz="2400" dirty="0" err="1">
                <a:sym typeface="Wingdings" panose="05000000000000000000" pitchFamily="2" charset="2"/>
              </a:rPr>
              <a:t>their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actions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sets</a:t>
            </a:r>
            <a:r>
              <a:rPr lang="cs-CZ" sz="2400" dirty="0">
                <a:sym typeface="Wingdings" panose="05000000000000000000" pitchFamily="2" charset="2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Does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either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player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have</a:t>
            </a:r>
            <a:r>
              <a:rPr lang="cs-CZ" sz="2400" dirty="0">
                <a:sym typeface="Wingdings" panose="05000000000000000000" pitchFamily="2" charset="2"/>
              </a:rPr>
              <a:t> a dominant </a:t>
            </a:r>
            <a:r>
              <a:rPr lang="cs-CZ" sz="2400" dirty="0" err="1">
                <a:sym typeface="Wingdings" panose="05000000000000000000" pitchFamily="2" charset="2"/>
              </a:rPr>
              <a:t>strategy</a:t>
            </a:r>
            <a:endParaRPr lang="cs-CZ" sz="2400" dirty="0"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Is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there</a:t>
            </a:r>
            <a:r>
              <a:rPr lang="cs-CZ" sz="2400" dirty="0">
                <a:sym typeface="Wingdings" panose="05000000000000000000" pitchFamily="2" charset="2"/>
              </a:rPr>
              <a:t> a </a:t>
            </a:r>
            <a:r>
              <a:rPr lang="cs-CZ" sz="2400" dirty="0" err="1">
                <a:sym typeface="Wingdings" panose="05000000000000000000" pitchFamily="2" charset="2"/>
              </a:rPr>
              <a:t>pure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strategy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Nash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aquilibrium</a:t>
            </a:r>
            <a:r>
              <a:rPr lang="cs-CZ" sz="2400" dirty="0">
                <a:sym typeface="Wingdings" panose="05000000000000000000" pitchFamily="2" charset="2"/>
              </a:rPr>
              <a:t>? </a:t>
            </a:r>
            <a:r>
              <a:rPr lang="cs-CZ" sz="2400" dirty="0" err="1">
                <a:sym typeface="Wingdings" panose="05000000000000000000" pitchFamily="2" charset="2"/>
              </a:rPr>
              <a:t>Is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it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unique</a:t>
            </a:r>
            <a:r>
              <a:rPr lang="cs-CZ" sz="2400" dirty="0">
                <a:sym typeface="Wingdings" panose="05000000000000000000" pitchFamily="2" charset="2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Which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equilibrium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is</a:t>
            </a:r>
            <a:r>
              <a:rPr lang="cs-CZ" sz="2400" dirty="0">
                <a:sym typeface="Wingdings" panose="05000000000000000000" pitchFamily="2" charset="2"/>
              </a:rPr>
              <a:t> more </a:t>
            </a:r>
            <a:r>
              <a:rPr lang="cs-CZ" sz="2400" dirty="0" err="1">
                <a:sym typeface="Wingdings" panose="05000000000000000000" pitchFamily="2" charset="2"/>
              </a:rPr>
              <a:t>likely</a:t>
            </a:r>
            <a:r>
              <a:rPr lang="cs-CZ" sz="2400" dirty="0">
                <a:sym typeface="Wingdings" panose="05000000000000000000" pitchFamily="2" charset="2"/>
              </a:rPr>
              <a:t>?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3A35F1-A8A5-419E-B028-5E45C147D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09199"/>
              </p:ext>
            </p:extLst>
          </p:nvPr>
        </p:nvGraphicFramePr>
        <p:xfrm>
          <a:off x="1782159" y="1636283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Starbucks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Tvoje máma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Starbucks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1,1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0,0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Tvoje máma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0,0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2</a:t>
                      </a:r>
                      <a:r>
                        <a:rPr lang="en-US" sz="2400"/>
                        <a:t>,</a:t>
                      </a:r>
                      <a:r>
                        <a:rPr lang="cs-CZ" sz="2400"/>
                        <a:t>2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98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e/ee/Nature_and_Appearance_of_Deer_and_how_they_can_be_hunted_with_Dogs_Fac_simile_of_a_Miniature_in_the_Livre_du_Roy_Modus_Manuscript_of_the_Fourteenth_Century_National_Library_of_Paris.png">
            <a:extLst>
              <a:ext uri="{FF2B5EF4-FFF2-40B4-BE49-F238E27FC236}">
                <a16:creationId xmlns:a16="http://schemas.microsoft.com/office/drawing/2014/main" id="{BE140FD1-990F-4FC8-BDBA-0BA5469D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31" y="4637688"/>
            <a:ext cx="4975779" cy="222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cs-CZ"/>
              <a:t>Exercise: Stag hunt</a:t>
            </a:r>
            <a:endParaRPr lang="cs-C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D390B-5FC3-4040-BADA-65C4DBA2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Who</a:t>
            </a:r>
            <a:r>
              <a:rPr lang="cs-CZ" sz="2400" dirty="0">
                <a:sym typeface="Wingdings" panose="05000000000000000000" pitchFamily="2" charset="2"/>
              </a:rPr>
              <a:t> are </a:t>
            </a:r>
            <a:r>
              <a:rPr lang="cs-CZ" sz="2400" dirty="0" err="1">
                <a:sym typeface="Wingdings" panose="05000000000000000000" pitchFamily="2" charset="2"/>
              </a:rPr>
              <a:t>the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players</a:t>
            </a:r>
            <a:r>
              <a:rPr lang="cs-CZ" sz="2400" dirty="0">
                <a:sym typeface="Wingdings" panose="05000000000000000000" pitchFamily="2" charset="2"/>
              </a:rPr>
              <a:t> and </a:t>
            </a:r>
            <a:r>
              <a:rPr lang="cs-CZ" sz="2400" dirty="0" err="1">
                <a:sym typeface="Wingdings" panose="05000000000000000000" pitchFamily="2" charset="2"/>
              </a:rPr>
              <a:t>their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actions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sets</a:t>
            </a:r>
            <a:r>
              <a:rPr lang="cs-CZ" sz="2400" dirty="0">
                <a:sym typeface="Wingdings" panose="05000000000000000000" pitchFamily="2" charset="2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Does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either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player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have</a:t>
            </a:r>
            <a:r>
              <a:rPr lang="cs-CZ" sz="2400" dirty="0">
                <a:sym typeface="Wingdings" panose="05000000000000000000" pitchFamily="2" charset="2"/>
              </a:rPr>
              <a:t> a dominant </a:t>
            </a:r>
            <a:r>
              <a:rPr lang="cs-CZ" sz="2400" dirty="0" err="1">
                <a:sym typeface="Wingdings" panose="05000000000000000000" pitchFamily="2" charset="2"/>
              </a:rPr>
              <a:t>strategy</a:t>
            </a:r>
            <a:endParaRPr lang="cs-CZ" sz="2400" dirty="0"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Is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there</a:t>
            </a:r>
            <a:r>
              <a:rPr lang="cs-CZ" sz="2400" dirty="0">
                <a:sym typeface="Wingdings" panose="05000000000000000000" pitchFamily="2" charset="2"/>
              </a:rPr>
              <a:t> a </a:t>
            </a:r>
            <a:r>
              <a:rPr lang="cs-CZ" sz="2400" dirty="0" err="1">
                <a:sym typeface="Wingdings" panose="05000000000000000000" pitchFamily="2" charset="2"/>
              </a:rPr>
              <a:t>pure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strategy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Nash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aquilibrium</a:t>
            </a:r>
            <a:r>
              <a:rPr lang="cs-CZ" sz="2400" dirty="0">
                <a:sym typeface="Wingdings" panose="05000000000000000000" pitchFamily="2" charset="2"/>
              </a:rPr>
              <a:t>? </a:t>
            </a:r>
            <a:r>
              <a:rPr lang="cs-CZ" sz="2400" dirty="0" err="1">
                <a:sym typeface="Wingdings" panose="05000000000000000000" pitchFamily="2" charset="2"/>
              </a:rPr>
              <a:t>Is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it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unique</a:t>
            </a:r>
            <a:r>
              <a:rPr lang="cs-CZ" sz="2400" dirty="0">
                <a:sym typeface="Wingdings" panose="05000000000000000000" pitchFamily="2" charset="2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Which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equilibrium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is</a:t>
            </a:r>
            <a:r>
              <a:rPr lang="cs-CZ" sz="2400" dirty="0">
                <a:sym typeface="Wingdings" panose="05000000000000000000" pitchFamily="2" charset="2"/>
              </a:rPr>
              <a:t> more </a:t>
            </a:r>
            <a:r>
              <a:rPr lang="cs-CZ" sz="2400" dirty="0" err="1">
                <a:sym typeface="Wingdings" panose="05000000000000000000" pitchFamily="2" charset="2"/>
              </a:rPr>
              <a:t>likely</a:t>
            </a:r>
            <a:r>
              <a:rPr lang="cs-CZ" sz="2400" dirty="0">
                <a:sym typeface="Wingdings" panose="05000000000000000000" pitchFamily="2" charset="2"/>
              </a:rPr>
              <a:t>?</a:t>
            </a:r>
            <a:endParaRPr lang="en-GB" sz="2400" dirty="0"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sz="2400" dirty="0">
                <a:sym typeface="Wingdings" panose="05000000000000000000" pitchFamily="2" charset="2"/>
              </a:rPr>
              <a:t>How does this differ from prisoner’s dilemma?</a:t>
            </a:r>
            <a:endParaRPr lang="en-US" sz="2400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3A35F1-A8A5-419E-B028-5E45C147D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9069"/>
              </p:ext>
            </p:extLst>
          </p:nvPr>
        </p:nvGraphicFramePr>
        <p:xfrm>
          <a:off x="1782159" y="1636283"/>
          <a:ext cx="8127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Stag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Stag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10,10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1,8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8,1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5</a:t>
                      </a:r>
                      <a:r>
                        <a:rPr lang="en-US" sz="2400"/>
                        <a:t>,</a:t>
                      </a:r>
                      <a:r>
                        <a:rPr lang="cs-CZ" sz="2400"/>
                        <a:t>5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D1A72C0-CF46-5E40-9405-FC7902CC4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0"/>
            <a:ext cx="209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0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1159836" cy="1325563"/>
          </a:xfrm>
        </p:spPr>
        <p:txBody>
          <a:bodyPr/>
          <a:lstStyle/>
          <a:p>
            <a:r>
              <a:rPr lang="en-US"/>
              <a:t>Exercise: Battle of Cultures as a sequential game</a:t>
            </a:r>
            <a:endParaRPr lang="cs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/>
        </p:nvGraphicFramePr>
        <p:xfrm>
          <a:off x="2189315" y="2213979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Travel with 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Travel </a:t>
                      </a:r>
                      <a:r>
                        <a:rPr lang="cs-CZ" sz="2400"/>
                        <a:t>w/o </a:t>
                      </a:r>
                      <a:r>
                        <a:rPr lang="cs-CZ" sz="2400" err="1"/>
                        <a:t>friends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Travel with 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(2,1)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(0,0)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Travel </a:t>
                      </a:r>
                      <a:r>
                        <a:rPr lang="cs-CZ" sz="2400"/>
                        <a:t>w/o </a:t>
                      </a:r>
                      <a:r>
                        <a:rPr lang="cs-CZ" sz="2400" err="1"/>
                        <a:t>friends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(0,0)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(1,2)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848463" y="1504335"/>
            <a:ext cx="46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Example: </a:t>
            </a:r>
            <a:r>
              <a:rPr lang="en-US" sz="2400"/>
              <a:t>The Battle of Cultures</a:t>
            </a:r>
            <a:endParaRPr lang="cs-CZ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597687" y="2213979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/>
              <a:t>He: </a:t>
            </a:r>
            <a:r>
              <a:rPr lang="en-US" sz="2400" b="1"/>
              <a:t>Czech</a:t>
            </a:r>
            <a:endParaRPr lang="cs-CZ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653160" y="1735167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err="1"/>
              <a:t>She</a:t>
            </a:r>
            <a:r>
              <a:rPr lang="cs-CZ" sz="2400" b="1"/>
              <a:t>: </a:t>
            </a:r>
            <a:r>
              <a:rPr lang="en-US" sz="2400" b="1"/>
              <a:t>Finnish</a:t>
            </a:r>
            <a:endParaRPr lang="cs-CZ" sz="2400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0613"/>
            <a:ext cx="10515600" cy="2146014"/>
          </a:xfrm>
        </p:spPr>
        <p:txBody>
          <a:bodyPr>
            <a:noAutofit/>
          </a:bodyPr>
          <a:lstStyle/>
          <a:p>
            <a:pPr marL="171450" indent="-171450"/>
            <a:r>
              <a:rPr lang="en-US" sz="2400" dirty="0">
                <a:sym typeface="Wingdings" panose="05000000000000000000" pitchFamily="2" charset="2"/>
              </a:rPr>
              <a:t>Assume Matej’s wife gets to decide first (by booking her flight early)</a:t>
            </a:r>
          </a:p>
          <a:p>
            <a:pPr marL="171450" indent="-171450"/>
            <a:r>
              <a:rPr lang="en-US" sz="2400" dirty="0">
                <a:sym typeface="Wingdings" panose="05000000000000000000" pitchFamily="2" charset="2"/>
              </a:rPr>
              <a:t>Is this a simultaneous or a sequential game?</a:t>
            </a:r>
          </a:p>
          <a:p>
            <a:pPr marL="171450" indent="-171450"/>
            <a:r>
              <a:rPr lang="en-US" sz="2400" dirty="0">
                <a:sym typeface="Wingdings" panose="05000000000000000000" pitchFamily="2" charset="2"/>
              </a:rPr>
              <a:t>What will be the Nash equilibrium?</a:t>
            </a:r>
            <a:endParaRPr lang="cs-CZ" sz="2400" dirty="0">
              <a:sym typeface="Wingdings" panose="05000000000000000000" pitchFamily="2" charset="2"/>
            </a:endParaRPr>
          </a:p>
          <a:p>
            <a:pPr marL="171450" indent="-171450"/>
            <a:endParaRPr lang="cs-CZ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478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8781"/>
              </p:ext>
            </p:extLst>
          </p:nvPr>
        </p:nvGraphicFramePr>
        <p:xfrm>
          <a:off x="2082783" y="2142958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Passive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(2,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-7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-8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cs-CZ" sz="2400">
                          <a:solidFill>
                            <a:schemeClr val="tx1"/>
                          </a:solidFill>
                        </a:rPr>
                        <a:t>-6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-1,0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491155" y="2142958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/>
              <a:t>Predator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546628" y="1664146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/>
              <a:t>Prey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3639845"/>
            <a:ext cx="10515600" cy="2858623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Who</a:t>
            </a:r>
            <a:r>
              <a:rPr lang="cs-CZ" sz="2400" dirty="0">
                <a:sym typeface="Wingdings" panose="05000000000000000000" pitchFamily="2" charset="2"/>
              </a:rPr>
              <a:t> are </a:t>
            </a:r>
            <a:r>
              <a:rPr lang="cs-CZ" sz="2400" dirty="0" err="1">
                <a:sym typeface="Wingdings" panose="05000000000000000000" pitchFamily="2" charset="2"/>
              </a:rPr>
              <a:t>the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players</a:t>
            </a:r>
            <a:r>
              <a:rPr lang="cs-CZ" sz="2400" dirty="0">
                <a:sym typeface="Wingdings" panose="05000000000000000000" pitchFamily="2" charset="2"/>
              </a:rPr>
              <a:t> and </a:t>
            </a:r>
            <a:r>
              <a:rPr lang="cs-CZ" sz="2400" dirty="0" err="1">
                <a:sym typeface="Wingdings" panose="05000000000000000000" pitchFamily="2" charset="2"/>
              </a:rPr>
              <a:t>their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actions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sets</a:t>
            </a:r>
            <a:r>
              <a:rPr lang="cs-CZ" sz="2400" dirty="0">
                <a:sym typeface="Wingdings" panose="05000000000000000000" pitchFamily="2" charset="2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Does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either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player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have</a:t>
            </a:r>
            <a:r>
              <a:rPr lang="cs-CZ" sz="2400" dirty="0">
                <a:sym typeface="Wingdings" panose="05000000000000000000" pitchFamily="2" charset="2"/>
              </a:rPr>
              <a:t> a dominant </a:t>
            </a:r>
            <a:r>
              <a:rPr lang="cs-CZ" sz="2400" dirty="0" err="1">
                <a:sym typeface="Wingdings" panose="05000000000000000000" pitchFamily="2" charset="2"/>
              </a:rPr>
              <a:t>strategy</a:t>
            </a:r>
            <a:endParaRPr lang="cs-CZ" sz="2400" dirty="0"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cs-CZ" sz="2400" dirty="0" err="1">
                <a:sym typeface="Wingdings" panose="05000000000000000000" pitchFamily="2" charset="2"/>
              </a:rPr>
              <a:t>Is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there</a:t>
            </a:r>
            <a:r>
              <a:rPr lang="cs-CZ" sz="2400" dirty="0">
                <a:sym typeface="Wingdings" panose="05000000000000000000" pitchFamily="2" charset="2"/>
              </a:rPr>
              <a:t> a </a:t>
            </a:r>
            <a:r>
              <a:rPr lang="cs-CZ" sz="2400" dirty="0" err="1">
                <a:sym typeface="Wingdings" panose="05000000000000000000" pitchFamily="2" charset="2"/>
              </a:rPr>
              <a:t>pure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strategy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Nash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en-GB" sz="2400" dirty="0">
                <a:sym typeface="Wingdings" panose="05000000000000000000" pitchFamily="2" charset="2"/>
              </a:rPr>
              <a:t>equilibrium</a:t>
            </a:r>
            <a:r>
              <a:rPr lang="cs-CZ" sz="2400" dirty="0">
                <a:sym typeface="Wingdings" panose="05000000000000000000" pitchFamily="2" charset="2"/>
              </a:rPr>
              <a:t>? </a:t>
            </a:r>
            <a:r>
              <a:rPr lang="cs-CZ" sz="2400" dirty="0" err="1">
                <a:sym typeface="Wingdings" panose="05000000000000000000" pitchFamily="2" charset="2"/>
              </a:rPr>
              <a:t>Is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it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dirty="0" err="1">
                <a:sym typeface="Wingdings" panose="05000000000000000000" pitchFamily="2" charset="2"/>
              </a:rPr>
              <a:t>unique</a:t>
            </a:r>
            <a:r>
              <a:rPr lang="cs-CZ" sz="2400" dirty="0">
                <a:sym typeface="Wingdings" panose="05000000000000000000" pitchFamily="2" charset="2"/>
              </a:rPr>
              <a:t>?</a:t>
            </a:r>
            <a:endParaRPr lang="en-GB" sz="2400" dirty="0">
              <a:sym typeface="Wingdings" panose="05000000000000000000" pitchFamily="2" charset="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sz="2400" dirty="0">
                <a:sym typeface="Wingdings" panose="05000000000000000000" pitchFamily="2" charset="2"/>
              </a:rPr>
              <a:t>Is there a mixed strategy Nash equilibrium?</a:t>
            </a:r>
            <a:endParaRPr lang="cs-CZ" sz="2400" dirty="0">
              <a:sym typeface="Wingdings" panose="05000000000000000000" pitchFamily="2" charset="2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9F45AD9-68E6-4B12-BBBD-207D188B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GB" dirty="0"/>
              <a:t>Exercise: Predator and prey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51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Introduction to game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Market power</a:t>
            </a:r>
            <a:endParaRPr lang="cs-CZ"/>
          </a:p>
          <a:p>
            <a:pPr marL="514350" indent="-514350">
              <a:buFont typeface="+mj-lt"/>
              <a:buAutoNum type="arabicPeriod"/>
            </a:pPr>
            <a:r>
              <a:rPr lang="en-US"/>
              <a:t>Anti-competitive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Information</a:t>
            </a:r>
            <a:endParaRPr lang="cs-CZ"/>
          </a:p>
          <a:p>
            <a:pPr marL="514350" indent="-514350">
              <a:buFont typeface="+mj-lt"/>
              <a:buAutoNum type="arabicPeriod"/>
            </a:pPr>
            <a:r>
              <a:rPr lang="cs-CZ"/>
              <a:t>Advertising, marketing and branding</a:t>
            </a:r>
          </a:p>
          <a:p>
            <a:pPr marL="514350" indent="-514350">
              <a:buFont typeface="+mj-lt"/>
              <a:buAutoNum type="arabicPeriod"/>
            </a:pPr>
            <a:r>
              <a:rPr lang="cs-CZ"/>
              <a:t>Productivity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cs-CZ"/>
              <a:t>R&amp;D</a:t>
            </a:r>
            <a:r>
              <a:rPr lang="en-US"/>
              <a:t>, </a:t>
            </a:r>
            <a:r>
              <a:rPr lang="cs-CZ"/>
              <a:t>i</a:t>
            </a:r>
            <a:r>
              <a:rPr lang="en-US"/>
              <a:t>nnovation and intellectual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</a:t>
            </a:r>
            <a:r>
              <a:rPr lang="cs-CZ"/>
              <a:t>&amp;As</a:t>
            </a:r>
          </a:p>
          <a:p>
            <a:pPr marL="514350" indent="-514350">
              <a:buFont typeface="+mj-lt"/>
              <a:buAutoNum type="arabicPeriod"/>
            </a:pPr>
            <a:r>
              <a:rPr lang="cs-CZ"/>
              <a:t>Vertical relations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Network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Intermediaries and platforms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Auctions</a:t>
            </a:r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roadmap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073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7549-96B2-4FCF-992D-E26227BADC43}"/>
              </a:ext>
            </a:extLst>
          </p:cNvPr>
          <p:cNvGraphicFramePr>
            <a:graphicFrameLocks noGrp="1"/>
          </p:cNvGraphicFramePr>
          <p:nvPr/>
        </p:nvGraphicFramePr>
        <p:xfrm>
          <a:off x="2136049" y="1841117"/>
          <a:ext cx="8352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000">
                  <a:extLst>
                    <a:ext uri="{9D8B030D-6E8A-4147-A177-3AD203B41FA5}">
                      <a16:colId xmlns:a16="http://schemas.microsoft.com/office/drawing/2014/main" val="3135640462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596142417"/>
                    </a:ext>
                  </a:extLst>
                </a:gridCol>
                <a:gridCol w="2784000">
                  <a:extLst>
                    <a:ext uri="{9D8B030D-6E8A-4147-A177-3AD203B41FA5}">
                      <a16:colId xmlns:a16="http://schemas.microsoft.com/office/drawing/2014/main" val="29081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/>
                        <a:t>Passive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1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(2,</a:t>
                      </a:r>
                      <a:r>
                        <a:rPr lang="cs-CZ" sz="2400"/>
                        <a:t>-7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</a:t>
                      </a:r>
                      <a:r>
                        <a:rPr lang="cs-CZ" sz="2400"/>
                        <a:t>6</a:t>
                      </a:r>
                      <a:r>
                        <a:rPr lang="en-US" sz="2400"/>
                        <a:t>,</a:t>
                      </a:r>
                      <a:r>
                        <a:rPr lang="cs-CZ" sz="2400"/>
                        <a:t>-8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1441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3</a:t>
                      </a:r>
                      <a:r>
                        <a:rPr lang="en-US" sz="2400"/>
                        <a:t>,</a:t>
                      </a:r>
                      <a:r>
                        <a:rPr lang="cs-CZ" sz="2400"/>
                        <a:t>-6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</a:t>
                      </a:r>
                      <a:r>
                        <a:rPr lang="cs-CZ" sz="2400"/>
                        <a:t>-1,0</a:t>
                      </a:r>
                      <a:r>
                        <a:rPr lang="en-US" sz="2400"/>
                        <a:t>)</a:t>
                      </a:r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814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ED308-1624-4B70-B980-F48E8FB1E413}"/>
              </a:ext>
            </a:extLst>
          </p:cNvPr>
          <p:cNvSpPr txBox="1"/>
          <p:nvPr/>
        </p:nvSpPr>
        <p:spPr>
          <a:xfrm>
            <a:off x="1715298" y="900640"/>
            <a:ext cx="75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>
                <a:solidFill>
                  <a:schemeClr val="accent1"/>
                </a:solidFill>
              </a:rPr>
              <a:t>Mixed-strategy Nash equilibrium in Predator and prey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0F21-869A-497A-8602-4A7E029873BB}"/>
              </a:ext>
            </a:extLst>
          </p:cNvPr>
          <p:cNvSpPr txBox="1"/>
          <p:nvPr/>
        </p:nvSpPr>
        <p:spPr>
          <a:xfrm>
            <a:off x="1544421" y="1841117"/>
            <a:ext cx="553998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cs-CZ" sz="2400" b="1"/>
              <a:t>Predator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B0201-4178-4F47-8344-36CD676B6C9A}"/>
              </a:ext>
            </a:extLst>
          </p:cNvPr>
          <p:cNvSpPr txBox="1"/>
          <p:nvPr/>
        </p:nvSpPr>
        <p:spPr>
          <a:xfrm>
            <a:off x="6599894" y="1362305"/>
            <a:ext cx="19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/>
              <a:t>Prey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CC61A-EA76-46AD-A991-C1DDE3AF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8004"/>
            <a:ext cx="10515600" cy="2858623"/>
          </a:xfrm>
        </p:spPr>
        <p:txBody>
          <a:bodyPr>
            <a:noAutofit/>
          </a:bodyPr>
          <a:lstStyle/>
          <a:p>
            <a:r>
              <a:rPr lang="cs-CZ" sz="2000">
                <a:sym typeface="Wingdings" panose="05000000000000000000" pitchFamily="2" charset="2"/>
              </a:rPr>
              <a:t>Predator indifferent between being active or passive given prey‘s probability p of being active </a:t>
            </a:r>
          </a:p>
          <a:p>
            <a:pPr lvl="1"/>
            <a:r>
              <a:rPr lang="cs-CZ" sz="2000">
                <a:sym typeface="Wingdings" panose="05000000000000000000" pitchFamily="2" charset="2"/>
              </a:rPr>
              <a:t>Expected payoff if active   = 2p + 6(1-p)</a:t>
            </a:r>
          </a:p>
          <a:p>
            <a:pPr lvl="1"/>
            <a:r>
              <a:rPr lang="cs-CZ" sz="2000">
                <a:sym typeface="Wingdings" panose="05000000000000000000" pitchFamily="2" charset="2"/>
              </a:rPr>
              <a:t>Expected payoff if passive = 3p -   (1-p)</a:t>
            </a:r>
          </a:p>
          <a:p>
            <a:pPr lvl="1"/>
            <a:r>
              <a:rPr lang="cs-CZ" sz="2000">
                <a:sym typeface="Wingdings" panose="05000000000000000000" pitchFamily="2" charset="2"/>
              </a:rPr>
              <a:t>p = 7/8</a:t>
            </a:r>
          </a:p>
          <a:p>
            <a:r>
              <a:rPr lang="cs-CZ" sz="2000">
                <a:sym typeface="Wingdings" panose="05000000000000000000" pitchFamily="2" charset="2"/>
              </a:rPr>
              <a:t>Prey indifferent between being active or passive given predator‘s probability q of being active </a:t>
            </a:r>
          </a:p>
          <a:p>
            <a:pPr lvl="1"/>
            <a:r>
              <a:rPr lang="cs-CZ" sz="2000">
                <a:sym typeface="Wingdings" panose="05000000000000000000" pitchFamily="2" charset="2"/>
              </a:rPr>
              <a:t>Expected payoff if active   = -7q – 6(1-q)</a:t>
            </a:r>
          </a:p>
          <a:p>
            <a:pPr lvl="1"/>
            <a:r>
              <a:rPr lang="cs-CZ" sz="2000">
                <a:sym typeface="Wingdings" panose="05000000000000000000" pitchFamily="2" charset="2"/>
              </a:rPr>
              <a:t>Expected payoff if passive = =8q</a:t>
            </a:r>
          </a:p>
          <a:p>
            <a:pPr lvl="1"/>
            <a:r>
              <a:rPr lang="cs-CZ" sz="2000">
                <a:sym typeface="Wingdings" panose="05000000000000000000" pitchFamily="2" charset="2"/>
              </a:rPr>
              <a:t>q = 6/7</a:t>
            </a:r>
          </a:p>
          <a:p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So </a:t>
            </a:r>
            <a:r>
              <a:rPr lang="cs-CZ" sz="2000" b="1">
                <a:solidFill>
                  <a:schemeClr val="accent1"/>
                </a:solidFill>
                <a:sym typeface="Wingdings" panose="05000000000000000000" pitchFamily="2" charset="2"/>
              </a:rPr>
              <a:t>p=7/8 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and </a:t>
            </a:r>
            <a:r>
              <a:rPr lang="cs-CZ" sz="2000" b="1">
                <a:solidFill>
                  <a:schemeClr val="accent1"/>
                </a:solidFill>
                <a:sym typeface="Wingdings" panose="05000000000000000000" pitchFamily="2" charset="2"/>
              </a:rPr>
              <a:t>q=6/7</a:t>
            </a:r>
            <a:r>
              <a:rPr lang="cs-CZ" sz="2000">
                <a:solidFill>
                  <a:schemeClr val="accent1"/>
                </a:solidFill>
                <a:sym typeface="Wingdings" panose="05000000000000000000" pitchFamily="2" charset="2"/>
              </a:rPr>
              <a:t> is mixed strategy 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272504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960958"/>
          </a:xfrm>
        </p:spPr>
        <p:txBody>
          <a:bodyPr>
            <a:normAutofit/>
          </a:bodyPr>
          <a:lstStyle/>
          <a:p>
            <a:r>
              <a:rPr lang="cs-CZ" err="1"/>
              <a:t>Lecture</a:t>
            </a:r>
            <a:r>
              <a:rPr lang="cs-CZ"/>
              <a:t>/</a:t>
            </a:r>
            <a:r>
              <a:rPr lang="cs-CZ" err="1"/>
              <a:t>seminar</a:t>
            </a:r>
            <a:r>
              <a:rPr lang="cs-CZ"/>
              <a:t> </a:t>
            </a:r>
            <a:r>
              <a:rPr lang="cs-CZ" err="1"/>
              <a:t>slides</a:t>
            </a:r>
            <a:endParaRPr lang="cs-CZ"/>
          </a:p>
          <a:p>
            <a:pPr lvl="1"/>
            <a:r>
              <a:rPr lang="cs-CZ"/>
              <a:t>Published</a:t>
            </a:r>
            <a:r>
              <a:rPr lang="en-US"/>
              <a:t> prior to the lecture </a:t>
            </a:r>
            <a:r>
              <a:rPr lang="cs-CZ"/>
              <a:t>on SIS</a:t>
            </a:r>
          </a:p>
          <a:p>
            <a:r>
              <a:rPr lang="cs-CZ" err="1"/>
              <a:t>Main</a:t>
            </a:r>
            <a:r>
              <a:rPr lang="cs-CZ"/>
              <a:t> </a:t>
            </a:r>
            <a:r>
              <a:rPr lang="cs-CZ" err="1"/>
              <a:t>textbook</a:t>
            </a:r>
            <a:endParaRPr lang="cs-CZ"/>
          </a:p>
          <a:p>
            <a:pPr lvl="1"/>
            <a:r>
              <a:rPr lang="en-US" err="1"/>
              <a:t>Belleflamme</a:t>
            </a:r>
            <a:r>
              <a:rPr lang="en-US"/>
              <a:t>, P., and M. </a:t>
            </a:r>
            <a:r>
              <a:rPr lang="en-US" err="1"/>
              <a:t>Peitz</a:t>
            </a:r>
            <a:r>
              <a:rPr lang="en-US"/>
              <a:t> (2nd ed. 2015) Industrial Organization: Markets and Strategies. Cambridge University Press.</a:t>
            </a:r>
            <a:endParaRPr lang="cs-CZ"/>
          </a:p>
          <a:p>
            <a:r>
              <a:rPr lang="cs-CZ" err="1"/>
              <a:t>Other</a:t>
            </a:r>
            <a:r>
              <a:rPr lang="cs-CZ"/>
              <a:t> </a:t>
            </a:r>
            <a:r>
              <a:rPr lang="cs-CZ" err="1"/>
              <a:t>textbooks</a:t>
            </a:r>
            <a:endParaRPr lang="en-US"/>
          </a:p>
          <a:p>
            <a:pPr lvl="1"/>
            <a:r>
              <a:rPr lang="en-US" err="1"/>
              <a:t>Pepall</a:t>
            </a:r>
            <a:r>
              <a:rPr lang="en-US"/>
              <a:t>, L., D. Richards and G. Norman (5th ed. 2014) Industrial Organization: Contemporary Theory and Empirical Applications. Blackwell Publishing.</a:t>
            </a:r>
          </a:p>
          <a:p>
            <a:pPr lvl="1"/>
            <a:r>
              <a:rPr lang="en-US"/>
              <a:t>Cabral L. M. B. (2000) Introduction to Industrial Organization. MIT Press.</a:t>
            </a:r>
            <a:endParaRPr lang="cs-CZ"/>
          </a:p>
          <a:p>
            <a:r>
              <a:rPr lang="cs-CZ" err="1"/>
              <a:t>Old</a:t>
            </a:r>
            <a:r>
              <a:rPr lang="cs-CZ"/>
              <a:t> </a:t>
            </a:r>
            <a:r>
              <a:rPr lang="cs-CZ" err="1"/>
              <a:t>exams</a:t>
            </a:r>
            <a:endParaRPr lang="cs-CZ"/>
          </a:p>
          <a:p>
            <a:pPr lvl="1"/>
            <a:r>
              <a:rPr lang="en-US"/>
              <a:t>An example exam w</a:t>
            </a:r>
            <a:r>
              <a:rPr lang="cs-CZ"/>
              <a:t>ill </a:t>
            </a:r>
            <a:r>
              <a:rPr lang="cs-CZ" err="1"/>
              <a:t>be</a:t>
            </a:r>
            <a:r>
              <a:rPr lang="cs-CZ"/>
              <a:t> </a:t>
            </a:r>
            <a:r>
              <a:rPr lang="cs-CZ" err="1"/>
              <a:t>added</a:t>
            </a:r>
            <a:r>
              <a:rPr lang="cs-CZ"/>
              <a:t> to SIS prior to th</a:t>
            </a:r>
            <a:r>
              <a:rPr lang="en-US"/>
              <a:t>e mid-term</a:t>
            </a:r>
            <a:endParaRPr lang="cs-CZ"/>
          </a:p>
          <a:p>
            <a:pPr lvl="1"/>
            <a:endParaRPr lang="cs-CZ"/>
          </a:p>
          <a:p>
            <a:pPr lvl="1"/>
            <a:endParaRPr lang="cs-CZ"/>
          </a:p>
          <a:p>
            <a:pPr lvl="1"/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Course</a:t>
            </a:r>
            <a:r>
              <a:rPr lang="cs-CZ"/>
              <a:t> </a:t>
            </a:r>
            <a:r>
              <a:rPr lang="cs-CZ" err="1"/>
              <a:t>materials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48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960958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cs-CZ"/>
              <a:t>Contacting </a:t>
            </a:r>
            <a:r>
              <a:rPr lang="cs-CZ" err="1"/>
              <a:t>us</a:t>
            </a:r>
            <a:endParaRPr lang="cs-CZ"/>
          </a:p>
          <a:p>
            <a:pPr lvl="1"/>
            <a:r>
              <a:rPr lang="cs-CZ">
                <a:hlinkClick r:id="rId3"/>
              </a:rPr>
              <a:t>matej.bajgar@fsv.cuni.cz</a:t>
            </a:r>
            <a:r>
              <a:rPr lang="cs-CZ"/>
              <a:t> </a:t>
            </a:r>
            <a:endParaRPr lang="en-US"/>
          </a:p>
          <a:p>
            <a:pPr lvl="1"/>
            <a:r>
              <a:rPr lang="en-US">
                <a:hlinkClick r:id="rId4"/>
              </a:rPr>
              <a:t>vojtech.misak@fsv.cuni.cz</a:t>
            </a:r>
            <a:r>
              <a:rPr lang="en-US"/>
              <a:t> (for inquiries regarding grading)</a:t>
            </a:r>
          </a:p>
          <a:p>
            <a:endParaRPr lang="en-US"/>
          </a:p>
          <a:p>
            <a:r>
              <a:rPr lang="cs-CZ"/>
              <a:t>Consultations</a:t>
            </a:r>
          </a:p>
          <a:p>
            <a:pPr lvl="1"/>
            <a:r>
              <a:rPr lang="en-US"/>
              <a:t>I am available for consultations (in person or via zoom)</a:t>
            </a:r>
          </a:p>
          <a:p>
            <a:pPr lvl="1"/>
            <a:r>
              <a:rPr lang="en-US"/>
              <a:t>Send an email</a:t>
            </a:r>
            <a:r>
              <a:rPr lang="cs-CZ"/>
              <a:t> to set </a:t>
            </a:r>
            <a:r>
              <a:rPr lang="cs-CZ" err="1"/>
              <a:t>an</a:t>
            </a:r>
            <a:r>
              <a:rPr lang="cs-CZ"/>
              <a:t> </a:t>
            </a:r>
            <a:r>
              <a:rPr lang="cs-CZ" err="1"/>
              <a:t>appointment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lvl="1"/>
            <a:endParaRPr lang="cs-CZ"/>
          </a:p>
          <a:p>
            <a:endParaRPr lang="cs-CZ"/>
          </a:p>
          <a:p>
            <a:pPr lvl="1"/>
            <a:endParaRPr lang="cs-CZ"/>
          </a:p>
          <a:p>
            <a:pPr lvl="1"/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3889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558-D517-441C-B1E2-B36062CB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8291052" cy="5018035"/>
          </a:xfrm>
        </p:spPr>
        <p:txBody>
          <a:bodyPr>
            <a:normAutofit/>
          </a:bodyPr>
          <a:lstStyle/>
          <a:p>
            <a:r>
              <a:rPr lang="cs-CZ" sz="2400" err="1"/>
              <a:t>Composition</a:t>
            </a:r>
            <a:r>
              <a:rPr lang="cs-CZ" sz="2400"/>
              <a:t> of </a:t>
            </a:r>
            <a:r>
              <a:rPr lang="cs-CZ" sz="2400" err="1"/>
              <a:t>final</a:t>
            </a:r>
            <a:r>
              <a:rPr lang="cs-CZ" sz="2400"/>
              <a:t> grade</a:t>
            </a:r>
          </a:p>
          <a:p>
            <a:pPr lvl="1"/>
            <a:r>
              <a:rPr lang="en-US"/>
              <a:t>3</a:t>
            </a:r>
            <a:r>
              <a:rPr lang="cs-CZ"/>
              <a:t>0% </a:t>
            </a:r>
            <a:r>
              <a:rPr lang="cs-CZ" err="1"/>
              <a:t>homeworks</a:t>
            </a:r>
            <a:endParaRPr lang="cs-CZ"/>
          </a:p>
          <a:p>
            <a:pPr lvl="1"/>
            <a:r>
              <a:rPr lang="cs-CZ"/>
              <a:t>20% </a:t>
            </a:r>
            <a:r>
              <a:rPr lang="cs-CZ" err="1"/>
              <a:t>midterm</a:t>
            </a:r>
            <a:endParaRPr lang="cs-CZ"/>
          </a:p>
          <a:p>
            <a:pPr lvl="1"/>
            <a:r>
              <a:rPr lang="cs-CZ"/>
              <a:t>50% </a:t>
            </a:r>
            <a:r>
              <a:rPr lang="cs-CZ" err="1"/>
              <a:t>final</a:t>
            </a:r>
            <a:endParaRPr lang="cs-CZ"/>
          </a:p>
          <a:p>
            <a:r>
              <a:rPr lang="cs-CZ" sz="2400" err="1"/>
              <a:t>Grades</a:t>
            </a:r>
            <a:r>
              <a:rPr lang="cs-CZ" sz="2400"/>
              <a:t> </a:t>
            </a:r>
            <a:r>
              <a:rPr lang="cs-CZ" sz="2400" err="1"/>
              <a:t>recorded</a:t>
            </a:r>
            <a:r>
              <a:rPr lang="cs-CZ" sz="2400"/>
              <a:t> on SIS</a:t>
            </a:r>
          </a:p>
          <a:p>
            <a:r>
              <a:rPr lang="cs-CZ" sz="2400" err="1"/>
              <a:t>Grades</a:t>
            </a:r>
            <a:r>
              <a:rPr lang="cs-CZ" sz="2400"/>
              <a:t> ECTS</a:t>
            </a:r>
          </a:p>
          <a:p>
            <a:pPr lvl="1"/>
            <a:r>
              <a:rPr lang="pt-BR"/>
              <a:t>91-100 A</a:t>
            </a:r>
          </a:p>
          <a:p>
            <a:pPr lvl="1"/>
            <a:r>
              <a:rPr lang="pt-BR"/>
              <a:t>81-90 </a:t>
            </a:r>
            <a:r>
              <a:rPr lang="cs-CZ"/>
              <a:t>  </a:t>
            </a:r>
            <a:r>
              <a:rPr lang="pt-BR"/>
              <a:t>B</a:t>
            </a:r>
          </a:p>
          <a:p>
            <a:pPr lvl="1"/>
            <a:r>
              <a:rPr lang="pt-BR"/>
              <a:t>71-80 </a:t>
            </a:r>
            <a:r>
              <a:rPr lang="cs-CZ"/>
              <a:t>  </a:t>
            </a:r>
            <a:r>
              <a:rPr lang="pt-BR"/>
              <a:t>C</a:t>
            </a:r>
          </a:p>
          <a:p>
            <a:pPr lvl="1"/>
            <a:r>
              <a:rPr lang="pt-BR"/>
              <a:t>61-70 </a:t>
            </a:r>
            <a:r>
              <a:rPr lang="cs-CZ"/>
              <a:t>  </a:t>
            </a:r>
            <a:r>
              <a:rPr lang="pt-BR"/>
              <a:t>D</a:t>
            </a:r>
          </a:p>
          <a:p>
            <a:pPr lvl="1"/>
            <a:r>
              <a:rPr lang="pt-BR"/>
              <a:t>51-60 </a:t>
            </a:r>
            <a:r>
              <a:rPr lang="cs-CZ"/>
              <a:t>  </a:t>
            </a:r>
            <a:r>
              <a:rPr lang="pt-BR"/>
              <a:t>E</a:t>
            </a:r>
          </a:p>
          <a:p>
            <a:pPr lvl="1"/>
            <a:r>
              <a:rPr lang="cs-CZ"/>
              <a:t>  </a:t>
            </a:r>
            <a:r>
              <a:rPr lang="pt-BR"/>
              <a:t>0-50</a:t>
            </a:r>
            <a:r>
              <a:rPr lang="cs-CZ"/>
              <a:t>   </a:t>
            </a:r>
            <a:r>
              <a:rPr lang="pt-BR"/>
              <a:t>F</a:t>
            </a:r>
            <a:r>
              <a:rPr lang="cs-CZ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21C7E5-0412-4EC9-B664-FFDD1D6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Grading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11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5873</TotalTime>
  <Words>4030</Words>
  <Application>Microsoft Office PowerPoint</Application>
  <PresentationFormat>Widescreen</PresentationFormat>
  <Paragraphs>747</Paragraphs>
  <Slides>60</Slides>
  <Notes>60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Wingdings</vt:lpstr>
      <vt:lpstr>Office Theme</vt:lpstr>
      <vt:lpstr>Topic 1: Introduction to game theory</vt:lpstr>
      <vt:lpstr>Raise your hand if...</vt:lpstr>
      <vt:lpstr>What is industrial organisation (IO)?</vt:lpstr>
      <vt:lpstr>Why called „industrial organisation“? </vt:lpstr>
      <vt:lpstr>What is IO good for?</vt:lpstr>
      <vt:lpstr>Course roadmap</vt:lpstr>
      <vt:lpstr>Course materials</vt:lpstr>
      <vt:lpstr>Communication</vt:lpstr>
      <vt:lpstr>Grading</vt:lpstr>
      <vt:lpstr>Home assignments</vt:lpstr>
      <vt:lpstr>Exams</vt:lpstr>
      <vt:lpstr>Prerequisities</vt:lpstr>
      <vt:lpstr>Topic 1: Introduction to game theory</vt:lpstr>
      <vt:lpstr>Lesson goals</vt:lpstr>
      <vt:lpstr>What’s in it for me?</vt:lpstr>
      <vt:lpstr>Classroom game</vt:lpstr>
      <vt:lpstr>Game theory</vt:lpstr>
      <vt:lpstr>Topic outline</vt:lpstr>
      <vt:lpstr>Types of games and game representations</vt:lpstr>
      <vt:lpstr>Types of games and game representations</vt:lpstr>
      <vt:lpstr>Types of games and game representations</vt:lpstr>
      <vt:lpstr>Types of games and game representations</vt:lpstr>
      <vt:lpstr>Types of games and game representations</vt:lpstr>
      <vt:lpstr>Types of games and game representations</vt:lpstr>
      <vt:lpstr>Normal-form games</vt:lpstr>
      <vt:lpstr>Components of normal-form games</vt:lpstr>
      <vt:lpstr>Components of normal-form games</vt:lpstr>
      <vt:lpstr>Dominance</vt:lpstr>
      <vt:lpstr>Dominance</vt:lpstr>
      <vt:lpstr>Dominance</vt:lpstr>
      <vt:lpstr>Dominance</vt:lpstr>
      <vt:lpstr>Equilibrium</vt:lpstr>
      <vt:lpstr>PowerPoint Presentation</vt:lpstr>
      <vt:lpstr>Nash equilibrium</vt:lpstr>
      <vt:lpstr>Nash equilibrium</vt:lpstr>
      <vt:lpstr>PowerPoint Presentation</vt:lpstr>
      <vt:lpstr>PowerPoint Presentation</vt:lpstr>
      <vt:lpstr>PowerPoint Presentation</vt:lpstr>
      <vt:lpstr>PowerPoint Presentation</vt:lpstr>
      <vt:lpstr>Pure- and mixed-strategy equilibrium</vt:lpstr>
      <vt:lpstr>Pure- and mixed-strategy equilibrium</vt:lpstr>
      <vt:lpstr>Pure- and mixed-strategy equilibrium</vt:lpstr>
      <vt:lpstr>Pure- and mixed-strategy equilibrium</vt:lpstr>
      <vt:lpstr>Existence of Nash equilibrium</vt:lpstr>
      <vt:lpstr>Continuous games</vt:lpstr>
      <vt:lpstr>Classroom game</vt:lpstr>
      <vt:lpstr>Extended-form games</vt:lpstr>
      <vt:lpstr>Extended-form games</vt:lpstr>
      <vt:lpstr>Extended-form games</vt:lpstr>
      <vt:lpstr>Extended-form games</vt:lpstr>
      <vt:lpstr>Finite repeated games</vt:lpstr>
      <vt:lpstr>Finite repeated games</vt:lpstr>
      <vt:lpstr>Finite and infinitely repeated games</vt:lpstr>
      <vt:lpstr>Review task (it’s movie time!)</vt:lpstr>
      <vt:lpstr>PowerPoint Presentation</vt:lpstr>
      <vt:lpstr>Exercise: Assurance game</vt:lpstr>
      <vt:lpstr>Exercise: Stag hunt</vt:lpstr>
      <vt:lpstr>Exercise: Battle of Cultures as a sequential game</vt:lpstr>
      <vt:lpstr>Exercise: Predator and prey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Bajgar Matej</dc:creator>
  <cp:lastModifiedBy>Bajgar Matej</cp:lastModifiedBy>
  <cp:revision>247</cp:revision>
  <cp:lastPrinted>2022-02-14T13:57:48Z</cp:lastPrinted>
  <dcterms:created xsi:type="dcterms:W3CDTF">2022-01-12T09:54:31Z</dcterms:created>
  <dcterms:modified xsi:type="dcterms:W3CDTF">2024-02-19T15:28:56Z</dcterms:modified>
</cp:coreProperties>
</file>