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303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2" r:id="rId20"/>
    <p:sldId id="286" r:id="rId21"/>
    <p:sldId id="287" r:id="rId22"/>
    <p:sldId id="288" r:id="rId23"/>
    <p:sldId id="289" r:id="rId24"/>
    <p:sldId id="290" r:id="rId25"/>
    <p:sldId id="291" r:id="rId26"/>
    <p:sldId id="263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64" r:id="rId37"/>
    <p:sldId id="304" r:id="rId38"/>
    <p:sldId id="306" r:id="rId39"/>
    <p:sldId id="307" r:id="rId40"/>
    <p:sldId id="308" r:id="rId41"/>
    <p:sldId id="305" r:id="rId42"/>
    <p:sldId id="301" r:id="rId43"/>
    <p:sldId id="265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C"/>
    <a:srgbClr val="0000FF"/>
    <a:srgbClr val="0000D0"/>
    <a:srgbClr val="0000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79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kumenty\N&#193;HRADOV&#201;%20POM&#282;RY\Pension-Markets-in-Focus-Preliminary-2021-Data-on-Pension-Fu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kumenty\penzijn&#237;%20spole&#269;nosti\Pension-Markets-in-Focus-2021-Statistical-Anne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kumenty\penzijn&#237;%20spole&#269;nosti\vykaz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kumenty\penzijn&#237;%20spole&#269;nosti\TF%20vs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kumenty\penzijn&#237;%20spole&#269;nosti\TF%20vs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List4!$E$2</c:f>
              <c:strCache>
                <c:ptCount val="1"/>
                <c:pt idx="0">
                  <c:v>Equity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335-41EC-924D-FF0C6CCFF25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AC53D8D-5C7E-4D6B-A202-E7D494FDB4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335-41EC-924D-FF0C6CCFF25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FC7D83-1FAE-44C6-B5B8-18C40B14AF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335-41EC-924D-FF0C6CCFF25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8CF818-1103-4655-ADE0-EC1F05A9D9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335-41EC-924D-FF0C6CCFF25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8259F11-C205-4C5E-986F-98AC66C98B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335-41EC-924D-FF0C6CCFF25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7142C39-2676-49E6-8521-6D83D98FA7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335-41EC-924D-FF0C6CCFF25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FD2E95-6257-45C3-9B67-C1D15C5458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335-41EC-924D-FF0C6CCFF25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BFBCE7F-2975-4A3C-8B29-94ACF0F6A0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335-41EC-924D-FF0C6CCFF255}"/>
                </c:ext>
              </c:extLst>
            </c:dLbl>
            <c:dLbl>
              <c:idx val="7"/>
              <c:layout>
                <c:manualLayout>
                  <c:x val="-5.5229547808077407E-2"/>
                  <c:y val="-2.7827469687934731E-2"/>
                </c:manualLayout>
              </c:layout>
              <c:tx>
                <c:rich>
                  <a:bodyPr/>
                  <a:lstStyle/>
                  <a:p>
                    <a:fld id="{FF825394-9082-49CA-BEC6-6936667BE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335-41EC-924D-FF0C6CCFF25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EE792C3-CA90-4A34-B3C6-2F6D28F889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335-41EC-924D-FF0C6CCFF25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780064A-25E2-4539-8FBD-2290FC8313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335-41EC-924D-FF0C6CCFF25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A7700A1-29C5-490D-9B0E-811D590AC7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335-41EC-924D-FF0C6CCFF25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D024DCB-B7AF-46E4-BA3A-A5A00A2099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335-41EC-924D-FF0C6CCFF25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56D6BD0-0D24-4273-982E-2D8DA020BD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335-41EC-924D-FF0C6CCFF25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A3CEA2A-B906-4757-AB1A-CEBE4AB6CD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335-41EC-924D-FF0C6CCFF255}"/>
                </c:ext>
              </c:extLst>
            </c:dLbl>
            <c:dLbl>
              <c:idx val="14"/>
              <c:layout>
                <c:manualLayout>
                  <c:x val="-7.2751339289354539E-2"/>
                  <c:y val="-3.5778175313059032E-2"/>
                </c:manualLayout>
              </c:layout>
              <c:tx>
                <c:rich>
                  <a:bodyPr/>
                  <a:lstStyle/>
                  <a:p>
                    <a:fld id="{837B396A-1BA9-4C2D-A84C-6FC959CC7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335-41EC-924D-FF0C6CCFF255}"/>
                </c:ext>
              </c:extLst>
            </c:dLbl>
            <c:dLbl>
              <c:idx val="15"/>
              <c:layout>
                <c:manualLayout>
                  <c:x val="-5.4631408906126985E-2"/>
                  <c:y val="4.0265941712563209E-2"/>
                </c:manualLayout>
              </c:layout>
              <c:tx>
                <c:rich>
                  <a:bodyPr/>
                  <a:lstStyle/>
                  <a:p>
                    <a:fld id="{0AE6DD7A-6576-4F7F-8020-4B3C8687BB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335-41EC-924D-FF0C6CCFF25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36752AF-AA5A-45A4-B028-7CD6BE3733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335-41EC-924D-FF0C6CCFF25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9F38517-D245-4D82-B157-04D654FA73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335-41EC-924D-FF0C6CCFF255}"/>
                </c:ext>
              </c:extLst>
            </c:dLbl>
            <c:dLbl>
              <c:idx val="18"/>
              <c:layout>
                <c:manualLayout>
                  <c:x val="-8.1569664902998315E-2"/>
                  <c:y val="-5.9167731313696275E-17"/>
                </c:manualLayout>
              </c:layout>
              <c:tx>
                <c:rich>
                  <a:bodyPr/>
                  <a:lstStyle/>
                  <a:p>
                    <a:fld id="{77C69810-DD26-453C-A1B9-BD020E4CA6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335-41EC-924D-FF0C6CCFF255}"/>
                </c:ext>
              </c:extLst>
            </c:dLbl>
            <c:dLbl>
              <c:idx val="19"/>
              <c:layout>
                <c:manualLayout>
                  <c:x val="-0.10125417098147513"/>
                  <c:y val="-3.1802822500496916E-2"/>
                </c:manualLayout>
              </c:layout>
              <c:tx>
                <c:rich>
                  <a:bodyPr/>
                  <a:lstStyle/>
                  <a:p>
                    <a:fld id="{2225BEB7-8341-46F5-934E-B46D76D6CE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335-41EC-924D-FF0C6CCFF25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11B3154-954C-43FB-AE9D-F9D89EFE4D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335-41EC-924D-FF0C6CCFF255}"/>
                </c:ext>
              </c:extLst>
            </c:dLbl>
            <c:dLbl>
              <c:idx val="21"/>
              <c:layout>
                <c:manualLayout>
                  <c:x val="-2.9916005062708549E-2"/>
                  <c:y val="1.9876764062810429E-2"/>
                </c:manualLayout>
              </c:layout>
              <c:tx>
                <c:rich>
                  <a:bodyPr/>
                  <a:lstStyle/>
                  <a:p>
                    <a:fld id="{FBAEA60F-61E6-48F2-821E-813F966D68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335-41EC-924D-FF0C6CCFF255}"/>
                </c:ext>
              </c:extLst>
            </c:dLbl>
            <c:dLbl>
              <c:idx val="22"/>
              <c:layout>
                <c:manualLayout>
                  <c:x val="-6.9036934760096655E-3"/>
                  <c:y val="-9.6820187279810788E-3"/>
                </c:manualLayout>
              </c:layout>
              <c:tx>
                <c:rich>
                  <a:bodyPr/>
                  <a:lstStyle/>
                  <a:p>
                    <a:fld id="{7CC1D970-5A7C-4C92-ADD9-2C97C720C68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335-41EC-924D-FF0C6CCFF25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70EEE8A-2D25-414B-94F0-F2ABCF46FF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335-41EC-924D-FF0C6CCFF25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36E85C4-526A-4A00-9D99-1712675B50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335-41EC-924D-FF0C6CCFF255}"/>
                </c:ext>
              </c:extLst>
            </c:dLbl>
            <c:dLbl>
              <c:idx val="25"/>
              <c:layout>
                <c:manualLayout>
                  <c:x val="2.3012311586698884E-3"/>
                  <c:y val="1.5901411250248458E-2"/>
                </c:manualLayout>
              </c:layout>
              <c:tx>
                <c:rich>
                  <a:bodyPr/>
                  <a:lstStyle/>
                  <a:p>
                    <a:fld id="{995FB2A1-C05D-403A-B7B4-641582FDE4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335-41EC-924D-FF0C6CCFF25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5DB727E-9F23-4C12-BE0A-46A4AA57ED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335-41EC-924D-FF0C6CCFF255}"/>
                </c:ext>
              </c:extLst>
            </c:dLbl>
            <c:dLbl>
              <c:idx val="27"/>
              <c:layout>
                <c:manualLayout>
                  <c:x val="-3.6819698538718214E-2"/>
                  <c:y val="1.1926058437686345E-2"/>
                </c:manualLayout>
              </c:layout>
              <c:tx>
                <c:rich>
                  <a:bodyPr/>
                  <a:lstStyle/>
                  <a:p>
                    <a:fld id="{A5704352-3736-4854-AD0C-9C2CC740C56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335-41EC-924D-FF0C6CCFF255}"/>
                </c:ext>
              </c:extLst>
            </c:dLbl>
            <c:dLbl>
              <c:idx val="28"/>
              <c:layout>
                <c:manualLayout>
                  <c:x val="9.2049246346795534E-3"/>
                  <c:y val="1.1926058437686345E-2"/>
                </c:manualLayout>
              </c:layout>
              <c:tx>
                <c:rich>
                  <a:bodyPr/>
                  <a:lstStyle/>
                  <a:p>
                    <a:fld id="{C164840B-0B90-4B8E-8E22-295880476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335-41EC-924D-FF0C6CCFF25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58F96ED-09AD-4F87-A071-855134AEFE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335-41EC-924D-FF0C6CCFF255}"/>
                </c:ext>
              </c:extLst>
            </c:dLbl>
            <c:dLbl>
              <c:idx val="30"/>
              <c:layout>
                <c:manualLayout>
                  <c:x val="-7.7160493827160531E-2"/>
                  <c:y val="3.2273680813295572E-3"/>
                </c:manualLayout>
              </c:layout>
              <c:tx>
                <c:rich>
                  <a:bodyPr/>
                  <a:lstStyle/>
                  <a:p>
                    <a:fld id="{60123B53-035D-45C1-B3C8-270C1F034F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335-41EC-924D-FF0C6CCFF25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33832E2-6EDB-43B5-AE72-F6BF866C40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335-41EC-924D-FF0C6CCFF255}"/>
                </c:ext>
              </c:extLst>
            </c:dLbl>
            <c:dLbl>
              <c:idx val="32"/>
              <c:layout>
                <c:manualLayout>
                  <c:x val="-3.4518467380048323E-2"/>
                  <c:y val="-1.9876764062810647E-2"/>
                </c:manualLayout>
              </c:layout>
              <c:tx>
                <c:rich>
                  <a:bodyPr/>
                  <a:lstStyle/>
                  <a:p>
                    <a:fld id="{ECB35245-0AA7-4FEB-94B1-42763009755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335-41EC-924D-FF0C6CCFF25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24854B75-2195-4201-B72F-ED271E4A55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335-41EC-924D-FF0C6CCFF25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C626480-A116-46B5-9471-B6E9009C11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335-41EC-924D-FF0C6CCFF255}"/>
                </c:ext>
              </c:extLst>
            </c:dLbl>
            <c:dLbl>
              <c:idx val="35"/>
              <c:layout>
                <c:manualLayout>
                  <c:x val="-6.4434472442756921E-2"/>
                  <c:y val="-2.3852116875372691E-2"/>
                </c:manualLayout>
              </c:layout>
              <c:tx>
                <c:rich>
                  <a:bodyPr/>
                  <a:lstStyle/>
                  <a:p>
                    <a:fld id="{835E87A8-79F0-4480-81B9-59ABA7CBEDD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335-41EC-924D-FF0C6CCFF255}"/>
                </c:ext>
              </c:extLst>
            </c:dLbl>
            <c:dLbl>
              <c:idx val="36"/>
              <c:layout>
                <c:manualLayout>
                  <c:x val="-9.2049246346795534E-3"/>
                  <c:y val="-7.950705625124229E-3"/>
                </c:manualLayout>
              </c:layout>
              <c:tx>
                <c:rich>
                  <a:bodyPr/>
                  <a:lstStyle/>
                  <a:p>
                    <a:fld id="{747A79B8-F269-4F60-B7D9-A6C99DBBA8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335-41EC-924D-FF0C6CCFF25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F76693A-79BD-4956-BDF6-8F8B9E57B6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335-41EC-924D-FF0C6CCFF25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955BB32-10F3-4593-8972-99407B0340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335-41EC-924D-FF0C6CCFF25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0CC18B9-D502-4BFF-A383-E447E989CF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335-41EC-924D-FF0C6CCFF25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84DD212-76D8-4E2F-B434-07F3D74838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335-41EC-924D-FF0C6CCFF25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B402FE6-DA99-4E13-8355-405DBB9D49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335-41EC-924D-FF0C6CCFF25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E1E7E353-BB71-4326-A2BB-003EFE0208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335-41EC-924D-FF0C6CCFF255}"/>
                </c:ext>
              </c:extLst>
            </c:dLbl>
            <c:dLbl>
              <c:idx val="43"/>
              <c:layout>
                <c:manualLayout>
                  <c:x val="-9.2049246346795552E-2"/>
                  <c:y val="7.2880626307091194E-17"/>
                </c:manualLayout>
              </c:layout>
              <c:tx>
                <c:rich>
                  <a:bodyPr/>
                  <a:lstStyle/>
                  <a:p>
                    <a:fld id="{25C1173A-AF89-4BB8-98C4-3F819AFCBD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335-41EC-924D-FF0C6CCFF25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21DD12C-7428-4801-92F5-D037A1CC93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35-41EC-924D-FF0C6CCFF255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61F1B0DA-9B21-471D-9836-F816013C87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335-41EC-924D-FF0C6CCFF255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F7C214F-F88F-44FC-BF5D-35C8B1A9FA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335-41EC-924D-FF0C6CCFF25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A07CFA7-DB4E-4D15-90CF-0DBE3F6897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A335-41EC-924D-FF0C6CCFF255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084B5E86-BD3D-40CE-86AA-0901BF1CC9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A335-41EC-924D-FF0C6CCFF255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F0ADFFFD-4E30-45F0-9451-D67AADD065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335-41EC-924D-FF0C6CCFF2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List4!$C$3:$C$52</c:f>
              <c:numCache>
                <c:formatCode>General</c:formatCode>
                <c:ptCount val="50"/>
                <c:pt idx="0">
                  <c:v>15.218386433562191</c:v>
                </c:pt>
                <c:pt idx="1">
                  <c:v>12.308289143176099</c:v>
                </c:pt>
                <c:pt idx="2">
                  <c:v>11.068031741537432</c:v>
                </c:pt>
                <c:pt idx="3">
                  <c:v>9.9546800991887174</c:v>
                </c:pt>
                <c:pt idx="4">
                  <c:v>9.1756373936791036</c:v>
                </c:pt>
                <c:pt idx="5">
                  <c:v>8.8071791879847048</c:v>
                </c:pt>
                <c:pt idx="6">
                  <c:v>8.440501130604261</c:v>
                </c:pt>
                <c:pt idx="7">
                  <c:v>7.7364912871469294</c:v>
                </c:pt>
                <c:pt idx="8">
                  <c:v>6.2912965997749204</c:v>
                </c:pt>
                <c:pt idx="9">
                  <c:v>4.5531557189271377</c:v>
                </c:pt>
                <c:pt idx="10">
                  <c:v>3.9974616459433454</c:v>
                </c:pt>
                <c:pt idx="11">
                  <c:v>3.8560928505750436</c:v>
                </c:pt>
                <c:pt idx="12">
                  <c:v>3.719303975891286</c:v>
                </c:pt>
                <c:pt idx="13">
                  <c:v>3.4864456948247247</c:v>
                </c:pt>
                <c:pt idx="14">
                  <c:v>3.257985255218232</c:v>
                </c:pt>
                <c:pt idx="15">
                  <c:v>3.1949528209544775</c:v>
                </c:pt>
                <c:pt idx="16">
                  <c:v>2.8698430978123302</c:v>
                </c:pt>
                <c:pt idx="17">
                  <c:v>2.6403052763143808</c:v>
                </c:pt>
                <c:pt idx="18">
                  <c:v>2.0730998877027229</c:v>
                </c:pt>
                <c:pt idx="19">
                  <c:v>2.0701254275940606</c:v>
                </c:pt>
                <c:pt idx="20">
                  <c:v>2.0103894839146541</c:v>
                </c:pt>
                <c:pt idx="21">
                  <c:v>1.8870418930146515</c:v>
                </c:pt>
                <c:pt idx="22">
                  <c:v>1.8616756405356094</c:v>
                </c:pt>
                <c:pt idx="23">
                  <c:v>1.7315267002653956</c:v>
                </c:pt>
                <c:pt idx="24">
                  <c:v>1.5427271887370919</c:v>
                </c:pt>
                <c:pt idx="25">
                  <c:v>1.4318822014680377</c:v>
                </c:pt>
                <c:pt idx="26">
                  <c:v>1.3846753246755217</c:v>
                </c:pt>
                <c:pt idx="27">
                  <c:v>0.96378986866791916</c:v>
                </c:pt>
                <c:pt idx="28">
                  <c:v>0.65293822633381016</c:v>
                </c:pt>
                <c:pt idx="29">
                  <c:v>-0.21030764194512885</c:v>
                </c:pt>
                <c:pt idx="30">
                  <c:v>-0.25226611250890318</c:v>
                </c:pt>
                <c:pt idx="31">
                  <c:v>-0.38860488047345321</c:v>
                </c:pt>
                <c:pt idx="32">
                  <c:v>-0.51824559098403444</c:v>
                </c:pt>
                <c:pt idx="33">
                  <c:v>-1.0309585325457227</c:v>
                </c:pt>
                <c:pt idx="34">
                  <c:v>-1.2524692939485993</c:v>
                </c:pt>
                <c:pt idx="35">
                  <c:v>-1.844612624042008</c:v>
                </c:pt>
                <c:pt idx="36">
                  <c:v>-2.3573793321881698</c:v>
                </c:pt>
                <c:pt idx="37">
                  <c:v>-2.4695320994695069</c:v>
                </c:pt>
                <c:pt idx="38">
                  <c:v>-2.6412915851269925</c:v>
                </c:pt>
                <c:pt idx="39">
                  <c:v>-2.9358975275803112</c:v>
                </c:pt>
                <c:pt idx="40">
                  <c:v>-3.034748771926421</c:v>
                </c:pt>
                <c:pt idx="41">
                  <c:v>-3.2126660973003096</c:v>
                </c:pt>
                <c:pt idx="42">
                  <c:v>-4.5561482920261849</c:v>
                </c:pt>
                <c:pt idx="43">
                  <c:v>-4.6624685938104875</c:v>
                </c:pt>
                <c:pt idx="44">
                  <c:v>-5.4739099723139066</c:v>
                </c:pt>
                <c:pt idx="45">
                  <c:v>-5.4778532137813141</c:v>
                </c:pt>
                <c:pt idx="46">
                  <c:v>-6.113816298482611</c:v>
                </c:pt>
                <c:pt idx="47">
                  <c:v>-6.5061659384949451</c:v>
                </c:pt>
                <c:pt idx="48">
                  <c:v>-9.6793926980390239</c:v>
                </c:pt>
                <c:pt idx="49">
                  <c:v>-9.8113933298512919</c:v>
                </c:pt>
              </c:numCache>
            </c:numRef>
          </c:xVal>
          <c:yVal>
            <c:numRef>
              <c:f>List4!$E$3:$E$52</c:f>
              <c:numCache>
                <c:formatCode>General</c:formatCode>
                <c:ptCount val="50"/>
                <c:pt idx="0">
                  <c:v>82.117962867081133</c:v>
                </c:pt>
                <c:pt idx="1">
                  <c:v>49.585275658220269</c:v>
                </c:pt>
                <c:pt idx="2">
                  <c:v>47.233355577976745</c:v>
                </c:pt>
                <c:pt idx="3">
                  <c:v>15.156313618218624</c:v>
                </c:pt>
                <c:pt idx="4">
                  <c:v>74.612110941366453</c:v>
                </c:pt>
                <c:pt idx="5">
                  <c:v>3.7924723156678493</c:v>
                </c:pt>
                <c:pt idx="6">
                  <c:v>24.138613082719505</c:v>
                </c:pt>
                <c:pt idx="7">
                  <c:v>14.433328499353337</c:v>
                </c:pt>
                <c:pt idx="8">
                  <c:v>51.727269659665367</c:v>
                </c:pt>
                <c:pt idx="9">
                  <c:v>31.955109981959666</c:v>
                </c:pt>
                <c:pt idx="10">
                  <c:v>9.6845981032154764</c:v>
                </c:pt>
                <c:pt idx="11">
                  <c:v>0.12</c:v>
                </c:pt>
                <c:pt idx="12">
                  <c:v>43.4475328452315</c:v>
                </c:pt>
                <c:pt idx="13">
                  <c:v>3.2138319803519146</c:v>
                </c:pt>
                <c:pt idx="14">
                  <c:v>32.978543745207865</c:v>
                </c:pt>
                <c:pt idx="15">
                  <c:v>0.27760263045419348</c:v>
                </c:pt>
                <c:pt idx="16">
                  <c:v>34.727889153200216</c:v>
                </c:pt>
                <c:pt idx="17">
                  <c:v>40.500000000000007</c:v>
                </c:pt>
                <c:pt idx="18">
                  <c:v>40.897389251454669</c:v>
                </c:pt>
                <c:pt idx="19">
                  <c:v>48.309060080044624</c:v>
                </c:pt>
                <c:pt idx="20">
                  <c:v>24.82415948038194</c:v>
                </c:pt>
                <c:pt idx="21">
                  <c:v>14.631987345692519</c:v>
                </c:pt>
                <c:pt idx="22">
                  <c:v>44.7854037975642</c:v>
                </c:pt>
                <c:pt idx="23">
                  <c:v>6.4678335325598324</c:v>
                </c:pt>
                <c:pt idx="24">
                  <c:v>20.713675998329851</c:v>
                </c:pt>
                <c:pt idx="25">
                  <c:v>16.519311922650473</c:v>
                </c:pt>
                <c:pt idx="26">
                  <c:v>29.536850809162445</c:v>
                </c:pt>
                <c:pt idx="27">
                  <c:v>25.109568071892951</c:v>
                </c:pt>
                <c:pt idx="28">
                  <c:v>19.303969548667755</c:v>
                </c:pt>
                <c:pt idx="29">
                  <c:v>59.711982708074714</c:v>
                </c:pt>
                <c:pt idx="30">
                  <c:v>20.87201662984679</c:v>
                </c:pt>
                <c:pt idx="31">
                  <c:v>0</c:v>
                </c:pt>
                <c:pt idx="32">
                  <c:v>25.992470938540954</c:v>
                </c:pt>
                <c:pt idx="33">
                  <c:v>36.159987053210642</c:v>
                </c:pt>
                <c:pt idx="34">
                  <c:v>46.40019849904936</c:v>
                </c:pt>
                <c:pt idx="35">
                  <c:v>28.902001817898086</c:v>
                </c:pt>
                <c:pt idx="36">
                  <c:v>38.620784495235846</c:v>
                </c:pt>
                <c:pt idx="37">
                  <c:v>16.83657865225813</c:v>
                </c:pt>
                <c:pt idx="38">
                  <c:v>63.266026499415425</c:v>
                </c:pt>
                <c:pt idx="39">
                  <c:v>23.615587493485862</c:v>
                </c:pt>
                <c:pt idx="40">
                  <c:v>4.8442890483025396</c:v>
                </c:pt>
                <c:pt idx="41">
                  <c:v>43.243243780077023</c:v>
                </c:pt>
                <c:pt idx="42">
                  <c:v>0</c:v>
                </c:pt>
                <c:pt idx="43">
                  <c:v>31.159453766435032</c:v>
                </c:pt>
                <c:pt idx="44">
                  <c:v>2.3902544377076214</c:v>
                </c:pt>
                <c:pt idx="45">
                  <c:v>7.7304824370940572</c:v>
                </c:pt>
                <c:pt idx="46">
                  <c:v>13.579084382436088</c:v>
                </c:pt>
                <c:pt idx="47">
                  <c:v>37.541077470288585</c:v>
                </c:pt>
                <c:pt idx="48">
                  <c:v>17.925253964079829</c:v>
                </c:pt>
                <c:pt idx="49">
                  <c:v>1.5648203965559662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List4!$B$3:$B$54</c15:f>
                <c15:dlblRangeCache>
                  <c:ptCount val="52"/>
                  <c:pt idx="0">
                    <c:v>Poland</c:v>
                  </c:pt>
                  <c:pt idx="1">
                    <c:v>Finland</c:v>
                  </c:pt>
                  <c:pt idx="2">
                    <c:v>Australia</c:v>
                  </c:pt>
                  <c:pt idx="3">
                    <c:v>Costa Rica</c:v>
                  </c:pt>
                  <c:pt idx="4">
                    <c:v>Lithuania</c:v>
                  </c:pt>
                  <c:pt idx="5">
                    <c:v>Egypt</c:v>
                  </c:pt>
                  <c:pt idx="6">
                    <c:v>Israel</c:v>
                  </c:pt>
                  <c:pt idx="7">
                    <c:v>Uganda</c:v>
                  </c:pt>
                  <c:pt idx="8">
                    <c:v>Iceland</c:v>
                  </c:pt>
                  <c:pt idx="9">
                    <c:v>North Macedonia</c:v>
                  </c:pt>
                  <c:pt idx="10">
                    <c:v>Indonesia</c:v>
                  </c:pt>
                  <c:pt idx="11">
                    <c:v>Uruguay</c:v>
                  </c:pt>
                  <c:pt idx="12">
                    <c:v>Colombia</c:v>
                  </c:pt>
                  <c:pt idx="13">
                    <c:v>Maldives</c:v>
                  </c:pt>
                  <c:pt idx="14">
                    <c:v>Austria</c:v>
                  </c:pt>
                  <c:pt idx="15">
                    <c:v>Kosovo</c:v>
                  </c:pt>
                  <c:pt idx="16">
                    <c:v>United States</c:v>
                  </c:pt>
                  <c:pt idx="17">
                    <c:v>Norway</c:v>
                  </c:pt>
                  <c:pt idx="18">
                    <c:v>Canada</c:v>
                  </c:pt>
                  <c:pt idx="19">
                    <c:v>Netherlands</c:v>
                  </c:pt>
                  <c:pt idx="20">
                    <c:v>Thailand</c:v>
                  </c:pt>
                  <c:pt idx="21">
                    <c:v>Spain</c:v>
                  </c:pt>
                  <c:pt idx="22">
                    <c:v>Belgium</c:v>
                  </c:pt>
                  <c:pt idx="23">
                    <c:v>Kazakhstan</c:v>
                  </c:pt>
                  <c:pt idx="24">
                    <c:v>Portugal</c:v>
                  </c:pt>
                  <c:pt idx="25">
                    <c:v>India</c:v>
                  </c:pt>
                  <c:pt idx="26">
                    <c:v>Croatia</c:v>
                  </c:pt>
                  <c:pt idx="27">
                    <c:v>Italy</c:v>
                  </c:pt>
                  <c:pt idx="28">
                    <c:v>Greece</c:v>
                  </c:pt>
                  <c:pt idx="29">
                    <c:v>Estonia</c:v>
                  </c:pt>
                  <c:pt idx="30">
                    <c:v>Mexico</c:v>
                  </c:pt>
                  <c:pt idx="31">
                    <c:v>Albania</c:v>
                  </c:pt>
                  <c:pt idx="32">
                    <c:v>Macau (China)</c:v>
                  </c:pt>
                  <c:pt idx="33">
                    <c:v>Latvia</c:v>
                  </c:pt>
                  <c:pt idx="34">
                    <c:v>Guyana</c:v>
                  </c:pt>
                  <c:pt idx="35">
                    <c:v>Romania</c:v>
                  </c:pt>
                  <c:pt idx="36">
                    <c:v>Peru</c:v>
                  </c:pt>
                  <c:pt idx="37">
                    <c:v>Bulgaria</c:v>
                  </c:pt>
                  <c:pt idx="38">
                    <c:v>Hong Kong (China)</c:v>
                  </c:pt>
                  <c:pt idx="39">
                    <c:v>Denmark</c:v>
                  </c:pt>
                  <c:pt idx="40">
                    <c:v>Slovenia</c:v>
                  </c:pt>
                  <c:pt idx="41">
                    <c:v>Chile</c:v>
                  </c:pt>
                  <c:pt idx="42">
                    <c:v>Armenia</c:v>
                  </c:pt>
                  <c:pt idx="43">
                    <c:v>Hungary</c:v>
                  </c:pt>
                  <c:pt idx="44">
                    <c:v>Czech Republic</c:v>
                  </c:pt>
                  <c:pt idx="45">
                    <c:v>Nigeria</c:v>
                  </c:pt>
                  <c:pt idx="46">
                    <c:v>Serbia</c:v>
                  </c:pt>
                  <c:pt idx="47">
                    <c:v>Pakistan</c:v>
                  </c:pt>
                  <c:pt idx="48">
                    <c:v>Turkey</c:v>
                  </c:pt>
                  <c:pt idx="49">
                    <c:v>Ghana</c:v>
                  </c:pt>
                  <c:pt idx="50">
                    <c:v>Suriname</c:v>
                  </c:pt>
                  <c:pt idx="51">
                    <c:v>Zimbabwe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32-A335-41EC-924D-FF0C6CCFF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256576"/>
        <c:axId val="743259072"/>
      </c:scatterChart>
      <c:valAx>
        <c:axId val="743256576"/>
        <c:scaling>
          <c:orientation val="minMax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Reálný výnos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43259072"/>
        <c:crosses val="autoZero"/>
        <c:crossBetween val="midCat"/>
      </c:valAx>
      <c:valAx>
        <c:axId val="74325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Podíl</a:t>
                </a:r>
                <a:r>
                  <a:rPr lang="cs-CZ" baseline="0"/>
                  <a:t> akcií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4325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graf!$C$7</c:f>
              <c:strCache>
                <c:ptCount val="1"/>
                <c:pt idx="0">
                  <c:v>Podíl akcií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388-48D6-90F8-9B747D61D93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A77F4DA-8FAC-4363-8014-9758651C84F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388-48D6-90F8-9B747D61D9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0E8C6D3-B163-4FEA-94F4-D0CA4E2A60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388-48D6-90F8-9B747D61D9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EF226AE-17B5-4D5D-808B-F62113F0AB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388-48D6-90F8-9B747D61D930}"/>
                </c:ext>
              </c:extLst>
            </c:dLbl>
            <c:dLbl>
              <c:idx val="3"/>
              <c:layout>
                <c:manualLayout>
                  <c:x val="-2.2271714922049088E-2"/>
                  <c:y val="-1.8518518518518517E-2"/>
                </c:manualLayout>
              </c:layout>
              <c:tx>
                <c:rich>
                  <a:bodyPr/>
                  <a:lstStyle/>
                  <a:p>
                    <a:fld id="{3248CE19-281B-4ADE-A3E9-CBA45D3415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388-48D6-90F8-9B747D61D93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538FB1B-E24C-42DB-B357-E75CF68FA0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388-48D6-90F8-9B747D61D93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F11FC0D-4952-4C31-B978-6CE35E4E8A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388-48D6-90F8-9B747D61D930}"/>
                </c:ext>
              </c:extLst>
            </c:dLbl>
            <c:dLbl>
              <c:idx val="6"/>
              <c:layout>
                <c:manualLayout>
                  <c:x val="-5.4672239463178875E-2"/>
                  <c:y val="-2.6305896145564913E-2"/>
                </c:manualLayout>
              </c:layout>
              <c:tx>
                <c:rich>
                  <a:bodyPr/>
                  <a:lstStyle/>
                  <a:p>
                    <a:fld id="{328FFB5D-8C5C-44CA-B902-41EC67C29D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388-48D6-90F8-9B747D61D93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F858390-3C9F-44C8-BE23-6C7928E5AC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388-48D6-90F8-9B747D61D930}"/>
                </c:ext>
              </c:extLst>
            </c:dLbl>
            <c:dLbl>
              <c:idx val="8"/>
              <c:layout>
                <c:manualLayout>
                  <c:x val="-9.5676419060563109E-2"/>
                  <c:y val="2.630589614556385E-3"/>
                </c:manualLayout>
              </c:layout>
              <c:tx>
                <c:rich>
                  <a:bodyPr/>
                  <a:lstStyle/>
                  <a:p>
                    <a:fld id="{14350D8D-2E43-45CC-B74B-A018BBDBD6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388-48D6-90F8-9B747D61D93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C56DE04-F013-4EE4-85D1-6F3EC7A3B8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388-48D6-90F8-9B747D61D93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B5BBAB2-6FD8-4E56-B7E4-1E2B65F5A4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388-48D6-90F8-9B747D61D93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860C9C7-793C-4A27-B195-A4A7015F0E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388-48D6-90F8-9B747D61D930}"/>
                </c:ext>
              </c:extLst>
            </c:dLbl>
            <c:dLbl>
              <c:idx val="12"/>
              <c:layout>
                <c:manualLayout>
                  <c:x val="-9.7628999041390857E-2"/>
                  <c:y val="-1.0522358458226022E-2"/>
                </c:manualLayout>
              </c:layout>
              <c:tx>
                <c:rich>
                  <a:bodyPr/>
                  <a:lstStyle/>
                  <a:p>
                    <a:fld id="{D0220B0B-10EF-47E8-B8C5-67B8DD9458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388-48D6-90F8-9B747D61D930}"/>
                </c:ext>
              </c:extLst>
            </c:dLbl>
            <c:dLbl>
              <c:idx val="13"/>
              <c:layout>
                <c:manualLayout>
                  <c:x val="-7.4198039271457045E-2"/>
                  <c:y val="-9.6453838290766997E-17"/>
                </c:manualLayout>
              </c:layout>
              <c:tx>
                <c:rich>
                  <a:bodyPr/>
                  <a:lstStyle/>
                  <a:p>
                    <a:fld id="{15C4A207-8CFC-4B8F-9326-4258959AA1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388-48D6-90F8-9B747D61D930}"/>
                </c:ext>
              </c:extLst>
            </c:dLbl>
            <c:dLbl>
              <c:idx val="14"/>
              <c:layout>
                <c:manualLayout>
                  <c:x val="-1.4847809948032756E-2"/>
                  <c:y val="-1.1111111111111112E-2"/>
                </c:manualLayout>
              </c:layout>
              <c:tx>
                <c:rich>
                  <a:bodyPr/>
                  <a:lstStyle/>
                  <a:p>
                    <a:fld id="{587E6FC9-135D-4CB2-8AFD-B5B15BC784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2388-48D6-90F8-9B747D61D93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3B7A3AB-A2CE-471F-A746-833E33A81E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388-48D6-90F8-9B747D61D93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43C487A-546D-4ACD-BE4A-8ED12EDF73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388-48D6-90F8-9B747D61D93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211FA32-D231-4F57-8C44-D195352589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388-48D6-90F8-9B747D61D93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8E24B1D-A251-457F-96FE-D5E5CCDB56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388-48D6-90F8-9B747D61D930}"/>
                </c:ext>
              </c:extLst>
            </c:dLbl>
            <c:dLbl>
              <c:idx val="19"/>
              <c:layout>
                <c:manualLayout>
                  <c:x val="-2.5383539750761692E-2"/>
                  <c:y val="1.5783537687338891E-2"/>
                </c:manualLayout>
              </c:layout>
              <c:tx>
                <c:rich>
                  <a:bodyPr/>
                  <a:lstStyle/>
                  <a:p>
                    <a:fld id="{26AECB6E-240C-4A5B-9AF1-16C0C30EF1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388-48D6-90F8-9B747D61D930}"/>
                </c:ext>
              </c:extLst>
            </c:dLbl>
            <c:dLbl>
              <c:idx val="20"/>
              <c:layout>
                <c:manualLayout>
                  <c:x val="-7.4198039271457086E-2"/>
                  <c:y val="-7.8917688436694455E-3"/>
                </c:manualLayout>
              </c:layout>
              <c:tx>
                <c:rich>
                  <a:bodyPr/>
                  <a:lstStyle/>
                  <a:p>
                    <a:fld id="{77A65947-9D2F-4258-BCF9-21E818FDBE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388-48D6-90F8-9B747D61D930}"/>
                </c:ext>
              </c:extLst>
            </c:dLbl>
            <c:dLbl>
              <c:idx val="21"/>
              <c:layout>
                <c:manualLayout>
                  <c:x val="-7.4198039271457045E-2"/>
                  <c:y val="5.2611792291129634E-3"/>
                </c:manualLayout>
              </c:layout>
              <c:tx>
                <c:rich>
                  <a:bodyPr/>
                  <a:lstStyle/>
                  <a:p>
                    <a:fld id="{C99DBC6E-DED7-4295-B68D-916F83C537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388-48D6-90F8-9B747D61D93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4697B0E-FCA9-492E-B223-92BB760AB8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388-48D6-90F8-9B747D61D930}"/>
                </c:ext>
              </c:extLst>
            </c:dLbl>
            <c:dLbl>
              <c:idx val="23"/>
              <c:layout>
                <c:manualLayout>
                  <c:x val="-1.2373174956693888E-2"/>
                  <c:y val="0"/>
                </c:manualLayout>
              </c:layout>
              <c:tx>
                <c:rich>
                  <a:bodyPr/>
                  <a:lstStyle/>
                  <a:p>
                    <a:fld id="{F5540892-F6F5-4F46-851A-7D786626F5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2388-48D6-90F8-9B747D61D930}"/>
                </c:ext>
              </c:extLst>
            </c:dLbl>
            <c:dLbl>
              <c:idx val="24"/>
              <c:layout>
                <c:manualLayout>
                  <c:x val="-1.2373174956693978E-2"/>
                  <c:y val="-6.7900450176106624E-17"/>
                </c:manualLayout>
              </c:layout>
              <c:tx>
                <c:rich>
                  <a:bodyPr/>
                  <a:lstStyle/>
                  <a:p>
                    <a:fld id="{5EEC3DF7-3A34-4832-81A4-1706F2753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2388-48D6-90F8-9B747D61D93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9C4FD09-706A-4B8F-8BED-041CB39A0E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388-48D6-90F8-9B747D61D93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054D9FA-4AED-4EC4-8143-9FDAFA1116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388-48D6-90F8-9B747D61D930}"/>
                </c:ext>
              </c:extLst>
            </c:dLbl>
            <c:dLbl>
              <c:idx val="27"/>
              <c:layout>
                <c:manualLayout>
                  <c:x val="-1.7322444939371535E-2"/>
                  <c:y val="-3.7037037037037038E-3"/>
                </c:manualLayout>
              </c:layout>
              <c:tx>
                <c:rich>
                  <a:bodyPr/>
                  <a:lstStyle/>
                  <a:p>
                    <a:fld id="{EA33C4DD-25E1-44EA-9F4D-0E517DD9B2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388-48D6-90F8-9B747D61D93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BA31DF4-D7A8-4807-9C7A-D211F2367C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388-48D6-90F8-9B747D61D93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02E8487-5246-43C8-89C9-5D527AC0E9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388-48D6-90F8-9B747D61D930}"/>
                </c:ext>
              </c:extLst>
            </c:dLbl>
            <c:dLbl>
              <c:idx val="30"/>
              <c:layout>
                <c:manualLayout>
                  <c:x val="-9.4036129670873575E-2"/>
                  <c:y val="-2.2222222222222223E-2"/>
                </c:manualLayout>
              </c:layout>
              <c:tx>
                <c:rich>
                  <a:bodyPr/>
                  <a:lstStyle/>
                  <a:p>
                    <a:fld id="{C400E95B-6C37-4DB3-9DB0-BDC41E4DBD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388-48D6-90F8-9B747D61D930}"/>
                </c:ext>
              </c:extLst>
            </c:dLbl>
            <c:dLbl>
              <c:idx val="31"/>
              <c:layout>
                <c:manualLayout>
                  <c:x val="-5.9370780211493696E-2"/>
                  <c:y val="-2.1044619422572314E-2"/>
                </c:manualLayout>
              </c:layout>
              <c:tx>
                <c:rich>
                  <a:bodyPr/>
                  <a:lstStyle/>
                  <a:p>
                    <a:fld id="{C19C2E13-01B7-4515-9D5C-DE8A38C516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388-48D6-90F8-9B747D61D93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9E0EBF0-0919-4054-8F78-05A8BCBEC6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388-48D6-90F8-9B747D61D93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F05063C-59BB-4860-955F-C36D9314B5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388-48D6-90F8-9B747D61D930}"/>
                </c:ext>
              </c:extLst>
            </c:dLbl>
            <c:dLbl>
              <c:idx val="34"/>
              <c:layout>
                <c:manualLayout>
                  <c:x val="-1.1851163370725653E-2"/>
                  <c:y val="-2.5337124526100971E-2"/>
                </c:manualLayout>
              </c:layout>
              <c:tx>
                <c:rich>
                  <a:bodyPr/>
                  <a:lstStyle/>
                  <a:p>
                    <a:fld id="{4FEAF93E-0DE9-4A1A-8C46-27DB10E760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2388-48D6-90F8-9B747D61D930}"/>
                </c:ext>
              </c:extLst>
            </c:dLbl>
            <c:dLbl>
              <c:idx val="35"/>
              <c:layout>
                <c:manualLayout>
                  <c:x val="-6.9289779757485764E-2"/>
                  <c:y val="-3.3333333333333472E-2"/>
                </c:manualLayout>
              </c:layout>
              <c:tx>
                <c:rich>
                  <a:bodyPr/>
                  <a:lstStyle/>
                  <a:p>
                    <a:fld id="{2A1B9819-9684-4EE4-9C1B-1261F2BAC57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2388-48D6-90F8-9B747D61D930}"/>
                </c:ext>
              </c:extLst>
            </c:dLbl>
            <c:dLbl>
              <c:idx val="36"/>
              <c:layout>
                <c:manualLayout>
                  <c:x val="-6.4435139367317887E-2"/>
                  <c:y val="-2.6305896145564816E-2"/>
                </c:manualLayout>
              </c:layout>
              <c:tx>
                <c:rich>
                  <a:bodyPr/>
                  <a:lstStyle/>
                  <a:p>
                    <a:fld id="{600D1407-6CD6-4D1D-A150-2CDFCF6C14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2388-48D6-90F8-9B747D61D93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93C4E69-D25A-4DB0-AF5E-19670004D2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388-48D6-90F8-9B747D61D93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5122FE5-55DB-4F5F-9791-DDADDCADE3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388-48D6-90F8-9B747D61D93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847953A-E152-4C7D-BD2F-D9AED79471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388-48D6-90F8-9B747D61D93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67FB1B5-753E-423C-833E-198C22E4D7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388-48D6-90F8-9B747D61D930}"/>
                </c:ext>
              </c:extLst>
            </c:dLbl>
            <c:dLbl>
              <c:idx val="41"/>
              <c:layout>
                <c:manualLayout>
                  <c:x val="-1.732244493937149E-2"/>
                  <c:y val="-1.8518518518518452E-2"/>
                </c:manualLayout>
              </c:layout>
              <c:tx>
                <c:rich>
                  <a:bodyPr/>
                  <a:lstStyle/>
                  <a:p>
                    <a:fld id="{1210483C-0BC8-4CDC-9D8D-8D4C4B8B71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2388-48D6-90F8-9B747D61D93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F5798658-318F-4839-B84F-9B3B5991BC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388-48D6-90F8-9B747D61D930}"/>
                </c:ext>
              </c:extLst>
            </c:dLbl>
            <c:dLbl>
              <c:idx val="43"/>
              <c:layout>
                <c:manualLayout>
                  <c:x val="-4.0408646023924978E-3"/>
                  <c:y val="-1.3580090035221325E-16"/>
                </c:manualLayout>
              </c:layout>
              <c:tx>
                <c:rich>
                  <a:bodyPr/>
                  <a:lstStyle/>
                  <a:p>
                    <a:fld id="{6B367295-5B45-4A83-9A3F-70F0411F1A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2388-48D6-90F8-9B747D61D930}"/>
                </c:ext>
              </c:extLst>
            </c:dLbl>
            <c:dLbl>
              <c:idx val="44"/>
              <c:layout>
                <c:manualLayout>
                  <c:x val="-1.4318754447930742E-16"/>
                  <c:y val="-2.6305896145564913E-2"/>
                </c:manualLayout>
              </c:layout>
              <c:tx>
                <c:rich>
                  <a:bodyPr/>
                  <a:lstStyle/>
                  <a:p>
                    <a:fld id="{731F5134-8131-4356-9315-0A613F5925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2388-48D6-90F8-9B747D61D93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6FA6DBF1-EA83-4F1B-98E9-2B49C01B84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388-48D6-90F8-9B747D61D930}"/>
                </c:ext>
              </c:extLst>
            </c:dLbl>
            <c:dLbl>
              <c:idx val="46"/>
              <c:layout>
                <c:manualLayout>
                  <c:x val="-5.2719659482351133E-2"/>
                  <c:y val="-2.1044716916451853E-2"/>
                </c:manualLayout>
              </c:layout>
              <c:tx>
                <c:rich>
                  <a:bodyPr/>
                  <a:lstStyle/>
                  <a:p>
                    <a:fld id="{195AC56C-569D-4E91-959B-E40E1DE2BE7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2388-48D6-90F8-9B747D61D93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96AC60D-A007-4745-AE2F-304878A340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388-48D6-90F8-9B747D61D93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9E55BE9D-19F3-459C-8BAE-BA69424387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388-48D6-90F8-9B747D61D930}"/>
                </c:ext>
              </c:extLst>
            </c:dLbl>
            <c:dLbl>
              <c:idx val="49"/>
              <c:layout>
                <c:manualLayout>
                  <c:x val="0"/>
                  <c:y val="-1.0522358458225927E-2"/>
                </c:manualLayout>
              </c:layout>
              <c:tx>
                <c:rich>
                  <a:bodyPr/>
                  <a:lstStyle/>
                  <a:p>
                    <a:fld id="{CA71244F-5487-4302-AC46-A167F98ED5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2388-48D6-90F8-9B747D61D930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38A80B4-C1CB-4252-916A-A22C6735D0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388-48D6-90F8-9B747D61D930}"/>
                </c:ext>
              </c:extLst>
            </c:dLbl>
            <c:dLbl>
              <c:idx val="51"/>
              <c:layout>
                <c:manualLayout>
                  <c:x val="-5.6624819444006727E-2"/>
                  <c:y val="7.8917688436694455E-3"/>
                </c:manualLayout>
              </c:layout>
              <c:tx>
                <c:rich>
                  <a:bodyPr/>
                  <a:lstStyle/>
                  <a:p>
                    <a:fld id="{243E81E7-8931-4C44-AE48-64BAE824DD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2388-48D6-90F8-9B747D61D93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757A158-F6D4-408B-82DD-1A1D90D069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388-48D6-90F8-9B747D61D930}"/>
                </c:ext>
              </c:extLst>
            </c:dLbl>
            <c:dLbl>
              <c:idx val="53"/>
              <c:layout>
                <c:manualLayout>
                  <c:x val="-3.7099019635728599E-2"/>
                  <c:y val="-2.6305896145564913E-2"/>
                </c:manualLayout>
              </c:layout>
              <c:tx>
                <c:rich>
                  <a:bodyPr/>
                  <a:lstStyle/>
                  <a:p>
                    <a:fld id="{64A50F46-4DC3-4050-BAFE-96BFFCF1748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2388-48D6-90F8-9B747D61D930}"/>
                </c:ext>
              </c:extLst>
            </c:dLbl>
            <c:dLbl>
              <c:idx val="54"/>
              <c:layout>
                <c:manualLayout>
                  <c:x val="-6.4435139367317956E-2"/>
                  <c:y val="-1.3152948072782408E-2"/>
                </c:manualLayout>
              </c:layout>
              <c:tx>
                <c:rich>
                  <a:bodyPr/>
                  <a:lstStyle/>
                  <a:p>
                    <a:fld id="{73D96507-9CE5-4E9A-87CC-4C999D990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2388-48D6-90F8-9B747D61D930}"/>
                </c:ext>
              </c:extLst>
            </c:dLbl>
            <c:dLbl>
              <c:idx val="55"/>
              <c:layout>
                <c:manualLayout>
                  <c:x val="-0.10739189894553001"/>
                  <c:y val="1.8414127301895275E-2"/>
                </c:manualLayout>
              </c:layout>
              <c:tx>
                <c:rich>
                  <a:bodyPr/>
                  <a:lstStyle/>
                  <a:p>
                    <a:fld id="{1701CF30-F95D-45F8-A772-334657B10E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2388-48D6-90F8-9B747D61D93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6F9870F-C32C-4828-AD23-47D6C47BB2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388-48D6-90F8-9B747D61D93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9841512-8E94-4716-A485-2053F9571E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388-48D6-90F8-9B747D61D930}"/>
                </c:ext>
              </c:extLst>
            </c:dLbl>
            <c:dLbl>
              <c:idx val="58"/>
              <c:layout>
                <c:manualLayout>
                  <c:x val="-9.7628999041391561E-3"/>
                  <c:y val="5.2611792291128671E-3"/>
                </c:manualLayout>
              </c:layout>
              <c:tx>
                <c:rich>
                  <a:bodyPr/>
                  <a:lstStyle/>
                  <a:p>
                    <a:fld id="{86F619EA-31C3-4408-9E7F-77EF7A6C0B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2388-48D6-90F8-9B747D61D930}"/>
                </c:ext>
              </c:extLst>
            </c:dLbl>
            <c:dLbl>
              <c:idx val="59"/>
              <c:layout>
                <c:manualLayout>
                  <c:x val="-5.0767079501523281E-2"/>
                  <c:y val="-2.3675306531008335E-2"/>
                </c:manualLayout>
              </c:layout>
              <c:tx>
                <c:rich>
                  <a:bodyPr/>
                  <a:lstStyle/>
                  <a:p>
                    <a:fld id="{6CDDB68D-DE1A-4AFD-9EEA-ADCEB2695D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2388-48D6-90F8-9B747D61D93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A3F0E67-A27C-4FA7-856B-88C1D9080E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388-48D6-90F8-9B747D61D93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3BC7F12-8B7F-4186-BD37-876ABB9052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388-48D6-90F8-9B747D61D93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10B71BFD-9626-49CF-8FAD-638F1B227E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388-48D6-90F8-9B747D61D93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C66CF2C-F2F6-4676-97B2-1ED173E246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388-48D6-90F8-9B747D61D930}"/>
                </c:ext>
              </c:extLst>
            </c:dLbl>
            <c:dLbl>
              <c:idx val="64"/>
              <c:layout>
                <c:manualLayout>
                  <c:x val="-9.7628999041390926E-2"/>
                  <c:y val="1.8414127301895372E-2"/>
                </c:manualLayout>
              </c:layout>
              <c:tx>
                <c:rich>
                  <a:bodyPr/>
                  <a:lstStyle/>
                  <a:p>
                    <a:fld id="{4F211FF3-1056-4DC5-AE97-0ABF3CF16B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2388-48D6-90F8-9B747D61D93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F572C106-0419-484E-8F27-410432C778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388-48D6-90F8-9B747D61D93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C1A11AF-B0E6-4730-BA38-FB6A0EE421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388-48D6-90F8-9B747D61D930}"/>
                </c:ext>
              </c:extLst>
            </c:dLbl>
            <c:dLbl>
              <c:idx val="67"/>
              <c:layout>
                <c:manualLayout>
                  <c:x val="-0.12691769875380815"/>
                  <c:y val="-1.8414127301895372E-2"/>
                </c:manualLayout>
              </c:layout>
              <c:tx>
                <c:rich>
                  <a:bodyPr/>
                  <a:lstStyle/>
                  <a:p>
                    <a:fld id="{313C0BDE-D1C5-40F1-8778-8E9369042F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2388-48D6-90F8-9B747D61D930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3403ACF-C8E9-4922-8AF4-D0A88E03BC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388-48D6-90F8-9B747D61D93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E9014079-42A7-41BA-937C-73F5F6CAC4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388-48D6-90F8-9B747D61D93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C646C65A-B9C7-486A-A8A3-EEC5D34899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388-48D6-90F8-9B747D61D930}"/>
                </c:ext>
              </c:extLst>
            </c:dLbl>
            <c:dLbl>
              <c:idx val="71"/>
              <c:layout>
                <c:manualLayout>
                  <c:x val="-1.2373174956693888E-2"/>
                  <c:y val="0"/>
                </c:manualLayout>
              </c:layout>
              <c:tx>
                <c:rich>
                  <a:bodyPr/>
                  <a:lstStyle/>
                  <a:p>
                    <a:fld id="{0A43FAD7-29E7-4D41-ABEB-3AC7725676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2388-48D6-90F8-9B747D61D930}"/>
                </c:ext>
              </c:extLst>
            </c:dLbl>
            <c:dLbl>
              <c:idx val="72"/>
              <c:layout>
                <c:manualLayout>
                  <c:x val="-9.9581579022218744E-2"/>
                  <c:y val="-1.3152948072782311E-2"/>
                </c:manualLayout>
              </c:layout>
              <c:tx>
                <c:rich>
                  <a:bodyPr/>
                  <a:lstStyle/>
                  <a:p>
                    <a:fld id="{3F5C2138-385A-45E7-97B8-8BA4EC788D0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2388-48D6-90F8-9B747D61D930}"/>
                </c:ext>
              </c:extLst>
            </c:dLbl>
            <c:dLbl>
              <c:idx val="73"/>
              <c:layout>
                <c:manualLayout>
                  <c:x val="-9.7628999041391561E-3"/>
                  <c:y val="-1.0522358458225927E-2"/>
                </c:manualLayout>
              </c:layout>
              <c:tx>
                <c:rich>
                  <a:bodyPr/>
                  <a:lstStyle/>
                  <a:p>
                    <a:fld id="{F1374D14-15A2-4650-A587-903DF5AF38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2388-48D6-90F8-9B747D61D930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1B35DB3E-E049-44CA-8031-5A2C5384BF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388-48D6-90F8-9B747D61D930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3992F77-AC93-4D06-897C-4C16EB4D6C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388-48D6-90F8-9B747D61D930}"/>
                </c:ext>
              </c:extLst>
            </c:dLbl>
            <c:dLbl>
              <c:idx val="76"/>
              <c:layout>
                <c:manualLayout>
                  <c:x val="-7.4198039271457045E-2"/>
                  <c:y val="-2.6305896145564816E-2"/>
                </c:manualLayout>
              </c:layout>
              <c:tx>
                <c:rich>
                  <a:bodyPr/>
                  <a:lstStyle/>
                  <a:p>
                    <a:fld id="{A5562D4F-A018-4622-8C8E-3D345D4F26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2388-48D6-90F8-9B747D61D930}"/>
                </c:ext>
              </c:extLst>
            </c:dLbl>
            <c:dLbl>
              <c:idx val="77"/>
              <c:layout>
                <c:manualLayout>
                  <c:x val="-2.3430959769933875E-2"/>
                  <c:y val="1.8414127301895372E-2"/>
                </c:manualLayout>
              </c:layout>
              <c:tx>
                <c:rich>
                  <a:bodyPr/>
                  <a:lstStyle/>
                  <a:p>
                    <a:fld id="{83DB5C11-6F12-4DA7-A752-9C2F44F467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2388-48D6-90F8-9B747D61D930}"/>
                </c:ext>
              </c:extLst>
            </c:dLbl>
            <c:dLbl>
              <c:idx val="78"/>
              <c:layout>
                <c:manualLayout>
                  <c:x val="-1.2373174956693888E-2"/>
                  <c:y val="0"/>
                </c:manualLayout>
              </c:layout>
              <c:tx>
                <c:rich>
                  <a:bodyPr/>
                  <a:lstStyle/>
                  <a:p>
                    <a:fld id="{A8D5A951-0D08-48FB-AE08-E959CA66EF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2388-48D6-90F8-9B747D61D930}"/>
                </c:ext>
              </c:extLst>
            </c:dLbl>
            <c:dLbl>
              <c:idx val="79"/>
              <c:layout>
                <c:manualLayout>
                  <c:x val="-8.9818679118079586E-2"/>
                  <c:y val="1.5783537687338891E-2"/>
                </c:manualLayout>
              </c:layout>
              <c:tx>
                <c:rich>
                  <a:bodyPr/>
                  <a:lstStyle/>
                  <a:p>
                    <a:fld id="{64400A69-7FAA-4039-849D-01A259D9FF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2388-48D6-90F8-9B747D61D930}"/>
                </c:ext>
              </c:extLst>
            </c:dLbl>
            <c:dLbl>
              <c:idx val="80"/>
              <c:layout>
                <c:manualLayout>
                  <c:x val="-7.0699737143102195E-2"/>
                  <c:y val="-2.4159813356663819E-2"/>
                </c:manualLayout>
              </c:layout>
              <c:tx>
                <c:rich>
                  <a:bodyPr/>
                  <a:lstStyle/>
                  <a:p>
                    <a:fld id="{F079ACB3-62A4-4797-9B39-ECE6C8C8EC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2388-48D6-90F8-9B747D61D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graf!$B$8:$B$88</c:f>
              <c:numCache>
                <c:formatCode>General</c:formatCode>
                <c:ptCount val="81"/>
                <c:pt idx="0">
                  <c:v>5.6383056911784246</c:v>
                </c:pt>
                <c:pt idx="1">
                  <c:v>2.1079258448686242</c:v>
                </c:pt>
                <c:pt idx="2">
                  <c:v>4.2330571197350615</c:v>
                </c:pt>
                <c:pt idx="3">
                  <c:v>5.4472022123213053</c:v>
                </c:pt>
                <c:pt idx="4">
                  <c:v>3.7264612903395729</c:v>
                </c:pt>
                <c:pt idx="5">
                  <c:v>4.8970514274756649</c:v>
                </c:pt>
                <c:pt idx="6">
                  <c:v>6.0900359614546309</c:v>
                </c:pt>
                <c:pt idx="7">
                  <c:v>-0.30452513037501777</c:v>
                </c:pt>
                <c:pt idx="8">
                  <c:v>5.4900736233187777</c:v>
                </c:pt>
                <c:pt idx="9">
                  <c:v>1.6241319981592484</c:v>
                </c:pt>
                <c:pt idx="10">
                  <c:v>5.0757526330400093</c:v>
                </c:pt>
                <c:pt idx="11">
                  <c:v>3.1048482092262297</c:v>
                </c:pt>
                <c:pt idx="12">
                  <c:v>2.6410448161529043</c:v>
                </c:pt>
                <c:pt idx="13">
                  <c:v>2.6464950123229252</c:v>
                </c:pt>
                <c:pt idx="14">
                  <c:v>4.3768823419486402</c:v>
                </c:pt>
                <c:pt idx="15">
                  <c:v>5.1590276851429655</c:v>
                </c:pt>
                <c:pt idx="16">
                  <c:v>6.254331005838023</c:v>
                </c:pt>
                <c:pt idx="17">
                  <c:v>5.0892390788221471</c:v>
                </c:pt>
                <c:pt idx="18">
                  <c:v>2.1317471546270172</c:v>
                </c:pt>
                <c:pt idx="19">
                  <c:v>1.7949577710539262</c:v>
                </c:pt>
                <c:pt idx="20">
                  <c:v>1.9533457546591879</c:v>
                </c:pt>
                <c:pt idx="21">
                  <c:v>1.7627829129326378</c:v>
                </c:pt>
                <c:pt idx="22">
                  <c:v>2.5335426230542644</c:v>
                </c:pt>
                <c:pt idx="23">
                  <c:v>2.0307609309507817</c:v>
                </c:pt>
                <c:pt idx="24">
                  <c:v>3.2263797202951805</c:v>
                </c:pt>
                <c:pt idx="25">
                  <c:v>6.2911626989263985</c:v>
                </c:pt>
                <c:pt idx="26">
                  <c:v>6.1886713842628893</c:v>
                </c:pt>
                <c:pt idx="27">
                  <c:v>4.1077368884045704</c:v>
                </c:pt>
                <c:pt idx="28">
                  <c:v>0.13163626288583002</c:v>
                </c:pt>
                <c:pt idx="29">
                  <c:v>2.1014533736389782</c:v>
                </c:pt>
                <c:pt idx="30">
                  <c:v>0.70112449089830919</c:v>
                </c:pt>
                <c:pt idx="31">
                  <c:v>3.5720363373459207</c:v>
                </c:pt>
                <c:pt idx="32">
                  <c:v>2.3035052877877336</c:v>
                </c:pt>
                <c:pt idx="33">
                  <c:v>4.8657524706489612</c:v>
                </c:pt>
                <c:pt idx="34">
                  <c:v>4.366868524248094</c:v>
                </c:pt>
                <c:pt idx="35">
                  <c:v>-0.11920941718171131</c:v>
                </c:pt>
                <c:pt idx="36">
                  <c:v>3.4821970392728163</c:v>
                </c:pt>
                <c:pt idx="37">
                  <c:v>4.0302730276359222</c:v>
                </c:pt>
                <c:pt idx="38">
                  <c:v>-10.563550850062015</c:v>
                </c:pt>
                <c:pt idx="39">
                  <c:v>7.3422574011287391</c:v>
                </c:pt>
                <c:pt idx="40">
                  <c:v>4.5803366791753932</c:v>
                </c:pt>
                <c:pt idx="41">
                  <c:v>2.121795996297271</c:v>
                </c:pt>
                <c:pt idx="42">
                  <c:v>2.1146993757724513</c:v>
                </c:pt>
                <c:pt idx="43">
                  <c:v>5.5414572053214401</c:v>
                </c:pt>
                <c:pt idx="44">
                  <c:v>7.2061062861867677</c:v>
                </c:pt>
                <c:pt idx="45">
                  <c:v>-0.84237185899050326</c:v>
                </c:pt>
                <c:pt idx="46">
                  <c:v>4.0043211006542512</c:v>
                </c:pt>
                <c:pt idx="47">
                  <c:v>4.2702758466048136</c:v>
                </c:pt>
                <c:pt idx="48">
                  <c:v>-9.4254749012312455E-2</c:v>
                </c:pt>
                <c:pt idx="49">
                  <c:v>1.7022927602791931</c:v>
                </c:pt>
                <c:pt idx="50">
                  <c:v>1.9317423319428237</c:v>
                </c:pt>
                <c:pt idx="51">
                  <c:v>1.8191230269451353</c:v>
                </c:pt>
                <c:pt idx="52">
                  <c:v>4.0006273465566355</c:v>
                </c:pt>
                <c:pt idx="53">
                  <c:v>3.0578702945701934</c:v>
                </c:pt>
                <c:pt idx="54">
                  <c:v>1.8017738167175927</c:v>
                </c:pt>
                <c:pt idx="55">
                  <c:v>3.4067692558923479</c:v>
                </c:pt>
                <c:pt idx="56">
                  <c:v>5.157219457487705</c:v>
                </c:pt>
                <c:pt idx="57">
                  <c:v>4.354744014464571</c:v>
                </c:pt>
                <c:pt idx="58">
                  <c:v>2.0220931280316821</c:v>
                </c:pt>
                <c:pt idx="59">
                  <c:v>0.58261063272465052</c:v>
                </c:pt>
                <c:pt idx="60">
                  <c:v>1.8229458988065717</c:v>
                </c:pt>
                <c:pt idx="61">
                  <c:v>12.882771141274606</c:v>
                </c:pt>
                <c:pt idx="62">
                  <c:v>4.4700444909221373</c:v>
                </c:pt>
                <c:pt idx="63">
                  <c:v>-0.82160554299859967</c:v>
                </c:pt>
                <c:pt idx="64">
                  <c:v>4.2127365792018239</c:v>
                </c:pt>
                <c:pt idx="65">
                  <c:v>2.3701895315216803</c:v>
                </c:pt>
                <c:pt idx="66">
                  <c:v>4.946071445499383</c:v>
                </c:pt>
                <c:pt idx="67">
                  <c:v>2.242007519962069</c:v>
                </c:pt>
                <c:pt idx="68">
                  <c:v>3.3137888896546261</c:v>
                </c:pt>
                <c:pt idx="69">
                  <c:v>4.5060831302857771</c:v>
                </c:pt>
                <c:pt idx="70">
                  <c:v>0.21471701731926029</c:v>
                </c:pt>
                <c:pt idx="71">
                  <c:v>4.2811632986407284</c:v>
                </c:pt>
                <c:pt idx="72">
                  <c:v>3.3273221117736669</c:v>
                </c:pt>
                <c:pt idx="73">
                  <c:v>4.0149520113257609</c:v>
                </c:pt>
                <c:pt idx="74">
                  <c:v>-7.4772272697766109</c:v>
                </c:pt>
                <c:pt idx="75">
                  <c:v>3.156544172624054</c:v>
                </c:pt>
                <c:pt idx="76">
                  <c:v>1.5661109120249257</c:v>
                </c:pt>
                <c:pt idx="77">
                  <c:v>3.6748331096486173</c:v>
                </c:pt>
                <c:pt idx="78">
                  <c:v>5.4424580984610342</c:v>
                </c:pt>
                <c:pt idx="79">
                  <c:v>3.8114587872386969</c:v>
                </c:pt>
                <c:pt idx="80">
                  <c:v>4.2538682532755665</c:v>
                </c:pt>
              </c:numCache>
            </c:numRef>
          </c:xVal>
          <c:yVal>
            <c:numRef>
              <c:f>graf!$C$8:$C$88</c:f>
              <c:numCache>
                <c:formatCode>General</c:formatCode>
                <c:ptCount val="81"/>
                <c:pt idx="0">
                  <c:v>42.493228898210226</c:v>
                </c:pt>
                <c:pt idx="1">
                  <c:v>30.899452439248943</c:v>
                </c:pt>
                <c:pt idx="2">
                  <c:v>42.456419445877096</c:v>
                </c:pt>
                <c:pt idx="3">
                  <c:v>29.845870073639023</c:v>
                </c:pt>
                <c:pt idx="4">
                  <c:v>40.022445533203317</c:v>
                </c:pt>
                <c:pt idx="5">
                  <c:v>34.75245459450511</c:v>
                </c:pt>
                <c:pt idx="6">
                  <c:v>2.7304816634088258</c:v>
                </c:pt>
                <c:pt idx="7">
                  <c:v>0.56943499906985784</c:v>
                </c:pt>
                <c:pt idx="8">
                  <c:v>22.821673960270264</c:v>
                </c:pt>
                <c:pt idx="9">
                  <c:v>36.12646725295393</c:v>
                </c:pt>
                <c:pt idx="10">
                  <c:v>40.100671890810233</c:v>
                </c:pt>
                <c:pt idx="11">
                  <c:v>12.976946046148107</c:v>
                </c:pt>
                <c:pt idx="12">
                  <c:v>5.0153965057847012</c:v>
                </c:pt>
                <c:pt idx="13">
                  <c:v>7.9249949414720104</c:v>
                </c:pt>
                <c:pt idx="14">
                  <c:v>8.9153204610491841</c:v>
                </c:pt>
                <c:pt idx="15">
                  <c:v>28.700937626572422</c:v>
                </c:pt>
                <c:pt idx="16">
                  <c:v>29.559464423476655</c:v>
                </c:pt>
                <c:pt idx="17">
                  <c:v>16.805314892231312</c:v>
                </c:pt>
                <c:pt idx="18">
                  <c:v>18.954940224384753</c:v>
                </c:pt>
                <c:pt idx="19">
                  <c:v>10.965173622609644</c:v>
                </c:pt>
                <c:pt idx="20">
                  <c:v>3.549325378754991</c:v>
                </c:pt>
                <c:pt idx="21">
                  <c:v>14.75873718731852</c:v>
                </c:pt>
                <c:pt idx="22">
                  <c:v>45.173487661326654</c:v>
                </c:pt>
                <c:pt idx="23">
                  <c:v>21.507270738307348</c:v>
                </c:pt>
                <c:pt idx="24">
                  <c:v>20.181090206062411</c:v>
                </c:pt>
                <c:pt idx="25">
                  <c:v>33.649484617667461</c:v>
                </c:pt>
                <c:pt idx="26">
                  <c:v>31.708271685065114</c:v>
                </c:pt>
                <c:pt idx="27">
                  <c:v>35.181242567289594</c:v>
                </c:pt>
                <c:pt idx="28">
                  <c:v>66.154955271913224</c:v>
                </c:pt>
                <c:pt idx="29">
                  <c:v>17.110837472073253</c:v>
                </c:pt>
                <c:pt idx="30">
                  <c:v>1.7602442776255798</c:v>
                </c:pt>
                <c:pt idx="31">
                  <c:v>1.8378083414037834</c:v>
                </c:pt>
                <c:pt idx="32">
                  <c:v>12.364175670159376</c:v>
                </c:pt>
                <c:pt idx="33">
                  <c:v>14.056094665966135</c:v>
                </c:pt>
                <c:pt idx="34">
                  <c:v>29.119105778815797</c:v>
                </c:pt>
                <c:pt idx="35">
                  <c:v>13.865935538576673</c:v>
                </c:pt>
                <c:pt idx="36">
                  <c:v>31.556162197768344</c:v>
                </c:pt>
                <c:pt idx="37">
                  <c:v>0</c:v>
                </c:pt>
                <c:pt idx="38">
                  <c:v>1.0532860150744876</c:v>
                </c:pt>
                <c:pt idx="39">
                  <c:v>0</c:v>
                </c:pt>
                <c:pt idx="40">
                  <c:v>63.449528031476959</c:v>
                </c:pt>
                <c:pt idx="41">
                  <c:v>22.722225371966644</c:v>
                </c:pt>
                <c:pt idx="42">
                  <c:v>14.24663849135025</c:v>
                </c:pt>
                <c:pt idx="43">
                  <c:v>22.971160599174404</c:v>
                </c:pt>
                <c:pt idx="44">
                  <c:v>2.1734124190907154</c:v>
                </c:pt>
                <c:pt idx="45">
                  <c:v>3.4871306179583117</c:v>
                </c:pt>
                <c:pt idx="46">
                  <c:v>0</c:v>
                </c:pt>
                <c:pt idx="47">
                  <c:v>3.3535331346559278</c:v>
                </c:pt>
                <c:pt idx="48">
                  <c:v>41.40926374831006</c:v>
                </c:pt>
                <c:pt idx="49">
                  <c:v>32.086032037259571</c:v>
                </c:pt>
                <c:pt idx="50">
                  <c:v>59.328737760157104</c:v>
                </c:pt>
                <c:pt idx="51">
                  <c:v>13.21577362178167</c:v>
                </c:pt>
                <c:pt idx="52">
                  <c:v>12.637620932979829</c:v>
                </c:pt>
                <c:pt idx="53">
                  <c:v>3.1731645709337499</c:v>
                </c:pt>
                <c:pt idx="54">
                  <c:v>21.47919701748506</c:v>
                </c:pt>
                <c:pt idx="55">
                  <c:v>28.62687229492742</c:v>
                </c:pt>
                <c:pt idx="56">
                  <c:v>26.1336908518984</c:v>
                </c:pt>
                <c:pt idx="57">
                  <c:v>45.92882216715708</c:v>
                </c:pt>
                <c:pt idx="58">
                  <c:v>3.0591036318452298</c:v>
                </c:pt>
                <c:pt idx="59">
                  <c:v>14.304656922417026</c:v>
                </c:pt>
                <c:pt idx="60">
                  <c:v>54.405420291250884</c:v>
                </c:pt>
                <c:pt idx="61">
                  <c:v>45.682504059318376</c:v>
                </c:pt>
                <c:pt idx="62">
                  <c:v>61.016532297165057</c:v>
                </c:pt>
                <c:pt idx="63">
                  <c:v>11.747450374333868</c:v>
                </c:pt>
                <c:pt idx="64">
                  <c:v>25.633315579696543</c:v>
                </c:pt>
                <c:pt idx="65">
                  <c:v>41.361110130530783</c:v>
                </c:pt>
                <c:pt idx="66">
                  <c:v>0.36555051908173714</c:v>
                </c:pt>
                <c:pt idx="67">
                  <c:v>44.555304154249832</c:v>
                </c:pt>
                <c:pt idx="68">
                  <c:v>42.142767567099867</c:v>
                </c:pt>
                <c:pt idx="69">
                  <c:v>19.102508988891262</c:v>
                </c:pt>
                <c:pt idx="70">
                  <c:v>8.9626964215174691</c:v>
                </c:pt>
                <c:pt idx="71">
                  <c:v>7.1158913914087636</c:v>
                </c:pt>
                <c:pt idx="72">
                  <c:v>0.22769966503788536</c:v>
                </c:pt>
                <c:pt idx="73">
                  <c:v>19.965600750173024</c:v>
                </c:pt>
                <c:pt idx="74">
                  <c:v>6.815288580600134</c:v>
                </c:pt>
                <c:pt idx="75">
                  <c:v>7.9558634901429945</c:v>
                </c:pt>
                <c:pt idx="76">
                  <c:v>15.963766587893291</c:v>
                </c:pt>
                <c:pt idx="77">
                  <c:v>29.558837981298566</c:v>
                </c:pt>
                <c:pt idx="78">
                  <c:v>8.1828566319193214</c:v>
                </c:pt>
                <c:pt idx="79">
                  <c:v>0.18647017877279309</c:v>
                </c:pt>
                <c:pt idx="80">
                  <c:v>29.487466598473553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graf!$A$8:$A$88</c15:f>
                <c15:dlblRangeCache>
                  <c:ptCount val="81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Chile</c:v>
                  </c:pt>
                  <c:pt idx="5">
                    <c:v>Colombia</c:v>
                  </c:pt>
                  <c:pt idx="6">
                    <c:v>Costa Rica</c:v>
                  </c:pt>
                  <c:pt idx="7">
                    <c:v>Czech Republic</c:v>
                  </c:pt>
                  <c:pt idx="8">
                    <c:v>Denmark</c:v>
                  </c:pt>
                  <c:pt idx="9">
                    <c:v>Estonia</c:v>
                  </c:pt>
                  <c:pt idx="10">
                    <c:v>Finland</c:v>
                  </c:pt>
                  <c:pt idx="11">
                    <c:v>France</c:v>
                  </c:pt>
                  <c:pt idx="12">
                    <c:v>Germany</c:v>
                  </c:pt>
                  <c:pt idx="13">
                    <c:v>Greece</c:v>
                  </c:pt>
                  <c:pt idx="14">
                    <c:v>Hungary</c:v>
                  </c:pt>
                  <c:pt idx="15">
                    <c:v>Iceland</c:v>
                  </c:pt>
                  <c:pt idx="16">
                    <c:v>Ireland</c:v>
                  </c:pt>
                  <c:pt idx="17">
                    <c:v>Israel</c:v>
                  </c:pt>
                  <c:pt idx="18">
                    <c:v>Italy</c:v>
                  </c:pt>
                  <c:pt idx="19">
                    <c:v>Japan</c:v>
                  </c:pt>
                  <c:pt idx="20">
                    <c:v>Korea</c:v>
                  </c:pt>
                  <c:pt idx="21">
                    <c:v>Latvia</c:v>
                  </c:pt>
                  <c:pt idx="22">
                    <c:v>Lithuania</c:v>
                  </c:pt>
                  <c:pt idx="23">
                    <c:v>Luxembourg</c:v>
                  </c:pt>
                  <c:pt idx="24">
                    <c:v>Mexico</c:v>
                  </c:pt>
                  <c:pt idx="25">
                    <c:v>Netherlands</c:v>
                  </c:pt>
                  <c:pt idx="26">
                    <c:v>New Zealand</c:v>
                  </c:pt>
                  <c:pt idx="27">
                    <c:v>Norway</c:v>
                  </c:pt>
                  <c:pt idx="28">
                    <c:v>Poland</c:v>
                  </c:pt>
                  <c:pt idx="29">
                    <c:v>Portugal</c:v>
                  </c:pt>
                  <c:pt idx="30">
                    <c:v>Slovak Republic</c:v>
                  </c:pt>
                  <c:pt idx="31">
                    <c:v>Slovenia</c:v>
                  </c:pt>
                  <c:pt idx="32">
                    <c:v>Spain</c:v>
                  </c:pt>
                  <c:pt idx="33">
                    <c:v>Sweden</c:v>
                  </c:pt>
                  <c:pt idx="34">
                    <c:v>Switzerland</c:v>
                  </c:pt>
                  <c:pt idx="35">
                    <c:v>Turkey</c:v>
                  </c:pt>
                  <c:pt idx="36">
                    <c:v>United States</c:v>
                  </c:pt>
                  <c:pt idx="37">
                    <c:v>Albania</c:v>
                  </c:pt>
                  <c:pt idx="38">
                    <c:v>Angola</c:v>
                  </c:pt>
                  <c:pt idx="39">
                    <c:v>Armenia</c:v>
                  </c:pt>
                  <c:pt idx="40">
                    <c:v>Botswana</c:v>
                  </c:pt>
                  <c:pt idx="41">
                    <c:v>Brazil</c:v>
                  </c:pt>
                  <c:pt idx="42">
                    <c:v>Bulgaria</c:v>
                  </c:pt>
                  <c:pt idx="43">
                    <c:v>Croatia</c:v>
                  </c:pt>
                  <c:pt idx="44">
                    <c:v>Dominican Republic</c:v>
                  </c:pt>
                  <c:pt idx="45">
                    <c:v>Egypt</c:v>
                  </c:pt>
                  <c:pt idx="46">
                    <c:v>Georgia</c:v>
                  </c:pt>
                  <c:pt idx="47">
                    <c:v>Ghana</c:v>
                  </c:pt>
                  <c:pt idx="48">
                    <c:v>Gibraltar</c:v>
                  </c:pt>
                  <c:pt idx="49">
                    <c:v>Guyana</c:v>
                  </c:pt>
                  <c:pt idx="50">
                    <c:v>Hong Kong (China)</c:v>
                  </c:pt>
                  <c:pt idx="51">
                    <c:v>India</c:v>
                  </c:pt>
                  <c:pt idx="52">
                    <c:v>Indonesia</c:v>
                  </c:pt>
                  <c:pt idx="53">
                    <c:v>Kazakhstan</c:v>
                  </c:pt>
                  <c:pt idx="54">
                    <c:v>Kenya</c:v>
                  </c:pt>
                  <c:pt idx="55">
                    <c:v>Liechtenstein</c:v>
                  </c:pt>
                  <c:pt idx="56">
                    <c:v>Macau (China)</c:v>
                  </c:pt>
                  <c:pt idx="57">
                    <c:v>Malawi</c:v>
                  </c:pt>
                  <c:pt idx="58">
                    <c:v>Maldives</c:v>
                  </c:pt>
                  <c:pt idx="59">
                    <c:v>Malta</c:v>
                  </c:pt>
                  <c:pt idx="60">
                    <c:v>Mauritius</c:v>
                  </c:pt>
                  <c:pt idx="61">
                    <c:v>Mozambique</c:v>
                  </c:pt>
                  <c:pt idx="62">
                    <c:v>Namibia</c:v>
                  </c:pt>
                  <c:pt idx="63">
                    <c:v>Nigeria</c:v>
                  </c:pt>
                  <c:pt idx="64">
                    <c:v>North Macedonia</c:v>
                  </c:pt>
                  <c:pt idx="65">
                    <c:v>Pakistan</c:v>
                  </c:pt>
                  <c:pt idx="66">
                    <c:v>Panama</c:v>
                  </c:pt>
                  <c:pt idx="67">
                    <c:v>Papua New Guinea</c:v>
                  </c:pt>
                  <c:pt idx="68">
                    <c:v>Peru</c:v>
                  </c:pt>
                  <c:pt idx="69">
                    <c:v>Romania</c:v>
                  </c:pt>
                  <c:pt idx="70">
                    <c:v>Russia</c:v>
                  </c:pt>
                  <c:pt idx="71">
                    <c:v>Serbia</c:v>
                  </c:pt>
                  <c:pt idx="72">
                    <c:v>Singapore</c:v>
                  </c:pt>
                  <c:pt idx="73">
                    <c:v>South Africa</c:v>
                  </c:pt>
                  <c:pt idx="74">
                    <c:v>Suriname</c:v>
                  </c:pt>
                  <c:pt idx="75">
                    <c:v>Tanzania</c:v>
                  </c:pt>
                  <c:pt idx="76">
                    <c:v>Thailand</c:v>
                  </c:pt>
                  <c:pt idx="77">
                    <c:v>Trinidad and Tobago</c:v>
                  </c:pt>
                  <c:pt idx="78">
                    <c:v>Ukraine</c:v>
                  </c:pt>
                  <c:pt idx="79">
                    <c:v>Uruguay</c:v>
                  </c:pt>
                  <c:pt idx="80">
                    <c:v>Zambia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1-2388-48D6-90F8-9B747D61D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1217360"/>
        <c:axId val="1251217776"/>
      </c:scatterChart>
      <c:valAx>
        <c:axId val="1251217360"/>
        <c:scaling>
          <c:orientation val="minMax"/>
          <c:max val="8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Reálný výnos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51217776"/>
        <c:crosses val="autoZero"/>
        <c:crossBetween val="midCat"/>
        <c:majorUnit val="1"/>
      </c:valAx>
      <c:valAx>
        <c:axId val="125121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Podíl</a:t>
                </a:r>
                <a:r>
                  <a:rPr lang="cs-CZ" baseline="0"/>
                  <a:t> akcií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5121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45144356955377E-2"/>
          <c:y val="0.10226851851851854"/>
          <c:w val="0.80954593175853018"/>
          <c:h val="0.62514617964421126"/>
        </c:manualLayout>
      </c:layout>
      <c:lineChart>
        <c:grouping val="standard"/>
        <c:varyColors val="0"/>
        <c:ser>
          <c:idx val="0"/>
          <c:order val="0"/>
          <c:tx>
            <c:strRef>
              <c:f>grafy!$F$1</c:f>
              <c:strCache>
                <c:ptCount val="1"/>
                <c:pt idx="0">
                  <c:v>Výnosnost PF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grafy!$A$5:$A$39</c:f>
              <c:numCache>
                <c:formatCode>m/d/yyyy</c:formatCode>
                <c:ptCount val="35"/>
                <c:pt idx="0">
                  <c:v>41639</c:v>
                </c:pt>
                <c:pt idx="1">
                  <c:v>41729</c:v>
                </c:pt>
                <c:pt idx="2">
                  <c:v>41820</c:v>
                </c:pt>
                <c:pt idx="3">
                  <c:v>41912</c:v>
                </c:pt>
                <c:pt idx="4">
                  <c:v>42004</c:v>
                </c:pt>
                <c:pt idx="5">
                  <c:v>42094</c:v>
                </c:pt>
                <c:pt idx="6">
                  <c:v>42185</c:v>
                </c:pt>
                <c:pt idx="7">
                  <c:v>42277</c:v>
                </c:pt>
                <c:pt idx="8">
                  <c:v>42369</c:v>
                </c:pt>
                <c:pt idx="9">
                  <c:v>42460</c:v>
                </c:pt>
                <c:pt idx="10">
                  <c:v>42551</c:v>
                </c:pt>
                <c:pt idx="11">
                  <c:v>42643</c:v>
                </c:pt>
                <c:pt idx="12">
                  <c:v>42735</c:v>
                </c:pt>
                <c:pt idx="13">
                  <c:v>42825</c:v>
                </c:pt>
                <c:pt idx="14">
                  <c:v>42916</c:v>
                </c:pt>
                <c:pt idx="15">
                  <c:v>43008</c:v>
                </c:pt>
                <c:pt idx="16">
                  <c:v>43100</c:v>
                </c:pt>
                <c:pt idx="17">
                  <c:v>43190</c:v>
                </c:pt>
                <c:pt idx="18">
                  <c:v>43281</c:v>
                </c:pt>
                <c:pt idx="19">
                  <c:v>43373</c:v>
                </c:pt>
                <c:pt idx="20">
                  <c:v>43465</c:v>
                </c:pt>
                <c:pt idx="21">
                  <c:v>43555</c:v>
                </c:pt>
                <c:pt idx="22">
                  <c:v>43646</c:v>
                </c:pt>
                <c:pt idx="23">
                  <c:v>43738</c:v>
                </c:pt>
                <c:pt idx="24">
                  <c:v>43830</c:v>
                </c:pt>
                <c:pt idx="25">
                  <c:v>43921</c:v>
                </c:pt>
                <c:pt idx="26">
                  <c:v>44012</c:v>
                </c:pt>
                <c:pt idx="27">
                  <c:v>44104</c:v>
                </c:pt>
                <c:pt idx="28">
                  <c:v>44196</c:v>
                </c:pt>
                <c:pt idx="29">
                  <c:v>44286</c:v>
                </c:pt>
                <c:pt idx="30">
                  <c:v>44377</c:v>
                </c:pt>
                <c:pt idx="31">
                  <c:v>44469</c:v>
                </c:pt>
                <c:pt idx="32">
                  <c:v>44561</c:v>
                </c:pt>
                <c:pt idx="33">
                  <c:v>44651</c:v>
                </c:pt>
                <c:pt idx="34">
                  <c:v>44742</c:v>
                </c:pt>
              </c:numCache>
            </c:numRef>
          </c:cat>
          <c:val>
            <c:numRef>
              <c:f>grafy!$F$5:$F$39</c:f>
              <c:numCache>
                <c:formatCode>0.00%</c:formatCode>
                <c:ptCount val="35"/>
                <c:pt idx="0">
                  <c:v>1.5261119423074974E-2</c:v>
                </c:pt>
                <c:pt idx="1">
                  <c:v>1.3095639676286259E-2</c:v>
                </c:pt>
                <c:pt idx="2">
                  <c:v>1.1821127737006243E-2</c:v>
                </c:pt>
                <c:pt idx="3">
                  <c:v>1.1281844193875868E-2</c:v>
                </c:pt>
                <c:pt idx="4">
                  <c:v>1.2905211438511607E-2</c:v>
                </c:pt>
                <c:pt idx="5">
                  <c:v>1.2903294680038459E-2</c:v>
                </c:pt>
                <c:pt idx="6">
                  <c:v>1.2201235919327832E-2</c:v>
                </c:pt>
                <c:pt idx="7">
                  <c:v>1.0993692692063864E-2</c:v>
                </c:pt>
                <c:pt idx="8">
                  <c:v>1.0027702542664198E-2</c:v>
                </c:pt>
                <c:pt idx="9">
                  <c:v>8.5444014849866013E-3</c:v>
                </c:pt>
                <c:pt idx="10">
                  <c:v>8.4626422439106723E-3</c:v>
                </c:pt>
                <c:pt idx="11">
                  <c:v>8.6915167169399603E-3</c:v>
                </c:pt>
                <c:pt idx="12">
                  <c:v>7.525411199261544E-3</c:v>
                </c:pt>
                <c:pt idx="13">
                  <c:v>8.0689881174298549E-3</c:v>
                </c:pt>
                <c:pt idx="14">
                  <c:v>6.4006651863961397E-3</c:v>
                </c:pt>
                <c:pt idx="15">
                  <c:v>5.8408933135552848E-3</c:v>
                </c:pt>
                <c:pt idx="16">
                  <c:v>5.7117233098933125E-3</c:v>
                </c:pt>
                <c:pt idx="17">
                  <c:v>4.1181529701458846E-3</c:v>
                </c:pt>
                <c:pt idx="18">
                  <c:v>5.7842681708427518E-3</c:v>
                </c:pt>
                <c:pt idx="19">
                  <c:v>6.5137198916440731E-3</c:v>
                </c:pt>
                <c:pt idx="20">
                  <c:v>3.979991735789801E-3</c:v>
                </c:pt>
                <c:pt idx="21">
                  <c:v>8.7915889416564121E-3</c:v>
                </c:pt>
                <c:pt idx="22">
                  <c:v>1.0598177414289886E-2</c:v>
                </c:pt>
                <c:pt idx="23">
                  <c:v>1.1957507736337736E-2</c:v>
                </c:pt>
                <c:pt idx="24">
                  <c:v>1.6862593688357908E-2</c:v>
                </c:pt>
                <c:pt idx="25">
                  <c:v>7.0064180845604423E-3</c:v>
                </c:pt>
                <c:pt idx="26">
                  <c:v>1.1163364392956968E-2</c:v>
                </c:pt>
                <c:pt idx="27">
                  <c:v>1.0230995511960838E-2</c:v>
                </c:pt>
                <c:pt idx="28">
                  <c:v>1.0535197787695627E-2</c:v>
                </c:pt>
                <c:pt idx="29">
                  <c:v>1.7280509744573999E-2</c:v>
                </c:pt>
                <c:pt idx="30">
                  <c:v>1.3000601332522604E-2</c:v>
                </c:pt>
                <c:pt idx="31">
                  <c:v>1.1187705746039623E-2</c:v>
                </c:pt>
                <c:pt idx="32">
                  <c:v>7.935330841096818E-3</c:v>
                </c:pt>
                <c:pt idx="33">
                  <c:v>1.8015351873320257E-3</c:v>
                </c:pt>
                <c:pt idx="34">
                  <c:v>-8.159070396779473E-3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D1-4E36-9AB9-48EE01EED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91600"/>
        <c:axId val="122994512"/>
      </c:lineChart>
      <c:lineChart>
        <c:grouping val="standard"/>
        <c:varyColors val="0"/>
        <c:ser>
          <c:idx val="1"/>
          <c:order val="1"/>
          <c:tx>
            <c:strRef>
              <c:f>grafy!$C$1</c:f>
              <c:strCache>
                <c:ptCount val="1"/>
                <c:pt idx="0">
                  <c:v>ROE PS (pravá osa)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grafy!$A$5:$A$39</c:f>
              <c:numCache>
                <c:formatCode>m/d/yyyy</c:formatCode>
                <c:ptCount val="35"/>
                <c:pt idx="0">
                  <c:v>41639</c:v>
                </c:pt>
                <c:pt idx="1">
                  <c:v>41729</c:v>
                </c:pt>
                <c:pt idx="2">
                  <c:v>41820</c:v>
                </c:pt>
                <c:pt idx="3">
                  <c:v>41912</c:v>
                </c:pt>
                <c:pt idx="4">
                  <c:v>42004</c:v>
                </c:pt>
                <c:pt idx="5">
                  <c:v>42094</c:v>
                </c:pt>
                <c:pt idx="6">
                  <c:v>42185</c:v>
                </c:pt>
                <c:pt idx="7">
                  <c:v>42277</c:v>
                </c:pt>
                <c:pt idx="8">
                  <c:v>42369</c:v>
                </c:pt>
                <c:pt idx="9">
                  <c:v>42460</c:v>
                </c:pt>
                <c:pt idx="10">
                  <c:v>42551</c:v>
                </c:pt>
                <c:pt idx="11">
                  <c:v>42643</c:v>
                </c:pt>
                <c:pt idx="12">
                  <c:v>42735</c:v>
                </c:pt>
                <c:pt idx="13">
                  <c:v>42825</c:v>
                </c:pt>
                <c:pt idx="14">
                  <c:v>42916</c:v>
                </c:pt>
                <c:pt idx="15">
                  <c:v>43008</c:v>
                </c:pt>
                <c:pt idx="16">
                  <c:v>43100</c:v>
                </c:pt>
                <c:pt idx="17">
                  <c:v>43190</c:v>
                </c:pt>
                <c:pt idx="18">
                  <c:v>43281</c:v>
                </c:pt>
                <c:pt idx="19">
                  <c:v>43373</c:v>
                </c:pt>
                <c:pt idx="20">
                  <c:v>43465</c:v>
                </c:pt>
                <c:pt idx="21">
                  <c:v>43555</c:v>
                </c:pt>
                <c:pt idx="22">
                  <c:v>43646</c:v>
                </c:pt>
                <c:pt idx="23">
                  <c:v>43738</c:v>
                </c:pt>
                <c:pt idx="24">
                  <c:v>43830</c:v>
                </c:pt>
                <c:pt idx="25">
                  <c:v>43921</c:v>
                </c:pt>
                <c:pt idx="26">
                  <c:v>44012</c:v>
                </c:pt>
                <c:pt idx="27">
                  <c:v>44104</c:v>
                </c:pt>
                <c:pt idx="28">
                  <c:v>44196</c:v>
                </c:pt>
                <c:pt idx="29">
                  <c:v>44286</c:v>
                </c:pt>
                <c:pt idx="30">
                  <c:v>44377</c:v>
                </c:pt>
                <c:pt idx="31">
                  <c:v>44469</c:v>
                </c:pt>
                <c:pt idx="32">
                  <c:v>44561</c:v>
                </c:pt>
                <c:pt idx="33">
                  <c:v>44651</c:v>
                </c:pt>
                <c:pt idx="34">
                  <c:v>44742</c:v>
                </c:pt>
              </c:numCache>
            </c:numRef>
          </c:cat>
          <c:val>
            <c:numRef>
              <c:f>grafy!$C$5:$C$39</c:f>
              <c:numCache>
                <c:formatCode>0.00%</c:formatCode>
                <c:ptCount val="35"/>
                <c:pt idx="0">
                  <c:v>-2.9100313216944493E-2</c:v>
                </c:pt>
                <c:pt idx="1">
                  <c:v>3.3396363201194635E-3</c:v>
                </c:pt>
                <c:pt idx="2">
                  <c:v>2.3633475077698439E-2</c:v>
                </c:pt>
                <c:pt idx="3">
                  <c:v>5.3554993426105285E-2</c:v>
                </c:pt>
                <c:pt idx="4">
                  <c:v>6.9760741393734574E-2</c:v>
                </c:pt>
                <c:pt idx="5">
                  <c:v>7.7837771031392236E-2</c:v>
                </c:pt>
                <c:pt idx="6">
                  <c:v>8.8854166654091488E-2</c:v>
                </c:pt>
                <c:pt idx="7">
                  <c:v>9.990977375612016E-2</c:v>
                </c:pt>
                <c:pt idx="8">
                  <c:v>9.0704852120192817E-2</c:v>
                </c:pt>
                <c:pt idx="9">
                  <c:v>9.7420029594382104E-2</c:v>
                </c:pt>
                <c:pt idx="10">
                  <c:v>0.13220254473218315</c:v>
                </c:pt>
                <c:pt idx="11">
                  <c:v>0.13613357827234759</c:v>
                </c:pt>
                <c:pt idx="12">
                  <c:v>0.16342240014184828</c:v>
                </c:pt>
                <c:pt idx="13">
                  <c:v>0.17334254232747007</c:v>
                </c:pt>
                <c:pt idx="14">
                  <c:v>0.18920111219155797</c:v>
                </c:pt>
                <c:pt idx="15">
                  <c:v>0.18844229096104875</c:v>
                </c:pt>
                <c:pt idx="16">
                  <c:v>0.15347837345653467</c:v>
                </c:pt>
                <c:pt idx="17">
                  <c:v>0.14064551022215036</c:v>
                </c:pt>
                <c:pt idx="18">
                  <c:v>0.15072593466227641</c:v>
                </c:pt>
                <c:pt idx="19">
                  <c:v>0.14633686336969065</c:v>
                </c:pt>
                <c:pt idx="20">
                  <c:v>0.15233261286536467</c:v>
                </c:pt>
                <c:pt idx="21">
                  <c:v>0.15556222330473754</c:v>
                </c:pt>
                <c:pt idx="22">
                  <c:v>0.17010092260639648</c:v>
                </c:pt>
                <c:pt idx="23">
                  <c:v>0.17314040957085744</c:v>
                </c:pt>
                <c:pt idx="24">
                  <c:v>0.18323620330065571</c:v>
                </c:pt>
                <c:pt idx="25">
                  <c:v>0.1804220314066044</c:v>
                </c:pt>
                <c:pt idx="26">
                  <c:v>0.17497706186419579</c:v>
                </c:pt>
                <c:pt idx="27">
                  <c:v>0.162332415185793</c:v>
                </c:pt>
                <c:pt idx="28">
                  <c:v>0.14979550229092017</c:v>
                </c:pt>
                <c:pt idx="29">
                  <c:v>0.14892643508836728</c:v>
                </c:pt>
                <c:pt idx="30">
                  <c:v>0.16065419183108945</c:v>
                </c:pt>
                <c:pt idx="31">
                  <c:v>0.16354058978547259</c:v>
                </c:pt>
                <c:pt idx="32">
                  <c:v>0.15881797650956889</c:v>
                </c:pt>
                <c:pt idx="33">
                  <c:v>0.16125691417111984</c:v>
                </c:pt>
                <c:pt idx="34">
                  <c:v>0.17340219930457784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D1-4E36-9AB9-48EE01EED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287568"/>
        <c:axId val="134285904"/>
      </c:lineChart>
      <c:dateAx>
        <c:axId val="122991600"/>
        <c:scaling>
          <c:orientation val="minMax"/>
        </c:scaling>
        <c:delete val="0"/>
        <c:axPos val="b"/>
        <c:numFmt formatCode="[$-405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2994512"/>
        <c:crosses val="autoZero"/>
        <c:auto val="1"/>
        <c:lblOffset val="100"/>
        <c:baseTimeUnit val="months"/>
      </c:dateAx>
      <c:valAx>
        <c:axId val="122994512"/>
        <c:scaling>
          <c:orientation val="minMax"/>
          <c:max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2991600"/>
        <c:crosses val="autoZero"/>
        <c:crossBetween val="between"/>
      </c:valAx>
      <c:valAx>
        <c:axId val="134285904"/>
        <c:scaling>
          <c:orientation val="minMax"/>
          <c:min val="-0.1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4287568"/>
        <c:crosses val="max"/>
        <c:crossBetween val="between"/>
      </c:valAx>
      <c:dateAx>
        <c:axId val="1342875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428590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4943132108486438E-2"/>
          <c:y val="0.87384149897929431"/>
          <c:w val="0.9195581802274716"/>
          <c:h val="9.8380723242927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ÚF!$Q$11</c:f>
              <c:strCache>
                <c:ptCount val="1"/>
                <c:pt idx="0">
                  <c:v>PKF (ÚF)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ÚF!$R$11:$AB$11</c:f>
              <c:numCache>
                <c:formatCode>General</c:formatCode>
                <c:ptCount val="11"/>
                <c:pt idx="0">
                  <c:v>100</c:v>
                </c:pt>
                <c:pt idx="1">
                  <c:v>100.58414170798341</c:v>
                </c:pt>
                <c:pt idx="2">
                  <c:v>102.12337174621345</c:v>
                </c:pt>
                <c:pt idx="3">
                  <c:v>102.83590224992786</c:v>
                </c:pt>
                <c:pt idx="4">
                  <c:v>102.79133654583606</c:v>
                </c:pt>
                <c:pt idx="5">
                  <c:v>101.79429142548909</c:v>
                </c:pt>
                <c:pt idx="6">
                  <c:v>101.55863214323858</c:v>
                </c:pt>
                <c:pt idx="7">
                  <c:v>103.73649305246884</c:v>
                </c:pt>
                <c:pt idx="8">
                  <c:v>104.84586759689712</c:v>
                </c:pt>
                <c:pt idx="9">
                  <c:v>101.10509254703518</c:v>
                </c:pt>
                <c:pt idx="10">
                  <c:v>101.38342038587881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4A-4618-9BDB-05D29B265D53}"/>
            </c:ext>
          </c:extLst>
        </c:ser>
        <c:ser>
          <c:idx val="1"/>
          <c:order val="1"/>
          <c:tx>
            <c:strRef>
              <c:f>ÚF!$Q$12</c:f>
              <c:strCache>
                <c:ptCount val="1"/>
                <c:pt idx="0">
                  <c:v>Ostatní konzervativní ÚF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ÚF!$R$12:$AB$12</c:f>
              <c:numCache>
                <c:formatCode>General</c:formatCode>
                <c:ptCount val="11"/>
                <c:pt idx="0">
                  <c:v>100</c:v>
                </c:pt>
                <c:pt idx="1">
                  <c:v>102.76369684093206</c:v>
                </c:pt>
                <c:pt idx="2">
                  <c:v>105.1368248124527</c:v>
                </c:pt>
                <c:pt idx="3">
                  <c:v>106.22267672292416</c:v>
                </c:pt>
                <c:pt idx="4">
                  <c:v>106.81199326631977</c:v>
                </c:pt>
                <c:pt idx="5">
                  <c:v>106.52159809196402</c:v>
                </c:pt>
                <c:pt idx="6">
                  <c:v>105.00664620631507</c:v>
                </c:pt>
                <c:pt idx="7">
                  <c:v>108.31173540209062</c:v>
                </c:pt>
                <c:pt idx="8">
                  <c:v>109.26731074458515</c:v>
                </c:pt>
                <c:pt idx="9">
                  <c:v>105.72977050079825</c:v>
                </c:pt>
                <c:pt idx="10">
                  <c:v>102.9115791653845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4A-4618-9BDB-05D29B265D53}"/>
            </c:ext>
          </c:extLst>
        </c:ser>
        <c:ser>
          <c:idx val="2"/>
          <c:order val="2"/>
          <c:tx>
            <c:strRef>
              <c:f>ÚF!$Q$13</c:f>
              <c:strCache>
                <c:ptCount val="1"/>
                <c:pt idx="0">
                  <c:v>Vyvážené ÚF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ÚF!$R$13:$AB$13</c:f>
              <c:numCache>
                <c:formatCode>General</c:formatCode>
                <c:ptCount val="11"/>
                <c:pt idx="0">
                  <c:v>100</c:v>
                </c:pt>
                <c:pt idx="1">
                  <c:v>101.94974658340121</c:v>
                </c:pt>
                <c:pt idx="2">
                  <c:v>105.55474862059879</c:v>
                </c:pt>
                <c:pt idx="3">
                  <c:v>106.58804463026929</c:v>
                </c:pt>
                <c:pt idx="4">
                  <c:v>109.93321633017236</c:v>
                </c:pt>
                <c:pt idx="5">
                  <c:v>112.51689947626748</c:v>
                </c:pt>
                <c:pt idx="6">
                  <c:v>108.4799448619696</c:v>
                </c:pt>
                <c:pt idx="7">
                  <c:v>118.71438202051498</c:v>
                </c:pt>
                <c:pt idx="8">
                  <c:v>123.07096848409475</c:v>
                </c:pt>
                <c:pt idx="9">
                  <c:v>127.76969667703217</c:v>
                </c:pt>
                <c:pt idx="10">
                  <c:v>121.91576440759633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4A-4618-9BDB-05D29B265D53}"/>
            </c:ext>
          </c:extLst>
        </c:ser>
        <c:ser>
          <c:idx val="3"/>
          <c:order val="3"/>
          <c:tx>
            <c:strRef>
              <c:f>ÚF!$Q$14</c:f>
              <c:strCache>
                <c:ptCount val="1"/>
                <c:pt idx="0">
                  <c:v>Dynamické ÚF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ÚF!$R$14:$AB$14</c:f>
              <c:numCache>
                <c:formatCode>General</c:formatCode>
                <c:ptCount val="11"/>
                <c:pt idx="0">
                  <c:v>100</c:v>
                </c:pt>
                <c:pt idx="1">
                  <c:v>103.41830476549256</c:v>
                </c:pt>
                <c:pt idx="2">
                  <c:v>109.42593851626314</c:v>
                </c:pt>
                <c:pt idx="3">
                  <c:v>110.28282601838278</c:v>
                </c:pt>
                <c:pt idx="4">
                  <c:v>116.66060782158026</c:v>
                </c:pt>
                <c:pt idx="5">
                  <c:v>125.87612150839439</c:v>
                </c:pt>
                <c:pt idx="6">
                  <c:v>115.09100178595007</c:v>
                </c:pt>
                <c:pt idx="7">
                  <c:v>136.85943332876118</c:v>
                </c:pt>
                <c:pt idx="8">
                  <c:v>141.76951996836186</c:v>
                </c:pt>
                <c:pt idx="9">
                  <c:v>165.3596617315182</c:v>
                </c:pt>
                <c:pt idx="10">
                  <c:v>147.56091385239378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4A-4618-9BDB-05D29B265D53}"/>
            </c:ext>
          </c:extLst>
        </c:ser>
        <c:ser>
          <c:idx val="4"/>
          <c:order val="4"/>
          <c:tx>
            <c:strRef>
              <c:f>ÚF!$Q$15</c:f>
              <c:strCache>
                <c:ptCount val="1"/>
                <c:pt idx="0">
                  <c:v>TF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ÚF!$R$15:$AB$15</c:f>
              <c:numCache>
                <c:formatCode>General</c:formatCode>
                <c:ptCount val="11"/>
                <c:pt idx="0">
                  <c:v>100</c:v>
                </c:pt>
                <c:pt idx="1">
                  <c:v>101.74000000000001</c:v>
                </c:pt>
                <c:pt idx="2">
                  <c:v>103.235578</c:v>
                </c:pt>
                <c:pt idx="3">
                  <c:v>104.42278714700001</c:v>
                </c:pt>
                <c:pt idx="4">
                  <c:v>105.26861172289071</c:v>
                </c:pt>
                <c:pt idx="5">
                  <c:v>105.94233083791721</c:v>
                </c:pt>
                <c:pt idx="6">
                  <c:v>106.75808678536917</c:v>
                </c:pt>
                <c:pt idx="7">
                  <c:v>108.13526610490042</c:v>
                </c:pt>
                <c:pt idx="8">
                  <c:v>109.07604292001305</c:v>
                </c:pt>
                <c:pt idx="9">
                  <c:v>109.65414594748913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4A-4618-9BDB-05D29B265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963455"/>
        <c:axId val="349962623"/>
      </c:lineChart>
      <c:catAx>
        <c:axId val="34996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49962623"/>
        <c:crosses val="autoZero"/>
        <c:auto val="1"/>
        <c:lblAlgn val="ctr"/>
        <c:lblOffset val="100"/>
        <c:noMultiLvlLbl val="0"/>
      </c:catAx>
      <c:valAx>
        <c:axId val="34996262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4996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ÚF!$Q$11</c:f>
              <c:strCache>
                <c:ptCount val="1"/>
                <c:pt idx="0">
                  <c:v>PKF (ÚF)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ÚF!$R$11:$AB$11</c:f>
              <c:numCache>
                <c:formatCode>General</c:formatCode>
                <c:ptCount val="11"/>
                <c:pt idx="0">
                  <c:v>100</c:v>
                </c:pt>
                <c:pt idx="1">
                  <c:v>100.58414170798341</c:v>
                </c:pt>
                <c:pt idx="2">
                  <c:v>102.12337174621345</c:v>
                </c:pt>
                <c:pt idx="3">
                  <c:v>102.83590224992786</c:v>
                </c:pt>
                <c:pt idx="4">
                  <c:v>102.79133654583606</c:v>
                </c:pt>
                <c:pt idx="5">
                  <c:v>101.79429142548909</c:v>
                </c:pt>
                <c:pt idx="6">
                  <c:v>101.55863214323858</c:v>
                </c:pt>
                <c:pt idx="7">
                  <c:v>103.73649305246884</c:v>
                </c:pt>
                <c:pt idx="8">
                  <c:v>104.84586759689712</c:v>
                </c:pt>
                <c:pt idx="9">
                  <c:v>101.10509254703518</c:v>
                </c:pt>
                <c:pt idx="10">
                  <c:v>101.38342038587881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3D-4BC4-AB8D-7FE2C9BD2FB0}"/>
            </c:ext>
          </c:extLst>
        </c:ser>
        <c:ser>
          <c:idx val="1"/>
          <c:order val="1"/>
          <c:tx>
            <c:strRef>
              <c:f>ÚF!$Q$12</c:f>
              <c:strCache>
                <c:ptCount val="1"/>
                <c:pt idx="0">
                  <c:v>Ostatní konzervativní ÚF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ÚF!$R$12:$AB$12</c:f>
              <c:numCache>
                <c:formatCode>General</c:formatCode>
                <c:ptCount val="11"/>
                <c:pt idx="0">
                  <c:v>100</c:v>
                </c:pt>
                <c:pt idx="1">
                  <c:v>102.76369684093206</c:v>
                </c:pt>
                <c:pt idx="2">
                  <c:v>105.1368248124527</c:v>
                </c:pt>
                <c:pt idx="3">
                  <c:v>106.22267672292416</c:v>
                </c:pt>
                <c:pt idx="4">
                  <c:v>106.81199326631977</c:v>
                </c:pt>
                <c:pt idx="5">
                  <c:v>106.52159809196402</c:v>
                </c:pt>
                <c:pt idx="6">
                  <c:v>105.00664620631507</c:v>
                </c:pt>
                <c:pt idx="7">
                  <c:v>108.31173540209062</c:v>
                </c:pt>
                <c:pt idx="8">
                  <c:v>109.26731074458515</c:v>
                </c:pt>
                <c:pt idx="9">
                  <c:v>105.72977050079825</c:v>
                </c:pt>
                <c:pt idx="10">
                  <c:v>102.9115791653845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3D-4BC4-AB8D-7FE2C9BD2FB0}"/>
            </c:ext>
          </c:extLst>
        </c:ser>
        <c:ser>
          <c:idx val="4"/>
          <c:order val="2"/>
          <c:tx>
            <c:strRef>
              <c:f>ÚF!$Q$15</c:f>
              <c:strCache>
                <c:ptCount val="1"/>
                <c:pt idx="0">
                  <c:v>TF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ÚF!$R$3:$AB$3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ÚF!$R$15:$AB$15</c:f>
              <c:numCache>
                <c:formatCode>General</c:formatCode>
                <c:ptCount val="11"/>
                <c:pt idx="0">
                  <c:v>100</c:v>
                </c:pt>
                <c:pt idx="1">
                  <c:v>101.74000000000001</c:v>
                </c:pt>
                <c:pt idx="2">
                  <c:v>103.235578</c:v>
                </c:pt>
                <c:pt idx="3">
                  <c:v>104.42278714700001</c:v>
                </c:pt>
                <c:pt idx="4">
                  <c:v>105.26861172289071</c:v>
                </c:pt>
                <c:pt idx="5">
                  <c:v>105.94233083791721</c:v>
                </c:pt>
                <c:pt idx="6">
                  <c:v>106.75808678536917</c:v>
                </c:pt>
                <c:pt idx="7">
                  <c:v>108.13526610490042</c:v>
                </c:pt>
                <c:pt idx="8">
                  <c:v>109.07604292001305</c:v>
                </c:pt>
                <c:pt idx="9">
                  <c:v>109.65414594748913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3D-4BC4-AB8D-7FE2C9BD2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963455"/>
        <c:axId val="349962623"/>
      </c:lineChart>
      <c:catAx>
        <c:axId val="34996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49962623"/>
        <c:crosses val="autoZero"/>
        <c:auto val="1"/>
        <c:lblAlgn val="ctr"/>
        <c:lblOffset val="100"/>
        <c:noMultiLvlLbl val="0"/>
      </c:catAx>
      <c:valAx>
        <c:axId val="34996262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4996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23. 3. 2011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Tutorial V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5F11-A898-4A57-BA47-ABB05DDEDCA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1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0C8C-4C3B-49D1-A0D9-B187762449E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2DC5-E3B6-4DCA-8E3A-9A844F12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320398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altLang="en-US" sz="2000" dirty="0"/>
              <a:t>Institut ekonomických studií</a:t>
            </a:r>
            <a:br>
              <a:rPr lang="cs-CZ" altLang="en-US" sz="2000" dirty="0"/>
            </a:br>
            <a:r>
              <a:rPr lang="cs-CZ" altLang="en-US" sz="2000" dirty="0"/>
              <a:t>Fakulta sociálních věd</a:t>
            </a:r>
            <a:br>
              <a:rPr lang="cs-CZ" altLang="en-US" sz="2000" dirty="0"/>
            </a:br>
            <a:r>
              <a:rPr lang="cs-CZ" altLang="en-US" sz="2000" dirty="0"/>
              <a:t>Univerzita Karlova</a:t>
            </a:r>
            <a:br>
              <a:rPr lang="cs-CZ" altLang="en-US" sz="2000" dirty="0"/>
            </a:br>
            <a:br>
              <a:rPr lang="cs-CZ" altLang="en-US" sz="2000" dirty="0"/>
            </a:br>
            <a:r>
              <a:rPr lang="cs-CZ" altLang="en-US" sz="2000" dirty="0">
                <a:solidFill>
                  <a:srgbClr val="0000AC"/>
                </a:solidFill>
              </a:rPr>
              <a:t>jeb010makro2@seznam.cz</a:t>
            </a:r>
            <a:br>
              <a:rPr lang="cs-CZ" altLang="en-US" sz="2000" dirty="0">
                <a:solidFill>
                  <a:srgbClr val="898989"/>
                </a:solidFill>
              </a:rPr>
            </a:br>
            <a:br>
              <a:rPr lang="cs-CZ" altLang="en-US" sz="2000" dirty="0"/>
            </a:br>
            <a:r>
              <a:rPr lang="cs-CZ" altLang="en-US" sz="2000" dirty="0"/>
              <a:t>Michal Hlaváček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6D828351-CC2B-4B48-BA56-72CEDBA7B29C}"/>
              </a:ext>
            </a:extLst>
          </p:cNvPr>
          <p:cNvSpPr txBox="1">
            <a:spLocks/>
          </p:cNvSpPr>
          <p:nvPr/>
        </p:nvSpPr>
        <p:spPr>
          <a:xfrm>
            <a:off x="755576" y="1089111"/>
            <a:ext cx="7772400" cy="1475793"/>
          </a:xfrm>
          <a:prstGeom prst="rect">
            <a:avLst/>
          </a:prstGeom>
          <a:solidFill>
            <a:srgbClr val="0000AC"/>
          </a:solidFill>
          <a:effectLst>
            <a:outerShdw blurRad="50800" dist="38100" dir="2700000" sx="101000" sy="101000" algn="tl" rotWithShape="0">
              <a:schemeClr val="tx1">
                <a:alpha val="39000"/>
              </a:scheme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cs-CZ" altLang="en-US" sz="2900" dirty="0">
                <a:solidFill>
                  <a:schemeClr val="bg1"/>
                </a:solidFill>
              </a:rPr>
              <a:t>Seminář 3: Teorie reálného hospodářského cyklu</a:t>
            </a:r>
            <a:br>
              <a:rPr lang="cs-CZ" altLang="en-US" dirty="0">
                <a:solidFill>
                  <a:schemeClr val="bg1"/>
                </a:solidFill>
              </a:rPr>
            </a:br>
            <a:r>
              <a:rPr lang="cs-CZ" altLang="en-US" sz="2500" dirty="0">
                <a:solidFill>
                  <a:schemeClr val="bg1"/>
                </a:solidFill>
              </a:rPr>
              <a:t>JEB010 Makroekonomie II</a:t>
            </a:r>
          </a:p>
        </p:txBody>
      </p:sp>
    </p:spTree>
    <p:extLst>
      <p:ext uri="{BB962C8B-B14F-4D97-AF65-F5344CB8AC3E}">
        <p14:creationId xmlns:p14="http://schemas.microsoft.com/office/powerpoint/2010/main" val="11127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C9AB7BE-93CC-44FD-B2D2-AD8D85592F8D}" type="slidenum">
              <a:rPr lang="cs-CZ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0243" name="Picture 4" descr="Example 1_3c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985125" cy="5743575"/>
          </a:xfrm>
          <a:noFill/>
        </p:spPr>
      </p:pic>
    </p:spTree>
    <p:extLst>
      <p:ext uri="{BB962C8B-B14F-4D97-AF65-F5344CB8AC3E}">
        <p14:creationId xmlns:p14="http://schemas.microsoft.com/office/powerpoint/2010/main" val="178172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cs-CZ" altLang="en-US" sz="2400" b="1" dirty="0"/>
              <a:t>Příklad 2: </a:t>
            </a:r>
            <a:r>
              <a:rPr lang="cs-CZ" altLang="en-US" sz="2400" b="1" dirty="0" err="1"/>
              <a:t>Mezičasové</a:t>
            </a:r>
            <a:r>
              <a:rPr lang="cs-CZ" altLang="en-US" sz="2400" b="1" dirty="0"/>
              <a:t> rozpočtové omezení </a:t>
            </a:r>
            <a:br>
              <a:rPr lang="cs-CZ" altLang="en-US" sz="2400" b="1" dirty="0"/>
            </a:br>
            <a:r>
              <a:rPr lang="cs-CZ" altLang="en-US" sz="2400" b="1" dirty="0"/>
              <a:t>s </a:t>
            </a:r>
            <a:r>
              <a:rPr lang="cs-CZ" altLang="en-US" sz="2400" b="1" u="sng" dirty="0"/>
              <a:t>částečným</a:t>
            </a:r>
            <a:r>
              <a:rPr lang="cs-CZ" altLang="en-US" sz="2400" b="1" dirty="0"/>
              <a:t> likviditním omezením</a:t>
            </a:r>
            <a:br>
              <a:rPr lang="cs-CZ" altLang="en-US" sz="2400" b="1" dirty="0"/>
            </a:br>
            <a:endParaRPr lang="en-US" altLang="en-US" sz="2400" b="1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Znázorněte </a:t>
            </a:r>
            <a:r>
              <a:rPr lang="cs-CZ" altLang="en-US" sz="2000" dirty="0" err="1"/>
              <a:t>mezičasové</a:t>
            </a:r>
            <a:r>
              <a:rPr lang="cs-CZ" altLang="en-US" sz="2000" dirty="0"/>
              <a:t> rozpočtové omezení pro dvě období u jednotlivce s částečným omezením likvidity . 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</a:t>
            </a:r>
            <a:r>
              <a:rPr lang="cs-CZ" altLang="en-US" sz="2000" i="1" dirty="0"/>
              <a:t>(= vklady se úročí sazbou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D</a:t>
            </a:r>
            <a:r>
              <a:rPr lang="cs-CZ" altLang="en-US" sz="2000" i="1" dirty="0"/>
              <a:t>, půjčky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i="1" dirty="0"/>
              <a:t>, a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D</a:t>
            </a:r>
            <a:r>
              <a:rPr lang="cs-CZ" altLang="en-US" sz="2000" i="1" dirty="0"/>
              <a:t> &lt;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dirty="0"/>
              <a:t>)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cs-CZ" altLang="en-US" sz="2000" dirty="0"/>
              <a:t>Jakou kombinaci c</a:t>
            </a:r>
            <a:r>
              <a:rPr lang="cs-CZ" altLang="en-US" sz="2000" baseline="-25000" dirty="0"/>
              <a:t>1</a:t>
            </a:r>
            <a:r>
              <a:rPr lang="cs-CZ" altLang="en-US" sz="2000" dirty="0"/>
              <a:t> a c</a:t>
            </a:r>
            <a:r>
              <a:rPr lang="cs-CZ" altLang="en-US" sz="2000" baseline="-25000" dirty="0"/>
              <a:t>2</a:t>
            </a:r>
            <a:r>
              <a:rPr lang="cs-CZ" altLang="en-US" sz="2000" dirty="0"/>
              <a:t> si vybere? Zvažte všechny tři relevantní případy preferencí. 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(</a:t>
            </a:r>
            <a:r>
              <a:rPr lang="cs-CZ" altLang="en-US" sz="2000" i="1" dirty="0"/>
              <a:t>Tyto tři možnosti jsou: spotřebitel si v prvním období vypůjčit ani 	nechce, nebo by si vypůjčil rád, nebo je mezi těmito dvěma situacemi 	indiferentní.</a:t>
            </a:r>
            <a:r>
              <a:rPr lang="cs-CZ" altLang="en-US" sz="2000" dirty="0"/>
              <a:t>)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3"/>
              <a:tabLst>
                <a:tab pos="444500" algn="l"/>
              </a:tabLst>
            </a:pPr>
            <a:r>
              <a:rPr lang="cs-CZ" altLang="en-US" sz="2000" dirty="0"/>
              <a:t>Jak se změní rozpočtové omezení a užitek spotřebitele, který nespoří ani si nepůjčuje, pokud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D</a:t>
            </a:r>
            <a:r>
              <a:rPr lang="cs-CZ" altLang="en-US" sz="2000" dirty="0"/>
              <a:t> vzroste na úroveň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dirty="0"/>
              <a:t>? Ukažte všechny další relevantní případy.</a:t>
            </a:r>
          </a:p>
          <a:p>
            <a:pPr marL="0" indent="0">
              <a:buNone/>
              <a:tabLst>
                <a:tab pos="2692400" algn="l"/>
                <a:tab pos="5384800" algn="l"/>
              </a:tabLst>
            </a:pPr>
            <a:endParaRPr lang="cs-CZ" altLang="en-US" sz="20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67544" y="5229200"/>
            <a:ext cx="85689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Značení:	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y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důchod jednotlivce v prvním, resp. ve druhém období, </a:t>
            </a:r>
          </a:p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		</a:t>
            </a:r>
            <a:r>
              <a:rPr lang="cs-CZ" altLang="en-US" sz="2000" i="1" dirty="0"/>
              <a:t>c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c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spotřeba jednotlivce v prvním, resp. ve druhém období.</a:t>
            </a:r>
          </a:p>
        </p:txBody>
      </p:sp>
    </p:spTree>
    <p:extLst>
      <p:ext uri="{BB962C8B-B14F-4D97-AF65-F5344CB8AC3E}">
        <p14:creationId xmlns:p14="http://schemas.microsoft.com/office/powerpoint/2010/main" val="292266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4DA51B-6705-44C5-8817-A9CEA96FB932}" type="slidenum">
              <a:rPr lang="cs-CZ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2291" name="Picture 4" descr="Example 2_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05802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111026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B700476-9F4E-4F21-AA64-15155B7A58F8}" type="slidenum">
              <a:rPr lang="cs-CZ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3315" name="Picture 4" descr="Example 2_2a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05802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359638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043096F-305E-4B38-A5DC-CBBE6CFE99EF}" type="slidenum">
              <a:rPr lang="cs-CZ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4339" name="Picture 4" descr="Example 2_2b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05802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5803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CE92742-B9E1-4400-98E4-D20D15BF6AA1}" type="slidenum">
              <a:rPr lang="cs-CZ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5363" name="Picture 4" descr="Example 2_2c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05802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426812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E02A72A-44BF-45F8-B3B0-19D6CDCD8952}" type="slidenum">
              <a:rPr lang="cs-CZ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6387" name="Picture 7" descr="Example 2_2d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05802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103077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92306E1-3869-4994-BDE4-9D89C9B179DE}" type="slidenum">
              <a:rPr lang="cs-CZ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7411" name="Picture 5" descr="Example 2_3a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4602162" cy="5613400"/>
          </a:xfrm>
          <a:noFill/>
        </p:spPr>
      </p:pic>
    </p:spTree>
    <p:extLst>
      <p:ext uri="{BB962C8B-B14F-4D97-AF65-F5344CB8AC3E}">
        <p14:creationId xmlns:p14="http://schemas.microsoft.com/office/powerpoint/2010/main" val="258180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97E0B0-65F2-4A1D-B761-5FF3AF13C0E6}" type="slidenum">
              <a:rPr lang="cs-CZ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18435" name="Picture 5" descr="Example 2_3b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4584700" cy="5375275"/>
          </a:xfrm>
          <a:noFill/>
        </p:spPr>
      </p:pic>
    </p:spTree>
    <p:extLst>
      <p:ext uri="{BB962C8B-B14F-4D97-AF65-F5344CB8AC3E}">
        <p14:creationId xmlns:p14="http://schemas.microsoft.com/office/powerpoint/2010/main" val="1818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cs-CZ" altLang="en-US" sz="2400" b="1" dirty="0"/>
              <a:t>Příklad 3: </a:t>
            </a:r>
            <a:r>
              <a:rPr lang="cs-CZ" altLang="en-US" sz="2400" b="1" dirty="0" err="1"/>
              <a:t>Mezičasové</a:t>
            </a:r>
            <a:r>
              <a:rPr lang="cs-CZ" altLang="en-US" sz="2400" b="1" dirty="0"/>
              <a:t> rozpočtové omezení </a:t>
            </a:r>
            <a:br>
              <a:rPr lang="cs-CZ" altLang="en-US" sz="2400" b="1" dirty="0"/>
            </a:br>
            <a:r>
              <a:rPr lang="cs-CZ" altLang="en-US" sz="2400" b="1" dirty="0"/>
              <a:t>s </a:t>
            </a:r>
            <a:r>
              <a:rPr lang="cs-CZ" altLang="en-US" sz="2400" b="1" u="sng" dirty="0"/>
              <a:t>preferenční úrokovou sazbou</a:t>
            </a:r>
            <a:br>
              <a:rPr lang="cs-CZ" altLang="en-US" sz="2400" b="1" u="sng" dirty="0"/>
            </a:br>
            <a:endParaRPr lang="en-US" altLang="en-US" sz="2400" b="1" u="sng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Znázorněte </a:t>
            </a:r>
            <a:r>
              <a:rPr lang="cs-CZ" altLang="en-US" sz="2000" dirty="0" err="1"/>
              <a:t>mezičasové</a:t>
            </a:r>
            <a:r>
              <a:rPr lang="cs-CZ" altLang="en-US" sz="2000" dirty="0"/>
              <a:t> rozpočtové omezení pro dvě období jednotlivce, který si může půjčovat za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dirty="0"/>
              <a:t>, a ukládat </a:t>
            </a:r>
          </a:p>
          <a:p>
            <a:pPr marL="895350" lvl="1" indent="-450850" algn="just" defTabSz="8001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cs-CZ" altLang="en-US" sz="2000" dirty="0"/>
              <a:t>za stejnou sazbu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dirty="0"/>
              <a:t> pro </a:t>
            </a:r>
            <a:r>
              <a:rPr lang="cs-CZ" altLang="en-US" sz="2000" i="1" dirty="0"/>
              <a:t>s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&lt; y</a:t>
            </a:r>
            <a:r>
              <a:rPr lang="cs-CZ" altLang="en-US" sz="2000" i="1" baseline="-25000" dirty="0"/>
              <a:t>1</a:t>
            </a:r>
            <a:r>
              <a:rPr lang="cs-CZ" altLang="en-US" sz="2000" baseline="-25000" dirty="0"/>
              <a:t> </a:t>
            </a:r>
          </a:p>
          <a:p>
            <a:pPr marL="895350" lvl="1" indent="-450850" algn="just" defTabSz="9017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cs-CZ" altLang="en-US" sz="2000" dirty="0"/>
              <a:t>a za sazbu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D</a:t>
            </a:r>
            <a:r>
              <a:rPr lang="cs-CZ" altLang="en-US" sz="2000" i="1" dirty="0"/>
              <a:t> &lt;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i="1" baseline="-25000" dirty="0"/>
              <a:t> </a:t>
            </a:r>
            <a:r>
              <a:rPr lang="cs-CZ" altLang="en-US" sz="2000" dirty="0"/>
              <a:t> pro </a:t>
            </a:r>
            <a:r>
              <a:rPr lang="cs-CZ" altLang="en-US" sz="2000" i="1" dirty="0"/>
              <a:t>s</a:t>
            </a:r>
            <a:r>
              <a:rPr lang="cs-CZ" altLang="en-US" sz="2000" i="1" baseline="-25000" dirty="0"/>
              <a:t>1</a:t>
            </a:r>
            <a:r>
              <a:rPr lang="cs-CZ" altLang="en-US" sz="2000" dirty="0"/>
              <a:t>větší.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Jak se změní rozpočtové omezení a užitek, pokud preferenční sazba pro vklady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C</a:t>
            </a:r>
            <a:r>
              <a:rPr lang="cs-CZ" altLang="en-US" sz="2000" i="1" baseline="-25000" dirty="0"/>
              <a:t> </a:t>
            </a:r>
            <a:r>
              <a:rPr lang="cs-CZ" altLang="en-US" sz="2000" dirty="0"/>
              <a:t> není dostupná? (tj. vklady se vždy úročí sazbou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D</a:t>
            </a:r>
            <a:r>
              <a:rPr lang="cs-CZ" altLang="en-US" sz="2000" dirty="0"/>
              <a:t>) 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Uvažujte případ: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čistého dlužníka,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čistého věřitele,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jednotlivce, který spotřebuje vždy pouze 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dirty="0"/>
              <a:t> a 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2</a:t>
            </a:r>
            <a:r>
              <a:rPr lang="cs-CZ" altLang="en-US" sz="2000" dirty="0"/>
              <a:t>.</a:t>
            </a:r>
          </a:p>
          <a:p>
            <a:pPr marL="0" indent="0">
              <a:buNone/>
              <a:tabLst>
                <a:tab pos="2692400" algn="l"/>
                <a:tab pos="5384800" algn="l"/>
              </a:tabLst>
            </a:pPr>
            <a:endParaRPr lang="cs-CZ" altLang="en-US" sz="20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19</a:t>
            </a:fld>
            <a:endParaRPr lang="cs-CZ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67544" y="5229200"/>
            <a:ext cx="85689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Značení:	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y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důchod jednotlivce v prvním, resp. ve druhém období, </a:t>
            </a:r>
          </a:p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		</a:t>
            </a:r>
            <a:r>
              <a:rPr lang="cs-CZ" altLang="en-US" sz="2000" i="1" dirty="0"/>
              <a:t>c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c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spotřeba jednotlivce v prvním, resp. ve druhém období.</a:t>
            </a:r>
          </a:p>
        </p:txBody>
      </p:sp>
    </p:spTree>
    <p:extLst>
      <p:ext uri="{BB962C8B-B14F-4D97-AF65-F5344CB8AC3E}">
        <p14:creationId xmlns:p14="http://schemas.microsoft.com/office/powerpoint/2010/main" val="15903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Teorie reálného hospodářského cyklu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Navazuje na modely AS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cs-CZ" altLang="en-US" sz="2000" dirty="0"/>
              <a:t>Vysvětluje delší cykly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cs-CZ" altLang="en-US" sz="2000" dirty="0"/>
              <a:t>Předpokládá okamžité vyčištění trhu práce</a:t>
            </a:r>
            <a:endParaRPr lang="cs-CZ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78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A6526A6-3742-430F-9F5B-787FA23C69D0}" type="slidenum">
              <a:rPr lang="cs-CZ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0483" name="Zástupný symbol pro obsah 6" descr="Example 3_1.pn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360363"/>
            <a:ext cx="7851775" cy="5800725"/>
          </a:xfrm>
        </p:spPr>
      </p:pic>
    </p:spTree>
    <p:extLst>
      <p:ext uri="{BB962C8B-B14F-4D97-AF65-F5344CB8AC3E}">
        <p14:creationId xmlns:p14="http://schemas.microsoft.com/office/powerpoint/2010/main" val="319190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36F0A53-E41D-48E5-9F41-5459CD668289}" type="slidenum">
              <a:rPr lang="cs-CZ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1507" name="Picture 4" descr="Example 3_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7053262" cy="5265738"/>
          </a:xfrm>
          <a:noFill/>
        </p:spPr>
      </p:pic>
    </p:spTree>
    <p:extLst>
      <p:ext uri="{BB962C8B-B14F-4D97-AF65-F5344CB8AC3E}">
        <p14:creationId xmlns:p14="http://schemas.microsoft.com/office/powerpoint/2010/main" val="228374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34AAB7-A12D-4B34-8E93-CA733614BD59}" type="slidenum">
              <a:rPr lang="cs-CZ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2531" name="Picture 4" descr="Example 3_3a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7053262" cy="5265738"/>
          </a:xfrm>
          <a:noFill/>
        </p:spPr>
      </p:pic>
    </p:spTree>
    <p:extLst>
      <p:ext uri="{BB962C8B-B14F-4D97-AF65-F5344CB8AC3E}">
        <p14:creationId xmlns:p14="http://schemas.microsoft.com/office/powerpoint/2010/main" val="219008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5CAB428-180E-4C86-A7B5-A520429547C4}" type="slidenum">
              <a:rPr lang="cs-CZ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3555" name="Picture 4" descr="Example 3_3b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7053262" cy="5265738"/>
          </a:xfrm>
          <a:noFill/>
        </p:spPr>
      </p:pic>
    </p:spTree>
    <p:extLst>
      <p:ext uri="{BB962C8B-B14F-4D97-AF65-F5344CB8AC3E}">
        <p14:creationId xmlns:p14="http://schemas.microsoft.com/office/powerpoint/2010/main" val="113964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49C9CC2-137D-4CE7-80F8-3D8BD96673CF}" type="slidenum">
              <a:rPr lang="cs-CZ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4579" name="Picture 4" descr="Example 3_3c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5956300" cy="5264150"/>
          </a:xfrm>
          <a:noFill/>
        </p:spPr>
      </p:pic>
    </p:spTree>
    <p:extLst>
      <p:ext uri="{BB962C8B-B14F-4D97-AF65-F5344CB8AC3E}">
        <p14:creationId xmlns:p14="http://schemas.microsoft.com/office/powerpoint/2010/main" val="298456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26BC551-0883-47C4-9480-F44FB10D2AA1}" type="slidenum">
              <a:rPr lang="cs-CZ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5603" name="Picture 4" descr="Example 3_3d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5956300" cy="5264150"/>
          </a:xfrm>
          <a:noFill/>
        </p:spPr>
      </p:pic>
    </p:spTree>
    <p:extLst>
      <p:ext uri="{BB962C8B-B14F-4D97-AF65-F5344CB8AC3E}">
        <p14:creationId xmlns:p14="http://schemas.microsoft.com/office/powerpoint/2010/main" val="150263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cs-CZ" altLang="en-US" sz="2400" b="1" dirty="0"/>
              <a:t>Příklad 4: </a:t>
            </a:r>
            <a:r>
              <a:rPr lang="cs-CZ" altLang="en-US" sz="2400" b="1" dirty="0" err="1"/>
              <a:t>Mezičasové</a:t>
            </a:r>
            <a:r>
              <a:rPr lang="cs-CZ" altLang="en-US" sz="2400" b="1" dirty="0"/>
              <a:t> rozpočtové omezení </a:t>
            </a:r>
            <a:br>
              <a:rPr lang="cs-CZ" altLang="en-US" sz="2400" b="1" dirty="0"/>
            </a:br>
            <a:r>
              <a:rPr lang="cs-CZ" altLang="en-US" sz="2400" b="1" dirty="0"/>
              <a:t>s </a:t>
            </a:r>
            <a:r>
              <a:rPr lang="cs-CZ" altLang="en-US" sz="2400" b="1" u="sng" dirty="0"/>
              <a:t>podmínkou minimální investice</a:t>
            </a:r>
            <a:br>
              <a:rPr lang="cs-CZ" altLang="en-US" sz="2400" b="1" u="sng" dirty="0"/>
            </a:br>
            <a:r>
              <a:rPr lang="sk-SK" altLang="en-US" sz="2400" b="1" dirty="0">
                <a:solidFill>
                  <a:srgbClr val="FF0000"/>
                </a:solidFill>
              </a:rPr>
              <a:t> </a:t>
            </a:r>
            <a:endParaRPr lang="en-US" altLang="en-US" sz="2400" b="1" u="sng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Znázorněte </a:t>
            </a:r>
            <a:r>
              <a:rPr lang="cs-CZ" altLang="en-US" sz="2000" dirty="0" err="1"/>
              <a:t>mezičasové</a:t>
            </a:r>
            <a:r>
              <a:rPr lang="cs-CZ" altLang="en-US" sz="2000" dirty="0"/>
              <a:t> rozpočtové omezení pro dvě období jednotlivce, který si může půjčit nebo spořit za úrokovou sazbu </a:t>
            </a:r>
            <a:r>
              <a:rPr lang="cs-CZ" altLang="en-US" sz="2000" i="1" dirty="0"/>
              <a:t>r</a:t>
            </a:r>
            <a:r>
              <a:rPr lang="cs-CZ" altLang="en-US" sz="2000" dirty="0"/>
              <a:t>,</a:t>
            </a:r>
            <a:r>
              <a:rPr lang="cs-CZ" altLang="en-US" sz="2000" i="1" dirty="0"/>
              <a:t> </a:t>
            </a:r>
            <a:r>
              <a:rPr lang="cs-CZ" altLang="en-US" sz="2000" dirty="0"/>
              <a:t>ale půjčka musí být minimálně </a:t>
            </a:r>
            <a:r>
              <a:rPr lang="cs-CZ" altLang="en-US" sz="2000" i="1" dirty="0"/>
              <a:t>D</a:t>
            </a:r>
            <a:r>
              <a:rPr lang="cs-CZ" altLang="en-US" sz="2000" dirty="0"/>
              <a:t>. Předpokládejte, že není možné spotřebovat pouze část půjčky a zbytek uspořit. 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Jak se změní rozpočtové omezení a užitek, pokud se </a:t>
            </a:r>
            <a:r>
              <a:rPr lang="cs-CZ" altLang="en-US" sz="2000" i="1" dirty="0"/>
              <a:t>D</a:t>
            </a:r>
            <a:r>
              <a:rPr lang="cs-CZ" altLang="en-US" sz="2000" dirty="0"/>
              <a:t> sníží na </a:t>
            </a:r>
            <a:r>
              <a:rPr lang="cs-CZ" altLang="en-US" sz="2000" i="1" dirty="0"/>
              <a:t>D’?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Uvažujte případ: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čistého dlužníka,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čistého věřitele,</a:t>
            </a:r>
          </a:p>
          <a:p>
            <a:pPr marL="914400" lvl="1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cs-CZ" altLang="en-US" sz="2000" dirty="0"/>
              <a:t>jednotlivce, který spotřebuje vždy pouze 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dirty="0"/>
              <a:t> a 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2</a:t>
            </a:r>
            <a:r>
              <a:rPr lang="cs-CZ" altLang="en-US" sz="2000" dirty="0"/>
              <a:t>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26</a:t>
            </a:fld>
            <a:endParaRPr lang="cs-CZ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67544" y="5229200"/>
            <a:ext cx="85689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Značení:	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y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důchod jednotlivce v prvním, resp. ve druhém období, </a:t>
            </a:r>
          </a:p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		</a:t>
            </a:r>
            <a:r>
              <a:rPr lang="cs-CZ" altLang="en-US" sz="2000" i="1" dirty="0"/>
              <a:t>c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c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spotřeba jednotlivce v prvním, resp. ve druhém období.</a:t>
            </a:r>
          </a:p>
        </p:txBody>
      </p:sp>
    </p:spTree>
    <p:extLst>
      <p:ext uri="{BB962C8B-B14F-4D97-AF65-F5344CB8AC3E}">
        <p14:creationId xmlns:p14="http://schemas.microsoft.com/office/powerpoint/2010/main" val="48705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0997DF5-DD2C-4CAB-B069-F7AB76ACBAD8}" type="slidenum">
              <a:rPr lang="cs-CZ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7651" name="Picture 4" descr="Example 4_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8291512" cy="5792788"/>
          </a:xfrm>
          <a:noFill/>
        </p:spPr>
      </p:pic>
    </p:spTree>
    <p:extLst>
      <p:ext uri="{BB962C8B-B14F-4D97-AF65-F5344CB8AC3E}">
        <p14:creationId xmlns:p14="http://schemas.microsoft.com/office/powerpoint/2010/main" val="94880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9532A45-99D8-46B7-A036-69DE43587BD1}" type="slidenum">
              <a:rPr lang="cs-CZ" altLang="en-US">
                <a:solidFill>
                  <a:srgbClr val="898989"/>
                </a:solidFill>
              </a:rPr>
              <a:pPr eaLnBrk="1" hangingPunct="1"/>
              <a:t>28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8675" name="Picture 4" descr="Example 4_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8291512" cy="5792788"/>
          </a:xfrm>
          <a:noFill/>
        </p:spPr>
      </p:pic>
    </p:spTree>
    <p:extLst>
      <p:ext uri="{BB962C8B-B14F-4D97-AF65-F5344CB8AC3E}">
        <p14:creationId xmlns:p14="http://schemas.microsoft.com/office/powerpoint/2010/main" val="3761268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D67B4C0-AC98-4A6E-8ED4-20A64CC5312A}" type="slidenum">
              <a:rPr lang="cs-CZ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29699" name="Picture 4" descr="Example 4_3a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8291512" cy="5792788"/>
          </a:xfrm>
          <a:noFill/>
        </p:spPr>
      </p:pic>
    </p:spTree>
    <p:extLst>
      <p:ext uri="{BB962C8B-B14F-4D97-AF65-F5344CB8AC3E}">
        <p14:creationId xmlns:p14="http://schemas.microsoft.com/office/powerpoint/2010/main" val="296754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922114"/>
          </a:xfrm>
        </p:spPr>
        <p:txBody>
          <a:bodyPr>
            <a:normAutofit fontScale="90000"/>
          </a:bodyPr>
          <a:lstStyle/>
          <a:p>
            <a:r>
              <a:rPr lang="cs-CZ" altLang="en-US" sz="2400" b="1" dirty="0"/>
              <a:t>Příklad 1: </a:t>
            </a:r>
            <a:r>
              <a:rPr lang="cs-CZ" altLang="en-US" sz="2400" b="1" dirty="0" err="1"/>
              <a:t>Mezičasové</a:t>
            </a:r>
            <a:r>
              <a:rPr lang="cs-CZ" altLang="en-US" sz="2400" b="1" dirty="0"/>
              <a:t> rozpočtové omezení </a:t>
            </a:r>
            <a:br>
              <a:rPr lang="cs-CZ" altLang="en-US" sz="2400" b="1" dirty="0"/>
            </a:br>
            <a:r>
              <a:rPr lang="cs-CZ" altLang="en-US" sz="2400" b="1" dirty="0"/>
              <a:t>s </a:t>
            </a:r>
            <a:r>
              <a:rPr lang="cs-CZ" altLang="en-US" sz="2400" b="1" u="sng" dirty="0"/>
              <a:t>úplným</a:t>
            </a:r>
            <a:r>
              <a:rPr lang="cs-CZ" altLang="en-US" sz="2400" b="1" dirty="0"/>
              <a:t> likviditním omezením</a:t>
            </a:r>
            <a:br>
              <a:rPr lang="en-US" altLang="en-US" sz="2400" b="1" dirty="0"/>
            </a:b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cs-CZ" altLang="en-US" sz="2000" dirty="0"/>
              <a:t>Znázorněte </a:t>
            </a:r>
            <a:r>
              <a:rPr lang="cs-CZ" altLang="en-US" sz="2000" dirty="0" err="1"/>
              <a:t>mezičasové</a:t>
            </a:r>
            <a:r>
              <a:rPr lang="cs-CZ" altLang="en-US" sz="2000" dirty="0"/>
              <a:t> rozpočtové omezení pro dvě období u jednotlivce s úplného omezením likvidity v prvním období. 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(</a:t>
            </a:r>
            <a:r>
              <a:rPr lang="cs-CZ" altLang="en-US" sz="2000" i="1" dirty="0"/>
              <a:t>= nemožnost si v prvním období vypůjčit</a:t>
            </a:r>
            <a:r>
              <a:rPr lang="cs-CZ" altLang="en-US" sz="2000" dirty="0"/>
              <a:t>) 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cs-CZ" altLang="en-US" sz="2000" dirty="0"/>
              <a:t>Jakou kombinaci c</a:t>
            </a:r>
            <a:r>
              <a:rPr lang="cs-CZ" altLang="en-US" sz="2000" baseline="-25000" dirty="0"/>
              <a:t>1</a:t>
            </a:r>
            <a:r>
              <a:rPr lang="cs-CZ" altLang="en-US" sz="2000" dirty="0"/>
              <a:t> a c</a:t>
            </a:r>
            <a:r>
              <a:rPr lang="cs-CZ" altLang="en-US" sz="2000" baseline="-25000" dirty="0"/>
              <a:t>2</a:t>
            </a:r>
            <a:r>
              <a:rPr lang="cs-CZ" altLang="en-US" sz="2000" dirty="0"/>
              <a:t> si vybere? Zvažte všechny tři relevantní případy preferencí. 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  <a:tabLst>
                <a:tab pos="444500" algn="l"/>
              </a:tabLst>
            </a:pPr>
            <a:r>
              <a:rPr lang="cs-CZ" altLang="en-US" sz="2000" dirty="0"/>
              <a:t>	(</a:t>
            </a:r>
            <a:r>
              <a:rPr lang="cs-CZ" altLang="en-US" sz="2000" i="1" dirty="0"/>
              <a:t>Tyto tři možnosti jsou: spotřebitel si v prvním období vypůjčit ani 	nechce, nebo by si vypůjčil rád, nebo je mezi těmito dvěma situacemi 	indiferentní.</a:t>
            </a:r>
            <a:r>
              <a:rPr lang="cs-CZ" altLang="en-US" sz="2000" dirty="0"/>
              <a:t>)</a:t>
            </a: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cs-CZ" altLang="en-US" sz="2000" dirty="0"/>
              <a:t>Jak se změní rozpočtové omezení a užitek spotřebitele, pokud předpoklad likviditního omezením uvolníme ?</a:t>
            </a:r>
            <a:endParaRPr lang="cs-CZ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67544" y="5229200"/>
            <a:ext cx="85689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Značení:	</a:t>
            </a:r>
            <a:r>
              <a:rPr lang="cs-CZ" altLang="en-US" sz="2000" i="1" dirty="0"/>
              <a:t>y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y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důchod jednotlivce v prvním, resp. ve druhém období, </a:t>
            </a:r>
          </a:p>
          <a:p>
            <a:pPr algn="l">
              <a:tabLst>
                <a:tab pos="723900" algn="l"/>
                <a:tab pos="1257300" algn="l"/>
              </a:tabLst>
            </a:pPr>
            <a:r>
              <a:rPr lang="cs-CZ" altLang="en-US" sz="2000" dirty="0"/>
              <a:t>		</a:t>
            </a:r>
            <a:r>
              <a:rPr lang="cs-CZ" altLang="en-US" sz="2000" i="1" dirty="0"/>
              <a:t>c</a:t>
            </a:r>
            <a:r>
              <a:rPr lang="cs-CZ" altLang="en-US" sz="2000" i="1" baseline="-25000" dirty="0"/>
              <a:t>1</a:t>
            </a:r>
            <a:r>
              <a:rPr lang="cs-CZ" altLang="en-US" sz="2000" i="1" dirty="0"/>
              <a:t> a</a:t>
            </a:r>
            <a:r>
              <a:rPr lang="cs-CZ" altLang="en-US" sz="2000" i="1" baseline="-25000" dirty="0"/>
              <a:t>.</a:t>
            </a:r>
            <a:r>
              <a:rPr lang="cs-CZ" altLang="en-US" sz="2000" i="1" dirty="0"/>
              <a:t> c</a:t>
            </a:r>
            <a:r>
              <a:rPr lang="cs-CZ" altLang="en-US" sz="2000" i="1" baseline="-25000" dirty="0"/>
              <a:t>2 </a:t>
            </a:r>
            <a:r>
              <a:rPr lang="cs-CZ" altLang="en-US" sz="2000" dirty="0"/>
              <a:t>je spotřeba jednotlivce v prvním, resp. ve druhém období.</a:t>
            </a:r>
          </a:p>
        </p:txBody>
      </p:sp>
    </p:spTree>
    <p:extLst>
      <p:ext uri="{BB962C8B-B14F-4D97-AF65-F5344CB8AC3E}">
        <p14:creationId xmlns:p14="http://schemas.microsoft.com/office/powerpoint/2010/main" val="513760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6943C7-1892-41F6-BF8C-1C04914747F4}" type="slidenum">
              <a:rPr lang="cs-CZ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30723" name="Picture 4" descr="Example 4_3b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55027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66378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EE2AA79-41A6-49A3-ABB2-4ED98BEAF2E1}" type="slidenum">
              <a:rPr lang="cs-CZ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31747" name="Picture 4" descr="Example 4_3c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55027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269509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22E6DFD-4D29-4A8F-8F01-769BA6BE0DF2}" type="slidenum">
              <a:rPr lang="cs-CZ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cs-CZ" altLang="en-US" dirty="0">
              <a:solidFill>
                <a:srgbClr val="898989"/>
              </a:solidFill>
            </a:endParaRPr>
          </a:p>
        </p:txBody>
      </p:sp>
      <p:pic>
        <p:nvPicPr>
          <p:cNvPr id="32771" name="Picture 4" descr="Example 4_3d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291513" cy="5792788"/>
          </a:xfrm>
          <a:noFill/>
        </p:spPr>
      </p:pic>
    </p:spTree>
    <p:extLst>
      <p:ext uri="{BB962C8B-B14F-4D97-AF65-F5344CB8AC3E}">
        <p14:creationId xmlns:p14="http://schemas.microsoft.com/office/powerpoint/2010/main" val="194359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E06683F-C5DA-4EE1-804E-3A36C0B1D01F}" type="slidenum">
              <a:rPr lang="cs-CZ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cs-CZ" altLang="en-US" dirty="0">
              <a:solidFill>
                <a:srgbClr val="898989"/>
              </a:solidFill>
            </a:endParaRPr>
          </a:p>
        </p:txBody>
      </p:sp>
      <p:pic>
        <p:nvPicPr>
          <p:cNvPr id="33795" name="Picture 4" descr="Example 4_3e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291513" cy="5792788"/>
          </a:xfrm>
          <a:noFill/>
        </p:spPr>
      </p:pic>
    </p:spTree>
    <p:extLst>
      <p:ext uri="{BB962C8B-B14F-4D97-AF65-F5344CB8AC3E}">
        <p14:creationId xmlns:p14="http://schemas.microsoft.com/office/powerpoint/2010/main" val="3257120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CEB1E03-F7E8-41E4-9696-39AFE36FD254}" type="slidenum">
              <a:rPr lang="cs-CZ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cs-CZ" altLang="en-US" dirty="0">
              <a:solidFill>
                <a:srgbClr val="898989"/>
              </a:solidFill>
            </a:endParaRPr>
          </a:p>
        </p:txBody>
      </p:sp>
      <p:pic>
        <p:nvPicPr>
          <p:cNvPr id="34819" name="Picture 4" descr="Example 4_3f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55027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4002625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0E9A23E-4620-422D-A857-EFC9879D6C0F}" type="slidenum">
              <a:rPr lang="cs-CZ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cs-CZ" altLang="en-US" dirty="0">
              <a:solidFill>
                <a:srgbClr val="898989"/>
              </a:solidFill>
            </a:endParaRPr>
          </a:p>
        </p:txBody>
      </p:sp>
      <p:pic>
        <p:nvPicPr>
          <p:cNvPr id="35843" name="Picture 4" descr="Example 4_3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58775"/>
            <a:ext cx="8550275" cy="5794375"/>
          </a:xfrm>
          <a:noFill/>
        </p:spPr>
      </p:pic>
    </p:spTree>
    <p:extLst>
      <p:ext uri="{BB962C8B-B14F-4D97-AF65-F5344CB8AC3E}">
        <p14:creationId xmlns:p14="http://schemas.microsoft.com/office/powerpoint/2010/main" val="2068112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cs-CZ" altLang="en-US" sz="2400" b="1" dirty="0"/>
              <a:t>Fungování III. pilíře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Příspěvky na penzijní připojištění 7,55 mld. Kč ročně (rok 2021)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Daňové odpočty DPFO, DPPO a zákonného pojistného. Celkový fiskální náklad cca 15 mld. Kč ročně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Většina účastníků po ukončení spořící fáze volí možnost jednorázové výplaty -III. pilíř tak spíše než nástroj zabezpečení na stáří hraje roli štědře dotovaného spořícího produktu;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Zhruba 26 % z celkově vyplaceného státního příspěvku získaly osoby v 65+, využívají III. pilíř jako alternativu k termínovanému vkladu v bance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naopak mladší věkové kategorie jsou v systému zapojeny nedostatečně, výše jejich úspor a úložek je nízká.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 Zhodnocení prostředků vložených především do starších transformovaných fondů je velmi nízké (konzervativní investiční strategie; garance nezáporného výnosu).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Výše poplatků za správu nadměrně vysoká (u transformovaných fondů 0,8 % z objemu portfolia nezávisle na výsledcích fondu; celkově penzijní společnosti získají ročně na poplatcích od penzijních fondů cca 5,5 mld. Kč, cca 85 % z této částky jsou poplatky transformovaných fondů z objemu jejich aktiv);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cs-CZ" altLang="en-US" sz="2000" dirty="0"/>
              <a:t>Flexibilita podílníků je velmi nízká- oligopolní struktura trhu.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051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Fungování III. pilíře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37</a:t>
            </a:fld>
            <a:endParaRPr lang="cs-CZ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7A892-6F98-29E1-7CA5-8C9B0B77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04921"/>
            <a:ext cx="643637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Vztah výnosu a struktury portfolia penzijních fondů</a:t>
            </a:r>
            <a:endParaRPr kumimoji="0" lang="cs-CZ" altLang="cs-CZ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Rok 2021</a:t>
            </a:r>
            <a:endParaRPr kumimoji="0" lang="cs-CZ" altLang="cs-CZ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9750DDCA-7280-EFA5-144B-13164E76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631114"/>
              </p:ext>
            </p:extLst>
          </p:nvPr>
        </p:nvGraphicFramePr>
        <p:xfrm>
          <a:off x="539552" y="1690197"/>
          <a:ext cx="7344816" cy="4331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F18B9E8-20DF-9469-67CE-E12DEA79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33240"/>
            <a:ext cx="53415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Zdroj OECD; V přehledu chybí Surinam a Zimbabwe s reálným výnosem -26,5 % a -31,8%.</a:t>
            </a:r>
            <a:endParaRPr kumimoji="0" lang="cs-CZ" alt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06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Fungování III. pilíře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38</a:t>
            </a:fld>
            <a:endParaRPr lang="cs-CZ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7A892-6F98-29E1-7CA5-8C9B0B77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43420"/>
            <a:ext cx="64363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Vztah výnosu a struktury portfolia penzijních fondů</a:t>
            </a:r>
            <a:endParaRPr kumimoji="0" lang="cs-CZ" altLang="cs-CZ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průměr 2010-2020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18B9E8-20DF-9469-67CE-E12DEA79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33240"/>
            <a:ext cx="50770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Zdroj OECD; V přehledu chybí Angola a Surinam s reálným výnosem -10,6 % a -7,5%.</a:t>
            </a:r>
            <a:endParaRPr kumimoji="0" lang="cs-CZ" alt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A3FBB0A3-0C81-4281-A2B4-3A417700A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095228"/>
              </p:ext>
            </p:extLst>
          </p:nvPr>
        </p:nvGraphicFramePr>
        <p:xfrm>
          <a:off x="755576" y="1714500"/>
          <a:ext cx="8064895" cy="445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64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Fungování III. pilíře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39</a:t>
            </a:fld>
            <a:endParaRPr lang="cs-CZ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7A892-6F98-29E1-7CA5-8C9B0B77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297308"/>
            <a:ext cx="7335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Výnos penzijních fondů a ziskovost penzijních společností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DB0FADD9-38CE-F936-8C08-5BC7C4B58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497479"/>
              </p:ext>
            </p:extLst>
          </p:nvPr>
        </p:nvGraphicFramePr>
        <p:xfrm>
          <a:off x="490582" y="1697418"/>
          <a:ext cx="7321778" cy="4323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5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714A9D1-0E98-44C7-B596-37E85818747B}" type="slidenum">
              <a:rPr lang="cs-CZ" altLang="en-US">
                <a:solidFill>
                  <a:srgbClr val="898989"/>
                </a:solidFill>
              </a:rPr>
              <a:pPr eaLnBrk="1" hangingPunct="1"/>
              <a:t>4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4099" name="Picture 7" descr="Example 1_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5459413" cy="5786438"/>
          </a:xfrm>
          <a:noFill/>
        </p:spPr>
      </p:pic>
    </p:spTree>
    <p:extLst>
      <p:ext uri="{BB962C8B-B14F-4D97-AF65-F5344CB8AC3E}">
        <p14:creationId xmlns:p14="http://schemas.microsoft.com/office/powerpoint/2010/main" val="2812513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Fungování III. pilíře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40</a:t>
            </a:fld>
            <a:endParaRPr lang="cs-CZ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7A892-6F98-29E1-7CA5-8C9B0B77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297308"/>
            <a:ext cx="5977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Zhodnocení v různých typech fondů (2012=100)</a:t>
            </a: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02D16B60-CFBB-456B-BAAA-5B3561033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89548"/>
              </p:ext>
            </p:extLst>
          </p:nvPr>
        </p:nvGraphicFramePr>
        <p:xfrm>
          <a:off x="31190" y="2042825"/>
          <a:ext cx="4684825" cy="3517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64312BE7-98E7-4787-A1BB-B374B57D7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829893"/>
              </p:ext>
            </p:extLst>
          </p:nvPr>
        </p:nvGraphicFramePr>
        <p:xfrm>
          <a:off x="4572000" y="2042825"/>
          <a:ext cx="4392488" cy="333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28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Příklad 5: </a:t>
            </a:r>
            <a:r>
              <a:rPr lang="cs-CZ" altLang="en-US" sz="2400" b="1" dirty="0" err="1"/>
              <a:t>Barrova-Ricardova</a:t>
            </a:r>
            <a:r>
              <a:rPr lang="cs-CZ" altLang="en-US" sz="2400" b="1" dirty="0"/>
              <a:t> ekvivalence</a:t>
            </a:r>
            <a:br>
              <a:rPr lang="sk-SK" altLang="en-US" sz="2400" b="1" dirty="0"/>
            </a:br>
            <a:endParaRPr lang="en-US" altLang="en-US" sz="2400" b="1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cs-CZ" altLang="en-US" sz="2000" dirty="0"/>
              <a:t>Ukažte, že </a:t>
            </a:r>
            <a:r>
              <a:rPr lang="cs-CZ" altLang="en-US" sz="2000" dirty="0" err="1"/>
              <a:t>Barrova-Ricardova</a:t>
            </a:r>
            <a:r>
              <a:rPr lang="cs-CZ" altLang="en-US" sz="2000" dirty="0"/>
              <a:t> ekvivalence neplatí, pokud si vláda půjčuje za nižší sazbu než soukromý sektor (</a:t>
            </a:r>
            <a:r>
              <a:rPr lang="cs-CZ" altLang="en-US" sz="2000" i="1" dirty="0"/>
              <a:t>r </a:t>
            </a:r>
            <a:r>
              <a:rPr lang="cs-CZ" altLang="en-US" sz="2000" dirty="0"/>
              <a:t>&gt;</a:t>
            </a:r>
            <a:r>
              <a:rPr lang="cs-CZ" altLang="en-US" sz="2000" i="1" dirty="0"/>
              <a:t> </a:t>
            </a:r>
            <a:r>
              <a:rPr lang="cs-CZ" altLang="en-US" sz="2000" i="1" dirty="0" err="1"/>
              <a:t>r</a:t>
            </a:r>
            <a:r>
              <a:rPr lang="cs-CZ" altLang="en-US" sz="2000" i="1" baseline="-25000" dirty="0" err="1"/>
              <a:t>G</a:t>
            </a:r>
            <a:r>
              <a:rPr lang="cs-CZ" altLang="en-US" sz="2000" i="1" baseline="-25000" dirty="0"/>
              <a:t> </a:t>
            </a:r>
            <a:r>
              <a:rPr lang="cs-CZ" altLang="en-US" sz="2000" dirty="0"/>
              <a:t>).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2522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altLang="en-US" sz="2000" dirty="0">
                <a:sym typeface="Symbol" pitchFamily="18" charset="2"/>
              </a:rPr>
              <a:t>Rozpočtové omezení vlády: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altLang="en-US" sz="2000" dirty="0">
                <a:sym typeface="Symbol" pitchFamily="18" charset="2"/>
              </a:rPr>
              <a:t>	G</a:t>
            </a:r>
            <a:r>
              <a:rPr lang="cs-CZ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+G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/(1+r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cs-CZ" altLang="en-US" sz="2000" dirty="0">
                <a:sym typeface="Symbol" pitchFamily="18" charset="2"/>
              </a:rPr>
              <a:t>)=TA</a:t>
            </a:r>
            <a:r>
              <a:rPr lang="cs-CZ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+TA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/(1+r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cs-CZ" altLang="en-US" sz="20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cs-CZ" altLang="en-US" sz="2000" dirty="0">
                <a:sym typeface="Symbol" pitchFamily="18" charset="2"/>
              </a:rPr>
              <a:t>Rozpočtové omezení spotřebitelů: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altLang="en-US" sz="2000" dirty="0">
                <a:sym typeface="Symbol" pitchFamily="18" charset="2"/>
              </a:rPr>
              <a:t>	C</a:t>
            </a:r>
            <a:r>
              <a:rPr lang="cs-CZ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+C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/(1+r)=(Y</a:t>
            </a:r>
            <a:r>
              <a:rPr lang="cs-CZ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-TA</a:t>
            </a:r>
            <a:r>
              <a:rPr lang="cs-CZ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)+(Y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-TA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)/(1+r)</a:t>
            </a:r>
          </a:p>
          <a:p>
            <a:pPr marL="0" indent="0">
              <a:lnSpc>
                <a:spcPct val="90000"/>
              </a:lnSpc>
              <a:buNone/>
            </a:pPr>
            <a:endParaRPr lang="cs-CZ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>
                <a:sym typeface="Symbol" pitchFamily="18" charset="2"/>
              </a:rPr>
              <a:t>Z </a:t>
            </a:r>
            <a:r>
              <a:rPr lang="cs-CZ" altLang="en-US" sz="2000" dirty="0">
                <a:sym typeface="Symbol" pitchFamily="18" charset="2"/>
              </a:rPr>
              <a:t>rozpočtového omezení vlády odvodíme:</a:t>
            </a:r>
            <a:endParaRPr lang="en-GB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cs-CZ" altLang="en-US" sz="2000" dirty="0">
                <a:sym typeface="Symbol" pitchFamily="18" charset="2"/>
              </a:rPr>
              <a:t>		</a:t>
            </a:r>
            <a:r>
              <a:rPr lang="en-GB" altLang="en-US" sz="2000" dirty="0">
                <a:sym typeface="Symbol" pitchFamily="18" charset="2"/>
              </a:rPr>
              <a:t>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en-GB" altLang="en-US" sz="2000" dirty="0">
                <a:sym typeface="Symbol" pitchFamily="18" charset="2"/>
              </a:rPr>
              <a:t>)</a:t>
            </a:r>
            <a:r>
              <a:rPr lang="cs-CZ" altLang="en-US" sz="2000" dirty="0">
                <a:sym typeface="Symbol" pitchFamily="18" charset="2"/>
              </a:rPr>
              <a:t>(</a:t>
            </a:r>
            <a:r>
              <a:rPr lang="en-GB" altLang="en-US" sz="2000" dirty="0">
                <a:sym typeface="Symbol" pitchFamily="18" charset="2"/>
              </a:rPr>
              <a:t>G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- 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) </a:t>
            </a:r>
            <a:r>
              <a:rPr lang="en-GB" altLang="en-US" sz="2000" dirty="0">
                <a:sym typeface="Symbol" pitchFamily="18" charset="2"/>
              </a:rPr>
              <a:t>=</a:t>
            </a:r>
            <a:r>
              <a:rPr lang="cs-CZ" altLang="en-US" sz="2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 - G</a:t>
            </a:r>
            <a:r>
              <a:rPr lang="cs-CZ" altLang="en-US" sz="2000" baseline="-25000" dirty="0">
                <a:sym typeface="Symbol" pitchFamily="18" charset="2"/>
              </a:rPr>
              <a:t>2</a:t>
            </a:r>
            <a:r>
              <a:rPr lang="en-GB" altLang="en-US" sz="2000" dirty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cs-CZ" altLang="en-US" sz="2000" dirty="0">
                <a:sym typeface="Symbol" pitchFamily="18" charset="2"/>
              </a:rPr>
              <a:t>		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 =</a:t>
            </a:r>
            <a:r>
              <a:rPr lang="en-GB" altLang="en-US" sz="2000" dirty="0">
                <a:sym typeface="Symbol" pitchFamily="18" charset="2"/>
              </a:rPr>
              <a:t> 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en-GB" altLang="en-US" sz="2000" dirty="0">
                <a:sym typeface="Symbol" pitchFamily="18" charset="2"/>
              </a:rPr>
              <a:t>)</a:t>
            </a:r>
            <a:r>
              <a:rPr lang="cs-CZ" altLang="en-US" sz="2000" dirty="0">
                <a:sym typeface="Symbol" pitchFamily="18" charset="2"/>
              </a:rPr>
              <a:t>(</a:t>
            </a:r>
            <a:r>
              <a:rPr lang="en-GB" altLang="en-US" sz="2000" dirty="0">
                <a:sym typeface="Symbol" pitchFamily="18" charset="2"/>
              </a:rPr>
              <a:t>G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-</a:t>
            </a:r>
            <a:r>
              <a:rPr lang="en-GB" altLang="en-US" sz="2000" dirty="0">
                <a:sym typeface="Symbol" pitchFamily="18" charset="2"/>
              </a:rPr>
              <a:t>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) </a:t>
            </a:r>
            <a:r>
              <a:rPr lang="en-GB" altLang="en-US" sz="2000" dirty="0">
                <a:sym typeface="Symbol" pitchFamily="18" charset="2"/>
              </a:rPr>
              <a:t>+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G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 =</a:t>
            </a:r>
            <a:r>
              <a:rPr lang="en-GB" altLang="en-US" sz="2000" dirty="0">
                <a:sym typeface="Symbol" pitchFamily="18" charset="2"/>
              </a:rPr>
              <a:t> -(1+r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en-GB" altLang="en-US" sz="2000" dirty="0">
                <a:sym typeface="Symbol" pitchFamily="18" charset="2"/>
              </a:rPr>
              <a:t>)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cs-CZ" altLang="en-US" sz="2000" dirty="0">
                <a:sym typeface="Symbol" pitchFamily="18" charset="2"/>
              </a:rPr>
              <a:t>Pro současnou hodnotu bohatství soukromého sektoru platí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altLang="en-US" sz="2000" dirty="0">
                <a:sym typeface="Symbol" pitchFamily="18" charset="2"/>
              </a:rPr>
              <a:t>	</a:t>
            </a:r>
            <a:r>
              <a:rPr lang="en-GB" altLang="en-US" sz="2000" dirty="0">
                <a:sym typeface="Symbol" pitchFamily="18" charset="2"/>
              </a:rPr>
              <a:t>W</a:t>
            </a:r>
            <a:r>
              <a:rPr lang="cs-CZ" altLang="en-US" sz="2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= Y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en-GB" altLang="en-US" sz="2000" dirty="0">
                <a:sym typeface="Symbol" pitchFamily="18" charset="2"/>
              </a:rPr>
              <a:t> - 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en-GB" altLang="en-US" sz="2000" dirty="0">
                <a:sym typeface="Symbol" pitchFamily="18" charset="2"/>
              </a:rPr>
              <a:t> + </a:t>
            </a:r>
            <a:r>
              <a:rPr lang="cs-CZ" altLang="en-US" sz="2000" dirty="0">
                <a:sym typeface="Symbol" pitchFamily="18" charset="2"/>
              </a:rPr>
              <a:t>(</a:t>
            </a:r>
            <a:r>
              <a:rPr lang="en-GB" altLang="en-US" sz="2000" dirty="0">
                <a:sym typeface="Symbol" pitchFamily="18" charset="2"/>
              </a:rPr>
              <a:t>Y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baseline="-25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- 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)</a:t>
            </a:r>
            <a:r>
              <a:rPr lang="en-GB" altLang="en-US" sz="2000" dirty="0">
                <a:sym typeface="Symbol" pitchFamily="18" charset="2"/>
              </a:rPr>
              <a:t>/(1+r) </a:t>
            </a:r>
            <a:r>
              <a:rPr lang="cs-CZ" altLang="en-US" sz="2000" dirty="0">
                <a:sym typeface="Symbol" pitchFamily="18" charset="2"/>
              </a:rPr>
              <a:t>     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cs-CZ" altLang="en-US" sz="2000" dirty="0">
                <a:sym typeface="Symbol" pitchFamily="18" charset="2"/>
              </a:rPr>
              <a:t>		</a:t>
            </a:r>
            <a:r>
              <a:rPr lang="en-GB" altLang="en-US" sz="2000" dirty="0">
                <a:sym typeface="Symbol" pitchFamily="18" charset="2"/>
              </a:rPr>
              <a:t>W</a:t>
            </a:r>
            <a:r>
              <a:rPr lang="cs-CZ" altLang="en-US" sz="2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=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Y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en-GB" altLang="en-US" sz="2000" dirty="0">
                <a:sym typeface="Symbol" pitchFamily="18" charset="2"/>
              </a:rPr>
              <a:t> -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en-GB" altLang="en-US" sz="2000" dirty="0">
                <a:sym typeface="Symbol" pitchFamily="18" charset="2"/>
              </a:rPr>
              <a:t> + </a:t>
            </a:r>
            <a:r>
              <a:rPr lang="cs-CZ" altLang="en-US" sz="2000" dirty="0">
                <a:sym typeface="Symbol" pitchFamily="18" charset="2"/>
              </a:rPr>
              <a:t>(</a:t>
            </a:r>
            <a:r>
              <a:rPr lang="en-GB" altLang="en-US" sz="2000" dirty="0">
                <a:sym typeface="Symbol" pitchFamily="18" charset="2"/>
              </a:rPr>
              <a:t>Y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en-GB" altLang="en-US" sz="2000" dirty="0">
                <a:sym typeface="Symbol" pitchFamily="18" charset="2"/>
              </a:rPr>
              <a:t>-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)</a:t>
            </a:r>
            <a:r>
              <a:rPr lang="en-GB" altLang="en-US" sz="2000" dirty="0">
                <a:sym typeface="Symbol" pitchFamily="18" charset="2"/>
              </a:rPr>
              <a:t>/(1+r) </a:t>
            </a:r>
            <a:endParaRPr lang="cs-CZ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cs-CZ" altLang="en-US" sz="2000" dirty="0">
                <a:sym typeface="Symbol" pitchFamily="18" charset="2"/>
              </a:rPr>
              <a:t>		</a:t>
            </a:r>
            <a:r>
              <a:rPr lang="en-GB" altLang="en-US" sz="2000" dirty="0">
                <a:sym typeface="Symbol" pitchFamily="18" charset="2"/>
              </a:rPr>
              <a:t>W = -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 </a:t>
            </a:r>
            <a:r>
              <a:rPr lang="en-GB" altLang="en-US" sz="2000" dirty="0">
                <a:sym typeface="Symbol" pitchFamily="18" charset="2"/>
              </a:rPr>
              <a:t>- </a:t>
            </a:r>
            <a:r>
              <a:rPr lang="cs-CZ" altLang="en-US" sz="2000" dirty="0">
                <a:sym typeface="Symbol" pitchFamily="18" charset="2"/>
              </a:rPr>
              <a:t>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en-GB" altLang="en-US" sz="2000" dirty="0">
                <a:sym typeface="Symbol" pitchFamily="18" charset="2"/>
              </a:rPr>
              <a:t>/(1+r)</a:t>
            </a:r>
            <a:endParaRPr lang="cs-CZ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cs-CZ" altLang="en-US" sz="2000" dirty="0">
                <a:sym typeface="Symbol" pitchFamily="18" charset="2"/>
              </a:rPr>
              <a:t>Dosazením za 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2</a:t>
            </a:r>
            <a:r>
              <a:rPr lang="cs-CZ" altLang="en-US" sz="2000" dirty="0">
                <a:sym typeface="Symbol" pitchFamily="18" charset="2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altLang="en-US" sz="2000" dirty="0">
                <a:sym typeface="Symbol" pitchFamily="18" charset="2"/>
              </a:rPr>
              <a:t>	</a:t>
            </a:r>
            <a:r>
              <a:rPr lang="en-GB" altLang="en-US" sz="2000" dirty="0">
                <a:sym typeface="Symbol" pitchFamily="18" charset="2"/>
              </a:rPr>
              <a:t>W = </a:t>
            </a:r>
            <a:r>
              <a:rPr lang="cs-CZ" altLang="en-US" sz="2000" dirty="0">
                <a:sym typeface="Symbol" pitchFamily="18" charset="2"/>
              </a:rPr>
              <a:t>-</a:t>
            </a:r>
            <a:r>
              <a:rPr lang="en-GB" altLang="en-US" sz="2000" dirty="0">
                <a:sym typeface="Symbol" pitchFamily="18" charset="2"/>
              </a:rPr>
              <a:t>TA</a:t>
            </a:r>
            <a:r>
              <a:rPr lang="en-GB" altLang="en-US" sz="2000" baseline="-25000" dirty="0">
                <a:sym typeface="Symbol" pitchFamily="18" charset="2"/>
              </a:rPr>
              <a:t>1</a:t>
            </a:r>
            <a:r>
              <a:rPr lang="cs-CZ" altLang="en-US" sz="2000" dirty="0">
                <a:sym typeface="Symbol" pitchFamily="18" charset="2"/>
              </a:rPr>
              <a:t>(1 - </a:t>
            </a:r>
            <a:r>
              <a:rPr lang="en-GB" altLang="en-US" sz="2000" dirty="0">
                <a:sym typeface="Symbol" pitchFamily="18" charset="2"/>
              </a:rPr>
              <a:t>(1+r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en-GB" altLang="en-US" sz="2000" dirty="0">
                <a:sym typeface="Symbol" pitchFamily="18" charset="2"/>
              </a:rPr>
              <a:t>)/(1+r)</a:t>
            </a:r>
            <a:r>
              <a:rPr lang="cs-CZ" altLang="en-US" sz="2000" dirty="0">
                <a:sym typeface="Symbol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altLang="en-US" sz="2000" dirty="0">
                <a:sym typeface="Symbol" pitchFamily="18" charset="2"/>
              </a:rPr>
              <a:t>	kde výraz v závorce je kladný neboť </a:t>
            </a:r>
            <a:r>
              <a:rPr lang="en-GB" altLang="en-US" sz="2000" dirty="0">
                <a:sym typeface="Symbol" pitchFamily="18" charset="2"/>
              </a:rPr>
              <a:t>1+r</a:t>
            </a:r>
            <a:r>
              <a:rPr lang="cs-CZ" altLang="en-US" sz="2000" baseline="-25000" dirty="0">
                <a:sym typeface="Symbol" pitchFamily="18" charset="2"/>
              </a:rPr>
              <a:t>g</a:t>
            </a:r>
            <a:r>
              <a:rPr lang="en-GB" altLang="en-US" sz="2000" dirty="0">
                <a:sym typeface="Symbol" pitchFamily="18" charset="2"/>
              </a:rPr>
              <a:t>&lt;1+r</a:t>
            </a:r>
          </a:p>
          <a:p>
            <a:pPr>
              <a:lnSpc>
                <a:spcPct val="90000"/>
              </a:lnSpc>
            </a:pPr>
            <a:r>
              <a:rPr lang="cs-CZ" altLang="en-US" sz="2000" dirty="0">
                <a:sym typeface="Symbol" pitchFamily="18" charset="2"/>
              </a:rPr>
              <a:t>Snížení daní v prvním období tedy způsobí celkový nárůst bohatství.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02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cs-CZ" altLang="en-US" sz="2400" b="1" dirty="0"/>
              <a:t>Příklad 6: Substituční a důchodový efekt</a:t>
            </a:r>
            <a:br>
              <a:rPr lang="cs-CZ" altLang="en-US" sz="2400" b="1" dirty="0"/>
            </a:br>
            <a:r>
              <a:rPr lang="sk-SK" altLang="en-US" sz="2400" b="1" dirty="0">
                <a:solidFill>
                  <a:srgbClr val="FF0000"/>
                </a:solidFill>
              </a:rPr>
              <a:t> </a:t>
            </a:r>
            <a:endParaRPr lang="en-US" altLang="en-US" sz="2400" b="1" dirty="0"/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cs-CZ" altLang="en-US" sz="2000" dirty="0"/>
              <a:t>Znázorněte substituční a důchodový efekt zvýšení úrokové sazby pro čistého dlužníka.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F282D-D634-4385-B83F-811EBEE81FD0}" type="slidenum">
              <a:rPr lang="cs-CZ" smtClean="0"/>
              <a:pPr>
                <a:defRPr/>
              </a:pPr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051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32FBA6A-997B-4831-B9EE-B18F816ED721}" type="slidenum">
              <a:rPr lang="cs-CZ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40963" name="Picture 5" descr="Example 6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358775"/>
            <a:ext cx="5800725" cy="5662613"/>
          </a:xfrm>
          <a:noFill/>
        </p:spPr>
      </p:pic>
    </p:spTree>
    <p:extLst>
      <p:ext uri="{BB962C8B-B14F-4D97-AF65-F5344CB8AC3E}">
        <p14:creationId xmlns:p14="http://schemas.microsoft.com/office/powerpoint/2010/main" val="9299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9F6223-9478-4C90-953F-C61FFB247D08}" type="slidenum">
              <a:rPr lang="cs-CZ" altLang="en-US">
                <a:solidFill>
                  <a:srgbClr val="898989"/>
                </a:solidFill>
              </a:rPr>
              <a:pPr eaLnBrk="1" hangingPunct="1"/>
              <a:t>5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5123" name="Picture 4" descr="Example 1_2a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5459413" cy="5745163"/>
          </a:xfrm>
          <a:noFill/>
        </p:spPr>
      </p:pic>
    </p:spTree>
    <p:extLst>
      <p:ext uri="{BB962C8B-B14F-4D97-AF65-F5344CB8AC3E}">
        <p14:creationId xmlns:p14="http://schemas.microsoft.com/office/powerpoint/2010/main" val="173410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1BEA449-4CC1-4BF9-AD00-36DEA3FC9784}" type="slidenum">
              <a:rPr lang="cs-CZ" altLang="en-US">
                <a:solidFill>
                  <a:srgbClr val="898989"/>
                </a:solidFill>
              </a:rPr>
              <a:pPr eaLnBrk="1" hangingPunct="1"/>
              <a:t>6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6147" name="Picture 4" descr="Example 1_2b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5459413" cy="5745163"/>
          </a:xfrm>
          <a:noFill/>
        </p:spPr>
      </p:pic>
    </p:spTree>
    <p:extLst>
      <p:ext uri="{BB962C8B-B14F-4D97-AF65-F5344CB8AC3E}">
        <p14:creationId xmlns:p14="http://schemas.microsoft.com/office/powerpoint/2010/main" val="25542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8037D4-FF94-4A48-9EA5-30C66DBD67D5}" type="slidenum">
              <a:rPr lang="cs-CZ" altLang="en-US">
                <a:solidFill>
                  <a:srgbClr val="898989"/>
                </a:solidFill>
              </a:rPr>
              <a:pPr eaLnBrk="1" hangingPunct="1"/>
              <a:t>7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7171" name="Picture 4" descr="Example 1_2c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58775"/>
            <a:ext cx="6075363" cy="5745163"/>
          </a:xfrm>
          <a:noFill/>
        </p:spPr>
      </p:pic>
    </p:spTree>
    <p:extLst>
      <p:ext uri="{BB962C8B-B14F-4D97-AF65-F5344CB8AC3E}">
        <p14:creationId xmlns:p14="http://schemas.microsoft.com/office/powerpoint/2010/main" val="20305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97C9DCF-1562-4A16-B17F-066AABE79842}" type="slidenum">
              <a:rPr lang="cs-CZ" altLang="en-US">
                <a:solidFill>
                  <a:srgbClr val="898989"/>
                </a:solidFill>
              </a:rPr>
              <a:pPr eaLnBrk="1" hangingPunct="1"/>
              <a:t>8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8195" name="Picture 4" descr="Example 1_3a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985125" cy="5743575"/>
          </a:xfrm>
          <a:noFill/>
        </p:spPr>
      </p:pic>
    </p:spTree>
    <p:extLst>
      <p:ext uri="{BB962C8B-B14F-4D97-AF65-F5344CB8AC3E}">
        <p14:creationId xmlns:p14="http://schemas.microsoft.com/office/powerpoint/2010/main" val="20972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99CCC2-28AE-435D-961D-DA953E5B47DA}" type="slidenum">
              <a:rPr lang="cs-CZ" altLang="en-US">
                <a:solidFill>
                  <a:srgbClr val="898989"/>
                </a:solidFill>
              </a:rPr>
              <a:pPr eaLnBrk="1" hangingPunct="1"/>
              <a:t>9</a:t>
            </a:fld>
            <a:endParaRPr lang="cs-CZ" altLang="en-US">
              <a:solidFill>
                <a:srgbClr val="898989"/>
              </a:solidFill>
            </a:endParaRPr>
          </a:p>
        </p:txBody>
      </p:sp>
      <p:pic>
        <p:nvPicPr>
          <p:cNvPr id="9219" name="Picture 4" descr="Example 1_3b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358775"/>
            <a:ext cx="7985125" cy="5743575"/>
          </a:xfrm>
          <a:noFill/>
        </p:spPr>
      </p:pic>
    </p:spTree>
    <p:extLst>
      <p:ext uri="{BB962C8B-B14F-4D97-AF65-F5344CB8AC3E}">
        <p14:creationId xmlns:p14="http://schemas.microsoft.com/office/powerpoint/2010/main" val="6536645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1241</Words>
  <Application>Microsoft Office PowerPoint</Application>
  <PresentationFormat>Předvádění na obrazovce (4:3)</PresentationFormat>
  <Paragraphs>184</Paragraphs>
  <Slides>44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Motiv systému Office</vt:lpstr>
      <vt:lpstr>Institut ekonomických studií Fakulta sociálních věd Univerzita Karlova  jeb010makro2@seznam.cz  Michal Hlaváček</vt:lpstr>
      <vt:lpstr>Teorie reálného hospodářského cyklu</vt:lpstr>
      <vt:lpstr>Příklad 1: Mezičasové rozpočtové omezení  s úplným likviditním omezením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Příklad 2: Mezičasové rozpočtové omezení  s částečným likviditním omezením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Příklad 3: Mezičasové rozpočtové omezení  s preferenční úrokovou sazbou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Příklad 4: Mezičasové rozpočtové omezení  s podmínkou minimální investice 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Fungování III. pilíře </vt:lpstr>
      <vt:lpstr>Fungování III. pilíře </vt:lpstr>
      <vt:lpstr>Fungování III. pilíře </vt:lpstr>
      <vt:lpstr>Fungování III. pilíře </vt:lpstr>
      <vt:lpstr>Fungování III. pilíře </vt:lpstr>
      <vt:lpstr>Příklad 5: Barrova-Ricardova ekvivalence </vt:lpstr>
      <vt:lpstr>Prezentace aplikace PowerPoint</vt:lpstr>
      <vt:lpstr>Příklad 6: Substituční a důchodový efekt  </vt:lpstr>
      <vt:lpstr>Prezentace aplikace PowerPoint</vt:lpstr>
    </vt:vector>
  </TitlesOfParts>
  <Company>Česká národní banka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Makroekonomie II Seminář č. 1</dc:title>
  <dc:creator>Hejlová Hana</dc:creator>
  <cp:lastModifiedBy>Hlaváček Michal</cp:lastModifiedBy>
  <cp:revision>31</cp:revision>
  <dcterms:created xsi:type="dcterms:W3CDTF">2015-02-18T08:34:26Z</dcterms:created>
  <dcterms:modified xsi:type="dcterms:W3CDTF">2023-02-28T10:33:28Z</dcterms:modified>
</cp:coreProperties>
</file>