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4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309" r:id="rId11"/>
    <p:sldId id="289" r:id="rId12"/>
    <p:sldId id="273" r:id="rId13"/>
    <p:sldId id="292" r:id="rId14"/>
    <p:sldId id="293" r:id="rId15"/>
    <p:sldId id="294" r:id="rId16"/>
    <p:sldId id="295" r:id="rId17"/>
    <p:sldId id="269" r:id="rId18"/>
    <p:sldId id="296" r:id="rId19"/>
    <p:sldId id="270" r:id="rId20"/>
    <p:sldId id="271" r:id="rId21"/>
    <p:sldId id="272" r:id="rId22"/>
    <p:sldId id="297" r:id="rId23"/>
    <p:sldId id="298" r:id="rId24"/>
    <p:sldId id="299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90" r:id="rId40"/>
    <p:sldId id="307" r:id="rId41"/>
    <p:sldId id="308" r:id="rId42"/>
    <p:sldId id="291" r:id="rId43"/>
    <p:sldId id="311" r:id="rId44"/>
    <p:sldId id="300" r:id="rId45"/>
    <p:sldId id="301" r:id="rId46"/>
    <p:sldId id="302" r:id="rId47"/>
    <p:sldId id="310" r:id="rId48"/>
    <p:sldId id="303" r:id="rId49"/>
    <p:sldId id="304" r:id="rId50"/>
    <p:sldId id="268" r:id="rId51"/>
    <p:sldId id="305" r:id="rId52"/>
    <p:sldId id="306" r:id="rId53"/>
  </p:sldIdLst>
  <p:sldSz cx="9144000" cy="6858000" type="screen4x3"/>
  <p:notesSz cx="6797675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76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0" tIns="45885" rIns="91770" bIns="45885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0" tIns="45885" rIns="91770" bIns="45885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8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0" tIns="45885" rIns="91770" bIns="45885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258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70" tIns="45885" rIns="91770" bIns="45885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831A7FED-576C-4539-9204-1D5F69F1713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2341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AF6A2-52BD-46DA-B4F1-BC9B22C5A9E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5199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F1016-5DA7-459A-85AC-9B96FC86923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8133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574DB-BF63-4E8A-9B8D-8398D85AEE6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2239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400F16-1CCA-4EDD-8C37-AE9548EA5F0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760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D80A-FA90-467E-8C2E-6DB86FD3E76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0613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7B650-C1BD-4BBC-92C5-DD2C83ED065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117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451C9-FE28-419A-A387-77E394A0793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816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6D1B7-431B-4FCE-A8C2-3C51C692C1F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153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D1936-6637-409E-973C-D7C54963063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165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A3FFE-D0D6-4D73-8826-CF75758CB6D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2099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B67A8-41FD-470F-A8FC-570C39C0720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518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2C8B5-FA46-4EA5-B157-5EFE7CA3A2A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838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864AF5-5A52-4B54-90C7-E7171C30ECE6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slide" Target="slide48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slide" Target="slide49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hyperlink" Target="http://www.imf.org/external/np/mfd/er/2008/eng/0408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Otevřená ekonomika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Význam mezinárodních finančních toků: </a:t>
            </a:r>
            <a:r>
              <a:rPr lang="cs-CZ" altLang="cs-CZ" sz="2000" i="1" dirty="0">
                <a:solidFill>
                  <a:schemeClr val="accent2"/>
                </a:solidFill>
              </a:rPr>
              <a:t>nárůst během posledních 20ti let</a:t>
            </a:r>
            <a:r>
              <a:rPr lang="en-GB" altLang="cs-CZ" sz="2000" i="1" dirty="0">
                <a:solidFill>
                  <a:schemeClr val="accent2"/>
                </a:solidFill>
              </a:rPr>
              <a:t>- </a:t>
            </a:r>
            <a:r>
              <a:rPr lang="cs-CZ" altLang="cs-CZ" sz="2000" i="1" dirty="0">
                <a:solidFill>
                  <a:schemeClr val="accent2"/>
                </a:solidFill>
              </a:rPr>
              <a:t>jak mezinárodní obchod, tak transfery kapitálu</a:t>
            </a:r>
            <a:r>
              <a:rPr lang="cs-CZ" altLang="cs-CZ" sz="2000" dirty="0"/>
              <a:t> (ČR- obrat zahraničního obchodu (=</a:t>
            </a:r>
            <a:r>
              <a:rPr lang="cs-CZ" altLang="cs-CZ" sz="2000" dirty="0" err="1"/>
              <a:t>imp</a:t>
            </a:r>
            <a:r>
              <a:rPr lang="cs-CZ" altLang="cs-CZ" sz="2000" dirty="0"/>
              <a:t>.+</a:t>
            </a:r>
            <a:r>
              <a:rPr lang="cs-CZ" altLang="cs-CZ" sz="2000" dirty="0" err="1"/>
              <a:t>exp</a:t>
            </a:r>
            <a:r>
              <a:rPr lang="cs-CZ" altLang="cs-CZ" sz="2000" dirty="0"/>
              <a:t>.)/HDP v BC z </a:t>
            </a:r>
            <a:r>
              <a:rPr lang="cs-CZ" altLang="cs-CZ" sz="2000" dirty="0" smtClean="0"/>
              <a:t>84 </a:t>
            </a:r>
            <a:r>
              <a:rPr lang="cs-CZ" altLang="cs-CZ" sz="2000" dirty="0"/>
              <a:t>% (1995) na </a:t>
            </a:r>
            <a:r>
              <a:rPr lang="cs-CZ" altLang="cs-CZ" sz="2000" dirty="0" smtClean="0"/>
              <a:t>158% </a:t>
            </a:r>
            <a:r>
              <a:rPr lang="cs-CZ" altLang="cs-CZ" sz="2000" dirty="0"/>
              <a:t>(</a:t>
            </a:r>
            <a:r>
              <a:rPr lang="cs-CZ" altLang="cs-CZ" sz="2000" dirty="0" smtClean="0"/>
              <a:t>2015))</a:t>
            </a:r>
            <a:endParaRPr lang="en-GB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F</a:t>
            </a:r>
            <a:r>
              <a:rPr lang="en-GB" altLang="cs-CZ" sz="2000" i="1" dirty="0" err="1">
                <a:solidFill>
                  <a:schemeClr val="accent2"/>
                </a:solidFill>
              </a:rPr>
              <a:t>inan</a:t>
            </a:r>
            <a:r>
              <a:rPr lang="cs-CZ" altLang="cs-CZ" sz="2000" i="1" dirty="0">
                <a:solidFill>
                  <a:schemeClr val="accent2"/>
                </a:solidFill>
              </a:rPr>
              <a:t>ční síla největších nadnárodních společností </a:t>
            </a:r>
            <a:r>
              <a:rPr lang="cs-CZ" altLang="cs-CZ" sz="2000" dirty="0"/>
              <a:t>je větší, než síla menších národních států</a:t>
            </a:r>
            <a:r>
              <a:rPr lang="en-GB" altLang="cs-CZ" sz="2000" dirty="0"/>
              <a:t> (</a:t>
            </a:r>
            <a:r>
              <a:rPr lang="cs-CZ" altLang="cs-CZ" sz="2000" dirty="0"/>
              <a:t>na příklad, v roce 2003 aktiva finančních sektorů všech přistupujících zemí pouze </a:t>
            </a:r>
            <a:r>
              <a:rPr lang="en-GB" altLang="cs-CZ" sz="2000" dirty="0"/>
              <a:t>30</a:t>
            </a:r>
            <a:r>
              <a:rPr lang="cs-CZ" altLang="cs-CZ" sz="2000" dirty="0"/>
              <a:t> </a:t>
            </a:r>
            <a:r>
              <a:rPr lang="en-GB" altLang="cs-CZ" sz="2000" dirty="0"/>
              <a:t>% </a:t>
            </a:r>
            <a:r>
              <a:rPr lang="cs-CZ" altLang="cs-CZ" sz="2000" dirty="0"/>
              <a:t>aktiv </a:t>
            </a:r>
            <a:r>
              <a:rPr lang="en-GB" altLang="cs-CZ" sz="2000" dirty="0"/>
              <a:t>Citicorp...)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ČR k</a:t>
            </a:r>
            <a:r>
              <a:rPr lang="en-GB" altLang="cs-CZ" sz="2000" dirty="0" err="1"/>
              <a:t>lasic</a:t>
            </a:r>
            <a:r>
              <a:rPr lang="cs-CZ" altLang="cs-CZ" sz="2000" dirty="0" err="1"/>
              <a:t>ký</a:t>
            </a:r>
            <a:r>
              <a:rPr lang="cs-CZ" altLang="cs-CZ" sz="2000" dirty="0"/>
              <a:t> příklad </a:t>
            </a:r>
            <a:r>
              <a:rPr lang="cs-CZ" altLang="cs-CZ" sz="2000" i="1" dirty="0">
                <a:solidFill>
                  <a:schemeClr val="accent2"/>
                </a:solidFill>
              </a:rPr>
              <a:t>malé otevřené ekonomiky (s</a:t>
            </a:r>
            <a:r>
              <a:rPr lang="en-GB" altLang="cs-CZ" sz="2000" i="1" dirty="0">
                <a:solidFill>
                  <a:schemeClr val="accent2"/>
                </a:solidFill>
              </a:rPr>
              <a:t>mall open economy</a:t>
            </a:r>
            <a:r>
              <a:rPr lang="cs-CZ" altLang="cs-CZ" sz="2000" i="1" dirty="0">
                <a:solidFill>
                  <a:schemeClr val="accent2"/>
                </a:solidFill>
              </a:rPr>
              <a:t>)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závislost na zahraničním obchodě a transferech kapitálu, sama o sobě nemůže ovlivnit vývoj celosvětové ekonomiky </a:t>
            </a:r>
            <a:r>
              <a:rPr lang="en-GB" altLang="cs-CZ" sz="2000" dirty="0"/>
              <a:t>(</a:t>
            </a:r>
            <a:r>
              <a:rPr lang="en-GB" altLang="cs-CZ" sz="2000" dirty="0" err="1"/>
              <a:t>xUSA</a:t>
            </a:r>
            <a:r>
              <a:rPr lang="en-GB" altLang="cs-CZ" sz="2000" dirty="0"/>
              <a:t>- </a:t>
            </a:r>
            <a:r>
              <a:rPr lang="cs-CZ" altLang="cs-CZ" sz="2000" i="1" dirty="0">
                <a:solidFill>
                  <a:schemeClr val="accent2"/>
                </a:solidFill>
              </a:rPr>
              <a:t>velká otevřená e.</a:t>
            </a:r>
            <a:r>
              <a:rPr lang="en-GB" altLang="cs-CZ" sz="2000" dirty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Proč mezinárodní obchod tak rychle roste</a:t>
            </a:r>
            <a:r>
              <a:rPr lang="en-GB" altLang="cs-CZ" sz="2000" i="1" dirty="0">
                <a:solidFill>
                  <a:schemeClr val="accent2"/>
                </a:solidFill>
              </a:rPr>
              <a:t>?-</a:t>
            </a:r>
            <a:r>
              <a:rPr lang="en-GB" altLang="cs-CZ" sz="2000" dirty="0"/>
              <a:t> </a:t>
            </a:r>
            <a:r>
              <a:rPr lang="cs-CZ" altLang="cs-CZ" sz="2000" dirty="0"/>
              <a:t>Je vzájemně výhodný pro obě strany kontraktu</a:t>
            </a:r>
            <a:r>
              <a:rPr lang="en-GB" altLang="cs-CZ" sz="2000" dirty="0"/>
              <a:t>- </a:t>
            </a:r>
            <a:r>
              <a:rPr lang="cs-CZ" altLang="cs-CZ" sz="2000" i="1" dirty="0">
                <a:solidFill>
                  <a:schemeClr val="accent2"/>
                </a:solidFill>
              </a:rPr>
              <a:t>koncept komparativní výhody D</a:t>
            </a:r>
            <a:r>
              <a:rPr lang="en-GB" altLang="cs-CZ" sz="2000" i="1" dirty="0">
                <a:solidFill>
                  <a:schemeClr val="accent2"/>
                </a:solidFill>
              </a:rPr>
              <a:t>avid</a:t>
            </a:r>
            <a:r>
              <a:rPr lang="cs-CZ" altLang="cs-CZ" sz="2000" i="1" dirty="0">
                <a:solidFill>
                  <a:schemeClr val="accent2"/>
                </a:solidFill>
              </a:rPr>
              <a:t>a</a:t>
            </a:r>
            <a:r>
              <a:rPr lang="en-GB" altLang="cs-CZ" sz="2000" i="1" dirty="0">
                <a:solidFill>
                  <a:schemeClr val="accent2"/>
                </a:solidFill>
              </a:rPr>
              <a:t>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Riccard</a:t>
            </a:r>
            <a:r>
              <a:rPr lang="cs-CZ" altLang="cs-CZ" sz="2000" i="1" dirty="0">
                <a:solidFill>
                  <a:schemeClr val="accent2"/>
                </a:solidFill>
              </a:rPr>
              <a:t>a</a:t>
            </a:r>
            <a:r>
              <a:rPr lang="en-GB" altLang="cs-CZ" sz="2000" i="1" dirty="0">
                <a:solidFill>
                  <a:schemeClr val="accent2"/>
                </a:solidFill>
              </a:rPr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(</a:t>
            </a:r>
            <a:r>
              <a:rPr lang="en-GB" altLang="cs-CZ" sz="2000" i="1" dirty="0">
                <a:solidFill>
                  <a:schemeClr val="accent2"/>
                </a:solidFill>
              </a:rPr>
              <a:t>comparative advantage</a:t>
            </a:r>
            <a:r>
              <a:rPr lang="cs-CZ" altLang="cs-CZ" sz="2000" i="1" dirty="0">
                <a:solidFill>
                  <a:schemeClr val="accent2"/>
                </a:solidFill>
              </a:rPr>
              <a:t>)</a:t>
            </a:r>
            <a:endParaRPr lang="en-GB" altLang="cs-CZ" sz="2000" i="1" dirty="0">
              <a:solidFill>
                <a:schemeClr val="accent2"/>
              </a:solidFill>
            </a:endParaRP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0238" y="12287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Obchodní bilance a bilance služeb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675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CZK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= P</a:t>
            </a:r>
            <a:r>
              <a:rPr lang="en-GB" altLang="cs-CZ" b="1" i="1" baseline="30000">
                <a:solidFill>
                  <a:schemeClr val="accent2"/>
                </a:solidFill>
              </a:rPr>
              <a:t>X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CZK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.X- P</a:t>
            </a:r>
            <a:r>
              <a:rPr lang="en-GB" altLang="cs-CZ" b="1" i="1" baseline="30000">
                <a:solidFill>
                  <a:schemeClr val="accent2"/>
                </a:solidFill>
              </a:rPr>
              <a:t>M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CZK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= P</a:t>
            </a:r>
            <a:r>
              <a:rPr lang="en-GB" altLang="cs-CZ" b="1" i="1" baseline="30000">
                <a:solidFill>
                  <a:schemeClr val="accent2"/>
                </a:solidFill>
              </a:rPr>
              <a:t>X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.E. X- P</a:t>
            </a:r>
            <a:r>
              <a:rPr lang="en-GB" altLang="cs-CZ" b="1" i="1" baseline="30000">
                <a:solidFill>
                  <a:schemeClr val="accent2"/>
                </a:solidFill>
              </a:rPr>
              <a:t>M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.E.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endParaRPr lang="en-GB" altLang="cs-CZ" b="1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Co se stane v případě znehodnocení kurzu CZK? </a:t>
            </a:r>
            <a:r>
              <a:rPr lang="en-GB" altLang="cs-CZ" sz="2000">
                <a:sym typeface="Symbol" pitchFamily="18" charset="2"/>
              </a:rPr>
              <a:t>(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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E; E</a:t>
            </a:r>
            <a:r>
              <a:rPr lang="en-GB" altLang="cs-CZ" b="1" i="1" baseline="30000">
                <a:solidFill>
                  <a:schemeClr val="accent2"/>
                </a:solidFill>
              </a:rPr>
              <a:t>/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=K.E, K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&gt;1</a:t>
            </a:r>
            <a:r>
              <a:rPr lang="en-GB" altLang="cs-CZ" sz="2000">
                <a:sym typeface="Symbol" pitchFamily="18" charset="2"/>
              </a:rPr>
              <a:t>)? :</a:t>
            </a:r>
          </a:p>
          <a:p>
            <a:pPr>
              <a:spcBef>
                <a:spcPct val="50000"/>
              </a:spcBef>
              <a:spcAft>
                <a:spcPct val="20000"/>
              </a:spcAft>
              <a:buFontTx/>
              <a:buChar char="•"/>
            </a:pP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Krátké období-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X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,X, P</a:t>
            </a:r>
            <a:r>
              <a:rPr lang="en-GB" altLang="cs-CZ" b="1" i="1" baseline="30000">
                <a:solidFill>
                  <a:schemeClr val="accent2"/>
                </a:solidFill>
              </a:rPr>
              <a:t>M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b="1" i="1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k</a:t>
            </a:r>
            <a:r>
              <a:rPr lang="en-GB" altLang="cs-CZ" sz="2000">
                <a:sym typeface="Symbol" pitchFamily="18" charset="2"/>
              </a:rPr>
              <a:t>onstant</a:t>
            </a:r>
            <a:r>
              <a:rPr lang="cs-CZ" altLang="cs-CZ" sz="2000">
                <a:sym typeface="Symbol" pitchFamily="18" charset="2"/>
              </a:rPr>
              <a:t>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NX </a:t>
            </a:r>
            <a:r>
              <a:rPr lang="en-GB" altLang="cs-CZ" b="1" i="1" baseline="30000">
                <a:solidFill>
                  <a:schemeClr val="accent2"/>
                </a:solidFill>
              </a:rPr>
              <a:t>/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CZK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= P</a:t>
            </a:r>
            <a:r>
              <a:rPr lang="en-GB" altLang="cs-CZ" b="1" i="1" baseline="30000">
                <a:solidFill>
                  <a:schemeClr val="accent2"/>
                </a:solidFill>
              </a:rPr>
              <a:t>X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 </a:t>
            </a:r>
            <a:r>
              <a:rPr lang="en-GB" altLang="cs-CZ" b="1" i="1" baseline="30000">
                <a:solidFill>
                  <a:schemeClr val="accent2"/>
                </a:solidFill>
              </a:rPr>
              <a:t>/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 X- P</a:t>
            </a:r>
            <a:r>
              <a:rPr lang="en-GB" altLang="cs-CZ" b="1" i="1" baseline="30000">
                <a:solidFill>
                  <a:schemeClr val="accent2"/>
                </a:solidFill>
              </a:rPr>
              <a:t>M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 </a:t>
            </a:r>
            <a:r>
              <a:rPr lang="en-GB" altLang="cs-CZ" b="1" i="1" baseline="30000">
                <a:solidFill>
                  <a:schemeClr val="accent2"/>
                </a:solidFill>
              </a:rPr>
              <a:t>/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.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=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			=K.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X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.E. X- P</a:t>
            </a:r>
            <a:r>
              <a:rPr lang="en-GB" altLang="cs-CZ" b="1" i="1" baseline="30000">
                <a:solidFill>
                  <a:schemeClr val="accent2"/>
                </a:solidFill>
              </a:rPr>
              <a:t>M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EUR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.E .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]=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endParaRPr lang="en-GB" altLang="cs-CZ" b="1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Dlouhé období</a:t>
            </a:r>
            <a:r>
              <a:rPr lang="en-GB" altLang="cs-CZ" sz="2000" i="1" u="sng">
                <a:solidFill>
                  <a:srgbClr val="339966"/>
                </a:solidFill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	</a:t>
            </a:r>
            <a:r>
              <a:rPr lang="cs-CZ" altLang="cs-CZ">
                <a:sym typeface="Symbol" pitchFamily="18" charset="2"/>
              </a:rPr>
              <a:t>1. 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X=X(Y</a:t>
            </a:r>
            <a:r>
              <a:rPr lang="en-GB" altLang="cs-CZ" b="1" i="1" baseline="30000">
                <a:solidFill>
                  <a:schemeClr val="accent2"/>
                </a:solidFill>
              </a:rPr>
              <a:t>F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;R ) 	=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r>
              <a:rPr lang="cs-CZ" altLang="cs-CZ" b="1" i="1">
                <a:sym typeface="Symbol" pitchFamily="18" charset="2"/>
              </a:rPr>
              <a:t>	</a:t>
            </a:r>
          </a:p>
          <a:p>
            <a:r>
              <a:rPr lang="cs-CZ" altLang="cs-CZ">
                <a:sym typeface="Symbol" pitchFamily="18" charset="2"/>
              </a:rPr>
              <a:t>				2.</a:t>
            </a:r>
            <a:r>
              <a:rPr lang="cs-CZ" altLang="cs-CZ" b="1" i="1">
                <a:sym typeface="Symbol" pitchFamily="18" charset="2"/>
              </a:rPr>
              <a:t> 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cs-CZ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(Y</a:t>
            </a:r>
            <a:r>
              <a:rPr lang="en-GB" altLang="cs-CZ" b="1" i="1" baseline="30000">
                <a:solidFill>
                  <a:schemeClr val="accent2"/>
                </a:solidFill>
              </a:rPr>
              <a:t>D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;R)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	=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endParaRPr lang="en-GB" altLang="cs-CZ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cs-CZ" altLang="cs-CZ">
                <a:sym typeface="Symbol" pitchFamily="18" charset="2"/>
              </a:rPr>
              <a:t>				3.</a:t>
            </a:r>
            <a:r>
              <a:rPr lang="cs-CZ" altLang="cs-CZ" b="1" i="1">
                <a:sym typeface="Symbol" pitchFamily="18" charset="2"/>
              </a:rPr>
              <a:t> 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cs-CZ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E		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	=</a:t>
            </a:r>
            <a:r>
              <a:rPr lang="en-US" altLang="cs-CZ" b="1" i="1">
                <a:solidFill>
                  <a:schemeClr val="accent2"/>
                </a:solidFill>
                <a:sym typeface="Symbol" pitchFamily="18" charset="2"/>
              </a:rPr>
              <a:t>&gt; </a:t>
            </a:r>
            <a:r>
              <a:rPr lang="en-GB" altLang="cs-CZ">
                <a:solidFill>
                  <a:schemeClr val="accent2"/>
                </a:solidFill>
                <a:sym typeface="Symbol" pitchFamily="18" charset="2"/>
              </a:rPr>
              <a:t>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r>
              <a:rPr lang="en-GB" altLang="cs-CZ" sz="2000">
                <a:sym typeface="Symbol" pitchFamily="18" charset="2"/>
              </a:rPr>
              <a:t>	</a:t>
            </a:r>
            <a:endParaRPr lang="cs-CZ" altLang="cs-CZ" sz="2000">
              <a:sym typeface="Symbol" pitchFamily="18" charset="2"/>
            </a:endParaRPr>
          </a:p>
          <a:p>
            <a:endParaRPr lang="cs-CZ" altLang="cs-CZ" sz="2000" b="1" i="1" u="sng">
              <a:sym typeface="Symbol" pitchFamily="18" charset="2"/>
            </a:endParaRPr>
          </a:p>
          <a:p>
            <a:r>
              <a:rPr lang="cs-CZ" altLang="cs-CZ" b="1" i="1" u="sng">
                <a:solidFill>
                  <a:srgbClr val="339966"/>
                </a:solidFill>
                <a:sym typeface="Symbol" pitchFamily="18" charset="2"/>
              </a:rPr>
              <a:t>Marshall- Lernerova podmínka</a:t>
            </a:r>
          </a:p>
          <a:p>
            <a:r>
              <a:rPr lang="en-US" altLang="ko-KR" sz="2000">
                <a:ea typeface="굴림" charset="-127"/>
                <a:sym typeface="Symbol" pitchFamily="18" charset="2"/>
              </a:rPr>
              <a:t>Re</a:t>
            </a:r>
            <a:r>
              <a:rPr lang="cs-CZ" altLang="ko-KR" sz="2000">
                <a:sym typeface="Symbol" pitchFamily="18" charset="2"/>
              </a:rPr>
              <a:t>álné znehodnocení zlepší </a:t>
            </a:r>
            <a:r>
              <a:rPr lang="en-US" altLang="ko-KR" sz="2000">
                <a:ea typeface="굴림" charset="-127"/>
                <a:sym typeface="Symbol" pitchFamily="18" charset="2"/>
              </a:rPr>
              <a:t>NX, </a:t>
            </a:r>
            <a:r>
              <a:rPr lang="cs-CZ" altLang="ko-KR" sz="2000">
                <a:sym typeface="Symbol" pitchFamily="18" charset="2"/>
              </a:rPr>
              <a:t>pokud je součet </a:t>
            </a:r>
            <a:r>
              <a:rPr lang="en-US" altLang="ko-KR" sz="2000">
                <a:ea typeface="굴림" charset="-127"/>
                <a:sym typeface="Symbol" pitchFamily="18" charset="2"/>
              </a:rPr>
              <a:t>elasticity </a:t>
            </a:r>
            <a:r>
              <a:rPr lang="cs-CZ" altLang="ko-KR" sz="2000">
                <a:sym typeface="Symbol" pitchFamily="18" charset="2"/>
              </a:rPr>
              <a:t>domácí poptávky po dovozech a zahraniční poptávky po českých vývozech vyšší než 1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>
                <a:sym typeface="Symbol" pitchFamily="18" charset="2"/>
              </a:rPr>
              <a:t>Potom 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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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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X;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  </a:t>
            </a:r>
            <a:r>
              <a:rPr lang="cs-CZ" altLang="cs-CZ" sz="2000" b="1" i="1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sz="2000">
                <a:solidFill>
                  <a:schemeClr val="accent2"/>
                </a:solidFill>
                <a:sym typeface="Symbol" pitchFamily="18" charset="2"/>
              </a:rPr>
              <a:t> </a:t>
            </a:r>
            <a:r>
              <a:rPr lang="en-GB" altLang="cs-CZ" sz="2000" b="1" i="1">
                <a:solidFill>
                  <a:schemeClr val="accent2"/>
                </a:solidFill>
                <a:sym typeface="Symbol" pitchFamily="18" charset="2"/>
              </a:rPr>
              <a:t>NX</a:t>
            </a:r>
            <a:endParaRPr lang="en-GB" altLang="cs-CZ" b="1" i="1" baseline="3000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endParaRPr lang="en-GB" altLang="cs-CZ" b="1" i="1" baseline="30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en-GB" altLang="cs-CZ" b="1" i="1" baseline="3000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rot="-5400000">
            <a:off x="6753226" y="7810500"/>
            <a:ext cx="0" cy="15525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cs-CZ">
                <a:sym typeface="Symbol" pitchFamily="18" charset="2"/>
              </a:rPr>
              <a:t> </a:t>
            </a:r>
            <a:r>
              <a:rPr lang="en-GB" altLang="cs-CZ" b="1" i="1">
                <a:sym typeface="Symbol" pitchFamily="18" charset="2"/>
              </a:rPr>
              <a:t>E</a:t>
            </a:r>
            <a:r>
              <a:rPr lang="en-GB" altLang="cs-CZ">
                <a:sym typeface="Symbol" pitchFamily="18" charset="2"/>
              </a:rPr>
              <a:t>  </a:t>
            </a:r>
            <a:r>
              <a:rPr lang="en-GB" altLang="cs-CZ" b="1" i="1">
                <a:sym typeface="Symbol" pitchFamily="18" charset="2"/>
              </a:rPr>
              <a:t>R</a:t>
            </a:r>
            <a:r>
              <a:rPr lang="en-GB" altLang="cs-CZ">
                <a:sym typeface="Symbol" pitchFamily="18" charset="2"/>
              </a:rPr>
              <a:t>  </a:t>
            </a:r>
            <a:r>
              <a:rPr lang="en-GB" altLang="cs-CZ" b="1" i="1">
                <a:sym typeface="Symbol" pitchFamily="18" charset="2"/>
              </a:rPr>
              <a:t>X;</a:t>
            </a:r>
            <a:r>
              <a:rPr lang="en-GB" altLang="cs-CZ">
                <a:sym typeface="Symbol" pitchFamily="18" charset="2"/>
              </a:rPr>
              <a:t>  </a:t>
            </a:r>
            <a:r>
              <a:rPr lang="cs-CZ" altLang="cs-CZ" b="1" i="1">
                <a:sym typeface="Symbol" pitchFamily="18" charset="2"/>
              </a:rPr>
              <a:t>Q</a:t>
            </a:r>
            <a:r>
              <a:rPr lang="en-GB" altLang="cs-CZ" b="1" i="1">
                <a:sym typeface="Symbol" pitchFamily="18" charset="2"/>
              </a:rPr>
              <a:t> </a:t>
            </a:r>
            <a:r>
              <a:rPr lang="en-GB" altLang="cs-CZ">
                <a:sym typeface="Symbol" pitchFamily="18" charset="2"/>
              </a:rPr>
              <a:t> </a:t>
            </a:r>
            <a:r>
              <a:rPr lang="en-GB" altLang="cs-CZ" b="1" i="1">
                <a:sym typeface="Symbol" pitchFamily="18" charset="2"/>
              </a:rPr>
              <a:t>NX</a:t>
            </a:r>
            <a:endParaRPr lang="en-GB" altLang="cs-CZ" b="1" i="1" baseline="30000"/>
          </a:p>
          <a:p>
            <a:pPr>
              <a:spcBef>
                <a:spcPct val="20000"/>
              </a:spcBef>
            </a:pPr>
            <a:r>
              <a:rPr lang="en-GB" altLang="cs-CZ" baseline="30000"/>
              <a:t>			</a:t>
            </a:r>
            <a:r>
              <a:rPr lang="en-GB" altLang="cs-CZ"/>
              <a:t>	J-</a:t>
            </a:r>
            <a:r>
              <a:rPr lang="cs-CZ" altLang="cs-CZ"/>
              <a:t>křivka</a:t>
            </a:r>
            <a:endParaRPr lang="en-GB" altLang="cs-CZ" b="1" i="1" baseline="30000"/>
          </a:p>
          <a:p>
            <a:pPr>
              <a:spcBef>
                <a:spcPct val="50000"/>
              </a:spcBef>
            </a:pPr>
            <a:endParaRPr lang="en-GB" altLang="cs-CZ" b="1" i="1" baseline="3000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738313" y="1851025"/>
          <a:ext cx="4505325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obrázek" r:id="rId3" imgW="3000240" imgH="1552680" progId="Word.Picture.8">
                  <p:embed/>
                </p:oleObj>
              </mc:Choice>
              <mc:Fallback>
                <p:oleObj name="obrázek" r:id="rId3" imgW="3000240" imgH="155268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851025"/>
                        <a:ext cx="4505325" cy="232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1849438" y="4529138"/>
          <a:ext cx="4505325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obrázek" r:id="rId5" imgW="3000240" imgH="1552680" progId="Word.Picture.8">
                  <p:embed/>
                </p:oleObj>
              </mc:Choice>
              <mc:Fallback>
                <p:oleObj name="obrázek" r:id="rId5" imgW="3000240" imgH="155268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529138"/>
                        <a:ext cx="4505325" cy="232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Obchodní bilance a bilance služeb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Finan</a:t>
            </a:r>
            <a:r>
              <a:rPr lang="cs-CZ" altLang="cs-CZ" sz="2800" b="1" i="1">
                <a:solidFill>
                  <a:schemeClr val="tx2"/>
                </a:solidFill>
              </a:rPr>
              <a:t>ční účet </a:t>
            </a:r>
            <a:r>
              <a:rPr lang="en-GB" altLang="cs-CZ" sz="2800" b="1" i="1">
                <a:solidFill>
                  <a:schemeClr val="tx2"/>
                </a:solidFill>
              </a:rPr>
              <a:t>&amp;</a:t>
            </a:r>
            <a:r>
              <a:rPr lang="cs-CZ" altLang="cs-CZ" sz="2800" b="1" i="1">
                <a:solidFill>
                  <a:schemeClr val="tx2"/>
                </a:solidFill>
              </a:rPr>
              <a:t> Nepokrytá úroková p</a:t>
            </a:r>
            <a:r>
              <a:rPr lang="en-GB" altLang="cs-CZ" sz="2800" b="1" i="1">
                <a:solidFill>
                  <a:schemeClr val="tx2"/>
                </a:solidFill>
              </a:rPr>
              <a:t>arit</a:t>
            </a:r>
            <a:r>
              <a:rPr lang="cs-CZ" altLang="cs-CZ" sz="2800" b="1" i="1">
                <a:solidFill>
                  <a:schemeClr val="tx2"/>
                </a:solidFill>
              </a:rPr>
              <a:t>a (UIP)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2677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Finanční toky jsou rychlé a závisí na očekávaném výnosu, riziku, likviditě,….</a:t>
            </a:r>
          </a:p>
          <a:p>
            <a:pPr>
              <a:spcBef>
                <a:spcPct val="50000"/>
              </a:spcBef>
              <a:buFontTx/>
              <a:buAutoNum type="alphaUcPeriod"/>
            </a:pP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Vklad v  CZK</a:t>
            </a:r>
            <a:r>
              <a:rPr lang="cs-CZ" altLang="cs-CZ" sz="2000">
                <a:sym typeface="Symbol" pitchFamily="18" charset="2"/>
              </a:rPr>
              <a:t>	</a:t>
            </a:r>
            <a:r>
              <a:rPr lang="cs-CZ" altLang="cs-CZ" sz="2000">
                <a:solidFill>
                  <a:srgbClr val="FF0000"/>
                </a:solidFill>
                <a:sym typeface="Symbol" pitchFamily="18" charset="2"/>
              </a:rPr>
              <a:t>výnos</a:t>
            </a:r>
            <a:r>
              <a:rPr lang="cs-CZ" altLang="cs-CZ" sz="2000">
                <a:sym typeface="Symbol" pitchFamily="18" charset="2"/>
              </a:rPr>
              <a:t> 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RET</a:t>
            </a:r>
            <a:r>
              <a:rPr lang="cs-CZ" altLang="cs-CZ" b="1" i="1" baseline="30000">
                <a:solidFill>
                  <a:schemeClr val="accent2"/>
                </a:solidFill>
              </a:rPr>
              <a:t>CZK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= i</a:t>
            </a:r>
            <a:r>
              <a:rPr lang="cs-CZ" altLang="cs-CZ" b="1" i="1" baseline="30000">
                <a:solidFill>
                  <a:schemeClr val="accent2"/>
                </a:solidFill>
              </a:rPr>
              <a:t>CZK</a:t>
            </a:r>
          </a:p>
          <a:p>
            <a:pPr>
              <a:spcBef>
                <a:spcPct val="50000"/>
              </a:spcBef>
              <a:buFontTx/>
              <a:buAutoNum type="alphaUcPeriod"/>
            </a:pP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Alternativa- směnit CZK za EURa</a:t>
            </a:r>
            <a:r>
              <a:rPr lang="cs-CZ" altLang="cs-CZ" sz="2000">
                <a:sym typeface="Symbol" pitchFamily="18" charset="2"/>
              </a:rPr>
              <a:t>, ty uložit, po jenom roce inkasovat jistinu i výnos a znovu je směnit za CZK; 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olidFill>
                  <a:srgbClr val="FF0000"/>
                </a:solidFill>
                <a:sym typeface="Symbol" pitchFamily="18" charset="2"/>
              </a:rPr>
              <a:t>Výnos</a:t>
            </a:r>
            <a:r>
              <a:rPr lang="cs-CZ" altLang="cs-CZ" sz="2000">
                <a:sym typeface="Symbol" pitchFamily="18" charset="2"/>
              </a:rPr>
              <a:t> (v CZK) 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RET</a:t>
            </a:r>
            <a:r>
              <a:rPr lang="cs-CZ" altLang="cs-CZ" b="1" i="1" baseline="30000">
                <a:solidFill>
                  <a:schemeClr val="accent2"/>
                </a:solidFill>
              </a:rPr>
              <a:t>EUR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= 1/E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.(1+i</a:t>
            </a:r>
            <a:r>
              <a:rPr lang="cs-CZ" altLang="cs-CZ" b="1" i="1" baseline="30000">
                <a:solidFill>
                  <a:schemeClr val="accent2"/>
                </a:solidFill>
              </a:rPr>
              <a:t>EUR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). 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-1= </a:t>
            </a:r>
          </a:p>
          <a:p>
            <a:pPr>
              <a:spcBef>
                <a:spcPct val="50000"/>
              </a:spcBef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		=(E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- 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)/E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+E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.i</a:t>
            </a:r>
            <a:r>
              <a:rPr lang="cs-CZ" altLang="cs-CZ" b="1" i="1" baseline="30000">
                <a:solidFill>
                  <a:schemeClr val="accent2"/>
                </a:solidFill>
              </a:rPr>
              <a:t>EUR </a:t>
            </a:r>
            <a:r>
              <a:rPr lang="cs-CZ" altLang="cs-CZ" b="1">
                <a:solidFill>
                  <a:schemeClr val="accent2"/>
                </a:solidFill>
                <a:sym typeface="Symbol" pitchFamily="18" charset="2"/>
              </a:rPr>
              <a:t>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(E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- 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)/E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+i</a:t>
            </a:r>
            <a:r>
              <a:rPr lang="cs-CZ" altLang="cs-CZ" b="1" i="1" baseline="30000">
                <a:solidFill>
                  <a:schemeClr val="accent2"/>
                </a:solidFill>
              </a:rPr>
              <a:t>EUR</a:t>
            </a:r>
            <a:r>
              <a:rPr lang="cs-CZ" altLang="cs-CZ" b="1" i="1" baseline="3000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itchFamily="18" charset="2"/>
              </a:rPr>
              <a:t>Aby neexistovala možnost arbitráže musí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RET</a:t>
            </a:r>
            <a:r>
              <a:rPr lang="cs-CZ" altLang="cs-CZ" b="1" i="1" baseline="30000">
                <a:solidFill>
                  <a:schemeClr val="accent2"/>
                </a:solidFill>
              </a:rPr>
              <a:t>EUR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= RET</a:t>
            </a:r>
            <a:r>
              <a:rPr lang="cs-CZ" altLang="cs-CZ" b="1" i="1" baseline="30000">
                <a:solidFill>
                  <a:schemeClr val="accent2"/>
                </a:solidFill>
              </a:rPr>
              <a:t>CZK</a:t>
            </a:r>
            <a:r>
              <a:rPr lang="cs-CZ" altLang="cs-CZ" sz="2000">
                <a:sym typeface="Symbol" pitchFamily="18" charset="2"/>
              </a:rPr>
              <a:t> tedy</a:t>
            </a:r>
          </a:p>
          <a:p>
            <a:pPr>
              <a:spcBef>
                <a:spcPct val="50000"/>
              </a:spcBef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cs-CZ" altLang="cs-CZ" b="1" i="1" baseline="30000">
                <a:solidFill>
                  <a:schemeClr val="accent2"/>
                </a:solidFill>
              </a:rPr>
              <a:t>CZK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= (E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- 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)/E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+i</a:t>
            </a:r>
            <a:r>
              <a:rPr lang="cs-CZ" altLang="cs-CZ" b="1" i="1" baseline="30000">
                <a:solidFill>
                  <a:schemeClr val="accent2"/>
                </a:solidFill>
              </a:rPr>
              <a:t>EUR </a:t>
            </a:r>
          </a:p>
          <a:p>
            <a:pPr>
              <a:spcBef>
                <a:spcPct val="50000"/>
              </a:spcBef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cs-CZ" altLang="cs-CZ" b="1" i="1" baseline="30000">
                <a:solidFill>
                  <a:schemeClr val="accent2"/>
                </a:solidFill>
              </a:rPr>
              <a:t>CZK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- i</a:t>
            </a:r>
            <a:r>
              <a:rPr lang="cs-CZ" altLang="cs-CZ" b="1" i="1" baseline="30000">
                <a:solidFill>
                  <a:schemeClr val="accent2"/>
                </a:solidFill>
              </a:rPr>
              <a:t>EUR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= (E</a:t>
            </a:r>
            <a:r>
              <a:rPr lang="cs-CZ" altLang="cs-CZ" b="1" i="1" baseline="3000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- 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 )/E</a:t>
            </a:r>
            <a:r>
              <a:rPr lang="cs-CZ" altLang="cs-CZ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cs-CZ" altLang="cs-CZ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endParaRPr lang="cs-CZ" altLang="cs-CZ" b="1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cs-CZ" altLang="cs-CZ" b="1" i="1" baseline="30000"/>
          </a:p>
          <a:p>
            <a:pPr>
              <a:spcBef>
                <a:spcPct val="50000"/>
              </a:spcBef>
            </a:pPr>
            <a:r>
              <a:rPr lang="cs-CZ" altLang="cs-CZ" i="1" u="sng">
                <a:solidFill>
                  <a:srgbClr val="FF0000"/>
                </a:solidFill>
              </a:rPr>
              <a:t>Nepokrytá úroková parita (uncovered interest rate parity- UIP)</a:t>
            </a:r>
          </a:p>
          <a:p>
            <a:pPr>
              <a:spcBef>
                <a:spcPct val="50000"/>
              </a:spcBef>
            </a:pPr>
            <a:r>
              <a:rPr lang="cs-CZ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b="1">
                <a:solidFill>
                  <a:schemeClr val="accent2"/>
                </a:solidFill>
              </a:rPr>
              <a:t>…</a:t>
            </a:r>
            <a:r>
              <a:rPr lang="cs-CZ" altLang="cs-CZ">
                <a:solidFill>
                  <a:srgbClr val="FF0000"/>
                </a:solidFill>
              </a:rPr>
              <a:t>	</a:t>
            </a:r>
            <a:r>
              <a:rPr lang="cs-CZ" altLang="cs-CZ"/>
              <a:t>riziková prémie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343900" cy="35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</a:t>
            </a:r>
            <a:r>
              <a:rPr lang="en-GB" altLang="cs-CZ" b="1" i="1">
                <a:sym typeface="Symbol" pitchFamily="18" charset="2"/>
              </a:rPr>
              <a:t>Y</a:t>
            </a:r>
            <a:r>
              <a:rPr lang="en-GB" altLang="cs-CZ" b="1" i="1" baseline="30000"/>
              <a:t>F</a:t>
            </a:r>
            <a:r>
              <a:rPr lang="en-GB" altLang="cs-CZ" sz="2000">
                <a:sym typeface="Symbol" pitchFamily="18" charset="2"/>
              </a:rPr>
              <a:t>D</a:t>
            </a:r>
            <a:r>
              <a:rPr lang="cs-CZ" altLang="cs-CZ" sz="2000">
                <a:sym typeface="Symbol" pitchFamily="18" charset="2"/>
              </a:rPr>
              <a:t> po exportech</a:t>
            </a:r>
            <a:r>
              <a:rPr lang="en-GB" altLang="cs-CZ" sz="2000">
                <a:sym typeface="Symbol" pitchFamily="18" charset="2"/>
              </a:rPr>
              <a:t></a:t>
            </a:r>
            <a:r>
              <a:rPr lang="en-GB" altLang="cs-CZ" b="1" i="1">
                <a:sym typeface="Symbol" pitchFamily="18" charset="2"/>
              </a:rPr>
              <a:t>S</a:t>
            </a:r>
            <a:r>
              <a:rPr lang="en-GB" altLang="cs-CZ" b="1" i="1" baseline="30000"/>
              <a:t>EUR</a:t>
            </a:r>
            <a:r>
              <a:rPr lang="en-GB" altLang="cs-CZ" sz="2000">
                <a:sym typeface="Symbol" pitchFamily="18" charset="2"/>
              </a:rPr>
              <a:t> 					</a:t>
            </a:r>
            <a:r>
              <a:rPr lang="cs-CZ" altLang="cs-CZ" sz="2000">
                <a:sym typeface="Symbol" pitchFamily="18" charset="2"/>
              </a:rPr>
              <a:t>zhodnocení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4221" name="AutoShape 13"/>
          <p:cNvSpPr>
            <a:spLocks/>
          </p:cNvSpPr>
          <p:nvPr/>
        </p:nvSpPr>
        <p:spPr bwMode="auto">
          <a:xfrm>
            <a:off x="5238750" y="863600"/>
            <a:ext cx="266700" cy="990600"/>
          </a:xfrm>
          <a:prstGeom prst="rightBrace">
            <a:avLst>
              <a:gd name="adj1" fmla="val 3095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533400" y="741363"/>
            <a:ext cx="83439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					   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</a:t>
            </a:r>
            <a:r>
              <a:rPr lang="en-GB" altLang="cs-CZ" b="1" i="1">
                <a:sym typeface="Symbol" pitchFamily="18" charset="2"/>
              </a:rPr>
              <a:t>Y</a:t>
            </a:r>
            <a:r>
              <a:rPr lang="cs-CZ" altLang="cs-CZ" b="1" i="1" baseline="30000"/>
              <a:t>D</a:t>
            </a:r>
            <a:r>
              <a:rPr lang="en-GB" altLang="cs-CZ" sz="2000">
                <a:sym typeface="Symbol" pitchFamily="18" charset="2"/>
              </a:rPr>
              <a:t>D</a:t>
            </a:r>
            <a:r>
              <a:rPr lang="cs-CZ" altLang="cs-CZ" sz="2000">
                <a:sym typeface="Symbol" pitchFamily="18" charset="2"/>
              </a:rPr>
              <a:t> po dovozu</a:t>
            </a:r>
            <a:r>
              <a:rPr lang="en-GB" altLang="cs-CZ" sz="2000">
                <a:sym typeface="Symbol" pitchFamily="18" charset="2"/>
              </a:rPr>
              <a:t></a:t>
            </a:r>
            <a:r>
              <a:rPr lang="cs-CZ" altLang="cs-CZ" b="1" i="1">
                <a:sym typeface="Symbol" pitchFamily="18" charset="2"/>
              </a:rPr>
              <a:t>D</a:t>
            </a:r>
            <a:r>
              <a:rPr lang="en-GB" altLang="cs-CZ" b="1" i="1" baseline="30000"/>
              <a:t>EUR</a:t>
            </a:r>
            <a:r>
              <a:rPr lang="en-GB" altLang="cs-CZ" sz="2000">
                <a:sym typeface="Symbol" pitchFamily="18" charset="2"/>
              </a:rPr>
              <a:t> 					</a:t>
            </a:r>
            <a:r>
              <a:rPr lang="cs-CZ" altLang="cs-CZ" sz="2000">
                <a:sym typeface="Symbol" pitchFamily="18" charset="2"/>
              </a:rPr>
              <a:t>znehodnocení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  <p:sp>
        <p:nvSpPr>
          <p:cNvPr id="95250" name="AutoShape 18"/>
          <p:cNvSpPr>
            <a:spLocks/>
          </p:cNvSpPr>
          <p:nvPr/>
        </p:nvSpPr>
        <p:spPr bwMode="auto">
          <a:xfrm>
            <a:off x="5238750" y="863600"/>
            <a:ext cx="266700" cy="990600"/>
          </a:xfrm>
          <a:prstGeom prst="rightBrace">
            <a:avLst>
              <a:gd name="adj1" fmla="val 3095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468313" y="692150"/>
            <a:ext cx="83439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					   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</a:t>
            </a:r>
            <a:r>
              <a:rPr lang="en-GB" altLang="cs-CZ" sz="2000" b="1" i="1">
                <a:sym typeface="Symbol" pitchFamily="18" charset="2"/>
              </a:rPr>
              <a:t>P</a:t>
            </a:r>
            <a:r>
              <a:rPr lang="en-GB" altLang="cs-CZ" sz="2000">
                <a:sym typeface="Symbol" pitchFamily="18" charset="2"/>
              </a:rPr>
              <a:t> </a:t>
            </a:r>
            <a:r>
              <a:rPr lang="en-GB" altLang="cs-CZ" sz="2000" b="1" i="1">
                <a:sym typeface="Symbol" pitchFamily="18" charset="2"/>
              </a:rPr>
              <a:t>R </a:t>
            </a:r>
            <a:r>
              <a:rPr lang="en-GB" altLang="cs-CZ" sz="2000">
                <a:sym typeface="Symbol" pitchFamily="18" charset="2"/>
              </a:rPr>
              <a:t> </a:t>
            </a:r>
            <a:r>
              <a:rPr lang="en-GB" altLang="cs-CZ" sz="2000" b="1" i="1">
                <a:sym typeface="Symbol" pitchFamily="18" charset="2"/>
              </a:rPr>
              <a:t>X;</a:t>
            </a:r>
            <a:r>
              <a:rPr lang="en-GB" altLang="cs-CZ" sz="2000">
                <a:sym typeface="Symbol" pitchFamily="18" charset="2"/>
              </a:rPr>
              <a:t>  </a:t>
            </a:r>
            <a:r>
              <a:rPr lang="en-GB" altLang="cs-CZ" sz="2000" b="1" i="1">
                <a:sym typeface="Symbol" pitchFamily="18" charset="2"/>
              </a:rPr>
              <a:t>M</a:t>
            </a:r>
            <a:r>
              <a:rPr lang="en-GB" altLang="cs-CZ" sz="2000">
                <a:sym typeface="Symbol" pitchFamily="18" charset="2"/>
              </a:rPr>
              <a:t> 					      </a:t>
            </a:r>
            <a:r>
              <a:rPr lang="en-GB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;</a:t>
            </a:r>
            <a:r>
              <a:rPr lang="en-GB" altLang="cs-CZ" sz="2000" b="1" i="1">
                <a:sym typeface="Symbol" pitchFamily="18" charset="2"/>
              </a:rPr>
              <a:t>D</a:t>
            </a:r>
            <a:r>
              <a:rPr lang="en-GB" altLang="cs-CZ" sz="2000" b="1" i="1" baseline="30000"/>
              <a:t>EUR</a:t>
            </a:r>
            <a:r>
              <a:rPr lang="en-GB" altLang="cs-CZ"/>
              <a:t> 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znehodnocení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  <p:sp>
        <p:nvSpPr>
          <p:cNvPr id="96273" name="AutoShape 17"/>
          <p:cNvSpPr>
            <a:spLocks/>
          </p:cNvSpPr>
          <p:nvPr/>
        </p:nvSpPr>
        <p:spPr bwMode="auto">
          <a:xfrm>
            <a:off x="5238750" y="863600"/>
            <a:ext cx="266700" cy="990600"/>
          </a:xfrm>
          <a:prstGeom prst="rightBrace">
            <a:avLst>
              <a:gd name="adj1" fmla="val 3095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468313" y="692150"/>
            <a:ext cx="8424862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	  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					   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</a:t>
            </a:r>
            <a:r>
              <a:rPr lang="en-GB" altLang="cs-CZ" sz="2000" b="1" i="1">
                <a:sym typeface="Symbol" pitchFamily="18" charset="2"/>
              </a:rPr>
              <a:t>i; </a:t>
            </a:r>
            <a:r>
              <a:rPr lang="en-GB" altLang="cs-CZ" sz="2000">
                <a:sym typeface="Symbol" pitchFamily="18" charset="2"/>
              </a:rPr>
              <a:t></a:t>
            </a:r>
            <a:r>
              <a:rPr lang="en-GB" altLang="cs-CZ" sz="2000" b="1" i="1">
                <a:latin typeface="Symbol" pitchFamily="18" charset="2"/>
                <a:sym typeface="Symbol" pitchFamily="18" charset="2"/>
              </a:rPr>
              <a:t>d</a:t>
            </a:r>
            <a:r>
              <a:rPr lang="cs-CZ" altLang="cs-CZ" sz="2000" b="1" i="1">
                <a:latin typeface="Symbol" pitchFamily="18" charset="2"/>
                <a:sym typeface="Symbol" pitchFamily="18" charset="2"/>
              </a:rPr>
              <a:t> </a:t>
            </a:r>
            <a:r>
              <a:rPr lang="en-GB" altLang="cs-CZ" sz="2000">
                <a:sym typeface="Symbol" pitchFamily="18" charset="2"/>
              </a:rPr>
              <a:t></a:t>
            </a:r>
            <a:r>
              <a:rPr lang="en-GB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;</a:t>
            </a:r>
            <a:r>
              <a:rPr lang="en-GB" altLang="cs-CZ" sz="2000" b="1" i="1">
                <a:sym typeface="Symbol" pitchFamily="18" charset="2"/>
              </a:rPr>
              <a:t>D</a:t>
            </a:r>
            <a:r>
              <a:rPr lang="en-GB" altLang="cs-CZ" sz="2000" b="1" i="1" baseline="30000"/>
              <a:t>EUR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en-GB" altLang="cs-CZ" sz="2000"/>
              <a:t> </a:t>
            </a:r>
            <a:r>
              <a:rPr lang="cs-CZ" altLang="cs-CZ" sz="2000">
                <a:sym typeface="Symbol" pitchFamily="18" charset="2"/>
              </a:rPr>
              <a:t>znehodnocení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  <p:sp>
        <p:nvSpPr>
          <p:cNvPr id="97297" name="AutoShape 17"/>
          <p:cNvSpPr>
            <a:spLocks/>
          </p:cNvSpPr>
          <p:nvPr/>
        </p:nvSpPr>
        <p:spPr bwMode="auto">
          <a:xfrm>
            <a:off x="5238750" y="863600"/>
            <a:ext cx="266700" cy="990600"/>
          </a:xfrm>
          <a:prstGeom prst="rightBrace">
            <a:avLst>
              <a:gd name="adj1" fmla="val 3095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68313" y="692150"/>
            <a:ext cx="8135937" cy="59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endParaRPr lang="cs-CZ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					   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nový produkt</a:t>
            </a:r>
            <a:r>
              <a:rPr lang="en-GB" altLang="cs-CZ" sz="2000" b="1" i="1">
                <a:sym typeface="Symbol" pitchFamily="18" charset="2"/>
              </a:rPr>
              <a:t> </a:t>
            </a:r>
            <a:r>
              <a:rPr lang="en-GB" altLang="cs-CZ" sz="2000">
                <a:sym typeface="Symbol" pitchFamily="18" charset="2"/>
              </a:rPr>
              <a:t> </a:t>
            </a:r>
            <a:r>
              <a:rPr lang="cs-CZ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 zhodnocení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0" y="3200400"/>
          <a:ext cx="44672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Obrázek" r:id="rId3" imgW="2790720" imgH="2076480" progId="Word.Picture.8">
                  <p:embed/>
                </p:oleObj>
              </mc:Choice>
              <mc:Fallback>
                <p:oleObj name="Obrázek" r:id="rId3" imgW="2790720" imgH="20764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467225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827088" y="600075"/>
            <a:ext cx="8135937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cs-CZ" altLang="cs-CZ" sz="2000">
                <a:sym typeface="Symbol" pitchFamily="18" charset="2"/>
              </a:rPr>
              <a:t>Závisí na </a:t>
            </a:r>
            <a:r>
              <a:rPr lang="en-GB" altLang="cs-CZ" sz="2000">
                <a:sym typeface="Symbol" pitchFamily="18" charset="2"/>
              </a:rPr>
              <a:t>: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tocích zboží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obchodní bilance)	</a:t>
            </a:r>
            <a:r>
              <a:rPr lang="en-GB" altLang="cs-CZ" sz="2000">
                <a:sym typeface="Symbol" pitchFamily="18" charset="2"/>
              </a:rPr>
              <a:t>        </a:t>
            </a:r>
            <a:r>
              <a:rPr lang="cs-CZ" altLang="cs-CZ" sz="2000" u="sng">
                <a:sym typeface="Symbol" pitchFamily="18" charset="2"/>
              </a:rPr>
              <a:t>platební bilance</a:t>
            </a:r>
            <a:endParaRPr lang="en-GB" altLang="cs-CZ" sz="2000" u="sng">
              <a:sym typeface="Symbol" pitchFamily="18" charset="2"/>
            </a:endParaRPr>
          </a:p>
          <a:p>
            <a:r>
              <a:rPr lang="en-GB" altLang="cs-CZ" sz="2000">
                <a:sym typeface="Symbol" pitchFamily="18" charset="2"/>
              </a:rPr>
              <a:t>		     -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peněz</a:t>
            </a:r>
            <a:r>
              <a:rPr lang="en-GB" altLang="cs-CZ" sz="2000">
                <a:sym typeface="Symbol" pitchFamily="18" charset="2"/>
              </a:rPr>
              <a:t>		        </a:t>
            </a:r>
            <a:r>
              <a:rPr lang="cs-CZ" altLang="cs-CZ" sz="2000">
                <a:sym typeface="Symbol" pitchFamily="18" charset="2"/>
              </a:rPr>
              <a:t>	     </a:t>
            </a:r>
            <a:r>
              <a:rPr lang="en-GB" altLang="cs-CZ" b="1">
                <a:sym typeface="Symbol" pitchFamily="18" charset="2"/>
              </a:rPr>
              <a:t>+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Nab</a:t>
            </a:r>
            <a:r>
              <a:rPr lang="en-GB" altLang="cs-CZ" sz="2000">
                <a:sym typeface="Symbol" pitchFamily="18" charset="2"/>
              </a:rPr>
              <a:t>. EUR, </a:t>
            </a:r>
            <a:r>
              <a:rPr lang="cs-CZ" altLang="cs-CZ" sz="2000">
                <a:sym typeface="Symbol" pitchFamily="18" charset="2"/>
              </a:rPr>
              <a:t>Popt</a:t>
            </a:r>
            <a:r>
              <a:rPr lang="en-GB" altLang="cs-CZ" sz="2000">
                <a:sym typeface="Symbol" pitchFamily="18" charset="2"/>
              </a:rPr>
              <a:t>.</a:t>
            </a:r>
            <a:r>
              <a:rPr lang="cs-CZ" altLang="cs-CZ" sz="2000">
                <a:sym typeface="Symbol" pitchFamily="18" charset="2"/>
              </a:rPr>
              <a:t> po </a:t>
            </a:r>
            <a:r>
              <a:rPr lang="en-GB" altLang="cs-CZ" sz="2000">
                <a:sym typeface="Symbol" pitchFamily="18" charset="2"/>
              </a:rPr>
              <a:t>CZK 	      </a:t>
            </a:r>
            <a:r>
              <a:rPr lang="cs-CZ" altLang="cs-CZ" sz="2000">
                <a:sym typeface="Symbol" pitchFamily="18" charset="2"/>
              </a:rPr>
              <a:t>- </a:t>
            </a:r>
            <a:r>
              <a:rPr lang="cs-CZ" altLang="cs-CZ" sz="2000">
                <a:solidFill>
                  <a:schemeClr val="accent2"/>
                </a:solidFill>
                <a:sym typeface="Symbol" pitchFamily="18" charset="2"/>
              </a:rPr>
              <a:t>tok kapitálu</a:t>
            </a:r>
            <a:r>
              <a:rPr lang="en-GB" altLang="cs-CZ" sz="2000">
                <a:sym typeface="Symbol" pitchFamily="18" charset="2"/>
              </a:rPr>
              <a:t> (finan</a:t>
            </a:r>
            <a:r>
              <a:rPr lang="cs-CZ" altLang="cs-CZ" sz="2000">
                <a:sym typeface="Symbol" pitchFamily="18" charset="2"/>
              </a:rPr>
              <a:t>ční účet</a:t>
            </a:r>
            <a:r>
              <a:rPr lang="en-GB" altLang="cs-CZ" sz="2000">
                <a:sym typeface="Symbol" pitchFamily="18" charset="2"/>
              </a:rPr>
              <a:t>)    </a:t>
            </a:r>
            <a:r>
              <a:rPr lang="cs-CZ" altLang="cs-CZ" sz="2000">
                <a:sym typeface="Symbol" pitchFamily="18" charset="2"/>
              </a:rPr>
              <a:t>	      </a:t>
            </a:r>
            <a:r>
              <a:rPr lang="en-GB" altLang="cs-CZ" b="1">
                <a:sym typeface="Symbol" pitchFamily="18" charset="2"/>
              </a:rPr>
              <a:t>-</a:t>
            </a:r>
            <a:r>
              <a:rPr lang="en-GB" altLang="cs-CZ" sz="2000">
                <a:sym typeface="Symbol" pitchFamily="18" charset="2"/>
              </a:rPr>
              <a:t>  </a:t>
            </a:r>
            <a:r>
              <a:rPr lang="cs-CZ" altLang="cs-CZ" sz="2000">
                <a:sym typeface="Symbol" pitchFamily="18" charset="2"/>
              </a:rPr>
              <a:t>Popt. Po </a:t>
            </a:r>
            <a:r>
              <a:rPr lang="en-GB" altLang="cs-CZ" sz="2000">
                <a:sym typeface="Symbol" pitchFamily="18" charset="2"/>
              </a:rPr>
              <a:t>EUR, </a:t>
            </a:r>
            <a:r>
              <a:rPr lang="cs-CZ" altLang="cs-CZ" sz="2000">
                <a:sym typeface="Symbol" pitchFamily="18" charset="2"/>
              </a:rPr>
              <a:t>Nab.</a:t>
            </a:r>
            <a:r>
              <a:rPr lang="en-GB" altLang="cs-CZ" sz="2000">
                <a:sym typeface="Symbol" pitchFamily="18" charset="2"/>
              </a:rPr>
              <a:t> CZK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Jak je řešen nesoulad mezi S a D?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závisí na režimu devizového kurzu (</a:t>
            </a:r>
            <a:r>
              <a:rPr lang="en-GB" altLang="cs-CZ" sz="2000">
                <a:sym typeface="Symbol" pitchFamily="18" charset="2"/>
              </a:rPr>
              <a:t>floating X fix</a:t>
            </a:r>
            <a:r>
              <a:rPr lang="cs-CZ" altLang="cs-CZ" sz="2000">
                <a:sym typeface="Symbol" pitchFamily="18" charset="2"/>
              </a:rPr>
              <a:t>ní</a:t>
            </a:r>
            <a:r>
              <a:rPr lang="en-GB" altLang="cs-CZ" sz="200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339966"/>
                </a:solidFill>
                <a:sym typeface="Symbol" pitchFamily="18" charset="2"/>
              </a:rPr>
              <a:t>Floating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nerovnováha řešena změnami </a:t>
            </a:r>
            <a:r>
              <a:rPr lang="en-GB" altLang="cs-CZ" sz="2000">
                <a:sym typeface="Symbol" pitchFamily="18" charset="2"/>
              </a:rPr>
              <a:t>E</a:t>
            </a: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    </a:t>
            </a:r>
            <a:r>
              <a:rPr lang="en-GB" altLang="cs-CZ">
                <a:sym typeface="Symbol" pitchFamily="18" charset="2"/>
              </a:rPr>
              <a:t>				    </a:t>
            </a:r>
            <a:endParaRPr lang="cs-CZ" altLang="cs-CZ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>
                <a:sym typeface="Symbol" pitchFamily="18" charset="2"/>
              </a:rPr>
              <a:t>					</a:t>
            </a:r>
            <a:r>
              <a:rPr lang="en-GB" altLang="cs-CZ">
                <a:sym typeface="Symbol" pitchFamily="18" charset="2"/>
              </a:rPr>
              <a:t>• </a:t>
            </a:r>
            <a:r>
              <a:rPr lang="en-GB" altLang="cs-CZ" sz="2000">
                <a:sym typeface="Symbol" pitchFamily="18" charset="2"/>
              </a:rPr>
              <a:t></a:t>
            </a:r>
            <a:r>
              <a:rPr lang="en-GB" altLang="cs-CZ" sz="2000" b="1" i="1">
                <a:sym typeface="Symbol" pitchFamily="18" charset="2"/>
              </a:rPr>
              <a:t>Y</a:t>
            </a:r>
            <a:r>
              <a:rPr lang="en-GB" altLang="cs-CZ" sz="2000" b="1" i="1" baseline="30000"/>
              <a:t>F</a:t>
            </a:r>
            <a:r>
              <a:rPr lang="en-GB" altLang="cs-CZ" sz="2000">
                <a:sym typeface="Symbol" pitchFamily="18" charset="2"/>
              </a:rPr>
              <a:t>D</a:t>
            </a:r>
            <a:r>
              <a:rPr lang="cs-CZ" altLang="cs-CZ" sz="2000">
                <a:sym typeface="Symbol" pitchFamily="18" charset="2"/>
              </a:rPr>
              <a:t> po exportech</a:t>
            </a:r>
            <a:r>
              <a:rPr lang="en-GB" altLang="cs-CZ" sz="2000">
                <a:sym typeface="Symbol" pitchFamily="18" charset="2"/>
              </a:rPr>
              <a:t></a:t>
            </a:r>
            <a:r>
              <a:rPr lang="en-GB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 					</a:t>
            </a:r>
            <a:r>
              <a:rPr lang="cs-CZ" altLang="cs-CZ" sz="2000">
                <a:sym typeface="Symbol" pitchFamily="18" charset="2"/>
              </a:rPr>
              <a:t>zhodnocení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 sz="2000">
                <a:sym typeface="Symbol" pitchFamily="18" charset="2"/>
              </a:rPr>
              <a:t>					</a:t>
            </a:r>
            <a:r>
              <a:rPr lang="en-GB" altLang="cs-CZ" sz="2000">
                <a:sym typeface="Symbol" pitchFamily="18" charset="2"/>
              </a:rPr>
              <a:t>• </a:t>
            </a:r>
            <a:r>
              <a:rPr lang="en-GB" altLang="cs-CZ" sz="2000" b="1" i="1">
                <a:sym typeface="Symbol" pitchFamily="18" charset="2"/>
              </a:rPr>
              <a:t>Y</a:t>
            </a:r>
            <a:r>
              <a:rPr lang="cs-CZ" altLang="cs-CZ" sz="2000" b="1" i="1" baseline="30000"/>
              <a:t>D</a:t>
            </a:r>
            <a:r>
              <a:rPr lang="en-GB" altLang="cs-CZ" sz="2000">
                <a:sym typeface="Symbol" pitchFamily="18" charset="2"/>
              </a:rPr>
              <a:t>D</a:t>
            </a:r>
            <a:r>
              <a:rPr lang="cs-CZ" altLang="cs-CZ" sz="2000">
                <a:sym typeface="Symbol" pitchFamily="18" charset="2"/>
              </a:rPr>
              <a:t> po dovozu</a:t>
            </a:r>
            <a:r>
              <a:rPr lang="en-GB" altLang="cs-CZ" sz="2000">
                <a:sym typeface="Symbol" pitchFamily="18" charset="2"/>
              </a:rPr>
              <a:t></a:t>
            </a:r>
            <a:r>
              <a:rPr lang="cs-CZ" altLang="cs-CZ" sz="2000" b="1" i="1">
                <a:sym typeface="Symbol" pitchFamily="18" charset="2"/>
              </a:rPr>
              <a:t>D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 					</a:t>
            </a:r>
            <a:r>
              <a:rPr lang="cs-CZ" altLang="cs-CZ" sz="2000">
                <a:sym typeface="Symbol" pitchFamily="18" charset="2"/>
              </a:rPr>
              <a:t>	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znehodnocení</a:t>
            </a:r>
          </a:p>
          <a:p>
            <a:pPr>
              <a:spcBef>
                <a:spcPct val="30000"/>
              </a:spcBef>
            </a:pPr>
            <a:r>
              <a:rPr lang="cs-CZ" altLang="cs-CZ">
                <a:sym typeface="Symbol" pitchFamily="18" charset="2"/>
              </a:rPr>
              <a:t>					</a:t>
            </a:r>
            <a:r>
              <a:rPr lang="en-GB" altLang="cs-CZ">
                <a:sym typeface="Symbol" pitchFamily="18" charset="2"/>
              </a:rPr>
              <a:t>• </a:t>
            </a:r>
            <a:r>
              <a:rPr lang="en-GB" altLang="cs-CZ" sz="2000">
                <a:sym typeface="Symbol" pitchFamily="18" charset="2"/>
              </a:rPr>
              <a:t></a:t>
            </a:r>
            <a:r>
              <a:rPr lang="en-GB" altLang="cs-CZ" sz="2000" b="1" i="1">
                <a:sym typeface="Symbol" pitchFamily="18" charset="2"/>
              </a:rPr>
              <a:t>P</a:t>
            </a:r>
            <a:r>
              <a:rPr lang="en-GB" altLang="cs-CZ" sz="2000">
                <a:sym typeface="Symbol" pitchFamily="18" charset="2"/>
              </a:rPr>
              <a:t> </a:t>
            </a:r>
            <a:r>
              <a:rPr lang="en-GB" altLang="cs-CZ" sz="2000" b="1" i="1">
                <a:sym typeface="Symbol" pitchFamily="18" charset="2"/>
              </a:rPr>
              <a:t>R </a:t>
            </a:r>
            <a:r>
              <a:rPr lang="en-GB" altLang="cs-CZ" sz="2000">
                <a:sym typeface="Symbol" pitchFamily="18" charset="2"/>
              </a:rPr>
              <a:t> </a:t>
            </a:r>
            <a:r>
              <a:rPr lang="en-GB" altLang="cs-CZ" sz="2000" b="1" i="1">
                <a:sym typeface="Symbol" pitchFamily="18" charset="2"/>
              </a:rPr>
              <a:t>X;</a:t>
            </a:r>
            <a:r>
              <a:rPr lang="en-GB" altLang="cs-CZ" sz="2000">
                <a:sym typeface="Symbol" pitchFamily="18" charset="2"/>
              </a:rPr>
              <a:t>  </a:t>
            </a:r>
            <a:r>
              <a:rPr lang="en-GB" altLang="cs-CZ" sz="2000" b="1" i="1">
                <a:sym typeface="Symbol" pitchFamily="18" charset="2"/>
              </a:rPr>
              <a:t>M</a:t>
            </a:r>
            <a:r>
              <a:rPr lang="en-GB" altLang="cs-CZ" sz="2000">
                <a:sym typeface="Symbol" pitchFamily="18" charset="2"/>
              </a:rPr>
              <a:t> 					     </a:t>
            </a:r>
            <a:r>
              <a:rPr lang="cs-CZ" altLang="cs-CZ" sz="2000">
                <a:sym typeface="Symbol" pitchFamily="18" charset="2"/>
              </a:rPr>
              <a:t>	</a:t>
            </a:r>
            <a:r>
              <a:rPr lang="en-GB" altLang="cs-CZ" sz="2000">
                <a:sym typeface="Symbol" pitchFamily="18" charset="2"/>
              </a:rPr>
              <a:t> </a:t>
            </a:r>
            <a:r>
              <a:rPr lang="en-GB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;</a:t>
            </a:r>
            <a:r>
              <a:rPr lang="en-GB" altLang="cs-CZ" sz="2000" b="1" i="1">
                <a:sym typeface="Symbol" pitchFamily="18" charset="2"/>
              </a:rPr>
              <a:t>D</a:t>
            </a:r>
            <a:r>
              <a:rPr lang="en-GB" altLang="cs-CZ" sz="2000" b="1" i="1" baseline="30000"/>
              <a:t>EUR</a:t>
            </a:r>
            <a:r>
              <a:rPr lang="en-GB" altLang="cs-CZ" sz="2000"/>
              <a:t> 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znehodnocení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cs-CZ" altLang="cs-CZ">
                <a:sym typeface="Symbol" pitchFamily="18" charset="2"/>
              </a:rPr>
              <a:t>					</a:t>
            </a:r>
            <a:r>
              <a:rPr lang="en-GB" altLang="cs-CZ">
                <a:sym typeface="Symbol" pitchFamily="18" charset="2"/>
              </a:rPr>
              <a:t>• </a:t>
            </a:r>
            <a:r>
              <a:rPr lang="en-GB" altLang="cs-CZ" sz="2000">
                <a:sym typeface="Symbol" pitchFamily="18" charset="2"/>
              </a:rPr>
              <a:t></a:t>
            </a:r>
            <a:r>
              <a:rPr lang="en-GB" altLang="cs-CZ" sz="2000" b="1" i="1">
                <a:sym typeface="Symbol" pitchFamily="18" charset="2"/>
              </a:rPr>
              <a:t>i; </a:t>
            </a:r>
            <a:r>
              <a:rPr lang="en-GB" altLang="cs-CZ" sz="2000">
                <a:sym typeface="Symbol" pitchFamily="18" charset="2"/>
              </a:rPr>
              <a:t></a:t>
            </a:r>
            <a:r>
              <a:rPr lang="en-GB" altLang="cs-CZ" sz="2000" b="1" i="1">
                <a:sym typeface="Symbol" pitchFamily="18" charset="2"/>
              </a:rPr>
              <a:t>d</a:t>
            </a:r>
            <a:r>
              <a:rPr lang="cs-CZ" altLang="cs-CZ" sz="2000" b="1" i="1">
                <a:sym typeface="Symbol" pitchFamily="18" charset="2"/>
              </a:rPr>
              <a:t> </a:t>
            </a:r>
            <a:r>
              <a:rPr lang="en-GB" altLang="cs-CZ" sz="2000">
                <a:sym typeface="Symbol" pitchFamily="18" charset="2"/>
              </a:rPr>
              <a:t></a:t>
            </a:r>
            <a:r>
              <a:rPr lang="en-GB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;</a:t>
            </a:r>
            <a:r>
              <a:rPr lang="en-GB" altLang="cs-CZ" sz="2000" b="1" i="1">
                <a:sym typeface="Symbol" pitchFamily="18" charset="2"/>
              </a:rPr>
              <a:t>D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en-GB" altLang="cs-CZ" sz="2000"/>
              <a:t> </a:t>
            </a:r>
            <a:r>
              <a:rPr lang="cs-CZ" altLang="cs-CZ" sz="2000">
                <a:sym typeface="Symbol" pitchFamily="18" charset="2"/>
              </a:rPr>
              <a:t>znehodnocení  				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•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nový produkt</a:t>
            </a:r>
            <a:r>
              <a:rPr lang="en-GB" altLang="cs-CZ" sz="2000" b="1" i="1">
                <a:sym typeface="Symbol" pitchFamily="18" charset="2"/>
              </a:rPr>
              <a:t> </a:t>
            </a:r>
            <a:r>
              <a:rPr lang="en-GB" altLang="cs-CZ" sz="2000">
                <a:sym typeface="Symbol" pitchFamily="18" charset="2"/>
              </a:rPr>
              <a:t> </a:t>
            </a:r>
            <a:r>
              <a:rPr lang="cs-CZ" altLang="cs-CZ" sz="2000" b="1" i="1">
                <a:sym typeface="Symbol" pitchFamily="18" charset="2"/>
              </a:rPr>
              <a:t>S</a:t>
            </a:r>
            <a:r>
              <a:rPr lang="en-GB" altLang="cs-CZ" sz="2000" b="1" i="1" baseline="30000"/>
              <a:t>EUR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 zhodnocení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3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</a:p>
        </p:txBody>
      </p:sp>
      <p:sp>
        <p:nvSpPr>
          <p:cNvPr id="98322" name="AutoShape 18"/>
          <p:cNvSpPr>
            <a:spLocks/>
          </p:cNvSpPr>
          <p:nvPr/>
        </p:nvSpPr>
        <p:spPr bwMode="auto">
          <a:xfrm>
            <a:off x="5508625" y="765175"/>
            <a:ext cx="266700" cy="990600"/>
          </a:xfrm>
          <a:prstGeom prst="rightBrace">
            <a:avLst>
              <a:gd name="adj1" fmla="val 3095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3439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cs-CZ" sz="2000">
                <a:sym typeface="Symbol" pitchFamily="18" charset="2"/>
              </a:rPr>
              <a:t>Intervent</a:t>
            </a:r>
            <a:r>
              <a:rPr lang="cs-CZ" altLang="cs-CZ" sz="2000">
                <a:sym typeface="Symbol" pitchFamily="18" charset="2"/>
              </a:rPr>
              <a:t>ce centrální banky k zachování rovnováhy</a:t>
            </a:r>
          </a:p>
          <a:p>
            <a:r>
              <a:rPr lang="cs-CZ" altLang="cs-CZ" sz="2000">
                <a:sym typeface="Symbol" pitchFamily="18" charset="2"/>
              </a:rPr>
              <a:t>Na obrázku </a:t>
            </a:r>
            <a:r>
              <a:rPr lang="en-GB" altLang="cs-CZ" sz="2000">
                <a:sym typeface="Symbol" pitchFamily="18" charset="2"/>
              </a:rPr>
              <a:t>– </a:t>
            </a:r>
            <a:r>
              <a:rPr lang="cs-CZ" altLang="cs-CZ" sz="2000">
                <a:sym typeface="Symbol" pitchFamily="18" charset="2"/>
              </a:rPr>
              <a:t>prodej devizových rezerv centrální banky 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 ale pokles </a:t>
            </a:r>
            <a:r>
              <a:rPr lang="en-GB" altLang="cs-CZ" sz="2000">
                <a:sym typeface="Symbol" pitchFamily="18" charset="2"/>
              </a:rPr>
              <a:t>M a P, </a:t>
            </a:r>
            <a:r>
              <a:rPr lang="cs-CZ" altLang="cs-CZ" sz="2000">
                <a:sym typeface="Symbol" pitchFamily="18" charset="2"/>
              </a:rPr>
              <a:t>pokles </a:t>
            </a:r>
            <a:r>
              <a:rPr lang="en-GB" altLang="cs-CZ" sz="2000">
                <a:sym typeface="Symbol" pitchFamily="18" charset="2"/>
              </a:rPr>
              <a:t>Y, </a:t>
            </a:r>
            <a:r>
              <a:rPr lang="cs-CZ" altLang="cs-CZ" sz="2000">
                <a:sym typeface="Symbol" pitchFamily="18" charset="2"/>
              </a:rPr>
              <a:t>dovozů</a:t>
            </a:r>
          </a:p>
          <a:p>
            <a:r>
              <a:rPr lang="cs-CZ" altLang="cs-CZ" sz="2000">
                <a:sym typeface="Symbol" pitchFamily="18" charset="2"/>
              </a:rPr>
              <a:t>Otázka kde je </a:t>
            </a:r>
            <a:r>
              <a:rPr lang="en-US" altLang="cs-CZ" sz="2000">
                <a:sym typeface="Symbol" pitchFamily="18" charset="2"/>
              </a:rPr>
              <a:t>E</a:t>
            </a:r>
            <a:r>
              <a:rPr lang="en-US" altLang="cs-CZ" sz="2000" baseline="30000">
                <a:sym typeface="Symbol" pitchFamily="18" charset="2"/>
              </a:rPr>
              <a:t>*</a:t>
            </a:r>
            <a:r>
              <a:rPr lang="en-US" altLang="cs-CZ" sz="2000">
                <a:sym typeface="Symbol" pitchFamily="18" charset="2"/>
              </a:rPr>
              <a:t>?</a:t>
            </a: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0" y="2454275"/>
          <a:ext cx="50069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Obrázek" r:id="rId3" imgW="2781360" imgH="2286000" progId="Word.Picture.8">
                  <p:embed/>
                </p:oleObj>
              </mc:Choice>
              <mc:Fallback>
                <p:oleObj name="Obrázek" r:id="rId3" imgW="2781360" imgH="228600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54275"/>
                        <a:ext cx="5006975" cy="411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AutoShape 1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47038" y="63087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Devizový trh- Fixní kurz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sv-SE" altLang="cs-CZ" sz="2800" b="1" i="1">
                <a:solidFill>
                  <a:schemeClr val="tx2"/>
                </a:solidFill>
              </a:rPr>
              <a:t>oncept komparativní výhody Davida Riccard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14350" y="722313"/>
            <a:ext cx="7848600" cy="69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Příklad</a:t>
            </a:r>
            <a:r>
              <a:rPr lang="en-GB" altLang="cs-CZ" sz="2000"/>
              <a:t>- </a:t>
            </a:r>
            <a:r>
              <a:rPr lang="en-GB" altLang="cs-CZ" sz="2000" i="1">
                <a:solidFill>
                  <a:schemeClr val="accent2"/>
                </a:solidFill>
              </a:rPr>
              <a:t>2 </a:t>
            </a:r>
            <a:r>
              <a:rPr lang="cs-CZ" altLang="cs-CZ" sz="2000" i="1">
                <a:solidFill>
                  <a:schemeClr val="accent2"/>
                </a:solidFill>
              </a:rPr>
              <a:t>země</a:t>
            </a:r>
            <a:r>
              <a:rPr lang="en-GB" altLang="cs-CZ" sz="2000"/>
              <a:t> (</a:t>
            </a:r>
            <a:r>
              <a:rPr lang="cs-CZ" altLang="cs-CZ" sz="2000"/>
              <a:t>Č</a:t>
            </a:r>
            <a:r>
              <a:rPr lang="en-GB" altLang="cs-CZ" sz="2000"/>
              <a:t>R a E</a:t>
            </a:r>
            <a:r>
              <a:rPr lang="cs-CZ" altLang="cs-CZ" sz="2000"/>
              <a:t>v</a:t>
            </a:r>
            <a:r>
              <a:rPr lang="en-GB" altLang="cs-CZ" sz="2000"/>
              <a:t>rop</a:t>
            </a:r>
            <a:r>
              <a:rPr lang="cs-CZ" altLang="cs-CZ" sz="2000"/>
              <a:t>a</a:t>
            </a:r>
            <a:r>
              <a:rPr lang="en-GB" altLang="cs-CZ" sz="2000"/>
              <a:t>) </a:t>
            </a:r>
            <a:r>
              <a:rPr lang="cs-CZ" altLang="cs-CZ" sz="2000"/>
              <a:t>vyrábějící </a:t>
            </a:r>
            <a:r>
              <a:rPr lang="en-GB" altLang="cs-CZ" sz="2000" i="1">
                <a:solidFill>
                  <a:schemeClr val="accent2"/>
                </a:solidFill>
              </a:rPr>
              <a:t>2 typ</a:t>
            </a:r>
            <a:r>
              <a:rPr lang="cs-CZ" altLang="cs-CZ" sz="2000" i="1">
                <a:solidFill>
                  <a:schemeClr val="accent2"/>
                </a:solidFill>
              </a:rPr>
              <a:t>y zboží</a:t>
            </a:r>
            <a:r>
              <a:rPr lang="en-GB" altLang="cs-CZ" sz="2000"/>
              <a:t> (</a:t>
            </a:r>
            <a:r>
              <a:rPr lang="cs-CZ" altLang="cs-CZ" sz="2000"/>
              <a:t>auta a počítače</a:t>
            </a:r>
            <a:r>
              <a:rPr lang="en-GB" altLang="cs-CZ" sz="2000"/>
              <a:t>), </a:t>
            </a:r>
            <a:r>
              <a:rPr lang="cs-CZ" altLang="cs-CZ" sz="2000"/>
              <a:t>s využitím jednoho </a:t>
            </a:r>
            <a:r>
              <a:rPr lang="cs-CZ" altLang="cs-CZ" sz="2000" i="1">
                <a:solidFill>
                  <a:schemeClr val="accent2"/>
                </a:solidFill>
              </a:rPr>
              <a:t>výrobního </a:t>
            </a:r>
            <a:r>
              <a:rPr lang="en-GB" altLang="cs-CZ" sz="2000" i="1">
                <a:solidFill>
                  <a:schemeClr val="accent2"/>
                </a:solidFill>
              </a:rPr>
              <a:t>fa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tor</a:t>
            </a:r>
            <a:r>
              <a:rPr lang="cs-CZ" altLang="cs-CZ" sz="2000" i="1">
                <a:solidFill>
                  <a:schemeClr val="accent2"/>
                </a:solidFill>
              </a:rPr>
              <a:t>u</a:t>
            </a:r>
            <a:r>
              <a:rPr lang="en-GB" altLang="cs-CZ" sz="2000"/>
              <a:t> (</a:t>
            </a:r>
            <a:r>
              <a:rPr lang="cs-CZ" altLang="cs-CZ" sz="2000"/>
              <a:t>práce</a:t>
            </a:r>
            <a:r>
              <a:rPr lang="en-GB" altLang="cs-CZ" sz="2000"/>
              <a:t>)- </a:t>
            </a:r>
            <a:r>
              <a:rPr lang="cs-CZ" altLang="cs-CZ" sz="2000"/>
              <a:t>cena zboží vyjádřena v množství obsažené práce</a:t>
            </a:r>
            <a:endParaRPr lang="en-GB" altLang="cs-CZ" sz="2000"/>
          </a:p>
          <a:p>
            <a:pPr lvl="4">
              <a:spcBef>
                <a:spcPct val="50000"/>
              </a:spcBef>
            </a:pPr>
            <a:r>
              <a:rPr lang="en-GB" altLang="cs-CZ" sz="2000"/>
              <a:t>		</a:t>
            </a:r>
            <a:r>
              <a:rPr lang="en-GB" altLang="cs-CZ" sz="2000" i="1">
                <a:solidFill>
                  <a:schemeClr val="accent2"/>
                </a:solidFill>
              </a:rPr>
              <a:t>E</a:t>
            </a:r>
            <a:r>
              <a:rPr lang="cs-CZ" altLang="cs-CZ" sz="2000" i="1">
                <a:solidFill>
                  <a:schemeClr val="accent2"/>
                </a:solidFill>
              </a:rPr>
              <a:t>vropa </a:t>
            </a:r>
            <a:r>
              <a:rPr lang="en-GB" altLang="cs-CZ" sz="2000" i="1">
                <a:solidFill>
                  <a:schemeClr val="accent2"/>
                </a:solidFill>
              </a:rPr>
              <a:t>efe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tiv</a:t>
            </a:r>
            <a:r>
              <a:rPr lang="cs-CZ" altLang="cs-CZ" sz="2000" i="1">
                <a:solidFill>
                  <a:schemeClr val="accent2"/>
                </a:solidFill>
              </a:rPr>
              <a:t>nější </a:t>
            </a:r>
            <a:r>
              <a:rPr lang="cs-CZ" altLang="cs-CZ" sz="2000"/>
              <a:t>v </a:t>
            </a:r>
            <a:r>
              <a:rPr lang="en-GB" altLang="cs-CZ" sz="2000"/>
              <a:t> produ</a:t>
            </a:r>
            <a:r>
              <a:rPr lang="cs-CZ" altLang="cs-CZ" sz="2000"/>
              <a:t>k</a:t>
            </a:r>
            <a:r>
              <a:rPr lang="en-GB" altLang="cs-CZ" sz="2000"/>
              <a:t>ci</a:t>
            </a:r>
            <a:r>
              <a:rPr lang="cs-CZ" altLang="cs-CZ" sz="2000"/>
              <a:t> jak </a:t>
            </a:r>
            <a:r>
              <a:rPr lang="en-GB" altLang="cs-CZ" sz="2000"/>
              <a:t> 		</a:t>
            </a:r>
            <a:r>
              <a:rPr lang="cs-CZ" altLang="cs-CZ" sz="2000"/>
              <a:t>aut, tak počítačů, ale nižší relativní 			cena aut v Č</a:t>
            </a:r>
            <a:r>
              <a:rPr lang="en-GB" altLang="cs-CZ" sz="2000"/>
              <a:t>R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cs-CZ" altLang="cs-CZ" sz="2000" i="1" u="sng">
                <a:solidFill>
                  <a:schemeClr val="accent2"/>
                </a:solidFill>
              </a:rPr>
              <a:t>Bez obchodu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	</a:t>
            </a:r>
            <a:r>
              <a:rPr lang="cs-CZ" altLang="cs-CZ" sz="2000"/>
              <a:t>v Č</a:t>
            </a:r>
            <a:r>
              <a:rPr lang="en-GB" altLang="cs-CZ" sz="2000"/>
              <a:t>R	</a:t>
            </a:r>
            <a:r>
              <a:rPr lang="cs-CZ" altLang="cs-CZ" sz="2000"/>
              <a:t>	</a:t>
            </a:r>
            <a:r>
              <a:rPr lang="en-GB" altLang="cs-CZ" sz="2000"/>
              <a:t>-</a:t>
            </a:r>
            <a:r>
              <a:rPr lang="cs-CZ" altLang="cs-CZ" sz="2000"/>
              <a:t>auto stojí </a:t>
            </a:r>
            <a:r>
              <a:rPr lang="en-GB" altLang="cs-CZ" sz="2000"/>
              <a:t>1,5 </a:t>
            </a:r>
            <a:r>
              <a:rPr lang="cs-CZ" altLang="cs-CZ" sz="2000"/>
              <a:t>počítače</a:t>
            </a:r>
            <a:endParaRPr lang="en-GB" altLang="cs-CZ" sz="2000"/>
          </a:p>
          <a:p>
            <a:r>
              <a:rPr lang="en-GB" altLang="cs-CZ" sz="2000"/>
              <a:t>		</a:t>
            </a:r>
            <a:r>
              <a:rPr lang="cs-CZ" altLang="cs-CZ" sz="2000"/>
              <a:t>v Evropě</a:t>
            </a:r>
            <a:r>
              <a:rPr lang="en-GB" altLang="cs-CZ" sz="2000"/>
              <a:t>	-</a:t>
            </a:r>
            <a:r>
              <a:rPr lang="cs-CZ" altLang="cs-CZ" sz="2000"/>
              <a:t>auto stojí </a:t>
            </a:r>
            <a:r>
              <a:rPr lang="en-GB" altLang="cs-CZ" sz="2000"/>
              <a:t>2 </a:t>
            </a:r>
            <a:r>
              <a:rPr lang="cs-CZ" altLang="cs-CZ" sz="2000"/>
              <a:t>počítače</a:t>
            </a:r>
            <a:endParaRPr lang="en-GB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u="sng">
                <a:solidFill>
                  <a:schemeClr val="accent2"/>
                </a:solidFill>
              </a:rPr>
              <a:t>S obchodem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cena mezi </a:t>
            </a:r>
            <a:r>
              <a:rPr lang="en-GB" altLang="cs-CZ" sz="2000"/>
              <a:t>1,5 a 2 </a:t>
            </a:r>
            <a:r>
              <a:rPr lang="cs-CZ" altLang="cs-CZ" sz="2000"/>
              <a:t>počítači za auto</a:t>
            </a:r>
            <a:r>
              <a:rPr lang="en-GB" altLang="cs-CZ" sz="2000"/>
              <a:t>- </a:t>
            </a:r>
            <a:r>
              <a:rPr lang="cs-CZ" altLang="cs-CZ" sz="2000"/>
              <a:t>řekněme </a:t>
            </a:r>
            <a:r>
              <a:rPr lang="en-GB" altLang="cs-CZ" sz="2000"/>
              <a:t>1,75</a:t>
            </a:r>
          </a:p>
          <a:p>
            <a:pPr>
              <a:spcBef>
                <a:spcPct val="50000"/>
              </a:spcBef>
            </a:pPr>
            <a:r>
              <a:rPr lang="en-GB" altLang="cs-CZ" sz="2000"/>
              <a:t>	</a:t>
            </a:r>
            <a:r>
              <a:rPr lang="cs-CZ" altLang="cs-CZ" sz="2000"/>
              <a:t>zisk pro ČR</a:t>
            </a:r>
            <a:r>
              <a:rPr lang="en-GB" altLang="cs-CZ" sz="2000"/>
              <a:t>- </a:t>
            </a:r>
            <a:r>
              <a:rPr lang="cs-CZ" altLang="cs-CZ" sz="2000"/>
              <a:t>vyrobit </a:t>
            </a:r>
            <a:r>
              <a:rPr lang="en-GB" altLang="cs-CZ" sz="2000"/>
              <a:t>1 </a:t>
            </a:r>
            <a:r>
              <a:rPr lang="cs-CZ" altLang="cs-CZ" sz="2000"/>
              <a:t>auto</a:t>
            </a:r>
            <a:r>
              <a:rPr lang="en-GB" altLang="cs-CZ" sz="2000"/>
              <a:t>, </a:t>
            </a:r>
            <a:r>
              <a:rPr lang="cs-CZ" altLang="cs-CZ" sz="2000"/>
              <a:t>vyvézt ho a dovézt </a:t>
            </a:r>
            <a:r>
              <a:rPr lang="en-GB" altLang="cs-CZ" sz="2000"/>
              <a:t>7/4 </a:t>
            </a:r>
            <a:r>
              <a:rPr lang="cs-CZ" altLang="cs-CZ" sz="2000"/>
              <a:t>počítače</a:t>
            </a:r>
            <a:r>
              <a:rPr lang="en-GB" altLang="cs-CZ" sz="2000"/>
              <a:t>	</a:t>
            </a:r>
            <a:r>
              <a:rPr lang="cs-CZ" altLang="cs-CZ" sz="2000"/>
              <a:t>zisk</a:t>
            </a:r>
            <a:r>
              <a:rPr lang="en-GB" altLang="cs-CZ" sz="2000"/>
              <a:t>= 2/3-4/7=2/21 </a:t>
            </a:r>
            <a:r>
              <a:rPr lang="cs-CZ" altLang="cs-CZ" sz="2000"/>
              <a:t>auta (1/6 počítače)</a:t>
            </a:r>
            <a:endParaRPr lang="en-GB" altLang="cs-CZ" sz="2000"/>
          </a:p>
          <a:p>
            <a:pPr>
              <a:spcBef>
                <a:spcPct val="50000"/>
              </a:spcBef>
            </a:pPr>
            <a:r>
              <a:rPr lang="en-GB" altLang="cs-CZ" sz="2000"/>
              <a:t>	</a:t>
            </a:r>
            <a:r>
              <a:rPr lang="cs-CZ" altLang="cs-CZ" sz="2000"/>
              <a:t>zisk pro</a:t>
            </a:r>
            <a:r>
              <a:rPr lang="en-GB" altLang="cs-CZ" sz="2000"/>
              <a:t> E</a:t>
            </a:r>
            <a:r>
              <a:rPr lang="cs-CZ" altLang="cs-CZ" sz="2000"/>
              <a:t>v</a:t>
            </a:r>
            <a:r>
              <a:rPr lang="en-GB" altLang="cs-CZ" sz="2000"/>
              <a:t>rop</a:t>
            </a:r>
            <a:r>
              <a:rPr lang="cs-CZ" altLang="cs-CZ" sz="2000"/>
              <a:t>u</a:t>
            </a:r>
            <a:r>
              <a:rPr lang="en-GB" altLang="cs-CZ" sz="2000"/>
              <a:t>- </a:t>
            </a:r>
            <a:r>
              <a:rPr lang="cs-CZ" altLang="cs-CZ" sz="2000"/>
              <a:t>dovézt jedno auto</a:t>
            </a:r>
            <a:r>
              <a:rPr lang="en-GB" altLang="cs-CZ" sz="2000"/>
              <a:t>- p</a:t>
            </a:r>
            <a:r>
              <a:rPr lang="cs-CZ" altLang="cs-CZ" sz="2000"/>
              <a:t>latí </a:t>
            </a:r>
            <a:r>
              <a:rPr lang="en-GB" altLang="cs-CZ" sz="2000"/>
              <a:t>1,75 </a:t>
            </a:r>
            <a:r>
              <a:rPr lang="cs-CZ" altLang="cs-CZ" sz="2000"/>
              <a:t>počítače</a:t>
            </a:r>
            <a:r>
              <a:rPr lang="en-GB" altLang="cs-CZ" sz="2000"/>
              <a:t>- </a:t>
            </a:r>
            <a:r>
              <a:rPr lang="cs-CZ" altLang="cs-CZ" sz="2000"/>
              <a:t>	zisk=</a:t>
            </a:r>
            <a:r>
              <a:rPr lang="en-GB" altLang="cs-CZ" sz="2000"/>
              <a:t> 2-1,75=</a:t>
            </a:r>
            <a:r>
              <a:rPr lang="cs-CZ" altLang="cs-CZ" sz="2000"/>
              <a:t> </a:t>
            </a:r>
            <a:r>
              <a:rPr lang="en-GB" altLang="cs-CZ" sz="2000"/>
              <a:t>0,25 </a:t>
            </a:r>
            <a:r>
              <a:rPr lang="cs-CZ" altLang="cs-CZ" sz="2000"/>
              <a:t>počítače tedy </a:t>
            </a:r>
            <a:r>
              <a:rPr lang="en-GB" altLang="cs-CZ" sz="2000"/>
              <a:t>1/7 </a:t>
            </a:r>
            <a:r>
              <a:rPr lang="cs-CZ" altLang="cs-CZ" sz="2000"/>
              <a:t>auta</a:t>
            </a:r>
            <a:endParaRPr lang="en-GB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u="sng">
                <a:solidFill>
                  <a:schemeClr val="accent2"/>
                </a:solidFill>
              </a:rPr>
              <a:t>Rozdělení přínosů z obchodu </a:t>
            </a:r>
            <a:r>
              <a:rPr lang="en-GB" altLang="cs-CZ" sz="2000" i="1" u="sng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cena</a:t>
            </a:r>
            <a:r>
              <a:rPr lang="en-GB" altLang="cs-CZ" sz="2000"/>
              <a:t>=1,5- </a:t>
            </a:r>
            <a:r>
              <a:rPr lang="cs-CZ" altLang="cs-CZ" sz="2000"/>
              <a:t>veškeré zisky pro </a:t>
            </a:r>
            <a:r>
              <a:rPr lang="en-GB" altLang="cs-CZ" sz="2000"/>
              <a:t>E</a:t>
            </a:r>
            <a:r>
              <a:rPr lang="cs-CZ" altLang="cs-CZ" sz="2000"/>
              <a:t>v</a:t>
            </a:r>
            <a:r>
              <a:rPr lang="en-GB" altLang="cs-CZ" sz="2000"/>
              <a:t>rop</a:t>
            </a:r>
            <a:r>
              <a:rPr lang="cs-CZ" altLang="cs-CZ" sz="2000"/>
              <a:t>u</a:t>
            </a:r>
            <a:r>
              <a:rPr lang="en-GB" altLang="cs-CZ" sz="2000"/>
              <a:t>, </a:t>
            </a:r>
            <a:r>
              <a:rPr lang="cs-CZ" altLang="cs-CZ" sz="2000"/>
              <a:t>cena </a:t>
            </a:r>
            <a:r>
              <a:rPr lang="en-GB" altLang="cs-CZ" sz="2000"/>
              <a:t>=2- </a:t>
            </a:r>
            <a:r>
              <a:rPr lang="cs-CZ" altLang="cs-CZ" sz="2000"/>
              <a:t>veškeré zisky pro ČR</a:t>
            </a:r>
            <a:r>
              <a:rPr lang="en-GB" altLang="cs-CZ" sz="2000"/>
              <a:t>; </a:t>
            </a:r>
            <a:r>
              <a:rPr lang="cs-CZ" altLang="cs-CZ" sz="2000"/>
              <a:t>závislé na produkčních funkcích, preferencích, obchodních bariérách,</a:t>
            </a:r>
            <a:r>
              <a:rPr lang="en-GB" altLang="cs-CZ" sz="2000"/>
              <a:t>...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</p:txBody>
      </p:sp>
      <p:grpSp>
        <p:nvGrpSpPr>
          <p:cNvPr id="33857" name="Group 65"/>
          <p:cNvGrpSpPr>
            <a:grpSpLocks noChangeAspect="1"/>
          </p:cNvGrpSpPr>
          <p:nvPr/>
        </p:nvGrpSpPr>
        <p:grpSpPr bwMode="auto">
          <a:xfrm>
            <a:off x="152400" y="1889125"/>
            <a:ext cx="7626350" cy="1352550"/>
            <a:chOff x="146" y="1118"/>
            <a:chExt cx="4804" cy="852"/>
          </a:xfrm>
        </p:grpSpPr>
        <p:sp>
          <p:nvSpPr>
            <p:cNvPr id="33856" name="AutoShape 64"/>
            <p:cNvSpPr>
              <a:spLocks noChangeAspect="1" noChangeArrowheads="1" noTextEdit="1"/>
            </p:cNvSpPr>
            <p:nvPr/>
          </p:nvSpPr>
          <p:spPr bwMode="auto">
            <a:xfrm>
              <a:off x="148" y="1118"/>
              <a:ext cx="4802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85" y="112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448" y="1123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ČR</a:t>
              </a:r>
              <a:endParaRPr lang="cs-CZ" altLang="cs-CZ"/>
            </a:p>
          </p:txBody>
        </p:sp>
        <p:sp>
          <p:nvSpPr>
            <p:cNvPr id="33860" name="Rectangle 68"/>
            <p:cNvSpPr>
              <a:spLocks noChangeArrowheads="1"/>
            </p:cNvSpPr>
            <p:nvPr/>
          </p:nvSpPr>
          <p:spPr bwMode="auto">
            <a:xfrm>
              <a:off x="1658" y="112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2063" y="1123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Evropa</a:t>
              </a:r>
              <a:endParaRPr lang="cs-CZ" altLang="cs-CZ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2518" y="112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146" y="1118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146" y="1118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150" y="1118"/>
              <a:ext cx="103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1180" y="1118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1185" y="1118"/>
              <a:ext cx="73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1918" y="1118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1923" y="1118"/>
              <a:ext cx="7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2658" y="1118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2658" y="1118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146" y="1123"/>
              <a:ext cx="4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1180" y="1123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1918" y="1123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2658" y="1123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185" y="1296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AUTA</a:t>
              </a:r>
              <a:endParaRPr lang="cs-CZ" altLang="cs-CZ"/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580" y="129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1515" y="129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3</a:t>
              </a:r>
              <a:endParaRPr lang="cs-CZ" altLang="cs-CZ"/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1588" y="129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2253" y="129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2</a:t>
              </a:r>
              <a:endParaRPr lang="cs-CZ" altLang="cs-CZ"/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2325" y="129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146" y="129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150" y="1291"/>
              <a:ext cx="103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1180" y="129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1185" y="1291"/>
              <a:ext cx="73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1918" y="129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1923" y="1291"/>
              <a:ext cx="7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2658" y="129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146" y="1296"/>
              <a:ext cx="4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1180" y="1296"/>
              <a:ext cx="5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91" name="Rectangle 99"/>
            <p:cNvSpPr>
              <a:spLocks noChangeArrowheads="1"/>
            </p:cNvSpPr>
            <p:nvPr/>
          </p:nvSpPr>
          <p:spPr bwMode="auto">
            <a:xfrm>
              <a:off x="1918" y="1296"/>
              <a:ext cx="5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2658" y="1296"/>
              <a:ext cx="5" cy="1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893" name="Rectangle 101"/>
            <p:cNvSpPr>
              <a:spLocks noChangeArrowheads="1"/>
            </p:cNvSpPr>
            <p:nvPr/>
          </p:nvSpPr>
          <p:spPr bwMode="auto">
            <a:xfrm>
              <a:off x="185" y="1471"/>
              <a:ext cx="7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POČÍTAČE</a:t>
              </a:r>
              <a:endParaRPr lang="cs-CZ" altLang="cs-CZ"/>
            </a:p>
          </p:txBody>
        </p:sp>
        <p:sp>
          <p:nvSpPr>
            <p:cNvPr id="33894" name="Rectangle 102"/>
            <p:cNvSpPr>
              <a:spLocks noChangeArrowheads="1"/>
            </p:cNvSpPr>
            <p:nvPr/>
          </p:nvSpPr>
          <p:spPr bwMode="auto">
            <a:xfrm>
              <a:off x="1118" y="147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95" name="Rectangle 103"/>
            <p:cNvSpPr>
              <a:spLocks noChangeArrowheads="1"/>
            </p:cNvSpPr>
            <p:nvPr/>
          </p:nvSpPr>
          <p:spPr bwMode="auto">
            <a:xfrm>
              <a:off x="1515" y="147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2</a:t>
              </a:r>
              <a:endParaRPr lang="cs-CZ" altLang="cs-CZ"/>
            </a:p>
          </p:txBody>
        </p:sp>
        <p:sp>
          <p:nvSpPr>
            <p:cNvPr id="33896" name="Rectangle 104"/>
            <p:cNvSpPr>
              <a:spLocks noChangeArrowheads="1"/>
            </p:cNvSpPr>
            <p:nvPr/>
          </p:nvSpPr>
          <p:spPr bwMode="auto">
            <a:xfrm>
              <a:off x="1588" y="147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97" name="Rectangle 105"/>
            <p:cNvSpPr>
              <a:spLocks noChangeArrowheads="1"/>
            </p:cNvSpPr>
            <p:nvPr/>
          </p:nvSpPr>
          <p:spPr bwMode="auto">
            <a:xfrm>
              <a:off x="2253" y="147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1</a:t>
              </a:r>
              <a:endParaRPr lang="cs-CZ" altLang="cs-CZ"/>
            </a:p>
          </p:txBody>
        </p:sp>
        <p:sp>
          <p:nvSpPr>
            <p:cNvPr id="33898" name="Rectangle 106"/>
            <p:cNvSpPr>
              <a:spLocks noChangeArrowheads="1"/>
            </p:cNvSpPr>
            <p:nvPr/>
          </p:nvSpPr>
          <p:spPr bwMode="auto">
            <a:xfrm>
              <a:off x="2325" y="147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899" name="Rectangle 107"/>
            <p:cNvSpPr>
              <a:spLocks noChangeArrowheads="1"/>
            </p:cNvSpPr>
            <p:nvPr/>
          </p:nvSpPr>
          <p:spPr bwMode="auto">
            <a:xfrm>
              <a:off x="146" y="146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0" name="Rectangle 108"/>
            <p:cNvSpPr>
              <a:spLocks noChangeArrowheads="1"/>
            </p:cNvSpPr>
            <p:nvPr/>
          </p:nvSpPr>
          <p:spPr bwMode="auto">
            <a:xfrm>
              <a:off x="150" y="1466"/>
              <a:ext cx="103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1" name="Rectangle 109"/>
            <p:cNvSpPr>
              <a:spLocks noChangeArrowheads="1"/>
            </p:cNvSpPr>
            <p:nvPr/>
          </p:nvSpPr>
          <p:spPr bwMode="auto">
            <a:xfrm>
              <a:off x="1180" y="146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2" name="Rectangle 110"/>
            <p:cNvSpPr>
              <a:spLocks noChangeArrowheads="1"/>
            </p:cNvSpPr>
            <p:nvPr/>
          </p:nvSpPr>
          <p:spPr bwMode="auto">
            <a:xfrm>
              <a:off x="1185" y="1466"/>
              <a:ext cx="73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3" name="Rectangle 111"/>
            <p:cNvSpPr>
              <a:spLocks noChangeArrowheads="1"/>
            </p:cNvSpPr>
            <p:nvPr/>
          </p:nvSpPr>
          <p:spPr bwMode="auto">
            <a:xfrm>
              <a:off x="1918" y="146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4" name="Rectangle 112"/>
            <p:cNvSpPr>
              <a:spLocks noChangeArrowheads="1"/>
            </p:cNvSpPr>
            <p:nvPr/>
          </p:nvSpPr>
          <p:spPr bwMode="auto">
            <a:xfrm>
              <a:off x="1923" y="1466"/>
              <a:ext cx="7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5" name="Rectangle 113"/>
            <p:cNvSpPr>
              <a:spLocks noChangeArrowheads="1"/>
            </p:cNvSpPr>
            <p:nvPr/>
          </p:nvSpPr>
          <p:spPr bwMode="auto">
            <a:xfrm>
              <a:off x="2658" y="146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6" name="Rectangle 114"/>
            <p:cNvSpPr>
              <a:spLocks noChangeArrowheads="1"/>
            </p:cNvSpPr>
            <p:nvPr/>
          </p:nvSpPr>
          <p:spPr bwMode="auto">
            <a:xfrm>
              <a:off x="146" y="1471"/>
              <a:ext cx="4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7" name="Rectangle 115"/>
            <p:cNvSpPr>
              <a:spLocks noChangeArrowheads="1"/>
            </p:cNvSpPr>
            <p:nvPr/>
          </p:nvSpPr>
          <p:spPr bwMode="auto">
            <a:xfrm>
              <a:off x="1180" y="1471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8" name="Rectangle 116"/>
            <p:cNvSpPr>
              <a:spLocks noChangeArrowheads="1"/>
            </p:cNvSpPr>
            <p:nvPr/>
          </p:nvSpPr>
          <p:spPr bwMode="auto">
            <a:xfrm>
              <a:off x="1918" y="1471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09" name="Rectangle 117"/>
            <p:cNvSpPr>
              <a:spLocks noChangeArrowheads="1"/>
            </p:cNvSpPr>
            <p:nvPr/>
          </p:nvSpPr>
          <p:spPr bwMode="auto">
            <a:xfrm>
              <a:off x="2658" y="1471"/>
              <a:ext cx="5" cy="1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10" name="Rectangle 118"/>
            <p:cNvSpPr>
              <a:spLocks noChangeArrowheads="1"/>
            </p:cNvSpPr>
            <p:nvPr/>
          </p:nvSpPr>
          <p:spPr bwMode="auto">
            <a:xfrm>
              <a:off x="185" y="1644"/>
              <a:ext cx="8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Relativní ceny</a:t>
              </a:r>
              <a:endParaRPr lang="cs-CZ" altLang="cs-CZ"/>
            </a:p>
          </p:txBody>
        </p:sp>
        <p:sp>
          <p:nvSpPr>
            <p:cNvPr id="33911" name="Rectangle 119"/>
            <p:cNvSpPr>
              <a:spLocks noChangeArrowheads="1"/>
            </p:cNvSpPr>
            <p:nvPr/>
          </p:nvSpPr>
          <p:spPr bwMode="auto">
            <a:xfrm>
              <a:off x="1063" y="16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 b="1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912" name="Rectangle 120"/>
            <p:cNvSpPr>
              <a:spLocks noChangeArrowheads="1"/>
            </p:cNvSpPr>
            <p:nvPr/>
          </p:nvSpPr>
          <p:spPr bwMode="auto">
            <a:xfrm>
              <a:off x="1303" y="1644"/>
              <a:ext cx="4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1,5 (3/2)</a:t>
              </a:r>
              <a:endParaRPr lang="cs-CZ" altLang="cs-CZ"/>
            </a:p>
          </p:txBody>
        </p:sp>
        <p:sp>
          <p:nvSpPr>
            <p:cNvPr id="33913" name="Rectangle 121"/>
            <p:cNvSpPr>
              <a:spLocks noChangeArrowheads="1"/>
            </p:cNvSpPr>
            <p:nvPr/>
          </p:nvSpPr>
          <p:spPr bwMode="auto">
            <a:xfrm>
              <a:off x="1803" y="16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2253" y="16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2</a:t>
              </a:r>
              <a:endParaRPr lang="cs-CZ" altLang="cs-CZ"/>
            </a:p>
          </p:txBody>
        </p:sp>
        <p:sp>
          <p:nvSpPr>
            <p:cNvPr id="33915" name="Rectangle 123"/>
            <p:cNvSpPr>
              <a:spLocks noChangeArrowheads="1"/>
            </p:cNvSpPr>
            <p:nvPr/>
          </p:nvSpPr>
          <p:spPr bwMode="auto">
            <a:xfrm>
              <a:off x="2325" y="164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8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  <p:sp>
          <p:nvSpPr>
            <p:cNvPr id="33916" name="Rectangle 124"/>
            <p:cNvSpPr>
              <a:spLocks noChangeArrowheads="1"/>
            </p:cNvSpPr>
            <p:nvPr/>
          </p:nvSpPr>
          <p:spPr bwMode="auto">
            <a:xfrm>
              <a:off x="146" y="1639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17" name="Rectangle 125"/>
            <p:cNvSpPr>
              <a:spLocks noChangeArrowheads="1"/>
            </p:cNvSpPr>
            <p:nvPr/>
          </p:nvSpPr>
          <p:spPr bwMode="auto">
            <a:xfrm>
              <a:off x="150" y="1639"/>
              <a:ext cx="103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18" name="Rectangle 126"/>
            <p:cNvSpPr>
              <a:spLocks noChangeArrowheads="1"/>
            </p:cNvSpPr>
            <p:nvPr/>
          </p:nvSpPr>
          <p:spPr bwMode="auto">
            <a:xfrm>
              <a:off x="1180" y="163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19" name="Rectangle 127"/>
            <p:cNvSpPr>
              <a:spLocks noChangeArrowheads="1"/>
            </p:cNvSpPr>
            <p:nvPr/>
          </p:nvSpPr>
          <p:spPr bwMode="auto">
            <a:xfrm>
              <a:off x="1185" y="1639"/>
              <a:ext cx="73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0" name="Rectangle 128"/>
            <p:cNvSpPr>
              <a:spLocks noChangeArrowheads="1"/>
            </p:cNvSpPr>
            <p:nvPr/>
          </p:nvSpPr>
          <p:spPr bwMode="auto">
            <a:xfrm>
              <a:off x="1918" y="163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1" name="Rectangle 129"/>
            <p:cNvSpPr>
              <a:spLocks noChangeArrowheads="1"/>
            </p:cNvSpPr>
            <p:nvPr/>
          </p:nvSpPr>
          <p:spPr bwMode="auto">
            <a:xfrm>
              <a:off x="1923" y="1639"/>
              <a:ext cx="7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2" name="Rectangle 130"/>
            <p:cNvSpPr>
              <a:spLocks noChangeArrowheads="1"/>
            </p:cNvSpPr>
            <p:nvPr/>
          </p:nvSpPr>
          <p:spPr bwMode="auto">
            <a:xfrm>
              <a:off x="2658" y="163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3" name="Rectangle 131"/>
            <p:cNvSpPr>
              <a:spLocks noChangeArrowheads="1"/>
            </p:cNvSpPr>
            <p:nvPr/>
          </p:nvSpPr>
          <p:spPr bwMode="auto">
            <a:xfrm>
              <a:off x="146" y="1644"/>
              <a:ext cx="4" cy="1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4" name="Rectangle 132"/>
            <p:cNvSpPr>
              <a:spLocks noChangeArrowheads="1"/>
            </p:cNvSpPr>
            <p:nvPr/>
          </p:nvSpPr>
          <p:spPr bwMode="auto">
            <a:xfrm>
              <a:off x="146" y="18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5" name="Rectangle 133"/>
            <p:cNvSpPr>
              <a:spLocks noChangeArrowheads="1"/>
            </p:cNvSpPr>
            <p:nvPr/>
          </p:nvSpPr>
          <p:spPr bwMode="auto">
            <a:xfrm>
              <a:off x="146" y="18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6" name="Rectangle 134"/>
            <p:cNvSpPr>
              <a:spLocks noChangeArrowheads="1"/>
            </p:cNvSpPr>
            <p:nvPr/>
          </p:nvSpPr>
          <p:spPr bwMode="auto">
            <a:xfrm>
              <a:off x="150" y="1811"/>
              <a:ext cx="103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7" name="Rectangle 135"/>
            <p:cNvSpPr>
              <a:spLocks noChangeArrowheads="1"/>
            </p:cNvSpPr>
            <p:nvPr/>
          </p:nvSpPr>
          <p:spPr bwMode="auto">
            <a:xfrm>
              <a:off x="1180" y="1644"/>
              <a:ext cx="5" cy="1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8" name="Rectangle 136"/>
            <p:cNvSpPr>
              <a:spLocks noChangeArrowheads="1"/>
            </p:cNvSpPr>
            <p:nvPr/>
          </p:nvSpPr>
          <p:spPr bwMode="auto">
            <a:xfrm>
              <a:off x="1180" y="18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29" name="Rectangle 137"/>
            <p:cNvSpPr>
              <a:spLocks noChangeArrowheads="1"/>
            </p:cNvSpPr>
            <p:nvPr/>
          </p:nvSpPr>
          <p:spPr bwMode="auto">
            <a:xfrm>
              <a:off x="1185" y="1811"/>
              <a:ext cx="73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0" name="Rectangle 138"/>
            <p:cNvSpPr>
              <a:spLocks noChangeArrowheads="1"/>
            </p:cNvSpPr>
            <p:nvPr/>
          </p:nvSpPr>
          <p:spPr bwMode="auto">
            <a:xfrm>
              <a:off x="1918" y="1644"/>
              <a:ext cx="5" cy="1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1" name="Rectangle 139"/>
            <p:cNvSpPr>
              <a:spLocks noChangeArrowheads="1"/>
            </p:cNvSpPr>
            <p:nvPr/>
          </p:nvSpPr>
          <p:spPr bwMode="auto">
            <a:xfrm>
              <a:off x="1918" y="18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2" name="Rectangle 140"/>
            <p:cNvSpPr>
              <a:spLocks noChangeArrowheads="1"/>
            </p:cNvSpPr>
            <p:nvPr/>
          </p:nvSpPr>
          <p:spPr bwMode="auto">
            <a:xfrm>
              <a:off x="1923" y="1811"/>
              <a:ext cx="7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3" name="Rectangle 141"/>
            <p:cNvSpPr>
              <a:spLocks noChangeArrowheads="1"/>
            </p:cNvSpPr>
            <p:nvPr/>
          </p:nvSpPr>
          <p:spPr bwMode="auto">
            <a:xfrm>
              <a:off x="2658" y="1644"/>
              <a:ext cx="5" cy="1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4" name="Rectangle 142"/>
            <p:cNvSpPr>
              <a:spLocks noChangeArrowheads="1"/>
            </p:cNvSpPr>
            <p:nvPr/>
          </p:nvSpPr>
          <p:spPr bwMode="auto">
            <a:xfrm>
              <a:off x="2658" y="18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5" name="Rectangle 143"/>
            <p:cNvSpPr>
              <a:spLocks noChangeArrowheads="1"/>
            </p:cNvSpPr>
            <p:nvPr/>
          </p:nvSpPr>
          <p:spPr bwMode="auto">
            <a:xfrm>
              <a:off x="2658" y="18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936" name="Rectangle 144"/>
            <p:cNvSpPr>
              <a:spLocks noChangeArrowheads="1"/>
            </p:cNvSpPr>
            <p:nvPr/>
          </p:nvSpPr>
          <p:spPr bwMode="auto">
            <a:xfrm>
              <a:off x="185" y="1816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cs-CZ" altLang="cs-CZ" sz="1600">
                  <a:solidFill>
                    <a:srgbClr val="000000"/>
                  </a:solidFill>
                </a:rPr>
                <a:t> </a:t>
              </a:r>
              <a:endParaRPr lang="cs-CZ" altLang="cs-C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Deficit </a:t>
            </a:r>
            <a:r>
              <a:rPr lang="cs-CZ" altLang="cs-CZ" sz="2800" b="1" i="1">
                <a:solidFill>
                  <a:schemeClr val="tx2"/>
                </a:solidFill>
              </a:rPr>
              <a:t>obchodní bi</a:t>
            </a:r>
            <a:r>
              <a:rPr lang="en-GB" altLang="cs-CZ" sz="2800" b="1" i="1">
                <a:solidFill>
                  <a:schemeClr val="tx2"/>
                </a:solidFill>
              </a:rPr>
              <a:t>lance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890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lphaUcParenR"/>
            </a:pPr>
            <a:r>
              <a:rPr lang="en-US" altLang="cs-CZ" sz="2000" b="1" u="sng" dirty="0">
                <a:solidFill>
                  <a:srgbClr val="FF0000"/>
                </a:solidFill>
                <a:sym typeface="Symbol" pitchFamily="18" charset="2"/>
              </a:rPr>
              <a:t>Floating</a:t>
            </a:r>
            <a:r>
              <a:rPr lang="en-US" altLang="cs-CZ" sz="2000" dirty="0">
                <a:sym typeface="Symbol" pitchFamily="18" charset="2"/>
              </a:rPr>
              <a:t>-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EUR</a:t>
            </a:r>
            <a:r>
              <a:rPr lang="en-US" altLang="cs-CZ" b="1" i="1" baseline="30000" dirty="0"/>
              <a:t> </a:t>
            </a:r>
            <a:r>
              <a:rPr lang="en-US" altLang="cs-CZ" sz="2000" dirty="0">
                <a:sym typeface="Symbol" pitchFamily="18" charset="2"/>
              </a:rPr>
              <a:t>a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S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EUR</a:t>
            </a:r>
            <a:r>
              <a:rPr lang="cs-CZ" altLang="cs-CZ" sz="2000" dirty="0">
                <a:sym typeface="Symbol" pitchFamily="18" charset="2"/>
              </a:rPr>
              <a:t> vyrovnávají změny devizového kurzu</a:t>
            </a:r>
            <a:endParaRPr lang="en-US" altLang="cs-CZ" sz="2000" dirty="0">
              <a:sym typeface="Symbol" pitchFamily="18" charset="2"/>
            </a:endParaRPr>
          </a:p>
          <a:p>
            <a:r>
              <a:rPr lang="en-US" altLang="cs-CZ" sz="2000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sz="2000" b="1" i="1" dirty="0">
                <a:solidFill>
                  <a:schemeClr val="accent2"/>
                </a:solidFill>
                <a:sym typeface="Symbol" pitchFamily="18" charset="2"/>
              </a:rPr>
              <a:t> FOREX reserves=0</a:t>
            </a:r>
            <a:r>
              <a:rPr lang="en-US" altLang="cs-CZ" sz="2000" dirty="0">
                <a:sym typeface="Symbol" pitchFamily="18" charset="2"/>
              </a:rPr>
              <a:t>		t</a:t>
            </a:r>
            <a:r>
              <a:rPr lang="cs-CZ" altLang="cs-CZ" sz="2000" dirty="0" err="1">
                <a:sym typeface="Symbol" pitchFamily="18" charset="2"/>
              </a:rPr>
              <a:t>edy</a:t>
            </a:r>
            <a:endParaRPr lang="en-US" altLang="cs-CZ" sz="2000" dirty="0">
              <a:sym typeface="Symbol" pitchFamily="18" charset="2"/>
            </a:endParaRPr>
          </a:p>
          <a:p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NX+BV+FA=0</a:t>
            </a:r>
            <a:r>
              <a:rPr lang="en-US" altLang="cs-CZ" sz="2000" dirty="0">
                <a:sym typeface="Symbol" pitchFamily="18" charset="2"/>
              </a:rPr>
              <a:t>	 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NX= - BV-FA</a:t>
            </a:r>
            <a:endParaRPr lang="en-US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cs-CZ" altLang="cs-CZ" sz="2000" dirty="0">
                <a:sym typeface="Symbol" pitchFamily="18" charset="2"/>
              </a:rPr>
              <a:t>V dlouhém období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BV=FA</a:t>
            </a:r>
            <a:r>
              <a:rPr lang="en-US" altLang="cs-CZ" sz="2000" dirty="0">
                <a:sym typeface="Symbol" pitchFamily="18" charset="2"/>
              </a:rPr>
              <a:t> t</a:t>
            </a:r>
            <a:r>
              <a:rPr lang="cs-CZ" altLang="cs-CZ" sz="2000" dirty="0" err="1">
                <a:sym typeface="Symbol" pitchFamily="18" charset="2"/>
              </a:rPr>
              <a:t>edy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NX=0</a:t>
            </a:r>
            <a:endParaRPr lang="en-US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AutoNum type="alphaUcParenR" startAt="2"/>
            </a:pPr>
            <a:r>
              <a:rPr lang="en-US" altLang="cs-CZ" sz="2000" b="1" u="sng" dirty="0">
                <a:solidFill>
                  <a:srgbClr val="FF0000"/>
                </a:solidFill>
                <a:sym typeface="Symbol" pitchFamily="18" charset="2"/>
              </a:rPr>
              <a:t>Fix</a:t>
            </a:r>
            <a:r>
              <a:rPr lang="cs-CZ" altLang="cs-CZ" sz="2000" b="1" u="sng" dirty="0">
                <a:solidFill>
                  <a:srgbClr val="FF0000"/>
                </a:solidFill>
                <a:sym typeface="Symbol" pitchFamily="18" charset="2"/>
              </a:rPr>
              <a:t>ní devizový kurz</a:t>
            </a:r>
            <a:r>
              <a:rPr lang="en-US" altLang="cs-CZ" sz="2000" dirty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en-US" altLang="cs-CZ" sz="2000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sz="2000" b="1" i="1" dirty="0">
                <a:solidFill>
                  <a:schemeClr val="accent2"/>
                </a:solidFill>
                <a:sym typeface="Symbol" pitchFamily="18" charset="2"/>
              </a:rPr>
              <a:t> FOREX reserves </a:t>
            </a:r>
            <a:r>
              <a:rPr lang="en-US" altLang="cs-CZ" sz="2000" b="1" dirty="0">
                <a:solidFill>
                  <a:schemeClr val="accent2"/>
                </a:solidFill>
                <a:sym typeface="Symbol" pitchFamily="18" charset="2"/>
              </a:rPr>
              <a:t> </a:t>
            </a:r>
            <a:r>
              <a:rPr lang="en-US" altLang="cs-CZ" sz="2000" b="1" i="1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cs-CZ" sz="2000" dirty="0">
                <a:sym typeface="Symbol" pitchFamily="18" charset="2"/>
              </a:rPr>
              <a:t> ; </a:t>
            </a:r>
          </a:p>
          <a:p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FIX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&lt;E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*</a:t>
            </a:r>
            <a:r>
              <a:rPr lang="en-US" altLang="cs-CZ" b="1" i="1" baseline="30000" dirty="0"/>
              <a:t> </a:t>
            </a:r>
            <a:r>
              <a:rPr lang="en-US" altLang="cs-CZ" sz="2000" dirty="0">
                <a:sym typeface="Symbol" pitchFamily="18" charset="2"/>
              </a:rPr>
              <a:t>CB </a:t>
            </a:r>
            <a:r>
              <a:rPr lang="cs-CZ" altLang="cs-CZ" sz="2000" dirty="0">
                <a:sym typeface="Symbol" pitchFamily="18" charset="2"/>
              </a:rPr>
              <a:t>prodává </a:t>
            </a:r>
            <a:r>
              <a:rPr lang="en-US" altLang="cs-CZ" sz="2000" dirty="0">
                <a:sym typeface="Symbol" pitchFamily="18" charset="2"/>
              </a:rPr>
              <a:t>FOREX re</a:t>
            </a:r>
            <a:r>
              <a:rPr lang="cs-CZ" altLang="cs-CZ" sz="2000" dirty="0">
                <a:sym typeface="Symbol" pitchFamily="18" charset="2"/>
              </a:rPr>
              <a:t>z</a:t>
            </a:r>
            <a:r>
              <a:rPr lang="en-US" altLang="cs-CZ" sz="2000" dirty="0" err="1">
                <a:sym typeface="Symbol" pitchFamily="18" charset="2"/>
              </a:rPr>
              <a:t>erv</a:t>
            </a:r>
            <a:r>
              <a:rPr lang="cs-CZ" altLang="cs-CZ" sz="2000" dirty="0">
                <a:sym typeface="Symbol" pitchFamily="18" charset="2"/>
              </a:rPr>
              <a:t>y</a:t>
            </a:r>
            <a:r>
              <a:rPr lang="en-US" altLang="cs-CZ" sz="2000" dirty="0">
                <a:sym typeface="Symbol" pitchFamily="18" charset="2"/>
              </a:rPr>
              <a:t>; </a:t>
            </a:r>
            <a:r>
              <a:rPr lang="en-US" altLang="cs-CZ" sz="2000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sz="2000" b="1" i="1" dirty="0">
                <a:solidFill>
                  <a:schemeClr val="accent2"/>
                </a:solidFill>
                <a:sym typeface="Symbol" pitchFamily="18" charset="2"/>
              </a:rPr>
              <a:t> FXR&gt;0</a:t>
            </a:r>
            <a:r>
              <a:rPr lang="en-US" altLang="cs-CZ" sz="2000" dirty="0">
                <a:sym typeface="Symbol" pitchFamily="18" charset="2"/>
              </a:rPr>
              <a:t>;</a:t>
            </a:r>
          </a:p>
          <a:p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NX+BV+FA + </a:t>
            </a:r>
            <a:r>
              <a:rPr lang="en-US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 FXR =0</a:t>
            </a:r>
          </a:p>
          <a:p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NX=(-BV-FA) - </a:t>
            </a:r>
            <a:r>
              <a:rPr lang="en-US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 FXR</a:t>
            </a:r>
          </a:p>
          <a:p>
            <a:r>
              <a:rPr lang="cs-CZ" altLang="cs-CZ" sz="2000" dirty="0">
                <a:sym typeface="Symbol" pitchFamily="18" charset="2"/>
              </a:rPr>
              <a:t>dlouhé období</a:t>
            </a:r>
            <a:r>
              <a:rPr lang="en-US" altLang="cs-CZ" sz="2000" dirty="0">
                <a:sym typeface="Symbol" pitchFamily="18" charset="2"/>
              </a:rPr>
              <a:t>-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BV=FA</a:t>
            </a:r>
            <a:r>
              <a:rPr lang="en-US" altLang="cs-CZ" sz="2000" dirty="0">
                <a:sym typeface="Symbol" pitchFamily="18" charset="2"/>
              </a:rPr>
              <a:t> t</a:t>
            </a:r>
            <a:r>
              <a:rPr lang="cs-CZ" altLang="cs-CZ" sz="2000" dirty="0" err="1">
                <a:sym typeface="Symbol" pitchFamily="18" charset="2"/>
              </a:rPr>
              <a:t>edy</a:t>
            </a:r>
            <a:r>
              <a:rPr lang="en-US" altLang="cs-CZ" sz="2000" dirty="0">
                <a:sym typeface="Symbol" pitchFamily="18" charset="2"/>
              </a:rPr>
              <a:t>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NX=- </a:t>
            </a:r>
            <a:r>
              <a:rPr lang="en-US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 FXR</a:t>
            </a:r>
            <a:endParaRPr lang="en-US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endParaRPr lang="en-US" altLang="cs-CZ" sz="2000" dirty="0">
              <a:sym typeface="Symbol" pitchFamily="18" charset="2"/>
            </a:endParaRPr>
          </a:p>
          <a:p>
            <a:r>
              <a:rPr lang="cs-CZ" altLang="cs-CZ" sz="2000" i="1" u="sng" dirty="0" err="1">
                <a:sym typeface="Symbol" pitchFamily="18" charset="2"/>
              </a:rPr>
              <a:t>Dlouhobé</a:t>
            </a:r>
            <a:r>
              <a:rPr lang="cs-CZ" altLang="cs-CZ" sz="2000" i="1" u="sng" dirty="0">
                <a:sym typeface="Symbol" pitchFamily="18" charset="2"/>
              </a:rPr>
              <a:t> řešení </a:t>
            </a:r>
            <a:r>
              <a:rPr lang="en-US" altLang="cs-CZ" sz="2000" i="1" u="sng" dirty="0">
                <a:sym typeface="Symbol" pitchFamily="18" charset="2"/>
              </a:rPr>
              <a:t>deficit</a:t>
            </a:r>
            <a:r>
              <a:rPr lang="cs-CZ" altLang="cs-CZ" sz="2000" i="1" u="sng" dirty="0">
                <a:sym typeface="Symbol" pitchFamily="18" charset="2"/>
              </a:rPr>
              <a:t>u</a:t>
            </a:r>
            <a:r>
              <a:rPr lang="en-US" altLang="cs-CZ" sz="2000" i="1" u="sng" dirty="0">
                <a:sym typeface="Symbol" pitchFamily="18" charset="2"/>
              </a:rPr>
              <a:t>:</a:t>
            </a:r>
          </a:p>
          <a:p>
            <a:pPr>
              <a:buFontTx/>
              <a:buChar char="•"/>
            </a:pP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Pokud prodej devizových rezerv</a:t>
            </a:r>
            <a:r>
              <a:rPr lang="en-US" altLang="cs-CZ" sz="2000" dirty="0">
                <a:sym typeface="Symbol" pitchFamily="18" charset="2"/>
              </a:rPr>
              <a:t></a:t>
            </a:r>
            <a:r>
              <a:rPr lang="cs-CZ" altLang="cs-CZ" sz="2000" dirty="0">
                <a:sym typeface="Symbol" pitchFamily="18" charset="2"/>
              </a:rPr>
              <a:t> jejich výše není </a:t>
            </a:r>
            <a:r>
              <a:rPr lang="cs-CZ" altLang="cs-CZ" sz="2000" dirty="0" smtClean="0">
                <a:sym typeface="Symbol" pitchFamily="18" charset="2"/>
              </a:rPr>
              <a:t>nekonečná</a:t>
            </a:r>
            <a:endParaRPr lang="en-US" altLang="cs-CZ" sz="2000" dirty="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Důchodový vyrovnávací proces</a:t>
            </a:r>
            <a:r>
              <a:rPr lang="en-US" altLang="cs-CZ" sz="2000" dirty="0">
                <a:sym typeface="Symbol" pitchFamily="18" charset="2"/>
              </a:rPr>
              <a:t>: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EUR</a:t>
            </a:r>
            <a:r>
              <a:rPr lang="en-US" altLang="cs-CZ" b="1" i="1" dirty="0">
                <a:sym typeface="Symbol" pitchFamily="18" charset="2"/>
              </a:rPr>
              <a:t> </a:t>
            </a:r>
          </a:p>
          <a:p>
            <a:pPr>
              <a:buFontTx/>
              <a:buChar char="•"/>
            </a:pP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Kurzový vyrovnávací proces</a:t>
            </a:r>
            <a:r>
              <a:rPr lang="en-US" altLang="cs-CZ" sz="2000" dirty="0">
                <a:sym typeface="Symbol" pitchFamily="18" charset="2"/>
              </a:rPr>
              <a:t>: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FIX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 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R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 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M;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</a:p>
          <a:p>
            <a:pPr>
              <a:buFontTx/>
              <a:buChar char="•"/>
            </a:pP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Cenový VP</a:t>
            </a:r>
            <a:r>
              <a:rPr lang="en-US" altLang="cs-CZ" sz="2000" dirty="0">
                <a:sym typeface="Symbol" pitchFamily="18" charset="2"/>
              </a:rPr>
              <a:t>: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 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R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 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M;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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</a:p>
          <a:p>
            <a:pPr>
              <a:buFontTx/>
              <a:buChar char="•"/>
            </a:pP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M</a:t>
            </a:r>
            <a:r>
              <a:rPr lang="en-US" altLang="cs-CZ" sz="2000" dirty="0" err="1">
                <a:solidFill>
                  <a:srgbClr val="339966"/>
                </a:solidFill>
                <a:sym typeface="Symbol" pitchFamily="18" charset="2"/>
              </a:rPr>
              <a:t>onetar</a:t>
            </a:r>
            <a:r>
              <a:rPr lang="cs-CZ" altLang="cs-CZ" sz="2000" dirty="0" err="1">
                <a:solidFill>
                  <a:srgbClr val="339966"/>
                </a:solidFill>
                <a:sym typeface="Symbol" pitchFamily="18" charset="2"/>
              </a:rPr>
              <a:t>istický</a:t>
            </a:r>
            <a:r>
              <a:rPr lang="cs-CZ" altLang="cs-CZ" sz="2000" dirty="0">
                <a:solidFill>
                  <a:srgbClr val="339966"/>
                </a:solidFill>
                <a:sym typeface="Symbol" pitchFamily="18" charset="2"/>
              </a:rPr>
              <a:t> VP</a:t>
            </a:r>
            <a:r>
              <a:rPr lang="en-US" altLang="cs-CZ" sz="2000" dirty="0">
                <a:sym typeface="Symbol" pitchFamily="18" charset="2"/>
              </a:rPr>
              <a:t>: 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cs-CZ" sz="2000" dirty="0">
                <a:solidFill>
                  <a:schemeClr val="accent2"/>
                </a:solidFill>
                <a:sym typeface="Symbol" pitchFamily="18" charset="2"/>
              </a:rPr>
              <a:t>  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cs-CZ" b="1" i="1" baseline="30000" dirty="0">
                <a:solidFill>
                  <a:schemeClr val="accent2"/>
                </a:solidFill>
              </a:rPr>
              <a:t>EUR</a:t>
            </a:r>
            <a:endParaRPr lang="en-US" altLang="cs-CZ" b="1" i="1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US" altLang="cs-CZ" b="1" i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IS-LM-BP model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765175"/>
            <a:ext cx="89646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cs-CZ" altLang="cs-CZ" sz="2000">
                <a:cs typeface="Times New Roman" pitchFamily="18" charset="0"/>
                <a:sym typeface="Symbol" pitchFamily="18" charset="2"/>
              </a:rPr>
              <a:t>nebo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cs-CZ" sz="20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Mundell- Fleming</a:t>
            </a:r>
            <a:r>
              <a:rPr lang="cs-CZ" altLang="cs-CZ" sz="20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ův</a:t>
            </a:r>
            <a:r>
              <a:rPr lang="en-US" altLang="cs-CZ" sz="20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 model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; 60t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á léta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; 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R. 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Mundell- Nobel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ova cena 1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999 </a:t>
            </a:r>
            <a:endParaRPr lang="en-US" altLang="cs-CZ" sz="200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altLang="cs-CZ" sz="2000" i="1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IS-LM model</a:t>
            </a:r>
            <a:r>
              <a:rPr lang="en-US" altLang="cs-CZ" sz="2000" i="1">
                <a:solidFill>
                  <a:srgbClr val="339966"/>
                </a:solidFill>
                <a:sym typeface="Symbol" pitchFamily="18" charset="2"/>
              </a:rPr>
              <a:t> </a:t>
            </a: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pro otevřenou ekonomiku</a:t>
            </a:r>
            <a:endParaRPr lang="en-US" altLang="cs-CZ" sz="200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Předpoklady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	-fix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ní cenová hladiny, výstup pod úrovní 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poten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ciálu</a:t>
            </a:r>
            <a:endParaRPr lang="en-US" altLang="cs-CZ" sz="2000">
              <a:sym typeface="Symbol" pitchFamily="18" charset="2"/>
            </a:endParaRPr>
          </a:p>
          <a:p>
            <a:r>
              <a:rPr lang="en-US" altLang="cs-CZ" sz="2000">
                <a:sym typeface="Symbol" pitchFamily="18" charset="2"/>
              </a:rPr>
              <a:t>			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-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volný pohyb kapitálu, nízká přeshraniční 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mobilit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a práce</a:t>
            </a:r>
            <a:endParaRPr lang="en-US" altLang="cs-CZ" sz="2000">
              <a:sym typeface="Symbol" pitchFamily="18" charset="2"/>
            </a:endParaRPr>
          </a:p>
          <a:p>
            <a:r>
              <a:rPr lang="en-US" altLang="cs-CZ" sz="2000">
                <a:sym typeface="Symbol" pitchFamily="18" charset="2"/>
              </a:rPr>
              <a:t>			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-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malá otevřená ekonomiky</a:t>
            </a:r>
            <a:r>
              <a:rPr lang="en-US" altLang="cs-CZ" sz="2000">
                <a:cs typeface="Times New Roman" pitchFamily="18" charset="0"/>
                <a:sym typeface="Symbol" pitchFamily="18" charset="2"/>
              </a:rPr>
              <a:t>- </a:t>
            </a:r>
            <a:r>
              <a:rPr lang="cs-CZ" altLang="cs-CZ" sz="2000">
                <a:cs typeface="Times New Roman" pitchFamily="18" charset="0"/>
                <a:sym typeface="Symbol" pitchFamily="18" charset="2"/>
              </a:rPr>
              <a:t>velké toky kapitálu , vývoj domácí 		ekonomiky neovlivní světovou ekonomiku</a:t>
            </a:r>
          </a:p>
          <a:p>
            <a:pPr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Výsledek závisí na nastavení režimu devizového kurzu</a:t>
            </a:r>
            <a:endParaRPr lang="en-US" altLang="cs-CZ" sz="2000" i="1">
              <a:solidFill>
                <a:schemeClr val="accent2"/>
              </a:solidFill>
              <a:cs typeface="Times New Roman" pitchFamily="18" charset="0"/>
              <a:sym typeface="Symbol" pitchFamily="18" charset="2"/>
            </a:endParaRPr>
          </a:p>
          <a:p>
            <a:endParaRPr lang="en-US" altLang="cs-CZ" sz="2000" b="1" i="1">
              <a:sym typeface="Symbol" pitchFamily="18" charset="2"/>
            </a:endParaRPr>
          </a:p>
          <a:p>
            <a:endParaRPr lang="en-US" altLang="cs-CZ" sz="2000" b="1" i="1">
              <a:sym typeface="Symbol" pitchFamily="18" charset="2"/>
            </a:endParaRPr>
          </a:p>
          <a:p>
            <a:endParaRPr lang="en-US" altLang="cs-CZ" sz="2000" b="1" i="1">
              <a:sym typeface="Symbol" pitchFamily="18" charset="2"/>
            </a:endParaRPr>
          </a:p>
          <a:p>
            <a:endParaRPr lang="en-US" altLang="cs-CZ" sz="2000" b="1" i="1">
              <a:sym typeface="Symbol" pitchFamily="18" charset="2"/>
            </a:endParaRPr>
          </a:p>
          <a:p>
            <a:endParaRPr lang="en-US" altLang="cs-CZ" sz="2000" b="1" i="1">
              <a:sym typeface="Symbol" pitchFamily="18" charset="2"/>
            </a:endParaRPr>
          </a:p>
          <a:p>
            <a:endParaRPr lang="cs-CZ" altLang="cs-CZ" sz="2000" b="1" i="1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cs-CZ" altLang="cs-CZ" sz="2000" b="1" i="1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sz="2000" b="1" i="1" baseline="30000">
                <a:solidFill>
                  <a:schemeClr val="accent2"/>
                </a:solidFill>
              </a:rPr>
              <a:t>CZK 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= i</a:t>
            </a:r>
            <a:r>
              <a:rPr lang="en-US" altLang="cs-CZ" sz="2000" b="1" i="1" baseline="30000">
                <a:solidFill>
                  <a:schemeClr val="accent2"/>
                </a:solidFill>
              </a:rPr>
              <a:t>USD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+ (E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t+1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 - E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 )/E</a:t>
            </a:r>
            <a:r>
              <a:rPr lang="en-US" altLang="cs-CZ" sz="2000" b="1" i="1" baseline="-25000">
                <a:solidFill>
                  <a:schemeClr val="accent2"/>
                </a:solidFill>
                <a:sym typeface="Symbol" pitchFamily="18" charset="2"/>
              </a:rPr>
              <a:t>t </a:t>
            </a:r>
            <a:r>
              <a:rPr lang="en-US" altLang="cs-CZ" sz="2000" b="1" i="1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altLang="cs-CZ" sz="2000" b="1" i="1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endParaRPr lang="en-US" altLang="cs-CZ" b="1" i="1">
              <a:solidFill>
                <a:schemeClr val="accent2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511675" y="3136900"/>
          <a:ext cx="4632325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136900"/>
                        <a:ext cx="4632325" cy="372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811213" y="4718050"/>
            <a:ext cx="3167062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3978275" y="4899025"/>
            <a:ext cx="401638" cy="22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4289" name="AutoShape 1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13538" y="26765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nimBg="1"/>
      <p:bldP spid="54288" grpId="0" animBg="1"/>
      <p:bldP spid="542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kurz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ze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kurz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ze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kurz, 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ární r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estri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kce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kurz, 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ární r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estri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kce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kurz, 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ární r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estri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kce</a:t>
            </a:r>
          </a:p>
          <a:p>
            <a:pPr algn="ctr"/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+ zvýšení rizika ekonomiky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plovoucí kurz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kální e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ze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0"/>
            <a:ext cx="8093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plovoucí kurz, 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ární e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xpan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ze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odel-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plovoucí kurz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ární r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estri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kce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 +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pokles rizika v ekonomice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963613" y="1474788"/>
          <a:ext cx="6430962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obrázek" r:id="rId3" imgW="2571840" imgH="2066760" progId="Word.Picture.8">
                  <p:embed/>
                </p:oleObj>
              </mc:Choice>
              <mc:Fallback>
                <p:oleObj name="obrázek" r:id="rId3" imgW="2571840" imgH="206676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474788"/>
                        <a:ext cx="6430962" cy="516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14350" y="722313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/>
              <a:t>Uzavřená ekonomika</a:t>
            </a:r>
            <a:r>
              <a:rPr lang="en-GB" altLang="cs-CZ" sz="2000"/>
              <a:t>				O</a:t>
            </a:r>
            <a:r>
              <a:rPr lang="cs-CZ" altLang="cs-CZ" sz="2000"/>
              <a:t>tevřená ek</a:t>
            </a:r>
            <a:r>
              <a:rPr lang="en-GB" altLang="cs-CZ" sz="2000"/>
              <a:t>onom</a:t>
            </a:r>
            <a:r>
              <a:rPr lang="cs-CZ" altLang="cs-CZ" sz="2000"/>
              <a:t>ika</a:t>
            </a:r>
            <a:endParaRPr lang="en-GB" altLang="cs-CZ" sz="2000"/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cs-CZ" altLang="cs-CZ" sz="2000">
              <a:sym typeface="Symbol" pitchFamily="18" charset="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0" y="1470025"/>
          <a:ext cx="4887913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Obrázek" r:id="rId3" imgW="2714760" imgH="2104920" progId="Word.Picture.8">
                  <p:embed/>
                </p:oleObj>
              </mc:Choice>
              <mc:Fallback>
                <p:oleObj name="Obrázek" r:id="rId3" imgW="2714760" imgH="21049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70025"/>
                        <a:ext cx="4887913" cy="378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256088" y="1568450"/>
          <a:ext cx="4887912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Obrázek" r:id="rId5" imgW="2714760" imgH="2104920" progId="Word.Picture.8">
                  <p:embed/>
                </p:oleObj>
              </mc:Choice>
              <mc:Fallback>
                <p:oleObj name="Obrázek" r:id="rId5" imgW="2714760" imgH="210492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1568450"/>
                        <a:ext cx="4887912" cy="378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sv-SE" altLang="cs-CZ" sz="2800" b="1" i="1">
                <a:solidFill>
                  <a:schemeClr val="tx2"/>
                </a:solidFill>
              </a:rPr>
              <a:t>oncept komparativní výhody Davida Riccard</a:t>
            </a:r>
            <a:r>
              <a:rPr lang="cs-CZ" altLang="cs-CZ" sz="2800" b="1" i="1">
                <a:solidFill>
                  <a:schemeClr val="tx2"/>
                </a:solidFill>
              </a:rPr>
              <a:t>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Uvolnění předpokladu dokonalé mobility kapitálu v 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IS-LM-BP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modelu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422275" y="854075"/>
            <a:ext cx="83439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cs-CZ" altLang="cs-CZ"/>
              <a:t>Platební bilance:  </a:t>
            </a:r>
            <a:r>
              <a:rPr lang="cs-CZ" altLang="cs-CZ" b="1" i="1">
                <a:solidFill>
                  <a:schemeClr val="accent2"/>
                </a:solidFill>
              </a:rPr>
              <a:t>NX+NFC=-(</a:t>
            </a:r>
            <a:r>
              <a:rPr lang="cs-CZ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cs-CZ" altLang="cs-CZ" b="1" i="1">
                <a:solidFill>
                  <a:schemeClr val="accent2"/>
                </a:solidFill>
              </a:rPr>
              <a:t>DR)</a:t>
            </a:r>
            <a:r>
              <a:rPr lang="cs-CZ" altLang="cs-CZ" b="1" i="1"/>
              <a:t>	</a:t>
            </a:r>
            <a:r>
              <a:rPr lang="cs-CZ" altLang="cs-CZ"/>
              <a:t>kde</a:t>
            </a:r>
          </a:p>
          <a:p>
            <a:pPr>
              <a:spcBef>
                <a:spcPts val="600"/>
              </a:spcBef>
            </a:pPr>
            <a:r>
              <a:rPr lang="cs-CZ" altLang="cs-CZ" b="1" i="1"/>
              <a:t>			</a:t>
            </a:r>
            <a:r>
              <a:rPr lang="cs-CZ" altLang="cs-CZ" b="1" i="1">
                <a:solidFill>
                  <a:schemeClr val="accent2"/>
                </a:solidFill>
              </a:rPr>
              <a:t>NX=EX-IM=EX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+ex</a:t>
            </a:r>
            <a:r>
              <a:rPr lang="cs-CZ" altLang="cs-CZ" b="1" i="1" baseline="-25000">
                <a:solidFill>
                  <a:schemeClr val="accent2"/>
                </a:solidFill>
              </a:rPr>
              <a:t>R</a:t>
            </a:r>
            <a:r>
              <a:rPr lang="cs-CZ" altLang="cs-CZ" b="1" i="1">
                <a:solidFill>
                  <a:schemeClr val="accent2"/>
                </a:solidFill>
              </a:rPr>
              <a:t>.R-(IM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-im</a:t>
            </a:r>
            <a:r>
              <a:rPr lang="cs-CZ" altLang="cs-CZ" b="1" i="1" baseline="-25000">
                <a:solidFill>
                  <a:schemeClr val="accent2"/>
                </a:solidFill>
              </a:rPr>
              <a:t>R</a:t>
            </a:r>
            <a:r>
              <a:rPr lang="cs-CZ" altLang="cs-CZ" b="1" i="1">
                <a:solidFill>
                  <a:schemeClr val="accent2"/>
                </a:solidFill>
              </a:rPr>
              <a:t>.R+im</a:t>
            </a:r>
            <a:r>
              <a:rPr lang="cs-CZ" altLang="cs-CZ" b="1" i="1" baseline="-25000">
                <a:solidFill>
                  <a:schemeClr val="accent2"/>
                </a:solidFill>
              </a:rPr>
              <a:t>Y</a:t>
            </a:r>
            <a:r>
              <a:rPr lang="cs-CZ" altLang="cs-CZ" b="1" i="1">
                <a:solidFill>
                  <a:schemeClr val="accent2"/>
                </a:solidFill>
              </a:rPr>
              <a:t>.Y)</a:t>
            </a:r>
          </a:p>
          <a:p>
            <a:pPr>
              <a:spcBef>
                <a:spcPts val="600"/>
              </a:spcBef>
            </a:pPr>
            <a:r>
              <a:rPr lang="cs-CZ" altLang="cs-CZ" b="1" i="1"/>
              <a:t>			</a:t>
            </a:r>
            <a:r>
              <a:rPr lang="cs-CZ" altLang="cs-CZ" b="1" i="1">
                <a:solidFill>
                  <a:schemeClr val="accent2"/>
                </a:solidFill>
              </a:rPr>
              <a:t>NFC=NC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+nc</a:t>
            </a:r>
            <a:r>
              <a:rPr lang="cs-CZ" altLang="cs-CZ" b="1" i="1" baseline="-25000">
                <a:solidFill>
                  <a:schemeClr val="accent2"/>
                </a:solidFill>
              </a:rPr>
              <a:t>i</a:t>
            </a:r>
            <a:r>
              <a:rPr lang="cs-CZ" altLang="cs-CZ" b="1" i="1">
                <a:solidFill>
                  <a:schemeClr val="accent2"/>
                </a:solidFill>
              </a:rPr>
              <a:t>.(i-i</a:t>
            </a:r>
            <a:r>
              <a:rPr lang="cs-CZ" altLang="cs-CZ" b="1" i="1" baseline="30000">
                <a:solidFill>
                  <a:schemeClr val="accent2"/>
                </a:solidFill>
              </a:rPr>
              <a:t>*</a:t>
            </a:r>
            <a:r>
              <a:rPr lang="cs-CZ" altLang="cs-CZ" b="1" i="1">
                <a:solidFill>
                  <a:schemeClr val="accent2"/>
                </a:solidFill>
              </a:rPr>
              <a:t>)</a:t>
            </a:r>
            <a:endParaRPr lang="cs-CZ" altLang="cs-CZ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cs-CZ" altLang="cs-CZ"/>
              <a:t>BP křivka:	</a:t>
            </a:r>
            <a:r>
              <a:rPr lang="cs-CZ" altLang="cs-CZ" b="1" i="1">
                <a:solidFill>
                  <a:schemeClr val="accent2"/>
                </a:solidFill>
              </a:rPr>
              <a:t>NX+NFC=0	</a:t>
            </a:r>
            <a:r>
              <a:rPr lang="cs-CZ" altLang="cs-CZ" b="1" i="1"/>
              <a:t>		</a:t>
            </a:r>
            <a:r>
              <a:rPr lang="cs-CZ" altLang="cs-CZ"/>
              <a:t>tedy</a:t>
            </a:r>
          </a:p>
          <a:p>
            <a:pPr>
              <a:spcBef>
                <a:spcPts val="600"/>
              </a:spcBef>
            </a:pPr>
            <a:r>
              <a:rPr lang="cs-CZ" altLang="cs-CZ" b="1" i="1">
                <a:solidFill>
                  <a:schemeClr val="accent2"/>
                </a:solidFill>
              </a:rPr>
              <a:t>EX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+ex</a:t>
            </a:r>
            <a:r>
              <a:rPr lang="cs-CZ" altLang="cs-CZ" b="1" i="1" baseline="-25000">
                <a:solidFill>
                  <a:schemeClr val="accent2"/>
                </a:solidFill>
              </a:rPr>
              <a:t>R</a:t>
            </a:r>
            <a:r>
              <a:rPr lang="cs-CZ" altLang="cs-CZ" b="1" i="1">
                <a:solidFill>
                  <a:schemeClr val="accent2"/>
                </a:solidFill>
              </a:rPr>
              <a:t>.R-(IM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-im</a:t>
            </a:r>
            <a:r>
              <a:rPr lang="cs-CZ" altLang="cs-CZ" b="1" i="1" baseline="-25000">
                <a:solidFill>
                  <a:schemeClr val="accent2"/>
                </a:solidFill>
              </a:rPr>
              <a:t>R</a:t>
            </a:r>
            <a:r>
              <a:rPr lang="cs-CZ" altLang="cs-CZ" b="1" i="1">
                <a:solidFill>
                  <a:schemeClr val="accent2"/>
                </a:solidFill>
              </a:rPr>
              <a:t>.R+im</a:t>
            </a:r>
            <a:r>
              <a:rPr lang="cs-CZ" altLang="cs-CZ" b="1" i="1" baseline="-25000">
                <a:solidFill>
                  <a:schemeClr val="accent2"/>
                </a:solidFill>
              </a:rPr>
              <a:t>Y</a:t>
            </a:r>
            <a:r>
              <a:rPr lang="cs-CZ" altLang="cs-CZ" b="1" i="1">
                <a:solidFill>
                  <a:schemeClr val="accent2"/>
                </a:solidFill>
              </a:rPr>
              <a:t>.Y)+ NC</a:t>
            </a:r>
            <a:r>
              <a:rPr lang="cs-CZ" altLang="cs-CZ" b="1" i="1" baseline="-25000">
                <a:solidFill>
                  <a:schemeClr val="accent2"/>
                </a:solidFill>
              </a:rPr>
              <a:t>A</a:t>
            </a:r>
            <a:r>
              <a:rPr lang="cs-CZ" altLang="cs-CZ" b="1" i="1">
                <a:solidFill>
                  <a:schemeClr val="accent2"/>
                </a:solidFill>
              </a:rPr>
              <a:t>+nc</a:t>
            </a:r>
            <a:r>
              <a:rPr lang="cs-CZ" altLang="cs-CZ" b="1" i="1" baseline="-25000">
                <a:solidFill>
                  <a:schemeClr val="accent2"/>
                </a:solidFill>
              </a:rPr>
              <a:t>i</a:t>
            </a:r>
            <a:r>
              <a:rPr lang="cs-CZ" altLang="cs-CZ" b="1" i="1">
                <a:solidFill>
                  <a:schemeClr val="accent2"/>
                </a:solidFill>
              </a:rPr>
              <a:t>.(i-i</a:t>
            </a:r>
            <a:r>
              <a:rPr lang="cs-CZ" altLang="cs-CZ" b="1" i="1" baseline="30000">
                <a:solidFill>
                  <a:schemeClr val="accent2"/>
                </a:solidFill>
              </a:rPr>
              <a:t>*</a:t>
            </a:r>
            <a:r>
              <a:rPr lang="cs-CZ" altLang="cs-CZ" b="1" i="1">
                <a:solidFill>
                  <a:schemeClr val="accent2"/>
                </a:solidFill>
              </a:rPr>
              <a:t>)=0</a:t>
            </a:r>
            <a:endParaRPr lang="en-GB" altLang="cs-CZ" b="1" i="1">
              <a:solidFill>
                <a:schemeClr val="accent2"/>
              </a:solidFill>
              <a:latin typeface="Symbol" pitchFamily="18" charset="2"/>
              <a:sym typeface="Symbol" pitchFamily="18" charset="2"/>
            </a:endParaRPr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465138" y="3127375"/>
          <a:ext cx="62404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Rovnice" r:id="rId3" imgW="3886200" imgH="482400" progId="Equation.3">
                  <p:embed/>
                </p:oleObj>
              </mc:Choice>
              <mc:Fallback>
                <p:oleObj name="Rovnice" r:id="rId3" imgW="388620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127375"/>
                        <a:ext cx="6240462" cy="771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495300" y="4017963"/>
          <a:ext cx="3979863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obrázek" r:id="rId5" imgW="2486160" imgH="1743120" progId="Word.Picture.8">
                  <p:embed/>
                </p:oleObj>
              </mc:Choice>
              <mc:Fallback>
                <p:oleObj name="obrázek" r:id="rId5" imgW="2486160" imgH="174312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017963"/>
                        <a:ext cx="3979863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AS-AD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pro otevřenou ekonomiku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22275" y="854075"/>
            <a:ext cx="83439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/>
              <a:t>Doposud-</a:t>
            </a:r>
            <a:r>
              <a:rPr lang="en-GB" altLang="cs-CZ"/>
              <a:t> </a:t>
            </a:r>
            <a:r>
              <a:rPr lang="cs-CZ" altLang="cs-CZ">
                <a:solidFill>
                  <a:schemeClr val="accent2"/>
                </a:solidFill>
              </a:rPr>
              <a:t>předpoklad </a:t>
            </a:r>
            <a:r>
              <a:rPr lang="en-GB" altLang="cs-CZ">
                <a:solidFill>
                  <a:schemeClr val="accent2"/>
                </a:solidFill>
              </a:rPr>
              <a:t>fix</a:t>
            </a:r>
            <a:r>
              <a:rPr lang="cs-CZ" altLang="cs-CZ">
                <a:solidFill>
                  <a:schemeClr val="accent2"/>
                </a:solidFill>
              </a:rPr>
              <a:t>ní</a:t>
            </a:r>
            <a:r>
              <a:rPr lang="en-GB" altLang="cs-CZ">
                <a:solidFill>
                  <a:schemeClr val="accent2"/>
                </a:solidFill>
              </a:rPr>
              <a:t> </a:t>
            </a:r>
            <a:r>
              <a:rPr lang="cs-CZ" altLang="cs-CZ">
                <a:solidFill>
                  <a:schemeClr val="accent2"/>
                </a:solidFill>
              </a:rPr>
              <a:t>cenové hladiny</a:t>
            </a:r>
            <a:r>
              <a:rPr lang="en-GB" altLang="cs-CZ">
                <a:solidFill>
                  <a:schemeClr val="accent2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/>
              <a:t>ale cenová hladina (resp. míra inflace) je jednou z hlavních veličin ovlivňující devizové trhy a toky kapitálu</a:t>
            </a:r>
            <a:endParaRPr lang="en-GB" altLang="cs-CZ"/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/>
              <a:t>Obdobně jako v přechodu od </a:t>
            </a:r>
            <a:r>
              <a:rPr lang="en-GB" altLang="cs-CZ"/>
              <a:t>IS-LM </a:t>
            </a:r>
            <a:r>
              <a:rPr lang="cs-CZ" altLang="cs-CZ"/>
              <a:t>modelu k modelu </a:t>
            </a:r>
            <a:r>
              <a:rPr lang="en-GB" altLang="cs-CZ"/>
              <a:t>AS-</a:t>
            </a:r>
            <a:r>
              <a:rPr lang="cs-CZ" altLang="cs-CZ"/>
              <a:t>A</a:t>
            </a:r>
            <a:r>
              <a:rPr lang="en-GB" altLang="cs-CZ"/>
              <a:t>D </a:t>
            </a:r>
            <a:r>
              <a:rPr lang="cs-CZ" altLang="cs-CZ"/>
              <a:t>pro uzavřenou ekonomiku odvodíme </a:t>
            </a:r>
            <a:r>
              <a:rPr lang="en-GB" altLang="cs-CZ">
                <a:solidFill>
                  <a:schemeClr val="accent2"/>
                </a:solidFill>
              </a:rPr>
              <a:t>AD </a:t>
            </a:r>
            <a:r>
              <a:rPr lang="cs-CZ" altLang="cs-CZ">
                <a:solidFill>
                  <a:schemeClr val="accent2"/>
                </a:solidFill>
              </a:rPr>
              <a:t>křivku z </a:t>
            </a:r>
            <a:r>
              <a:rPr lang="en-GB" altLang="cs-CZ">
                <a:solidFill>
                  <a:schemeClr val="accent2"/>
                </a:solidFill>
              </a:rPr>
              <a:t>IS-LM-BP</a:t>
            </a:r>
            <a:r>
              <a:rPr lang="en-GB" altLang="cs-CZ"/>
              <a:t> model</a:t>
            </a:r>
            <a:r>
              <a:rPr lang="cs-CZ" altLang="cs-CZ"/>
              <a:t>u</a:t>
            </a:r>
            <a:r>
              <a:rPr lang="en-GB" altLang="cs-CZ"/>
              <a:t> </a:t>
            </a:r>
            <a:r>
              <a:rPr lang="cs-CZ" altLang="cs-CZ"/>
              <a:t>uvolněním předpokladu </a:t>
            </a:r>
            <a:r>
              <a:rPr lang="en-GB" altLang="cs-CZ"/>
              <a:t>fix</a:t>
            </a:r>
            <a:r>
              <a:rPr lang="cs-CZ" altLang="cs-CZ"/>
              <a:t>ní cenové hladiny</a:t>
            </a:r>
            <a:endParaRPr lang="en-GB" altLang="cs-CZ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b="1" i="1">
                <a:solidFill>
                  <a:schemeClr val="accent2"/>
                </a:solidFill>
              </a:rPr>
              <a:t>AD=AD</a:t>
            </a:r>
            <a:r>
              <a:rPr lang="en-GB" altLang="cs-CZ" b="1" i="1" baseline="-25000">
                <a:solidFill>
                  <a:schemeClr val="accent2"/>
                </a:solidFill>
              </a:rPr>
              <a:t>C</a:t>
            </a:r>
            <a:r>
              <a:rPr lang="en-GB" altLang="cs-CZ" b="1" i="1">
                <a:solidFill>
                  <a:schemeClr val="accent2"/>
                </a:solidFill>
              </a:rPr>
              <a:t>+NX=C+I+G+NX; NX=NX</a:t>
            </a:r>
            <a:r>
              <a:rPr lang="en-GB" altLang="cs-CZ" b="1" i="1" baseline="-25000">
                <a:solidFill>
                  <a:schemeClr val="accent2"/>
                </a:solidFill>
              </a:rPr>
              <a:t>C</a:t>
            </a:r>
            <a:r>
              <a:rPr lang="en-GB" altLang="cs-CZ" b="1" i="1">
                <a:solidFill>
                  <a:schemeClr val="accent2"/>
                </a:solidFill>
              </a:rPr>
              <a:t>- m .Y</a:t>
            </a:r>
            <a:r>
              <a:rPr lang="en-GB" altLang="cs-CZ"/>
              <a:t> – </a:t>
            </a:r>
            <a:r>
              <a:rPr lang="cs-CZ" altLang="cs-CZ"/>
              <a:t>nižší </a:t>
            </a:r>
            <a:r>
              <a:rPr lang="en-GB" altLang="cs-CZ" b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GB" altLang="cs-CZ"/>
              <a:t>, st</a:t>
            </a:r>
            <a:r>
              <a:rPr lang="cs-CZ" altLang="cs-CZ"/>
              <a:t>rmější </a:t>
            </a:r>
            <a:r>
              <a:rPr lang="en-GB" altLang="cs-CZ"/>
              <a:t>IS</a:t>
            </a:r>
          </a:p>
          <a:p>
            <a:pPr>
              <a:spcBef>
                <a:spcPts val="600"/>
              </a:spcBef>
              <a:buFontTx/>
              <a:buChar char="•"/>
            </a:pPr>
            <a:endParaRPr lang="en-GB" altLang="cs-CZ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/>
              <a:t>AS  </a:t>
            </a:r>
            <a:r>
              <a:rPr lang="cs-CZ" altLang="cs-CZ"/>
              <a:t>křivka stejná jako pro uzavřenou ekonomiku </a:t>
            </a:r>
            <a:r>
              <a:rPr lang="en-GB" altLang="cs-CZ"/>
              <a:t>– </a:t>
            </a:r>
            <a:r>
              <a:rPr lang="cs-CZ" altLang="cs-CZ"/>
              <a:t>předpokládáme, že ekonomiky využívá </a:t>
            </a:r>
            <a:r>
              <a:rPr lang="cs-CZ" altLang="cs-CZ">
                <a:solidFill>
                  <a:schemeClr val="accent2"/>
                </a:solidFill>
              </a:rPr>
              <a:t>pouze domácí výrobní faktory</a:t>
            </a:r>
            <a:r>
              <a:rPr lang="en-GB" altLang="cs-CZ">
                <a:solidFill>
                  <a:schemeClr val="accent2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/>
              <a:t>tedy </a:t>
            </a:r>
            <a:r>
              <a:rPr lang="en-GB" altLang="cs-CZ">
                <a:solidFill>
                  <a:schemeClr val="accent2"/>
                </a:solidFill>
              </a:rPr>
              <a:t>n</a:t>
            </a:r>
            <a:r>
              <a:rPr lang="cs-CZ" altLang="cs-CZ">
                <a:solidFill>
                  <a:schemeClr val="accent2"/>
                </a:solidFill>
              </a:rPr>
              <a:t>epředpokládáme </a:t>
            </a:r>
            <a:r>
              <a:rPr lang="en-GB" altLang="cs-CZ">
                <a:solidFill>
                  <a:schemeClr val="accent2"/>
                </a:solidFill>
              </a:rPr>
              <a:t>mobilit</a:t>
            </a:r>
            <a:r>
              <a:rPr lang="cs-CZ" altLang="cs-CZ">
                <a:solidFill>
                  <a:schemeClr val="accent2"/>
                </a:solidFill>
              </a:rPr>
              <a:t>u práce </a:t>
            </a:r>
            <a:r>
              <a:rPr lang="en-GB" altLang="cs-CZ">
                <a:solidFill>
                  <a:schemeClr val="accent2"/>
                </a:solidFill>
              </a:rPr>
              <a:t>&amp;</a:t>
            </a:r>
            <a:r>
              <a:rPr lang="cs-CZ" altLang="cs-CZ">
                <a:solidFill>
                  <a:schemeClr val="accent2"/>
                </a:solidFill>
              </a:rPr>
              <a:t> vliv přílivu kapitálu na nabídku</a:t>
            </a:r>
            <a:endParaRPr lang="en-GB" altLang="cs-CZ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/>
              <a:t>Podobně jako v </a:t>
            </a:r>
            <a:r>
              <a:rPr lang="en-GB" altLang="cs-CZ"/>
              <a:t>IS-LM-BP model</a:t>
            </a:r>
            <a:r>
              <a:rPr lang="cs-CZ" altLang="cs-CZ"/>
              <a:t>u bude </a:t>
            </a:r>
            <a:r>
              <a:rPr lang="en-GB" altLang="cs-CZ">
                <a:solidFill>
                  <a:schemeClr val="accent2"/>
                </a:solidFill>
              </a:rPr>
              <a:t>situa</a:t>
            </a:r>
            <a:r>
              <a:rPr lang="cs-CZ" altLang="cs-CZ">
                <a:solidFill>
                  <a:schemeClr val="accent2"/>
                </a:solidFill>
              </a:rPr>
              <a:t>ce rozdílná podle režimu devizového kurzu</a:t>
            </a:r>
            <a:r>
              <a:rPr lang="cs-CZ" altLang="cs-CZ"/>
              <a:t> </a:t>
            </a:r>
            <a:r>
              <a:rPr lang="en-GB" altLang="cs-CZ"/>
              <a:t>(</a:t>
            </a:r>
            <a:r>
              <a:rPr lang="cs-CZ" altLang="cs-CZ"/>
              <a:t>plovoucí </a:t>
            </a:r>
            <a:r>
              <a:rPr lang="en-GB" altLang="cs-CZ"/>
              <a:t>x fix</a:t>
            </a:r>
            <a:r>
              <a:rPr lang="cs-CZ" altLang="cs-CZ"/>
              <a:t>ní</a:t>
            </a:r>
            <a:r>
              <a:rPr lang="en-GB" altLang="cs-CZ"/>
              <a:t>)</a:t>
            </a: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6592888" y="3713163"/>
          <a:ext cx="22161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Rovnice" r:id="rId3" imgW="1231560" imgH="419040" progId="Equation.3">
                  <p:embed/>
                </p:oleObj>
              </mc:Choice>
              <mc:Fallback>
                <p:oleObj name="Rovnice" r:id="rId3" imgW="12315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713163"/>
                        <a:ext cx="22161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6481763" y="3681413"/>
            <a:ext cx="2495550" cy="8524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39738" y="771525"/>
            <a:ext cx="4719637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>
                <a:solidFill>
                  <a:srgbClr val="FF0000"/>
                </a:solidFill>
              </a:rPr>
              <a:t>N</a:t>
            </a:r>
            <a:r>
              <a:rPr lang="cs-CZ" altLang="cs-CZ">
                <a:solidFill>
                  <a:srgbClr val="FF0000"/>
                </a:solidFill>
              </a:rPr>
              <a:t>ení možné odvodit AD z posunů křivky LM</a:t>
            </a:r>
            <a:r>
              <a:rPr lang="en-GB" altLang="cs-CZ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P M/P i i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cs-CZ">
                <a:sym typeface="Symbol" pitchFamily="18" charset="2"/>
              </a:rPr>
              <a:t>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příliv kapitálu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 zvýšena poptávka po CZK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tlaky na zhodnocení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 intervence </a:t>
            </a:r>
            <a:r>
              <a:rPr lang="en-GB" altLang="cs-CZ">
                <a:sym typeface="Symbol" pitchFamily="18" charset="2"/>
              </a:rPr>
              <a:t>CB 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M</a:t>
            </a:r>
            <a:r>
              <a:rPr lang="en-GB" altLang="cs-CZ">
                <a:sym typeface="Symbol" pitchFamily="18" charset="2"/>
              </a:rPr>
              <a:t> </a:t>
            </a:r>
            <a:r>
              <a:rPr lang="cs-CZ" altLang="cs-CZ">
                <a:sym typeface="Symbol" pitchFamily="18" charset="2"/>
              </a:rPr>
              <a:t>dokud se </a:t>
            </a:r>
            <a:r>
              <a:rPr lang="en-GB" altLang="cs-CZ">
                <a:sym typeface="Symbol" pitchFamily="18" charset="2"/>
              </a:rPr>
              <a:t> M/P </a:t>
            </a:r>
            <a:r>
              <a:rPr lang="cs-CZ" altLang="cs-CZ">
                <a:sym typeface="Symbol" pitchFamily="18" charset="2"/>
              </a:rPr>
              <a:t>nevrátí na původní úroveň</a:t>
            </a:r>
            <a:endParaRPr lang="en-GB" altLang="cs-CZ"/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/>
              <a:t>Místo toho</a:t>
            </a:r>
            <a:r>
              <a:rPr lang="en-GB" altLang="cs-CZ"/>
              <a:t>: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P  R=(P*.E)/P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  NX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posun křivky </a:t>
            </a:r>
            <a:r>
              <a:rPr lang="en-GB" altLang="cs-CZ">
                <a:sym typeface="Symbol" pitchFamily="18" charset="2"/>
              </a:rPr>
              <a:t>IS </a:t>
            </a:r>
            <a:r>
              <a:rPr lang="cs-CZ" altLang="cs-CZ">
                <a:sym typeface="Symbol" pitchFamily="18" charset="2"/>
              </a:rPr>
              <a:t>doleva</a:t>
            </a:r>
            <a:r>
              <a:rPr lang="en-GB" altLang="cs-CZ">
                <a:sym typeface="Symbol" pitchFamily="18" charset="2"/>
              </a:rPr>
              <a:t> 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 i  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&lt;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cs-CZ">
                <a:sym typeface="Symbol" pitchFamily="18" charset="2"/>
              </a:rPr>
              <a:t> </a:t>
            </a:r>
            <a:r>
              <a:rPr lang="en-GB" altLang="cs-CZ">
                <a:sym typeface="Symbol" pitchFamily="18" charset="2"/>
              </a:rPr>
              <a:t>o</a:t>
            </a:r>
            <a:r>
              <a:rPr lang="cs-CZ" altLang="cs-CZ">
                <a:sym typeface="Symbol" pitchFamily="18" charset="2"/>
              </a:rPr>
              <a:t>dliv kapitálu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zvýšená nabídka CZK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tlaky na znehodnocení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 intervence </a:t>
            </a:r>
            <a:r>
              <a:rPr lang="en-GB" altLang="cs-CZ">
                <a:sym typeface="Symbol" pitchFamily="18" charset="2"/>
              </a:rPr>
              <a:t>CB 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M</a:t>
            </a:r>
            <a:r>
              <a:rPr lang="en-GB" altLang="cs-CZ">
                <a:sym typeface="Symbol" pitchFamily="18" charset="2"/>
              </a:rPr>
              <a:t>, </a:t>
            </a:r>
            <a:r>
              <a:rPr lang="cs-CZ" altLang="cs-CZ">
                <a:sym typeface="Symbol" pitchFamily="18" charset="2"/>
              </a:rPr>
              <a:t>posun křivky</a:t>
            </a:r>
            <a:r>
              <a:rPr lang="en-GB" altLang="cs-CZ">
                <a:sym typeface="Symbol" pitchFamily="18" charset="2"/>
              </a:rPr>
              <a:t> LM </a:t>
            </a:r>
            <a:r>
              <a:rPr lang="cs-CZ" altLang="cs-CZ">
                <a:sym typeface="Symbol" pitchFamily="18" charset="2"/>
              </a:rPr>
              <a:t>doleva </a:t>
            </a:r>
            <a:r>
              <a:rPr lang="en-GB" altLang="cs-CZ">
                <a:sym typeface="Symbol" pitchFamily="18" charset="2"/>
              </a:rPr>
              <a:t>- LM </a:t>
            </a:r>
            <a:r>
              <a:rPr lang="cs-CZ" altLang="cs-CZ">
                <a:sym typeface="Symbol" pitchFamily="18" charset="2"/>
              </a:rPr>
              <a:t>následuje posuny </a:t>
            </a:r>
            <a:r>
              <a:rPr lang="en-GB" altLang="cs-CZ">
                <a:sym typeface="Symbol" pitchFamily="18" charset="2"/>
              </a:rPr>
              <a:t>IS</a:t>
            </a:r>
            <a:endParaRPr lang="en-GB" altLang="cs-CZ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5170488" y="852488"/>
          <a:ext cx="3973512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obrázek" r:id="rId3" imgW="2647800" imgH="3819600" progId="Word.Picture.8">
                  <p:embed/>
                </p:oleObj>
              </mc:Choice>
              <mc:Fallback>
                <p:oleObj name="obrázek" r:id="rId3" imgW="2647800" imgH="38196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852488"/>
                        <a:ext cx="3973512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AS-AD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pro otevřenou ekonomiku- fixní kurz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22275" y="854075"/>
            <a:ext cx="4719638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>
                <a:solidFill>
                  <a:srgbClr val="FF0000"/>
                </a:solidFill>
              </a:rPr>
              <a:t>Podobné odvození jako pro uzavřenou ekonomiku</a:t>
            </a:r>
            <a:r>
              <a:rPr lang="en-GB" altLang="cs-CZ"/>
              <a:t>:</a:t>
            </a:r>
          </a:p>
          <a:p>
            <a:pPr>
              <a:spcBef>
                <a:spcPts val="600"/>
              </a:spcBef>
            </a:pP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P M/P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posun </a:t>
            </a:r>
            <a:r>
              <a:rPr lang="en-GB" altLang="cs-CZ">
                <a:sym typeface="Symbol" pitchFamily="18" charset="2"/>
              </a:rPr>
              <a:t>LM </a:t>
            </a:r>
            <a:r>
              <a:rPr lang="cs-CZ" altLang="cs-CZ">
                <a:sym typeface="Symbol" pitchFamily="18" charset="2"/>
              </a:rPr>
              <a:t>doleva</a:t>
            </a:r>
            <a:r>
              <a:rPr lang="en-GB" altLang="cs-CZ">
                <a:sym typeface="Symbol" pitchFamily="18" charset="2"/>
              </a:rPr>
              <a:t> 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i i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cs-CZ">
                <a:sym typeface="Symbol" pitchFamily="18" charset="2"/>
              </a:rPr>
              <a:t>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příliv kapitálu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 zvýšena poptávka po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cs-CZ" altLang="cs-CZ">
                <a:sym typeface="Symbol" pitchFamily="18" charset="2"/>
              </a:rPr>
              <a:t>zhodnocení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 pokles </a:t>
            </a:r>
            <a:r>
              <a:rPr lang="en-GB" altLang="cs-CZ">
                <a:sym typeface="Symbol" pitchFamily="18" charset="2"/>
              </a:rPr>
              <a:t>NX  </a:t>
            </a:r>
            <a:r>
              <a:rPr lang="cs-CZ" altLang="cs-CZ">
                <a:sym typeface="Symbol" pitchFamily="18" charset="2"/>
              </a:rPr>
              <a:t>posun </a:t>
            </a:r>
            <a:r>
              <a:rPr lang="en-GB" altLang="cs-CZ">
                <a:sym typeface="Symbol" pitchFamily="18" charset="2"/>
              </a:rPr>
              <a:t>IS </a:t>
            </a:r>
            <a:r>
              <a:rPr lang="cs-CZ" altLang="cs-CZ">
                <a:sym typeface="Symbol" pitchFamily="18" charset="2"/>
              </a:rPr>
              <a:t>doleva</a:t>
            </a:r>
            <a:endParaRPr lang="en-GB" altLang="cs-CZ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i="1">
                <a:solidFill>
                  <a:schemeClr val="accent2"/>
                </a:solidFill>
              </a:rPr>
              <a:t>AD </a:t>
            </a:r>
            <a:r>
              <a:rPr lang="cs-CZ" altLang="cs-CZ" i="1">
                <a:solidFill>
                  <a:schemeClr val="accent2"/>
                </a:solidFill>
              </a:rPr>
              <a:t>křivka plošší</a:t>
            </a:r>
            <a:r>
              <a:rPr lang="en-GB" altLang="cs-CZ" i="1">
                <a:solidFill>
                  <a:schemeClr val="accent2"/>
                </a:solidFill>
              </a:rPr>
              <a:t>-</a:t>
            </a:r>
            <a:r>
              <a:rPr lang="en-GB" altLang="cs-CZ"/>
              <a:t> </a:t>
            </a:r>
            <a:r>
              <a:rPr lang="cs-CZ" altLang="cs-CZ"/>
              <a:t>dopad měnové politiky na ekonomiku vyšší, než v uzavřené ekonomice</a:t>
            </a:r>
            <a:r>
              <a:rPr lang="en-GB" altLang="cs-CZ"/>
              <a:t> (</a:t>
            </a:r>
            <a:r>
              <a:rPr lang="cs-CZ" altLang="cs-CZ"/>
              <a:t>při daném sklonu AS</a:t>
            </a:r>
            <a:r>
              <a:rPr lang="en-GB" altLang="cs-CZ"/>
              <a:t>)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/>
              <a:t>Fis</a:t>
            </a:r>
            <a:r>
              <a:rPr lang="cs-CZ" altLang="cs-CZ"/>
              <a:t>kální politiky neefektivní</a:t>
            </a:r>
            <a:r>
              <a:rPr lang="en-GB" altLang="cs-CZ"/>
              <a:t>: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G</a:t>
            </a:r>
            <a:r>
              <a:rPr lang="en-GB" altLang="cs-CZ">
                <a:sym typeface="Symbol" pitchFamily="18" charset="2"/>
              </a:rPr>
              <a:t>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i i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cs-CZ" altLang="cs-CZ" i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cs-CZ" i="1">
                <a:solidFill>
                  <a:schemeClr val="accent2"/>
                </a:solidFill>
                <a:sym typeface="Symbol" pitchFamily="18" charset="2"/>
              </a:rPr>
              <a:t>*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i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 příliv k</a:t>
            </a:r>
            <a:r>
              <a:rPr lang="en-GB" altLang="cs-CZ">
                <a:sym typeface="Symbol" pitchFamily="18" charset="2"/>
              </a:rPr>
              <a:t>apit</a:t>
            </a:r>
            <a:r>
              <a:rPr lang="cs-CZ" altLang="cs-CZ">
                <a:sym typeface="Symbol" pitchFamily="18" charset="2"/>
              </a:rPr>
              <a:t>álu</a:t>
            </a:r>
            <a:r>
              <a:rPr lang="en-GB" altLang="cs-CZ">
                <a:sym typeface="Symbol" pitchFamily="18" charset="2"/>
              </a:rPr>
              <a:t>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 R=(P*.E)/P</a:t>
            </a:r>
            <a:r>
              <a:rPr lang="en-GB" altLang="cs-CZ">
                <a:sym typeface="Symbol" pitchFamily="18" charset="2"/>
              </a:rPr>
              <a:t> </a:t>
            </a:r>
            <a:r>
              <a:rPr lang="en-GB" altLang="cs-CZ" i="1">
                <a:solidFill>
                  <a:schemeClr val="accent2"/>
                </a:solidFill>
                <a:sym typeface="Symbol" pitchFamily="18" charset="2"/>
              </a:rPr>
              <a:t> NX</a:t>
            </a:r>
            <a:r>
              <a:rPr lang="en-GB" altLang="cs-CZ">
                <a:sym typeface="Symbol" pitchFamily="18" charset="2"/>
              </a:rPr>
              <a:t> </a:t>
            </a:r>
            <a:r>
              <a:rPr lang="cs-CZ" altLang="cs-CZ">
                <a:sym typeface="Symbol" pitchFamily="18" charset="2"/>
              </a:rPr>
              <a:t>posun </a:t>
            </a:r>
            <a:r>
              <a:rPr lang="en-GB" altLang="cs-CZ">
                <a:sym typeface="Symbol" pitchFamily="18" charset="2"/>
              </a:rPr>
              <a:t>IS </a:t>
            </a:r>
            <a:r>
              <a:rPr lang="cs-CZ" altLang="cs-CZ">
                <a:sym typeface="Symbol" pitchFamily="18" charset="2"/>
              </a:rPr>
              <a:t>doleva,</a:t>
            </a:r>
            <a:r>
              <a:rPr lang="en-GB" altLang="cs-CZ">
                <a:sym typeface="Symbol" pitchFamily="18" charset="2"/>
              </a:rPr>
              <a:t> Y </a:t>
            </a:r>
            <a:r>
              <a:rPr lang="cs-CZ" altLang="cs-CZ">
                <a:sym typeface="Symbol" pitchFamily="18" charset="2"/>
              </a:rPr>
              <a:t>stejné</a:t>
            </a:r>
            <a:endParaRPr lang="en-GB" altLang="cs-CZ">
              <a:sym typeface="Symbol" pitchFamily="18" charset="2"/>
            </a:endParaRP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170488" y="1127125"/>
          <a:ext cx="3973512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obrázek" r:id="rId3" imgW="2647800" imgH="3819600" progId="Word.Picture.8">
                  <p:embed/>
                </p:oleObj>
              </mc:Choice>
              <mc:Fallback>
                <p:oleObj name="obrázek" r:id="rId3" imgW="2647800" imgH="38196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127125"/>
                        <a:ext cx="3973512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85800" y="0"/>
            <a:ext cx="82788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AS-AD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 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pro otevřenou ekonomiku- plovoucí kurz</a:t>
            </a:r>
            <a:endParaRPr lang="en-GB" altLang="cs-CZ" sz="2800" b="1" i="1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Křivka 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NX=0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22275" y="854075"/>
            <a:ext cx="471963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olidFill>
                  <a:srgbClr val="339966"/>
                </a:solidFill>
              </a:rPr>
              <a:t>K</a:t>
            </a:r>
            <a:r>
              <a:rPr lang="en-GB" altLang="cs-CZ" dirty="0" err="1">
                <a:solidFill>
                  <a:srgbClr val="339966"/>
                </a:solidFill>
              </a:rPr>
              <a:t>ombina</a:t>
            </a:r>
            <a:r>
              <a:rPr lang="cs-CZ" altLang="cs-CZ" dirty="0" err="1">
                <a:solidFill>
                  <a:srgbClr val="339966"/>
                </a:solidFill>
              </a:rPr>
              <a:t>ce</a:t>
            </a:r>
            <a:r>
              <a:rPr lang="cs-CZ" altLang="cs-CZ" dirty="0">
                <a:solidFill>
                  <a:srgbClr val="339966"/>
                </a:solidFill>
              </a:rPr>
              <a:t> </a:t>
            </a:r>
            <a:r>
              <a:rPr lang="en-GB" altLang="cs-CZ" dirty="0">
                <a:solidFill>
                  <a:srgbClr val="339966"/>
                </a:solidFill>
              </a:rPr>
              <a:t>Y a</a:t>
            </a:r>
            <a:r>
              <a:rPr lang="cs-CZ" altLang="cs-CZ" dirty="0">
                <a:solidFill>
                  <a:srgbClr val="339966"/>
                </a:solidFill>
              </a:rPr>
              <a:t> P</a:t>
            </a:r>
            <a:r>
              <a:rPr lang="en-GB" altLang="cs-CZ" dirty="0">
                <a:solidFill>
                  <a:srgbClr val="339966"/>
                </a:solidFill>
              </a:rPr>
              <a:t> </a:t>
            </a:r>
            <a:r>
              <a:rPr lang="cs-CZ" altLang="cs-CZ" dirty="0">
                <a:solidFill>
                  <a:srgbClr val="339966"/>
                </a:solidFill>
              </a:rPr>
              <a:t>pro které </a:t>
            </a:r>
            <a:r>
              <a:rPr lang="en-GB" altLang="cs-CZ" dirty="0">
                <a:solidFill>
                  <a:srgbClr val="339966"/>
                </a:solidFill>
              </a:rPr>
              <a:t>NX=0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P</a:t>
            </a:r>
            <a:r>
              <a:rPr lang="en-GB" altLang="cs-CZ" dirty="0">
                <a:sym typeface="Symbol" pitchFamily="18" charset="2"/>
              </a:rPr>
              <a:t> </a:t>
            </a: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 R=(P*.E)/P</a:t>
            </a:r>
            <a:r>
              <a:rPr lang="en-GB" altLang="cs-CZ" dirty="0">
                <a:sym typeface="Symbol" pitchFamily="18" charset="2"/>
              </a:rPr>
              <a:t> </a:t>
            </a: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 NX</a:t>
            </a:r>
            <a:r>
              <a:rPr lang="en-GB" altLang="cs-CZ" dirty="0">
                <a:sym typeface="Symbol" pitchFamily="18" charset="2"/>
              </a:rPr>
              <a:t> </a:t>
            </a:r>
            <a:r>
              <a:rPr lang="cs-CZ" altLang="cs-CZ" dirty="0">
                <a:sym typeface="Symbol" pitchFamily="18" charset="2"/>
              </a:rPr>
              <a:t>posun křivky </a:t>
            </a:r>
            <a:r>
              <a:rPr lang="en-GB" altLang="cs-CZ" dirty="0">
                <a:sym typeface="Symbol" pitchFamily="18" charset="2"/>
              </a:rPr>
              <a:t>NX </a:t>
            </a:r>
            <a:r>
              <a:rPr lang="cs-CZ" altLang="cs-CZ" dirty="0">
                <a:sym typeface="Symbol" pitchFamily="18" charset="2"/>
              </a:rPr>
              <a:t>doleva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ym typeface="Symbol" pitchFamily="18" charset="2"/>
              </a:rPr>
              <a:t>Měla by být </a:t>
            </a:r>
            <a:r>
              <a:rPr lang="en-GB" altLang="cs-CZ" dirty="0" err="1">
                <a:solidFill>
                  <a:schemeClr val="accent2"/>
                </a:solidFill>
                <a:sym typeface="Symbol" pitchFamily="18" charset="2"/>
              </a:rPr>
              <a:t>st</a:t>
            </a:r>
            <a:r>
              <a:rPr lang="cs-CZ" altLang="cs-CZ" dirty="0" err="1">
                <a:solidFill>
                  <a:schemeClr val="accent2"/>
                </a:solidFill>
                <a:sym typeface="Symbol" pitchFamily="18" charset="2"/>
              </a:rPr>
              <a:t>rmější</a:t>
            </a:r>
            <a:r>
              <a:rPr lang="cs-CZ" altLang="cs-CZ" dirty="0">
                <a:solidFill>
                  <a:schemeClr val="accent2"/>
                </a:solidFill>
                <a:sym typeface="Symbol" pitchFamily="18" charset="2"/>
              </a:rPr>
              <a:t> než křivka AD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cs-CZ" altLang="cs-CZ" dirty="0" smtClean="0">
                <a:sym typeface="Symbol" pitchFamily="18" charset="2"/>
              </a:rPr>
              <a:t>v </a:t>
            </a:r>
            <a:r>
              <a:rPr lang="cs-CZ" altLang="cs-CZ" dirty="0">
                <a:sym typeface="Symbol" pitchFamily="18" charset="2"/>
              </a:rPr>
              <a:t>otevřené ekonomice</a:t>
            </a:r>
            <a:r>
              <a:rPr lang="en-GB" altLang="cs-CZ" dirty="0">
                <a:sym typeface="Symbol" pitchFamily="18" charset="2"/>
              </a:rPr>
              <a:t>- NX </a:t>
            </a:r>
            <a:r>
              <a:rPr lang="cs-CZ" altLang="cs-CZ" dirty="0">
                <a:sym typeface="Symbol" pitchFamily="18" charset="2"/>
              </a:rPr>
              <a:t>součást </a:t>
            </a:r>
            <a:r>
              <a:rPr lang="en-GB" altLang="cs-CZ" dirty="0">
                <a:sym typeface="Symbol" pitchFamily="18" charset="2"/>
              </a:rPr>
              <a:t>AD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ym typeface="Symbol" pitchFamily="18" charset="2"/>
              </a:rPr>
              <a:t>Změny </a:t>
            </a:r>
            <a:r>
              <a:rPr lang="en-GB" altLang="cs-CZ" dirty="0">
                <a:sym typeface="Symbol" pitchFamily="18" charset="2"/>
              </a:rPr>
              <a:t>E- </a:t>
            </a:r>
            <a:r>
              <a:rPr lang="cs-CZ" altLang="cs-CZ" dirty="0">
                <a:sym typeface="Symbol" pitchFamily="18" charset="2"/>
              </a:rPr>
              <a:t>posuny křivka </a:t>
            </a:r>
            <a:r>
              <a:rPr lang="en-GB" altLang="cs-CZ" dirty="0">
                <a:sym typeface="Symbol" pitchFamily="18" charset="2"/>
              </a:rPr>
              <a:t>NX=0</a:t>
            </a: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5170488" y="852488"/>
          <a:ext cx="3973512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obrázek" r:id="rId3" imgW="2647800" imgH="3819600" progId="Word.Picture.8">
                  <p:embed/>
                </p:oleObj>
              </mc:Choice>
              <mc:Fallback>
                <p:oleObj name="obrázek" r:id="rId3" imgW="2647800" imgH="38196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852488"/>
                        <a:ext cx="3973512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11200" y="-177800"/>
            <a:ext cx="816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Dynami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ka m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odel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u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 (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f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ix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ní kurz, f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is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kální expanze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0" y="746125"/>
            <a:ext cx="866775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dirty="0">
                <a:sym typeface="Symbol" pitchFamily="18" charset="2"/>
              </a:rPr>
              <a:t>G</a:t>
            </a:r>
            <a:r>
              <a:rPr lang="cs-CZ" altLang="cs-CZ" dirty="0">
                <a:sym typeface="Symbol" pitchFamily="18" charset="2"/>
              </a:rPr>
              <a:t>posun </a:t>
            </a:r>
            <a:r>
              <a:rPr lang="en-GB" altLang="cs-CZ" dirty="0">
                <a:sym typeface="Symbol" pitchFamily="18" charset="2"/>
              </a:rPr>
              <a:t>AD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ym typeface="Symbol" pitchFamily="18" charset="2"/>
              </a:rPr>
              <a:t>V době </a:t>
            </a:r>
            <a:r>
              <a:rPr lang="en-GB" altLang="cs-CZ" dirty="0">
                <a:sym typeface="Symbol" pitchFamily="18" charset="2"/>
              </a:rPr>
              <a:t>E</a:t>
            </a:r>
            <a:r>
              <a:rPr lang="en-GB" altLang="cs-CZ" baseline="-25000" dirty="0">
                <a:sym typeface="Symbol" pitchFamily="18" charset="2"/>
              </a:rPr>
              <a:t>2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en-GB" altLang="cs-CZ" i="1" dirty="0">
                <a:sym typeface="Symbol" pitchFamily="18" charset="2"/>
              </a:rPr>
              <a:t>	-</a:t>
            </a:r>
            <a:r>
              <a:rPr lang="cs-CZ" altLang="cs-CZ" i="1" dirty="0">
                <a:solidFill>
                  <a:srgbClr val="339966"/>
                </a:solidFill>
                <a:sym typeface="Symbol" pitchFamily="18" charset="2"/>
              </a:rPr>
              <a:t>vnitřní nerovnováha</a:t>
            </a:r>
            <a:r>
              <a:rPr lang="en-GB" altLang="cs-CZ" dirty="0">
                <a:sym typeface="Symbol" pitchFamily="18" charset="2"/>
              </a:rPr>
              <a:t> (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&gt;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cs-CZ" altLang="cs-CZ" b="1" i="1" baseline="30000" dirty="0">
                <a:solidFill>
                  <a:schemeClr val="accent2"/>
                </a:solidFill>
                <a:sym typeface="Symbol" pitchFamily="18" charset="2"/>
              </a:rPr>
              <a:t>P</a:t>
            </a:r>
            <a:r>
              <a:rPr lang="cs-CZ" altLang="cs-CZ" dirty="0"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	-</a:t>
            </a:r>
            <a:r>
              <a:rPr lang="cs-CZ" altLang="cs-CZ" i="1" dirty="0">
                <a:solidFill>
                  <a:srgbClr val="339966"/>
                </a:solidFill>
                <a:sym typeface="Symbol" pitchFamily="18" charset="2"/>
              </a:rPr>
              <a:t>vnější nerovnováha</a:t>
            </a:r>
            <a:r>
              <a:rPr lang="en-GB" altLang="cs-CZ" dirty="0">
                <a:sym typeface="Symbol" pitchFamily="18" charset="2"/>
              </a:rPr>
              <a:t> (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NX</a:t>
            </a:r>
            <a:r>
              <a:rPr lang="en-US" altLang="cs-CZ" b="1" i="1" dirty="0">
                <a:solidFill>
                  <a:schemeClr val="accent2"/>
                </a:solidFill>
                <a:sym typeface="Symbol" pitchFamily="18" charset="2"/>
              </a:rPr>
              <a:t>&lt;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cs-CZ" altLang="cs-CZ" dirty="0">
                <a:sym typeface="Symbol" pitchFamily="18" charset="2"/>
              </a:rPr>
              <a:t>)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dirty="0">
                <a:solidFill>
                  <a:srgbClr val="339966"/>
                </a:solidFill>
                <a:sym typeface="Symbol" pitchFamily="18" charset="2"/>
              </a:rPr>
              <a:t>Fix</a:t>
            </a:r>
            <a:r>
              <a:rPr lang="cs-CZ" altLang="cs-CZ" dirty="0">
                <a:solidFill>
                  <a:srgbClr val="339966"/>
                </a:solidFill>
                <a:sym typeface="Symbol" pitchFamily="18" charset="2"/>
              </a:rPr>
              <a:t>ní kurz</a:t>
            </a:r>
            <a:r>
              <a:rPr lang="en-GB" altLang="cs-CZ" dirty="0">
                <a:solidFill>
                  <a:srgbClr val="339966"/>
                </a:solidFill>
                <a:sym typeface="Symbol" pitchFamily="18" charset="2"/>
              </a:rPr>
              <a:t>-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vnější nerovnováha</a:t>
            </a:r>
          </a:p>
          <a:p>
            <a:pPr>
              <a:spcBef>
                <a:spcPts val="600"/>
              </a:spcBef>
            </a:pPr>
            <a:r>
              <a:rPr lang="cs-CZ" altLang="cs-CZ" dirty="0">
                <a:sym typeface="Symbol" pitchFamily="18" charset="2"/>
              </a:rPr>
              <a:t>			 může přetrvávat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ym typeface="Symbol" pitchFamily="18" charset="2"/>
              </a:rPr>
              <a:t>vnitřní </a:t>
            </a:r>
            <a:r>
              <a:rPr lang="en-GB" altLang="cs-CZ" dirty="0">
                <a:sym typeface="Symbol" pitchFamily="18" charset="2"/>
              </a:rPr>
              <a:t>n</a:t>
            </a:r>
            <a:r>
              <a:rPr lang="cs-CZ" altLang="cs-CZ" dirty="0" err="1">
                <a:sym typeface="Symbol" pitchFamily="18" charset="2"/>
              </a:rPr>
              <a:t>erovnováha</a:t>
            </a:r>
            <a:r>
              <a:rPr lang="en-GB" altLang="cs-CZ" dirty="0">
                <a:sym typeface="Symbol" pitchFamily="18" charset="2"/>
              </a:rPr>
              <a:t>AS </a:t>
            </a:r>
            <a:r>
              <a:rPr lang="cs-CZ" altLang="cs-CZ" dirty="0">
                <a:sym typeface="Symbol" pitchFamily="18" charset="2"/>
              </a:rPr>
              <a:t>do</a:t>
            </a:r>
            <a:r>
              <a:rPr lang="en-GB" altLang="cs-CZ" dirty="0">
                <a:sym typeface="Symbol" pitchFamily="18" charset="2"/>
              </a:rPr>
              <a:t> E</a:t>
            </a:r>
            <a:r>
              <a:rPr lang="en-GB" altLang="cs-CZ" baseline="-25000" dirty="0">
                <a:sym typeface="Symbol" pitchFamily="18" charset="2"/>
              </a:rPr>
              <a:t>3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cs-CZ" altLang="cs-CZ" dirty="0">
                <a:sym typeface="Symbol" pitchFamily="18" charset="2"/>
              </a:rPr>
              <a:t>ale i v E</a:t>
            </a:r>
            <a:r>
              <a:rPr lang="cs-CZ" altLang="cs-CZ" baseline="-25000" dirty="0">
                <a:sym typeface="Symbol" pitchFamily="18" charset="2"/>
              </a:rPr>
              <a:t>3 </a:t>
            </a:r>
            <a:r>
              <a:rPr lang="cs-CZ" altLang="cs-CZ" dirty="0">
                <a:sym typeface="Symbol" pitchFamily="18" charset="2"/>
              </a:rPr>
              <a:t>j</a:t>
            </a:r>
            <a:r>
              <a:rPr lang="en-GB" altLang="cs-CZ" dirty="0">
                <a:sym typeface="Symbol" pitchFamily="18" charset="2"/>
              </a:rPr>
              <a:t>e </a:t>
            </a:r>
            <a:r>
              <a:rPr lang="cs-CZ" altLang="cs-CZ" i="1" dirty="0">
                <a:solidFill>
                  <a:srgbClr val="339966"/>
                </a:solidFill>
                <a:sym typeface="Symbol" pitchFamily="18" charset="2"/>
              </a:rPr>
              <a:t>vnější nerovnováha</a:t>
            </a:r>
          </a:p>
          <a:p>
            <a:pPr>
              <a:spcBef>
                <a:spcPts val="600"/>
              </a:spcBef>
            </a:pPr>
            <a:r>
              <a:rPr lang="cs-CZ" altLang="cs-CZ" b="1" u="sng" dirty="0">
                <a:solidFill>
                  <a:srgbClr val="FF0000"/>
                </a:solidFill>
                <a:sym typeface="Symbol" pitchFamily="18" charset="2"/>
              </a:rPr>
              <a:t>Řešení</a:t>
            </a:r>
            <a:r>
              <a:rPr lang="en-GB" altLang="cs-CZ" b="1" u="sng" dirty="0">
                <a:solidFill>
                  <a:srgbClr val="FF0000"/>
                </a:solidFill>
                <a:sym typeface="Symbol" pitchFamily="18" charset="2"/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	a) </a:t>
            </a:r>
            <a:r>
              <a:rPr lang="en-GB" altLang="cs-CZ" i="1" dirty="0" err="1">
                <a:solidFill>
                  <a:schemeClr val="accent2"/>
                </a:solidFill>
                <a:sym typeface="Symbol" pitchFamily="18" charset="2"/>
              </a:rPr>
              <a:t>fis</a:t>
            </a:r>
            <a:r>
              <a:rPr lang="cs-CZ" altLang="cs-CZ" i="1" dirty="0" err="1">
                <a:solidFill>
                  <a:schemeClr val="accent2"/>
                </a:solidFill>
                <a:sym typeface="Symbol" pitchFamily="18" charset="2"/>
              </a:rPr>
              <a:t>kální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i="1" dirty="0" err="1">
                <a:solidFill>
                  <a:schemeClr val="accent2"/>
                </a:solidFill>
                <a:sym typeface="Symbol" pitchFamily="18" charset="2"/>
              </a:rPr>
              <a:t>restri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dirty="0">
                <a:sym typeface="Symbol" pitchFamily="18" charset="2"/>
              </a:rPr>
              <a:t> (AD </a:t>
            </a:r>
            <a:r>
              <a:rPr lang="cs-CZ" altLang="cs-CZ" dirty="0">
                <a:sym typeface="Symbol" pitchFamily="18" charset="2"/>
              </a:rPr>
              <a:t>zpět do </a:t>
            </a:r>
            <a:r>
              <a:rPr lang="en-GB" altLang="cs-CZ" dirty="0">
                <a:sym typeface="Symbol" pitchFamily="18" charset="2"/>
              </a:rPr>
              <a:t>AD</a:t>
            </a:r>
            <a:r>
              <a:rPr lang="en-GB" altLang="cs-CZ" baseline="-25000" dirty="0">
                <a:sym typeface="Symbol" pitchFamily="18" charset="2"/>
              </a:rPr>
              <a:t>1</a:t>
            </a:r>
            <a:r>
              <a:rPr lang="en-GB" altLang="cs-CZ" dirty="0"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	b) </a:t>
            </a:r>
            <a:r>
              <a:rPr lang="cs-CZ" altLang="cs-CZ" i="1" dirty="0" smtClean="0">
                <a:solidFill>
                  <a:schemeClr val="accent2"/>
                </a:solidFill>
                <a:sym typeface="Symbol" pitchFamily="18" charset="2"/>
              </a:rPr>
              <a:t>obchodní</a:t>
            </a:r>
            <a:r>
              <a:rPr lang="en-GB" altLang="cs-CZ" i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i="1" dirty="0" err="1">
                <a:solidFill>
                  <a:schemeClr val="accent2"/>
                </a:solidFill>
                <a:sym typeface="Symbol" pitchFamily="18" charset="2"/>
              </a:rPr>
              <a:t>bari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éry</a:t>
            </a:r>
            <a:r>
              <a:rPr lang="en-GB" altLang="cs-CZ" dirty="0">
                <a:sym typeface="Symbol" pitchFamily="18" charset="2"/>
              </a:rPr>
              <a:t> (</a:t>
            </a:r>
            <a:r>
              <a:rPr lang="cs-CZ" altLang="cs-CZ" dirty="0">
                <a:sym typeface="Symbol" pitchFamily="18" charset="2"/>
              </a:rPr>
              <a:t>cla</a:t>
            </a:r>
            <a:r>
              <a:rPr lang="en-GB" altLang="cs-CZ" dirty="0">
                <a:sym typeface="Symbol" pitchFamily="18" charset="2"/>
              </a:rPr>
              <a:t>, </a:t>
            </a:r>
            <a:r>
              <a:rPr lang="cs-CZ" altLang="cs-CZ" dirty="0">
                <a:sym typeface="Symbol" pitchFamily="18" charset="2"/>
              </a:rPr>
              <a:t>kvóty</a:t>
            </a:r>
            <a:r>
              <a:rPr lang="en-GB" altLang="cs-CZ" dirty="0">
                <a:sym typeface="Symbol" pitchFamily="18" charset="2"/>
              </a:rPr>
              <a:t>, </a:t>
            </a:r>
            <a:r>
              <a:rPr lang="en-GB" altLang="cs-CZ" dirty="0" err="1">
                <a:sym typeface="Symbol" pitchFamily="18" charset="2"/>
              </a:rPr>
              <a:t>administrativ</a:t>
            </a:r>
            <a:r>
              <a:rPr lang="cs-CZ" altLang="cs-CZ" dirty="0">
                <a:sym typeface="Symbol" pitchFamily="18" charset="2"/>
              </a:rPr>
              <a:t>ní omezení</a:t>
            </a:r>
            <a:r>
              <a:rPr lang="en-GB" altLang="cs-CZ" dirty="0">
                <a:sym typeface="Symbol" pitchFamily="18" charset="2"/>
              </a:rPr>
              <a:t>…)- NX </a:t>
            </a:r>
            <a:r>
              <a:rPr lang="cs-CZ" altLang="cs-CZ" dirty="0">
                <a:sym typeface="Symbol" pitchFamily="18" charset="2"/>
              </a:rPr>
              <a:t>doprava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	c) </a:t>
            </a:r>
            <a:r>
              <a:rPr lang="en-GB" altLang="cs-CZ" i="1" dirty="0" err="1">
                <a:solidFill>
                  <a:schemeClr val="accent2"/>
                </a:solidFill>
                <a:sym typeface="Symbol" pitchFamily="18" charset="2"/>
              </a:rPr>
              <a:t>deval</a:t>
            </a:r>
            <a:r>
              <a:rPr lang="cs-CZ" altLang="cs-CZ" i="1" dirty="0" err="1">
                <a:solidFill>
                  <a:schemeClr val="accent2"/>
                </a:solidFill>
                <a:sym typeface="Symbol" pitchFamily="18" charset="2"/>
              </a:rPr>
              <a:t>vace</a:t>
            </a:r>
            <a:r>
              <a:rPr lang="en-GB" altLang="cs-CZ" dirty="0">
                <a:sym typeface="Symbol" pitchFamily="18" charset="2"/>
              </a:rPr>
              <a:t>- NX </a:t>
            </a:r>
            <a:r>
              <a:rPr lang="cs-CZ" altLang="cs-CZ" dirty="0">
                <a:sym typeface="Symbol" pitchFamily="18" charset="2"/>
              </a:rPr>
              <a:t>doprava</a:t>
            </a:r>
            <a:r>
              <a:rPr lang="en-GB" altLang="cs-CZ" dirty="0">
                <a:sym typeface="Symbol" pitchFamily="18" charset="2"/>
              </a:rPr>
              <a:t> 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dirty="0">
                <a:sym typeface="Symbol" pitchFamily="18" charset="2"/>
              </a:rPr>
              <a:t>v 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dlouhém období tlaky na znehodnocení </a:t>
            </a: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CZK </a:t>
            </a:r>
            <a:r>
              <a:rPr lang="en-GB" altLang="cs-CZ" dirty="0">
                <a:sym typeface="Symbol" pitchFamily="18" charset="2"/>
              </a:rPr>
              <a:t>(</a:t>
            </a:r>
            <a:r>
              <a:rPr lang="cs-CZ" altLang="cs-CZ" dirty="0">
                <a:sym typeface="Symbol" pitchFamily="18" charset="2"/>
              </a:rPr>
              <a:t>prodej </a:t>
            </a:r>
            <a:r>
              <a:rPr lang="en-GB" altLang="cs-CZ" dirty="0">
                <a:sym typeface="Symbol" pitchFamily="18" charset="2"/>
              </a:rPr>
              <a:t>re</a:t>
            </a:r>
            <a:r>
              <a:rPr lang="cs-CZ" altLang="cs-CZ" dirty="0">
                <a:sym typeface="Symbol" pitchFamily="18" charset="2"/>
              </a:rPr>
              <a:t>z</a:t>
            </a:r>
            <a:r>
              <a:rPr lang="en-GB" altLang="cs-CZ" dirty="0" err="1">
                <a:sym typeface="Symbol" pitchFamily="18" charset="2"/>
              </a:rPr>
              <a:t>erv</a:t>
            </a:r>
            <a:r>
              <a:rPr lang="en-GB" altLang="cs-CZ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3903663" y="889000"/>
          <a:ext cx="5240337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obrázek" r:id="rId3" imgW="2619360" imgH="2028960" progId="Word.Picture.8">
                  <p:embed/>
                </p:oleObj>
              </mc:Choice>
              <mc:Fallback>
                <p:oleObj name="obrázek" r:id="rId3" imgW="2619360" imgH="20289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889000"/>
                        <a:ext cx="5240337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0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0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Alternativ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ní řešení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- Crawling Pegs/Bands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03200" y="5221288"/>
            <a:ext cx="831215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Přepovídaný růst cenové hladiny </a:t>
            </a:r>
            <a:r>
              <a:rPr lang="en-GB" altLang="cs-CZ">
                <a:sym typeface="Symbol" pitchFamily="18" charset="2"/>
              </a:rPr>
              <a:t>– </a:t>
            </a:r>
            <a:r>
              <a:rPr lang="en-GB" altLang="cs-CZ" i="1">
                <a:solidFill>
                  <a:srgbClr val="339966"/>
                </a:solidFill>
                <a:sym typeface="Symbol" pitchFamily="18" charset="2"/>
              </a:rPr>
              <a:t>proje</a:t>
            </a:r>
            <a:r>
              <a:rPr lang="cs-CZ" altLang="cs-CZ" i="1">
                <a:solidFill>
                  <a:srgbClr val="339966"/>
                </a:solidFill>
                <a:sym typeface="Symbol" pitchFamily="18" charset="2"/>
              </a:rPr>
              <a:t>ktovaná dráha </a:t>
            </a:r>
            <a:r>
              <a:rPr lang="en-GB" altLang="cs-CZ" i="1">
                <a:solidFill>
                  <a:srgbClr val="339966"/>
                </a:solidFill>
                <a:sym typeface="Symbol" pitchFamily="18" charset="2"/>
              </a:rPr>
              <a:t>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Nebezpečí</a:t>
            </a:r>
            <a:r>
              <a:rPr lang="en-GB" altLang="cs-CZ">
                <a:sym typeface="Symbol" pitchFamily="18" charset="2"/>
              </a:rPr>
              <a:t>- </a:t>
            </a:r>
            <a:r>
              <a:rPr lang="en-GB" altLang="cs-CZ" i="1">
                <a:solidFill>
                  <a:srgbClr val="339966"/>
                </a:solidFill>
                <a:sym typeface="Symbol" pitchFamily="18" charset="2"/>
              </a:rPr>
              <a:t>s</a:t>
            </a:r>
            <a:r>
              <a:rPr lang="cs-CZ" altLang="cs-CZ" i="1">
                <a:solidFill>
                  <a:srgbClr val="339966"/>
                </a:solidFill>
                <a:sym typeface="Symbol" pitchFamily="18" charset="2"/>
              </a:rPr>
              <a:t>amonaplňující se očekávání</a:t>
            </a:r>
            <a:r>
              <a:rPr lang="en-GB" altLang="cs-CZ" i="1">
                <a:solidFill>
                  <a:srgbClr val="339966"/>
                </a:solidFill>
                <a:sym typeface="Symbol" pitchFamily="18" charset="2"/>
              </a:rPr>
              <a:t>-</a:t>
            </a:r>
            <a:r>
              <a:rPr lang="en-GB" altLang="cs-CZ">
                <a:sym typeface="Symbol" pitchFamily="18" charset="2"/>
              </a:rPr>
              <a:t> </a:t>
            </a:r>
            <a:r>
              <a:rPr lang="cs-CZ" altLang="cs-CZ">
                <a:sym typeface="Symbol" pitchFamily="18" charset="2"/>
              </a:rPr>
              <a:t>vysoká</a:t>
            </a:r>
            <a:r>
              <a:rPr lang="en-GB" altLang="cs-CZ">
                <a:sym typeface="Symbol" pitchFamily="18" charset="2"/>
              </a:rPr>
              <a:t> infla</a:t>
            </a:r>
            <a:r>
              <a:rPr lang="cs-CZ" altLang="cs-CZ">
                <a:sym typeface="Symbol" pitchFamily="18" charset="2"/>
              </a:rPr>
              <a:t>ce</a:t>
            </a:r>
            <a:endParaRPr lang="en-GB" altLang="cs-CZ">
              <a:sym typeface="Symbol" pitchFamily="18" charset="2"/>
            </a:endParaRP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46063" y="830263"/>
          <a:ext cx="5765800" cy="446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Obrázek" r:id="rId3" imgW="2619360" imgH="2028960" progId="Word.Picture.8">
                  <p:embed/>
                </p:oleObj>
              </mc:Choice>
              <mc:Fallback>
                <p:oleObj name="Obrázek" r:id="rId3" imgW="2619360" imgH="20289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830263"/>
                        <a:ext cx="5765800" cy="446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Crawling Pegs/Bands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820738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>
                <a:sym typeface="Symbol" pitchFamily="18" charset="2"/>
              </a:rPr>
              <a:t>Maďarsko- trade off- vysoká inflace x ER</a:t>
            </a:r>
            <a:endParaRPr lang="en-GB" altLang="cs-CZ">
              <a:sym typeface="Symbol" pitchFamily="18" charset="2"/>
            </a:endParaRPr>
          </a:p>
        </p:txBody>
      </p:sp>
      <p:pic>
        <p:nvPicPr>
          <p:cNvPr id="78103" name="Picture 33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650"/>
            <a:ext cx="9220200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66700" y="-279400"/>
            <a:ext cx="8597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Dynami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ka m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odel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u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 (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plovoucí kurz 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–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m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onet</a:t>
            </a:r>
            <a:r>
              <a:rPr lang="cs-CZ" altLang="cs-CZ" sz="2800" b="1" i="1">
                <a:solidFill>
                  <a:schemeClr val="accent2"/>
                </a:solidFill>
                <a:cs typeface="Times New Roman" pitchFamily="18" charset="0"/>
              </a:rPr>
              <a:t>ární expanze</a:t>
            </a:r>
            <a:r>
              <a:rPr lang="en-GB" altLang="cs-CZ" sz="2800" b="1" i="1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0" y="746125"/>
            <a:ext cx="427513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dirty="0">
                <a:sym typeface="Symbol" pitchFamily="18" charset="2"/>
              </a:rPr>
              <a:t></a:t>
            </a: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GB" altLang="cs-CZ" dirty="0" smtClean="0">
                <a:sym typeface="Symbol" pitchFamily="18" charset="2"/>
              </a:rPr>
              <a:t></a:t>
            </a:r>
            <a:r>
              <a:rPr lang="cs-CZ" altLang="cs-CZ" dirty="0" smtClean="0">
                <a:sym typeface="Symbol" pitchFamily="18" charset="2"/>
              </a:rPr>
              <a:t>posun </a:t>
            </a:r>
            <a:r>
              <a:rPr lang="en-GB" altLang="cs-CZ" dirty="0">
                <a:sym typeface="Symbol" pitchFamily="18" charset="2"/>
              </a:rPr>
              <a:t>AD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i="1" dirty="0">
                <a:solidFill>
                  <a:schemeClr val="accent2"/>
                </a:solidFill>
                <a:sym typeface="Symbol" pitchFamily="18" charset="2"/>
              </a:rPr>
              <a:t>E </a:t>
            </a:r>
            <a:r>
              <a:rPr lang="cs-CZ" altLang="cs-CZ" i="1" dirty="0">
                <a:solidFill>
                  <a:schemeClr val="accent2"/>
                </a:solidFill>
                <a:sym typeface="Symbol" pitchFamily="18" charset="2"/>
              </a:rPr>
              <a:t>se automaticky přizpůsobí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cs-CZ" altLang="cs-CZ" dirty="0">
                <a:sym typeface="Symbol" pitchFamily="18" charset="2"/>
              </a:rPr>
              <a:t>pro vyrovnání </a:t>
            </a:r>
            <a:r>
              <a:rPr lang="en-GB" altLang="cs-CZ" dirty="0">
                <a:sym typeface="Symbol" pitchFamily="18" charset="2"/>
              </a:rPr>
              <a:t>NX (NX </a:t>
            </a:r>
            <a:r>
              <a:rPr lang="cs-CZ" altLang="cs-CZ" dirty="0">
                <a:sym typeface="Symbol" pitchFamily="18" charset="2"/>
              </a:rPr>
              <a:t>doprava</a:t>
            </a:r>
            <a:r>
              <a:rPr lang="en-GB" altLang="cs-CZ" dirty="0"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1) E</a:t>
            </a:r>
            <a:r>
              <a:rPr lang="en-GB" altLang="cs-CZ" baseline="-25000" dirty="0">
                <a:sym typeface="Symbol" pitchFamily="18" charset="2"/>
              </a:rPr>
              <a:t>1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počáteční bod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2) E</a:t>
            </a:r>
            <a:r>
              <a:rPr lang="en-GB" altLang="cs-CZ" baseline="-25000" dirty="0">
                <a:sym typeface="Symbol" pitchFamily="18" charset="2"/>
              </a:rPr>
              <a:t>2</a:t>
            </a:r>
            <a:r>
              <a:rPr lang="en-GB" altLang="cs-CZ" dirty="0">
                <a:sym typeface="Symbol" pitchFamily="18" charset="2"/>
              </a:rPr>
              <a:t> </a:t>
            </a:r>
            <a:r>
              <a:rPr lang="cs-CZ" altLang="cs-CZ" dirty="0">
                <a:sym typeface="Symbol" pitchFamily="18" charset="2"/>
              </a:rPr>
              <a:t>vnitřní nerovnováha</a:t>
            </a:r>
            <a:r>
              <a:rPr lang="en-GB" altLang="cs-CZ" dirty="0">
                <a:sym typeface="Symbol" pitchFamily="18" charset="2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cs-CZ" altLang="cs-CZ" dirty="0">
                <a:sym typeface="Symbol" pitchFamily="18" charset="2"/>
              </a:rPr>
              <a:t>vnější </a:t>
            </a:r>
            <a:r>
              <a:rPr lang="cs-CZ" altLang="cs-CZ" dirty="0" err="1">
                <a:sym typeface="Symbol" pitchFamily="18" charset="2"/>
              </a:rPr>
              <a:t>ner</a:t>
            </a:r>
            <a:r>
              <a:rPr lang="cs-CZ" altLang="cs-CZ" dirty="0">
                <a:sym typeface="Symbol" pitchFamily="18" charset="2"/>
              </a:rPr>
              <a:t>. vyřešena </a:t>
            </a:r>
            <a:r>
              <a:rPr lang="en-GB" altLang="cs-CZ" dirty="0">
                <a:sym typeface="Symbol" pitchFamily="18" charset="2"/>
              </a:rPr>
              <a:t> E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3) </a:t>
            </a:r>
            <a:r>
              <a:rPr lang="cs-CZ" altLang="cs-CZ" dirty="0">
                <a:sym typeface="Symbol" pitchFamily="18" charset="2"/>
              </a:rPr>
              <a:t>posuny křivky AS</a:t>
            </a:r>
            <a:r>
              <a:rPr lang="en-GB" altLang="cs-CZ" dirty="0">
                <a:sym typeface="Symbol" pitchFamily="18" charset="2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en-GB" altLang="cs-CZ" dirty="0">
                <a:sym typeface="Symbol" pitchFamily="18" charset="2"/>
              </a:rPr>
              <a:t>NX </a:t>
            </a:r>
            <a:r>
              <a:rPr lang="cs-CZ" altLang="cs-CZ" dirty="0">
                <a:sym typeface="Symbol" pitchFamily="18" charset="2"/>
              </a:rPr>
              <a:t>zpět</a:t>
            </a:r>
            <a:endParaRPr lang="en-GB" altLang="cs-CZ" dirty="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b="1" dirty="0">
                <a:solidFill>
                  <a:srgbClr val="FF0000"/>
                </a:solidFill>
                <a:sym typeface="Symbol" pitchFamily="18" charset="2"/>
              </a:rPr>
              <a:t>přestřelování kurzu</a:t>
            </a:r>
            <a:endParaRPr lang="en-GB" altLang="cs-CZ" b="1" dirty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378200" y="2174875"/>
          <a:ext cx="5765800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Obrázek" r:id="rId3" imgW="2619360" imgH="2095560" progId="Word.Picture.8">
                  <p:embed/>
                </p:oleObj>
              </mc:Choice>
              <mc:Fallback>
                <p:oleObj name="Obrázek" r:id="rId3" imgW="2619360" imgH="209556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174875"/>
                        <a:ext cx="5765800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Dynami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ka m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u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 (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plovoucí kurzu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-</a:t>
            </a:r>
            <a:r>
              <a:rPr lang="cs-CZ" altLang="cs-CZ" sz="2800" b="1" i="1">
                <a:solidFill>
                  <a:schemeClr val="tx2"/>
                </a:solidFill>
                <a:cs typeface="Times New Roman" pitchFamily="18" charset="0"/>
              </a:rPr>
              <a:t>pozitivní nab. šok</a:t>
            </a:r>
            <a:r>
              <a:rPr lang="en-GB" altLang="cs-CZ" sz="2800" b="1" i="1">
                <a:solidFill>
                  <a:schemeClr val="tx2"/>
                </a:solidFill>
                <a:cs typeface="Times New Roman" pitchFamily="18" charset="0"/>
              </a:rPr>
              <a:t>)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393700" y="1628775"/>
          <a:ext cx="6550025" cy="5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Obrázek" r:id="rId3" imgW="2619360" imgH="2095560" progId="Word.Picture.8">
                  <p:embed/>
                </p:oleObj>
              </mc:Choice>
              <mc:Fallback>
                <p:oleObj name="Obrázek" r:id="rId3" imgW="2619360" imgH="209556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628775"/>
                        <a:ext cx="6550025" cy="524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</a:t>
            </a:r>
            <a:r>
              <a:rPr lang="cs-CZ" altLang="cs-CZ" sz="2800" b="1" i="1">
                <a:solidFill>
                  <a:schemeClr val="tx2"/>
                </a:solidFill>
              </a:rPr>
              <a:t>álný měnový (devizový) kurz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Určuje rozdělení přínosů z obchodu</a:t>
            </a:r>
            <a:endParaRPr lang="en-GB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/>
              <a:t>Definiti</a:t>
            </a:r>
            <a:r>
              <a:rPr lang="cs-CZ" altLang="cs-CZ" sz="2000"/>
              <a:t>ce</a:t>
            </a:r>
            <a:r>
              <a:rPr lang="en-GB" altLang="cs-CZ" sz="2000"/>
              <a:t>	</a:t>
            </a:r>
            <a:r>
              <a:rPr lang="en-GB" altLang="cs-CZ" b="1" i="1">
                <a:solidFill>
                  <a:schemeClr val="accent2"/>
                </a:solidFill>
              </a:rPr>
              <a:t>R=E . P</a:t>
            </a:r>
            <a:r>
              <a:rPr lang="en-GB" altLang="cs-CZ" b="1" i="1" baseline="30000">
                <a:solidFill>
                  <a:schemeClr val="accent2"/>
                </a:solidFill>
              </a:rPr>
              <a:t>F</a:t>
            </a:r>
            <a:r>
              <a:rPr lang="en-GB" altLang="cs-CZ" b="1" i="1">
                <a:solidFill>
                  <a:schemeClr val="accent2"/>
                </a:solidFill>
              </a:rPr>
              <a:t>/P</a:t>
            </a:r>
          </a:p>
          <a:p>
            <a:r>
              <a:rPr lang="en-GB" altLang="cs-CZ" sz="2000"/>
              <a:t>	</a:t>
            </a:r>
            <a:r>
              <a:rPr lang="cs-CZ" altLang="cs-CZ" sz="2000"/>
              <a:t>kde</a:t>
            </a:r>
            <a:r>
              <a:rPr lang="en-GB" altLang="cs-CZ" sz="2000"/>
              <a:t> 	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  <a:r>
              <a:rPr lang="en-GB" altLang="cs-CZ" b="1" i="1">
                <a:solidFill>
                  <a:schemeClr val="accent2"/>
                </a:solidFill>
              </a:rPr>
              <a:t>E</a:t>
            </a:r>
            <a:r>
              <a:rPr lang="en-GB" altLang="cs-CZ" sz="2000"/>
              <a:t>....	nomin</a:t>
            </a:r>
            <a:r>
              <a:rPr lang="cs-CZ" altLang="cs-CZ" sz="2000"/>
              <a:t>ální devizový kurz</a:t>
            </a:r>
            <a:r>
              <a:rPr lang="en-GB" altLang="cs-CZ" sz="2000"/>
              <a:t> (CZK</a:t>
            </a:r>
            <a:r>
              <a:rPr lang="cs-CZ" altLang="cs-CZ" sz="2000"/>
              <a:t>/</a:t>
            </a:r>
            <a:r>
              <a:rPr lang="en-GB" altLang="cs-CZ" sz="2000"/>
              <a:t>EUR)</a:t>
            </a:r>
          </a:p>
          <a:p>
            <a:r>
              <a:rPr lang="en-GB" altLang="cs-CZ" b="1" i="1"/>
              <a:t>		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F</a:t>
            </a:r>
            <a:r>
              <a:rPr lang="en-GB" altLang="cs-CZ" sz="2000"/>
              <a:t>....	</a:t>
            </a:r>
            <a:r>
              <a:rPr lang="cs-CZ" altLang="cs-CZ" sz="2000"/>
              <a:t>zahraniční cenová hladina</a:t>
            </a:r>
            <a:endParaRPr lang="en-GB" altLang="cs-CZ" sz="2000"/>
          </a:p>
          <a:p>
            <a:r>
              <a:rPr lang="en-GB" altLang="cs-CZ" b="1" i="1"/>
              <a:t>		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sz="2000"/>
              <a:t>....	dom</a:t>
            </a:r>
            <a:r>
              <a:rPr lang="cs-CZ" altLang="cs-CZ" sz="2000"/>
              <a:t>ácí  cenová hladina</a:t>
            </a:r>
            <a:r>
              <a:rPr lang="en-GB" altLang="cs-CZ" sz="2000"/>
              <a:t>		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V případě více obchodních partnetů se používá 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e</a:t>
            </a: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fe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k</a:t>
            </a: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tiv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ní devizový kurz</a:t>
            </a:r>
            <a:endParaRPr lang="en-GB" altLang="cs-CZ" sz="2000" b="1" i="1" u="sng">
              <a:solidFill>
                <a:srgbClr val="339966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E=w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 E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+ w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 E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+…+ w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 . E</a:t>
            </a:r>
            <a:r>
              <a:rPr lang="en-GB" altLang="cs-CZ" b="1" i="1" baseline="-2500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GB" altLang="cs-CZ" sz="200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altLang="cs-CZ" sz="2000">
                <a:sym typeface="Symbol" pitchFamily="18" charset="2"/>
              </a:rPr>
              <a:t>(</a:t>
            </a:r>
            <a:r>
              <a:rPr lang="cs-CZ" altLang="cs-CZ" sz="2000">
                <a:sym typeface="Symbol" pitchFamily="18" charset="2"/>
              </a:rPr>
              <a:t>váhy</a:t>
            </a:r>
            <a:r>
              <a:rPr lang="en-GB" altLang="cs-CZ" sz="2000">
                <a:sym typeface="Symbol" pitchFamily="18" charset="2"/>
              </a:rPr>
              <a:t>- </a:t>
            </a:r>
            <a:r>
              <a:rPr lang="cs-CZ" altLang="cs-CZ" sz="2000">
                <a:sym typeface="Symbol" pitchFamily="18" charset="2"/>
              </a:rPr>
              <a:t>podíly na zahraničním obchodě, na platební bilanci</a:t>
            </a:r>
            <a:r>
              <a:rPr lang="en-GB" altLang="cs-CZ" sz="2000">
                <a:sym typeface="Symbol" pitchFamily="18" charset="2"/>
              </a:rPr>
              <a:t>...; </a:t>
            </a:r>
            <a:r>
              <a:rPr lang="cs-CZ" altLang="cs-CZ" sz="2000">
                <a:sym typeface="Symbol" pitchFamily="18" charset="2"/>
              </a:rPr>
              <a:t>ČR do </a:t>
            </a:r>
            <a:r>
              <a:rPr lang="en-GB" altLang="cs-CZ" sz="2000">
                <a:sym typeface="Symbol" pitchFamily="18" charset="2"/>
              </a:rPr>
              <a:t>1997- </a:t>
            </a: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6</a:t>
            </a:r>
            <a:r>
              <a:rPr lang="en-GB" altLang="cs-CZ" sz="2000">
                <a:sym typeface="Symbol" pitchFamily="18" charset="2"/>
              </a:rPr>
              <a:t>5% DEM, 35% USD)</a:t>
            </a:r>
          </a:p>
        </p:txBody>
      </p:sp>
      <p:sp>
        <p:nvSpPr>
          <p:cNvPr id="348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1538" y="33369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6" y="404664"/>
            <a:ext cx="6881284" cy="572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" y="476672"/>
            <a:ext cx="6369724" cy="620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cs-CZ" altLang="cs-CZ" sz="2800" b="1" i="1" dirty="0"/>
              <a:t>Big Mac </a:t>
            </a:r>
            <a:r>
              <a:rPr lang="cs-CZ" altLang="cs-CZ" sz="2800" b="1" i="1" dirty="0" smtClean="0"/>
              <a:t>Index</a:t>
            </a:r>
            <a:br>
              <a:rPr lang="cs-CZ" altLang="cs-CZ" sz="2800" b="1" i="1" dirty="0" smtClean="0"/>
            </a:br>
            <a:r>
              <a:rPr lang="cs-CZ" altLang="cs-CZ" sz="2800" b="1" i="1" dirty="0" smtClean="0"/>
              <a:t>(</a:t>
            </a:r>
            <a:r>
              <a:rPr lang="cs-CZ" altLang="cs-CZ" sz="2800" b="1" i="1" dirty="0" err="1" smtClean="0"/>
              <a:t>Economist</a:t>
            </a:r>
            <a:r>
              <a:rPr lang="cs-CZ" altLang="cs-CZ" sz="2800" b="1" i="1" dirty="0" smtClean="0"/>
              <a:t>)</a:t>
            </a:r>
            <a:endParaRPr lang="cs-CZ" altLang="cs-CZ" sz="2800" b="1" i="1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350696" cy="4114800"/>
          </a:xfrm>
        </p:spPr>
        <p:txBody>
          <a:bodyPr/>
          <a:lstStyle/>
          <a:p>
            <a:pPr marL="609600" indent="-609600"/>
            <a:r>
              <a:rPr lang="cs-CZ" altLang="cs-CZ" i="1" dirty="0">
                <a:solidFill>
                  <a:srgbClr val="339966"/>
                </a:solidFill>
              </a:rPr>
              <a:t>Cena Big </a:t>
            </a:r>
            <a:r>
              <a:rPr lang="cs-CZ" altLang="cs-CZ" i="1" dirty="0" err="1">
                <a:solidFill>
                  <a:srgbClr val="339966"/>
                </a:solidFill>
              </a:rPr>
              <a:t>Macu</a:t>
            </a:r>
            <a:r>
              <a:rPr lang="cs-CZ" altLang="cs-CZ" i="1" dirty="0">
                <a:solidFill>
                  <a:srgbClr val="339966"/>
                </a:solidFill>
              </a:rPr>
              <a:t> (</a:t>
            </a:r>
            <a:r>
              <a:rPr lang="cs-CZ" altLang="cs-CZ" i="1" dirty="0" err="1">
                <a:solidFill>
                  <a:srgbClr val="339966"/>
                </a:solidFill>
              </a:rPr>
              <a:t>Mc</a:t>
            </a:r>
            <a:r>
              <a:rPr lang="cs-CZ" altLang="cs-CZ" i="1" dirty="0">
                <a:solidFill>
                  <a:srgbClr val="339966"/>
                </a:solidFill>
              </a:rPr>
              <a:t> </a:t>
            </a:r>
            <a:r>
              <a:rPr lang="cs-CZ" altLang="cs-CZ" i="1" dirty="0" err="1">
                <a:solidFill>
                  <a:srgbClr val="339966"/>
                </a:solidFill>
              </a:rPr>
              <a:t>Donalds</a:t>
            </a:r>
            <a:r>
              <a:rPr lang="cs-CZ" altLang="cs-CZ" i="1" dirty="0">
                <a:solidFill>
                  <a:srgbClr val="339966"/>
                </a:solidFill>
              </a:rPr>
              <a:t>)</a:t>
            </a:r>
            <a:r>
              <a:rPr lang="cs-CZ" altLang="cs-CZ" dirty="0"/>
              <a:t> </a:t>
            </a:r>
            <a:r>
              <a:rPr lang="cs-CZ" altLang="cs-CZ" dirty="0" smtClean="0"/>
              <a:t>(leden 2017)</a:t>
            </a:r>
            <a:endParaRPr lang="cs-CZ" altLang="cs-CZ" dirty="0"/>
          </a:p>
          <a:p>
            <a:pPr marL="609600" indent="-609600"/>
            <a:r>
              <a:rPr lang="cs-CZ" altLang="cs-CZ" dirty="0"/>
              <a:t>US </a:t>
            </a:r>
            <a:r>
              <a:rPr lang="cs-CZ" altLang="cs-CZ" dirty="0" smtClean="0"/>
              <a:t>$5.06, CZ 75 Kč</a:t>
            </a:r>
            <a:endParaRPr lang="cs-CZ" altLang="cs-CZ" dirty="0"/>
          </a:p>
          <a:p>
            <a:pPr marL="609600" indent="-609600"/>
            <a:r>
              <a:rPr lang="cs-CZ" altLang="cs-CZ" i="1" dirty="0">
                <a:solidFill>
                  <a:schemeClr val="accent2"/>
                </a:solidFill>
              </a:rPr>
              <a:t>Implikovaná PPP</a:t>
            </a:r>
          </a:p>
          <a:p>
            <a:pPr marL="609600" indent="-60960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75 Kč/ $5.06 </a:t>
            </a:r>
            <a:r>
              <a:rPr lang="cs-CZ" altLang="cs-CZ" dirty="0"/>
              <a:t>= </a:t>
            </a:r>
            <a:r>
              <a:rPr lang="cs-CZ" altLang="cs-CZ" dirty="0" smtClean="0"/>
              <a:t>14,82 Kč/$</a:t>
            </a:r>
            <a:endParaRPr lang="cs-CZ" altLang="cs-CZ" dirty="0"/>
          </a:p>
          <a:p>
            <a:pPr marL="609600" indent="-609600">
              <a:buNone/>
            </a:pPr>
            <a:r>
              <a:rPr lang="cs-CZ" altLang="cs-CZ" i="1" dirty="0">
                <a:solidFill>
                  <a:schemeClr val="accent2"/>
                </a:solidFill>
              </a:rPr>
              <a:t>skutečný devizový kurz</a:t>
            </a:r>
            <a:r>
              <a:rPr lang="cs-CZ" altLang="cs-CZ" dirty="0"/>
              <a:t> 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25,34 </a:t>
            </a:r>
            <a:r>
              <a:rPr lang="cs-CZ" altLang="cs-CZ" dirty="0" smtClean="0"/>
              <a:t>Kč/$</a:t>
            </a:r>
          </a:p>
          <a:p>
            <a:pPr marL="609600" indent="-609600"/>
            <a:r>
              <a:rPr lang="cs-CZ" altLang="cs-CZ" dirty="0" smtClean="0"/>
              <a:t>[(14,82- 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25,34</a:t>
            </a:r>
            <a:r>
              <a:rPr lang="cs-CZ" altLang="cs-CZ" dirty="0" smtClean="0"/>
              <a:t>)/ 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25,34</a:t>
            </a:r>
            <a:r>
              <a:rPr lang="cs-CZ" altLang="cs-CZ" dirty="0" smtClean="0"/>
              <a:t>]*</a:t>
            </a:r>
            <a:r>
              <a:rPr lang="cs-CZ" altLang="cs-CZ" dirty="0"/>
              <a:t>100= </a:t>
            </a:r>
            <a:r>
              <a:rPr lang="cs-CZ" altLang="cs-CZ" dirty="0" smtClean="0"/>
              <a:t>-41% podhodnocená CZK o 41% </a:t>
            </a:r>
          </a:p>
          <a:p>
            <a:pPr marL="609600" indent="-609600"/>
            <a:r>
              <a:rPr lang="cs-CZ" altLang="cs-CZ" dirty="0" smtClean="0"/>
              <a:t>Podobně KFC Index, </a:t>
            </a:r>
            <a:r>
              <a:rPr lang="cs-CZ" altLang="cs-CZ" dirty="0" err="1" smtClean="0"/>
              <a:t>Tall</a:t>
            </a:r>
            <a:r>
              <a:rPr lang="cs-CZ" altLang="cs-CZ" dirty="0" smtClean="0"/>
              <a:t> </a:t>
            </a:r>
            <a:r>
              <a:rPr lang="cs-CZ" altLang="cs-CZ" dirty="0" err="1" smtClean="0"/>
              <a:t>Latte</a:t>
            </a:r>
            <a:r>
              <a:rPr lang="cs-CZ" altLang="cs-CZ" dirty="0" smtClean="0"/>
              <a:t> index (</a:t>
            </a:r>
            <a:r>
              <a:rPr lang="cs-CZ" altLang="cs-CZ" dirty="0" err="1" smtClean="0"/>
              <a:t>Starbucks</a:t>
            </a:r>
            <a:r>
              <a:rPr lang="cs-CZ" altLang="cs-CZ" dirty="0" smtClean="0"/>
              <a:t>), „iPod“ index </a:t>
            </a:r>
            <a:endParaRPr lang="cs-CZ" altLang="cs-CZ" dirty="0"/>
          </a:p>
          <a:p>
            <a:pPr marL="609600" indent="-609600">
              <a:buFontTx/>
              <a:buNone/>
            </a:pPr>
            <a:endParaRPr lang="cs-CZ" altLang="cs-CZ" dirty="0"/>
          </a:p>
        </p:txBody>
      </p:sp>
      <p:sp>
        <p:nvSpPr>
          <p:cNvPr id="931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06"/>
            <a:ext cx="8070688" cy="616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" y="548680"/>
            <a:ext cx="9113837" cy="56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363"/>
            <a:ext cx="9113837" cy="56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363"/>
            <a:ext cx="9113837" cy="56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634291" cy="49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3288" y="64373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106500" name="Picture 4" descr="MC90028719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60613"/>
            <a:ext cx="2185987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1" name="Picture 5" descr="MC900344033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2403475"/>
            <a:ext cx="1531937" cy="13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3" name="Picture 7" descr="MC900346665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710113"/>
            <a:ext cx="1376363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6" name="Picture 10" descr="MC900334228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627563"/>
            <a:ext cx="1598613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07" name="Picture 11" descr="MC900239205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966913"/>
            <a:ext cx="1511300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723900" y="914400"/>
            <a:ext cx="779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165100" y="990600"/>
            <a:ext cx="256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>
                <a:solidFill>
                  <a:schemeClr val="accent2"/>
                </a:solidFill>
              </a:rPr>
              <a:t>UIP- krátké období 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651500" y="914400"/>
            <a:ext cx="349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>
                <a:solidFill>
                  <a:schemeClr val="accent2"/>
                </a:solidFill>
              </a:rPr>
              <a:t>PPP, Ballasa- Samuelson- dlouhé období 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508000" y="1485900"/>
            <a:ext cx="228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i="1">
                <a:solidFill>
                  <a:srgbClr val="339966"/>
                </a:solidFill>
              </a:rPr>
              <a:t>BEER, Behavioral EER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2984500" y="1333500"/>
            <a:ext cx="271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cs-CZ" i="1">
                <a:solidFill>
                  <a:srgbClr val="339966"/>
                </a:solidFill>
              </a:rPr>
              <a:t>FEER, Fundamental EER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cs-CZ" sz="2800" b="1" i="1">
                <a:solidFill>
                  <a:srgbClr val="FF0000"/>
                </a:solidFill>
                <a:cs typeface="Times New Roman" pitchFamily="18" charset="0"/>
              </a:rPr>
              <a:t>Model</a:t>
            </a:r>
            <a:r>
              <a:rPr lang="cs-CZ" altLang="cs-CZ" sz="2800" b="1" i="1">
                <a:solidFill>
                  <a:srgbClr val="FF0000"/>
                </a:solidFill>
                <a:cs typeface="Times New Roman" pitchFamily="18" charset="0"/>
              </a:rPr>
              <a:t>y</a:t>
            </a:r>
            <a:r>
              <a:rPr lang="en-US" altLang="cs-CZ" sz="2800" b="1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cs-CZ" altLang="cs-CZ" sz="2800" b="1" i="1">
                <a:solidFill>
                  <a:srgbClr val="FF0000"/>
                </a:solidFill>
                <a:cs typeface="Times New Roman" pitchFamily="18" charset="0"/>
              </a:rPr>
              <a:t>rovnováženého devizového kurzu</a:t>
            </a:r>
            <a:endParaRPr lang="en-US" altLang="cs-CZ" sz="2800" b="1" i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3606800" y="3962400"/>
            <a:ext cx="271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i="1">
                <a:solidFill>
                  <a:srgbClr val="339966"/>
                </a:solidFill>
              </a:rPr>
              <a:t>P</a:t>
            </a:r>
            <a:r>
              <a:rPr lang="en-US" altLang="cs-CZ" i="1">
                <a:solidFill>
                  <a:srgbClr val="339966"/>
                </a:solidFill>
              </a:rPr>
              <a:t>EER, </a:t>
            </a:r>
            <a:r>
              <a:rPr lang="cs-CZ" altLang="cs-CZ" i="1">
                <a:solidFill>
                  <a:srgbClr val="339966"/>
                </a:solidFill>
              </a:rPr>
              <a:t>Permanent</a:t>
            </a:r>
            <a:r>
              <a:rPr lang="en-US" altLang="cs-CZ" i="1">
                <a:solidFill>
                  <a:srgbClr val="339966"/>
                </a:solidFill>
              </a:rPr>
              <a:t> EER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419100" y="4791075"/>
            <a:ext cx="1409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i="1">
                <a:solidFill>
                  <a:srgbClr val="339966"/>
                </a:solidFill>
              </a:rPr>
              <a:t>CH</a:t>
            </a:r>
            <a:r>
              <a:rPr lang="en-US" altLang="cs-CZ" i="1">
                <a:solidFill>
                  <a:srgbClr val="339966"/>
                </a:solidFill>
              </a:rPr>
              <a:t>EER, Capital  Enhanced  EER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5664200" y="1879600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i="1">
                <a:solidFill>
                  <a:srgbClr val="339966"/>
                </a:solidFill>
              </a:rPr>
              <a:t>D</a:t>
            </a:r>
            <a:r>
              <a:rPr lang="en-US" altLang="cs-CZ" i="1">
                <a:solidFill>
                  <a:srgbClr val="339966"/>
                </a:solidFill>
              </a:rPr>
              <a:t>EER, </a:t>
            </a:r>
            <a:r>
              <a:rPr lang="cs-CZ" altLang="cs-CZ" i="1">
                <a:solidFill>
                  <a:srgbClr val="339966"/>
                </a:solidFill>
              </a:rPr>
              <a:t>Desired</a:t>
            </a:r>
            <a:r>
              <a:rPr lang="en-US" altLang="cs-CZ" i="1">
                <a:solidFill>
                  <a:srgbClr val="339966"/>
                </a:solidFill>
              </a:rPr>
              <a:t> EER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5943600" y="3860800"/>
            <a:ext cx="32004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Měnové modely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Macroeconomic Balance model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ITMEER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NATREX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SRER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APEER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 animBg="1"/>
      <p:bldP spid="106509" grpId="0"/>
      <p:bldP spid="106510" grpId="0"/>
      <p:bldP spid="106511" grpId="0"/>
      <p:bldP spid="106512" grpId="0"/>
      <p:bldP spid="106513" grpId="0"/>
      <p:bldP spid="106514" grpId="0"/>
      <p:bldP spid="106515" grpId="0"/>
      <p:bldP spid="106516" grpId="0"/>
      <p:bldP spid="1065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229600" cy="622300"/>
          </a:xfrm>
        </p:spPr>
        <p:txBody>
          <a:bodyPr/>
          <a:lstStyle/>
          <a:p>
            <a:r>
              <a:rPr lang="cs-CZ" altLang="cs-CZ" sz="3200" b="1" i="1"/>
              <a:t>Systémy nastavení režimu devizového kurzu (IMF; 2008)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77900"/>
            <a:ext cx="82296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with no separate legal tender</a:t>
            </a:r>
            <a:r>
              <a:rPr lang="cs-CZ" altLang="cs-CZ" sz="2400" b="1" i="1"/>
              <a:t> (10)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Currency board</a:t>
            </a:r>
            <a:r>
              <a:rPr lang="cs-CZ" altLang="cs-CZ" sz="2400" b="1" i="1"/>
              <a:t> (13; </a:t>
            </a:r>
            <a:r>
              <a:rPr lang="cs-CZ" altLang="cs-CZ" sz="1800" b="1" i="1"/>
              <a:t>BULG, EST, LIU</a:t>
            </a:r>
            <a:r>
              <a:rPr lang="cs-CZ" altLang="cs-CZ" sz="2400" b="1" i="1"/>
              <a:t>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Other conventional fixed peg arrangement</a:t>
            </a:r>
            <a:r>
              <a:rPr lang="cs-CZ" altLang="cs-CZ" sz="2400" b="1" i="1"/>
              <a:t> (68)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Pegged within horizontal</a:t>
            </a:r>
            <a:r>
              <a:rPr lang="cs-CZ" altLang="cs-CZ" sz="2400" i="1">
                <a:solidFill>
                  <a:srgbClr val="339966"/>
                </a:solidFill>
              </a:rPr>
              <a:t> </a:t>
            </a:r>
            <a:r>
              <a:rPr lang="cs-CZ" altLang="cs-CZ" sz="2400" b="1" i="1">
                <a:solidFill>
                  <a:srgbClr val="339966"/>
                </a:solidFill>
              </a:rPr>
              <a:t>bands</a:t>
            </a:r>
            <a:r>
              <a:rPr lang="cs-CZ" altLang="cs-CZ" sz="2400" b="1" i="1"/>
              <a:t> (3; </a:t>
            </a:r>
            <a:r>
              <a:rPr lang="cs-CZ" altLang="cs-CZ" sz="1800" b="1" i="1"/>
              <a:t>SVK</a:t>
            </a:r>
            <a:r>
              <a:rPr lang="cs-CZ" altLang="cs-CZ" sz="2400" b="1" i="1"/>
              <a:t>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Crawling peg</a:t>
            </a:r>
            <a:r>
              <a:rPr lang="cs-CZ" altLang="cs-CZ" sz="2400" b="1" i="1"/>
              <a:t> (8; </a:t>
            </a:r>
            <a:r>
              <a:rPr lang="cs-CZ" altLang="cs-CZ" sz="1800" b="1" i="1"/>
              <a:t>Bolivia, China</a:t>
            </a:r>
            <a:r>
              <a:rPr lang="cs-CZ" altLang="cs-CZ" sz="2400" b="1" i="1"/>
              <a:t>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Crawling band</a:t>
            </a:r>
            <a:r>
              <a:rPr lang="cs-CZ" altLang="cs-CZ" sz="2400" b="1" i="1"/>
              <a:t> (2)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Managed floating</a:t>
            </a:r>
            <a:r>
              <a:rPr lang="cs-CZ" altLang="cs-CZ" sz="2400" b="1" i="1"/>
              <a:t> (44)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cs-CZ" altLang="cs-CZ" sz="2400" b="1" i="1">
                <a:solidFill>
                  <a:srgbClr val="339966"/>
                </a:solidFill>
              </a:rPr>
              <a:t>Independently floating</a:t>
            </a:r>
            <a:r>
              <a:rPr lang="cs-CZ" altLang="cs-CZ" sz="2400" b="1" i="1"/>
              <a:t> (40)</a:t>
            </a:r>
            <a:r>
              <a:rPr lang="cs-CZ" altLang="cs-CZ" sz="2400" i="1"/>
              <a:t> </a:t>
            </a:r>
          </a:p>
          <a:p>
            <a:pPr marL="609600" indent="-609600">
              <a:lnSpc>
                <a:spcPct val="90000"/>
              </a:lnSpc>
            </a:pPr>
            <a:endParaRPr lang="cs-CZ" altLang="cs-CZ" sz="2400" i="1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cs-CZ" altLang="cs-CZ" sz="2400" i="1">
                <a:hlinkClick r:id="rId2"/>
              </a:rPr>
              <a:t>http://www.imf.org/external/np/mfd/er/2008/eng/0408.htm</a:t>
            </a:r>
            <a:endParaRPr lang="cs-CZ" altLang="cs-CZ" sz="2400" i="1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cs-CZ" altLang="cs-CZ" sz="2400" i="1"/>
          </a:p>
        </p:txBody>
      </p:sp>
      <p:sp>
        <p:nvSpPr>
          <p:cNvPr id="10854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1088" y="63484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331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Alternativ</a:t>
            </a:r>
            <a:r>
              <a:rPr lang="cs-CZ" altLang="cs-CZ" sz="2000">
                <a:sym typeface="Symbol" pitchFamily="18" charset="2"/>
              </a:rPr>
              <a:t>ní </a:t>
            </a:r>
            <a:r>
              <a:rPr lang="en-GB" altLang="cs-CZ" sz="2000">
                <a:sym typeface="Symbol" pitchFamily="18" charset="2"/>
              </a:rPr>
              <a:t>specifi</a:t>
            </a:r>
            <a:r>
              <a:rPr lang="cs-CZ" altLang="cs-CZ" sz="2000">
                <a:sym typeface="Symbol" pitchFamily="18" charset="2"/>
              </a:rPr>
              <a:t>kace reálného devizového kurzu</a:t>
            </a:r>
            <a:r>
              <a:rPr lang="en-GB" altLang="cs-CZ" sz="2000">
                <a:sym typeface="Symbol" pitchFamily="18" charset="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altLang="cs-CZ" b="1" i="1">
                <a:solidFill>
                  <a:schemeClr val="accent2"/>
                </a:solidFill>
              </a:rPr>
              <a:t>R= P</a:t>
            </a:r>
            <a:r>
              <a:rPr lang="en-GB" altLang="cs-CZ" b="1" i="1" baseline="30000">
                <a:solidFill>
                  <a:schemeClr val="accent2"/>
                </a:solidFill>
              </a:rPr>
              <a:t>IM</a:t>
            </a:r>
            <a:r>
              <a:rPr lang="en-GB" altLang="cs-CZ" b="1" i="1">
                <a:solidFill>
                  <a:schemeClr val="accent2"/>
                </a:solidFill>
              </a:rPr>
              <a:t>/ P</a:t>
            </a:r>
            <a:r>
              <a:rPr lang="en-GB" altLang="cs-CZ" b="1" i="1" baseline="30000">
                <a:solidFill>
                  <a:schemeClr val="accent2"/>
                </a:solidFill>
              </a:rPr>
              <a:t>EX</a:t>
            </a:r>
            <a:r>
              <a:rPr lang="en-GB" altLang="cs-CZ" b="1" i="1">
                <a:solidFill>
                  <a:schemeClr val="accent2"/>
                </a:solidFill>
              </a:rPr>
              <a:t> = E . P</a:t>
            </a:r>
            <a:r>
              <a:rPr lang="en-GB" altLang="cs-CZ" b="1" i="1" baseline="30000">
                <a:solidFill>
                  <a:schemeClr val="accent2"/>
                </a:solidFill>
              </a:rPr>
              <a:t>IM*</a:t>
            </a:r>
            <a:r>
              <a:rPr lang="en-GB" altLang="cs-CZ" b="1" i="1">
                <a:solidFill>
                  <a:schemeClr val="accent2"/>
                </a:solidFill>
              </a:rPr>
              <a:t>/ P</a:t>
            </a:r>
            <a:r>
              <a:rPr lang="en-GB" altLang="cs-CZ" b="1" i="1" baseline="30000">
                <a:solidFill>
                  <a:schemeClr val="accent2"/>
                </a:solidFill>
              </a:rPr>
              <a:t>EX</a:t>
            </a:r>
            <a:r>
              <a:rPr lang="en-GB" altLang="cs-CZ" b="1" i="1" baseline="30000"/>
              <a:t>	</a:t>
            </a:r>
            <a:r>
              <a:rPr lang="en-GB" altLang="cs-CZ" sz="2000"/>
              <a:t>(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IM</a:t>
            </a:r>
            <a:r>
              <a:rPr lang="en-GB" altLang="cs-CZ" sz="2000"/>
              <a:t>...</a:t>
            </a:r>
            <a:r>
              <a:rPr lang="cs-CZ" altLang="cs-CZ" sz="2000"/>
              <a:t>EUR</a:t>
            </a:r>
            <a:r>
              <a:rPr lang="en-GB" altLang="cs-CZ" sz="2000"/>
              <a:t> </a:t>
            </a:r>
            <a:r>
              <a:rPr lang="cs-CZ" altLang="cs-CZ" sz="2000"/>
              <a:t>cena dovozu</a:t>
            </a:r>
            <a:r>
              <a:rPr lang="en-GB" altLang="cs-CZ" sz="2000"/>
              <a:t>, 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EX</a:t>
            </a:r>
            <a:r>
              <a:rPr lang="en-GB" altLang="cs-CZ" b="1" i="1" baseline="30000"/>
              <a:t> </a:t>
            </a:r>
            <a:r>
              <a:rPr lang="en-GB" altLang="cs-CZ" sz="2000"/>
              <a:t>...</a:t>
            </a:r>
            <a:r>
              <a:rPr lang="cs-CZ" altLang="cs-CZ" sz="2000"/>
              <a:t>cena vývozu</a:t>
            </a:r>
            <a:r>
              <a:rPr lang="en-GB" altLang="cs-CZ" sz="2000"/>
              <a:t>, </a:t>
            </a:r>
            <a:r>
              <a:rPr lang="en-GB" altLang="cs-CZ" b="1" i="1">
                <a:solidFill>
                  <a:schemeClr val="accent2"/>
                </a:solidFill>
              </a:rPr>
              <a:t>P</a:t>
            </a:r>
            <a:r>
              <a:rPr lang="en-GB" altLang="cs-CZ" b="1" i="1" baseline="30000">
                <a:solidFill>
                  <a:schemeClr val="accent2"/>
                </a:solidFill>
              </a:rPr>
              <a:t>IM*</a:t>
            </a:r>
            <a:r>
              <a:rPr lang="en-GB" altLang="cs-CZ" b="1" i="1" baseline="30000"/>
              <a:t> </a:t>
            </a:r>
            <a:r>
              <a:rPr lang="en-GB" altLang="cs-CZ" sz="2000"/>
              <a:t>...CZK </a:t>
            </a:r>
            <a:r>
              <a:rPr lang="cs-CZ" altLang="cs-CZ" sz="2000"/>
              <a:t>cena </a:t>
            </a:r>
            <a:r>
              <a:rPr lang="en-GB" altLang="cs-CZ" sz="2000"/>
              <a:t>price of import )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Směnné relace (T</a:t>
            </a: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erms of Trade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: </a:t>
            </a:r>
            <a:r>
              <a:rPr lang="en-GB" altLang="cs-CZ" b="1" i="1">
                <a:solidFill>
                  <a:schemeClr val="accent2"/>
                </a:solidFill>
              </a:rPr>
              <a:t>TT= P</a:t>
            </a:r>
            <a:r>
              <a:rPr lang="en-GB" altLang="cs-CZ" b="1" i="1" baseline="30000">
                <a:solidFill>
                  <a:schemeClr val="accent2"/>
                </a:solidFill>
              </a:rPr>
              <a:t>EX</a:t>
            </a:r>
            <a:r>
              <a:rPr lang="en-GB" altLang="cs-CZ" b="1" i="1">
                <a:solidFill>
                  <a:schemeClr val="accent2"/>
                </a:solidFill>
              </a:rPr>
              <a:t>/ P</a:t>
            </a:r>
            <a:r>
              <a:rPr lang="en-GB" altLang="cs-CZ" b="1" i="1" baseline="30000">
                <a:solidFill>
                  <a:schemeClr val="accent2"/>
                </a:solidFill>
              </a:rPr>
              <a:t>IM</a:t>
            </a:r>
            <a:r>
              <a:rPr lang="en-GB" altLang="cs-CZ" sz="2000"/>
              <a:t> </a:t>
            </a:r>
            <a:r>
              <a:rPr lang="cs-CZ" altLang="cs-CZ" sz="2000"/>
              <a:t>kolik </a:t>
            </a:r>
            <a:r>
              <a:rPr lang="en-GB" altLang="cs-CZ" sz="2000"/>
              <a:t>export</a:t>
            </a:r>
            <a:r>
              <a:rPr lang="cs-CZ" altLang="cs-CZ" sz="2000"/>
              <a:t>ního zboží musíme vyrobit na jednotku dovozů)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sz="2000">
                <a:sym typeface="Symbol" pitchFamily="18" charset="2"/>
              </a:rPr>
              <a:t>					</a:t>
            </a:r>
            <a:r>
              <a:rPr lang="cs-CZ" altLang="cs-CZ" sz="2000">
                <a:sym typeface="Symbol" pitchFamily="18" charset="2"/>
              </a:rPr>
              <a:t>Změna světových </a:t>
            </a:r>
            <a:r>
              <a:rPr lang="en-GB" altLang="cs-CZ" sz="2000">
                <a:sym typeface="Symbol" pitchFamily="18" charset="2"/>
              </a:rPr>
              <a:t>					</a:t>
            </a:r>
            <a:r>
              <a:rPr lang="cs-CZ" altLang="cs-CZ" sz="2000">
                <a:sym typeface="Symbol" pitchFamily="18" charset="2"/>
              </a:rPr>
              <a:t>	</a:t>
            </a:r>
            <a:r>
              <a:rPr lang="en-GB" altLang="cs-CZ" sz="2000">
                <a:sym typeface="Symbol" pitchFamily="18" charset="2"/>
              </a:rPr>
              <a:t>preferenc</a:t>
            </a:r>
            <a:r>
              <a:rPr lang="cs-CZ" altLang="cs-CZ" sz="2000">
                <a:sym typeface="Symbol" pitchFamily="18" charset="2"/>
              </a:rPr>
              <a:t>í k našim 						exportům</a:t>
            </a:r>
            <a:r>
              <a:rPr lang="en-GB" altLang="cs-CZ" sz="2000">
                <a:sym typeface="Symbol" pitchFamily="18" charset="2"/>
              </a:rPr>
              <a:t>R, </a:t>
            </a:r>
            <a:r>
              <a:rPr lang="cs-CZ" altLang="cs-CZ" sz="2000">
                <a:sym typeface="Symbol" pitchFamily="18" charset="2"/>
              </a:rPr>
              <a:t>zhodnocení </a:t>
            </a:r>
            <a:r>
              <a:rPr lang="en-GB" altLang="cs-CZ" sz="2000">
                <a:sym typeface="Symbol" pitchFamily="18" charset="2"/>
              </a:rPr>
              <a:t>ER</a:t>
            </a: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00113" y="3089275"/>
          <a:ext cx="5503862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Obrázek" r:id="rId3" imgW="3057480" imgH="2095560" progId="Word.Picture.8">
                  <p:embed/>
                </p:oleObj>
              </mc:Choice>
              <mc:Fallback>
                <p:oleObj name="Obrázek" r:id="rId3" imgW="3057480" imgH="20955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89275"/>
                        <a:ext cx="5503862" cy="376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Re</a:t>
            </a:r>
            <a:r>
              <a:rPr lang="cs-CZ" altLang="cs-CZ" sz="2800" b="1" i="1">
                <a:solidFill>
                  <a:schemeClr val="tx2"/>
                </a:solidFill>
              </a:rPr>
              <a:t>álný devizový kurz II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Midtermový test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Ve středu 19.12.</a:t>
            </a:r>
          </a:p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Od 15:20 (místo semináře)</a:t>
            </a:r>
          </a:p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cs-CZ" altLang="cs-CZ" b="1" i="1">
                <a:solidFill>
                  <a:schemeClr val="accent2"/>
                </a:solidFill>
                <a:sym typeface="Symbol" pitchFamily="18" charset="2"/>
              </a:rPr>
              <a:t>V místnosti 109</a:t>
            </a:r>
            <a:endParaRPr lang="en-GB" altLang="cs-CZ" b="1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GB" altLang="cs-CZ" b="1" i="1" baseline="30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endParaRPr lang="en-GB" altLang="cs-CZ" b="1" i="1" baseline="3000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rot="-5400000">
            <a:off x="6753226" y="7810500"/>
            <a:ext cx="0" cy="15525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studentske-chapani-sv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013"/>
            <a:ext cx="9137650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0_co_se_ve_skole_nauc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075"/>
            <a:ext cx="9144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Teorie parity kupní síly (</a:t>
            </a:r>
            <a:r>
              <a:rPr lang="en-GB" altLang="cs-CZ" sz="2800" b="1" i="1">
                <a:solidFill>
                  <a:schemeClr val="tx2"/>
                </a:solidFill>
              </a:rPr>
              <a:t>Purchasing Parity Theory</a:t>
            </a:r>
            <a:r>
              <a:rPr lang="cs-CZ" altLang="cs-CZ" sz="2800" b="1" i="1">
                <a:solidFill>
                  <a:schemeClr val="tx2"/>
                </a:solidFill>
              </a:rPr>
              <a:t>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ym typeface="Symbol" pitchFamily="18" charset="2"/>
              </a:rPr>
              <a:t>Základní </a:t>
            </a:r>
            <a:r>
              <a:rPr lang="en-GB" altLang="cs-CZ" sz="2000" dirty="0">
                <a:sym typeface="Symbol" pitchFamily="18" charset="2"/>
              </a:rPr>
              <a:t>idea- </a:t>
            </a:r>
            <a:r>
              <a:rPr lang="cs-CZ" altLang="cs-CZ" sz="2000" i="1" dirty="0">
                <a:solidFill>
                  <a:srgbClr val="339966"/>
                </a:solidFill>
                <a:sym typeface="Symbol" pitchFamily="18" charset="2"/>
              </a:rPr>
              <a:t>všechno zboží musí mít stejnou cenu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ve všech </a:t>
            </a:r>
            <a:r>
              <a:rPr lang="en-GB" altLang="cs-CZ" sz="2000" dirty="0">
                <a:sym typeface="Symbol" pitchFamily="18" charset="2"/>
              </a:rPr>
              <a:t>e</a:t>
            </a:r>
            <a:r>
              <a:rPr lang="cs-CZ" altLang="cs-CZ" sz="2000" dirty="0">
                <a:sym typeface="Symbol" pitchFamily="18" charset="2"/>
              </a:rPr>
              <a:t>k</a:t>
            </a:r>
            <a:r>
              <a:rPr lang="en-GB" altLang="cs-CZ" sz="2000" dirty="0" err="1">
                <a:sym typeface="Symbol" pitchFamily="18" charset="2"/>
              </a:rPr>
              <a:t>onomi</a:t>
            </a:r>
            <a:r>
              <a:rPr lang="cs-CZ" altLang="cs-CZ" sz="2000" dirty="0" err="1">
                <a:sym typeface="Symbol" pitchFamily="18" charset="2"/>
              </a:rPr>
              <a:t>kách</a:t>
            </a:r>
            <a:r>
              <a:rPr lang="cs-CZ" altLang="cs-CZ" sz="2000" dirty="0">
                <a:sym typeface="Symbol" pitchFamily="18" charset="2"/>
              </a:rPr>
              <a:t> jinak by docházelo k arbitráži</a:t>
            </a:r>
            <a:r>
              <a:rPr lang="en-GB" altLang="cs-CZ" sz="2000" dirty="0">
                <a:sym typeface="Symbol" pitchFamily="18" charset="2"/>
              </a:rPr>
              <a:t>; </a:t>
            </a:r>
            <a:r>
              <a:rPr lang="cs-CZ" altLang="cs-CZ" sz="2000" dirty="0">
                <a:sym typeface="Symbol" pitchFamily="18" charset="2"/>
              </a:rPr>
              <a:t>musí tedy platit</a:t>
            </a:r>
            <a:endParaRPr lang="en-GB" altLang="cs-CZ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P=E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. </a:t>
            </a:r>
            <a:r>
              <a:rPr lang="en-GB" altLang="cs-CZ" b="1" i="1" dirty="0">
                <a:solidFill>
                  <a:schemeClr val="accent2"/>
                </a:solidFill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		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sz="2000" dirty="0">
                <a:sym typeface="Symbol" pitchFamily="18" charset="2"/>
              </a:rPr>
              <a:t> ... </a:t>
            </a:r>
            <a:r>
              <a:rPr lang="cs-CZ" altLang="cs-CZ" sz="2000" dirty="0">
                <a:sym typeface="Symbol" pitchFamily="18" charset="2"/>
              </a:rPr>
              <a:t>n</a:t>
            </a:r>
            <a:r>
              <a:rPr lang="en-GB" altLang="cs-CZ" sz="2000" dirty="0" err="1">
                <a:sym typeface="Symbol" pitchFamily="18" charset="2"/>
              </a:rPr>
              <a:t>omin</a:t>
            </a:r>
            <a:r>
              <a:rPr lang="cs-CZ" altLang="cs-CZ" sz="2000" dirty="0" err="1">
                <a:sym typeface="Symbol" pitchFamily="18" charset="2"/>
              </a:rPr>
              <a:t>ální</a:t>
            </a:r>
            <a:r>
              <a:rPr lang="cs-CZ" altLang="cs-CZ" sz="2000" dirty="0">
                <a:sym typeface="Symbol" pitchFamily="18" charset="2"/>
              </a:rPr>
              <a:t> kurz dle </a:t>
            </a:r>
            <a:r>
              <a:rPr lang="en-GB" altLang="cs-CZ" sz="2000" dirty="0">
                <a:sym typeface="Symbol" pitchFamily="18" charset="2"/>
              </a:rPr>
              <a:t>PPP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b="1" i="1" dirty="0">
                <a:solidFill>
                  <a:srgbClr val="339966"/>
                </a:solidFill>
                <a:sym typeface="Symbol" pitchFamily="18" charset="2"/>
              </a:rPr>
              <a:t>Big Mac Index</a:t>
            </a:r>
            <a:endParaRPr lang="cs-CZ" altLang="cs-CZ" b="1" i="1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= P/ </a:t>
            </a:r>
            <a:r>
              <a:rPr lang="en-GB" altLang="cs-CZ" b="1" i="1" dirty="0">
                <a:solidFill>
                  <a:schemeClr val="accent2"/>
                </a:solidFill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</a:t>
            </a:r>
            <a:r>
              <a:rPr lang="en-GB" altLang="cs-CZ" b="1" i="1" baseline="30000" dirty="0"/>
              <a:t>	 </a:t>
            </a:r>
            <a:r>
              <a:rPr lang="cs-CZ" altLang="cs-CZ" sz="2000" dirty="0">
                <a:sym typeface="Symbol" pitchFamily="18" charset="2"/>
              </a:rPr>
              <a:t>nebo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cs-CZ" altLang="cs-CZ" b="1" i="1" dirty="0" err="1">
                <a:solidFill>
                  <a:schemeClr val="accent2"/>
                </a:solidFill>
                <a:sym typeface="Symbol" pitchFamily="18" charset="2"/>
              </a:rPr>
              <a:t>ln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/ d</a:t>
            </a:r>
            <a:r>
              <a:rPr lang="cs-CZ" altLang="cs-CZ" b="1" i="1" dirty="0">
                <a:solidFill>
                  <a:schemeClr val="accent2"/>
                </a:solidFill>
                <a:sym typeface="Symbol" pitchFamily="18" charset="2"/>
              </a:rPr>
              <a:t> t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= 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- 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</a:t>
            </a: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= 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. </a:t>
            </a:r>
            <a:r>
              <a:rPr lang="en-GB" altLang="cs-CZ" b="1" i="1" dirty="0">
                <a:solidFill>
                  <a:schemeClr val="accent2"/>
                </a:solidFill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/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 = P/ </a:t>
            </a:r>
            <a:r>
              <a:rPr lang="en-GB" altLang="cs-CZ" b="1" i="1" dirty="0">
                <a:solidFill>
                  <a:schemeClr val="accent2"/>
                </a:solidFill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 . </a:t>
            </a:r>
            <a:r>
              <a:rPr lang="en-GB" altLang="cs-CZ" b="1" i="1" dirty="0">
                <a:solidFill>
                  <a:schemeClr val="accent2"/>
                </a:solidFill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/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P =1</a:t>
            </a:r>
            <a:endParaRPr lang="en-GB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sz="2000" dirty="0">
                <a:sym typeface="Symbol" pitchFamily="18" charset="2"/>
              </a:rPr>
              <a:t>  </a:t>
            </a:r>
            <a:r>
              <a:rPr lang="cs-CZ" altLang="cs-CZ" sz="2000" dirty="0">
                <a:sym typeface="Symbol" pitchFamily="18" charset="2"/>
              </a:rPr>
              <a:t>Č</a:t>
            </a:r>
            <a:r>
              <a:rPr lang="en-GB" altLang="cs-CZ" sz="2000" dirty="0">
                <a:sym typeface="Symbol" pitchFamily="18" charset="2"/>
              </a:rPr>
              <a:t>R </a:t>
            </a:r>
            <a:r>
              <a:rPr lang="cs-CZ" altLang="cs-CZ" sz="2000" dirty="0">
                <a:sym typeface="Symbol" pitchFamily="18" charset="2"/>
              </a:rPr>
              <a:t>2009</a:t>
            </a:r>
            <a:r>
              <a:rPr lang="en-GB" altLang="cs-CZ" sz="2000" dirty="0">
                <a:sym typeface="Symbol" pitchFamily="18" charset="2"/>
              </a:rPr>
              <a:t>- </a:t>
            </a:r>
            <a:r>
              <a:rPr lang="cs-CZ" altLang="cs-CZ" sz="2000" dirty="0" smtClean="0">
                <a:sym typeface="Symbol" pitchFamily="18" charset="2"/>
              </a:rPr>
              <a:t>12.86</a:t>
            </a:r>
            <a:r>
              <a:rPr lang="en-GB" altLang="cs-CZ" sz="2000" dirty="0" smtClean="0">
                <a:sym typeface="Symbol" pitchFamily="18" charset="2"/>
              </a:rPr>
              <a:t> </a:t>
            </a:r>
            <a:r>
              <a:rPr lang="en-GB" altLang="cs-CZ" sz="2000" dirty="0">
                <a:sym typeface="Symbol" pitchFamily="18" charset="2"/>
              </a:rPr>
              <a:t>CZK/USD</a:t>
            </a:r>
            <a:r>
              <a:rPr lang="cs-CZ" altLang="cs-CZ" sz="2000" dirty="0">
                <a:sym typeface="Symbol" pitchFamily="18" charset="2"/>
              </a:rPr>
              <a:t> (skutečný 19,1)</a:t>
            </a:r>
            <a:endParaRPr lang="en-GB" altLang="cs-CZ" b="1" i="1" dirty="0"/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</a:rPr>
              <a:t>ERDI= E/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/>
              <a:t> 	</a:t>
            </a:r>
            <a:r>
              <a:rPr lang="en-GB" altLang="cs-CZ" sz="2000" b="1" i="1" u="sng" dirty="0">
                <a:solidFill>
                  <a:srgbClr val="339966"/>
                </a:solidFill>
              </a:rPr>
              <a:t>exchange rate deviation index</a:t>
            </a:r>
          </a:p>
          <a:p>
            <a:pPr>
              <a:spcBef>
                <a:spcPct val="50000"/>
              </a:spcBef>
            </a:pPr>
            <a:r>
              <a:rPr lang="en-GB" altLang="cs-CZ" b="1" i="1" dirty="0">
                <a:solidFill>
                  <a:schemeClr val="accent2"/>
                </a:solidFill>
              </a:rPr>
              <a:t>CPL=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  <a:sym typeface="Symbol" pitchFamily="18" charset="2"/>
              </a:rPr>
              <a:t>PPP</a:t>
            </a:r>
            <a:r>
              <a:rPr lang="en-GB" altLang="cs-CZ" b="1" i="1" dirty="0">
                <a:solidFill>
                  <a:schemeClr val="accent2"/>
                </a:solidFill>
              </a:rPr>
              <a:t> / E</a:t>
            </a:r>
            <a:r>
              <a:rPr lang="en-GB" altLang="cs-CZ" b="1" i="1" dirty="0"/>
              <a:t> 	</a:t>
            </a:r>
            <a:r>
              <a:rPr lang="en-GB" altLang="cs-CZ" sz="2000" b="1" i="1" u="sng" dirty="0">
                <a:solidFill>
                  <a:srgbClr val="339966"/>
                </a:solidFill>
              </a:rPr>
              <a:t>comparative price level</a:t>
            </a:r>
            <a:endParaRPr lang="en-GB" altLang="cs-CZ" sz="2000" b="1" i="1" u="sng" dirty="0">
              <a:solidFill>
                <a:srgbClr val="339966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sz="2000" dirty="0">
                <a:sym typeface="Symbol" pitchFamily="18" charset="2"/>
              </a:rPr>
              <a:t>CR </a:t>
            </a:r>
            <a:r>
              <a:rPr lang="cs-CZ" altLang="cs-CZ" sz="2000" dirty="0" smtClean="0">
                <a:sym typeface="Symbol" pitchFamily="18" charset="2"/>
              </a:rPr>
              <a:t>61</a:t>
            </a:r>
            <a:r>
              <a:rPr lang="en-GB" altLang="cs-CZ" sz="2000" dirty="0" smtClean="0">
                <a:sym typeface="Symbol" pitchFamily="18" charset="2"/>
              </a:rPr>
              <a:t>% </a:t>
            </a:r>
            <a:r>
              <a:rPr lang="cs-CZ" altLang="cs-CZ" sz="2000" dirty="0">
                <a:sym typeface="Symbol" pitchFamily="18" charset="2"/>
              </a:rPr>
              <a:t>z </a:t>
            </a:r>
            <a:r>
              <a:rPr lang="en-GB" altLang="cs-CZ" sz="2000" dirty="0">
                <a:sym typeface="Symbol" pitchFamily="18" charset="2"/>
              </a:rPr>
              <a:t>GER, HUN </a:t>
            </a:r>
            <a:r>
              <a:rPr lang="cs-CZ" altLang="cs-CZ" sz="2000" dirty="0" smtClean="0">
                <a:sym typeface="Symbol" pitchFamily="18" charset="2"/>
              </a:rPr>
              <a:t>55</a:t>
            </a:r>
            <a:r>
              <a:rPr lang="en-GB" altLang="cs-CZ" sz="2000" dirty="0" smtClean="0">
                <a:sym typeface="Symbol" pitchFamily="18" charset="2"/>
              </a:rPr>
              <a:t>%, </a:t>
            </a:r>
            <a:r>
              <a:rPr lang="en-GB" altLang="cs-CZ" sz="2000" dirty="0">
                <a:sym typeface="Symbol" pitchFamily="18" charset="2"/>
              </a:rPr>
              <a:t>POL </a:t>
            </a:r>
            <a:r>
              <a:rPr lang="en-GB" altLang="cs-CZ" sz="2000" dirty="0" smtClean="0">
                <a:sym typeface="Symbol" pitchFamily="18" charset="2"/>
              </a:rPr>
              <a:t>5</a:t>
            </a:r>
            <a:r>
              <a:rPr lang="cs-CZ" altLang="cs-CZ" sz="2000" dirty="0" smtClean="0">
                <a:sym typeface="Symbol" pitchFamily="18" charset="2"/>
              </a:rPr>
              <a:t>2</a:t>
            </a:r>
            <a:r>
              <a:rPr lang="en-GB" altLang="cs-CZ" sz="2000" dirty="0" smtClean="0">
                <a:sym typeface="Symbol" pitchFamily="18" charset="2"/>
              </a:rPr>
              <a:t>%, </a:t>
            </a:r>
            <a:r>
              <a:rPr lang="en-GB" altLang="cs-CZ" sz="2000" dirty="0">
                <a:sym typeface="Symbol" pitchFamily="18" charset="2"/>
              </a:rPr>
              <a:t>SVK </a:t>
            </a:r>
            <a:r>
              <a:rPr lang="cs-CZ" altLang="cs-CZ" sz="2000" dirty="0" smtClean="0">
                <a:sym typeface="Symbol" pitchFamily="18" charset="2"/>
              </a:rPr>
              <a:t>63</a:t>
            </a:r>
            <a:r>
              <a:rPr lang="en-GB" altLang="cs-CZ" sz="2000" dirty="0" smtClean="0">
                <a:sym typeface="Symbol" pitchFamily="18" charset="2"/>
              </a:rPr>
              <a:t>%, </a:t>
            </a:r>
            <a:r>
              <a:rPr lang="en-GB" altLang="cs-CZ" sz="2000" dirty="0">
                <a:sym typeface="Symbol" pitchFamily="18" charset="2"/>
              </a:rPr>
              <a:t>USA </a:t>
            </a:r>
            <a:r>
              <a:rPr lang="cs-CZ" altLang="cs-CZ" sz="2000" dirty="0" smtClean="0">
                <a:sym typeface="Symbol" pitchFamily="18" charset="2"/>
              </a:rPr>
              <a:t>116</a:t>
            </a:r>
            <a:r>
              <a:rPr lang="en-GB" altLang="cs-CZ" sz="2000" dirty="0" smtClean="0">
                <a:sym typeface="Symbol" pitchFamily="18" charset="2"/>
              </a:rPr>
              <a:t>%, </a:t>
            </a:r>
            <a:r>
              <a:rPr lang="en-GB" altLang="cs-CZ" sz="2000" dirty="0">
                <a:sym typeface="Symbol" pitchFamily="18" charset="2"/>
              </a:rPr>
              <a:t>GR </a:t>
            </a:r>
            <a:r>
              <a:rPr lang="cs-CZ" altLang="cs-CZ" sz="2000" dirty="0" smtClean="0">
                <a:sym typeface="Symbol" pitchFamily="18" charset="2"/>
              </a:rPr>
              <a:t>79</a:t>
            </a:r>
            <a:r>
              <a:rPr lang="en-GB" altLang="cs-CZ" sz="2000" dirty="0" smtClean="0">
                <a:sym typeface="Symbol" pitchFamily="18" charset="2"/>
              </a:rPr>
              <a:t>%, </a:t>
            </a:r>
            <a:r>
              <a:rPr lang="en-GB" altLang="cs-CZ" sz="2000" dirty="0">
                <a:sym typeface="Symbol" pitchFamily="18" charset="2"/>
              </a:rPr>
              <a:t>PORT </a:t>
            </a:r>
            <a:r>
              <a:rPr lang="en-GB" altLang="cs-CZ" sz="2000" dirty="0" smtClean="0">
                <a:sym typeface="Symbol" pitchFamily="18" charset="2"/>
              </a:rPr>
              <a:t>7</a:t>
            </a:r>
            <a:r>
              <a:rPr lang="cs-CZ" altLang="cs-CZ" sz="2000" dirty="0" smtClean="0">
                <a:sym typeface="Symbol" pitchFamily="18" charset="2"/>
              </a:rPr>
              <a:t>5</a:t>
            </a:r>
            <a:r>
              <a:rPr lang="en-GB" altLang="cs-CZ" sz="2000" dirty="0" smtClean="0">
                <a:sym typeface="Symbol" pitchFamily="18" charset="2"/>
              </a:rPr>
              <a:t>%,</a:t>
            </a:r>
            <a:r>
              <a:rPr lang="cs-CZ" altLang="cs-CZ" sz="2000" dirty="0" smtClean="0">
                <a:sym typeface="Symbol" pitchFamily="18" charset="2"/>
              </a:rPr>
              <a:t> </a:t>
            </a:r>
            <a:r>
              <a:rPr lang="en-GB" altLang="cs-CZ" sz="2000" dirty="0">
                <a:sym typeface="Symbol" pitchFamily="18" charset="2"/>
              </a:rPr>
              <a:t>SP 8</a:t>
            </a:r>
            <a:r>
              <a:rPr lang="cs-CZ" altLang="cs-CZ" sz="2000" dirty="0">
                <a:sym typeface="Symbol" pitchFamily="18" charset="2"/>
              </a:rPr>
              <a:t>5</a:t>
            </a:r>
            <a:r>
              <a:rPr lang="en-GB" altLang="cs-CZ" sz="2000" dirty="0">
                <a:sym typeface="Symbol" pitchFamily="18" charset="2"/>
              </a:rPr>
              <a:t>%</a:t>
            </a:r>
            <a:r>
              <a:rPr lang="cs-CZ" altLang="cs-CZ" sz="2000" dirty="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ym typeface="Symbol" pitchFamily="18" charset="2"/>
              </a:rPr>
              <a:t>K</a:t>
            </a:r>
            <a:r>
              <a:rPr lang="en-GB" altLang="cs-CZ" sz="2000" dirty="0" err="1">
                <a:sym typeface="Symbol" pitchFamily="18" charset="2"/>
              </a:rPr>
              <a:t>onvergence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cenové hladiny- buď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&gt; 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GB" altLang="cs-CZ" b="1" i="1" baseline="30000" dirty="0">
                <a:solidFill>
                  <a:schemeClr val="accent2"/>
                </a:solidFill>
              </a:rPr>
              <a:t>*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neb</a:t>
            </a:r>
            <a:r>
              <a:rPr lang="en-GB" altLang="cs-CZ" sz="2000" dirty="0">
                <a:sym typeface="Symbol" pitchFamily="18" charset="2"/>
              </a:rPr>
              <a:t>o  (</a:t>
            </a:r>
            <a:r>
              <a:rPr lang="cs-CZ" altLang="cs-CZ" sz="2000" dirty="0">
                <a:sym typeface="Symbol" pitchFamily="18" charset="2"/>
              </a:rPr>
              <a:t>zhodnocení)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3789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700338" y="22320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7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47038" y="63087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Ballasa</a:t>
            </a:r>
            <a:r>
              <a:rPr lang="cs-CZ" altLang="cs-CZ" sz="2800" b="1" i="1">
                <a:solidFill>
                  <a:schemeClr val="tx2"/>
                </a:solidFill>
              </a:rPr>
              <a:t>-</a:t>
            </a:r>
            <a:r>
              <a:rPr lang="en-GB" altLang="cs-CZ" sz="2800" b="1" i="1">
                <a:solidFill>
                  <a:schemeClr val="tx2"/>
                </a:solidFill>
              </a:rPr>
              <a:t>Samuelson</a:t>
            </a:r>
            <a:r>
              <a:rPr lang="cs-CZ" altLang="cs-CZ" sz="2800" b="1" i="1">
                <a:solidFill>
                  <a:schemeClr val="tx2"/>
                </a:solidFill>
              </a:rPr>
              <a:t>ův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r>
              <a:rPr lang="en-GB" altLang="cs-CZ" sz="2800" b="1" i="1">
                <a:solidFill>
                  <a:schemeClr val="tx2"/>
                </a:solidFill>
              </a:rPr>
              <a:t>fe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610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empiric</a:t>
            </a:r>
            <a:r>
              <a:rPr lang="cs-CZ" altLang="cs-CZ" sz="2000">
                <a:sym typeface="Symbol" pitchFamily="18" charset="2"/>
              </a:rPr>
              <a:t>k</a:t>
            </a:r>
            <a:r>
              <a:rPr lang="en-GB" altLang="cs-CZ" sz="2000">
                <a:sym typeface="Symbol" pitchFamily="18" charset="2"/>
              </a:rPr>
              <a:t>y- 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chudé země nižší</a:t>
            </a: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 CPL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; </a:t>
            </a:r>
            <a:r>
              <a:rPr lang="cs-CZ" altLang="cs-CZ" sz="2000">
                <a:sym typeface="Symbol" pitchFamily="18" charset="2"/>
              </a:rPr>
              <a:t>proti </a:t>
            </a:r>
            <a:r>
              <a:rPr lang="en-GB" altLang="cs-CZ" sz="2000">
                <a:sym typeface="Symbol" pitchFamily="18" charset="2"/>
              </a:rPr>
              <a:t> PPP</a:t>
            </a:r>
            <a:r>
              <a:rPr lang="cs-CZ" altLang="cs-CZ" sz="2000">
                <a:sym typeface="Symbol" pitchFamily="18" charset="2"/>
              </a:rPr>
              <a:t>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itchFamily="18" charset="2"/>
              </a:rPr>
              <a:t> rozdělení zboží na obchodovatelné (</a:t>
            </a:r>
            <a:r>
              <a:rPr lang="en-GB" altLang="cs-CZ" sz="2000">
                <a:sym typeface="Symbol" pitchFamily="18" charset="2"/>
              </a:rPr>
              <a:t>tradables</a:t>
            </a:r>
            <a:r>
              <a:rPr lang="cs-CZ" altLang="cs-CZ" sz="2000">
                <a:sym typeface="Symbol" pitchFamily="18" charset="2"/>
              </a:rPr>
              <a:t>; 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GB" altLang="cs-CZ" sz="2000" b="1" i="1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 a</a:t>
            </a:r>
            <a:r>
              <a:rPr lang="cs-CZ" altLang="cs-CZ" sz="2000">
                <a:sym typeface="Symbol" pitchFamily="18" charset="2"/>
              </a:rPr>
              <a:t> neobchodovatelné (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P</a:t>
            </a:r>
            <a:r>
              <a:rPr lang="en-GB" altLang="cs-CZ" sz="2000" b="1" i="1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GB" altLang="cs-CZ" sz="2000">
                <a:cs typeface="Times New Roman" pitchFamily="18" charset="0"/>
                <a:sym typeface="Symbol" pitchFamily="18" charset="2"/>
              </a:rPr>
              <a:t>)</a:t>
            </a:r>
            <a:r>
              <a:rPr lang="en-GB" altLang="cs-CZ" sz="2000">
                <a:sym typeface="Symbol" pitchFamily="18" charset="2"/>
              </a:rPr>
              <a:t> </a:t>
            </a:r>
          </a:p>
          <a:p>
            <a:pPr>
              <a:spcBef>
                <a:spcPct val="80000"/>
              </a:spcBef>
            </a:pP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Cenová hladina</a:t>
            </a:r>
            <a:endParaRPr lang="en-GB" altLang="cs-CZ" sz="2000" i="1">
              <a:solidFill>
                <a:srgbClr val="339966"/>
              </a:solidFill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r>
              <a:rPr lang="cs-CZ" altLang="cs-CZ" sz="2000">
                <a:sym typeface="Symbol" pitchFamily="18" charset="2"/>
              </a:rPr>
              <a:t>Vyjádřená v </a:t>
            </a:r>
            <a:r>
              <a:rPr lang="en-GB" altLang="cs-CZ" sz="2000" i="1">
                <a:solidFill>
                  <a:srgbClr val="339966"/>
                </a:solidFill>
                <a:sym typeface="Symbol" pitchFamily="18" charset="2"/>
              </a:rPr>
              <a:t>EUR</a:t>
            </a:r>
          </a:p>
          <a:p>
            <a:pPr>
              <a:spcBef>
                <a:spcPct val="80000"/>
              </a:spcBef>
            </a:pPr>
            <a:r>
              <a:rPr lang="cs-CZ" altLang="cs-CZ" sz="2000">
                <a:sym typeface="Symbol" pitchFamily="18" charset="2"/>
              </a:rPr>
              <a:t>Z </a:t>
            </a:r>
            <a:r>
              <a:rPr lang="en-GB" altLang="cs-CZ" sz="2000" i="1">
                <a:solidFill>
                  <a:srgbClr val="339966"/>
                </a:solidFill>
                <a:sym typeface="Symbol" pitchFamily="18" charset="2"/>
              </a:rPr>
              <a:t>produ</a:t>
            </a: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kční </a:t>
            </a:r>
            <a:r>
              <a:rPr lang="en-GB" altLang="cs-CZ" sz="2000" i="1">
                <a:solidFill>
                  <a:srgbClr val="339966"/>
                </a:solidFill>
                <a:sym typeface="Symbol" pitchFamily="18" charset="2"/>
              </a:rPr>
              <a:t>fun</a:t>
            </a: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k</a:t>
            </a:r>
            <a:r>
              <a:rPr lang="en-GB" altLang="cs-CZ" sz="2000" i="1">
                <a:solidFill>
                  <a:srgbClr val="339966"/>
                </a:solidFill>
                <a:sym typeface="Symbol" pitchFamily="18" charset="2"/>
              </a:rPr>
              <a:t>c</a:t>
            </a:r>
            <a:r>
              <a:rPr lang="cs-CZ" altLang="cs-CZ" sz="2000" i="1">
                <a:solidFill>
                  <a:srgbClr val="339966"/>
                </a:solidFill>
                <a:sym typeface="Symbol" pitchFamily="18" charset="2"/>
              </a:rPr>
              <a:t>e</a:t>
            </a:r>
            <a:r>
              <a:rPr lang="en-GB" altLang="cs-CZ" sz="2000">
                <a:sym typeface="Symbol" pitchFamily="18" charset="2"/>
              </a:rPr>
              <a:t>		          a	       </a:t>
            </a:r>
            <a:r>
              <a:rPr lang="cs-CZ" altLang="cs-CZ" sz="2000">
                <a:sym typeface="Symbol" pitchFamily="18" charset="2"/>
              </a:rPr>
              <a:t>	       </a:t>
            </a:r>
            <a:r>
              <a:rPr lang="en-GB" altLang="cs-CZ" sz="2000">
                <a:sym typeface="Symbol" pitchFamily="18" charset="2"/>
              </a:rPr>
              <a:t> </a:t>
            </a:r>
          </a:p>
          <a:p>
            <a:pPr>
              <a:spcBef>
                <a:spcPct val="80000"/>
              </a:spcBef>
            </a:pPr>
            <a:r>
              <a:rPr lang="en-GB" altLang="cs-CZ" sz="2000">
                <a:sym typeface="Symbol" pitchFamily="18" charset="2"/>
              </a:rPr>
              <a:t>Substitu</a:t>
            </a:r>
            <a:r>
              <a:rPr lang="cs-CZ" altLang="cs-CZ" sz="2000">
                <a:sym typeface="Symbol" pitchFamily="18" charset="2"/>
              </a:rPr>
              <a:t>jeme</a:t>
            </a:r>
            <a:r>
              <a:rPr lang="en-GB" altLang="cs-CZ" sz="2000">
                <a:sym typeface="Symbol" pitchFamily="18" charset="2"/>
              </a:rPr>
              <a:t>				</a:t>
            </a:r>
            <a:r>
              <a:rPr lang="cs-CZ" altLang="cs-CZ" sz="2000">
                <a:sym typeface="Symbol" pitchFamily="18" charset="2"/>
              </a:rPr>
              <a:t>Podobně pro zahraničí (</a:t>
            </a:r>
            <a:r>
              <a:rPr lang="en-GB" altLang="cs-CZ" sz="2000">
                <a:sym typeface="Symbol" pitchFamily="18" charset="2"/>
              </a:rPr>
              <a:t>EU</a:t>
            </a:r>
            <a:r>
              <a:rPr lang="cs-CZ" altLang="cs-CZ" sz="2000">
                <a:sym typeface="Symbol" pitchFamily="18" charset="2"/>
              </a:rPr>
              <a:t>)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r>
              <a:rPr lang="cs-CZ" altLang="cs-CZ" sz="2000">
                <a:sym typeface="Symbol" pitchFamily="18" charset="2"/>
              </a:rPr>
              <a:t>Vydělíme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80000"/>
              </a:spcBef>
            </a:pPr>
            <a:r>
              <a:rPr lang="cs-CZ" altLang="cs-CZ" sz="2000">
                <a:sym typeface="Symbol" pitchFamily="18" charset="2"/>
              </a:rPr>
              <a:t>nebo</a:t>
            </a:r>
            <a:r>
              <a:rPr lang="en-GB" altLang="cs-CZ" sz="2000">
                <a:sym typeface="Symbol" pitchFamily="18" charset="2"/>
              </a:rPr>
              <a:t> (</a:t>
            </a:r>
            <a:r>
              <a:rPr lang="cs-CZ" altLang="cs-CZ" sz="2000">
                <a:sym typeface="Symbol" pitchFamily="18" charset="2"/>
              </a:rPr>
              <a:t>p</a:t>
            </a:r>
            <a:r>
              <a:rPr lang="en-GB" altLang="cs-CZ" sz="2000">
                <a:sym typeface="Symbol" pitchFamily="18" charset="2"/>
              </a:rPr>
              <a:t>r</a:t>
            </a:r>
            <a:r>
              <a:rPr lang="cs-CZ" altLang="cs-CZ" sz="2000">
                <a:sym typeface="Symbol" pitchFamily="18" charset="2"/>
              </a:rPr>
              <a:t>o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MPL</a:t>
            </a:r>
            <a:r>
              <a:rPr lang="en-GB" altLang="cs-CZ" sz="2000" b="1" i="1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GB" altLang="cs-CZ" sz="2000" b="1" i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=MPL</a:t>
            </a:r>
            <a:r>
              <a:rPr lang="en-GB" altLang="cs-CZ" sz="2000" b="1" i="1" baseline="300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N*</a:t>
            </a:r>
            <a:r>
              <a:rPr lang="en-GB" altLang="cs-CZ" sz="2000">
                <a:sym typeface="Symbol" pitchFamily="18" charset="2"/>
              </a:rPr>
              <a:t>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106738" y="1643063"/>
          <a:ext cx="3822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Rovnice" r:id="rId3" imgW="2362200" imgH="279400" progId="Equation.3">
                  <p:embed/>
                </p:oleObj>
              </mc:Choice>
              <mc:Fallback>
                <p:oleObj name="Rovnice" r:id="rId3" imgW="23622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643063"/>
                        <a:ext cx="3822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011488" y="2079625"/>
          <a:ext cx="43116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Rovnice" r:id="rId5" imgW="2705100" imgH="495300" progId="Equation.3">
                  <p:embed/>
                </p:oleObj>
              </mc:Choice>
              <mc:Fallback>
                <p:oleObj name="Rovnice" r:id="rId5" imgW="27051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079625"/>
                        <a:ext cx="43116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524250" y="2809875"/>
          <a:ext cx="13033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Rovnice" r:id="rId7" imgW="812447" imgH="368140" progId="Equation.3">
                  <p:embed/>
                </p:oleObj>
              </mc:Choice>
              <mc:Fallback>
                <p:oleObj name="Rovnice" r:id="rId7" imgW="812447" imgH="3681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809875"/>
                        <a:ext cx="13033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5372100" y="2828925"/>
          <a:ext cx="12588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Rovnice" r:id="rId9" imgW="787400" imgH="368300" progId="Equation.3">
                  <p:embed/>
                </p:oleObj>
              </mc:Choice>
              <mc:Fallback>
                <p:oleObj name="Rovnice" r:id="rId9" imgW="7874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828925"/>
                        <a:ext cx="12588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6929438" y="2790825"/>
          <a:ext cx="15795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Rovnice" r:id="rId11" imgW="990170" imgH="393529" progId="Equation.3">
                  <p:embed/>
                </p:oleObj>
              </mc:Choice>
              <mc:Fallback>
                <p:oleObj name="Rovnice" r:id="rId11" imgW="990170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790825"/>
                        <a:ext cx="15795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14350" y="3800475"/>
          <a:ext cx="3810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Rovnice" r:id="rId13" imgW="2730500" imgH="508000" progId="Equation.3">
                  <p:embed/>
                </p:oleObj>
              </mc:Choice>
              <mc:Fallback>
                <p:oleObj name="Rovnice" r:id="rId13" imgW="2730500" imgH="508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800475"/>
                        <a:ext cx="38100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5091113" y="3829050"/>
          <a:ext cx="22701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Rovnice" r:id="rId15" imgW="1422400" imgH="495300" progId="Equation.3">
                  <p:embed/>
                </p:oleObj>
              </mc:Choice>
              <mc:Fallback>
                <p:oleObj name="Rovnice" r:id="rId15" imgW="1422400" imgH="495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829050"/>
                        <a:ext cx="227012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652463" y="4876800"/>
          <a:ext cx="32781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Rovnice" r:id="rId17" imgW="2057400" imgH="495300" progId="Equation.3">
                  <p:embed/>
                </p:oleObj>
              </mc:Choice>
              <mc:Fallback>
                <p:oleObj name="Rovnice" r:id="rId17" imgW="2057400" imgH="495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876800"/>
                        <a:ext cx="327818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647700" y="6045200"/>
          <a:ext cx="1889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Rovnice" r:id="rId19" imgW="1181100" imgH="508000" progId="Equation.3">
                  <p:embed/>
                </p:oleObj>
              </mc:Choice>
              <mc:Fallback>
                <p:oleObj name="Rovnice" r:id="rId19" imgW="1181100" imgH="508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045200"/>
                        <a:ext cx="1889125" cy="812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>
                <a:sym typeface="Symbol" pitchFamily="18" charset="2"/>
              </a:rPr>
              <a:t>Pro vysvětlení existujících rozdílů v cenových hladinách ČR a Německa potřebujeme </a:t>
            </a:r>
            <a:r>
              <a:rPr lang="en-GB" altLang="cs-CZ" sz="2000">
                <a:sym typeface="Symbol" pitchFamily="18" charset="2"/>
              </a:rPr>
              <a:t>8 </a:t>
            </a:r>
            <a:r>
              <a:rPr lang="cs-CZ" altLang="cs-CZ" sz="2000">
                <a:sym typeface="Symbol" pitchFamily="18" charset="2"/>
              </a:rPr>
              <a:t>krát vyšší </a:t>
            </a:r>
            <a:r>
              <a:rPr lang="en-GB" altLang="cs-CZ" sz="2000">
                <a:sym typeface="Symbol" pitchFamily="18" charset="2"/>
              </a:rPr>
              <a:t>produ</a:t>
            </a:r>
            <a:r>
              <a:rPr lang="cs-CZ" altLang="cs-CZ" sz="2000">
                <a:sym typeface="Symbol" pitchFamily="18" charset="2"/>
              </a:rPr>
              <a:t>k</a:t>
            </a:r>
            <a:r>
              <a:rPr lang="en-GB" altLang="cs-CZ" sz="2000">
                <a:sym typeface="Symbol" pitchFamily="18" charset="2"/>
              </a:rPr>
              <a:t>tivit</a:t>
            </a:r>
            <a:r>
              <a:rPr lang="cs-CZ" altLang="cs-CZ" sz="2000">
                <a:sym typeface="Symbol" pitchFamily="18" charset="2"/>
              </a:rPr>
              <a:t>u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Modifi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k</a:t>
            </a: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a</a:t>
            </a:r>
            <a:r>
              <a:rPr lang="cs-CZ" altLang="cs-CZ" sz="2000" b="1" i="1" u="sng">
                <a:solidFill>
                  <a:srgbClr val="339966"/>
                </a:solidFill>
                <a:sym typeface="Symbol" pitchFamily="18" charset="2"/>
              </a:rPr>
              <a:t>ce</a:t>
            </a:r>
            <a:r>
              <a:rPr lang="en-GB" altLang="cs-CZ" sz="2000" b="1" i="1" u="sng">
                <a:solidFill>
                  <a:srgbClr val="339966"/>
                </a:solidFill>
                <a:sym typeface="Symbol" pitchFamily="18" charset="2"/>
              </a:rPr>
              <a:t>-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Vyšší </a:t>
            </a: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non-tradables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v</a:t>
            </a:r>
            <a:r>
              <a:rPr lang="en-GB" altLang="cs-CZ" sz="2000">
                <a:sym typeface="Symbol" pitchFamily="18" charset="2"/>
              </a:rPr>
              <a:t> EU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Mzdy v</a:t>
            </a: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 tradables</a:t>
            </a:r>
            <a:r>
              <a:rPr lang="en-GB" altLang="cs-CZ" sz="2000">
                <a:sym typeface="Symbol" pitchFamily="18" charset="2"/>
              </a:rPr>
              <a:t> a</a:t>
            </a:r>
            <a:r>
              <a:rPr lang="cs-CZ" altLang="cs-CZ" sz="2000">
                <a:sym typeface="Symbol" pitchFamily="18" charset="2"/>
              </a:rPr>
              <a:t> n</a:t>
            </a:r>
            <a:r>
              <a:rPr lang="en-GB" altLang="cs-CZ" sz="2000">
                <a:sym typeface="Symbol" pitchFamily="18" charset="2"/>
              </a:rPr>
              <a:t>on-tradables se</a:t>
            </a:r>
            <a:r>
              <a:rPr lang="cs-CZ" altLang="cs-CZ" sz="2000">
                <a:sym typeface="Symbol" pitchFamily="18" charset="2"/>
              </a:rPr>
              <a:t>ktorech </a:t>
            </a: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ejsou stejné</a:t>
            </a:r>
            <a:endParaRPr lang="en-GB" altLang="cs-CZ" sz="2000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altLang="cs-CZ" sz="2000">
                <a:sym typeface="Symbol" pitchFamily="18" charset="2"/>
              </a:rPr>
              <a:t>Odlišná 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kv</a:t>
            </a: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alit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a zboží</a:t>
            </a:r>
            <a:endParaRPr lang="en-GB" altLang="cs-CZ" sz="2000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cs-CZ" sz="2000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ení stejná efektivita s sektoru neobchodovatelného zboží </a:t>
            </a:r>
            <a:r>
              <a:rPr lang="cs-CZ" altLang="cs-CZ" sz="2000">
                <a:sym typeface="Symbol" pitchFamily="18" charset="2"/>
              </a:rPr>
              <a:t>v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Č</a:t>
            </a:r>
            <a:r>
              <a:rPr lang="en-GB" altLang="cs-CZ" sz="2000">
                <a:sym typeface="Symbol" pitchFamily="18" charset="2"/>
              </a:rPr>
              <a:t>R a EU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cs-CZ" altLang="cs-CZ" sz="2000">
                <a:sym typeface="Symbol" pitchFamily="18" charset="2"/>
              </a:rPr>
              <a:t>Role </a:t>
            </a:r>
            <a:r>
              <a:rPr lang="cs-CZ" altLang="cs-CZ" sz="2000" i="1">
                <a:solidFill>
                  <a:schemeClr val="accent2"/>
                </a:solidFill>
                <a:sym typeface="Symbol" pitchFamily="18" charset="2"/>
              </a:rPr>
              <a:t>lidského kapitálu</a:t>
            </a:r>
            <a:endParaRPr lang="en-GB" altLang="cs-CZ" sz="2000" i="1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en-GB" altLang="cs-CZ" sz="2000">
              <a:sym typeface="Symbol" pitchFamily="18" charset="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Ballasa</a:t>
            </a:r>
            <a:r>
              <a:rPr lang="cs-CZ" altLang="cs-CZ" sz="2800" b="1" i="1">
                <a:solidFill>
                  <a:schemeClr val="tx2"/>
                </a:solidFill>
              </a:rPr>
              <a:t>-</a:t>
            </a:r>
            <a:r>
              <a:rPr lang="en-GB" altLang="cs-CZ" sz="2800" b="1" i="1">
                <a:solidFill>
                  <a:schemeClr val="tx2"/>
                </a:solidFill>
              </a:rPr>
              <a:t>Samuelson</a:t>
            </a:r>
            <a:r>
              <a:rPr lang="cs-CZ" altLang="cs-CZ" sz="2800" b="1" i="1">
                <a:solidFill>
                  <a:schemeClr val="tx2"/>
                </a:solidFill>
              </a:rPr>
              <a:t>ův</a:t>
            </a:r>
            <a:r>
              <a:rPr lang="en-GB" altLang="cs-CZ" sz="2800" b="1" i="1">
                <a:solidFill>
                  <a:schemeClr val="tx2"/>
                </a:solidFill>
              </a:rPr>
              <a:t> </a:t>
            </a:r>
            <a:r>
              <a:rPr lang="cs-CZ" altLang="cs-CZ" sz="2800" b="1" i="1">
                <a:solidFill>
                  <a:schemeClr val="tx2"/>
                </a:solidFill>
              </a:rPr>
              <a:t>e</a:t>
            </a:r>
            <a:r>
              <a:rPr lang="en-GB" altLang="cs-CZ" sz="2800" b="1" i="1">
                <a:solidFill>
                  <a:schemeClr val="tx2"/>
                </a:solidFill>
              </a:rPr>
              <a:t>fe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Platební bilance (</a:t>
            </a:r>
            <a:r>
              <a:rPr lang="en-GB" altLang="cs-CZ" sz="2800" b="1" i="1">
                <a:solidFill>
                  <a:schemeClr val="tx2"/>
                </a:solidFill>
              </a:rPr>
              <a:t>Balance of Payments</a:t>
            </a:r>
            <a:r>
              <a:rPr lang="cs-CZ" altLang="cs-CZ" sz="2800" b="1" i="1">
                <a:solidFill>
                  <a:schemeClr val="tx2"/>
                </a:solidFill>
              </a:rPr>
              <a:t>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420100" cy="632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ym typeface="Symbol" pitchFamily="18" charset="2"/>
              </a:rPr>
              <a:t>Finanční toky z (+) a do (-) zahraničí</a:t>
            </a:r>
          </a:p>
          <a:p>
            <a:pPr>
              <a:spcBef>
                <a:spcPct val="20000"/>
              </a:spcBef>
            </a:pPr>
            <a:r>
              <a:rPr lang="cs-CZ" altLang="cs-CZ" sz="2000" b="1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A.   Běžný účet (</a:t>
            </a:r>
            <a:r>
              <a:rPr lang="cs-CZ" altLang="cs-CZ" sz="2000" b="1" i="1" dirty="0" err="1">
                <a:solidFill>
                  <a:srgbClr val="339966"/>
                </a:solidFill>
                <a:sym typeface="Symbol" pitchFamily="18" charset="2"/>
              </a:rPr>
              <a:t>Current</a:t>
            </a:r>
            <a:r>
              <a:rPr lang="cs-CZ" altLang="cs-CZ" sz="2000" b="1" i="1" dirty="0">
                <a:solidFill>
                  <a:srgbClr val="339966"/>
                </a:solidFill>
                <a:sym typeface="Symbol" pitchFamily="18" charset="2"/>
              </a:rPr>
              <a:t> </a:t>
            </a:r>
            <a:r>
              <a:rPr lang="cs-CZ" altLang="cs-CZ" sz="2000" b="1" i="1" dirty="0" err="1">
                <a:solidFill>
                  <a:srgbClr val="339966"/>
                </a:solidFill>
                <a:sym typeface="Symbol" pitchFamily="18" charset="2"/>
              </a:rPr>
              <a:t>Account</a:t>
            </a:r>
            <a:r>
              <a:rPr lang="cs-CZ" altLang="cs-CZ" sz="2000" b="1" i="1" dirty="0">
                <a:solidFill>
                  <a:srgbClr val="339966"/>
                </a:solidFill>
                <a:sym typeface="Symbol" pitchFamily="18" charset="2"/>
              </a:rPr>
              <a:t>)</a:t>
            </a:r>
            <a:endParaRPr lang="cs-CZ" altLang="cs-CZ" sz="2000" dirty="0">
              <a:solidFill>
                <a:srgbClr val="339966"/>
              </a:solidFill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dirty="0">
                <a:sym typeface="Symbol" pitchFamily="18" charset="2"/>
              </a:rPr>
              <a:t>	</a:t>
            </a:r>
            <a:r>
              <a:rPr lang="cs-CZ" altLang="cs-CZ" sz="20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 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I. 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Obchodní bilance</a:t>
            </a:r>
            <a:r>
              <a:rPr lang="cs-CZ" altLang="cs-CZ" sz="2000" dirty="0">
                <a:sym typeface="Symbol" pitchFamily="18" charset="2"/>
              </a:rPr>
              <a:t> (=Vývozy- Dovozy zboží)</a:t>
            </a: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II. 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Bi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lance služeb</a:t>
            </a:r>
            <a:r>
              <a:rPr lang="cs-CZ" altLang="cs-CZ" sz="2000" dirty="0">
                <a:sym typeface="Symbol" pitchFamily="18" charset="2"/>
              </a:rPr>
              <a:t> (doprava, </a:t>
            </a:r>
            <a:r>
              <a:rPr lang="cs-CZ" altLang="cs-CZ" sz="2000" dirty="0" smtClean="0">
                <a:sym typeface="Symbol" pitchFamily="18" charset="2"/>
              </a:rPr>
              <a:t>turismus</a:t>
            </a:r>
            <a:r>
              <a:rPr lang="cs-CZ" altLang="cs-CZ" sz="2000" dirty="0">
                <a:sym typeface="Symbol" pitchFamily="18" charset="2"/>
              </a:rPr>
              <a:t>, </a:t>
            </a:r>
            <a:r>
              <a:rPr lang="cs-CZ" altLang="cs-CZ" sz="2000" dirty="0" smtClean="0">
                <a:sym typeface="Symbol" pitchFamily="18" charset="2"/>
              </a:rPr>
              <a:t>jiné </a:t>
            </a:r>
            <a:r>
              <a:rPr lang="cs-CZ" altLang="cs-CZ" sz="2000" dirty="0">
                <a:sym typeface="Symbol" pitchFamily="18" charset="2"/>
              </a:rPr>
              <a:t>služby...)</a:t>
            </a: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III. Bilance </a:t>
            </a:r>
            <a:r>
              <a:rPr lang="cs-CZ" altLang="cs-CZ" sz="2000" i="1" dirty="0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výnosů/ prvotní důchody</a:t>
            </a:r>
            <a:r>
              <a:rPr lang="cs-CZ" altLang="cs-CZ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cs-CZ" altLang="cs-CZ" sz="2000" dirty="0">
                <a:cs typeface="Times New Roman" pitchFamily="18" charset="0"/>
                <a:sym typeface="Symbol" pitchFamily="18" charset="2"/>
              </a:rPr>
              <a:t>(dividendy, úroky, kupóny, zisky…)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IV. Běžné </a:t>
            </a:r>
            <a:r>
              <a:rPr lang="cs-CZ" altLang="cs-CZ" sz="2000" i="1" dirty="0" smtClean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transfery/ druhotné důchody</a:t>
            </a:r>
            <a:r>
              <a:rPr lang="cs-CZ" altLang="cs-CZ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cs-CZ" altLang="cs-CZ" sz="2000" dirty="0">
                <a:cs typeface="Times New Roman" pitchFamily="18" charset="0"/>
                <a:sym typeface="Symbol" pitchFamily="18" charset="2"/>
              </a:rPr>
              <a:t>(dědictví, dary, alimenty, …)</a:t>
            </a:r>
          </a:p>
          <a:p>
            <a:pPr>
              <a:spcBef>
                <a:spcPct val="50000"/>
              </a:spcBef>
            </a:pPr>
            <a:r>
              <a:rPr lang="cs-CZ" altLang="cs-CZ" sz="2000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 </a:t>
            </a:r>
            <a:r>
              <a:rPr lang="cs-CZ" altLang="cs-CZ" sz="2000" b="1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B.    </a:t>
            </a:r>
            <a:r>
              <a:rPr lang="cs-CZ" altLang="cs-CZ" sz="2000" b="1" i="1" dirty="0">
                <a:solidFill>
                  <a:srgbClr val="339966"/>
                </a:solidFill>
                <a:sym typeface="Symbol" pitchFamily="18" charset="2"/>
              </a:rPr>
              <a:t>Kapitálový účet</a:t>
            </a:r>
            <a:r>
              <a:rPr lang="cs-CZ" altLang="cs-CZ" sz="2000" b="1" i="1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(transfery kapitálu při migraci, odpuštění dluhů,..)</a:t>
            </a:r>
            <a:endParaRPr lang="cs-CZ" altLang="cs-CZ" sz="2000" b="1" i="1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 </a:t>
            </a:r>
            <a:r>
              <a:rPr lang="cs-CZ" altLang="cs-CZ" sz="2000" b="1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C.    Finanční účet</a:t>
            </a:r>
            <a:r>
              <a:rPr lang="cs-CZ" altLang="cs-CZ" sz="2000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  </a:t>
            </a:r>
            <a:r>
              <a:rPr lang="cs-CZ" altLang="cs-CZ" sz="2000" dirty="0">
                <a:cs typeface="Times New Roman" pitchFamily="18" charset="0"/>
                <a:sym typeface="Symbol" pitchFamily="18" charset="2"/>
              </a:rPr>
              <a:t>         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I. Přímé zahraniční investice (</a:t>
            </a:r>
            <a:r>
              <a:rPr lang="cs-CZ" altLang="cs-CZ" sz="2000" i="1" dirty="0" err="1">
                <a:solidFill>
                  <a:schemeClr val="accent2"/>
                </a:solidFill>
                <a:sym typeface="Symbol" pitchFamily="18" charset="2"/>
              </a:rPr>
              <a:t>Foreign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 Direct </a:t>
            </a:r>
            <a:r>
              <a:rPr lang="cs-CZ" altLang="cs-CZ" sz="2000" i="1" dirty="0" err="1">
                <a:solidFill>
                  <a:schemeClr val="accent2"/>
                </a:solidFill>
                <a:sym typeface="Symbol" pitchFamily="18" charset="2"/>
              </a:rPr>
              <a:t>Investment</a:t>
            </a:r>
            <a:r>
              <a:rPr lang="cs-CZ" altLang="cs-CZ" sz="2000" i="1" dirty="0">
                <a:solidFill>
                  <a:schemeClr val="accent2"/>
                </a:solidFill>
                <a:sym typeface="Symbol" pitchFamily="18" charset="2"/>
              </a:rPr>
              <a:t>;</a:t>
            </a:r>
            <a:r>
              <a:rPr lang="cs-CZ" altLang="cs-CZ" sz="2000" dirty="0">
                <a:sym typeface="Symbol" pitchFamily="18" charset="2"/>
              </a:rPr>
              <a:t> nad 30%)</a:t>
            </a:r>
            <a:endParaRPr lang="cs-CZ" altLang="cs-CZ" sz="2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II. Portfoliové investice</a:t>
            </a:r>
            <a:endParaRPr lang="cs-CZ" altLang="cs-CZ" sz="20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cs-CZ" altLang="cs-CZ" sz="2000" i="1" dirty="0">
                <a:sym typeface="Symbol" pitchFamily="18" charset="2"/>
              </a:rPr>
              <a:t>	</a:t>
            </a:r>
            <a:r>
              <a:rPr lang="cs-CZ" altLang="cs-CZ" sz="2000" i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III. Další investice</a:t>
            </a:r>
            <a:r>
              <a:rPr lang="cs-CZ" altLang="cs-CZ" sz="2000" i="1" dirty="0">
                <a:cs typeface="Times New Roman" pitchFamily="18" charset="0"/>
                <a:sym typeface="Symbol" pitchFamily="18" charset="2"/>
              </a:rPr>
              <a:t> </a:t>
            </a:r>
            <a:endParaRPr lang="cs-CZ" altLang="cs-CZ" sz="20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 b="1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 D.   Saldo chyb a opomenutí, kurzové rozdíly</a:t>
            </a:r>
          </a:p>
          <a:p>
            <a:pPr>
              <a:spcBef>
                <a:spcPct val="50000"/>
              </a:spcBef>
            </a:pPr>
            <a:r>
              <a:rPr lang="cs-CZ" altLang="cs-CZ" sz="2000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 </a:t>
            </a:r>
            <a:r>
              <a:rPr lang="cs-CZ" altLang="cs-CZ" sz="2000" b="1" i="1" dirty="0">
                <a:solidFill>
                  <a:srgbClr val="339966"/>
                </a:solidFill>
                <a:cs typeface="Times New Roman" pitchFamily="18" charset="0"/>
                <a:sym typeface="Symbol" pitchFamily="18" charset="2"/>
              </a:rPr>
              <a:t>E.   Změna devizových rezerv ČNB (- je nárůst)</a:t>
            </a:r>
          </a:p>
          <a:p>
            <a:pPr>
              <a:spcBef>
                <a:spcPct val="80000"/>
              </a:spcBef>
            </a:pPr>
            <a:r>
              <a:rPr lang="cs-CZ" altLang="cs-CZ" b="1" i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 A + B + C + D + E = 0</a:t>
            </a:r>
          </a:p>
          <a:p>
            <a:pPr>
              <a:spcBef>
                <a:spcPct val="50000"/>
              </a:spcBef>
            </a:pPr>
            <a:endParaRPr lang="cs-CZ" altLang="cs-CZ" b="1" i="1" dirty="0">
              <a:sym typeface="Symbol" pitchFamily="18" charset="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905125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00338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00050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0195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881438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266700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358616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148013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75285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40973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47038" y="6308725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0974" name="AutoShape 14"/>
          <p:cNvSpPr>
            <a:spLocks/>
          </p:cNvSpPr>
          <p:nvPr/>
        </p:nvSpPr>
        <p:spPr bwMode="auto">
          <a:xfrm>
            <a:off x="6375400" y="1460500"/>
            <a:ext cx="317500" cy="787400"/>
          </a:xfrm>
          <a:prstGeom prst="rightBrace">
            <a:avLst>
              <a:gd name="adj1" fmla="val 206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731000" y="1651000"/>
            <a:ext cx="222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i="1">
                <a:solidFill>
                  <a:srgbClr val="339966"/>
                </a:solidFill>
              </a:rPr>
              <a:t>Výkonová bilance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 animBg="1"/>
      <p:bldP spid="40974" grpId="0" animBg="1"/>
      <p:bldP spid="4097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1481</Words>
  <Application>Microsoft Office PowerPoint</Application>
  <PresentationFormat>Předvádění na obrazovce (4:3)</PresentationFormat>
  <Paragraphs>331</Paragraphs>
  <Slides>52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52</vt:i4>
      </vt:variant>
    </vt:vector>
  </HeadingPairs>
  <TitlesOfParts>
    <vt:vector size="56" baseType="lpstr">
      <vt:lpstr>Default Design</vt:lpstr>
      <vt:lpstr>Obrázek</vt:lpstr>
      <vt:lpstr>Rovnice</vt:lpstr>
      <vt:lpstr>obrázek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Big Mac Index (Economist)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Systémy nastavení režimu devizového kurzu (IMF; 2008)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99</cp:revision>
  <cp:lastPrinted>2017-11-15T07:50:09Z</cp:lastPrinted>
  <dcterms:created xsi:type="dcterms:W3CDTF">2003-10-12T18:44:50Z</dcterms:created>
  <dcterms:modified xsi:type="dcterms:W3CDTF">2017-11-22T09:06:05Z</dcterms:modified>
</cp:coreProperties>
</file>