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71" r:id="rId3"/>
    <p:sldId id="272" r:id="rId4"/>
    <p:sldId id="258" r:id="rId5"/>
    <p:sldId id="32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303" r:id="rId16"/>
    <p:sldId id="279" r:id="rId17"/>
    <p:sldId id="280" r:id="rId18"/>
    <p:sldId id="281" r:id="rId19"/>
    <p:sldId id="282" r:id="rId20"/>
    <p:sldId id="284" r:id="rId21"/>
    <p:sldId id="285" r:id="rId22"/>
    <p:sldId id="286" r:id="rId23"/>
    <p:sldId id="287" r:id="rId24"/>
    <p:sldId id="289" r:id="rId25"/>
    <p:sldId id="288" r:id="rId26"/>
    <p:sldId id="302" r:id="rId27"/>
    <p:sldId id="300" r:id="rId28"/>
    <p:sldId id="290" r:id="rId29"/>
    <p:sldId id="291" r:id="rId30"/>
    <p:sldId id="292" r:id="rId31"/>
    <p:sldId id="301" r:id="rId32"/>
    <p:sldId id="304" r:id="rId33"/>
    <p:sldId id="293" r:id="rId34"/>
    <p:sldId id="294" r:id="rId35"/>
    <p:sldId id="296" r:id="rId36"/>
    <p:sldId id="297" r:id="rId37"/>
    <p:sldId id="299" r:id="rId38"/>
    <p:sldId id="298" r:id="rId39"/>
    <p:sldId id="315" r:id="rId40"/>
    <p:sldId id="283" r:id="rId41"/>
  </p:sldIdLst>
  <p:sldSz cx="9144000" cy="6858000" type="screen4x3"/>
  <p:notesSz cx="6669088" cy="9926638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4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kumenty\makro\Bakal&#225;&#345;i\rychlost&#283;%20nov&#233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kumenty\makro\Bakal&#225;&#345;i\rychlost&#283;%20nov&#233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kumenty\makro\Bakal&#225;&#345;i\sazby%20&#268;NB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kumenty\makro\Bakal&#225;&#345;i\sazby%20&#268;NB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kumenty\makro\Bakal&#225;&#345;i\sazby%20&#268;NB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xMode val="edge"/>
          <c:yMode val="edge"/>
          <c:x val="1.7482517482517484E-2"/>
          <c:y val="2.1731296454923988E-2"/>
          <c:w val="0.9825174825174825"/>
          <c:h val="0.89932189022366116"/>
        </c:manualLayout>
      </c:layout>
      <c:lineChart>
        <c:grouping val="standard"/>
        <c:varyColors val="0"/>
        <c:ser>
          <c:idx val="0"/>
          <c:order val="0"/>
          <c:tx>
            <c:strRef>
              <c:f>List3!$B$1</c:f>
              <c:strCache>
                <c:ptCount val="1"/>
                <c:pt idx="0">
                  <c:v>báze</c:v>
                </c:pt>
              </c:strCache>
            </c:strRef>
          </c:tx>
          <c:spPr>
            <a:ln w="25400">
              <a:solidFill>
                <a:srgbClr val="4880C4"/>
              </a:solidFill>
              <a:prstDash val="solid"/>
            </a:ln>
          </c:spPr>
          <c:marker>
            <c:symbol val="none"/>
          </c:marker>
          <c:cat>
            <c:numRef>
              <c:f>List3!$A$110:$A$370</c:f>
              <c:numCache>
                <c:formatCode>m/d/yyyy</c:formatCode>
                <c:ptCount val="261"/>
                <c:pt idx="0">
                  <c:v>37287</c:v>
                </c:pt>
                <c:pt idx="1">
                  <c:v>37315</c:v>
                </c:pt>
                <c:pt idx="2">
                  <c:v>37346</c:v>
                </c:pt>
                <c:pt idx="3">
                  <c:v>37376</c:v>
                </c:pt>
                <c:pt idx="4">
                  <c:v>37407</c:v>
                </c:pt>
                <c:pt idx="5">
                  <c:v>37437</c:v>
                </c:pt>
                <c:pt idx="6">
                  <c:v>37468</c:v>
                </c:pt>
                <c:pt idx="7">
                  <c:v>37499</c:v>
                </c:pt>
                <c:pt idx="8">
                  <c:v>37529</c:v>
                </c:pt>
                <c:pt idx="9">
                  <c:v>37560</c:v>
                </c:pt>
                <c:pt idx="10">
                  <c:v>37590</c:v>
                </c:pt>
                <c:pt idx="11">
                  <c:v>37621</c:v>
                </c:pt>
                <c:pt idx="12">
                  <c:v>37652</c:v>
                </c:pt>
                <c:pt idx="13">
                  <c:v>37680</c:v>
                </c:pt>
                <c:pt idx="14">
                  <c:v>37711</c:v>
                </c:pt>
                <c:pt idx="15">
                  <c:v>37741</c:v>
                </c:pt>
                <c:pt idx="16">
                  <c:v>37772</c:v>
                </c:pt>
                <c:pt idx="17">
                  <c:v>37802</c:v>
                </c:pt>
                <c:pt idx="18">
                  <c:v>37833</c:v>
                </c:pt>
                <c:pt idx="19">
                  <c:v>37864</c:v>
                </c:pt>
                <c:pt idx="20">
                  <c:v>37894</c:v>
                </c:pt>
                <c:pt idx="21">
                  <c:v>37925</c:v>
                </c:pt>
                <c:pt idx="22">
                  <c:v>37955</c:v>
                </c:pt>
                <c:pt idx="23">
                  <c:v>37986</c:v>
                </c:pt>
                <c:pt idx="24">
                  <c:v>38017</c:v>
                </c:pt>
                <c:pt idx="25">
                  <c:v>38046</c:v>
                </c:pt>
                <c:pt idx="26">
                  <c:v>38077</c:v>
                </c:pt>
                <c:pt idx="27">
                  <c:v>38107</c:v>
                </c:pt>
                <c:pt idx="28">
                  <c:v>38138</c:v>
                </c:pt>
                <c:pt idx="29">
                  <c:v>38168</c:v>
                </c:pt>
                <c:pt idx="30">
                  <c:v>38199</c:v>
                </c:pt>
                <c:pt idx="31">
                  <c:v>38230</c:v>
                </c:pt>
                <c:pt idx="32">
                  <c:v>38260</c:v>
                </c:pt>
                <c:pt idx="33">
                  <c:v>38291</c:v>
                </c:pt>
                <c:pt idx="34">
                  <c:v>38321</c:v>
                </c:pt>
                <c:pt idx="35">
                  <c:v>38352</c:v>
                </c:pt>
                <c:pt idx="36">
                  <c:v>38383</c:v>
                </c:pt>
                <c:pt idx="37">
                  <c:v>38411</c:v>
                </c:pt>
                <c:pt idx="38">
                  <c:v>38442</c:v>
                </c:pt>
                <c:pt idx="39">
                  <c:v>38472</c:v>
                </c:pt>
                <c:pt idx="40">
                  <c:v>38503</c:v>
                </c:pt>
                <c:pt idx="41">
                  <c:v>38533</c:v>
                </c:pt>
                <c:pt idx="42">
                  <c:v>38564</c:v>
                </c:pt>
                <c:pt idx="43">
                  <c:v>38595</c:v>
                </c:pt>
                <c:pt idx="44">
                  <c:v>38625</c:v>
                </c:pt>
                <c:pt idx="45">
                  <c:v>38656</c:v>
                </c:pt>
                <c:pt idx="46">
                  <c:v>38686</c:v>
                </c:pt>
                <c:pt idx="47">
                  <c:v>38717</c:v>
                </c:pt>
                <c:pt idx="48">
                  <c:v>38748</c:v>
                </c:pt>
                <c:pt idx="49">
                  <c:v>38776</c:v>
                </c:pt>
                <c:pt idx="50">
                  <c:v>38807</c:v>
                </c:pt>
                <c:pt idx="51">
                  <c:v>38837</c:v>
                </c:pt>
                <c:pt idx="52">
                  <c:v>38868</c:v>
                </c:pt>
                <c:pt idx="53">
                  <c:v>38898</c:v>
                </c:pt>
                <c:pt idx="54">
                  <c:v>38929</c:v>
                </c:pt>
                <c:pt idx="55">
                  <c:v>38960</c:v>
                </c:pt>
                <c:pt idx="56">
                  <c:v>38990</c:v>
                </c:pt>
                <c:pt idx="57">
                  <c:v>39021</c:v>
                </c:pt>
                <c:pt idx="58">
                  <c:v>39051</c:v>
                </c:pt>
                <c:pt idx="59">
                  <c:v>39082</c:v>
                </c:pt>
                <c:pt idx="60">
                  <c:v>39113</c:v>
                </c:pt>
                <c:pt idx="61">
                  <c:v>39141</c:v>
                </c:pt>
                <c:pt idx="62">
                  <c:v>39172</c:v>
                </c:pt>
                <c:pt idx="63">
                  <c:v>39202</c:v>
                </c:pt>
                <c:pt idx="64">
                  <c:v>39233</c:v>
                </c:pt>
                <c:pt idx="65">
                  <c:v>39263</c:v>
                </c:pt>
                <c:pt idx="66">
                  <c:v>39294</c:v>
                </c:pt>
                <c:pt idx="67">
                  <c:v>39325</c:v>
                </c:pt>
                <c:pt idx="68">
                  <c:v>39355</c:v>
                </c:pt>
                <c:pt idx="69">
                  <c:v>39386</c:v>
                </c:pt>
                <c:pt idx="70">
                  <c:v>39416</c:v>
                </c:pt>
                <c:pt idx="71">
                  <c:v>39447</c:v>
                </c:pt>
                <c:pt idx="72">
                  <c:v>39478</c:v>
                </c:pt>
                <c:pt idx="73">
                  <c:v>39507</c:v>
                </c:pt>
                <c:pt idx="74">
                  <c:v>39538</c:v>
                </c:pt>
                <c:pt idx="75">
                  <c:v>39568</c:v>
                </c:pt>
                <c:pt idx="76">
                  <c:v>39599</c:v>
                </c:pt>
                <c:pt idx="77">
                  <c:v>39629</c:v>
                </c:pt>
                <c:pt idx="78">
                  <c:v>39660</c:v>
                </c:pt>
                <c:pt idx="79">
                  <c:v>39691</c:v>
                </c:pt>
                <c:pt idx="80">
                  <c:v>39721</c:v>
                </c:pt>
                <c:pt idx="81">
                  <c:v>39752</c:v>
                </c:pt>
                <c:pt idx="82">
                  <c:v>39782</c:v>
                </c:pt>
                <c:pt idx="83">
                  <c:v>39813</c:v>
                </c:pt>
                <c:pt idx="84">
                  <c:v>39844</c:v>
                </c:pt>
                <c:pt idx="85">
                  <c:v>39872</c:v>
                </c:pt>
                <c:pt idx="86">
                  <c:v>39903</c:v>
                </c:pt>
                <c:pt idx="87">
                  <c:v>39933</c:v>
                </c:pt>
                <c:pt idx="88">
                  <c:v>39964</c:v>
                </c:pt>
                <c:pt idx="89">
                  <c:v>39994</c:v>
                </c:pt>
                <c:pt idx="90">
                  <c:v>40025</c:v>
                </c:pt>
                <c:pt idx="91">
                  <c:v>40056</c:v>
                </c:pt>
                <c:pt idx="92">
                  <c:v>40086</c:v>
                </c:pt>
                <c:pt idx="93">
                  <c:v>40117</c:v>
                </c:pt>
                <c:pt idx="94">
                  <c:v>40147</c:v>
                </c:pt>
                <c:pt idx="95">
                  <c:v>40178</c:v>
                </c:pt>
                <c:pt idx="96">
                  <c:v>40209</c:v>
                </c:pt>
                <c:pt idx="97">
                  <c:v>40237</c:v>
                </c:pt>
                <c:pt idx="98">
                  <c:v>40268</c:v>
                </c:pt>
                <c:pt idx="99">
                  <c:v>40298</c:v>
                </c:pt>
                <c:pt idx="100">
                  <c:v>40329</c:v>
                </c:pt>
                <c:pt idx="101">
                  <c:v>40359</c:v>
                </c:pt>
                <c:pt idx="102">
                  <c:v>40390</c:v>
                </c:pt>
                <c:pt idx="103">
                  <c:v>40421</c:v>
                </c:pt>
                <c:pt idx="104">
                  <c:v>40451</c:v>
                </c:pt>
                <c:pt idx="105">
                  <c:v>40482</c:v>
                </c:pt>
                <c:pt idx="106">
                  <c:v>40512</c:v>
                </c:pt>
                <c:pt idx="107">
                  <c:v>40543</c:v>
                </c:pt>
                <c:pt idx="108">
                  <c:v>40574</c:v>
                </c:pt>
                <c:pt idx="109">
                  <c:v>40602</c:v>
                </c:pt>
                <c:pt idx="110">
                  <c:v>40633</c:v>
                </c:pt>
                <c:pt idx="111">
                  <c:v>40663</c:v>
                </c:pt>
                <c:pt idx="112">
                  <c:v>40694</c:v>
                </c:pt>
                <c:pt idx="113">
                  <c:v>40724</c:v>
                </c:pt>
                <c:pt idx="114">
                  <c:v>40755</c:v>
                </c:pt>
                <c:pt idx="115">
                  <c:v>40786</c:v>
                </c:pt>
                <c:pt idx="116">
                  <c:v>40816</c:v>
                </c:pt>
                <c:pt idx="117">
                  <c:v>40847</c:v>
                </c:pt>
                <c:pt idx="118">
                  <c:v>40877</c:v>
                </c:pt>
                <c:pt idx="119">
                  <c:v>40908</c:v>
                </c:pt>
                <c:pt idx="120">
                  <c:v>40939</c:v>
                </c:pt>
                <c:pt idx="121">
                  <c:v>40968</c:v>
                </c:pt>
                <c:pt idx="122">
                  <c:v>40999</c:v>
                </c:pt>
                <c:pt idx="123">
                  <c:v>41029</c:v>
                </c:pt>
                <c:pt idx="124">
                  <c:v>41060</c:v>
                </c:pt>
                <c:pt idx="125">
                  <c:v>41090</c:v>
                </c:pt>
                <c:pt idx="126">
                  <c:v>41121</c:v>
                </c:pt>
                <c:pt idx="127">
                  <c:v>41152</c:v>
                </c:pt>
                <c:pt idx="128">
                  <c:v>41182</c:v>
                </c:pt>
                <c:pt idx="129">
                  <c:v>41213</c:v>
                </c:pt>
                <c:pt idx="130">
                  <c:v>41243</c:v>
                </c:pt>
                <c:pt idx="131">
                  <c:v>41274</c:v>
                </c:pt>
                <c:pt idx="132">
                  <c:v>41305</c:v>
                </c:pt>
                <c:pt idx="133">
                  <c:v>41333</c:v>
                </c:pt>
                <c:pt idx="134">
                  <c:v>41364</c:v>
                </c:pt>
                <c:pt idx="135">
                  <c:v>41394</c:v>
                </c:pt>
                <c:pt idx="136">
                  <c:v>41425</c:v>
                </c:pt>
                <c:pt idx="137">
                  <c:v>41455</c:v>
                </c:pt>
                <c:pt idx="138">
                  <c:v>41486</c:v>
                </c:pt>
                <c:pt idx="139">
                  <c:v>41517</c:v>
                </c:pt>
                <c:pt idx="140">
                  <c:v>41547</c:v>
                </c:pt>
                <c:pt idx="141">
                  <c:v>41578</c:v>
                </c:pt>
                <c:pt idx="142">
                  <c:v>41608</c:v>
                </c:pt>
                <c:pt idx="143">
                  <c:v>41639</c:v>
                </c:pt>
                <c:pt idx="144">
                  <c:v>41670</c:v>
                </c:pt>
                <c:pt idx="145">
                  <c:v>41698</c:v>
                </c:pt>
                <c:pt idx="146">
                  <c:v>41729</c:v>
                </c:pt>
                <c:pt idx="147">
                  <c:v>41759</c:v>
                </c:pt>
                <c:pt idx="148">
                  <c:v>41790</c:v>
                </c:pt>
                <c:pt idx="149">
                  <c:v>41820</c:v>
                </c:pt>
                <c:pt idx="150">
                  <c:v>41851</c:v>
                </c:pt>
                <c:pt idx="151">
                  <c:v>41882</c:v>
                </c:pt>
                <c:pt idx="152">
                  <c:v>41912</c:v>
                </c:pt>
                <c:pt idx="153">
                  <c:v>41943</c:v>
                </c:pt>
                <c:pt idx="154">
                  <c:v>41973</c:v>
                </c:pt>
                <c:pt idx="155">
                  <c:v>42004</c:v>
                </c:pt>
                <c:pt idx="156">
                  <c:v>42035</c:v>
                </c:pt>
                <c:pt idx="157">
                  <c:v>42063</c:v>
                </c:pt>
                <c:pt idx="158">
                  <c:v>42094</c:v>
                </c:pt>
                <c:pt idx="159">
                  <c:v>42124</c:v>
                </c:pt>
                <c:pt idx="160">
                  <c:v>42155</c:v>
                </c:pt>
                <c:pt idx="161">
                  <c:v>42185</c:v>
                </c:pt>
                <c:pt idx="162">
                  <c:v>42216</c:v>
                </c:pt>
                <c:pt idx="163">
                  <c:v>42247</c:v>
                </c:pt>
                <c:pt idx="164">
                  <c:v>42277</c:v>
                </c:pt>
                <c:pt idx="165">
                  <c:v>42308</c:v>
                </c:pt>
                <c:pt idx="166">
                  <c:v>42338</c:v>
                </c:pt>
                <c:pt idx="167">
                  <c:v>42369</c:v>
                </c:pt>
                <c:pt idx="168">
                  <c:v>42400</c:v>
                </c:pt>
                <c:pt idx="169">
                  <c:v>42429</c:v>
                </c:pt>
                <c:pt idx="170">
                  <c:v>42460</c:v>
                </c:pt>
                <c:pt idx="171">
                  <c:v>42490</c:v>
                </c:pt>
                <c:pt idx="172">
                  <c:v>42521</c:v>
                </c:pt>
                <c:pt idx="173">
                  <c:v>42551</c:v>
                </c:pt>
                <c:pt idx="174">
                  <c:v>42582</c:v>
                </c:pt>
                <c:pt idx="175">
                  <c:v>42613</c:v>
                </c:pt>
                <c:pt idx="176">
                  <c:v>42643</c:v>
                </c:pt>
                <c:pt idx="177">
                  <c:v>42674</c:v>
                </c:pt>
                <c:pt idx="178">
                  <c:v>42704</c:v>
                </c:pt>
                <c:pt idx="179">
                  <c:v>42735</c:v>
                </c:pt>
                <c:pt idx="180">
                  <c:v>42766</c:v>
                </c:pt>
                <c:pt idx="181">
                  <c:v>42794</c:v>
                </c:pt>
                <c:pt idx="182">
                  <c:v>42825</c:v>
                </c:pt>
                <c:pt idx="183">
                  <c:v>42855</c:v>
                </c:pt>
                <c:pt idx="184">
                  <c:v>42886</c:v>
                </c:pt>
                <c:pt idx="185">
                  <c:v>42916</c:v>
                </c:pt>
                <c:pt idx="186">
                  <c:v>42947</c:v>
                </c:pt>
                <c:pt idx="187">
                  <c:v>42978</c:v>
                </c:pt>
                <c:pt idx="188">
                  <c:v>43008</c:v>
                </c:pt>
                <c:pt idx="189">
                  <c:v>43039</c:v>
                </c:pt>
                <c:pt idx="190">
                  <c:v>43069</c:v>
                </c:pt>
                <c:pt idx="191">
                  <c:v>43100</c:v>
                </c:pt>
                <c:pt idx="192">
                  <c:v>43131</c:v>
                </c:pt>
                <c:pt idx="193">
                  <c:v>43159</c:v>
                </c:pt>
                <c:pt idx="194">
                  <c:v>43190</c:v>
                </c:pt>
                <c:pt idx="195">
                  <c:v>43220</c:v>
                </c:pt>
                <c:pt idx="196">
                  <c:v>43251</c:v>
                </c:pt>
                <c:pt idx="197">
                  <c:v>43281</c:v>
                </c:pt>
                <c:pt idx="198">
                  <c:v>43312</c:v>
                </c:pt>
                <c:pt idx="199">
                  <c:v>43343</c:v>
                </c:pt>
                <c:pt idx="200">
                  <c:v>43373</c:v>
                </c:pt>
                <c:pt idx="201">
                  <c:v>43404</c:v>
                </c:pt>
                <c:pt idx="202">
                  <c:v>43434</c:v>
                </c:pt>
                <c:pt idx="203">
                  <c:v>43465</c:v>
                </c:pt>
                <c:pt idx="204">
                  <c:v>43496</c:v>
                </c:pt>
                <c:pt idx="205">
                  <c:v>43524</c:v>
                </c:pt>
                <c:pt idx="206">
                  <c:v>43555</c:v>
                </c:pt>
                <c:pt idx="207">
                  <c:v>43585</c:v>
                </c:pt>
                <c:pt idx="208">
                  <c:v>43616</c:v>
                </c:pt>
                <c:pt idx="209">
                  <c:v>43646</c:v>
                </c:pt>
                <c:pt idx="210">
                  <c:v>43677</c:v>
                </c:pt>
                <c:pt idx="211">
                  <c:v>43708</c:v>
                </c:pt>
                <c:pt idx="212">
                  <c:v>43738</c:v>
                </c:pt>
                <c:pt idx="213">
                  <c:v>43769</c:v>
                </c:pt>
                <c:pt idx="214">
                  <c:v>43799</c:v>
                </c:pt>
                <c:pt idx="215">
                  <c:v>43830</c:v>
                </c:pt>
                <c:pt idx="216">
                  <c:v>43861</c:v>
                </c:pt>
                <c:pt idx="217">
                  <c:v>43890</c:v>
                </c:pt>
                <c:pt idx="218">
                  <c:v>43921</c:v>
                </c:pt>
                <c:pt idx="219">
                  <c:v>43951</c:v>
                </c:pt>
                <c:pt idx="220">
                  <c:v>43982</c:v>
                </c:pt>
                <c:pt idx="221">
                  <c:v>44012</c:v>
                </c:pt>
                <c:pt idx="222">
                  <c:v>44043</c:v>
                </c:pt>
                <c:pt idx="223">
                  <c:v>44074</c:v>
                </c:pt>
                <c:pt idx="224">
                  <c:v>44104</c:v>
                </c:pt>
                <c:pt idx="225">
                  <c:v>44135</c:v>
                </c:pt>
                <c:pt idx="226">
                  <c:v>44165</c:v>
                </c:pt>
                <c:pt idx="227">
                  <c:v>44196</c:v>
                </c:pt>
                <c:pt idx="228">
                  <c:v>44227</c:v>
                </c:pt>
                <c:pt idx="229">
                  <c:v>44255</c:v>
                </c:pt>
                <c:pt idx="230">
                  <c:v>44286</c:v>
                </c:pt>
                <c:pt idx="231">
                  <c:v>44316</c:v>
                </c:pt>
                <c:pt idx="232">
                  <c:v>44347</c:v>
                </c:pt>
                <c:pt idx="233">
                  <c:v>44377</c:v>
                </c:pt>
                <c:pt idx="234">
                  <c:v>44408</c:v>
                </c:pt>
                <c:pt idx="235">
                  <c:v>44439</c:v>
                </c:pt>
                <c:pt idx="236">
                  <c:v>44469</c:v>
                </c:pt>
                <c:pt idx="237">
                  <c:v>44500</c:v>
                </c:pt>
                <c:pt idx="238">
                  <c:v>44530</c:v>
                </c:pt>
                <c:pt idx="239">
                  <c:v>44561</c:v>
                </c:pt>
                <c:pt idx="240">
                  <c:v>44592</c:v>
                </c:pt>
                <c:pt idx="241">
                  <c:v>44620</c:v>
                </c:pt>
                <c:pt idx="242">
                  <c:v>44651</c:v>
                </c:pt>
                <c:pt idx="243">
                  <c:v>44681</c:v>
                </c:pt>
                <c:pt idx="244">
                  <c:v>44712</c:v>
                </c:pt>
                <c:pt idx="245">
                  <c:v>44742</c:v>
                </c:pt>
                <c:pt idx="246">
                  <c:v>44773</c:v>
                </c:pt>
                <c:pt idx="247">
                  <c:v>44804</c:v>
                </c:pt>
                <c:pt idx="248">
                  <c:v>44834</c:v>
                </c:pt>
                <c:pt idx="249">
                  <c:v>44865</c:v>
                </c:pt>
                <c:pt idx="250">
                  <c:v>44895</c:v>
                </c:pt>
                <c:pt idx="251">
                  <c:v>44926</c:v>
                </c:pt>
                <c:pt idx="252">
                  <c:v>44957</c:v>
                </c:pt>
                <c:pt idx="253">
                  <c:v>44985</c:v>
                </c:pt>
                <c:pt idx="254">
                  <c:v>45016</c:v>
                </c:pt>
                <c:pt idx="255">
                  <c:v>45046</c:v>
                </c:pt>
                <c:pt idx="256">
                  <c:v>45077</c:v>
                </c:pt>
                <c:pt idx="257">
                  <c:v>45107</c:v>
                </c:pt>
                <c:pt idx="258">
                  <c:v>45138</c:v>
                </c:pt>
                <c:pt idx="259">
                  <c:v>45169</c:v>
                </c:pt>
                <c:pt idx="260">
                  <c:v>45199</c:v>
                </c:pt>
              </c:numCache>
            </c:numRef>
          </c:cat>
          <c:val>
            <c:numRef>
              <c:f>List3!$B$110:$B$370</c:f>
              <c:numCache>
                <c:formatCode>General</c:formatCode>
                <c:ptCount val="261"/>
                <c:pt idx="0">
                  <c:v>231.87</c:v>
                </c:pt>
                <c:pt idx="1">
                  <c:v>228.66</c:v>
                </c:pt>
                <c:pt idx="2">
                  <c:v>231.72</c:v>
                </c:pt>
                <c:pt idx="3">
                  <c:v>230.4</c:v>
                </c:pt>
                <c:pt idx="4">
                  <c:v>233.57</c:v>
                </c:pt>
                <c:pt idx="5">
                  <c:v>236.89</c:v>
                </c:pt>
                <c:pt idx="6">
                  <c:v>237.38</c:v>
                </c:pt>
                <c:pt idx="7">
                  <c:v>239.66</c:v>
                </c:pt>
                <c:pt idx="8">
                  <c:v>242.26</c:v>
                </c:pt>
                <c:pt idx="9">
                  <c:v>244.37</c:v>
                </c:pt>
                <c:pt idx="10">
                  <c:v>247.72</c:v>
                </c:pt>
                <c:pt idx="11">
                  <c:v>257.02999999999997</c:v>
                </c:pt>
                <c:pt idx="12">
                  <c:v>251.13</c:v>
                </c:pt>
                <c:pt idx="13">
                  <c:v>249.61</c:v>
                </c:pt>
                <c:pt idx="14">
                  <c:v>257.56</c:v>
                </c:pt>
                <c:pt idx="15">
                  <c:v>258.51</c:v>
                </c:pt>
                <c:pt idx="16">
                  <c:v>261.58999999999997</c:v>
                </c:pt>
                <c:pt idx="17">
                  <c:v>265.8</c:v>
                </c:pt>
                <c:pt idx="18">
                  <c:v>267.47000000000003</c:v>
                </c:pt>
                <c:pt idx="19">
                  <c:v>268.11</c:v>
                </c:pt>
                <c:pt idx="20">
                  <c:v>271.70999999999998</c:v>
                </c:pt>
                <c:pt idx="21">
                  <c:v>274.20999999999998</c:v>
                </c:pt>
                <c:pt idx="22">
                  <c:v>275.661</c:v>
                </c:pt>
                <c:pt idx="23">
                  <c:v>283.69600000000003</c:v>
                </c:pt>
                <c:pt idx="24">
                  <c:v>276.68700000000001</c:v>
                </c:pt>
                <c:pt idx="25">
                  <c:v>275.04000000000002</c:v>
                </c:pt>
                <c:pt idx="26">
                  <c:v>277.62099999999998</c:v>
                </c:pt>
                <c:pt idx="27">
                  <c:v>279.53199999999998</c:v>
                </c:pt>
                <c:pt idx="28">
                  <c:v>281.82600000000002</c:v>
                </c:pt>
                <c:pt idx="29">
                  <c:v>286.48599999999999</c:v>
                </c:pt>
                <c:pt idx="30">
                  <c:v>290.27999999999997</c:v>
                </c:pt>
                <c:pt idx="31">
                  <c:v>287.69200000000001</c:v>
                </c:pt>
                <c:pt idx="32">
                  <c:v>292.483</c:v>
                </c:pt>
                <c:pt idx="33">
                  <c:v>289.67399999999998</c:v>
                </c:pt>
                <c:pt idx="34">
                  <c:v>292.13900000000001</c:v>
                </c:pt>
                <c:pt idx="35">
                  <c:v>300.34399999999999</c:v>
                </c:pt>
                <c:pt idx="36">
                  <c:v>294.04399999999998</c:v>
                </c:pt>
                <c:pt idx="37">
                  <c:v>294.01600000000002</c:v>
                </c:pt>
                <c:pt idx="38">
                  <c:v>297.26100000000002</c:v>
                </c:pt>
                <c:pt idx="39">
                  <c:v>297.13400000000001</c:v>
                </c:pt>
                <c:pt idx="40">
                  <c:v>302.029</c:v>
                </c:pt>
                <c:pt idx="41">
                  <c:v>306.55500000000001</c:v>
                </c:pt>
                <c:pt idx="42">
                  <c:v>308.45299999999997</c:v>
                </c:pt>
                <c:pt idx="43">
                  <c:v>308.96899999999999</c:v>
                </c:pt>
                <c:pt idx="44">
                  <c:v>314.77600000000001</c:v>
                </c:pt>
                <c:pt idx="45">
                  <c:v>315.697</c:v>
                </c:pt>
                <c:pt idx="46">
                  <c:v>317.40699999999998</c:v>
                </c:pt>
                <c:pt idx="47">
                  <c:v>325.755</c:v>
                </c:pt>
                <c:pt idx="48">
                  <c:v>321.70299999999997</c:v>
                </c:pt>
                <c:pt idx="49">
                  <c:v>320.98899999999998</c:v>
                </c:pt>
                <c:pt idx="50">
                  <c:v>324.661</c:v>
                </c:pt>
                <c:pt idx="51">
                  <c:v>326.53100000000001</c:v>
                </c:pt>
                <c:pt idx="52">
                  <c:v>331.55</c:v>
                </c:pt>
                <c:pt idx="53">
                  <c:v>335.36799999999999</c:v>
                </c:pt>
                <c:pt idx="54">
                  <c:v>339.65300000000002</c:v>
                </c:pt>
                <c:pt idx="55">
                  <c:v>338.714</c:v>
                </c:pt>
                <c:pt idx="56">
                  <c:v>344.48099999999999</c:v>
                </c:pt>
                <c:pt idx="57">
                  <c:v>346.25599999999997</c:v>
                </c:pt>
                <c:pt idx="58">
                  <c:v>350.38</c:v>
                </c:pt>
                <c:pt idx="59">
                  <c:v>358.87099999999998</c:v>
                </c:pt>
                <c:pt idx="60">
                  <c:v>354.38799999999998</c:v>
                </c:pt>
                <c:pt idx="61">
                  <c:v>355.44099999999997</c:v>
                </c:pt>
                <c:pt idx="62">
                  <c:v>361.57400000000001</c:v>
                </c:pt>
                <c:pt idx="63">
                  <c:v>365.77</c:v>
                </c:pt>
                <c:pt idx="64">
                  <c:v>373.44</c:v>
                </c:pt>
                <c:pt idx="65">
                  <c:v>374.19400000000002</c:v>
                </c:pt>
                <c:pt idx="66">
                  <c:v>380.19499999999999</c:v>
                </c:pt>
                <c:pt idx="67">
                  <c:v>380.06900000000002</c:v>
                </c:pt>
                <c:pt idx="68">
                  <c:v>381.54</c:v>
                </c:pt>
                <c:pt idx="69">
                  <c:v>384.79700000000003</c:v>
                </c:pt>
                <c:pt idx="70">
                  <c:v>390.048</c:v>
                </c:pt>
                <c:pt idx="71">
                  <c:v>398.64699999999999</c:v>
                </c:pt>
                <c:pt idx="72">
                  <c:v>391.62099999999998</c:v>
                </c:pt>
                <c:pt idx="73">
                  <c:v>391.46699999999998</c:v>
                </c:pt>
                <c:pt idx="74">
                  <c:v>393.51900000000001</c:v>
                </c:pt>
                <c:pt idx="75">
                  <c:v>394.85300000000001</c:v>
                </c:pt>
                <c:pt idx="76">
                  <c:v>401</c:v>
                </c:pt>
                <c:pt idx="77">
                  <c:v>401.738</c:v>
                </c:pt>
                <c:pt idx="78">
                  <c:v>398.68</c:v>
                </c:pt>
                <c:pt idx="79">
                  <c:v>399.60899999999998</c:v>
                </c:pt>
                <c:pt idx="80">
                  <c:v>404.54399999999998</c:v>
                </c:pt>
                <c:pt idx="81">
                  <c:v>435.42099999999999</c:v>
                </c:pt>
                <c:pt idx="82">
                  <c:v>443.94299999999998</c:v>
                </c:pt>
                <c:pt idx="83">
                  <c:v>449.64499999999998</c:v>
                </c:pt>
                <c:pt idx="84">
                  <c:v>444.83300000000003</c:v>
                </c:pt>
                <c:pt idx="85">
                  <c:v>441.55200000000002</c:v>
                </c:pt>
                <c:pt idx="86">
                  <c:v>440.173</c:v>
                </c:pt>
                <c:pt idx="87">
                  <c:v>443.154</c:v>
                </c:pt>
                <c:pt idx="88">
                  <c:v>439.36200000000002</c:v>
                </c:pt>
                <c:pt idx="89">
                  <c:v>439.529</c:v>
                </c:pt>
                <c:pt idx="90">
                  <c:v>436.91699999999997</c:v>
                </c:pt>
                <c:pt idx="91">
                  <c:v>433.077</c:v>
                </c:pt>
                <c:pt idx="92">
                  <c:v>432.27</c:v>
                </c:pt>
                <c:pt idx="93">
                  <c:v>433.69799999999998</c:v>
                </c:pt>
                <c:pt idx="94">
                  <c:v>434.52199999999999</c:v>
                </c:pt>
                <c:pt idx="95">
                  <c:v>440.97300000000001</c:v>
                </c:pt>
                <c:pt idx="96">
                  <c:v>434.28899999999999</c:v>
                </c:pt>
                <c:pt idx="97">
                  <c:v>432.29500000000002</c:v>
                </c:pt>
                <c:pt idx="98">
                  <c:v>432.65199999999999</c:v>
                </c:pt>
                <c:pt idx="99">
                  <c:v>434.58499999999998</c:v>
                </c:pt>
                <c:pt idx="100">
                  <c:v>435.19200000000001</c:v>
                </c:pt>
                <c:pt idx="101">
                  <c:v>438.41300000000001</c:v>
                </c:pt>
                <c:pt idx="102">
                  <c:v>439.52300000000002</c:v>
                </c:pt>
                <c:pt idx="103">
                  <c:v>436.44900000000001</c:v>
                </c:pt>
                <c:pt idx="104">
                  <c:v>438.512</c:v>
                </c:pt>
                <c:pt idx="105">
                  <c:v>436.60700000000003</c:v>
                </c:pt>
                <c:pt idx="106">
                  <c:v>436.71899999999999</c:v>
                </c:pt>
                <c:pt idx="107">
                  <c:v>448.75400000000002</c:v>
                </c:pt>
                <c:pt idx="108">
                  <c:v>440.238</c:v>
                </c:pt>
                <c:pt idx="109">
                  <c:v>437.70100000000002</c:v>
                </c:pt>
                <c:pt idx="110">
                  <c:v>441.12700000000001</c:v>
                </c:pt>
                <c:pt idx="111">
                  <c:v>439.238</c:v>
                </c:pt>
                <c:pt idx="112">
                  <c:v>443.64600000000002</c:v>
                </c:pt>
                <c:pt idx="113">
                  <c:v>444.54899999999998</c:v>
                </c:pt>
                <c:pt idx="114">
                  <c:v>447.87799999999999</c:v>
                </c:pt>
                <c:pt idx="115">
                  <c:v>445.30500000000001</c:v>
                </c:pt>
                <c:pt idx="116">
                  <c:v>449.089</c:v>
                </c:pt>
                <c:pt idx="117">
                  <c:v>453.22800000000001</c:v>
                </c:pt>
                <c:pt idx="118">
                  <c:v>456.084</c:v>
                </c:pt>
                <c:pt idx="119">
                  <c:v>466.988</c:v>
                </c:pt>
                <c:pt idx="120">
                  <c:v>461.19900000000001</c:v>
                </c:pt>
                <c:pt idx="121">
                  <c:v>462.97399999999999</c:v>
                </c:pt>
                <c:pt idx="122">
                  <c:v>465.28100000000001</c:v>
                </c:pt>
                <c:pt idx="123">
                  <c:v>464.666</c:v>
                </c:pt>
                <c:pt idx="124">
                  <c:v>470.37599999999998</c:v>
                </c:pt>
                <c:pt idx="125">
                  <c:v>467.09699999999998</c:v>
                </c:pt>
                <c:pt idx="126">
                  <c:v>471.46499999999997</c:v>
                </c:pt>
                <c:pt idx="127">
                  <c:v>470.58499999999998</c:v>
                </c:pt>
                <c:pt idx="128">
                  <c:v>469.38299999999998</c:v>
                </c:pt>
                <c:pt idx="129">
                  <c:v>471.57799999999997</c:v>
                </c:pt>
                <c:pt idx="130">
                  <c:v>475.23200000000003</c:v>
                </c:pt>
                <c:pt idx="131">
                  <c:v>481.44900000000001</c:v>
                </c:pt>
                <c:pt idx="132">
                  <c:v>477.09800000000001</c:v>
                </c:pt>
                <c:pt idx="133">
                  <c:v>477.01299999999998</c:v>
                </c:pt>
                <c:pt idx="134">
                  <c:v>476.16399999999999</c:v>
                </c:pt>
                <c:pt idx="135">
                  <c:v>481.40600000000001</c:v>
                </c:pt>
                <c:pt idx="136">
                  <c:v>488.40800000000002</c:v>
                </c:pt>
                <c:pt idx="137">
                  <c:v>487.73899999999998</c:v>
                </c:pt>
                <c:pt idx="138">
                  <c:v>490.27974011906628</c:v>
                </c:pt>
                <c:pt idx="139">
                  <c:v>491.185</c:v>
                </c:pt>
                <c:pt idx="140">
                  <c:v>489.34899999999988</c:v>
                </c:pt>
                <c:pt idx="141">
                  <c:v>493.55800000000005</c:v>
                </c:pt>
                <c:pt idx="142">
                  <c:v>493.65500000000009</c:v>
                </c:pt>
                <c:pt idx="143">
                  <c:v>504.66500000000008</c:v>
                </c:pt>
                <c:pt idx="144">
                  <c:v>500.76899999999989</c:v>
                </c:pt>
                <c:pt idx="145">
                  <c:v>499.78300000000002</c:v>
                </c:pt>
                <c:pt idx="146">
                  <c:v>498.97199999999998</c:v>
                </c:pt>
                <c:pt idx="147">
                  <c:v>502.71300000000008</c:v>
                </c:pt>
                <c:pt idx="148">
                  <c:v>506.68100000000004</c:v>
                </c:pt>
                <c:pt idx="149">
                  <c:v>507.26400000000001</c:v>
                </c:pt>
                <c:pt idx="150">
                  <c:v>512.30700000000002</c:v>
                </c:pt>
                <c:pt idx="151">
                  <c:v>513.99799999999993</c:v>
                </c:pt>
                <c:pt idx="152">
                  <c:v>515.82000000000005</c:v>
                </c:pt>
                <c:pt idx="153">
                  <c:v>518.18499999999995</c:v>
                </c:pt>
                <c:pt idx="154">
                  <c:v>523.22699999999998</c:v>
                </c:pt>
                <c:pt idx="155">
                  <c:v>534.82200000000012</c:v>
                </c:pt>
                <c:pt idx="156">
                  <c:v>533.67700000000002</c:v>
                </c:pt>
                <c:pt idx="157">
                  <c:v>533.38900000000001</c:v>
                </c:pt>
                <c:pt idx="158">
                  <c:v>535.01900000000001</c:v>
                </c:pt>
                <c:pt idx="159">
                  <c:v>544.32799999999997</c:v>
                </c:pt>
                <c:pt idx="160">
                  <c:v>548.9649999999998</c:v>
                </c:pt>
                <c:pt idx="161">
                  <c:v>549.0569999999999</c:v>
                </c:pt>
                <c:pt idx="162">
                  <c:v>553.12099999999987</c:v>
                </c:pt>
                <c:pt idx="163">
                  <c:v>557.86000000000013</c:v>
                </c:pt>
                <c:pt idx="164">
                  <c:v>568.15699999999993</c:v>
                </c:pt>
                <c:pt idx="165">
                  <c:v>571.6500000000002</c:v>
                </c:pt>
                <c:pt idx="166">
                  <c:v>578.45399999999995</c:v>
                </c:pt>
                <c:pt idx="167">
                  <c:v>586.26399999999967</c:v>
                </c:pt>
                <c:pt idx="168">
                  <c:v>594.7800000000002</c:v>
                </c:pt>
                <c:pt idx="169">
                  <c:v>583.95399999999995</c:v>
                </c:pt>
                <c:pt idx="170">
                  <c:v>595.21699999999987</c:v>
                </c:pt>
                <c:pt idx="171">
                  <c:v>597.46899999999982</c:v>
                </c:pt>
                <c:pt idx="172">
                  <c:v>607.60713000000032</c:v>
                </c:pt>
                <c:pt idx="173">
                  <c:v>616.40100000000029</c:v>
                </c:pt>
                <c:pt idx="174">
                  <c:v>627.9559999999999</c:v>
                </c:pt>
                <c:pt idx="175">
                  <c:v>624.99400000000014</c:v>
                </c:pt>
                <c:pt idx="176">
                  <c:v>620.85699999999974</c:v>
                </c:pt>
                <c:pt idx="177">
                  <c:v>643.19100000000003</c:v>
                </c:pt>
                <c:pt idx="178">
                  <c:v>644.77399999999966</c:v>
                </c:pt>
                <c:pt idx="179">
                  <c:v>652.82099999999969</c:v>
                </c:pt>
                <c:pt idx="180">
                  <c:v>667.55400000000031</c:v>
                </c:pt>
                <c:pt idx="181">
                  <c:v>691.79500000000007</c:v>
                </c:pt>
                <c:pt idx="182">
                  <c:v>710.62100000000009</c:v>
                </c:pt>
                <c:pt idx="183">
                  <c:v>743.69700000000057</c:v>
                </c:pt>
                <c:pt idx="184">
                  <c:v>722.21299999999974</c:v>
                </c:pt>
                <c:pt idx="185">
                  <c:v>710.02837112430188</c:v>
                </c:pt>
                <c:pt idx="186">
                  <c:v>703.89499999999998</c:v>
                </c:pt>
                <c:pt idx="187">
                  <c:v>675.01284503775105</c:v>
                </c:pt>
                <c:pt idx="188">
                  <c:v>675.62800000000016</c:v>
                </c:pt>
                <c:pt idx="189">
                  <c:v>664.49578594595278</c:v>
                </c:pt>
                <c:pt idx="190">
                  <c:v>675.15700000000015</c:v>
                </c:pt>
                <c:pt idx="191">
                  <c:v>682.06900000000041</c:v>
                </c:pt>
                <c:pt idx="192">
                  <c:v>674.73175434761606</c:v>
                </c:pt>
                <c:pt idx="193">
                  <c:v>662.2170000000001</c:v>
                </c:pt>
                <c:pt idx="194">
                  <c:v>667.68799999999965</c:v>
                </c:pt>
                <c:pt idx="195">
                  <c:v>671.89600000000064</c:v>
                </c:pt>
                <c:pt idx="196">
                  <c:v>677.82900000000018</c:v>
                </c:pt>
                <c:pt idx="197">
                  <c:v>679.55640980388807</c:v>
                </c:pt>
                <c:pt idx="198">
                  <c:v>679.71799999999985</c:v>
                </c:pt>
                <c:pt idx="199">
                  <c:v>687.30500000000029</c:v>
                </c:pt>
                <c:pt idx="200">
                  <c:v>683.22349672349492</c:v>
                </c:pt>
                <c:pt idx="201">
                  <c:v>689.4050000000002</c:v>
                </c:pt>
                <c:pt idx="202">
                  <c:v>695.90255956985902</c:v>
                </c:pt>
                <c:pt idx="203">
                  <c:v>701.49702157581396</c:v>
                </c:pt>
                <c:pt idx="204">
                  <c:v>700.4290406891555</c:v>
                </c:pt>
                <c:pt idx="205">
                  <c:v>699.9531996838864</c:v>
                </c:pt>
                <c:pt idx="206">
                  <c:v>700.07932195232888</c:v>
                </c:pt>
                <c:pt idx="207">
                  <c:v>704.16992842418767</c:v>
                </c:pt>
                <c:pt idx="208">
                  <c:v>712.88561062491544</c:v>
                </c:pt>
                <c:pt idx="209">
                  <c:v>715.64996818160262</c:v>
                </c:pt>
                <c:pt idx="210">
                  <c:v>714.38416099999949</c:v>
                </c:pt>
                <c:pt idx="211">
                  <c:v>716.99800000000005</c:v>
                </c:pt>
                <c:pt idx="212">
                  <c:v>720.8100000000004</c:v>
                </c:pt>
                <c:pt idx="213">
                  <c:v>722.82200000000057</c:v>
                </c:pt>
                <c:pt idx="214">
                  <c:v>729.31299999999919</c:v>
                </c:pt>
                <c:pt idx="215">
                  <c:v>736.29499999999962</c:v>
                </c:pt>
                <c:pt idx="216">
                  <c:v>727.69700000000012</c:v>
                </c:pt>
                <c:pt idx="217">
                  <c:v>726.75199999999995</c:v>
                </c:pt>
                <c:pt idx="218">
                  <c:v>738.88699999999972</c:v>
                </c:pt>
                <c:pt idx="219">
                  <c:v>762.50799999999981</c:v>
                </c:pt>
                <c:pt idx="220">
                  <c:v>776.87099999999964</c:v>
                </c:pt>
                <c:pt idx="221">
                  <c:v>776.61900000000014</c:v>
                </c:pt>
                <c:pt idx="222">
                  <c:v>783.25</c:v>
                </c:pt>
                <c:pt idx="223">
                  <c:v>777.72200000000021</c:v>
                </c:pt>
                <c:pt idx="224">
                  <c:v>783.78300000000036</c:v>
                </c:pt>
                <c:pt idx="225">
                  <c:v>791.04800000000023</c:v>
                </c:pt>
                <c:pt idx="226">
                  <c:v>797.01199999999972</c:v>
                </c:pt>
                <c:pt idx="227">
                  <c:v>816.70699999999988</c:v>
                </c:pt>
                <c:pt idx="228">
                  <c:v>806.61599999999953</c:v>
                </c:pt>
                <c:pt idx="229">
                  <c:v>807.77399999999989</c:v>
                </c:pt>
                <c:pt idx="230">
                  <c:v>812.91999999999962</c:v>
                </c:pt>
                <c:pt idx="231">
                  <c:v>827.93499999999995</c:v>
                </c:pt>
                <c:pt idx="232">
                  <c:v>827.27300000000014</c:v>
                </c:pt>
                <c:pt idx="233">
                  <c:v>834.1929999999993</c:v>
                </c:pt>
                <c:pt idx="234">
                  <c:v>838.06399999999985</c:v>
                </c:pt>
                <c:pt idx="235">
                  <c:v>837.16300000000001</c:v>
                </c:pt>
                <c:pt idx="236">
                  <c:v>847.20600000000013</c:v>
                </c:pt>
                <c:pt idx="237">
                  <c:v>824.94399999999951</c:v>
                </c:pt>
                <c:pt idx="238">
                  <c:v>845.75100000000066</c:v>
                </c:pt>
                <c:pt idx="239">
                  <c:v>848.08199999999943</c:v>
                </c:pt>
                <c:pt idx="240">
                  <c:v>828.51200000000017</c:v>
                </c:pt>
                <c:pt idx="241">
                  <c:v>830.93300000000045</c:v>
                </c:pt>
                <c:pt idx="242">
                  <c:v>865.19500000000062</c:v>
                </c:pt>
                <c:pt idx="243">
                  <c:v>845.33850760827818</c:v>
                </c:pt>
                <c:pt idx="244">
                  <c:v>850.17300000000023</c:v>
                </c:pt>
                <c:pt idx="245">
                  <c:v>849.52500000000009</c:v>
                </c:pt>
                <c:pt idx="246">
                  <c:v>827.32999999999947</c:v>
                </c:pt>
                <c:pt idx="247">
                  <c:v>827.47899999999981</c:v>
                </c:pt>
                <c:pt idx="248">
                  <c:v>825.66600000000017</c:v>
                </c:pt>
                <c:pt idx="249">
                  <c:v>825.24200000000019</c:v>
                </c:pt>
                <c:pt idx="250">
                  <c:v>823.09799999999996</c:v>
                </c:pt>
                <c:pt idx="251">
                  <c:v>833.44900000000007</c:v>
                </c:pt>
                <c:pt idx="252">
                  <c:v>815.89499999999998</c:v>
                </c:pt>
                <c:pt idx="253">
                  <c:v>804.48</c:v>
                </c:pt>
                <c:pt idx="254">
                  <c:v>806.27</c:v>
                </c:pt>
                <c:pt idx="255">
                  <c:v>812.57600000000002</c:v>
                </c:pt>
                <c:pt idx="256">
                  <c:v>809.48999999999978</c:v>
                </c:pt>
                <c:pt idx="257">
                  <c:v>818.94500000000016</c:v>
                </c:pt>
                <c:pt idx="258">
                  <c:v>816.02599999999984</c:v>
                </c:pt>
                <c:pt idx="259">
                  <c:v>816.65200000000004</c:v>
                </c:pt>
                <c:pt idx="260">
                  <c:v>815.29800000000068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08-4029-91A1-D9D918D75E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0866688"/>
        <c:axId val="330871936"/>
      </c:lineChart>
      <c:lineChart>
        <c:grouping val="standard"/>
        <c:varyColors val="0"/>
        <c:ser>
          <c:idx val="1"/>
          <c:order val="1"/>
          <c:tx>
            <c:strRef>
              <c:f>List3!$F$1</c:f>
              <c:strCache>
                <c:ptCount val="1"/>
                <c:pt idx="0">
                  <c:v>aktiva ČNB</c:v>
                </c:pt>
              </c:strCache>
            </c:strRef>
          </c:tx>
          <c:spPr>
            <a:ln w="25400">
              <a:solidFill>
                <a:srgbClr val="E96041"/>
              </a:solidFill>
              <a:prstDash val="solid"/>
            </a:ln>
          </c:spPr>
          <c:marker>
            <c:symbol val="none"/>
          </c:marker>
          <c:cat>
            <c:numRef>
              <c:f>List3!$A$110:$A$370</c:f>
              <c:numCache>
                <c:formatCode>m/d/yyyy</c:formatCode>
                <c:ptCount val="261"/>
                <c:pt idx="0">
                  <c:v>37287</c:v>
                </c:pt>
                <c:pt idx="1">
                  <c:v>37315</c:v>
                </c:pt>
                <c:pt idx="2">
                  <c:v>37346</c:v>
                </c:pt>
                <c:pt idx="3">
                  <c:v>37376</c:v>
                </c:pt>
                <c:pt idx="4">
                  <c:v>37407</c:v>
                </c:pt>
                <c:pt idx="5">
                  <c:v>37437</c:v>
                </c:pt>
                <c:pt idx="6">
                  <c:v>37468</c:v>
                </c:pt>
                <c:pt idx="7">
                  <c:v>37499</c:v>
                </c:pt>
                <c:pt idx="8">
                  <c:v>37529</c:v>
                </c:pt>
                <c:pt idx="9">
                  <c:v>37560</c:v>
                </c:pt>
                <c:pt idx="10">
                  <c:v>37590</c:v>
                </c:pt>
                <c:pt idx="11">
                  <c:v>37621</c:v>
                </c:pt>
                <c:pt idx="12">
                  <c:v>37652</c:v>
                </c:pt>
                <c:pt idx="13">
                  <c:v>37680</c:v>
                </c:pt>
                <c:pt idx="14">
                  <c:v>37711</c:v>
                </c:pt>
                <c:pt idx="15">
                  <c:v>37741</c:v>
                </c:pt>
                <c:pt idx="16">
                  <c:v>37772</c:v>
                </c:pt>
                <c:pt idx="17">
                  <c:v>37802</c:v>
                </c:pt>
                <c:pt idx="18">
                  <c:v>37833</c:v>
                </c:pt>
                <c:pt idx="19">
                  <c:v>37864</c:v>
                </c:pt>
                <c:pt idx="20">
                  <c:v>37894</c:v>
                </c:pt>
                <c:pt idx="21">
                  <c:v>37925</c:v>
                </c:pt>
                <c:pt idx="22">
                  <c:v>37955</c:v>
                </c:pt>
                <c:pt idx="23">
                  <c:v>37986</c:v>
                </c:pt>
                <c:pt idx="24">
                  <c:v>38017</c:v>
                </c:pt>
                <c:pt idx="25">
                  <c:v>38046</c:v>
                </c:pt>
                <c:pt idx="26">
                  <c:v>38077</c:v>
                </c:pt>
                <c:pt idx="27">
                  <c:v>38107</c:v>
                </c:pt>
                <c:pt idx="28">
                  <c:v>38138</c:v>
                </c:pt>
                <c:pt idx="29">
                  <c:v>38168</c:v>
                </c:pt>
                <c:pt idx="30">
                  <c:v>38199</c:v>
                </c:pt>
                <c:pt idx="31">
                  <c:v>38230</c:v>
                </c:pt>
                <c:pt idx="32">
                  <c:v>38260</c:v>
                </c:pt>
                <c:pt idx="33">
                  <c:v>38291</c:v>
                </c:pt>
                <c:pt idx="34">
                  <c:v>38321</c:v>
                </c:pt>
                <c:pt idx="35">
                  <c:v>38352</c:v>
                </c:pt>
                <c:pt idx="36">
                  <c:v>38383</c:v>
                </c:pt>
                <c:pt idx="37">
                  <c:v>38411</c:v>
                </c:pt>
                <c:pt idx="38">
                  <c:v>38442</c:v>
                </c:pt>
                <c:pt idx="39">
                  <c:v>38472</c:v>
                </c:pt>
                <c:pt idx="40">
                  <c:v>38503</c:v>
                </c:pt>
                <c:pt idx="41">
                  <c:v>38533</c:v>
                </c:pt>
                <c:pt idx="42">
                  <c:v>38564</c:v>
                </c:pt>
                <c:pt idx="43">
                  <c:v>38595</c:v>
                </c:pt>
                <c:pt idx="44">
                  <c:v>38625</c:v>
                </c:pt>
                <c:pt idx="45">
                  <c:v>38656</c:v>
                </c:pt>
                <c:pt idx="46">
                  <c:v>38686</c:v>
                </c:pt>
                <c:pt idx="47">
                  <c:v>38717</c:v>
                </c:pt>
                <c:pt idx="48">
                  <c:v>38748</c:v>
                </c:pt>
                <c:pt idx="49">
                  <c:v>38776</c:v>
                </c:pt>
                <c:pt idx="50">
                  <c:v>38807</c:v>
                </c:pt>
                <c:pt idx="51">
                  <c:v>38837</c:v>
                </c:pt>
                <c:pt idx="52">
                  <c:v>38868</c:v>
                </c:pt>
                <c:pt idx="53">
                  <c:v>38898</c:v>
                </c:pt>
                <c:pt idx="54">
                  <c:v>38929</c:v>
                </c:pt>
                <c:pt idx="55">
                  <c:v>38960</c:v>
                </c:pt>
                <c:pt idx="56">
                  <c:v>38990</c:v>
                </c:pt>
                <c:pt idx="57">
                  <c:v>39021</c:v>
                </c:pt>
                <c:pt idx="58">
                  <c:v>39051</c:v>
                </c:pt>
                <c:pt idx="59">
                  <c:v>39082</c:v>
                </c:pt>
                <c:pt idx="60">
                  <c:v>39113</c:v>
                </c:pt>
                <c:pt idx="61">
                  <c:v>39141</c:v>
                </c:pt>
                <c:pt idx="62">
                  <c:v>39172</c:v>
                </c:pt>
                <c:pt idx="63">
                  <c:v>39202</c:v>
                </c:pt>
                <c:pt idx="64">
                  <c:v>39233</c:v>
                </c:pt>
                <c:pt idx="65">
                  <c:v>39263</c:v>
                </c:pt>
                <c:pt idx="66">
                  <c:v>39294</c:v>
                </c:pt>
                <c:pt idx="67">
                  <c:v>39325</c:v>
                </c:pt>
                <c:pt idx="68">
                  <c:v>39355</c:v>
                </c:pt>
                <c:pt idx="69">
                  <c:v>39386</c:v>
                </c:pt>
                <c:pt idx="70">
                  <c:v>39416</c:v>
                </c:pt>
                <c:pt idx="71">
                  <c:v>39447</c:v>
                </c:pt>
                <c:pt idx="72">
                  <c:v>39478</c:v>
                </c:pt>
                <c:pt idx="73">
                  <c:v>39507</c:v>
                </c:pt>
                <c:pt idx="74">
                  <c:v>39538</c:v>
                </c:pt>
                <c:pt idx="75">
                  <c:v>39568</c:v>
                </c:pt>
                <c:pt idx="76">
                  <c:v>39599</c:v>
                </c:pt>
                <c:pt idx="77">
                  <c:v>39629</c:v>
                </c:pt>
                <c:pt idx="78">
                  <c:v>39660</c:v>
                </c:pt>
                <c:pt idx="79">
                  <c:v>39691</c:v>
                </c:pt>
                <c:pt idx="80">
                  <c:v>39721</c:v>
                </c:pt>
                <c:pt idx="81">
                  <c:v>39752</c:v>
                </c:pt>
                <c:pt idx="82">
                  <c:v>39782</c:v>
                </c:pt>
                <c:pt idx="83">
                  <c:v>39813</c:v>
                </c:pt>
                <c:pt idx="84">
                  <c:v>39844</c:v>
                </c:pt>
                <c:pt idx="85">
                  <c:v>39872</c:v>
                </c:pt>
                <c:pt idx="86">
                  <c:v>39903</c:v>
                </c:pt>
                <c:pt idx="87">
                  <c:v>39933</c:v>
                </c:pt>
                <c:pt idx="88">
                  <c:v>39964</c:v>
                </c:pt>
                <c:pt idx="89">
                  <c:v>39994</c:v>
                </c:pt>
                <c:pt idx="90">
                  <c:v>40025</c:v>
                </c:pt>
                <c:pt idx="91">
                  <c:v>40056</c:v>
                </c:pt>
                <c:pt idx="92">
                  <c:v>40086</c:v>
                </c:pt>
                <c:pt idx="93">
                  <c:v>40117</c:v>
                </c:pt>
                <c:pt idx="94">
                  <c:v>40147</c:v>
                </c:pt>
                <c:pt idx="95">
                  <c:v>40178</c:v>
                </c:pt>
                <c:pt idx="96">
                  <c:v>40209</c:v>
                </c:pt>
                <c:pt idx="97">
                  <c:v>40237</c:v>
                </c:pt>
                <c:pt idx="98">
                  <c:v>40268</c:v>
                </c:pt>
                <c:pt idx="99">
                  <c:v>40298</c:v>
                </c:pt>
                <c:pt idx="100">
                  <c:v>40329</c:v>
                </c:pt>
                <c:pt idx="101">
                  <c:v>40359</c:v>
                </c:pt>
                <c:pt idx="102">
                  <c:v>40390</c:v>
                </c:pt>
                <c:pt idx="103">
                  <c:v>40421</c:v>
                </c:pt>
                <c:pt idx="104">
                  <c:v>40451</c:v>
                </c:pt>
                <c:pt idx="105">
                  <c:v>40482</c:v>
                </c:pt>
                <c:pt idx="106">
                  <c:v>40512</c:v>
                </c:pt>
                <c:pt idx="107">
                  <c:v>40543</c:v>
                </c:pt>
                <c:pt idx="108">
                  <c:v>40574</c:v>
                </c:pt>
                <c:pt idx="109">
                  <c:v>40602</c:v>
                </c:pt>
                <c:pt idx="110">
                  <c:v>40633</c:v>
                </c:pt>
                <c:pt idx="111">
                  <c:v>40663</c:v>
                </c:pt>
                <c:pt idx="112">
                  <c:v>40694</c:v>
                </c:pt>
                <c:pt idx="113">
                  <c:v>40724</c:v>
                </c:pt>
                <c:pt idx="114">
                  <c:v>40755</c:v>
                </c:pt>
                <c:pt idx="115">
                  <c:v>40786</c:v>
                </c:pt>
                <c:pt idx="116">
                  <c:v>40816</c:v>
                </c:pt>
                <c:pt idx="117">
                  <c:v>40847</c:v>
                </c:pt>
                <c:pt idx="118">
                  <c:v>40877</c:v>
                </c:pt>
                <c:pt idx="119">
                  <c:v>40908</c:v>
                </c:pt>
                <c:pt idx="120">
                  <c:v>40939</c:v>
                </c:pt>
                <c:pt idx="121">
                  <c:v>40968</c:v>
                </c:pt>
                <c:pt idx="122">
                  <c:v>40999</c:v>
                </c:pt>
                <c:pt idx="123">
                  <c:v>41029</c:v>
                </c:pt>
                <c:pt idx="124">
                  <c:v>41060</c:v>
                </c:pt>
                <c:pt idx="125">
                  <c:v>41090</c:v>
                </c:pt>
                <c:pt idx="126">
                  <c:v>41121</c:v>
                </c:pt>
                <c:pt idx="127">
                  <c:v>41152</c:v>
                </c:pt>
                <c:pt idx="128">
                  <c:v>41182</c:v>
                </c:pt>
                <c:pt idx="129">
                  <c:v>41213</c:v>
                </c:pt>
                <c:pt idx="130">
                  <c:v>41243</c:v>
                </c:pt>
                <c:pt idx="131">
                  <c:v>41274</c:v>
                </c:pt>
                <c:pt idx="132">
                  <c:v>41305</c:v>
                </c:pt>
                <c:pt idx="133">
                  <c:v>41333</c:v>
                </c:pt>
                <c:pt idx="134">
                  <c:v>41364</c:v>
                </c:pt>
                <c:pt idx="135">
                  <c:v>41394</c:v>
                </c:pt>
                <c:pt idx="136">
                  <c:v>41425</c:v>
                </c:pt>
                <c:pt idx="137">
                  <c:v>41455</c:v>
                </c:pt>
                <c:pt idx="138">
                  <c:v>41486</c:v>
                </c:pt>
                <c:pt idx="139">
                  <c:v>41517</c:v>
                </c:pt>
                <c:pt idx="140">
                  <c:v>41547</c:v>
                </c:pt>
                <c:pt idx="141">
                  <c:v>41578</c:v>
                </c:pt>
                <c:pt idx="142">
                  <c:v>41608</c:v>
                </c:pt>
                <c:pt idx="143">
                  <c:v>41639</c:v>
                </c:pt>
                <c:pt idx="144">
                  <c:v>41670</c:v>
                </c:pt>
                <c:pt idx="145">
                  <c:v>41698</c:v>
                </c:pt>
                <c:pt idx="146">
                  <c:v>41729</c:v>
                </c:pt>
                <c:pt idx="147">
                  <c:v>41759</c:v>
                </c:pt>
                <c:pt idx="148">
                  <c:v>41790</c:v>
                </c:pt>
                <c:pt idx="149">
                  <c:v>41820</c:v>
                </c:pt>
                <c:pt idx="150">
                  <c:v>41851</c:v>
                </c:pt>
                <c:pt idx="151">
                  <c:v>41882</c:v>
                </c:pt>
                <c:pt idx="152">
                  <c:v>41912</c:v>
                </c:pt>
                <c:pt idx="153">
                  <c:v>41943</c:v>
                </c:pt>
                <c:pt idx="154">
                  <c:v>41973</c:v>
                </c:pt>
                <c:pt idx="155">
                  <c:v>42004</c:v>
                </c:pt>
                <c:pt idx="156">
                  <c:v>42035</c:v>
                </c:pt>
                <c:pt idx="157">
                  <c:v>42063</c:v>
                </c:pt>
                <c:pt idx="158">
                  <c:v>42094</c:v>
                </c:pt>
                <c:pt idx="159">
                  <c:v>42124</c:v>
                </c:pt>
                <c:pt idx="160">
                  <c:v>42155</c:v>
                </c:pt>
                <c:pt idx="161">
                  <c:v>42185</c:v>
                </c:pt>
                <c:pt idx="162">
                  <c:v>42216</c:v>
                </c:pt>
                <c:pt idx="163">
                  <c:v>42247</c:v>
                </c:pt>
                <c:pt idx="164">
                  <c:v>42277</c:v>
                </c:pt>
                <c:pt idx="165">
                  <c:v>42308</c:v>
                </c:pt>
                <c:pt idx="166">
                  <c:v>42338</c:v>
                </c:pt>
                <c:pt idx="167">
                  <c:v>42369</c:v>
                </c:pt>
                <c:pt idx="168">
                  <c:v>42400</c:v>
                </c:pt>
                <c:pt idx="169">
                  <c:v>42429</c:v>
                </c:pt>
                <c:pt idx="170">
                  <c:v>42460</c:v>
                </c:pt>
                <c:pt idx="171">
                  <c:v>42490</c:v>
                </c:pt>
                <c:pt idx="172">
                  <c:v>42521</c:v>
                </c:pt>
                <c:pt idx="173">
                  <c:v>42551</c:v>
                </c:pt>
                <c:pt idx="174">
                  <c:v>42582</c:v>
                </c:pt>
                <c:pt idx="175">
                  <c:v>42613</c:v>
                </c:pt>
                <c:pt idx="176">
                  <c:v>42643</c:v>
                </c:pt>
                <c:pt idx="177">
                  <c:v>42674</c:v>
                </c:pt>
                <c:pt idx="178">
                  <c:v>42704</c:v>
                </c:pt>
                <c:pt idx="179">
                  <c:v>42735</c:v>
                </c:pt>
                <c:pt idx="180">
                  <c:v>42766</c:v>
                </c:pt>
                <c:pt idx="181">
                  <c:v>42794</c:v>
                </c:pt>
                <c:pt idx="182">
                  <c:v>42825</c:v>
                </c:pt>
                <c:pt idx="183">
                  <c:v>42855</c:v>
                </c:pt>
                <c:pt idx="184">
                  <c:v>42886</c:v>
                </c:pt>
                <c:pt idx="185">
                  <c:v>42916</c:v>
                </c:pt>
                <c:pt idx="186">
                  <c:v>42947</c:v>
                </c:pt>
                <c:pt idx="187">
                  <c:v>42978</c:v>
                </c:pt>
                <c:pt idx="188">
                  <c:v>43008</c:v>
                </c:pt>
                <c:pt idx="189">
                  <c:v>43039</c:v>
                </c:pt>
                <c:pt idx="190">
                  <c:v>43069</c:v>
                </c:pt>
                <c:pt idx="191">
                  <c:v>43100</c:v>
                </c:pt>
                <c:pt idx="192">
                  <c:v>43131</c:v>
                </c:pt>
                <c:pt idx="193">
                  <c:v>43159</c:v>
                </c:pt>
                <c:pt idx="194">
                  <c:v>43190</c:v>
                </c:pt>
                <c:pt idx="195">
                  <c:v>43220</c:v>
                </c:pt>
                <c:pt idx="196">
                  <c:v>43251</c:v>
                </c:pt>
                <c:pt idx="197">
                  <c:v>43281</c:v>
                </c:pt>
                <c:pt idx="198">
                  <c:v>43312</c:v>
                </c:pt>
                <c:pt idx="199">
                  <c:v>43343</c:v>
                </c:pt>
                <c:pt idx="200">
                  <c:v>43373</c:v>
                </c:pt>
                <c:pt idx="201">
                  <c:v>43404</c:v>
                </c:pt>
                <c:pt idx="202">
                  <c:v>43434</c:v>
                </c:pt>
                <c:pt idx="203">
                  <c:v>43465</c:v>
                </c:pt>
                <c:pt idx="204">
                  <c:v>43496</c:v>
                </c:pt>
                <c:pt idx="205">
                  <c:v>43524</c:v>
                </c:pt>
                <c:pt idx="206">
                  <c:v>43555</c:v>
                </c:pt>
                <c:pt idx="207">
                  <c:v>43585</c:v>
                </c:pt>
                <c:pt idx="208">
                  <c:v>43616</c:v>
                </c:pt>
                <c:pt idx="209">
                  <c:v>43646</c:v>
                </c:pt>
                <c:pt idx="210">
                  <c:v>43677</c:v>
                </c:pt>
                <c:pt idx="211">
                  <c:v>43708</c:v>
                </c:pt>
                <c:pt idx="212">
                  <c:v>43738</c:v>
                </c:pt>
                <c:pt idx="213">
                  <c:v>43769</c:v>
                </c:pt>
                <c:pt idx="214">
                  <c:v>43799</c:v>
                </c:pt>
                <c:pt idx="215">
                  <c:v>43830</c:v>
                </c:pt>
                <c:pt idx="216">
                  <c:v>43861</c:v>
                </c:pt>
                <c:pt idx="217">
                  <c:v>43890</c:v>
                </c:pt>
                <c:pt idx="218">
                  <c:v>43921</c:v>
                </c:pt>
                <c:pt idx="219">
                  <c:v>43951</c:v>
                </c:pt>
                <c:pt idx="220">
                  <c:v>43982</c:v>
                </c:pt>
                <c:pt idx="221">
                  <c:v>44012</c:v>
                </c:pt>
                <c:pt idx="222">
                  <c:v>44043</c:v>
                </c:pt>
                <c:pt idx="223">
                  <c:v>44074</c:v>
                </c:pt>
                <c:pt idx="224">
                  <c:v>44104</c:v>
                </c:pt>
                <c:pt idx="225">
                  <c:v>44135</c:v>
                </c:pt>
                <c:pt idx="226">
                  <c:v>44165</c:v>
                </c:pt>
                <c:pt idx="227">
                  <c:v>44196</c:v>
                </c:pt>
                <c:pt idx="228">
                  <c:v>44227</c:v>
                </c:pt>
                <c:pt idx="229">
                  <c:v>44255</c:v>
                </c:pt>
                <c:pt idx="230">
                  <c:v>44286</c:v>
                </c:pt>
                <c:pt idx="231">
                  <c:v>44316</c:v>
                </c:pt>
                <c:pt idx="232">
                  <c:v>44347</c:v>
                </c:pt>
                <c:pt idx="233">
                  <c:v>44377</c:v>
                </c:pt>
                <c:pt idx="234">
                  <c:v>44408</c:v>
                </c:pt>
                <c:pt idx="235">
                  <c:v>44439</c:v>
                </c:pt>
                <c:pt idx="236">
                  <c:v>44469</c:v>
                </c:pt>
                <c:pt idx="237">
                  <c:v>44500</c:v>
                </c:pt>
                <c:pt idx="238">
                  <c:v>44530</c:v>
                </c:pt>
                <c:pt idx="239">
                  <c:v>44561</c:v>
                </c:pt>
                <c:pt idx="240">
                  <c:v>44592</c:v>
                </c:pt>
                <c:pt idx="241">
                  <c:v>44620</c:v>
                </c:pt>
                <c:pt idx="242">
                  <c:v>44651</c:v>
                </c:pt>
                <c:pt idx="243">
                  <c:v>44681</c:v>
                </c:pt>
                <c:pt idx="244">
                  <c:v>44712</c:v>
                </c:pt>
                <c:pt idx="245">
                  <c:v>44742</c:v>
                </c:pt>
                <c:pt idx="246">
                  <c:v>44773</c:v>
                </c:pt>
                <c:pt idx="247">
                  <c:v>44804</c:v>
                </c:pt>
                <c:pt idx="248">
                  <c:v>44834</c:v>
                </c:pt>
                <c:pt idx="249">
                  <c:v>44865</c:v>
                </c:pt>
                <c:pt idx="250">
                  <c:v>44895</c:v>
                </c:pt>
                <c:pt idx="251">
                  <c:v>44926</c:v>
                </c:pt>
                <c:pt idx="252">
                  <c:v>44957</c:v>
                </c:pt>
                <c:pt idx="253">
                  <c:v>44985</c:v>
                </c:pt>
                <c:pt idx="254">
                  <c:v>45016</c:v>
                </c:pt>
                <c:pt idx="255">
                  <c:v>45046</c:v>
                </c:pt>
                <c:pt idx="256">
                  <c:v>45077</c:v>
                </c:pt>
                <c:pt idx="257">
                  <c:v>45107</c:v>
                </c:pt>
                <c:pt idx="258">
                  <c:v>45138</c:v>
                </c:pt>
                <c:pt idx="259">
                  <c:v>45169</c:v>
                </c:pt>
                <c:pt idx="260">
                  <c:v>45199</c:v>
                </c:pt>
              </c:numCache>
            </c:numRef>
          </c:cat>
          <c:val>
            <c:numRef>
              <c:f>List3!$F$110:$F$370</c:f>
              <c:numCache>
                <c:formatCode>General</c:formatCode>
                <c:ptCount val="261"/>
                <c:pt idx="0">
                  <c:v>628.59312399999999</c:v>
                </c:pt>
                <c:pt idx="1">
                  <c:v>624.38788299999999</c:v>
                </c:pt>
                <c:pt idx="2">
                  <c:v>622.72464200000002</c:v>
                </c:pt>
                <c:pt idx="3">
                  <c:v>636.91365099999996</c:v>
                </c:pt>
                <c:pt idx="4">
                  <c:v>745.663004</c:v>
                </c:pt>
                <c:pt idx="5">
                  <c:v>720.35695399999997</c:v>
                </c:pt>
                <c:pt idx="6">
                  <c:v>758.04799100000002</c:v>
                </c:pt>
                <c:pt idx="7">
                  <c:v>763.93141400000002</c:v>
                </c:pt>
                <c:pt idx="8">
                  <c:v>781.62895700000001</c:v>
                </c:pt>
                <c:pt idx="9">
                  <c:v>769.99832200000003</c:v>
                </c:pt>
                <c:pt idx="10">
                  <c:v>774.36951199999999</c:v>
                </c:pt>
                <c:pt idx="11">
                  <c:v>788.39708499999995</c:v>
                </c:pt>
                <c:pt idx="12">
                  <c:v>784.20996200000002</c:v>
                </c:pt>
                <c:pt idx="13">
                  <c:v>797.46257900000001</c:v>
                </c:pt>
                <c:pt idx="14">
                  <c:v>792.05700300000001</c:v>
                </c:pt>
                <c:pt idx="15">
                  <c:v>774.26397600000007</c:v>
                </c:pt>
                <c:pt idx="16">
                  <c:v>768.19152699999995</c:v>
                </c:pt>
                <c:pt idx="17">
                  <c:v>778.85623299999997</c:v>
                </c:pt>
                <c:pt idx="18">
                  <c:v>784.58379200000002</c:v>
                </c:pt>
                <c:pt idx="19">
                  <c:v>796.39752499999997</c:v>
                </c:pt>
                <c:pt idx="20">
                  <c:v>765.53434699999991</c:v>
                </c:pt>
                <c:pt idx="21">
                  <c:v>766.66750200000001</c:v>
                </c:pt>
                <c:pt idx="22">
                  <c:v>759.60939599999995</c:v>
                </c:pt>
                <c:pt idx="23">
                  <c:v>759.28288800000007</c:v>
                </c:pt>
                <c:pt idx="24">
                  <c:v>780.16749700000003</c:v>
                </c:pt>
                <c:pt idx="25">
                  <c:v>768.81769700000007</c:v>
                </c:pt>
                <c:pt idx="26">
                  <c:v>787.08252099999993</c:v>
                </c:pt>
                <c:pt idx="27">
                  <c:v>784.74085000000002</c:v>
                </c:pt>
                <c:pt idx="28">
                  <c:v>754.27845500000001</c:v>
                </c:pt>
                <c:pt idx="29">
                  <c:v>759.63200500000005</c:v>
                </c:pt>
                <c:pt idx="30">
                  <c:v>764.01186699999994</c:v>
                </c:pt>
                <c:pt idx="31">
                  <c:v>760.31486499999994</c:v>
                </c:pt>
                <c:pt idx="32">
                  <c:v>747.89533499999993</c:v>
                </c:pt>
                <c:pt idx="33">
                  <c:v>749.63031000000001</c:v>
                </c:pt>
                <c:pt idx="34">
                  <c:v>725.53203899999994</c:v>
                </c:pt>
                <c:pt idx="35">
                  <c:v>720.15402000000006</c:v>
                </c:pt>
                <c:pt idx="36">
                  <c:v>725.75031844399996</c:v>
                </c:pt>
                <c:pt idx="37">
                  <c:v>716.59748272299998</c:v>
                </c:pt>
                <c:pt idx="38">
                  <c:v>728.43318835299999</c:v>
                </c:pt>
                <c:pt idx="39">
                  <c:v>777.19553398199992</c:v>
                </c:pt>
                <c:pt idx="40">
                  <c:v>775.72842800399997</c:v>
                </c:pt>
                <c:pt idx="41">
                  <c:v>848.16603011500001</c:v>
                </c:pt>
                <c:pt idx="42">
                  <c:v>855.54321694099997</c:v>
                </c:pt>
                <c:pt idx="43">
                  <c:v>828.32221143300001</c:v>
                </c:pt>
                <c:pt idx="44">
                  <c:v>855.76390442799993</c:v>
                </c:pt>
                <c:pt idx="45">
                  <c:v>847.04854830400006</c:v>
                </c:pt>
                <c:pt idx="46">
                  <c:v>826.169662131</c:v>
                </c:pt>
                <c:pt idx="47">
                  <c:v>890.28301513199995</c:v>
                </c:pt>
                <c:pt idx="48">
                  <c:v>835.43660117699994</c:v>
                </c:pt>
                <c:pt idx="49">
                  <c:v>826.32862290100002</c:v>
                </c:pt>
                <c:pt idx="50">
                  <c:v>837.46312854099995</c:v>
                </c:pt>
                <c:pt idx="51">
                  <c:v>832.91291885099997</c:v>
                </c:pt>
                <c:pt idx="52">
                  <c:v>827.81360474600001</c:v>
                </c:pt>
                <c:pt idx="53">
                  <c:v>824.77351964499996</c:v>
                </c:pt>
                <c:pt idx="54">
                  <c:v>799.04732854999997</c:v>
                </c:pt>
                <c:pt idx="55">
                  <c:v>791.06823578299998</c:v>
                </c:pt>
                <c:pt idx="56">
                  <c:v>815.82713642800002</c:v>
                </c:pt>
                <c:pt idx="57">
                  <c:v>768.04855208099991</c:v>
                </c:pt>
                <c:pt idx="58">
                  <c:v>746.79555741000001</c:v>
                </c:pt>
                <c:pt idx="59">
                  <c:v>769.86504256000001</c:v>
                </c:pt>
                <c:pt idx="60">
                  <c:v>764.70085176300006</c:v>
                </c:pt>
                <c:pt idx="61">
                  <c:v>773.80387557500001</c:v>
                </c:pt>
                <c:pt idx="62">
                  <c:v>785.41913911699999</c:v>
                </c:pt>
                <c:pt idx="63">
                  <c:v>772.67662929099993</c:v>
                </c:pt>
                <c:pt idx="64">
                  <c:v>771.76852896799994</c:v>
                </c:pt>
                <c:pt idx="65">
                  <c:v>795.48934428199993</c:v>
                </c:pt>
                <c:pt idx="66">
                  <c:v>785.33131782199996</c:v>
                </c:pt>
                <c:pt idx="67">
                  <c:v>802.46300700999996</c:v>
                </c:pt>
                <c:pt idx="68">
                  <c:v>756.31898613199996</c:v>
                </c:pt>
                <c:pt idx="69">
                  <c:v>763.30280785100001</c:v>
                </c:pt>
                <c:pt idx="70">
                  <c:v>759.35499966899999</c:v>
                </c:pt>
                <c:pt idx="71">
                  <c:v>757.34349890300007</c:v>
                </c:pt>
                <c:pt idx="72">
                  <c:v>757.07327524800007</c:v>
                </c:pt>
                <c:pt idx="73">
                  <c:v>732.90376122700002</c:v>
                </c:pt>
                <c:pt idx="74">
                  <c:v>719.97102755399999</c:v>
                </c:pt>
                <c:pt idx="75">
                  <c:v>700.81305190399996</c:v>
                </c:pt>
                <c:pt idx="76">
                  <c:v>699.52952751299995</c:v>
                </c:pt>
                <c:pt idx="77">
                  <c:v>669.41341067300004</c:v>
                </c:pt>
                <c:pt idx="78">
                  <c:v>670.179837088</c:v>
                </c:pt>
                <c:pt idx="79">
                  <c:v>703.88968331199999</c:v>
                </c:pt>
                <c:pt idx="80">
                  <c:v>696.67949007099992</c:v>
                </c:pt>
                <c:pt idx="81">
                  <c:v>709.34759097699998</c:v>
                </c:pt>
                <c:pt idx="82">
                  <c:v>727.4371093960001</c:v>
                </c:pt>
                <c:pt idx="83">
                  <c:v>784.23045613199997</c:v>
                </c:pt>
                <c:pt idx="84">
                  <c:v>796.74740665244997</c:v>
                </c:pt>
                <c:pt idx="85">
                  <c:v>826.50977266593998</c:v>
                </c:pt>
                <c:pt idx="86">
                  <c:v>794.09299858177997</c:v>
                </c:pt>
                <c:pt idx="87">
                  <c:v>776.43723382577002</c:v>
                </c:pt>
                <c:pt idx="88">
                  <c:v>763.14823057292995</c:v>
                </c:pt>
                <c:pt idx="89">
                  <c:v>733.13284233177001</c:v>
                </c:pt>
                <c:pt idx="90">
                  <c:v>734.40226870637002</c:v>
                </c:pt>
                <c:pt idx="91">
                  <c:v>742.53644626147002</c:v>
                </c:pt>
                <c:pt idx="92">
                  <c:v>733.69467705382999</c:v>
                </c:pt>
                <c:pt idx="93">
                  <c:v>767.81563497287004</c:v>
                </c:pt>
                <c:pt idx="94">
                  <c:v>769.65631483118</c:v>
                </c:pt>
                <c:pt idx="95">
                  <c:v>795.91773900651003</c:v>
                </c:pt>
                <c:pt idx="96">
                  <c:v>803.10405751005999</c:v>
                </c:pt>
                <c:pt idx="97">
                  <c:v>799.64281471155005</c:v>
                </c:pt>
                <c:pt idx="98">
                  <c:v>779.75755703102993</c:v>
                </c:pt>
                <c:pt idx="99">
                  <c:v>785.46631683157</c:v>
                </c:pt>
                <c:pt idx="100">
                  <c:v>813.92034119355003</c:v>
                </c:pt>
                <c:pt idx="101">
                  <c:v>818.47451717097999</c:v>
                </c:pt>
                <c:pt idx="102">
                  <c:v>783.50050580611003</c:v>
                </c:pt>
                <c:pt idx="103">
                  <c:v>799.39734826725999</c:v>
                </c:pt>
                <c:pt idx="104">
                  <c:v>826.12524443036</c:v>
                </c:pt>
                <c:pt idx="105">
                  <c:v>813.93467780281003</c:v>
                </c:pt>
                <c:pt idx="106">
                  <c:v>820.83185790468997</c:v>
                </c:pt>
                <c:pt idx="107">
                  <c:v>825.02054094285006</c:v>
                </c:pt>
                <c:pt idx="108">
                  <c:v>756.27785943354002</c:v>
                </c:pt>
                <c:pt idx="109">
                  <c:v>770.51643505752997</c:v>
                </c:pt>
                <c:pt idx="110">
                  <c:v>757.56084651341996</c:v>
                </c:pt>
                <c:pt idx="111">
                  <c:v>741.27290947957999</c:v>
                </c:pt>
                <c:pt idx="112">
                  <c:v>760.48243932819992</c:v>
                </c:pt>
                <c:pt idx="113">
                  <c:v>749.73665506709995</c:v>
                </c:pt>
                <c:pt idx="114">
                  <c:v>753.37032193484993</c:v>
                </c:pt>
                <c:pt idx="115">
                  <c:v>746.18971454062</c:v>
                </c:pt>
                <c:pt idx="116">
                  <c:v>783.14133488793993</c:v>
                </c:pt>
                <c:pt idx="117">
                  <c:v>786.36907126442009</c:v>
                </c:pt>
                <c:pt idx="118">
                  <c:v>804.17539872322004</c:v>
                </c:pt>
                <c:pt idx="119">
                  <c:v>832.46701321660998</c:v>
                </c:pt>
                <c:pt idx="120">
                  <c:v>806.67994411165</c:v>
                </c:pt>
                <c:pt idx="121">
                  <c:v>821.43603731772998</c:v>
                </c:pt>
                <c:pt idx="122">
                  <c:v>823.39577823707998</c:v>
                </c:pt>
                <c:pt idx="123">
                  <c:v>843.43811685560001</c:v>
                </c:pt>
                <c:pt idx="124">
                  <c:v>838.33158901681998</c:v>
                </c:pt>
                <c:pt idx="125">
                  <c:v>833.75461522948001</c:v>
                </c:pt>
                <c:pt idx="126">
                  <c:v>830.11891960672995</c:v>
                </c:pt>
                <c:pt idx="127">
                  <c:v>813.47477373508002</c:v>
                </c:pt>
                <c:pt idx="128">
                  <c:v>807.00869360066997</c:v>
                </c:pt>
                <c:pt idx="129">
                  <c:v>872.30079997221992</c:v>
                </c:pt>
                <c:pt idx="130">
                  <c:v>888.54416718548998</c:v>
                </c:pt>
                <c:pt idx="131">
                  <c:v>879.67907575313006</c:v>
                </c:pt>
                <c:pt idx="132">
                  <c:v>894.51758699262007</c:v>
                </c:pt>
                <c:pt idx="133">
                  <c:v>910.76506048542001</c:v>
                </c:pt>
                <c:pt idx="134">
                  <c:v>916.66348409773002</c:v>
                </c:pt>
                <c:pt idx="135">
                  <c:v>911.4157503936899</c:v>
                </c:pt>
                <c:pt idx="136">
                  <c:v>884.97583595538003</c:v>
                </c:pt>
                <c:pt idx="137">
                  <c:v>890.72428954053998</c:v>
                </c:pt>
                <c:pt idx="138">
                  <c:v>899.76008437099006</c:v>
                </c:pt>
                <c:pt idx="139">
                  <c:v>895.25697693223003</c:v>
                </c:pt>
                <c:pt idx="140">
                  <c:v>896.31652037259994</c:v>
                </c:pt>
                <c:pt idx="141">
                  <c:v>914.56123229316006</c:v>
                </c:pt>
                <c:pt idx="142">
                  <c:v>1139.4902709685698</c:v>
                </c:pt>
                <c:pt idx="143">
                  <c:v>1139.47611477231</c:v>
                </c:pt>
                <c:pt idx="144">
                  <c:v>1160.6128210312299</c:v>
                </c:pt>
                <c:pt idx="145">
                  <c:v>1153.0374104924399</c:v>
                </c:pt>
                <c:pt idx="146">
                  <c:v>1164.0890328121</c:v>
                </c:pt>
                <c:pt idx="147">
                  <c:v>1178.4817782932398</c:v>
                </c:pt>
                <c:pt idx="148">
                  <c:v>1192.23425255238</c:v>
                </c:pt>
                <c:pt idx="149">
                  <c:v>1208.2267986504401</c:v>
                </c:pt>
                <c:pt idx="150">
                  <c:v>1203.8776256608601</c:v>
                </c:pt>
                <c:pt idx="151">
                  <c:v>1219.6326399167999</c:v>
                </c:pt>
                <c:pt idx="152">
                  <c:v>1218.6737609376401</c:v>
                </c:pt>
                <c:pt idx="153">
                  <c:v>1232.8133435509701</c:v>
                </c:pt>
                <c:pt idx="154">
                  <c:v>1233.6224135795101</c:v>
                </c:pt>
                <c:pt idx="155">
                  <c:v>1265.48152927909</c:v>
                </c:pt>
                <c:pt idx="156">
                  <c:v>1318.0289928090401</c:v>
                </c:pt>
                <c:pt idx="157">
                  <c:v>1335.4779661073101</c:v>
                </c:pt>
                <c:pt idx="158">
                  <c:v>1364.0284744845001</c:v>
                </c:pt>
                <c:pt idx="159">
                  <c:v>1360.12935962592</c:v>
                </c:pt>
                <c:pt idx="160">
                  <c:v>1382.02692086205</c:v>
                </c:pt>
                <c:pt idx="161">
                  <c:v>1410.34379636224</c:v>
                </c:pt>
                <c:pt idx="162">
                  <c:v>1411.5927273264599</c:v>
                </c:pt>
                <c:pt idx="163">
                  <c:v>1498.18874169745</c:v>
                </c:pt>
                <c:pt idx="164">
                  <c:v>1549.4430158142502</c:v>
                </c:pt>
                <c:pt idx="165">
                  <c:v>1565.57630838195</c:v>
                </c:pt>
                <c:pt idx="166">
                  <c:v>1611.9303532618201</c:v>
                </c:pt>
                <c:pt idx="167">
                  <c:v>1622.5218528739401</c:v>
                </c:pt>
                <c:pt idx="168">
                  <c:v>1704.26482200546</c:v>
                </c:pt>
                <c:pt idx="169">
                  <c:v>1769.4505335093399</c:v>
                </c:pt>
                <c:pt idx="170">
                  <c:v>1764.7033982906</c:v>
                </c:pt>
                <c:pt idx="171">
                  <c:v>1798.1660262330702</c:v>
                </c:pt>
                <c:pt idx="172">
                  <c:v>1844.2584921950599</c:v>
                </c:pt>
                <c:pt idx="173">
                  <c:v>1857.88121929471</c:v>
                </c:pt>
                <c:pt idx="174">
                  <c:v>1872.6412694614198</c:v>
                </c:pt>
                <c:pt idx="175">
                  <c:v>1930.1774418405098</c:v>
                </c:pt>
                <c:pt idx="176">
                  <c:v>2007.1702787183801</c:v>
                </c:pt>
                <c:pt idx="177">
                  <c:v>2146.6078128456797</c:v>
                </c:pt>
                <c:pt idx="178">
                  <c:v>2200.0777661852599</c:v>
                </c:pt>
                <c:pt idx="179">
                  <c:v>2224.7980432846698</c:v>
                </c:pt>
                <c:pt idx="180">
                  <c:v>2631.5842023534701</c:v>
                </c:pt>
                <c:pt idx="181">
                  <c:v>2874.8698480962103</c:v>
                </c:pt>
                <c:pt idx="182">
                  <c:v>3345.6267523430001</c:v>
                </c:pt>
                <c:pt idx="183">
                  <c:v>3382.4296168415999</c:v>
                </c:pt>
                <c:pt idx="184">
                  <c:v>3303.03079755096</c:v>
                </c:pt>
                <c:pt idx="185">
                  <c:v>3294.6508931574099</c:v>
                </c:pt>
                <c:pt idx="186">
                  <c:v>3271.2129620134701</c:v>
                </c:pt>
                <c:pt idx="187">
                  <c:v>3263.91773086894</c:v>
                </c:pt>
                <c:pt idx="188">
                  <c:v>3254.2423084818302</c:v>
                </c:pt>
                <c:pt idx="189">
                  <c:v>3208.0282862061699</c:v>
                </c:pt>
                <c:pt idx="190">
                  <c:v>3155.73602404761</c:v>
                </c:pt>
                <c:pt idx="191">
                  <c:v>3174.5308192496404</c:v>
                </c:pt>
                <c:pt idx="192">
                  <c:v>3110.0609604230699</c:v>
                </c:pt>
                <c:pt idx="193">
                  <c:v>3154.1510226946502</c:v>
                </c:pt>
                <c:pt idx="194">
                  <c:v>3113.3868827224101</c:v>
                </c:pt>
                <c:pt idx="195">
                  <c:v>3142.94742707366</c:v>
                </c:pt>
                <c:pt idx="196">
                  <c:v>3218.0211740452601</c:v>
                </c:pt>
                <c:pt idx="197">
                  <c:v>3241.4167319407002</c:v>
                </c:pt>
                <c:pt idx="198">
                  <c:v>3184.31469178216</c:v>
                </c:pt>
                <c:pt idx="199">
                  <c:v>3214.9482826072299</c:v>
                </c:pt>
                <c:pt idx="200">
                  <c:v>3190.04503276286</c:v>
                </c:pt>
                <c:pt idx="201">
                  <c:v>3250.5516883198698</c:v>
                </c:pt>
                <c:pt idx="202">
                  <c:v>3253.9785947406799</c:v>
                </c:pt>
                <c:pt idx="203">
                  <c:v>3221.9692326567097</c:v>
                </c:pt>
                <c:pt idx="204">
                  <c:v>3252.9341629632704</c:v>
                </c:pt>
                <c:pt idx="205">
                  <c:v>3245.1469902522099</c:v>
                </c:pt>
                <c:pt idx="206">
                  <c:v>3306.3326505218402</c:v>
                </c:pt>
                <c:pt idx="207">
                  <c:v>3303.5379458910102</c:v>
                </c:pt>
                <c:pt idx="208">
                  <c:v>3333.5725200799698</c:v>
                </c:pt>
                <c:pt idx="209">
                  <c:v>3313.1192338649698</c:v>
                </c:pt>
                <c:pt idx="210">
                  <c:v>3358.7268030058999</c:v>
                </c:pt>
                <c:pt idx="211">
                  <c:v>3423.3410932329198</c:v>
                </c:pt>
                <c:pt idx="212">
                  <c:v>3432.4306437323803</c:v>
                </c:pt>
                <c:pt idx="213">
                  <c:v>3397.03089122456</c:v>
                </c:pt>
                <c:pt idx="214">
                  <c:v>3429.9021844347703</c:v>
                </c:pt>
                <c:pt idx="215">
                  <c:v>3412.3532096101399</c:v>
                </c:pt>
                <c:pt idx="216">
                  <c:v>3400.8890218259598</c:v>
                </c:pt>
                <c:pt idx="217">
                  <c:v>3416.5626324279401</c:v>
                </c:pt>
                <c:pt idx="218">
                  <c:v>3649.35021846891</c:v>
                </c:pt>
                <c:pt idx="219">
                  <c:v>3689.8426999117</c:v>
                </c:pt>
                <c:pt idx="220">
                  <c:v>3665.3866427324001</c:v>
                </c:pt>
                <c:pt idx="221">
                  <c:v>3642.9210369366797</c:v>
                </c:pt>
                <c:pt idx="222">
                  <c:v>3518.4834783352198</c:v>
                </c:pt>
                <c:pt idx="223">
                  <c:v>3534.1494651479302</c:v>
                </c:pt>
                <c:pt idx="224">
                  <c:v>3684.7737075280002</c:v>
                </c:pt>
                <c:pt idx="225">
                  <c:v>3688.9495266495596</c:v>
                </c:pt>
                <c:pt idx="226">
                  <c:v>3578.6848992624</c:v>
                </c:pt>
                <c:pt idx="227">
                  <c:v>3578.0799169096204</c:v>
                </c:pt>
                <c:pt idx="228">
                  <c:v>3550.4222485424202</c:v>
                </c:pt>
                <c:pt idx="229">
                  <c:v>3607.5336993926298</c:v>
                </c:pt>
                <c:pt idx="230">
                  <c:v>3673.5829655645803</c:v>
                </c:pt>
                <c:pt idx="231">
                  <c:v>3635.8251260895099</c:v>
                </c:pt>
                <c:pt idx="232">
                  <c:v>3585.3082130255002</c:v>
                </c:pt>
                <c:pt idx="233">
                  <c:v>3627.0629963367896</c:v>
                </c:pt>
                <c:pt idx="234">
                  <c:v>3620.4545550807397</c:v>
                </c:pt>
                <c:pt idx="235">
                  <c:v>3715.2956691951204</c:v>
                </c:pt>
                <c:pt idx="236">
                  <c:v>3751.1296782487398</c:v>
                </c:pt>
                <c:pt idx="237">
                  <c:v>3842.1847413187102</c:v>
                </c:pt>
                <c:pt idx="238">
                  <c:v>3850.7744411267699</c:v>
                </c:pt>
                <c:pt idx="239">
                  <c:v>3833.7225068358498</c:v>
                </c:pt>
                <c:pt idx="240">
                  <c:v>3830.0750859538202</c:v>
                </c:pt>
                <c:pt idx="241">
                  <c:v>3940.41667849543</c:v>
                </c:pt>
                <c:pt idx="242">
                  <c:v>3839.0194454130301</c:v>
                </c:pt>
                <c:pt idx="243">
                  <c:v>3981.4330801514698</c:v>
                </c:pt>
                <c:pt idx="244">
                  <c:v>3897.4036568260299</c:v>
                </c:pt>
                <c:pt idx="245">
                  <c:v>3710.51048300906</c:v>
                </c:pt>
                <c:pt idx="246">
                  <c:v>3623.06947742071</c:v>
                </c:pt>
                <c:pt idx="247">
                  <c:v>3501.3404707762397</c:v>
                </c:pt>
                <c:pt idx="248">
                  <c:v>3367.8083961092602</c:v>
                </c:pt>
                <c:pt idx="249">
                  <c:v>3284.6130770943996</c:v>
                </c:pt>
                <c:pt idx="250">
                  <c:v>3243.1879733468099</c:v>
                </c:pt>
                <c:pt idx="251">
                  <c:v>3195.1629328394602</c:v>
                </c:pt>
                <c:pt idx="252">
                  <c:v>3165.7108857496</c:v>
                </c:pt>
                <c:pt idx="253">
                  <c:v>3018.8484987168299</c:v>
                </c:pt>
                <c:pt idx="254">
                  <c:v>3076.0143713955304</c:v>
                </c:pt>
                <c:pt idx="255">
                  <c:v>3017.1353429112601</c:v>
                </c:pt>
                <c:pt idx="256">
                  <c:v>3057.7070669847499</c:v>
                </c:pt>
                <c:pt idx="257">
                  <c:v>3116.0701154159801</c:v>
                </c:pt>
                <c:pt idx="258">
                  <c:v>3135.8534685475997</c:v>
                </c:pt>
                <c:pt idx="259">
                  <c:v>3151.44211316062</c:v>
                </c:pt>
                <c:pt idx="260">
                  <c:v>3210.1497794222601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08-4029-91A1-D9D918D75E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0883840"/>
        <c:axId val="330886144"/>
      </c:lineChart>
      <c:dateAx>
        <c:axId val="330866688"/>
        <c:scaling>
          <c:orientation val="minMax"/>
        </c:scaling>
        <c:delete val="0"/>
        <c:axPos val="b"/>
        <c:numFmt formatCode="mm\/yy" sourceLinked="0"/>
        <c:majorTickMark val="none"/>
        <c:minorTickMark val="none"/>
        <c:tickLblPos val="low"/>
        <c:spPr>
          <a:ln w="6350">
            <a:solidFill>
              <a:srgbClr val="000000"/>
            </a:solidFill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cs-CZ"/>
          </a:p>
        </c:txPr>
        <c:crossAx val="330871936"/>
        <c:crosses val="autoZero"/>
        <c:auto val="1"/>
        <c:lblOffset val="100"/>
        <c:baseTimeUnit val="months"/>
      </c:dateAx>
      <c:valAx>
        <c:axId val="3308719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6350">
            <a:solidFill>
              <a:srgbClr val="000000"/>
            </a:solidFill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cs-CZ"/>
          </a:p>
        </c:txPr>
        <c:crossAx val="330866688"/>
        <c:crosses val="autoZero"/>
        <c:crossBetween val="between"/>
      </c:valAx>
      <c:dateAx>
        <c:axId val="3308838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30886144"/>
        <c:crosses val="autoZero"/>
        <c:auto val="1"/>
        <c:lblOffset val="100"/>
        <c:baseTimeUnit val="months"/>
      </c:dateAx>
      <c:valAx>
        <c:axId val="3308861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 w="6350">
            <a:solidFill>
              <a:srgbClr val="000000"/>
            </a:solidFill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cs-CZ"/>
          </a:p>
        </c:txPr>
        <c:crossAx val="330883840"/>
        <c:crosses val="max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7337551371893837"/>
          <c:y val="0.9300307362895428"/>
          <c:w val="0.48963713524021674"/>
          <c:h val="6.9969263710457197E-2"/>
        </c:manualLayout>
      </c:layout>
      <c:overlay val="0"/>
      <c:spPr>
        <a:ln w="25400">
          <a:noFill/>
        </a:ln>
      </c:spPr>
      <c:txPr>
        <a:bodyPr/>
        <a:lstStyle/>
        <a:p>
          <a:pPr>
            <a:defRPr sz="82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cs-CZ"/>
        </a:p>
      </c:txPr>
    </c:legend>
    <c:plotVisOnly val="1"/>
    <c:dispBlanksAs val="gap"/>
    <c:showDLblsOverMax val="0"/>
  </c:chart>
  <c:spPr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xMode val="edge"/>
          <c:yMode val="edge"/>
          <c:x val="1.7482517482517484E-2"/>
          <c:y val="2.1731296454923988E-2"/>
          <c:w val="0.94755244755244761"/>
          <c:h val="0.89932189022366116"/>
        </c:manualLayout>
      </c:layout>
      <c:lineChart>
        <c:grouping val="standard"/>
        <c:varyColors val="0"/>
        <c:ser>
          <c:idx val="0"/>
          <c:order val="0"/>
          <c:tx>
            <c:strRef>
              <c:f>List3!$J$1</c:f>
              <c:strCache>
                <c:ptCount val="1"/>
                <c:pt idx="0">
                  <c:v>multiplikátor (báze)</c:v>
                </c:pt>
              </c:strCache>
            </c:strRef>
          </c:tx>
          <c:spPr>
            <a:ln w="25400">
              <a:solidFill>
                <a:srgbClr val="4880C4"/>
              </a:solidFill>
              <a:prstDash val="solid"/>
            </a:ln>
          </c:spPr>
          <c:marker>
            <c:symbol val="none"/>
          </c:marker>
          <c:cat>
            <c:numRef>
              <c:f>List3!$A$110:$A$370</c:f>
              <c:numCache>
                <c:formatCode>m/d/yyyy</c:formatCode>
                <c:ptCount val="261"/>
                <c:pt idx="0">
                  <c:v>37287</c:v>
                </c:pt>
                <c:pt idx="1">
                  <c:v>37315</c:v>
                </c:pt>
                <c:pt idx="2">
                  <c:v>37346</c:v>
                </c:pt>
                <c:pt idx="3">
                  <c:v>37376</c:v>
                </c:pt>
                <c:pt idx="4">
                  <c:v>37407</c:v>
                </c:pt>
                <c:pt idx="5">
                  <c:v>37437</c:v>
                </c:pt>
                <c:pt idx="6">
                  <c:v>37468</c:v>
                </c:pt>
                <c:pt idx="7">
                  <c:v>37499</c:v>
                </c:pt>
                <c:pt idx="8">
                  <c:v>37529</c:v>
                </c:pt>
                <c:pt idx="9">
                  <c:v>37560</c:v>
                </c:pt>
                <c:pt idx="10">
                  <c:v>37590</c:v>
                </c:pt>
                <c:pt idx="11">
                  <c:v>37621</c:v>
                </c:pt>
                <c:pt idx="12">
                  <c:v>37652</c:v>
                </c:pt>
                <c:pt idx="13">
                  <c:v>37680</c:v>
                </c:pt>
                <c:pt idx="14">
                  <c:v>37711</c:v>
                </c:pt>
                <c:pt idx="15">
                  <c:v>37741</c:v>
                </c:pt>
                <c:pt idx="16">
                  <c:v>37772</c:v>
                </c:pt>
                <c:pt idx="17">
                  <c:v>37802</c:v>
                </c:pt>
                <c:pt idx="18">
                  <c:v>37833</c:v>
                </c:pt>
                <c:pt idx="19">
                  <c:v>37864</c:v>
                </c:pt>
                <c:pt idx="20">
                  <c:v>37894</c:v>
                </c:pt>
                <c:pt idx="21">
                  <c:v>37925</c:v>
                </c:pt>
                <c:pt idx="22">
                  <c:v>37955</c:v>
                </c:pt>
                <c:pt idx="23">
                  <c:v>37986</c:v>
                </c:pt>
                <c:pt idx="24">
                  <c:v>38017</c:v>
                </c:pt>
                <c:pt idx="25">
                  <c:v>38046</c:v>
                </c:pt>
                <c:pt idx="26">
                  <c:v>38077</c:v>
                </c:pt>
                <c:pt idx="27">
                  <c:v>38107</c:v>
                </c:pt>
                <c:pt idx="28">
                  <c:v>38138</c:v>
                </c:pt>
                <c:pt idx="29">
                  <c:v>38168</c:v>
                </c:pt>
                <c:pt idx="30">
                  <c:v>38199</c:v>
                </c:pt>
                <c:pt idx="31">
                  <c:v>38230</c:v>
                </c:pt>
                <c:pt idx="32">
                  <c:v>38260</c:v>
                </c:pt>
                <c:pt idx="33">
                  <c:v>38291</c:v>
                </c:pt>
                <c:pt idx="34">
                  <c:v>38321</c:v>
                </c:pt>
                <c:pt idx="35">
                  <c:v>38352</c:v>
                </c:pt>
                <c:pt idx="36">
                  <c:v>38383</c:v>
                </c:pt>
                <c:pt idx="37">
                  <c:v>38411</c:v>
                </c:pt>
                <c:pt idx="38">
                  <c:v>38442</c:v>
                </c:pt>
                <c:pt idx="39">
                  <c:v>38472</c:v>
                </c:pt>
                <c:pt idx="40">
                  <c:v>38503</c:v>
                </c:pt>
                <c:pt idx="41">
                  <c:v>38533</c:v>
                </c:pt>
                <c:pt idx="42">
                  <c:v>38564</c:v>
                </c:pt>
                <c:pt idx="43">
                  <c:v>38595</c:v>
                </c:pt>
                <c:pt idx="44">
                  <c:v>38625</c:v>
                </c:pt>
                <c:pt idx="45">
                  <c:v>38656</c:v>
                </c:pt>
                <c:pt idx="46">
                  <c:v>38686</c:v>
                </c:pt>
                <c:pt idx="47">
                  <c:v>38717</c:v>
                </c:pt>
                <c:pt idx="48">
                  <c:v>38748</c:v>
                </c:pt>
                <c:pt idx="49">
                  <c:v>38776</c:v>
                </c:pt>
                <c:pt idx="50">
                  <c:v>38807</c:v>
                </c:pt>
                <c:pt idx="51">
                  <c:v>38837</c:v>
                </c:pt>
                <c:pt idx="52">
                  <c:v>38868</c:v>
                </c:pt>
                <c:pt idx="53">
                  <c:v>38898</c:v>
                </c:pt>
                <c:pt idx="54">
                  <c:v>38929</c:v>
                </c:pt>
                <c:pt idx="55">
                  <c:v>38960</c:v>
                </c:pt>
                <c:pt idx="56">
                  <c:v>38990</c:v>
                </c:pt>
                <c:pt idx="57">
                  <c:v>39021</c:v>
                </c:pt>
                <c:pt idx="58">
                  <c:v>39051</c:v>
                </c:pt>
                <c:pt idx="59">
                  <c:v>39082</c:v>
                </c:pt>
                <c:pt idx="60">
                  <c:v>39113</c:v>
                </c:pt>
                <c:pt idx="61">
                  <c:v>39141</c:v>
                </c:pt>
                <c:pt idx="62">
                  <c:v>39172</c:v>
                </c:pt>
                <c:pt idx="63">
                  <c:v>39202</c:v>
                </c:pt>
                <c:pt idx="64">
                  <c:v>39233</c:v>
                </c:pt>
                <c:pt idx="65">
                  <c:v>39263</c:v>
                </c:pt>
                <c:pt idx="66">
                  <c:v>39294</c:v>
                </c:pt>
                <c:pt idx="67">
                  <c:v>39325</c:v>
                </c:pt>
                <c:pt idx="68">
                  <c:v>39355</c:v>
                </c:pt>
                <c:pt idx="69">
                  <c:v>39386</c:v>
                </c:pt>
                <c:pt idx="70">
                  <c:v>39416</c:v>
                </c:pt>
                <c:pt idx="71">
                  <c:v>39447</c:v>
                </c:pt>
                <c:pt idx="72">
                  <c:v>39478</c:v>
                </c:pt>
                <c:pt idx="73">
                  <c:v>39507</c:v>
                </c:pt>
                <c:pt idx="74">
                  <c:v>39538</c:v>
                </c:pt>
                <c:pt idx="75">
                  <c:v>39568</c:v>
                </c:pt>
                <c:pt idx="76">
                  <c:v>39599</c:v>
                </c:pt>
                <c:pt idx="77">
                  <c:v>39629</c:v>
                </c:pt>
                <c:pt idx="78">
                  <c:v>39660</c:v>
                </c:pt>
                <c:pt idx="79">
                  <c:v>39691</c:v>
                </c:pt>
                <c:pt idx="80">
                  <c:v>39721</c:v>
                </c:pt>
                <c:pt idx="81">
                  <c:v>39752</c:v>
                </c:pt>
                <c:pt idx="82">
                  <c:v>39782</c:v>
                </c:pt>
                <c:pt idx="83">
                  <c:v>39813</c:v>
                </c:pt>
                <c:pt idx="84">
                  <c:v>39844</c:v>
                </c:pt>
                <c:pt idx="85">
                  <c:v>39872</c:v>
                </c:pt>
                <c:pt idx="86">
                  <c:v>39903</c:v>
                </c:pt>
                <c:pt idx="87">
                  <c:v>39933</c:v>
                </c:pt>
                <c:pt idx="88">
                  <c:v>39964</c:v>
                </c:pt>
                <c:pt idx="89">
                  <c:v>39994</c:v>
                </c:pt>
                <c:pt idx="90">
                  <c:v>40025</c:v>
                </c:pt>
                <c:pt idx="91">
                  <c:v>40056</c:v>
                </c:pt>
                <c:pt idx="92">
                  <c:v>40086</c:v>
                </c:pt>
                <c:pt idx="93">
                  <c:v>40117</c:v>
                </c:pt>
                <c:pt idx="94">
                  <c:v>40147</c:v>
                </c:pt>
                <c:pt idx="95">
                  <c:v>40178</c:v>
                </c:pt>
                <c:pt idx="96">
                  <c:v>40209</c:v>
                </c:pt>
                <c:pt idx="97">
                  <c:v>40237</c:v>
                </c:pt>
                <c:pt idx="98">
                  <c:v>40268</c:v>
                </c:pt>
                <c:pt idx="99">
                  <c:v>40298</c:v>
                </c:pt>
                <c:pt idx="100">
                  <c:v>40329</c:v>
                </c:pt>
                <c:pt idx="101">
                  <c:v>40359</c:v>
                </c:pt>
                <c:pt idx="102">
                  <c:v>40390</c:v>
                </c:pt>
                <c:pt idx="103">
                  <c:v>40421</c:v>
                </c:pt>
                <c:pt idx="104">
                  <c:v>40451</c:v>
                </c:pt>
                <c:pt idx="105">
                  <c:v>40482</c:v>
                </c:pt>
                <c:pt idx="106">
                  <c:v>40512</c:v>
                </c:pt>
                <c:pt idx="107">
                  <c:v>40543</c:v>
                </c:pt>
                <c:pt idx="108">
                  <c:v>40574</c:v>
                </c:pt>
                <c:pt idx="109">
                  <c:v>40602</c:v>
                </c:pt>
                <c:pt idx="110">
                  <c:v>40633</c:v>
                </c:pt>
                <c:pt idx="111">
                  <c:v>40663</c:v>
                </c:pt>
                <c:pt idx="112">
                  <c:v>40694</c:v>
                </c:pt>
                <c:pt idx="113">
                  <c:v>40724</c:v>
                </c:pt>
                <c:pt idx="114">
                  <c:v>40755</c:v>
                </c:pt>
                <c:pt idx="115">
                  <c:v>40786</c:v>
                </c:pt>
                <c:pt idx="116">
                  <c:v>40816</c:v>
                </c:pt>
                <c:pt idx="117">
                  <c:v>40847</c:v>
                </c:pt>
                <c:pt idx="118">
                  <c:v>40877</c:v>
                </c:pt>
                <c:pt idx="119">
                  <c:v>40908</c:v>
                </c:pt>
                <c:pt idx="120">
                  <c:v>40939</c:v>
                </c:pt>
                <c:pt idx="121">
                  <c:v>40968</c:v>
                </c:pt>
                <c:pt idx="122">
                  <c:v>40999</c:v>
                </c:pt>
                <c:pt idx="123">
                  <c:v>41029</c:v>
                </c:pt>
                <c:pt idx="124">
                  <c:v>41060</c:v>
                </c:pt>
                <c:pt idx="125">
                  <c:v>41090</c:v>
                </c:pt>
                <c:pt idx="126">
                  <c:v>41121</c:v>
                </c:pt>
                <c:pt idx="127">
                  <c:v>41152</c:v>
                </c:pt>
                <c:pt idx="128">
                  <c:v>41182</c:v>
                </c:pt>
                <c:pt idx="129">
                  <c:v>41213</c:v>
                </c:pt>
                <c:pt idx="130">
                  <c:v>41243</c:v>
                </c:pt>
                <c:pt idx="131">
                  <c:v>41274</c:v>
                </c:pt>
                <c:pt idx="132">
                  <c:v>41305</c:v>
                </c:pt>
                <c:pt idx="133">
                  <c:v>41333</c:v>
                </c:pt>
                <c:pt idx="134">
                  <c:v>41364</c:v>
                </c:pt>
                <c:pt idx="135">
                  <c:v>41394</c:v>
                </c:pt>
                <c:pt idx="136">
                  <c:v>41425</c:v>
                </c:pt>
                <c:pt idx="137">
                  <c:v>41455</c:v>
                </c:pt>
                <c:pt idx="138">
                  <c:v>41486</c:v>
                </c:pt>
                <c:pt idx="139">
                  <c:v>41517</c:v>
                </c:pt>
                <c:pt idx="140">
                  <c:v>41547</c:v>
                </c:pt>
                <c:pt idx="141">
                  <c:v>41578</c:v>
                </c:pt>
                <c:pt idx="142">
                  <c:v>41608</c:v>
                </c:pt>
                <c:pt idx="143">
                  <c:v>41639</c:v>
                </c:pt>
                <c:pt idx="144">
                  <c:v>41670</c:v>
                </c:pt>
                <c:pt idx="145">
                  <c:v>41698</c:v>
                </c:pt>
                <c:pt idx="146">
                  <c:v>41729</c:v>
                </c:pt>
                <c:pt idx="147">
                  <c:v>41759</c:v>
                </c:pt>
                <c:pt idx="148">
                  <c:v>41790</c:v>
                </c:pt>
                <c:pt idx="149">
                  <c:v>41820</c:v>
                </c:pt>
                <c:pt idx="150">
                  <c:v>41851</c:v>
                </c:pt>
                <c:pt idx="151">
                  <c:v>41882</c:v>
                </c:pt>
                <c:pt idx="152">
                  <c:v>41912</c:v>
                </c:pt>
                <c:pt idx="153">
                  <c:v>41943</c:v>
                </c:pt>
                <c:pt idx="154">
                  <c:v>41973</c:v>
                </c:pt>
                <c:pt idx="155">
                  <c:v>42004</c:v>
                </c:pt>
                <c:pt idx="156">
                  <c:v>42035</c:v>
                </c:pt>
                <c:pt idx="157">
                  <c:v>42063</c:v>
                </c:pt>
                <c:pt idx="158">
                  <c:v>42094</c:v>
                </c:pt>
                <c:pt idx="159">
                  <c:v>42124</c:v>
                </c:pt>
                <c:pt idx="160">
                  <c:v>42155</c:v>
                </c:pt>
                <c:pt idx="161">
                  <c:v>42185</c:v>
                </c:pt>
                <c:pt idx="162">
                  <c:v>42216</c:v>
                </c:pt>
                <c:pt idx="163">
                  <c:v>42247</c:v>
                </c:pt>
                <c:pt idx="164">
                  <c:v>42277</c:v>
                </c:pt>
                <c:pt idx="165">
                  <c:v>42308</c:v>
                </c:pt>
                <c:pt idx="166">
                  <c:v>42338</c:v>
                </c:pt>
                <c:pt idx="167">
                  <c:v>42369</c:v>
                </c:pt>
                <c:pt idx="168">
                  <c:v>42400</c:v>
                </c:pt>
                <c:pt idx="169">
                  <c:v>42429</c:v>
                </c:pt>
                <c:pt idx="170">
                  <c:v>42460</c:v>
                </c:pt>
                <c:pt idx="171">
                  <c:v>42490</c:v>
                </c:pt>
                <c:pt idx="172">
                  <c:v>42521</c:v>
                </c:pt>
                <c:pt idx="173">
                  <c:v>42551</c:v>
                </c:pt>
                <c:pt idx="174">
                  <c:v>42582</c:v>
                </c:pt>
                <c:pt idx="175">
                  <c:v>42613</c:v>
                </c:pt>
                <c:pt idx="176">
                  <c:v>42643</c:v>
                </c:pt>
                <c:pt idx="177">
                  <c:v>42674</c:v>
                </c:pt>
                <c:pt idx="178">
                  <c:v>42704</c:v>
                </c:pt>
                <c:pt idx="179">
                  <c:v>42735</c:v>
                </c:pt>
                <c:pt idx="180">
                  <c:v>42766</c:v>
                </c:pt>
                <c:pt idx="181">
                  <c:v>42794</c:v>
                </c:pt>
                <c:pt idx="182">
                  <c:v>42825</c:v>
                </c:pt>
                <c:pt idx="183">
                  <c:v>42855</c:v>
                </c:pt>
                <c:pt idx="184">
                  <c:v>42886</c:v>
                </c:pt>
                <c:pt idx="185">
                  <c:v>42916</c:v>
                </c:pt>
                <c:pt idx="186">
                  <c:v>42947</c:v>
                </c:pt>
                <c:pt idx="187">
                  <c:v>42978</c:v>
                </c:pt>
                <c:pt idx="188">
                  <c:v>43008</c:v>
                </c:pt>
                <c:pt idx="189">
                  <c:v>43039</c:v>
                </c:pt>
                <c:pt idx="190">
                  <c:v>43069</c:v>
                </c:pt>
                <c:pt idx="191">
                  <c:v>43100</c:v>
                </c:pt>
                <c:pt idx="192">
                  <c:v>43131</c:v>
                </c:pt>
                <c:pt idx="193">
                  <c:v>43159</c:v>
                </c:pt>
                <c:pt idx="194">
                  <c:v>43190</c:v>
                </c:pt>
                <c:pt idx="195">
                  <c:v>43220</c:v>
                </c:pt>
                <c:pt idx="196">
                  <c:v>43251</c:v>
                </c:pt>
                <c:pt idx="197">
                  <c:v>43281</c:v>
                </c:pt>
                <c:pt idx="198">
                  <c:v>43312</c:v>
                </c:pt>
                <c:pt idx="199">
                  <c:v>43343</c:v>
                </c:pt>
                <c:pt idx="200">
                  <c:v>43373</c:v>
                </c:pt>
                <c:pt idx="201">
                  <c:v>43404</c:v>
                </c:pt>
                <c:pt idx="202">
                  <c:v>43434</c:v>
                </c:pt>
                <c:pt idx="203">
                  <c:v>43465</c:v>
                </c:pt>
                <c:pt idx="204">
                  <c:v>43496</c:v>
                </c:pt>
                <c:pt idx="205">
                  <c:v>43524</c:v>
                </c:pt>
                <c:pt idx="206">
                  <c:v>43555</c:v>
                </c:pt>
                <c:pt idx="207">
                  <c:v>43585</c:v>
                </c:pt>
                <c:pt idx="208">
                  <c:v>43616</c:v>
                </c:pt>
                <c:pt idx="209">
                  <c:v>43646</c:v>
                </c:pt>
                <c:pt idx="210">
                  <c:v>43677</c:v>
                </c:pt>
                <c:pt idx="211">
                  <c:v>43708</c:v>
                </c:pt>
                <c:pt idx="212">
                  <c:v>43738</c:v>
                </c:pt>
                <c:pt idx="213">
                  <c:v>43769</c:v>
                </c:pt>
                <c:pt idx="214">
                  <c:v>43799</c:v>
                </c:pt>
                <c:pt idx="215">
                  <c:v>43830</c:v>
                </c:pt>
                <c:pt idx="216">
                  <c:v>43861</c:v>
                </c:pt>
                <c:pt idx="217">
                  <c:v>43890</c:v>
                </c:pt>
                <c:pt idx="218">
                  <c:v>43921</c:v>
                </c:pt>
                <c:pt idx="219">
                  <c:v>43951</c:v>
                </c:pt>
                <c:pt idx="220">
                  <c:v>43982</c:v>
                </c:pt>
                <c:pt idx="221">
                  <c:v>44012</c:v>
                </c:pt>
                <c:pt idx="222">
                  <c:v>44043</c:v>
                </c:pt>
                <c:pt idx="223">
                  <c:v>44074</c:v>
                </c:pt>
                <c:pt idx="224">
                  <c:v>44104</c:v>
                </c:pt>
                <c:pt idx="225">
                  <c:v>44135</c:v>
                </c:pt>
                <c:pt idx="226">
                  <c:v>44165</c:v>
                </c:pt>
                <c:pt idx="227">
                  <c:v>44196</c:v>
                </c:pt>
                <c:pt idx="228">
                  <c:v>44227</c:v>
                </c:pt>
                <c:pt idx="229">
                  <c:v>44255</c:v>
                </c:pt>
                <c:pt idx="230">
                  <c:v>44286</c:v>
                </c:pt>
                <c:pt idx="231">
                  <c:v>44316</c:v>
                </c:pt>
                <c:pt idx="232">
                  <c:v>44347</c:v>
                </c:pt>
                <c:pt idx="233">
                  <c:v>44377</c:v>
                </c:pt>
                <c:pt idx="234">
                  <c:v>44408</c:v>
                </c:pt>
                <c:pt idx="235">
                  <c:v>44439</c:v>
                </c:pt>
                <c:pt idx="236">
                  <c:v>44469</c:v>
                </c:pt>
                <c:pt idx="237">
                  <c:v>44500</c:v>
                </c:pt>
                <c:pt idx="238">
                  <c:v>44530</c:v>
                </c:pt>
                <c:pt idx="239">
                  <c:v>44561</c:v>
                </c:pt>
                <c:pt idx="240">
                  <c:v>44592</c:v>
                </c:pt>
                <c:pt idx="241">
                  <c:v>44620</c:v>
                </c:pt>
                <c:pt idx="242">
                  <c:v>44651</c:v>
                </c:pt>
                <c:pt idx="243">
                  <c:v>44681</c:v>
                </c:pt>
                <c:pt idx="244">
                  <c:v>44712</c:v>
                </c:pt>
                <c:pt idx="245">
                  <c:v>44742</c:v>
                </c:pt>
                <c:pt idx="246">
                  <c:v>44773</c:v>
                </c:pt>
                <c:pt idx="247">
                  <c:v>44804</c:v>
                </c:pt>
                <c:pt idx="248">
                  <c:v>44834</c:v>
                </c:pt>
                <c:pt idx="249">
                  <c:v>44865</c:v>
                </c:pt>
                <c:pt idx="250">
                  <c:v>44895</c:v>
                </c:pt>
                <c:pt idx="251">
                  <c:v>44926</c:v>
                </c:pt>
                <c:pt idx="252">
                  <c:v>44957</c:v>
                </c:pt>
                <c:pt idx="253">
                  <c:v>44985</c:v>
                </c:pt>
                <c:pt idx="254">
                  <c:v>45016</c:v>
                </c:pt>
                <c:pt idx="255">
                  <c:v>45046</c:v>
                </c:pt>
                <c:pt idx="256">
                  <c:v>45077</c:v>
                </c:pt>
                <c:pt idx="257">
                  <c:v>45107</c:v>
                </c:pt>
                <c:pt idx="258">
                  <c:v>45138</c:v>
                </c:pt>
                <c:pt idx="259">
                  <c:v>45169</c:v>
                </c:pt>
                <c:pt idx="260">
                  <c:v>45199</c:v>
                </c:pt>
              </c:numCache>
            </c:numRef>
          </c:cat>
          <c:val>
            <c:numRef>
              <c:f>List3!$J$110:$J$370</c:f>
              <c:numCache>
                <c:formatCode>General</c:formatCode>
                <c:ptCount val="261"/>
                <c:pt idx="0">
                  <c:v>5.7747713762021826</c:v>
                </c:pt>
                <c:pt idx="1">
                  <c:v>5.8747649129712247</c:v>
                </c:pt>
                <c:pt idx="2">
                  <c:v>5.744224719489039</c:v>
                </c:pt>
                <c:pt idx="3">
                  <c:v>5.8668189409722222</c:v>
                </c:pt>
                <c:pt idx="4">
                  <c:v>5.8646262533715801</c:v>
                </c:pt>
                <c:pt idx="5">
                  <c:v>5.6010382202710112</c:v>
                </c:pt>
                <c:pt idx="6">
                  <c:v>5.6832225166399866</c:v>
                </c:pt>
                <c:pt idx="7">
                  <c:v>5.7446318951848454</c:v>
                </c:pt>
                <c:pt idx="8">
                  <c:v>5.6548468009576487</c:v>
                </c:pt>
                <c:pt idx="9">
                  <c:v>5.7521144575848098</c:v>
                </c:pt>
                <c:pt idx="10">
                  <c:v>5.7041710156628449</c:v>
                </c:pt>
                <c:pt idx="11">
                  <c:v>5.4866559817920093</c:v>
                </c:pt>
                <c:pt idx="12">
                  <c:v>5.6341152988492018</c:v>
                </c:pt>
                <c:pt idx="13">
                  <c:v>5.6773389687913145</c:v>
                </c:pt>
                <c:pt idx="14">
                  <c:v>5.4761142646373653</c:v>
                </c:pt>
                <c:pt idx="15">
                  <c:v>5.5614542609570226</c:v>
                </c:pt>
                <c:pt idx="16">
                  <c:v>5.4788819220918237</c:v>
                </c:pt>
                <c:pt idx="17">
                  <c:v>5.3524936380737387</c:v>
                </c:pt>
                <c:pt idx="18">
                  <c:v>5.4727313493102026</c:v>
                </c:pt>
                <c:pt idx="19">
                  <c:v>5.5310327887807231</c:v>
                </c:pt>
                <c:pt idx="20">
                  <c:v>5.4344692503036329</c:v>
                </c:pt>
                <c:pt idx="21">
                  <c:v>5.4135636665329496</c:v>
                </c:pt>
                <c:pt idx="22">
                  <c:v>5.4240933320273816</c:v>
                </c:pt>
                <c:pt idx="23">
                  <c:v>5.3279123991878627</c:v>
                </c:pt>
                <c:pt idx="24">
                  <c:v>5.436815288004226</c:v>
                </c:pt>
                <c:pt idx="25">
                  <c:v>5.4922903632378182</c:v>
                </c:pt>
                <c:pt idx="26">
                  <c:v>5.4440010777279211</c:v>
                </c:pt>
                <c:pt idx="27">
                  <c:v>5.5223292293207953</c:v>
                </c:pt>
                <c:pt idx="28">
                  <c:v>5.4949601635200604</c:v>
                </c:pt>
                <c:pt idx="29">
                  <c:v>5.4239511698976859</c:v>
                </c:pt>
                <c:pt idx="30">
                  <c:v>5.3978501457684205</c:v>
                </c:pt>
                <c:pt idx="31">
                  <c:v>5.4965463694043244</c:v>
                </c:pt>
                <c:pt idx="32">
                  <c:v>5.4095437425708388</c:v>
                </c:pt>
                <c:pt idx="33">
                  <c:v>5.5127468990039894</c:v>
                </c:pt>
                <c:pt idx="34">
                  <c:v>5.4434911498816403</c:v>
                </c:pt>
                <c:pt idx="35">
                  <c:v>5.2569379653889303</c:v>
                </c:pt>
                <c:pt idx="36">
                  <c:v>5.3456058375918936</c:v>
                </c:pt>
                <c:pt idx="37">
                  <c:v>5.4221444382389761</c:v>
                </c:pt>
                <c:pt idx="38">
                  <c:v>5.3448559558774527</c:v>
                </c:pt>
                <c:pt idx="39">
                  <c:v>5.4725354798336747</c:v>
                </c:pt>
                <c:pt idx="40">
                  <c:v>5.4671743302160838</c:v>
                </c:pt>
                <c:pt idx="41">
                  <c:v>5.4035088790407135</c:v>
                </c:pt>
                <c:pt idx="42">
                  <c:v>5.4181183039419265</c:v>
                </c:pt>
                <c:pt idx="43">
                  <c:v>5.4207345939876799</c:v>
                </c:pt>
                <c:pt idx="44">
                  <c:v>5.3141080829009422</c:v>
                </c:pt>
                <c:pt idx="45">
                  <c:v>5.3904142948784948</c:v>
                </c:pt>
                <c:pt idx="46">
                  <c:v>5.4596439782418162</c:v>
                </c:pt>
                <c:pt idx="47">
                  <c:v>5.3603112365258863</c:v>
                </c:pt>
                <c:pt idx="48">
                  <c:v>5.4893663157175423</c:v>
                </c:pt>
                <c:pt idx="49">
                  <c:v>5.5493076110657933</c:v>
                </c:pt>
                <c:pt idx="50">
                  <c:v>5.4893260604109138</c:v>
                </c:pt>
                <c:pt idx="51">
                  <c:v>5.6094710652649908</c:v>
                </c:pt>
                <c:pt idx="52">
                  <c:v>5.539071169297145</c:v>
                </c:pt>
                <c:pt idx="53">
                  <c:v>5.5262649566605448</c:v>
                </c:pt>
                <c:pt idx="54">
                  <c:v>5.5069062371549631</c:v>
                </c:pt>
                <c:pt idx="55">
                  <c:v>5.6171485707178963</c:v>
                </c:pt>
                <c:pt idx="56">
                  <c:v>5.4877266764113717</c:v>
                </c:pt>
                <c:pt idx="57">
                  <c:v>5.5756458409140741</c:v>
                </c:pt>
                <c:pt idx="58">
                  <c:v>5.5556305892983122</c:v>
                </c:pt>
                <c:pt idx="59">
                  <c:v>5.5302022570243921</c:v>
                </c:pt>
                <c:pt idx="60">
                  <c:v>5.6674736529418048</c:v>
                </c:pt>
                <c:pt idx="61">
                  <c:v>5.7246587420072945</c:v>
                </c:pt>
                <c:pt idx="62">
                  <c:v>5.6436501830564136</c:v>
                </c:pt>
                <c:pt idx="63">
                  <c:v>5.7634407418292053</c:v>
                </c:pt>
                <c:pt idx="64">
                  <c:v>5.7188196051093811</c:v>
                </c:pt>
                <c:pt idx="65">
                  <c:v>5.7154024749191379</c:v>
                </c:pt>
                <c:pt idx="66">
                  <c:v>5.6886315537995777</c:v>
                </c:pt>
                <c:pt idx="67">
                  <c:v>5.7627605495416123</c:v>
                </c:pt>
                <c:pt idx="68">
                  <c:v>5.6903732879856044</c:v>
                </c:pt>
                <c:pt idx="69">
                  <c:v>5.7660628778081273</c:v>
                </c:pt>
                <c:pt idx="70">
                  <c:v>5.794859047669279</c:v>
                </c:pt>
                <c:pt idx="71">
                  <c:v>5.7912459522505282</c:v>
                </c:pt>
                <c:pt idx="72">
                  <c:v>5.9118521808825406</c:v>
                </c:pt>
                <c:pt idx="73">
                  <c:v>5.9587582510587742</c:v>
                </c:pt>
                <c:pt idx="74">
                  <c:v>5.927655364904199</c:v>
                </c:pt>
                <c:pt idx="75">
                  <c:v>6.0059404658924489</c:v>
                </c:pt>
                <c:pt idx="76">
                  <c:v>5.9823742550845944</c:v>
                </c:pt>
                <c:pt idx="77">
                  <c:v>5.930921368618411</c:v>
                </c:pt>
                <c:pt idx="78">
                  <c:v>6.1020496711242425</c:v>
                </c:pt>
                <c:pt idx="79">
                  <c:v>6.1764623384278172</c:v>
                </c:pt>
                <c:pt idx="80">
                  <c:v>6.1073518557877131</c:v>
                </c:pt>
                <c:pt idx="81">
                  <c:v>5.7651425346343652</c:v>
                </c:pt>
                <c:pt idx="82">
                  <c:v>5.7403180072570281</c:v>
                </c:pt>
                <c:pt idx="83">
                  <c:v>5.8577177437511896</c:v>
                </c:pt>
                <c:pt idx="84">
                  <c:v>5.9497599611469418</c:v>
                </c:pt>
                <c:pt idx="85">
                  <c:v>6.0248572681981676</c:v>
                </c:pt>
                <c:pt idx="86">
                  <c:v>5.9765561008473878</c:v>
                </c:pt>
                <c:pt idx="87">
                  <c:v>5.9915267619245833</c:v>
                </c:pt>
                <c:pt idx="88">
                  <c:v>6.0941528169780206</c:v>
                </c:pt>
                <c:pt idx="89">
                  <c:v>5.9686794857537029</c:v>
                </c:pt>
                <c:pt idx="90">
                  <c:v>5.9682480633493853</c:v>
                </c:pt>
                <c:pt idx="91">
                  <c:v>6.008718885443014</c:v>
                </c:pt>
                <c:pt idx="92">
                  <c:v>5.9336317118945887</c:v>
                </c:pt>
                <c:pt idx="93">
                  <c:v>5.9798826276101238</c:v>
                </c:pt>
                <c:pt idx="94">
                  <c:v>6.0006742508940407</c:v>
                </c:pt>
                <c:pt idx="95">
                  <c:v>6.0082473839652915</c:v>
                </c:pt>
                <c:pt idx="96">
                  <c:v>6.0169799745762083</c:v>
                </c:pt>
                <c:pt idx="97">
                  <c:v>6.0251355252393966</c:v>
                </c:pt>
                <c:pt idx="98">
                  <c:v>6.0451128368983564</c:v>
                </c:pt>
                <c:pt idx="99">
                  <c:v>6.1169999721949155</c:v>
                </c:pt>
                <c:pt idx="100">
                  <c:v>6.2179986951933586</c:v>
                </c:pt>
                <c:pt idx="101">
                  <c:v>6.1579400043924766</c:v>
                </c:pt>
                <c:pt idx="102">
                  <c:v>6.1161798514265424</c:v>
                </c:pt>
                <c:pt idx="103">
                  <c:v>6.132077697016717</c:v>
                </c:pt>
                <c:pt idx="104">
                  <c:v>6.094400561879457</c:v>
                </c:pt>
                <c:pt idx="105">
                  <c:v>6.1252953122371796</c:v>
                </c:pt>
                <c:pt idx="106">
                  <c:v>6.1218824717548754</c:v>
                </c:pt>
                <c:pt idx="107">
                  <c:v>6.034454330758841</c:v>
                </c:pt>
                <c:pt idx="108">
                  <c:v>6.097702720391859</c:v>
                </c:pt>
                <c:pt idx="109">
                  <c:v>6.1401805231268627</c:v>
                </c:pt>
                <c:pt idx="110">
                  <c:v>6.0613220587942624</c:v>
                </c:pt>
                <c:pt idx="111">
                  <c:v>6.1570479974812136</c:v>
                </c:pt>
                <c:pt idx="112">
                  <c:v>6.1297372756741009</c:v>
                </c:pt>
                <c:pt idx="113">
                  <c:v>6.0513701270048967</c:v>
                </c:pt>
                <c:pt idx="114">
                  <c:v>6.0666134612543301</c:v>
                </c:pt>
                <c:pt idx="115">
                  <c:v>6.0811136935026395</c:v>
                </c:pt>
                <c:pt idx="116">
                  <c:v>6.1005001820690925</c:v>
                </c:pt>
                <c:pt idx="117">
                  <c:v>6.0571966019249777</c:v>
                </c:pt>
                <c:pt idx="118">
                  <c:v>6.0652935983545921</c:v>
                </c:pt>
                <c:pt idx="119">
                  <c:v>6.0358728409865456</c:v>
                </c:pt>
                <c:pt idx="120">
                  <c:v>6.092993927123695</c:v>
                </c:pt>
                <c:pt idx="121">
                  <c:v>6.1276206726359774</c:v>
                </c:pt>
                <c:pt idx="122">
                  <c:v>6.0839707436204167</c:v>
                </c:pt>
                <c:pt idx="123">
                  <c:v>6.1403042428337749</c:v>
                </c:pt>
                <c:pt idx="124">
                  <c:v>6.1098805923601374</c:v>
                </c:pt>
                <c:pt idx="125">
                  <c:v>6.1433792685809117</c:v>
                </c:pt>
                <c:pt idx="126">
                  <c:v>6.1182993635156171</c:v>
                </c:pt>
                <c:pt idx="127">
                  <c:v>6.1157855509143175</c:v>
                </c:pt>
                <c:pt idx="128">
                  <c:v>6.1102303227571459</c:v>
                </c:pt>
                <c:pt idx="129">
                  <c:v>6.1522193228409483</c:v>
                </c:pt>
                <c:pt idx="130">
                  <c:v>6.1262010970959206</c:v>
                </c:pt>
                <c:pt idx="131">
                  <c:v>6.1264516794565615</c:v>
                </c:pt>
                <c:pt idx="132">
                  <c:v>6.1776001428500207</c:v>
                </c:pt>
                <c:pt idx="133">
                  <c:v>6.215709214741346</c:v>
                </c:pt>
                <c:pt idx="134">
                  <c:v>6.2333244021205969</c:v>
                </c:pt>
                <c:pt idx="135">
                  <c:v>6.1969634031188852</c:v>
                </c:pt>
                <c:pt idx="136">
                  <c:v>6.1076107963891157</c:v>
                </c:pt>
                <c:pt idx="137">
                  <c:v>6.1126404631073497</c:v>
                </c:pt>
                <c:pt idx="138">
                  <c:v>6.1735003270263968</c:v>
                </c:pt>
                <c:pt idx="139">
                  <c:v>6.1316761848616537</c:v>
                </c:pt>
                <c:pt idx="140">
                  <c:v>6.1560731898741601</c:v>
                </c:pt>
                <c:pt idx="141">
                  <c:v>6.1342430034843609</c:v>
                </c:pt>
                <c:pt idx="142">
                  <c:v>6.2195711122471602</c:v>
                </c:pt>
                <c:pt idx="143">
                  <c:v>6.1385674899314111</c:v>
                </c:pt>
                <c:pt idx="144">
                  <c:v>6.1674528804223723</c:v>
                </c:pt>
                <c:pt idx="145">
                  <c:v>6.2359585942734075</c:v>
                </c:pt>
                <c:pt idx="146">
                  <c:v>6.2657716588679273</c:v>
                </c:pt>
                <c:pt idx="147">
                  <c:v>6.262058852519333</c:v>
                </c:pt>
                <c:pt idx="148">
                  <c:v>6.2484277511311843</c:v>
                </c:pt>
                <c:pt idx="149">
                  <c:v>6.1944344541132166</c:v>
                </c:pt>
                <c:pt idx="150">
                  <c:v>6.1835781975155619</c:v>
                </c:pt>
                <c:pt idx="151">
                  <c:v>6.1656470304600504</c:v>
                </c:pt>
                <c:pt idx="152">
                  <c:v>6.1485040650278968</c:v>
                </c:pt>
                <c:pt idx="153">
                  <c:v>6.1792728350248938</c:v>
                </c:pt>
                <c:pt idx="154">
                  <c:v>6.188834490999132</c:v>
                </c:pt>
                <c:pt idx="155">
                  <c:v>6.1724431257946168</c:v>
                </c:pt>
                <c:pt idx="156">
                  <c:v>6.1687227388019057</c:v>
                </c:pt>
                <c:pt idx="157">
                  <c:v>6.243107245612709</c:v>
                </c:pt>
                <c:pt idx="158">
                  <c:v>6.2283946540243331</c:v>
                </c:pt>
                <c:pt idx="159">
                  <c:v>6.1877692073594384</c:v>
                </c:pt>
                <c:pt idx="160">
                  <c:v>6.1753526254222528</c:v>
                </c:pt>
                <c:pt idx="161">
                  <c:v>6.1514278342478024</c:v>
                </c:pt>
                <c:pt idx="162">
                  <c:v>6.1816140682220482</c:v>
                </c:pt>
                <c:pt idx="163">
                  <c:v>6.1487674925571785</c:v>
                </c:pt>
                <c:pt idx="164">
                  <c:v>6.1020143723662859</c:v>
                </c:pt>
                <c:pt idx="165">
                  <c:v>6.1274446710962938</c:v>
                </c:pt>
                <c:pt idx="166">
                  <c:v>6.1480860303467137</c:v>
                </c:pt>
                <c:pt idx="167">
                  <c:v>6.1030402316714332</c:v>
                </c:pt>
                <c:pt idx="168">
                  <c:v>6.0521991485168103</c:v>
                </c:pt>
                <c:pt idx="169">
                  <c:v>6.2039976615430312</c:v>
                </c:pt>
                <c:pt idx="170">
                  <c:v>6.1023757430920869</c:v>
                </c:pt>
                <c:pt idx="171">
                  <c:v>6.128708843548532</c:v>
                </c:pt>
                <c:pt idx="172">
                  <c:v>6.0940599287674173</c:v>
                </c:pt>
                <c:pt idx="173">
                  <c:v>5.9864572935145253</c:v>
                </c:pt>
                <c:pt idx="174">
                  <c:v>5.9329698927004166</c:v>
                </c:pt>
                <c:pt idx="175">
                  <c:v>5.9917245399936014</c:v>
                </c:pt>
                <c:pt idx="176">
                  <c:v>6.0541128662549601</c:v>
                </c:pt>
                <c:pt idx="177">
                  <c:v>5.8831406044807153</c:v>
                </c:pt>
                <c:pt idx="178">
                  <c:v>5.9696612441067769</c:v>
                </c:pt>
                <c:pt idx="179">
                  <c:v>5.8406600185459139</c:v>
                </c:pt>
                <c:pt idx="180">
                  <c:v>5.828850304598272</c:v>
                </c:pt>
                <c:pt idx="181">
                  <c:v>5.7027288577958428</c:v>
                </c:pt>
                <c:pt idx="182">
                  <c:v>5.6534543618828703</c:v>
                </c:pt>
                <c:pt idx="183">
                  <c:v>5.4887649208404632</c:v>
                </c:pt>
                <c:pt idx="184">
                  <c:v>5.6688912906663811</c:v>
                </c:pt>
                <c:pt idx="185">
                  <c:v>5.7181664894129209</c:v>
                </c:pt>
                <c:pt idx="186">
                  <c:v>5.8171386097342603</c:v>
                </c:pt>
                <c:pt idx="187">
                  <c:v>6.1064432465692287</c:v>
                </c:pt>
                <c:pt idx="188">
                  <c:v>6.1097838204497261</c:v>
                </c:pt>
                <c:pt idx="189">
                  <c:v>6.1841590264846698</c:v>
                </c:pt>
                <c:pt idx="190">
                  <c:v>6.1328811475706368</c:v>
                </c:pt>
                <c:pt idx="191">
                  <c:v>6.0696321598404337</c:v>
                </c:pt>
                <c:pt idx="192">
                  <c:v>6.169454937126738</c:v>
                </c:pt>
                <c:pt idx="193">
                  <c:v>6.3489959503723874</c:v>
                </c:pt>
                <c:pt idx="194">
                  <c:v>6.3117857050382691</c:v>
                </c:pt>
                <c:pt idx="195">
                  <c:v>6.3124633665890171</c:v>
                </c:pt>
                <c:pt idx="196">
                  <c:v>6.3411669752928574</c:v>
                </c:pt>
                <c:pt idx="197">
                  <c:v>6.2908289140290403</c:v>
                </c:pt>
                <c:pt idx="198">
                  <c:v>6.3097467084341226</c:v>
                </c:pt>
                <c:pt idx="199">
                  <c:v>6.2833733422453451</c:v>
                </c:pt>
                <c:pt idx="200">
                  <c:v>6.2908647081919025</c:v>
                </c:pt>
                <c:pt idx="201">
                  <c:v>6.2911013246729661</c:v>
                </c:pt>
                <c:pt idx="202">
                  <c:v>6.3181229727123167</c:v>
                </c:pt>
                <c:pt idx="203">
                  <c:v>6.2346593602880995</c:v>
                </c:pt>
                <c:pt idx="204">
                  <c:v>6.2989030412777325</c:v>
                </c:pt>
                <c:pt idx="205">
                  <c:v>6.3685635662511721</c:v>
                </c:pt>
                <c:pt idx="206">
                  <c:v>6.3768672136748465</c:v>
                </c:pt>
                <c:pt idx="207">
                  <c:v>6.4089214170457609</c:v>
                </c:pt>
                <c:pt idx="208">
                  <c:v>6.4209566385394048</c:v>
                </c:pt>
                <c:pt idx="209">
                  <c:v>6.380856140649712</c:v>
                </c:pt>
                <c:pt idx="210">
                  <c:v>6.4282998378313687</c:v>
                </c:pt>
                <c:pt idx="211">
                  <c:v>6.4712305992494574</c:v>
                </c:pt>
                <c:pt idx="212">
                  <c:v>6.439068739859386</c:v>
                </c:pt>
                <c:pt idx="213">
                  <c:v>6.4763156409678464</c:v>
                </c:pt>
                <c:pt idx="214">
                  <c:v>6.479397015893654</c:v>
                </c:pt>
                <c:pt idx="215">
                  <c:v>6.3565860260666947</c:v>
                </c:pt>
                <c:pt idx="216">
                  <c:v>6.5399801723795496</c:v>
                </c:pt>
                <c:pt idx="217">
                  <c:v>6.617319908569625</c:v>
                </c:pt>
                <c:pt idx="218">
                  <c:v>6.6755924677876841</c:v>
                </c:pt>
                <c:pt idx="219">
                  <c:v>6.5030080450585634</c:v>
                </c:pt>
                <c:pt idx="220">
                  <c:v>6.4420822931551411</c:v>
                </c:pt>
                <c:pt idx="221">
                  <c:v>6.4649344123995318</c:v>
                </c:pt>
                <c:pt idx="222">
                  <c:v>6.4592820713497279</c:v>
                </c:pt>
                <c:pt idx="223">
                  <c:v>6.5502944035882464</c:v>
                </c:pt>
                <c:pt idx="224">
                  <c:v>6.606473328877243</c:v>
                </c:pt>
                <c:pt idx="225">
                  <c:v>6.5914934276040871</c:v>
                </c:pt>
                <c:pt idx="226">
                  <c:v>6.5689954809310915</c:v>
                </c:pt>
                <c:pt idx="227">
                  <c:v>6.3422238542285321</c:v>
                </c:pt>
                <c:pt idx="228">
                  <c:v>6.5588569755826285</c:v>
                </c:pt>
                <c:pt idx="229">
                  <c:v>6.6731515680743874</c:v>
                </c:pt>
                <c:pt idx="230">
                  <c:v>6.7034346739271911</c:v>
                </c:pt>
                <c:pt idx="231">
                  <c:v>6.6085793765928864</c:v>
                </c:pt>
                <c:pt idx="232">
                  <c:v>6.6574050323601579</c:v>
                </c:pt>
                <c:pt idx="233">
                  <c:v>6.6333175216748899</c:v>
                </c:pt>
                <c:pt idx="234">
                  <c:v>6.6397333632392836</c:v>
                </c:pt>
                <c:pt idx="235">
                  <c:v>6.6719293259664312</c:v>
                </c:pt>
                <c:pt idx="236">
                  <c:v>6.6189797693868018</c:v>
                </c:pt>
                <c:pt idx="237">
                  <c:v>6.8091052893132238</c:v>
                </c:pt>
                <c:pt idx="238">
                  <c:v>6.6778960743444964</c:v>
                </c:pt>
                <c:pt idx="239">
                  <c:v>6.5347629618550194</c:v>
                </c:pt>
                <c:pt idx="240">
                  <c:v>6.7957780771871841</c:v>
                </c:pt>
                <c:pt idx="241">
                  <c:v>6.8648733909007698</c:v>
                </c:pt>
                <c:pt idx="242">
                  <c:v>6.6333705746000877</c:v>
                </c:pt>
                <c:pt idx="243">
                  <c:v>6.793050599038847</c:v>
                </c:pt>
                <c:pt idx="244">
                  <c:v>6.8523980796961883</c:v>
                </c:pt>
                <c:pt idx="245">
                  <c:v>6.8296015181058953</c:v>
                </c:pt>
                <c:pt idx="246">
                  <c:v>7.0504396655299049</c:v>
                </c:pt>
                <c:pt idx="247">
                  <c:v>7.076210346470492</c:v>
                </c:pt>
                <c:pt idx="248">
                  <c:v>7.1304929596338464</c:v>
                </c:pt>
                <c:pt idx="249">
                  <c:v>7.1687269186559872</c:v>
                </c:pt>
                <c:pt idx="250">
                  <c:v>7.2168935485208587</c:v>
                </c:pt>
                <c:pt idx="251">
                  <c:v>6.9795717418453531</c:v>
                </c:pt>
                <c:pt idx="252">
                  <c:v>7.2936642374062544</c:v>
                </c:pt>
                <c:pt idx="253">
                  <c:v>7.514285070892849</c:v>
                </c:pt>
                <c:pt idx="254">
                  <c:v>7.5378266640881577</c:v>
                </c:pt>
                <c:pt idx="255">
                  <c:v>7.5577506357363875</c:v>
                </c:pt>
                <c:pt idx="256">
                  <c:v>7.6890992026130549</c:v>
                </c:pt>
                <c:pt idx="257">
                  <c:v>7.6233336063599895</c:v>
                </c:pt>
                <c:pt idx="258">
                  <c:v>7.7885910120488404</c:v>
                </c:pt>
                <c:pt idx="259">
                  <c:v>7.7597940693421403</c:v>
                </c:pt>
                <c:pt idx="260">
                  <c:v>7.8001240549618638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1E-45C6-89AC-F5C31E0D01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9807488"/>
        <c:axId val="279809024"/>
      </c:lineChart>
      <c:lineChart>
        <c:grouping val="standard"/>
        <c:varyColors val="0"/>
        <c:ser>
          <c:idx val="1"/>
          <c:order val="1"/>
          <c:tx>
            <c:strRef>
              <c:f>List3!$K$1</c:f>
              <c:strCache>
                <c:ptCount val="1"/>
                <c:pt idx="0">
                  <c:v>multiplikátor (aktiva)</c:v>
                </c:pt>
              </c:strCache>
            </c:strRef>
          </c:tx>
          <c:spPr>
            <a:ln w="25400">
              <a:solidFill>
                <a:srgbClr val="E96041"/>
              </a:solidFill>
              <a:prstDash val="solid"/>
            </a:ln>
          </c:spPr>
          <c:marker>
            <c:symbol val="none"/>
          </c:marker>
          <c:cat>
            <c:numRef>
              <c:f>List3!$A$110:$A$370</c:f>
              <c:numCache>
                <c:formatCode>m/d/yyyy</c:formatCode>
                <c:ptCount val="261"/>
                <c:pt idx="0">
                  <c:v>37287</c:v>
                </c:pt>
                <c:pt idx="1">
                  <c:v>37315</c:v>
                </c:pt>
                <c:pt idx="2">
                  <c:v>37346</c:v>
                </c:pt>
                <c:pt idx="3">
                  <c:v>37376</c:v>
                </c:pt>
                <c:pt idx="4">
                  <c:v>37407</c:v>
                </c:pt>
                <c:pt idx="5">
                  <c:v>37437</c:v>
                </c:pt>
                <c:pt idx="6">
                  <c:v>37468</c:v>
                </c:pt>
                <c:pt idx="7">
                  <c:v>37499</c:v>
                </c:pt>
                <c:pt idx="8">
                  <c:v>37529</c:v>
                </c:pt>
                <c:pt idx="9">
                  <c:v>37560</c:v>
                </c:pt>
                <c:pt idx="10">
                  <c:v>37590</c:v>
                </c:pt>
                <c:pt idx="11">
                  <c:v>37621</c:v>
                </c:pt>
                <c:pt idx="12">
                  <c:v>37652</c:v>
                </c:pt>
                <c:pt idx="13">
                  <c:v>37680</c:v>
                </c:pt>
                <c:pt idx="14">
                  <c:v>37711</c:v>
                </c:pt>
                <c:pt idx="15">
                  <c:v>37741</c:v>
                </c:pt>
                <c:pt idx="16">
                  <c:v>37772</c:v>
                </c:pt>
                <c:pt idx="17">
                  <c:v>37802</c:v>
                </c:pt>
                <c:pt idx="18">
                  <c:v>37833</c:v>
                </c:pt>
                <c:pt idx="19">
                  <c:v>37864</c:v>
                </c:pt>
                <c:pt idx="20">
                  <c:v>37894</c:v>
                </c:pt>
                <c:pt idx="21">
                  <c:v>37925</c:v>
                </c:pt>
                <c:pt idx="22">
                  <c:v>37955</c:v>
                </c:pt>
                <c:pt idx="23">
                  <c:v>37986</c:v>
                </c:pt>
                <c:pt idx="24">
                  <c:v>38017</c:v>
                </c:pt>
                <c:pt idx="25">
                  <c:v>38046</c:v>
                </c:pt>
                <c:pt idx="26">
                  <c:v>38077</c:v>
                </c:pt>
                <c:pt idx="27">
                  <c:v>38107</c:v>
                </c:pt>
                <c:pt idx="28">
                  <c:v>38138</c:v>
                </c:pt>
                <c:pt idx="29">
                  <c:v>38168</c:v>
                </c:pt>
                <c:pt idx="30">
                  <c:v>38199</c:v>
                </c:pt>
                <c:pt idx="31">
                  <c:v>38230</c:v>
                </c:pt>
                <c:pt idx="32">
                  <c:v>38260</c:v>
                </c:pt>
                <c:pt idx="33">
                  <c:v>38291</c:v>
                </c:pt>
                <c:pt idx="34">
                  <c:v>38321</c:v>
                </c:pt>
                <c:pt idx="35">
                  <c:v>38352</c:v>
                </c:pt>
                <c:pt idx="36">
                  <c:v>38383</c:v>
                </c:pt>
                <c:pt idx="37">
                  <c:v>38411</c:v>
                </c:pt>
                <c:pt idx="38">
                  <c:v>38442</c:v>
                </c:pt>
                <c:pt idx="39">
                  <c:v>38472</c:v>
                </c:pt>
                <c:pt idx="40">
                  <c:v>38503</c:v>
                </c:pt>
                <c:pt idx="41">
                  <c:v>38533</c:v>
                </c:pt>
                <c:pt idx="42">
                  <c:v>38564</c:v>
                </c:pt>
                <c:pt idx="43">
                  <c:v>38595</c:v>
                </c:pt>
                <c:pt idx="44">
                  <c:v>38625</c:v>
                </c:pt>
                <c:pt idx="45">
                  <c:v>38656</c:v>
                </c:pt>
                <c:pt idx="46">
                  <c:v>38686</c:v>
                </c:pt>
                <c:pt idx="47">
                  <c:v>38717</c:v>
                </c:pt>
                <c:pt idx="48">
                  <c:v>38748</c:v>
                </c:pt>
                <c:pt idx="49">
                  <c:v>38776</c:v>
                </c:pt>
                <c:pt idx="50">
                  <c:v>38807</c:v>
                </c:pt>
                <c:pt idx="51">
                  <c:v>38837</c:v>
                </c:pt>
                <c:pt idx="52">
                  <c:v>38868</c:v>
                </c:pt>
                <c:pt idx="53">
                  <c:v>38898</c:v>
                </c:pt>
                <c:pt idx="54">
                  <c:v>38929</c:v>
                </c:pt>
                <c:pt idx="55">
                  <c:v>38960</c:v>
                </c:pt>
                <c:pt idx="56">
                  <c:v>38990</c:v>
                </c:pt>
                <c:pt idx="57">
                  <c:v>39021</c:v>
                </c:pt>
                <c:pt idx="58">
                  <c:v>39051</c:v>
                </c:pt>
                <c:pt idx="59">
                  <c:v>39082</c:v>
                </c:pt>
                <c:pt idx="60">
                  <c:v>39113</c:v>
                </c:pt>
                <c:pt idx="61">
                  <c:v>39141</c:v>
                </c:pt>
                <c:pt idx="62">
                  <c:v>39172</c:v>
                </c:pt>
                <c:pt idx="63">
                  <c:v>39202</c:v>
                </c:pt>
                <c:pt idx="64">
                  <c:v>39233</c:v>
                </c:pt>
                <c:pt idx="65">
                  <c:v>39263</c:v>
                </c:pt>
                <c:pt idx="66">
                  <c:v>39294</c:v>
                </c:pt>
                <c:pt idx="67">
                  <c:v>39325</c:v>
                </c:pt>
                <c:pt idx="68">
                  <c:v>39355</c:v>
                </c:pt>
                <c:pt idx="69">
                  <c:v>39386</c:v>
                </c:pt>
                <c:pt idx="70">
                  <c:v>39416</c:v>
                </c:pt>
                <c:pt idx="71">
                  <c:v>39447</c:v>
                </c:pt>
                <c:pt idx="72">
                  <c:v>39478</c:v>
                </c:pt>
                <c:pt idx="73">
                  <c:v>39507</c:v>
                </c:pt>
                <c:pt idx="74">
                  <c:v>39538</c:v>
                </c:pt>
                <c:pt idx="75">
                  <c:v>39568</c:v>
                </c:pt>
                <c:pt idx="76">
                  <c:v>39599</c:v>
                </c:pt>
                <c:pt idx="77">
                  <c:v>39629</c:v>
                </c:pt>
                <c:pt idx="78">
                  <c:v>39660</c:v>
                </c:pt>
                <c:pt idx="79">
                  <c:v>39691</c:v>
                </c:pt>
                <c:pt idx="80">
                  <c:v>39721</c:v>
                </c:pt>
                <c:pt idx="81">
                  <c:v>39752</c:v>
                </c:pt>
                <c:pt idx="82">
                  <c:v>39782</c:v>
                </c:pt>
                <c:pt idx="83">
                  <c:v>39813</c:v>
                </c:pt>
                <c:pt idx="84">
                  <c:v>39844</c:v>
                </c:pt>
                <c:pt idx="85">
                  <c:v>39872</c:v>
                </c:pt>
                <c:pt idx="86">
                  <c:v>39903</c:v>
                </c:pt>
                <c:pt idx="87">
                  <c:v>39933</c:v>
                </c:pt>
                <c:pt idx="88">
                  <c:v>39964</c:v>
                </c:pt>
                <c:pt idx="89">
                  <c:v>39994</c:v>
                </c:pt>
                <c:pt idx="90">
                  <c:v>40025</c:v>
                </c:pt>
                <c:pt idx="91">
                  <c:v>40056</c:v>
                </c:pt>
                <c:pt idx="92">
                  <c:v>40086</c:v>
                </c:pt>
                <c:pt idx="93">
                  <c:v>40117</c:v>
                </c:pt>
                <c:pt idx="94">
                  <c:v>40147</c:v>
                </c:pt>
                <c:pt idx="95">
                  <c:v>40178</c:v>
                </c:pt>
                <c:pt idx="96">
                  <c:v>40209</c:v>
                </c:pt>
                <c:pt idx="97">
                  <c:v>40237</c:v>
                </c:pt>
                <c:pt idx="98">
                  <c:v>40268</c:v>
                </c:pt>
                <c:pt idx="99">
                  <c:v>40298</c:v>
                </c:pt>
                <c:pt idx="100">
                  <c:v>40329</c:v>
                </c:pt>
                <c:pt idx="101">
                  <c:v>40359</c:v>
                </c:pt>
                <c:pt idx="102">
                  <c:v>40390</c:v>
                </c:pt>
                <c:pt idx="103">
                  <c:v>40421</c:v>
                </c:pt>
                <c:pt idx="104">
                  <c:v>40451</c:v>
                </c:pt>
                <c:pt idx="105">
                  <c:v>40482</c:v>
                </c:pt>
                <c:pt idx="106">
                  <c:v>40512</c:v>
                </c:pt>
                <c:pt idx="107">
                  <c:v>40543</c:v>
                </c:pt>
                <c:pt idx="108">
                  <c:v>40574</c:v>
                </c:pt>
                <c:pt idx="109">
                  <c:v>40602</c:v>
                </c:pt>
                <c:pt idx="110">
                  <c:v>40633</c:v>
                </c:pt>
                <c:pt idx="111">
                  <c:v>40663</c:v>
                </c:pt>
                <c:pt idx="112">
                  <c:v>40694</c:v>
                </c:pt>
                <c:pt idx="113">
                  <c:v>40724</c:v>
                </c:pt>
                <c:pt idx="114">
                  <c:v>40755</c:v>
                </c:pt>
                <c:pt idx="115">
                  <c:v>40786</c:v>
                </c:pt>
                <c:pt idx="116">
                  <c:v>40816</c:v>
                </c:pt>
                <c:pt idx="117">
                  <c:v>40847</c:v>
                </c:pt>
                <c:pt idx="118">
                  <c:v>40877</c:v>
                </c:pt>
                <c:pt idx="119">
                  <c:v>40908</c:v>
                </c:pt>
                <c:pt idx="120">
                  <c:v>40939</c:v>
                </c:pt>
                <c:pt idx="121">
                  <c:v>40968</c:v>
                </c:pt>
                <c:pt idx="122">
                  <c:v>40999</c:v>
                </c:pt>
                <c:pt idx="123">
                  <c:v>41029</c:v>
                </c:pt>
                <c:pt idx="124">
                  <c:v>41060</c:v>
                </c:pt>
                <c:pt idx="125">
                  <c:v>41090</c:v>
                </c:pt>
                <c:pt idx="126">
                  <c:v>41121</c:v>
                </c:pt>
                <c:pt idx="127">
                  <c:v>41152</c:v>
                </c:pt>
                <c:pt idx="128">
                  <c:v>41182</c:v>
                </c:pt>
                <c:pt idx="129">
                  <c:v>41213</c:v>
                </c:pt>
                <c:pt idx="130">
                  <c:v>41243</c:v>
                </c:pt>
                <c:pt idx="131">
                  <c:v>41274</c:v>
                </c:pt>
                <c:pt idx="132">
                  <c:v>41305</c:v>
                </c:pt>
                <c:pt idx="133">
                  <c:v>41333</c:v>
                </c:pt>
                <c:pt idx="134">
                  <c:v>41364</c:v>
                </c:pt>
                <c:pt idx="135">
                  <c:v>41394</c:v>
                </c:pt>
                <c:pt idx="136">
                  <c:v>41425</c:v>
                </c:pt>
                <c:pt idx="137">
                  <c:v>41455</c:v>
                </c:pt>
                <c:pt idx="138">
                  <c:v>41486</c:v>
                </c:pt>
                <c:pt idx="139">
                  <c:v>41517</c:v>
                </c:pt>
                <c:pt idx="140">
                  <c:v>41547</c:v>
                </c:pt>
                <c:pt idx="141">
                  <c:v>41578</c:v>
                </c:pt>
                <c:pt idx="142">
                  <c:v>41608</c:v>
                </c:pt>
                <c:pt idx="143">
                  <c:v>41639</c:v>
                </c:pt>
                <c:pt idx="144">
                  <c:v>41670</c:v>
                </c:pt>
                <c:pt idx="145">
                  <c:v>41698</c:v>
                </c:pt>
                <c:pt idx="146">
                  <c:v>41729</c:v>
                </c:pt>
                <c:pt idx="147">
                  <c:v>41759</c:v>
                </c:pt>
                <c:pt idx="148">
                  <c:v>41790</c:v>
                </c:pt>
                <c:pt idx="149">
                  <c:v>41820</c:v>
                </c:pt>
                <c:pt idx="150">
                  <c:v>41851</c:v>
                </c:pt>
                <c:pt idx="151">
                  <c:v>41882</c:v>
                </c:pt>
                <c:pt idx="152">
                  <c:v>41912</c:v>
                </c:pt>
                <c:pt idx="153">
                  <c:v>41943</c:v>
                </c:pt>
                <c:pt idx="154">
                  <c:v>41973</c:v>
                </c:pt>
                <c:pt idx="155">
                  <c:v>42004</c:v>
                </c:pt>
                <c:pt idx="156">
                  <c:v>42035</c:v>
                </c:pt>
                <c:pt idx="157">
                  <c:v>42063</c:v>
                </c:pt>
                <c:pt idx="158">
                  <c:v>42094</c:v>
                </c:pt>
                <c:pt idx="159">
                  <c:v>42124</c:v>
                </c:pt>
                <c:pt idx="160">
                  <c:v>42155</c:v>
                </c:pt>
                <c:pt idx="161">
                  <c:v>42185</c:v>
                </c:pt>
                <c:pt idx="162">
                  <c:v>42216</c:v>
                </c:pt>
                <c:pt idx="163">
                  <c:v>42247</c:v>
                </c:pt>
                <c:pt idx="164">
                  <c:v>42277</c:v>
                </c:pt>
                <c:pt idx="165">
                  <c:v>42308</c:v>
                </c:pt>
                <c:pt idx="166">
                  <c:v>42338</c:v>
                </c:pt>
                <c:pt idx="167">
                  <c:v>42369</c:v>
                </c:pt>
                <c:pt idx="168">
                  <c:v>42400</c:v>
                </c:pt>
                <c:pt idx="169">
                  <c:v>42429</c:v>
                </c:pt>
                <c:pt idx="170">
                  <c:v>42460</c:v>
                </c:pt>
                <c:pt idx="171">
                  <c:v>42490</c:v>
                </c:pt>
                <c:pt idx="172">
                  <c:v>42521</c:v>
                </c:pt>
                <c:pt idx="173">
                  <c:v>42551</c:v>
                </c:pt>
                <c:pt idx="174">
                  <c:v>42582</c:v>
                </c:pt>
                <c:pt idx="175">
                  <c:v>42613</c:v>
                </c:pt>
                <c:pt idx="176">
                  <c:v>42643</c:v>
                </c:pt>
                <c:pt idx="177">
                  <c:v>42674</c:v>
                </c:pt>
                <c:pt idx="178">
                  <c:v>42704</c:v>
                </c:pt>
                <c:pt idx="179">
                  <c:v>42735</c:v>
                </c:pt>
                <c:pt idx="180">
                  <c:v>42766</c:v>
                </c:pt>
                <c:pt idx="181">
                  <c:v>42794</c:v>
                </c:pt>
                <c:pt idx="182">
                  <c:v>42825</c:v>
                </c:pt>
                <c:pt idx="183">
                  <c:v>42855</c:v>
                </c:pt>
                <c:pt idx="184">
                  <c:v>42886</c:v>
                </c:pt>
                <c:pt idx="185">
                  <c:v>42916</c:v>
                </c:pt>
                <c:pt idx="186">
                  <c:v>42947</c:v>
                </c:pt>
                <c:pt idx="187">
                  <c:v>42978</c:v>
                </c:pt>
                <c:pt idx="188">
                  <c:v>43008</c:v>
                </c:pt>
                <c:pt idx="189">
                  <c:v>43039</c:v>
                </c:pt>
                <c:pt idx="190">
                  <c:v>43069</c:v>
                </c:pt>
                <c:pt idx="191">
                  <c:v>43100</c:v>
                </c:pt>
                <c:pt idx="192">
                  <c:v>43131</c:v>
                </c:pt>
                <c:pt idx="193">
                  <c:v>43159</c:v>
                </c:pt>
                <c:pt idx="194">
                  <c:v>43190</c:v>
                </c:pt>
                <c:pt idx="195">
                  <c:v>43220</c:v>
                </c:pt>
                <c:pt idx="196">
                  <c:v>43251</c:v>
                </c:pt>
                <c:pt idx="197">
                  <c:v>43281</c:v>
                </c:pt>
                <c:pt idx="198">
                  <c:v>43312</c:v>
                </c:pt>
                <c:pt idx="199">
                  <c:v>43343</c:v>
                </c:pt>
                <c:pt idx="200">
                  <c:v>43373</c:v>
                </c:pt>
                <c:pt idx="201">
                  <c:v>43404</c:v>
                </c:pt>
                <c:pt idx="202">
                  <c:v>43434</c:v>
                </c:pt>
                <c:pt idx="203">
                  <c:v>43465</c:v>
                </c:pt>
                <c:pt idx="204">
                  <c:v>43496</c:v>
                </c:pt>
                <c:pt idx="205">
                  <c:v>43524</c:v>
                </c:pt>
                <c:pt idx="206">
                  <c:v>43555</c:v>
                </c:pt>
                <c:pt idx="207">
                  <c:v>43585</c:v>
                </c:pt>
                <c:pt idx="208">
                  <c:v>43616</c:v>
                </c:pt>
                <c:pt idx="209">
                  <c:v>43646</c:v>
                </c:pt>
                <c:pt idx="210">
                  <c:v>43677</c:v>
                </c:pt>
                <c:pt idx="211">
                  <c:v>43708</c:v>
                </c:pt>
                <c:pt idx="212">
                  <c:v>43738</c:v>
                </c:pt>
                <c:pt idx="213">
                  <c:v>43769</c:v>
                </c:pt>
                <c:pt idx="214">
                  <c:v>43799</c:v>
                </c:pt>
                <c:pt idx="215">
                  <c:v>43830</c:v>
                </c:pt>
                <c:pt idx="216">
                  <c:v>43861</c:v>
                </c:pt>
                <c:pt idx="217">
                  <c:v>43890</c:v>
                </c:pt>
                <c:pt idx="218">
                  <c:v>43921</c:v>
                </c:pt>
                <c:pt idx="219">
                  <c:v>43951</c:v>
                </c:pt>
                <c:pt idx="220">
                  <c:v>43982</c:v>
                </c:pt>
                <c:pt idx="221">
                  <c:v>44012</c:v>
                </c:pt>
                <c:pt idx="222">
                  <c:v>44043</c:v>
                </c:pt>
                <c:pt idx="223">
                  <c:v>44074</c:v>
                </c:pt>
                <c:pt idx="224">
                  <c:v>44104</c:v>
                </c:pt>
                <c:pt idx="225">
                  <c:v>44135</c:v>
                </c:pt>
                <c:pt idx="226">
                  <c:v>44165</c:v>
                </c:pt>
                <c:pt idx="227">
                  <c:v>44196</c:v>
                </c:pt>
                <c:pt idx="228">
                  <c:v>44227</c:v>
                </c:pt>
                <c:pt idx="229">
                  <c:v>44255</c:v>
                </c:pt>
                <c:pt idx="230">
                  <c:v>44286</c:v>
                </c:pt>
                <c:pt idx="231">
                  <c:v>44316</c:v>
                </c:pt>
                <c:pt idx="232">
                  <c:v>44347</c:v>
                </c:pt>
                <c:pt idx="233">
                  <c:v>44377</c:v>
                </c:pt>
                <c:pt idx="234">
                  <c:v>44408</c:v>
                </c:pt>
                <c:pt idx="235">
                  <c:v>44439</c:v>
                </c:pt>
                <c:pt idx="236">
                  <c:v>44469</c:v>
                </c:pt>
                <c:pt idx="237">
                  <c:v>44500</c:v>
                </c:pt>
                <c:pt idx="238">
                  <c:v>44530</c:v>
                </c:pt>
                <c:pt idx="239">
                  <c:v>44561</c:v>
                </c:pt>
                <c:pt idx="240">
                  <c:v>44592</c:v>
                </c:pt>
                <c:pt idx="241">
                  <c:v>44620</c:v>
                </c:pt>
                <c:pt idx="242">
                  <c:v>44651</c:v>
                </c:pt>
                <c:pt idx="243">
                  <c:v>44681</c:v>
                </c:pt>
                <c:pt idx="244">
                  <c:v>44712</c:v>
                </c:pt>
                <c:pt idx="245">
                  <c:v>44742</c:v>
                </c:pt>
                <c:pt idx="246">
                  <c:v>44773</c:v>
                </c:pt>
                <c:pt idx="247">
                  <c:v>44804</c:v>
                </c:pt>
                <c:pt idx="248">
                  <c:v>44834</c:v>
                </c:pt>
                <c:pt idx="249">
                  <c:v>44865</c:v>
                </c:pt>
                <c:pt idx="250">
                  <c:v>44895</c:v>
                </c:pt>
                <c:pt idx="251">
                  <c:v>44926</c:v>
                </c:pt>
                <c:pt idx="252">
                  <c:v>44957</c:v>
                </c:pt>
                <c:pt idx="253">
                  <c:v>44985</c:v>
                </c:pt>
                <c:pt idx="254">
                  <c:v>45016</c:v>
                </c:pt>
                <c:pt idx="255">
                  <c:v>45046</c:v>
                </c:pt>
                <c:pt idx="256">
                  <c:v>45077</c:v>
                </c:pt>
                <c:pt idx="257">
                  <c:v>45107</c:v>
                </c:pt>
                <c:pt idx="258">
                  <c:v>45138</c:v>
                </c:pt>
                <c:pt idx="259">
                  <c:v>45169</c:v>
                </c:pt>
                <c:pt idx="260">
                  <c:v>45199</c:v>
                </c:pt>
              </c:numCache>
            </c:numRef>
          </c:cat>
          <c:val>
            <c:numRef>
              <c:f>List3!$K$110:$K$370</c:f>
              <c:numCache>
                <c:formatCode>General</c:formatCode>
                <c:ptCount val="261"/>
                <c:pt idx="0">
                  <c:v>2.1301477662997792</c:v>
                </c:pt>
                <c:pt idx="1">
                  <c:v>2.1514250701754891</c:v>
                </c:pt>
                <c:pt idx="2">
                  <c:v>2.1374643979481385</c:v>
                </c:pt>
                <c:pt idx="3">
                  <c:v>2.1222893902143731</c:v>
                </c:pt>
                <c:pt idx="4">
                  <c:v>1.8370238923641167</c:v>
                </c:pt>
                <c:pt idx="5">
                  <c:v>1.8419062058502733</c:v>
                </c:pt>
                <c:pt idx="6">
                  <c:v>1.7796806759164669</c:v>
                </c:pt>
                <c:pt idx="7">
                  <c:v>1.8022016829903527</c:v>
                </c:pt>
                <c:pt idx="8">
                  <c:v>1.7526771158249195</c:v>
                </c:pt>
                <c:pt idx="9">
                  <c:v>1.8255159392412286</c:v>
                </c:pt>
                <c:pt idx="10">
                  <c:v>1.8247583641955158</c:v>
                </c:pt>
                <c:pt idx="11">
                  <c:v>1.7887371907266756</c:v>
                </c:pt>
                <c:pt idx="12">
                  <c:v>1.8042302999971327</c:v>
                </c:pt>
                <c:pt idx="13">
                  <c:v>1.7770370890343683</c:v>
                </c:pt>
                <c:pt idx="14">
                  <c:v>1.780715257434571</c:v>
                </c:pt>
                <c:pt idx="15">
                  <c:v>1.8568493247321114</c:v>
                </c:pt>
                <c:pt idx="16">
                  <c:v>1.8657075372819103</c:v>
                </c:pt>
                <c:pt idx="17">
                  <c:v>1.8266436714771723</c:v>
                </c:pt>
                <c:pt idx="18">
                  <c:v>1.8656916812780653</c:v>
                </c:pt>
                <c:pt idx="19">
                  <c:v>1.8620414484587955</c:v>
                </c:pt>
                <c:pt idx="20">
                  <c:v>1.9288483211583451</c:v>
                </c:pt>
                <c:pt idx="21">
                  <c:v>1.9362413159909835</c:v>
                </c:pt>
                <c:pt idx="22">
                  <c:v>1.9683945457673093</c:v>
                </c:pt>
                <c:pt idx="23">
                  <c:v>1.9907039390567696</c:v>
                </c:pt>
                <c:pt idx="24">
                  <c:v>1.9281707035688329</c:v>
                </c:pt>
                <c:pt idx="25">
                  <c:v>1.9648345081017686</c:v>
                </c:pt>
                <c:pt idx="26">
                  <c:v>1.9202167280753313</c:v>
                </c:pt>
                <c:pt idx="27">
                  <c:v>1.9671051075402797</c:v>
                </c:pt>
                <c:pt idx="28">
                  <c:v>2.053117960321702</c:v>
                </c:pt>
                <c:pt idx="29">
                  <c:v>2.0455774172644401</c:v>
                </c:pt>
                <c:pt idx="30">
                  <c:v>2.0508685898640064</c:v>
                </c:pt>
                <c:pt idx="31">
                  <c:v>2.079812576210343</c:v>
                </c:pt>
                <c:pt idx="32">
                  <c:v>2.1155361030007587</c:v>
                </c:pt>
                <c:pt idx="33">
                  <c:v>2.1302493027824361</c:v>
                </c:pt>
                <c:pt idx="34">
                  <c:v>2.1918481549445024</c:v>
                </c:pt>
                <c:pt idx="35">
                  <c:v>2.1924334689914979</c:v>
                </c:pt>
                <c:pt idx="36">
                  <c:v>2.1658183027447842</c:v>
                </c:pt>
                <c:pt idx="37">
                  <c:v>2.2246759967610803</c:v>
                </c:pt>
                <c:pt idx="38">
                  <c:v>2.1811433796590607</c:v>
                </c:pt>
                <c:pt idx="39">
                  <c:v>2.0922358482087722</c:v>
                </c:pt>
                <c:pt idx="40">
                  <c:v>2.1286382400985295</c:v>
                </c:pt>
                <c:pt idx="41">
                  <c:v>1.9530051966237438</c:v>
                </c:pt>
                <c:pt idx="42">
                  <c:v>1.9534195492558628</c:v>
                </c:pt>
                <c:pt idx="43">
                  <c:v>2.0219655149320488</c:v>
                </c:pt>
                <c:pt idx="44">
                  <c:v>1.9546906304973335</c:v>
                </c:pt>
                <c:pt idx="45">
                  <c:v>2.0090201737049833</c:v>
                </c:pt>
                <c:pt idx="46">
                  <c:v>2.0975464188940665</c:v>
                </c:pt>
                <c:pt idx="47">
                  <c:v>1.9613405593226929</c:v>
                </c:pt>
                <c:pt idx="48">
                  <c:v>2.1137996699897257</c:v>
                </c:pt>
                <c:pt idx="49">
                  <c:v>2.1556395983415015</c:v>
                </c:pt>
                <c:pt idx="50">
                  <c:v>2.1280579733747853</c:v>
                </c:pt>
                <c:pt idx="51">
                  <c:v>2.199108880360289</c:v>
                </c:pt>
                <c:pt idx="52">
                  <c:v>2.218469273338362</c:v>
                </c:pt>
                <c:pt idx="53">
                  <c:v>2.2470804188561329</c:v>
                </c:pt>
                <c:pt idx="54">
                  <c:v>2.3408340874658879</c:v>
                </c:pt>
                <c:pt idx="55">
                  <c:v>2.4051109309160159</c:v>
                </c:pt>
                <c:pt idx="56">
                  <c:v>2.3171790797420999</c:v>
                </c:pt>
                <c:pt idx="57">
                  <c:v>2.5136442495212705</c:v>
                </c:pt>
                <c:pt idx="58">
                  <c:v>2.6065793061616263</c:v>
                </c:pt>
                <c:pt idx="59">
                  <c:v>2.5778923635514039</c:v>
                </c:pt>
                <c:pt idx="60">
                  <c:v>2.6264972090566205</c:v>
                </c:pt>
                <c:pt idx="61">
                  <c:v>2.6295790085127275</c:v>
                </c:pt>
                <c:pt idx="62">
                  <c:v>2.5980996256120799</c:v>
                </c:pt>
                <c:pt idx="63">
                  <c:v>2.7283000937575053</c:v>
                </c:pt>
                <c:pt idx="64">
                  <c:v>2.7671975639999151</c:v>
                </c:pt>
                <c:pt idx="65">
                  <c:v>2.6884952376454918</c:v>
                </c:pt>
                <c:pt idx="66">
                  <c:v>2.7539832227689658</c:v>
                </c:pt>
                <c:pt idx="67">
                  <c:v>2.7294051192025068</c:v>
                </c:pt>
                <c:pt idx="68">
                  <c:v>2.8706208149045538</c:v>
                </c:pt>
                <c:pt idx="69">
                  <c:v>2.906793574412013</c:v>
                </c:pt>
                <c:pt idx="70">
                  <c:v>2.9765698294085792</c:v>
                </c:pt>
                <c:pt idx="71">
                  <c:v>3.048369502703697</c:v>
                </c:pt>
                <c:pt idx="72">
                  <c:v>3.0580995771789623</c:v>
                </c:pt>
                <c:pt idx="73">
                  <c:v>3.1827606019676824</c:v>
                </c:pt>
                <c:pt idx="74">
                  <c:v>3.2399151108435125</c:v>
                </c:pt>
                <c:pt idx="75">
                  <c:v>3.3838747784963958</c:v>
                </c:pt>
                <c:pt idx="76">
                  <c:v>3.4293507020607374</c:v>
                </c:pt>
                <c:pt idx="77">
                  <c:v>3.5593497990883995</c:v>
                </c:pt>
                <c:pt idx="78">
                  <c:v>3.6300184342376318</c:v>
                </c:pt>
                <c:pt idx="79">
                  <c:v>3.5064726719439387</c:v>
                </c:pt>
                <c:pt idx="80">
                  <c:v>3.5463833575694781</c:v>
                </c:pt>
                <c:pt idx="81">
                  <c:v>3.538835064084151</c:v>
                </c:pt>
                <c:pt idx="82">
                  <c:v>3.5032224286875504</c:v>
                </c:pt>
                <c:pt idx="83">
                  <c:v>3.3585707801759646</c:v>
                </c:pt>
                <c:pt idx="84">
                  <c:v>3.3218176183551424</c:v>
                </c:pt>
                <c:pt idx="85">
                  <c:v>3.2187009330894831</c:v>
                </c:pt>
                <c:pt idx="86">
                  <c:v>3.3128596188061867</c:v>
                </c:pt>
                <c:pt idx="87">
                  <c:v>3.419682795956354</c:v>
                </c:pt>
                <c:pt idx="88">
                  <c:v>3.5085440320852834</c:v>
                </c:pt>
                <c:pt idx="89">
                  <c:v>3.5783524815911187</c:v>
                </c:pt>
                <c:pt idx="90">
                  <c:v>3.5506821672646685</c:v>
                </c:pt>
                <c:pt idx="91">
                  <c:v>3.5045255513756639</c:v>
                </c:pt>
                <c:pt idx="92">
                  <c:v>3.4959105746824015</c:v>
                </c:pt>
                <c:pt idx="93">
                  <c:v>3.3777159746439556</c:v>
                </c:pt>
                <c:pt idx="94">
                  <c:v>3.3877783194943385</c:v>
                </c:pt>
                <c:pt idx="95">
                  <c:v>3.328830033310334</c:v>
                </c:pt>
                <c:pt idx="96">
                  <c:v>3.2537604457887999</c:v>
                </c:pt>
                <c:pt idx="97">
                  <c:v>3.2572492542472458</c:v>
                </c:pt>
                <c:pt idx="98">
                  <c:v>3.3541581425233544</c:v>
                </c:pt>
                <c:pt idx="99">
                  <c:v>3.384430848212129</c:v>
                </c:pt>
                <c:pt idx="100">
                  <c:v>3.3246782900036851</c:v>
                </c:pt>
                <c:pt idx="101">
                  <c:v>3.2984789318513932</c:v>
                </c:pt>
                <c:pt idx="102">
                  <c:v>3.4310146540017521</c:v>
                </c:pt>
                <c:pt idx="103">
                  <c:v>3.3479460303269324</c:v>
                </c:pt>
                <c:pt idx="104">
                  <c:v>3.2349426400032564</c:v>
                </c:pt>
                <c:pt idx="105">
                  <c:v>3.2857020143302531</c:v>
                </c:pt>
                <c:pt idx="106">
                  <c:v>3.2571133362281763</c:v>
                </c:pt>
                <c:pt idx="107">
                  <c:v>3.2823249656919002</c:v>
                </c:pt>
                <c:pt idx="108">
                  <c:v>3.5495425612889755</c:v>
                </c:pt>
                <c:pt idx="109">
                  <c:v>3.4880023746053985</c:v>
                </c:pt>
                <c:pt idx="110">
                  <c:v>3.5295023866869961</c:v>
                </c:pt>
                <c:pt idx="111">
                  <c:v>3.6483316923268085</c:v>
                </c:pt>
                <c:pt idx="112">
                  <c:v>3.5759319121241298</c:v>
                </c:pt>
                <c:pt idx="113">
                  <c:v>3.5881005956006486</c:v>
                </c:pt>
                <c:pt idx="114">
                  <c:v>3.6065964170468567</c:v>
                </c:pt>
                <c:pt idx="115">
                  <c:v>3.6290373353005809</c:v>
                </c:pt>
                <c:pt idx="116">
                  <c:v>3.4983053559000905</c:v>
                </c:pt>
                <c:pt idx="117">
                  <c:v>3.491097503470018</c:v>
                </c:pt>
                <c:pt idx="118">
                  <c:v>3.4399005116345909</c:v>
                </c:pt>
                <c:pt idx="119">
                  <c:v>3.3859361890814013</c:v>
                </c:pt>
                <c:pt idx="120">
                  <c:v>3.4835162652892069</c:v>
                </c:pt>
                <c:pt idx="121">
                  <c:v>3.4536213708817964</c:v>
                </c:pt>
                <c:pt idx="122">
                  <c:v>3.4379044274713206</c:v>
                </c:pt>
                <c:pt idx="123">
                  <c:v>3.3828096623585209</c:v>
                </c:pt>
                <c:pt idx="124">
                  <c:v>3.4281676023713934</c:v>
                </c:pt>
                <c:pt idx="125">
                  <c:v>3.4417249077854053</c:v>
                </c:pt>
                <c:pt idx="126">
                  <c:v>3.4748804554249366</c:v>
                </c:pt>
                <c:pt idx="127">
                  <c:v>3.5379055828156214</c:v>
                </c:pt>
                <c:pt idx="128">
                  <c:v>3.5539124452182187</c:v>
                </c:pt>
                <c:pt idx="129">
                  <c:v>3.3259757229605706</c:v>
                </c:pt>
                <c:pt idx="130">
                  <c:v>3.2765583381150258</c:v>
                </c:pt>
                <c:pt idx="131">
                  <c:v>3.3530114742099877</c:v>
                </c:pt>
                <c:pt idx="132">
                  <c:v>3.2948716892894079</c:v>
                </c:pt>
                <c:pt idx="133">
                  <c:v>3.255476333348954</c:v>
                </c:pt>
                <c:pt idx="134">
                  <c:v>3.2379218023862175</c:v>
                </c:pt>
                <c:pt idx="135">
                  <c:v>3.2732102366600757</c:v>
                </c:pt>
                <c:pt idx="136">
                  <c:v>3.3707202531948193</c:v>
                </c:pt>
                <c:pt idx="137">
                  <c:v>3.3471335427188018</c:v>
                </c:pt>
                <c:pt idx="138">
                  <c:v>3.3639435539924247</c:v>
                </c:pt>
                <c:pt idx="139">
                  <c:v>3.3641596150210851</c:v>
                </c:pt>
                <c:pt idx="140">
                  <c:v>3.3609424694520218</c:v>
                </c:pt>
                <c:pt idx="141">
                  <c:v>3.310445054315668</c:v>
                </c:pt>
                <c:pt idx="142">
                  <c:v>2.6944700236945334</c:v>
                </c:pt>
                <c:pt idx="143">
                  <c:v>2.7187232116096283</c:v>
                </c:pt>
                <c:pt idx="144">
                  <c:v>2.6610676321256364</c:v>
                </c:pt>
                <c:pt idx="145">
                  <c:v>2.7029704897351907</c:v>
                </c:pt>
                <c:pt idx="146">
                  <c:v>2.6857435540098407</c:v>
                </c:pt>
                <c:pt idx="147">
                  <c:v>2.6712491019468572</c:v>
                </c:pt>
                <c:pt idx="148">
                  <c:v>2.6554845363594395</c:v>
                </c:pt>
                <c:pt idx="149">
                  <c:v>2.6006819269702204</c:v>
                </c:pt>
                <c:pt idx="150">
                  <c:v>2.6314056579426954</c:v>
                </c:pt>
                <c:pt idx="151">
                  <c:v>2.59843016547884</c:v>
                </c:pt>
                <c:pt idx="152">
                  <c:v>2.6024367377718391</c:v>
                </c:pt>
                <c:pt idx="153">
                  <c:v>2.597316544931596</c:v>
                </c:pt>
                <c:pt idx="154">
                  <c:v>2.6249241814811555</c:v>
                </c:pt>
                <c:pt idx="155">
                  <c:v>2.6086183804707987</c:v>
                </c:pt>
                <c:pt idx="156">
                  <c:v>2.497748883398466</c:v>
                </c:pt>
                <c:pt idx="157">
                  <c:v>2.493492828141906</c:v>
                </c:pt>
                <c:pt idx="158">
                  <c:v>2.4429911411202809</c:v>
                </c:pt>
                <c:pt idx="159">
                  <c:v>2.4763644820003785</c:v>
                </c:pt>
                <c:pt idx="160">
                  <c:v>2.4529568873378778</c:v>
                </c:pt>
                <c:pt idx="161">
                  <c:v>2.3947951705820132</c:v>
                </c:pt>
                <c:pt idx="162">
                  <c:v>2.4222146295021898</c:v>
                </c:pt>
                <c:pt idx="163">
                  <c:v>2.2895322451239233</c:v>
                </c:pt>
                <c:pt idx="164">
                  <c:v>2.2375151227737242</c:v>
                </c:pt>
                <c:pt idx="165">
                  <c:v>2.2373574047325446</c:v>
                </c:pt>
                <c:pt idx="166">
                  <c:v>2.2062894649273517</c:v>
                </c:pt>
                <c:pt idx="167">
                  <c:v>2.2052046769311571</c:v>
                </c:pt>
                <c:pt idx="168">
                  <c:v>2.1121875914324875</c:v>
                </c:pt>
                <c:pt idx="169">
                  <c:v>2.0474430801202028</c:v>
                </c:pt>
                <c:pt idx="170">
                  <c:v>2.0582709741446923</c:v>
                </c:pt>
                <c:pt idx="171">
                  <c:v>2.036360097246928</c:v>
                </c:pt>
                <c:pt idx="172">
                  <c:v>2.0077414738967878</c:v>
                </c:pt>
                <c:pt idx="173">
                  <c:v>1.9861647902229567</c:v>
                </c:pt>
                <c:pt idx="174">
                  <c:v>1.9895129423331006</c:v>
                </c:pt>
                <c:pt idx="175">
                  <c:v>1.9401283042547304</c:v>
                </c:pt>
                <c:pt idx="176">
                  <c:v>1.872655445159584</c:v>
                </c:pt>
                <c:pt idx="177">
                  <c:v>1.762773370101671</c:v>
                </c:pt>
                <c:pt idx="178">
                  <c:v>1.7495210479226238</c:v>
                </c:pt>
                <c:pt idx="179">
                  <c:v>1.7138209580307902</c:v>
                </c:pt>
                <c:pt idx="180">
                  <c:v>1.4786045351526069</c:v>
                </c:pt>
                <c:pt idx="181">
                  <c:v>1.3722775355522279</c:v>
                </c:pt>
                <c:pt idx="182">
                  <c:v>1.2008103980164759</c:v>
                </c:pt>
                <c:pt idx="183">
                  <c:v>1.2068183133832384</c:v>
                </c:pt>
                <c:pt idx="184">
                  <c:v>1.2395122045915081</c:v>
                </c:pt>
                <c:pt idx="185">
                  <c:v>1.2323188616820304</c:v>
                </c:pt>
                <c:pt idx="186">
                  <c:v>1.2517236967594396</c:v>
                </c:pt>
                <c:pt idx="187">
                  <c:v>1.2628773053758593</c:v>
                </c:pt>
                <c:pt idx="188">
                  <c:v>1.2684799199751589</c:v>
                </c:pt>
                <c:pt idx="189">
                  <c:v>1.2809574124978877</c:v>
                </c:pt>
                <c:pt idx="190">
                  <c:v>1.3121051968217097</c:v>
                </c:pt>
                <c:pt idx="191">
                  <c:v>1.3041007233342128</c:v>
                </c:pt>
                <c:pt idx="192">
                  <c:v>1.338471240939862</c:v>
                </c:pt>
                <c:pt idx="193">
                  <c:v>1.3329777239632119</c:v>
                </c:pt>
                <c:pt idx="194">
                  <c:v>1.3536074161591234</c:v>
                </c:pt>
                <c:pt idx="195">
                  <c:v>1.349471788685537</c:v>
                </c:pt>
                <c:pt idx="196">
                  <c:v>1.3356738931250212</c:v>
                </c:pt>
                <c:pt idx="197">
                  <c:v>1.3188594571573511</c:v>
                </c:pt>
                <c:pt idx="198">
                  <c:v>1.3468670116781365</c:v>
                </c:pt>
                <c:pt idx="199">
                  <c:v>1.3432856566792684</c:v>
                </c:pt>
                <c:pt idx="200">
                  <c:v>1.3473372755565134</c:v>
                </c:pt>
                <c:pt idx="201">
                  <c:v>1.3342709560105215</c:v>
                </c:pt>
                <c:pt idx="202">
                  <c:v>1.3512067828270464</c:v>
                </c:pt>
                <c:pt idx="203">
                  <c:v>1.3574291546463888</c:v>
                </c:pt>
                <c:pt idx="204">
                  <c:v>1.3562938545848406</c:v>
                </c:pt>
                <c:pt idx="205">
                  <c:v>1.3736500870308135</c:v>
                </c:pt>
                <c:pt idx="206">
                  <c:v>1.3502310103083301</c:v>
                </c:pt>
                <c:pt idx="207">
                  <c:v>1.366101982007095</c:v>
                </c:pt>
                <c:pt idx="208">
                  <c:v>1.3731237483177536</c:v>
                </c:pt>
                <c:pt idx="209">
                  <c:v>1.3782961528674829</c:v>
                </c:pt>
                <c:pt idx="210">
                  <c:v>1.3672667816256232</c:v>
                </c:pt>
                <c:pt idx="211">
                  <c:v>1.3553599453973466</c:v>
                </c:pt>
                <c:pt idx="212">
                  <c:v>1.3522036189873623</c:v>
                </c:pt>
                <c:pt idx="213">
                  <c:v>1.3780338107399956</c:v>
                </c:pt>
                <c:pt idx="214">
                  <c:v>1.3777385539731311</c:v>
                </c:pt>
                <c:pt idx="215">
                  <c:v>1.3715820785731321</c:v>
                </c:pt>
                <c:pt idx="216">
                  <c:v>1.3993764339139996</c:v>
                </c:pt>
                <c:pt idx="217">
                  <c:v>1.4075990975687822</c:v>
                </c:pt>
                <c:pt idx="218">
                  <c:v>1.3516128067904858</c:v>
                </c:pt>
                <c:pt idx="219">
                  <c:v>1.3438501480131322</c:v>
                </c:pt>
                <c:pt idx="220">
                  <c:v>1.36538581082266</c:v>
                </c:pt>
                <c:pt idx="221">
                  <c:v>1.3782321514839309</c:v>
                </c:pt>
                <c:pt idx="222">
                  <c:v>1.4379015031721747</c:v>
                </c:pt>
                <c:pt idx="223">
                  <c:v>1.4414523534969468</c:v>
                </c:pt>
                <c:pt idx="224">
                  <c:v>1.405253591163182</c:v>
                </c:pt>
                <c:pt idx="225">
                  <c:v>1.413461381146919</c:v>
                </c:pt>
                <c:pt idx="226">
                  <c:v>1.4629866483430682</c:v>
                </c:pt>
                <c:pt idx="227">
                  <c:v>1.4476307789651466</c:v>
                </c:pt>
                <c:pt idx="228">
                  <c:v>1.4900985313475015</c:v>
                </c:pt>
                <c:pt idx="229">
                  <c:v>1.4942059545160329</c:v>
                </c:pt>
                <c:pt idx="230">
                  <c:v>1.4833899672908017</c:v>
                </c:pt>
                <c:pt idx="231">
                  <c:v>1.5048782536040841</c:v>
                </c:pt>
                <c:pt idx="232">
                  <c:v>1.53612774860662</c:v>
                </c:pt>
                <c:pt idx="233">
                  <c:v>1.5256054413576909</c:v>
                </c:pt>
                <c:pt idx="234">
                  <c:v>1.5369676422317835</c:v>
                </c:pt>
                <c:pt idx="235">
                  <c:v>1.5033776225739992</c:v>
                </c:pt>
                <c:pt idx="236">
                  <c:v>1.4949201588576138</c:v>
                </c:pt>
                <c:pt idx="237">
                  <c:v>1.4619626415619202</c:v>
                </c:pt>
                <c:pt idx="238">
                  <c:v>1.4666756957907745</c:v>
                </c:pt>
                <c:pt idx="239">
                  <c:v>1.4455962402949212</c:v>
                </c:pt>
                <c:pt idx="240">
                  <c:v>1.4700452497485046</c:v>
                </c:pt>
                <c:pt idx="241">
                  <c:v>1.4476260524558044</c:v>
                </c:pt>
                <c:pt idx="242">
                  <c:v>1.4949544111188178</c:v>
                </c:pt>
                <c:pt idx="243">
                  <c:v>1.4423015883719321</c:v>
                </c:pt>
                <c:pt idx="244">
                  <c:v>1.4947704537625199</c:v>
                </c:pt>
                <c:pt idx="245">
                  <c:v>1.5636439396241277</c:v>
                </c:pt>
                <c:pt idx="246">
                  <c:v>1.6099719546740343</c:v>
                </c:pt>
                <c:pt idx="247">
                  <c:v>1.6723353556042273</c:v>
                </c:pt>
                <c:pt idx="248">
                  <c:v>1.7481414936819457</c:v>
                </c:pt>
                <c:pt idx="249">
                  <c:v>1.8011054577663674</c:v>
                </c:pt>
                <c:pt idx="250">
                  <c:v>1.8315961624236099</c:v>
                </c:pt>
                <c:pt idx="251">
                  <c:v>1.8206010807404254</c:v>
                </c:pt>
                <c:pt idx="252">
                  <c:v>1.879787636251403</c:v>
                </c:pt>
                <c:pt idx="253">
                  <c:v>2.0024496281947779</c:v>
                </c:pt>
                <c:pt idx="254">
                  <c:v>1.9757786442646235</c:v>
                </c:pt>
                <c:pt idx="255">
                  <c:v>2.0354561803178468</c:v>
                </c:pt>
                <c:pt idx="256">
                  <c:v>2.0355935925742763</c:v>
                </c:pt>
                <c:pt idx="257">
                  <c:v>2.0035142692631807</c:v>
                </c:pt>
                <c:pt idx="258">
                  <c:v>2.0267824478871024</c:v>
                </c:pt>
                <c:pt idx="259">
                  <c:v>2.0108417412626665</c:v>
                </c:pt>
                <c:pt idx="260">
                  <c:v>1.9810370165677524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1E-45C6-89AC-F5C31E0D01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9970560"/>
        <c:axId val="279972096"/>
      </c:lineChart>
      <c:dateAx>
        <c:axId val="279807488"/>
        <c:scaling>
          <c:orientation val="minMax"/>
        </c:scaling>
        <c:delete val="0"/>
        <c:axPos val="b"/>
        <c:numFmt formatCode="mm\/yy" sourceLinked="0"/>
        <c:majorTickMark val="none"/>
        <c:minorTickMark val="none"/>
        <c:tickLblPos val="low"/>
        <c:spPr>
          <a:ln w="6350">
            <a:solidFill>
              <a:srgbClr val="000000"/>
            </a:solidFill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cs-CZ"/>
          </a:p>
        </c:txPr>
        <c:crossAx val="279809024"/>
        <c:crosses val="autoZero"/>
        <c:auto val="1"/>
        <c:lblOffset val="100"/>
        <c:baseTimeUnit val="months"/>
      </c:dateAx>
      <c:valAx>
        <c:axId val="279809024"/>
        <c:scaling>
          <c:orientation val="minMax"/>
          <c:min val="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6350">
            <a:solidFill>
              <a:srgbClr val="000000"/>
            </a:solidFill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cs-CZ"/>
          </a:p>
        </c:txPr>
        <c:crossAx val="279807488"/>
        <c:crosses val="autoZero"/>
        <c:crossBetween val="between"/>
      </c:valAx>
      <c:dateAx>
        <c:axId val="27997056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79972096"/>
        <c:crosses val="autoZero"/>
        <c:auto val="1"/>
        <c:lblOffset val="100"/>
        <c:baseTimeUnit val="months"/>
      </c:dateAx>
      <c:valAx>
        <c:axId val="27997209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cs-CZ"/>
          </a:p>
        </c:txPr>
        <c:crossAx val="279970560"/>
        <c:crosses val="max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1601835219816273"/>
          <c:y val="0.92125673435557398"/>
          <c:w val="0.68474347933070867"/>
          <c:h val="6.9969263710457197E-2"/>
        </c:manualLayout>
      </c:layout>
      <c:overlay val="0"/>
      <c:spPr>
        <a:ln w="25400">
          <a:noFill/>
        </a:ln>
      </c:spPr>
      <c:txPr>
        <a:bodyPr/>
        <a:lstStyle/>
        <a:p>
          <a:pPr>
            <a:defRPr sz="82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cs-CZ"/>
        </a:p>
      </c:txPr>
    </c:legend>
    <c:plotVisOnly val="1"/>
    <c:dispBlanksAs val="gap"/>
    <c:showDLblsOverMax val="0"/>
  </c:chart>
  <c:spPr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47502794363555E-2"/>
          <c:y val="5.5921122412728716E-2"/>
          <c:w val="0.87664266691956538"/>
          <c:h val="0.71710641496584437"/>
        </c:manualLayout>
      </c:layout>
      <c:lineChart>
        <c:grouping val="standard"/>
        <c:varyColors val="0"/>
        <c:ser>
          <c:idx val="0"/>
          <c:order val="0"/>
          <c:tx>
            <c:strRef>
              <c:f>STAT_PREZ.ARADY007_PKG!$B$5</c:f>
              <c:strCache>
                <c:ptCount val="1"/>
                <c:pt idx="0">
                  <c:v>Repo 2W</c:v>
                </c:pt>
              </c:strCache>
            </c:strRef>
          </c:tx>
          <c:spPr>
            <a:ln w="25400">
              <a:solidFill>
                <a:srgbClr val="0066CC"/>
              </a:solidFill>
              <a:prstDash val="solid"/>
            </a:ln>
          </c:spPr>
          <c:marker>
            <c:symbol val="none"/>
          </c:marker>
          <c:cat>
            <c:numRef>
              <c:f>STAT_PREZ.ARADY007_PKG!$A$6:$A$375</c:f>
              <c:numCache>
                <c:formatCode>m/d/yyyy</c:formatCode>
                <c:ptCount val="370"/>
                <c:pt idx="0">
                  <c:v>34000</c:v>
                </c:pt>
                <c:pt idx="1">
                  <c:v>34028</c:v>
                </c:pt>
                <c:pt idx="2">
                  <c:v>34059</c:v>
                </c:pt>
                <c:pt idx="3">
                  <c:v>34089</c:v>
                </c:pt>
                <c:pt idx="4">
                  <c:v>34120</c:v>
                </c:pt>
                <c:pt idx="5">
                  <c:v>34150</c:v>
                </c:pt>
                <c:pt idx="6">
                  <c:v>34181</c:v>
                </c:pt>
                <c:pt idx="7">
                  <c:v>34212</c:v>
                </c:pt>
                <c:pt idx="8">
                  <c:v>34242</c:v>
                </c:pt>
                <c:pt idx="9">
                  <c:v>34273</c:v>
                </c:pt>
                <c:pt idx="10">
                  <c:v>34303</c:v>
                </c:pt>
                <c:pt idx="11">
                  <c:v>34334</c:v>
                </c:pt>
                <c:pt idx="12">
                  <c:v>34365</c:v>
                </c:pt>
                <c:pt idx="13">
                  <c:v>34393</c:v>
                </c:pt>
                <c:pt idx="14">
                  <c:v>34424</c:v>
                </c:pt>
                <c:pt idx="15">
                  <c:v>34454</c:v>
                </c:pt>
                <c:pt idx="16">
                  <c:v>34485</c:v>
                </c:pt>
                <c:pt idx="17">
                  <c:v>34515</c:v>
                </c:pt>
                <c:pt idx="18">
                  <c:v>34546</c:v>
                </c:pt>
                <c:pt idx="19">
                  <c:v>34577</c:v>
                </c:pt>
                <c:pt idx="20">
                  <c:v>34607</c:v>
                </c:pt>
                <c:pt idx="21">
                  <c:v>34638</c:v>
                </c:pt>
                <c:pt idx="22">
                  <c:v>34668</c:v>
                </c:pt>
                <c:pt idx="23">
                  <c:v>34699</c:v>
                </c:pt>
                <c:pt idx="24">
                  <c:v>34730</c:v>
                </c:pt>
                <c:pt idx="25">
                  <c:v>34758</c:v>
                </c:pt>
                <c:pt idx="26">
                  <c:v>34789</c:v>
                </c:pt>
                <c:pt idx="27">
                  <c:v>34819</c:v>
                </c:pt>
                <c:pt idx="28">
                  <c:v>34850</c:v>
                </c:pt>
                <c:pt idx="29">
                  <c:v>34880</c:v>
                </c:pt>
                <c:pt idx="30">
                  <c:v>34911</c:v>
                </c:pt>
                <c:pt idx="31">
                  <c:v>34942</c:v>
                </c:pt>
                <c:pt idx="32">
                  <c:v>34972</c:v>
                </c:pt>
                <c:pt idx="33">
                  <c:v>35003</c:v>
                </c:pt>
                <c:pt idx="34">
                  <c:v>35033</c:v>
                </c:pt>
                <c:pt idx="35">
                  <c:v>35064</c:v>
                </c:pt>
                <c:pt idx="36">
                  <c:v>35095</c:v>
                </c:pt>
                <c:pt idx="37">
                  <c:v>35124</c:v>
                </c:pt>
                <c:pt idx="38">
                  <c:v>35155</c:v>
                </c:pt>
                <c:pt idx="39">
                  <c:v>35185</c:v>
                </c:pt>
                <c:pt idx="40">
                  <c:v>35216</c:v>
                </c:pt>
                <c:pt idx="41">
                  <c:v>35246</c:v>
                </c:pt>
                <c:pt idx="42">
                  <c:v>35277</c:v>
                </c:pt>
                <c:pt idx="43">
                  <c:v>35308</c:v>
                </c:pt>
                <c:pt idx="44">
                  <c:v>35338</c:v>
                </c:pt>
                <c:pt idx="45">
                  <c:v>35369</c:v>
                </c:pt>
                <c:pt idx="46">
                  <c:v>35399</c:v>
                </c:pt>
                <c:pt idx="47">
                  <c:v>35430</c:v>
                </c:pt>
                <c:pt idx="48">
                  <c:v>35461</c:v>
                </c:pt>
                <c:pt idx="49">
                  <c:v>35489</c:v>
                </c:pt>
                <c:pt idx="50">
                  <c:v>35520</c:v>
                </c:pt>
                <c:pt idx="51">
                  <c:v>35550</c:v>
                </c:pt>
                <c:pt idx="52">
                  <c:v>35581</c:v>
                </c:pt>
                <c:pt idx="53">
                  <c:v>35611</c:v>
                </c:pt>
                <c:pt idx="54">
                  <c:v>35642</c:v>
                </c:pt>
                <c:pt idx="55">
                  <c:v>35673</c:v>
                </c:pt>
                <c:pt idx="56">
                  <c:v>35703</c:v>
                </c:pt>
                <c:pt idx="57">
                  <c:v>35734</c:v>
                </c:pt>
                <c:pt idx="58">
                  <c:v>35764</c:v>
                </c:pt>
                <c:pt idx="59">
                  <c:v>35795</c:v>
                </c:pt>
                <c:pt idx="60">
                  <c:v>35826</c:v>
                </c:pt>
                <c:pt idx="61">
                  <c:v>35854</c:v>
                </c:pt>
                <c:pt idx="62">
                  <c:v>35885</c:v>
                </c:pt>
                <c:pt idx="63">
                  <c:v>35915</c:v>
                </c:pt>
                <c:pt idx="64">
                  <c:v>35946</c:v>
                </c:pt>
                <c:pt idx="65">
                  <c:v>35976</c:v>
                </c:pt>
                <c:pt idx="66">
                  <c:v>36007</c:v>
                </c:pt>
                <c:pt idx="67">
                  <c:v>36038</c:v>
                </c:pt>
                <c:pt idx="68">
                  <c:v>36068</c:v>
                </c:pt>
                <c:pt idx="69">
                  <c:v>36099</c:v>
                </c:pt>
                <c:pt idx="70">
                  <c:v>36129</c:v>
                </c:pt>
                <c:pt idx="71">
                  <c:v>36160</c:v>
                </c:pt>
                <c:pt idx="72">
                  <c:v>36191</c:v>
                </c:pt>
                <c:pt idx="73">
                  <c:v>36219</c:v>
                </c:pt>
                <c:pt idx="74">
                  <c:v>36250</c:v>
                </c:pt>
                <c:pt idx="75">
                  <c:v>36280</c:v>
                </c:pt>
                <c:pt idx="76">
                  <c:v>36311</c:v>
                </c:pt>
                <c:pt idx="77">
                  <c:v>36341</c:v>
                </c:pt>
                <c:pt idx="78">
                  <c:v>36372</c:v>
                </c:pt>
                <c:pt idx="79">
                  <c:v>36403</c:v>
                </c:pt>
                <c:pt idx="80">
                  <c:v>36433</c:v>
                </c:pt>
                <c:pt idx="81">
                  <c:v>36464</c:v>
                </c:pt>
                <c:pt idx="82">
                  <c:v>36494</c:v>
                </c:pt>
                <c:pt idx="83">
                  <c:v>36525</c:v>
                </c:pt>
                <c:pt idx="84">
                  <c:v>36556</c:v>
                </c:pt>
                <c:pt idx="85">
                  <c:v>36585</c:v>
                </c:pt>
                <c:pt idx="86">
                  <c:v>36616</c:v>
                </c:pt>
                <c:pt idx="87">
                  <c:v>36646</c:v>
                </c:pt>
                <c:pt idx="88">
                  <c:v>36677</c:v>
                </c:pt>
                <c:pt idx="89">
                  <c:v>36707</c:v>
                </c:pt>
                <c:pt idx="90">
                  <c:v>36738</c:v>
                </c:pt>
                <c:pt idx="91">
                  <c:v>36769</c:v>
                </c:pt>
                <c:pt idx="92">
                  <c:v>36799</c:v>
                </c:pt>
                <c:pt idx="93">
                  <c:v>36830</c:v>
                </c:pt>
                <c:pt idx="94">
                  <c:v>36860</c:v>
                </c:pt>
                <c:pt idx="95">
                  <c:v>36891</c:v>
                </c:pt>
                <c:pt idx="96">
                  <c:v>36922</c:v>
                </c:pt>
                <c:pt idx="97">
                  <c:v>36950</c:v>
                </c:pt>
                <c:pt idx="98">
                  <c:v>36981</c:v>
                </c:pt>
                <c:pt idx="99">
                  <c:v>37011</c:v>
                </c:pt>
                <c:pt idx="100">
                  <c:v>37042</c:v>
                </c:pt>
                <c:pt idx="101">
                  <c:v>37072</c:v>
                </c:pt>
                <c:pt idx="102">
                  <c:v>37103</c:v>
                </c:pt>
                <c:pt idx="103">
                  <c:v>37134</c:v>
                </c:pt>
                <c:pt idx="104">
                  <c:v>37164</c:v>
                </c:pt>
                <c:pt idx="105">
                  <c:v>37195</c:v>
                </c:pt>
                <c:pt idx="106">
                  <c:v>37225</c:v>
                </c:pt>
                <c:pt idx="107">
                  <c:v>37256</c:v>
                </c:pt>
                <c:pt idx="108">
                  <c:v>37287</c:v>
                </c:pt>
                <c:pt idx="109">
                  <c:v>37315</c:v>
                </c:pt>
                <c:pt idx="110">
                  <c:v>37346</c:v>
                </c:pt>
                <c:pt idx="111">
                  <c:v>37376</c:v>
                </c:pt>
                <c:pt idx="112">
                  <c:v>37407</c:v>
                </c:pt>
                <c:pt idx="113">
                  <c:v>37437</c:v>
                </c:pt>
                <c:pt idx="114">
                  <c:v>37468</c:v>
                </c:pt>
                <c:pt idx="115">
                  <c:v>37499</c:v>
                </c:pt>
                <c:pt idx="116">
                  <c:v>37529</c:v>
                </c:pt>
                <c:pt idx="117">
                  <c:v>37560</c:v>
                </c:pt>
                <c:pt idx="118">
                  <c:v>37590</c:v>
                </c:pt>
                <c:pt idx="119">
                  <c:v>37621</c:v>
                </c:pt>
                <c:pt idx="120">
                  <c:v>37652</c:v>
                </c:pt>
                <c:pt idx="121">
                  <c:v>37680</c:v>
                </c:pt>
                <c:pt idx="122">
                  <c:v>37711</c:v>
                </c:pt>
                <c:pt idx="123">
                  <c:v>37741</c:v>
                </c:pt>
                <c:pt idx="124">
                  <c:v>37772</c:v>
                </c:pt>
                <c:pt idx="125">
                  <c:v>37802</c:v>
                </c:pt>
                <c:pt idx="126">
                  <c:v>37833</c:v>
                </c:pt>
                <c:pt idx="127">
                  <c:v>37864</c:v>
                </c:pt>
                <c:pt idx="128">
                  <c:v>37894</c:v>
                </c:pt>
                <c:pt idx="129">
                  <c:v>37925</c:v>
                </c:pt>
                <c:pt idx="130">
                  <c:v>37955</c:v>
                </c:pt>
                <c:pt idx="131">
                  <c:v>37986</c:v>
                </c:pt>
                <c:pt idx="132">
                  <c:v>38017</c:v>
                </c:pt>
                <c:pt idx="133">
                  <c:v>38046</c:v>
                </c:pt>
                <c:pt idx="134">
                  <c:v>38077</c:v>
                </c:pt>
                <c:pt idx="135">
                  <c:v>38107</c:v>
                </c:pt>
                <c:pt idx="136">
                  <c:v>38138</c:v>
                </c:pt>
                <c:pt idx="137">
                  <c:v>38168</c:v>
                </c:pt>
                <c:pt idx="138">
                  <c:v>38199</c:v>
                </c:pt>
                <c:pt idx="139">
                  <c:v>38230</c:v>
                </c:pt>
                <c:pt idx="140">
                  <c:v>38260</c:v>
                </c:pt>
                <c:pt idx="141">
                  <c:v>38291</c:v>
                </c:pt>
                <c:pt idx="142">
                  <c:v>38321</c:v>
                </c:pt>
                <c:pt idx="143">
                  <c:v>38352</c:v>
                </c:pt>
                <c:pt idx="144">
                  <c:v>38383</c:v>
                </c:pt>
                <c:pt idx="145">
                  <c:v>38411</c:v>
                </c:pt>
                <c:pt idx="146">
                  <c:v>38442</c:v>
                </c:pt>
                <c:pt idx="147">
                  <c:v>38472</c:v>
                </c:pt>
                <c:pt idx="148">
                  <c:v>38503</c:v>
                </c:pt>
                <c:pt idx="149">
                  <c:v>38533</c:v>
                </c:pt>
                <c:pt idx="150">
                  <c:v>38564</c:v>
                </c:pt>
                <c:pt idx="151">
                  <c:v>38595</c:v>
                </c:pt>
                <c:pt idx="152">
                  <c:v>38625</c:v>
                </c:pt>
                <c:pt idx="153">
                  <c:v>38656</c:v>
                </c:pt>
                <c:pt idx="154">
                  <c:v>38686</c:v>
                </c:pt>
                <c:pt idx="155">
                  <c:v>38717</c:v>
                </c:pt>
                <c:pt idx="156">
                  <c:v>38748</c:v>
                </c:pt>
                <c:pt idx="157">
                  <c:v>38776</c:v>
                </c:pt>
                <c:pt idx="158">
                  <c:v>38807</c:v>
                </c:pt>
                <c:pt idx="159">
                  <c:v>38837</c:v>
                </c:pt>
                <c:pt idx="160">
                  <c:v>38868</c:v>
                </c:pt>
                <c:pt idx="161">
                  <c:v>38898</c:v>
                </c:pt>
                <c:pt idx="162">
                  <c:v>38929</c:v>
                </c:pt>
                <c:pt idx="163">
                  <c:v>38960</c:v>
                </c:pt>
                <c:pt idx="164">
                  <c:v>38990</c:v>
                </c:pt>
                <c:pt idx="165">
                  <c:v>39021</c:v>
                </c:pt>
                <c:pt idx="166">
                  <c:v>39051</c:v>
                </c:pt>
                <c:pt idx="167">
                  <c:v>39082</c:v>
                </c:pt>
                <c:pt idx="168">
                  <c:v>39113</c:v>
                </c:pt>
                <c:pt idx="169">
                  <c:v>39141</c:v>
                </c:pt>
                <c:pt idx="170">
                  <c:v>39172</c:v>
                </c:pt>
                <c:pt idx="171">
                  <c:v>39202</c:v>
                </c:pt>
                <c:pt idx="172">
                  <c:v>39233</c:v>
                </c:pt>
                <c:pt idx="173">
                  <c:v>39263</c:v>
                </c:pt>
                <c:pt idx="174">
                  <c:v>39294</c:v>
                </c:pt>
                <c:pt idx="175">
                  <c:v>39325</c:v>
                </c:pt>
                <c:pt idx="176">
                  <c:v>39355</c:v>
                </c:pt>
                <c:pt idx="177">
                  <c:v>39386</c:v>
                </c:pt>
                <c:pt idx="178">
                  <c:v>39416</c:v>
                </c:pt>
                <c:pt idx="179">
                  <c:v>39447</c:v>
                </c:pt>
                <c:pt idx="180">
                  <c:v>39478</c:v>
                </c:pt>
                <c:pt idx="181">
                  <c:v>39507</c:v>
                </c:pt>
                <c:pt idx="182">
                  <c:v>39538</c:v>
                </c:pt>
                <c:pt idx="183">
                  <c:v>39568</c:v>
                </c:pt>
                <c:pt idx="184">
                  <c:v>39599</c:v>
                </c:pt>
                <c:pt idx="185">
                  <c:v>39629</c:v>
                </c:pt>
                <c:pt idx="186">
                  <c:v>39660</c:v>
                </c:pt>
                <c:pt idx="187">
                  <c:v>39691</c:v>
                </c:pt>
                <c:pt idx="188">
                  <c:v>39721</c:v>
                </c:pt>
                <c:pt idx="189">
                  <c:v>39752</c:v>
                </c:pt>
                <c:pt idx="190">
                  <c:v>39782</c:v>
                </c:pt>
                <c:pt idx="191">
                  <c:v>39813</c:v>
                </c:pt>
                <c:pt idx="192">
                  <c:v>39844</c:v>
                </c:pt>
                <c:pt idx="193">
                  <c:v>39872</c:v>
                </c:pt>
                <c:pt idx="194">
                  <c:v>39903</c:v>
                </c:pt>
                <c:pt idx="195">
                  <c:v>39933</c:v>
                </c:pt>
                <c:pt idx="196">
                  <c:v>39964</c:v>
                </c:pt>
                <c:pt idx="197">
                  <c:v>39994</c:v>
                </c:pt>
                <c:pt idx="198">
                  <c:v>40025</c:v>
                </c:pt>
                <c:pt idx="199">
                  <c:v>40056</c:v>
                </c:pt>
                <c:pt idx="200">
                  <c:v>40086</c:v>
                </c:pt>
                <c:pt idx="201">
                  <c:v>40117</c:v>
                </c:pt>
                <c:pt idx="202">
                  <c:v>40147</c:v>
                </c:pt>
                <c:pt idx="203">
                  <c:v>40178</c:v>
                </c:pt>
                <c:pt idx="204">
                  <c:v>40209</c:v>
                </c:pt>
                <c:pt idx="205">
                  <c:v>40237</c:v>
                </c:pt>
                <c:pt idx="206">
                  <c:v>40268</c:v>
                </c:pt>
                <c:pt idx="207">
                  <c:v>40298</c:v>
                </c:pt>
                <c:pt idx="208">
                  <c:v>40329</c:v>
                </c:pt>
                <c:pt idx="209">
                  <c:v>40359</c:v>
                </c:pt>
                <c:pt idx="210">
                  <c:v>40390</c:v>
                </c:pt>
                <c:pt idx="211">
                  <c:v>40421</c:v>
                </c:pt>
                <c:pt idx="212">
                  <c:v>40451</c:v>
                </c:pt>
                <c:pt idx="213">
                  <c:v>40482</c:v>
                </c:pt>
                <c:pt idx="214">
                  <c:v>40512</c:v>
                </c:pt>
                <c:pt idx="215">
                  <c:v>40543</c:v>
                </c:pt>
                <c:pt idx="216">
                  <c:v>40574</c:v>
                </c:pt>
                <c:pt idx="217">
                  <c:v>40602</c:v>
                </c:pt>
                <c:pt idx="218">
                  <c:v>40633</c:v>
                </c:pt>
                <c:pt idx="219">
                  <c:v>40663</c:v>
                </c:pt>
                <c:pt idx="220">
                  <c:v>40694</c:v>
                </c:pt>
                <c:pt idx="221">
                  <c:v>40724</c:v>
                </c:pt>
                <c:pt idx="222">
                  <c:v>40755</c:v>
                </c:pt>
                <c:pt idx="223">
                  <c:v>40786</c:v>
                </c:pt>
                <c:pt idx="224">
                  <c:v>40816</c:v>
                </c:pt>
                <c:pt idx="225">
                  <c:v>40847</c:v>
                </c:pt>
                <c:pt idx="226">
                  <c:v>40877</c:v>
                </c:pt>
                <c:pt idx="227">
                  <c:v>40908</c:v>
                </c:pt>
                <c:pt idx="228">
                  <c:v>40939</c:v>
                </c:pt>
                <c:pt idx="229">
                  <c:v>40968</c:v>
                </c:pt>
                <c:pt idx="230">
                  <c:v>40999</c:v>
                </c:pt>
                <c:pt idx="231">
                  <c:v>41029</c:v>
                </c:pt>
                <c:pt idx="232">
                  <c:v>41060</c:v>
                </c:pt>
                <c:pt idx="233">
                  <c:v>41090</c:v>
                </c:pt>
                <c:pt idx="234">
                  <c:v>41121</c:v>
                </c:pt>
                <c:pt idx="235">
                  <c:v>41152</c:v>
                </c:pt>
                <c:pt idx="236">
                  <c:v>41182</c:v>
                </c:pt>
                <c:pt idx="237">
                  <c:v>41213</c:v>
                </c:pt>
                <c:pt idx="238">
                  <c:v>41243</c:v>
                </c:pt>
                <c:pt idx="239">
                  <c:v>41274</c:v>
                </c:pt>
                <c:pt idx="240">
                  <c:v>41305</c:v>
                </c:pt>
                <c:pt idx="241">
                  <c:v>41333</c:v>
                </c:pt>
                <c:pt idx="242">
                  <c:v>41364</c:v>
                </c:pt>
                <c:pt idx="243">
                  <c:v>41394</c:v>
                </c:pt>
                <c:pt idx="244">
                  <c:v>41425</c:v>
                </c:pt>
                <c:pt idx="245">
                  <c:v>41455</c:v>
                </c:pt>
                <c:pt idx="246">
                  <c:v>41486</c:v>
                </c:pt>
                <c:pt idx="247">
                  <c:v>41517</c:v>
                </c:pt>
                <c:pt idx="248">
                  <c:v>41547</c:v>
                </c:pt>
                <c:pt idx="249">
                  <c:v>41578</c:v>
                </c:pt>
                <c:pt idx="250">
                  <c:v>41608</c:v>
                </c:pt>
                <c:pt idx="251">
                  <c:v>41639</c:v>
                </c:pt>
                <c:pt idx="252">
                  <c:v>41670</c:v>
                </c:pt>
                <c:pt idx="253">
                  <c:v>41698</c:v>
                </c:pt>
                <c:pt idx="254">
                  <c:v>41729</c:v>
                </c:pt>
                <c:pt idx="255">
                  <c:v>41759</c:v>
                </c:pt>
                <c:pt idx="256">
                  <c:v>41790</c:v>
                </c:pt>
                <c:pt idx="257">
                  <c:v>41820</c:v>
                </c:pt>
                <c:pt idx="258">
                  <c:v>41851</c:v>
                </c:pt>
                <c:pt idx="259">
                  <c:v>41882</c:v>
                </c:pt>
                <c:pt idx="260">
                  <c:v>41912</c:v>
                </c:pt>
                <c:pt idx="261">
                  <c:v>41943</c:v>
                </c:pt>
                <c:pt idx="262">
                  <c:v>41973</c:v>
                </c:pt>
                <c:pt idx="263">
                  <c:v>42004</c:v>
                </c:pt>
                <c:pt idx="264">
                  <c:v>42035</c:v>
                </c:pt>
                <c:pt idx="265">
                  <c:v>42063</c:v>
                </c:pt>
                <c:pt idx="266">
                  <c:v>42094</c:v>
                </c:pt>
                <c:pt idx="267">
                  <c:v>42124</c:v>
                </c:pt>
                <c:pt idx="268">
                  <c:v>42155</c:v>
                </c:pt>
                <c:pt idx="269">
                  <c:v>42185</c:v>
                </c:pt>
                <c:pt idx="270">
                  <c:v>42216</c:v>
                </c:pt>
                <c:pt idx="271">
                  <c:v>42247</c:v>
                </c:pt>
                <c:pt idx="272">
                  <c:v>42277</c:v>
                </c:pt>
                <c:pt idx="273">
                  <c:v>42308</c:v>
                </c:pt>
                <c:pt idx="274">
                  <c:v>42338</c:v>
                </c:pt>
                <c:pt idx="275">
                  <c:v>42369</c:v>
                </c:pt>
                <c:pt idx="276">
                  <c:v>42400</c:v>
                </c:pt>
                <c:pt idx="277">
                  <c:v>42429</c:v>
                </c:pt>
                <c:pt idx="278">
                  <c:v>42460</c:v>
                </c:pt>
                <c:pt idx="279">
                  <c:v>42490</c:v>
                </c:pt>
                <c:pt idx="280">
                  <c:v>42521</c:v>
                </c:pt>
                <c:pt idx="281">
                  <c:v>42551</c:v>
                </c:pt>
                <c:pt idx="282">
                  <c:v>42582</c:v>
                </c:pt>
                <c:pt idx="283">
                  <c:v>42613</c:v>
                </c:pt>
                <c:pt idx="284">
                  <c:v>42643</c:v>
                </c:pt>
                <c:pt idx="285">
                  <c:v>42674</c:v>
                </c:pt>
                <c:pt idx="286">
                  <c:v>42704</c:v>
                </c:pt>
                <c:pt idx="287">
                  <c:v>42735</c:v>
                </c:pt>
                <c:pt idx="288">
                  <c:v>42766</c:v>
                </c:pt>
                <c:pt idx="289">
                  <c:v>42794</c:v>
                </c:pt>
                <c:pt idx="290">
                  <c:v>42825</c:v>
                </c:pt>
                <c:pt idx="291">
                  <c:v>42855</c:v>
                </c:pt>
                <c:pt idx="292">
                  <c:v>42886</c:v>
                </c:pt>
                <c:pt idx="293">
                  <c:v>42916</c:v>
                </c:pt>
                <c:pt idx="294">
                  <c:v>42947</c:v>
                </c:pt>
                <c:pt idx="295">
                  <c:v>42978</c:v>
                </c:pt>
                <c:pt idx="296">
                  <c:v>43008</c:v>
                </c:pt>
                <c:pt idx="297">
                  <c:v>43039</c:v>
                </c:pt>
                <c:pt idx="298">
                  <c:v>43069</c:v>
                </c:pt>
                <c:pt idx="299">
                  <c:v>43100</c:v>
                </c:pt>
                <c:pt idx="300">
                  <c:v>43131</c:v>
                </c:pt>
                <c:pt idx="301">
                  <c:v>43159</c:v>
                </c:pt>
                <c:pt idx="302">
                  <c:v>43190</c:v>
                </c:pt>
                <c:pt idx="303">
                  <c:v>43220</c:v>
                </c:pt>
                <c:pt idx="304">
                  <c:v>43251</c:v>
                </c:pt>
                <c:pt idx="305">
                  <c:v>43281</c:v>
                </c:pt>
                <c:pt idx="306">
                  <c:v>43312</c:v>
                </c:pt>
                <c:pt idx="307">
                  <c:v>43343</c:v>
                </c:pt>
                <c:pt idx="308">
                  <c:v>43373</c:v>
                </c:pt>
                <c:pt idx="309">
                  <c:v>43404</c:v>
                </c:pt>
                <c:pt idx="310">
                  <c:v>43434</c:v>
                </c:pt>
                <c:pt idx="311">
                  <c:v>43465</c:v>
                </c:pt>
                <c:pt idx="312">
                  <c:v>43496</c:v>
                </c:pt>
                <c:pt idx="313">
                  <c:v>43524</c:v>
                </c:pt>
                <c:pt idx="314">
                  <c:v>43555</c:v>
                </c:pt>
                <c:pt idx="315">
                  <c:v>43585</c:v>
                </c:pt>
                <c:pt idx="316">
                  <c:v>43616</c:v>
                </c:pt>
                <c:pt idx="317">
                  <c:v>43646</c:v>
                </c:pt>
                <c:pt idx="318">
                  <c:v>43677</c:v>
                </c:pt>
                <c:pt idx="319">
                  <c:v>43708</c:v>
                </c:pt>
                <c:pt idx="320">
                  <c:v>43738</c:v>
                </c:pt>
                <c:pt idx="321">
                  <c:v>43769</c:v>
                </c:pt>
                <c:pt idx="322">
                  <c:v>43799</c:v>
                </c:pt>
                <c:pt idx="323">
                  <c:v>43830</c:v>
                </c:pt>
                <c:pt idx="324">
                  <c:v>43861</c:v>
                </c:pt>
                <c:pt idx="325">
                  <c:v>43890</c:v>
                </c:pt>
                <c:pt idx="326">
                  <c:v>43921</c:v>
                </c:pt>
                <c:pt idx="327">
                  <c:v>43951</c:v>
                </c:pt>
                <c:pt idx="328">
                  <c:v>43982</c:v>
                </c:pt>
                <c:pt idx="329">
                  <c:v>44012</c:v>
                </c:pt>
                <c:pt idx="330">
                  <c:v>44043</c:v>
                </c:pt>
                <c:pt idx="331">
                  <c:v>44074</c:v>
                </c:pt>
                <c:pt idx="332">
                  <c:v>44104</c:v>
                </c:pt>
                <c:pt idx="333">
                  <c:v>44135</c:v>
                </c:pt>
                <c:pt idx="334">
                  <c:v>44165</c:v>
                </c:pt>
                <c:pt idx="335">
                  <c:v>44196</c:v>
                </c:pt>
                <c:pt idx="336">
                  <c:v>44227</c:v>
                </c:pt>
                <c:pt idx="337">
                  <c:v>44255</c:v>
                </c:pt>
                <c:pt idx="338">
                  <c:v>44286</c:v>
                </c:pt>
                <c:pt idx="339">
                  <c:v>44316</c:v>
                </c:pt>
                <c:pt idx="340">
                  <c:v>44347</c:v>
                </c:pt>
                <c:pt idx="341">
                  <c:v>44377</c:v>
                </c:pt>
                <c:pt idx="342">
                  <c:v>44408</c:v>
                </c:pt>
                <c:pt idx="343">
                  <c:v>44439</c:v>
                </c:pt>
                <c:pt idx="344">
                  <c:v>44469</c:v>
                </c:pt>
                <c:pt idx="345">
                  <c:v>44500</c:v>
                </c:pt>
                <c:pt idx="346">
                  <c:v>44530</c:v>
                </c:pt>
                <c:pt idx="347">
                  <c:v>44561</c:v>
                </c:pt>
                <c:pt idx="348">
                  <c:v>44592</c:v>
                </c:pt>
                <c:pt idx="349">
                  <c:v>44620</c:v>
                </c:pt>
                <c:pt idx="350">
                  <c:v>44651</c:v>
                </c:pt>
                <c:pt idx="351">
                  <c:v>44681</c:v>
                </c:pt>
                <c:pt idx="352">
                  <c:v>44712</c:v>
                </c:pt>
                <c:pt idx="353">
                  <c:v>44742</c:v>
                </c:pt>
                <c:pt idx="354">
                  <c:v>44773</c:v>
                </c:pt>
                <c:pt idx="355">
                  <c:v>44804</c:v>
                </c:pt>
                <c:pt idx="356">
                  <c:v>44834</c:v>
                </c:pt>
                <c:pt idx="357">
                  <c:v>44865</c:v>
                </c:pt>
                <c:pt idx="358">
                  <c:v>44895</c:v>
                </c:pt>
                <c:pt idx="359">
                  <c:v>44926</c:v>
                </c:pt>
                <c:pt idx="360">
                  <c:v>44957</c:v>
                </c:pt>
                <c:pt idx="361">
                  <c:v>44985</c:v>
                </c:pt>
                <c:pt idx="362">
                  <c:v>45016</c:v>
                </c:pt>
                <c:pt idx="363">
                  <c:v>45046</c:v>
                </c:pt>
                <c:pt idx="364">
                  <c:v>45077</c:v>
                </c:pt>
                <c:pt idx="365">
                  <c:v>45107</c:v>
                </c:pt>
                <c:pt idx="366">
                  <c:v>45138</c:v>
                </c:pt>
                <c:pt idx="367">
                  <c:v>45169</c:v>
                </c:pt>
                <c:pt idx="368">
                  <c:v>45199</c:v>
                </c:pt>
                <c:pt idx="369">
                  <c:v>45230</c:v>
                </c:pt>
              </c:numCache>
            </c:numRef>
          </c:cat>
          <c:val>
            <c:numRef>
              <c:f>STAT_PREZ.ARADY007_PKG!$B$6:$B$375</c:f>
              <c:numCache>
                <c:formatCode>General</c:formatCode>
                <c:ptCount val="370"/>
                <c:pt idx="35">
                  <c:v>11.3</c:v>
                </c:pt>
                <c:pt idx="36">
                  <c:v>11.3</c:v>
                </c:pt>
                <c:pt idx="37">
                  <c:v>11.3</c:v>
                </c:pt>
                <c:pt idx="38">
                  <c:v>11.5</c:v>
                </c:pt>
                <c:pt idx="39">
                  <c:v>11.6</c:v>
                </c:pt>
                <c:pt idx="40">
                  <c:v>11.8</c:v>
                </c:pt>
                <c:pt idx="41">
                  <c:v>12.4</c:v>
                </c:pt>
                <c:pt idx="42">
                  <c:v>12.4</c:v>
                </c:pt>
                <c:pt idx="43">
                  <c:v>12.4</c:v>
                </c:pt>
                <c:pt idx="44">
                  <c:v>12.4</c:v>
                </c:pt>
                <c:pt idx="45">
                  <c:v>12.4</c:v>
                </c:pt>
                <c:pt idx="46">
                  <c:v>12.4</c:v>
                </c:pt>
                <c:pt idx="47">
                  <c:v>12.4</c:v>
                </c:pt>
                <c:pt idx="48">
                  <c:v>12.4</c:v>
                </c:pt>
                <c:pt idx="49">
                  <c:v>12.4</c:v>
                </c:pt>
                <c:pt idx="50">
                  <c:v>12.4</c:v>
                </c:pt>
                <c:pt idx="51">
                  <c:v>12.4</c:v>
                </c:pt>
                <c:pt idx="52">
                  <c:v>12.4</c:v>
                </c:pt>
                <c:pt idx="53">
                  <c:v>18.2</c:v>
                </c:pt>
                <c:pt idx="54">
                  <c:v>14.9</c:v>
                </c:pt>
                <c:pt idx="55">
                  <c:v>14.5</c:v>
                </c:pt>
                <c:pt idx="56">
                  <c:v>14.5</c:v>
                </c:pt>
                <c:pt idx="57">
                  <c:v>14.8</c:v>
                </c:pt>
                <c:pt idx="58">
                  <c:v>14.8</c:v>
                </c:pt>
                <c:pt idx="59">
                  <c:v>14.75</c:v>
                </c:pt>
                <c:pt idx="60">
                  <c:v>14.75</c:v>
                </c:pt>
                <c:pt idx="61">
                  <c:v>14.75</c:v>
                </c:pt>
                <c:pt idx="62">
                  <c:v>15</c:v>
                </c:pt>
                <c:pt idx="63">
                  <c:v>15</c:v>
                </c:pt>
                <c:pt idx="64">
                  <c:v>15</c:v>
                </c:pt>
                <c:pt idx="65">
                  <c:v>15</c:v>
                </c:pt>
                <c:pt idx="66">
                  <c:v>14.5</c:v>
                </c:pt>
                <c:pt idx="67">
                  <c:v>14</c:v>
                </c:pt>
                <c:pt idx="68">
                  <c:v>13.5</c:v>
                </c:pt>
                <c:pt idx="69">
                  <c:v>12.5</c:v>
                </c:pt>
                <c:pt idx="70">
                  <c:v>11.5</c:v>
                </c:pt>
                <c:pt idx="71">
                  <c:v>9.5</c:v>
                </c:pt>
                <c:pt idx="72">
                  <c:v>8</c:v>
                </c:pt>
                <c:pt idx="73">
                  <c:v>8</c:v>
                </c:pt>
                <c:pt idx="74">
                  <c:v>7.5</c:v>
                </c:pt>
                <c:pt idx="75">
                  <c:v>7.2</c:v>
                </c:pt>
                <c:pt idx="76">
                  <c:v>6.9</c:v>
                </c:pt>
                <c:pt idx="77">
                  <c:v>6.5</c:v>
                </c:pt>
                <c:pt idx="78">
                  <c:v>6.25</c:v>
                </c:pt>
                <c:pt idx="79">
                  <c:v>6.25</c:v>
                </c:pt>
                <c:pt idx="80">
                  <c:v>6</c:v>
                </c:pt>
                <c:pt idx="81">
                  <c:v>5.5</c:v>
                </c:pt>
                <c:pt idx="82">
                  <c:v>5.25</c:v>
                </c:pt>
                <c:pt idx="83">
                  <c:v>5.25</c:v>
                </c:pt>
                <c:pt idx="84">
                  <c:v>5.25</c:v>
                </c:pt>
                <c:pt idx="85">
                  <c:v>5.25</c:v>
                </c:pt>
                <c:pt idx="86">
                  <c:v>5.25</c:v>
                </c:pt>
                <c:pt idx="87">
                  <c:v>5.25</c:v>
                </c:pt>
                <c:pt idx="88">
                  <c:v>5.25</c:v>
                </c:pt>
                <c:pt idx="89">
                  <c:v>5.25</c:v>
                </c:pt>
                <c:pt idx="90">
                  <c:v>5.25</c:v>
                </c:pt>
                <c:pt idx="91">
                  <c:v>5.25</c:v>
                </c:pt>
                <c:pt idx="92">
                  <c:v>5.25</c:v>
                </c:pt>
                <c:pt idx="93">
                  <c:v>5.25</c:v>
                </c:pt>
                <c:pt idx="94">
                  <c:v>5.25</c:v>
                </c:pt>
                <c:pt idx="95">
                  <c:v>5.25</c:v>
                </c:pt>
                <c:pt idx="96">
                  <c:v>5.25</c:v>
                </c:pt>
                <c:pt idx="97">
                  <c:v>5</c:v>
                </c:pt>
                <c:pt idx="98">
                  <c:v>5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5.25</c:v>
                </c:pt>
                <c:pt idx="103">
                  <c:v>5.25</c:v>
                </c:pt>
                <c:pt idx="104">
                  <c:v>5.25</c:v>
                </c:pt>
                <c:pt idx="105">
                  <c:v>5.25</c:v>
                </c:pt>
                <c:pt idx="106">
                  <c:v>4.75</c:v>
                </c:pt>
                <c:pt idx="107">
                  <c:v>4.75</c:v>
                </c:pt>
                <c:pt idx="108">
                  <c:v>4.5</c:v>
                </c:pt>
                <c:pt idx="109">
                  <c:v>4.25</c:v>
                </c:pt>
                <c:pt idx="110">
                  <c:v>4.25</c:v>
                </c:pt>
                <c:pt idx="111">
                  <c:v>3.75</c:v>
                </c:pt>
                <c:pt idx="112">
                  <c:v>3.75</c:v>
                </c:pt>
                <c:pt idx="113">
                  <c:v>3.75</c:v>
                </c:pt>
                <c:pt idx="114">
                  <c:v>3</c:v>
                </c:pt>
                <c:pt idx="115">
                  <c:v>3</c:v>
                </c:pt>
                <c:pt idx="116">
                  <c:v>3</c:v>
                </c:pt>
                <c:pt idx="117">
                  <c:v>3</c:v>
                </c:pt>
                <c:pt idx="118">
                  <c:v>2.75</c:v>
                </c:pt>
                <c:pt idx="119">
                  <c:v>2.75</c:v>
                </c:pt>
                <c:pt idx="120">
                  <c:v>2.5</c:v>
                </c:pt>
                <c:pt idx="121">
                  <c:v>2.5</c:v>
                </c:pt>
                <c:pt idx="122">
                  <c:v>2.5</c:v>
                </c:pt>
                <c:pt idx="123">
                  <c:v>2.5</c:v>
                </c:pt>
                <c:pt idx="124">
                  <c:v>2.5</c:v>
                </c:pt>
                <c:pt idx="125">
                  <c:v>2.25</c:v>
                </c:pt>
                <c:pt idx="126">
                  <c:v>2.25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2.25</c:v>
                </c:pt>
                <c:pt idx="138">
                  <c:v>2.25</c:v>
                </c:pt>
                <c:pt idx="139">
                  <c:v>2.5</c:v>
                </c:pt>
                <c:pt idx="140">
                  <c:v>2.5</c:v>
                </c:pt>
                <c:pt idx="141">
                  <c:v>2.5</c:v>
                </c:pt>
                <c:pt idx="142">
                  <c:v>2.5</c:v>
                </c:pt>
                <c:pt idx="143">
                  <c:v>2.5</c:v>
                </c:pt>
                <c:pt idx="144">
                  <c:v>2.25</c:v>
                </c:pt>
                <c:pt idx="145">
                  <c:v>2.25</c:v>
                </c:pt>
                <c:pt idx="146">
                  <c:v>2.25</c:v>
                </c:pt>
                <c:pt idx="147">
                  <c:v>1.75</c:v>
                </c:pt>
                <c:pt idx="148">
                  <c:v>1.75</c:v>
                </c:pt>
                <c:pt idx="149">
                  <c:v>1.75</c:v>
                </c:pt>
                <c:pt idx="150">
                  <c:v>1.75</c:v>
                </c:pt>
                <c:pt idx="151">
                  <c:v>1.75</c:v>
                </c:pt>
                <c:pt idx="152">
                  <c:v>1.75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2.25</c:v>
                </c:pt>
                <c:pt idx="163">
                  <c:v>2.25</c:v>
                </c:pt>
                <c:pt idx="164">
                  <c:v>2.5</c:v>
                </c:pt>
                <c:pt idx="165">
                  <c:v>2.5</c:v>
                </c:pt>
                <c:pt idx="166">
                  <c:v>2.5</c:v>
                </c:pt>
                <c:pt idx="167">
                  <c:v>2.5</c:v>
                </c:pt>
                <c:pt idx="168">
                  <c:v>2.5</c:v>
                </c:pt>
                <c:pt idx="169">
                  <c:v>2.5</c:v>
                </c:pt>
                <c:pt idx="170">
                  <c:v>2.5</c:v>
                </c:pt>
                <c:pt idx="171">
                  <c:v>2.5</c:v>
                </c:pt>
                <c:pt idx="172">
                  <c:v>2.5</c:v>
                </c:pt>
                <c:pt idx="173">
                  <c:v>2.75</c:v>
                </c:pt>
                <c:pt idx="174">
                  <c:v>3</c:v>
                </c:pt>
                <c:pt idx="175">
                  <c:v>3.25</c:v>
                </c:pt>
                <c:pt idx="176">
                  <c:v>3.25</c:v>
                </c:pt>
                <c:pt idx="177">
                  <c:v>3.25</c:v>
                </c:pt>
                <c:pt idx="178">
                  <c:v>3.5</c:v>
                </c:pt>
                <c:pt idx="179">
                  <c:v>3.5</c:v>
                </c:pt>
                <c:pt idx="180">
                  <c:v>3.5</c:v>
                </c:pt>
                <c:pt idx="181">
                  <c:v>3.75</c:v>
                </c:pt>
                <c:pt idx="182">
                  <c:v>3.75</c:v>
                </c:pt>
                <c:pt idx="183">
                  <c:v>3.75</c:v>
                </c:pt>
                <c:pt idx="184">
                  <c:v>3.75</c:v>
                </c:pt>
                <c:pt idx="185">
                  <c:v>3.75</c:v>
                </c:pt>
                <c:pt idx="186">
                  <c:v>3.75</c:v>
                </c:pt>
                <c:pt idx="187">
                  <c:v>3.5</c:v>
                </c:pt>
                <c:pt idx="188">
                  <c:v>3.5</c:v>
                </c:pt>
                <c:pt idx="189">
                  <c:v>3.5</c:v>
                </c:pt>
                <c:pt idx="190">
                  <c:v>2.75</c:v>
                </c:pt>
                <c:pt idx="191">
                  <c:v>2.25</c:v>
                </c:pt>
                <c:pt idx="192">
                  <c:v>2.25</c:v>
                </c:pt>
                <c:pt idx="193">
                  <c:v>1.75</c:v>
                </c:pt>
                <c:pt idx="194">
                  <c:v>1.75</c:v>
                </c:pt>
                <c:pt idx="195">
                  <c:v>1.75</c:v>
                </c:pt>
                <c:pt idx="196">
                  <c:v>1.5</c:v>
                </c:pt>
                <c:pt idx="197">
                  <c:v>1.5</c:v>
                </c:pt>
                <c:pt idx="198">
                  <c:v>1.5</c:v>
                </c:pt>
                <c:pt idx="199">
                  <c:v>1.25</c:v>
                </c:pt>
                <c:pt idx="200">
                  <c:v>1.25</c:v>
                </c:pt>
                <c:pt idx="201">
                  <c:v>1.25</c:v>
                </c:pt>
                <c:pt idx="202">
                  <c:v>1.25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0.75</c:v>
                </c:pt>
                <c:pt idx="209">
                  <c:v>0.75</c:v>
                </c:pt>
                <c:pt idx="210">
                  <c:v>0.75</c:v>
                </c:pt>
                <c:pt idx="211">
                  <c:v>0.75</c:v>
                </c:pt>
                <c:pt idx="212">
                  <c:v>0.75</c:v>
                </c:pt>
                <c:pt idx="213">
                  <c:v>0.75</c:v>
                </c:pt>
                <c:pt idx="214">
                  <c:v>0.75</c:v>
                </c:pt>
                <c:pt idx="215">
                  <c:v>0.75</c:v>
                </c:pt>
                <c:pt idx="216">
                  <c:v>0.75</c:v>
                </c:pt>
                <c:pt idx="217">
                  <c:v>0.75</c:v>
                </c:pt>
                <c:pt idx="218">
                  <c:v>0.75</c:v>
                </c:pt>
                <c:pt idx="219">
                  <c:v>0.75</c:v>
                </c:pt>
                <c:pt idx="220">
                  <c:v>0.75</c:v>
                </c:pt>
                <c:pt idx="221">
                  <c:v>0.75</c:v>
                </c:pt>
                <c:pt idx="222">
                  <c:v>0.75</c:v>
                </c:pt>
                <c:pt idx="223">
                  <c:v>0.75</c:v>
                </c:pt>
                <c:pt idx="224">
                  <c:v>0.75</c:v>
                </c:pt>
                <c:pt idx="225">
                  <c:v>0.75</c:v>
                </c:pt>
                <c:pt idx="226">
                  <c:v>0.75</c:v>
                </c:pt>
                <c:pt idx="227">
                  <c:v>0.75</c:v>
                </c:pt>
                <c:pt idx="228">
                  <c:v>0.75</c:v>
                </c:pt>
                <c:pt idx="229">
                  <c:v>0.75</c:v>
                </c:pt>
                <c:pt idx="230">
                  <c:v>0.75</c:v>
                </c:pt>
                <c:pt idx="231">
                  <c:v>0.75</c:v>
                </c:pt>
                <c:pt idx="232">
                  <c:v>0.75</c:v>
                </c:pt>
                <c:pt idx="233">
                  <c:v>0.5</c:v>
                </c:pt>
                <c:pt idx="234">
                  <c:v>0.5</c:v>
                </c:pt>
                <c:pt idx="235">
                  <c:v>0.5</c:v>
                </c:pt>
                <c:pt idx="236">
                  <c:v>0.5</c:v>
                </c:pt>
                <c:pt idx="237">
                  <c:v>0.25</c:v>
                </c:pt>
                <c:pt idx="238">
                  <c:v>0.05</c:v>
                </c:pt>
                <c:pt idx="239">
                  <c:v>0.05</c:v>
                </c:pt>
                <c:pt idx="240">
                  <c:v>0.05</c:v>
                </c:pt>
                <c:pt idx="241">
                  <c:v>0.05</c:v>
                </c:pt>
                <c:pt idx="242">
                  <c:v>0.05</c:v>
                </c:pt>
                <c:pt idx="243">
                  <c:v>0.05</c:v>
                </c:pt>
                <c:pt idx="244">
                  <c:v>0.05</c:v>
                </c:pt>
                <c:pt idx="245">
                  <c:v>0.05</c:v>
                </c:pt>
                <c:pt idx="246">
                  <c:v>0.05</c:v>
                </c:pt>
                <c:pt idx="247">
                  <c:v>0.05</c:v>
                </c:pt>
                <c:pt idx="248">
                  <c:v>0.05</c:v>
                </c:pt>
                <c:pt idx="249">
                  <c:v>0.05</c:v>
                </c:pt>
                <c:pt idx="250">
                  <c:v>0.05</c:v>
                </c:pt>
                <c:pt idx="251">
                  <c:v>0.05</c:v>
                </c:pt>
                <c:pt idx="252">
                  <c:v>0.05</c:v>
                </c:pt>
                <c:pt idx="253">
                  <c:v>0.05</c:v>
                </c:pt>
                <c:pt idx="254">
                  <c:v>0.05</c:v>
                </c:pt>
                <c:pt idx="255">
                  <c:v>0.05</c:v>
                </c:pt>
                <c:pt idx="256">
                  <c:v>0.05</c:v>
                </c:pt>
                <c:pt idx="257">
                  <c:v>0.05</c:v>
                </c:pt>
                <c:pt idx="258">
                  <c:v>0.05</c:v>
                </c:pt>
                <c:pt idx="259">
                  <c:v>0.05</c:v>
                </c:pt>
                <c:pt idx="260">
                  <c:v>0.05</c:v>
                </c:pt>
                <c:pt idx="261">
                  <c:v>0.05</c:v>
                </c:pt>
                <c:pt idx="262">
                  <c:v>0.05</c:v>
                </c:pt>
                <c:pt idx="263">
                  <c:v>0.05</c:v>
                </c:pt>
                <c:pt idx="264">
                  <c:v>0.05</c:v>
                </c:pt>
                <c:pt idx="265">
                  <c:v>0.05</c:v>
                </c:pt>
                <c:pt idx="266">
                  <c:v>0.05</c:v>
                </c:pt>
                <c:pt idx="267">
                  <c:v>0.05</c:v>
                </c:pt>
                <c:pt idx="268">
                  <c:v>0.05</c:v>
                </c:pt>
                <c:pt idx="269">
                  <c:v>0.05</c:v>
                </c:pt>
                <c:pt idx="270">
                  <c:v>0.05</c:v>
                </c:pt>
                <c:pt idx="271">
                  <c:v>0.05</c:v>
                </c:pt>
                <c:pt idx="272">
                  <c:v>0.05</c:v>
                </c:pt>
                <c:pt idx="273">
                  <c:v>0.05</c:v>
                </c:pt>
                <c:pt idx="274">
                  <c:v>0.05</c:v>
                </c:pt>
                <c:pt idx="275">
                  <c:v>0.05</c:v>
                </c:pt>
                <c:pt idx="276">
                  <c:v>0.05</c:v>
                </c:pt>
                <c:pt idx="277">
                  <c:v>0.05</c:v>
                </c:pt>
                <c:pt idx="278">
                  <c:v>0.05</c:v>
                </c:pt>
                <c:pt idx="279">
                  <c:v>0.05</c:v>
                </c:pt>
                <c:pt idx="280">
                  <c:v>0.05</c:v>
                </c:pt>
                <c:pt idx="281">
                  <c:v>0.05</c:v>
                </c:pt>
                <c:pt idx="282">
                  <c:v>0.05</c:v>
                </c:pt>
                <c:pt idx="283">
                  <c:v>0.05</c:v>
                </c:pt>
                <c:pt idx="284">
                  <c:v>0.05</c:v>
                </c:pt>
                <c:pt idx="285">
                  <c:v>0.05</c:v>
                </c:pt>
                <c:pt idx="286">
                  <c:v>0.05</c:v>
                </c:pt>
                <c:pt idx="287">
                  <c:v>0.05</c:v>
                </c:pt>
                <c:pt idx="288">
                  <c:v>0.05</c:v>
                </c:pt>
                <c:pt idx="289">
                  <c:v>0.05</c:v>
                </c:pt>
                <c:pt idx="290">
                  <c:v>0.05</c:v>
                </c:pt>
                <c:pt idx="291">
                  <c:v>0.05</c:v>
                </c:pt>
                <c:pt idx="292">
                  <c:v>0.05</c:v>
                </c:pt>
                <c:pt idx="293">
                  <c:v>0.05</c:v>
                </c:pt>
                <c:pt idx="294">
                  <c:v>0.05</c:v>
                </c:pt>
                <c:pt idx="295">
                  <c:v>0.25</c:v>
                </c:pt>
                <c:pt idx="296">
                  <c:v>0.25</c:v>
                </c:pt>
                <c:pt idx="297">
                  <c:v>0.25</c:v>
                </c:pt>
                <c:pt idx="298">
                  <c:v>0.5</c:v>
                </c:pt>
                <c:pt idx="299">
                  <c:v>0.5</c:v>
                </c:pt>
                <c:pt idx="300">
                  <c:v>0.5</c:v>
                </c:pt>
                <c:pt idx="301">
                  <c:v>0.75</c:v>
                </c:pt>
                <c:pt idx="302">
                  <c:v>0.75</c:v>
                </c:pt>
                <c:pt idx="303">
                  <c:v>0.75</c:v>
                </c:pt>
                <c:pt idx="304">
                  <c:v>0.75</c:v>
                </c:pt>
                <c:pt idx="305">
                  <c:v>1</c:v>
                </c:pt>
                <c:pt idx="306">
                  <c:v>1</c:v>
                </c:pt>
                <c:pt idx="307">
                  <c:v>1.25</c:v>
                </c:pt>
                <c:pt idx="308">
                  <c:v>1.5</c:v>
                </c:pt>
                <c:pt idx="309">
                  <c:v>1.5</c:v>
                </c:pt>
                <c:pt idx="310">
                  <c:v>1.75</c:v>
                </c:pt>
                <c:pt idx="311">
                  <c:v>1.75</c:v>
                </c:pt>
                <c:pt idx="312">
                  <c:v>1.75</c:v>
                </c:pt>
                <c:pt idx="313">
                  <c:v>1.75</c:v>
                </c:pt>
                <c:pt idx="314">
                  <c:v>1.75</c:v>
                </c:pt>
                <c:pt idx="315">
                  <c:v>1.75</c:v>
                </c:pt>
                <c:pt idx="316">
                  <c:v>2</c:v>
                </c:pt>
                <c:pt idx="317">
                  <c:v>2</c:v>
                </c:pt>
                <c:pt idx="318">
                  <c:v>2</c:v>
                </c:pt>
                <c:pt idx="319">
                  <c:v>2</c:v>
                </c:pt>
                <c:pt idx="320">
                  <c:v>2</c:v>
                </c:pt>
                <c:pt idx="321">
                  <c:v>2</c:v>
                </c:pt>
                <c:pt idx="322">
                  <c:v>2</c:v>
                </c:pt>
                <c:pt idx="323">
                  <c:v>2</c:v>
                </c:pt>
                <c:pt idx="324">
                  <c:v>2</c:v>
                </c:pt>
                <c:pt idx="325">
                  <c:v>2.25</c:v>
                </c:pt>
                <c:pt idx="326">
                  <c:v>1</c:v>
                </c:pt>
                <c:pt idx="327">
                  <c:v>1</c:v>
                </c:pt>
                <c:pt idx="328">
                  <c:v>0.25</c:v>
                </c:pt>
                <c:pt idx="329">
                  <c:v>0.25</c:v>
                </c:pt>
                <c:pt idx="330">
                  <c:v>0.25</c:v>
                </c:pt>
                <c:pt idx="331">
                  <c:v>0.25</c:v>
                </c:pt>
                <c:pt idx="332">
                  <c:v>0.25</c:v>
                </c:pt>
                <c:pt idx="333">
                  <c:v>0.25</c:v>
                </c:pt>
                <c:pt idx="334">
                  <c:v>0.25</c:v>
                </c:pt>
                <c:pt idx="335">
                  <c:v>0.25</c:v>
                </c:pt>
                <c:pt idx="336">
                  <c:v>0.25</c:v>
                </c:pt>
                <c:pt idx="337">
                  <c:v>0.25</c:v>
                </c:pt>
                <c:pt idx="338">
                  <c:v>0.25</c:v>
                </c:pt>
                <c:pt idx="339">
                  <c:v>0.25</c:v>
                </c:pt>
                <c:pt idx="340">
                  <c:v>0.25</c:v>
                </c:pt>
                <c:pt idx="341">
                  <c:v>0.5</c:v>
                </c:pt>
                <c:pt idx="342">
                  <c:v>0.5</c:v>
                </c:pt>
                <c:pt idx="343">
                  <c:v>0.75</c:v>
                </c:pt>
                <c:pt idx="344">
                  <c:v>0.75</c:v>
                </c:pt>
                <c:pt idx="345">
                  <c:v>1.5</c:v>
                </c:pt>
                <c:pt idx="346">
                  <c:v>2.75</c:v>
                </c:pt>
                <c:pt idx="347">
                  <c:v>3.75</c:v>
                </c:pt>
                <c:pt idx="348">
                  <c:v>3.75</c:v>
                </c:pt>
                <c:pt idx="349">
                  <c:v>4.5</c:v>
                </c:pt>
                <c:pt idx="350">
                  <c:v>4.5</c:v>
                </c:pt>
                <c:pt idx="351">
                  <c:v>5</c:v>
                </c:pt>
                <c:pt idx="352">
                  <c:v>5.75</c:v>
                </c:pt>
                <c:pt idx="353">
                  <c:v>7</c:v>
                </c:pt>
                <c:pt idx="354">
                  <c:v>7</c:v>
                </c:pt>
                <c:pt idx="355">
                  <c:v>7</c:v>
                </c:pt>
                <c:pt idx="356">
                  <c:v>7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7</c:v>
                </c:pt>
                <c:pt idx="361">
                  <c:v>7</c:v>
                </c:pt>
                <c:pt idx="362">
                  <c:v>7</c:v>
                </c:pt>
                <c:pt idx="363">
                  <c:v>7</c:v>
                </c:pt>
                <c:pt idx="364">
                  <c:v>7</c:v>
                </c:pt>
                <c:pt idx="365">
                  <c:v>7</c:v>
                </c:pt>
                <c:pt idx="366">
                  <c:v>7</c:v>
                </c:pt>
                <c:pt idx="367">
                  <c:v>7</c:v>
                </c:pt>
                <c:pt idx="368">
                  <c:v>7</c:v>
                </c:pt>
                <c:pt idx="36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7B-40CE-AF68-3CDFFB28E528}"/>
            </c:ext>
          </c:extLst>
        </c:ser>
        <c:ser>
          <c:idx val="1"/>
          <c:order val="1"/>
          <c:tx>
            <c:strRef>
              <c:f>STAT_PREZ.ARADY007_PKG!$C$5</c:f>
              <c:strCache>
                <c:ptCount val="1"/>
                <c:pt idx="0">
                  <c:v>Diskont</c:v>
                </c:pt>
              </c:strCache>
            </c:strRef>
          </c:tx>
          <c:spPr>
            <a:ln w="25400">
              <a:solidFill>
                <a:srgbClr val="FF0000"/>
              </a:solidFill>
              <a:prstDash val="solid"/>
            </a:ln>
          </c:spPr>
          <c:marker>
            <c:symbol val="none"/>
          </c:marker>
          <c:cat>
            <c:numRef>
              <c:f>STAT_PREZ.ARADY007_PKG!$A$6:$A$375</c:f>
              <c:numCache>
                <c:formatCode>m/d/yyyy</c:formatCode>
                <c:ptCount val="370"/>
                <c:pt idx="0">
                  <c:v>34000</c:v>
                </c:pt>
                <c:pt idx="1">
                  <c:v>34028</c:v>
                </c:pt>
                <c:pt idx="2">
                  <c:v>34059</c:v>
                </c:pt>
                <c:pt idx="3">
                  <c:v>34089</c:v>
                </c:pt>
                <c:pt idx="4">
                  <c:v>34120</c:v>
                </c:pt>
                <c:pt idx="5">
                  <c:v>34150</c:v>
                </c:pt>
                <c:pt idx="6">
                  <c:v>34181</c:v>
                </c:pt>
                <c:pt idx="7">
                  <c:v>34212</c:v>
                </c:pt>
                <c:pt idx="8">
                  <c:v>34242</c:v>
                </c:pt>
                <c:pt idx="9">
                  <c:v>34273</c:v>
                </c:pt>
                <c:pt idx="10">
                  <c:v>34303</c:v>
                </c:pt>
                <c:pt idx="11">
                  <c:v>34334</c:v>
                </c:pt>
                <c:pt idx="12">
                  <c:v>34365</c:v>
                </c:pt>
                <c:pt idx="13">
                  <c:v>34393</c:v>
                </c:pt>
                <c:pt idx="14">
                  <c:v>34424</c:v>
                </c:pt>
                <c:pt idx="15">
                  <c:v>34454</c:v>
                </c:pt>
                <c:pt idx="16">
                  <c:v>34485</c:v>
                </c:pt>
                <c:pt idx="17">
                  <c:v>34515</c:v>
                </c:pt>
                <c:pt idx="18">
                  <c:v>34546</c:v>
                </c:pt>
                <c:pt idx="19">
                  <c:v>34577</c:v>
                </c:pt>
                <c:pt idx="20">
                  <c:v>34607</c:v>
                </c:pt>
                <c:pt idx="21">
                  <c:v>34638</c:v>
                </c:pt>
                <c:pt idx="22">
                  <c:v>34668</c:v>
                </c:pt>
                <c:pt idx="23">
                  <c:v>34699</c:v>
                </c:pt>
                <c:pt idx="24">
                  <c:v>34730</c:v>
                </c:pt>
                <c:pt idx="25">
                  <c:v>34758</c:v>
                </c:pt>
                <c:pt idx="26">
                  <c:v>34789</c:v>
                </c:pt>
                <c:pt idx="27">
                  <c:v>34819</c:v>
                </c:pt>
                <c:pt idx="28">
                  <c:v>34850</c:v>
                </c:pt>
                <c:pt idx="29">
                  <c:v>34880</c:v>
                </c:pt>
                <c:pt idx="30">
                  <c:v>34911</c:v>
                </c:pt>
                <c:pt idx="31">
                  <c:v>34942</c:v>
                </c:pt>
                <c:pt idx="32">
                  <c:v>34972</c:v>
                </c:pt>
                <c:pt idx="33">
                  <c:v>35003</c:v>
                </c:pt>
                <c:pt idx="34">
                  <c:v>35033</c:v>
                </c:pt>
                <c:pt idx="35">
                  <c:v>35064</c:v>
                </c:pt>
                <c:pt idx="36">
                  <c:v>35095</c:v>
                </c:pt>
                <c:pt idx="37">
                  <c:v>35124</c:v>
                </c:pt>
                <c:pt idx="38">
                  <c:v>35155</c:v>
                </c:pt>
                <c:pt idx="39">
                  <c:v>35185</c:v>
                </c:pt>
                <c:pt idx="40">
                  <c:v>35216</c:v>
                </c:pt>
                <c:pt idx="41">
                  <c:v>35246</c:v>
                </c:pt>
                <c:pt idx="42">
                  <c:v>35277</c:v>
                </c:pt>
                <c:pt idx="43">
                  <c:v>35308</c:v>
                </c:pt>
                <c:pt idx="44">
                  <c:v>35338</c:v>
                </c:pt>
                <c:pt idx="45">
                  <c:v>35369</c:v>
                </c:pt>
                <c:pt idx="46">
                  <c:v>35399</c:v>
                </c:pt>
                <c:pt idx="47">
                  <c:v>35430</c:v>
                </c:pt>
                <c:pt idx="48">
                  <c:v>35461</c:v>
                </c:pt>
                <c:pt idx="49">
                  <c:v>35489</c:v>
                </c:pt>
                <c:pt idx="50">
                  <c:v>35520</c:v>
                </c:pt>
                <c:pt idx="51">
                  <c:v>35550</c:v>
                </c:pt>
                <c:pt idx="52">
                  <c:v>35581</c:v>
                </c:pt>
                <c:pt idx="53">
                  <c:v>35611</c:v>
                </c:pt>
                <c:pt idx="54">
                  <c:v>35642</c:v>
                </c:pt>
                <c:pt idx="55">
                  <c:v>35673</c:v>
                </c:pt>
                <c:pt idx="56">
                  <c:v>35703</c:v>
                </c:pt>
                <c:pt idx="57">
                  <c:v>35734</c:v>
                </c:pt>
                <c:pt idx="58">
                  <c:v>35764</c:v>
                </c:pt>
                <c:pt idx="59">
                  <c:v>35795</c:v>
                </c:pt>
                <c:pt idx="60">
                  <c:v>35826</c:v>
                </c:pt>
                <c:pt idx="61">
                  <c:v>35854</c:v>
                </c:pt>
                <c:pt idx="62">
                  <c:v>35885</c:v>
                </c:pt>
                <c:pt idx="63">
                  <c:v>35915</c:v>
                </c:pt>
                <c:pt idx="64">
                  <c:v>35946</c:v>
                </c:pt>
                <c:pt idx="65">
                  <c:v>35976</c:v>
                </c:pt>
                <c:pt idx="66">
                  <c:v>36007</c:v>
                </c:pt>
                <c:pt idx="67">
                  <c:v>36038</c:v>
                </c:pt>
                <c:pt idx="68">
                  <c:v>36068</c:v>
                </c:pt>
                <c:pt idx="69">
                  <c:v>36099</c:v>
                </c:pt>
                <c:pt idx="70">
                  <c:v>36129</c:v>
                </c:pt>
                <c:pt idx="71">
                  <c:v>36160</c:v>
                </c:pt>
                <c:pt idx="72">
                  <c:v>36191</c:v>
                </c:pt>
                <c:pt idx="73">
                  <c:v>36219</c:v>
                </c:pt>
                <c:pt idx="74">
                  <c:v>36250</c:v>
                </c:pt>
                <c:pt idx="75">
                  <c:v>36280</c:v>
                </c:pt>
                <c:pt idx="76">
                  <c:v>36311</c:v>
                </c:pt>
                <c:pt idx="77">
                  <c:v>36341</c:v>
                </c:pt>
                <c:pt idx="78">
                  <c:v>36372</c:v>
                </c:pt>
                <c:pt idx="79">
                  <c:v>36403</c:v>
                </c:pt>
                <c:pt idx="80">
                  <c:v>36433</c:v>
                </c:pt>
                <c:pt idx="81">
                  <c:v>36464</c:v>
                </c:pt>
                <c:pt idx="82">
                  <c:v>36494</c:v>
                </c:pt>
                <c:pt idx="83">
                  <c:v>36525</c:v>
                </c:pt>
                <c:pt idx="84">
                  <c:v>36556</c:v>
                </c:pt>
                <c:pt idx="85">
                  <c:v>36585</c:v>
                </c:pt>
                <c:pt idx="86">
                  <c:v>36616</c:v>
                </c:pt>
                <c:pt idx="87">
                  <c:v>36646</c:v>
                </c:pt>
                <c:pt idx="88">
                  <c:v>36677</c:v>
                </c:pt>
                <c:pt idx="89">
                  <c:v>36707</c:v>
                </c:pt>
                <c:pt idx="90">
                  <c:v>36738</c:v>
                </c:pt>
                <c:pt idx="91">
                  <c:v>36769</c:v>
                </c:pt>
                <c:pt idx="92">
                  <c:v>36799</c:v>
                </c:pt>
                <c:pt idx="93">
                  <c:v>36830</c:v>
                </c:pt>
                <c:pt idx="94">
                  <c:v>36860</c:v>
                </c:pt>
                <c:pt idx="95">
                  <c:v>36891</c:v>
                </c:pt>
                <c:pt idx="96">
                  <c:v>36922</c:v>
                </c:pt>
                <c:pt idx="97">
                  <c:v>36950</c:v>
                </c:pt>
                <c:pt idx="98">
                  <c:v>36981</c:v>
                </c:pt>
                <c:pt idx="99">
                  <c:v>37011</c:v>
                </c:pt>
                <c:pt idx="100">
                  <c:v>37042</c:v>
                </c:pt>
                <c:pt idx="101">
                  <c:v>37072</c:v>
                </c:pt>
                <c:pt idx="102">
                  <c:v>37103</c:v>
                </c:pt>
                <c:pt idx="103">
                  <c:v>37134</c:v>
                </c:pt>
                <c:pt idx="104">
                  <c:v>37164</c:v>
                </c:pt>
                <c:pt idx="105">
                  <c:v>37195</c:v>
                </c:pt>
                <c:pt idx="106">
                  <c:v>37225</c:v>
                </c:pt>
                <c:pt idx="107">
                  <c:v>37256</c:v>
                </c:pt>
                <c:pt idx="108">
                  <c:v>37287</c:v>
                </c:pt>
                <c:pt idx="109">
                  <c:v>37315</c:v>
                </c:pt>
                <c:pt idx="110">
                  <c:v>37346</c:v>
                </c:pt>
                <c:pt idx="111">
                  <c:v>37376</c:v>
                </c:pt>
                <c:pt idx="112">
                  <c:v>37407</c:v>
                </c:pt>
                <c:pt idx="113">
                  <c:v>37437</c:v>
                </c:pt>
                <c:pt idx="114">
                  <c:v>37468</c:v>
                </c:pt>
                <c:pt idx="115">
                  <c:v>37499</c:v>
                </c:pt>
                <c:pt idx="116">
                  <c:v>37529</c:v>
                </c:pt>
                <c:pt idx="117">
                  <c:v>37560</c:v>
                </c:pt>
                <c:pt idx="118">
                  <c:v>37590</c:v>
                </c:pt>
                <c:pt idx="119">
                  <c:v>37621</c:v>
                </c:pt>
                <c:pt idx="120">
                  <c:v>37652</c:v>
                </c:pt>
                <c:pt idx="121">
                  <c:v>37680</c:v>
                </c:pt>
                <c:pt idx="122">
                  <c:v>37711</c:v>
                </c:pt>
                <c:pt idx="123">
                  <c:v>37741</c:v>
                </c:pt>
                <c:pt idx="124">
                  <c:v>37772</c:v>
                </c:pt>
                <c:pt idx="125">
                  <c:v>37802</c:v>
                </c:pt>
                <c:pt idx="126">
                  <c:v>37833</c:v>
                </c:pt>
                <c:pt idx="127">
                  <c:v>37864</c:v>
                </c:pt>
                <c:pt idx="128">
                  <c:v>37894</c:v>
                </c:pt>
                <c:pt idx="129">
                  <c:v>37925</c:v>
                </c:pt>
                <c:pt idx="130">
                  <c:v>37955</c:v>
                </c:pt>
                <c:pt idx="131">
                  <c:v>37986</c:v>
                </c:pt>
                <c:pt idx="132">
                  <c:v>38017</c:v>
                </c:pt>
                <c:pt idx="133">
                  <c:v>38046</c:v>
                </c:pt>
                <c:pt idx="134">
                  <c:v>38077</c:v>
                </c:pt>
                <c:pt idx="135">
                  <c:v>38107</c:v>
                </c:pt>
                <c:pt idx="136">
                  <c:v>38138</c:v>
                </c:pt>
                <c:pt idx="137">
                  <c:v>38168</c:v>
                </c:pt>
                <c:pt idx="138">
                  <c:v>38199</c:v>
                </c:pt>
                <c:pt idx="139">
                  <c:v>38230</c:v>
                </c:pt>
                <c:pt idx="140">
                  <c:v>38260</c:v>
                </c:pt>
                <c:pt idx="141">
                  <c:v>38291</c:v>
                </c:pt>
                <c:pt idx="142">
                  <c:v>38321</c:v>
                </c:pt>
                <c:pt idx="143">
                  <c:v>38352</c:v>
                </c:pt>
                <c:pt idx="144">
                  <c:v>38383</c:v>
                </c:pt>
                <c:pt idx="145">
                  <c:v>38411</c:v>
                </c:pt>
                <c:pt idx="146">
                  <c:v>38442</c:v>
                </c:pt>
                <c:pt idx="147">
                  <c:v>38472</c:v>
                </c:pt>
                <c:pt idx="148">
                  <c:v>38503</c:v>
                </c:pt>
                <c:pt idx="149">
                  <c:v>38533</c:v>
                </c:pt>
                <c:pt idx="150">
                  <c:v>38564</c:v>
                </c:pt>
                <c:pt idx="151">
                  <c:v>38595</c:v>
                </c:pt>
                <c:pt idx="152">
                  <c:v>38625</c:v>
                </c:pt>
                <c:pt idx="153">
                  <c:v>38656</c:v>
                </c:pt>
                <c:pt idx="154">
                  <c:v>38686</c:v>
                </c:pt>
                <c:pt idx="155">
                  <c:v>38717</c:v>
                </c:pt>
                <c:pt idx="156">
                  <c:v>38748</c:v>
                </c:pt>
                <c:pt idx="157">
                  <c:v>38776</c:v>
                </c:pt>
                <c:pt idx="158">
                  <c:v>38807</c:v>
                </c:pt>
                <c:pt idx="159">
                  <c:v>38837</c:v>
                </c:pt>
                <c:pt idx="160">
                  <c:v>38868</c:v>
                </c:pt>
                <c:pt idx="161">
                  <c:v>38898</c:v>
                </c:pt>
                <c:pt idx="162">
                  <c:v>38929</c:v>
                </c:pt>
                <c:pt idx="163">
                  <c:v>38960</c:v>
                </c:pt>
                <c:pt idx="164">
                  <c:v>38990</c:v>
                </c:pt>
                <c:pt idx="165">
                  <c:v>39021</c:v>
                </c:pt>
                <c:pt idx="166">
                  <c:v>39051</c:v>
                </c:pt>
                <c:pt idx="167">
                  <c:v>39082</c:v>
                </c:pt>
                <c:pt idx="168">
                  <c:v>39113</c:v>
                </c:pt>
                <c:pt idx="169">
                  <c:v>39141</c:v>
                </c:pt>
                <c:pt idx="170">
                  <c:v>39172</c:v>
                </c:pt>
                <c:pt idx="171">
                  <c:v>39202</c:v>
                </c:pt>
                <c:pt idx="172">
                  <c:v>39233</c:v>
                </c:pt>
                <c:pt idx="173">
                  <c:v>39263</c:v>
                </c:pt>
                <c:pt idx="174">
                  <c:v>39294</c:v>
                </c:pt>
                <c:pt idx="175">
                  <c:v>39325</c:v>
                </c:pt>
                <c:pt idx="176">
                  <c:v>39355</c:v>
                </c:pt>
                <c:pt idx="177">
                  <c:v>39386</c:v>
                </c:pt>
                <c:pt idx="178">
                  <c:v>39416</c:v>
                </c:pt>
                <c:pt idx="179">
                  <c:v>39447</c:v>
                </c:pt>
                <c:pt idx="180">
                  <c:v>39478</c:v>
                </c:pt>
                <c:pt idx="181">
                  <c:v>39507</c:v>
                </c:pt>
                <c:pt idx="182">
                  <c:v>39538</c:v>
                </c:pt>
                <c:pt idx="183">
                  <c:v>39568</c:v>
                </c:pt>
                <c:pt idx="184">
                  <c:v>39599</c:v>
                </c:pt>
                <c:pt idx="185">
                  <c:v>39629</c:v>
                </c:pt>
                <c:pt idx="186">
                  <c:v>39660</c:v>
                </c:pt>
                <c:pt idx="187">
                  <c:v>39691</c:v>
                </c:pt>
                <c:pt idx="188">
                  <c:v>39721</c:v>
                </c:pt>
                <c:pt idx="189">
                  <c:v>39752</c:v>
                </c:pt>
                <c:pt idx="190">
                  <c:v>39782</c:v>
                </c:pt>
                <c:pt idx="191">
                  <c:v>39813</c:v>
                </c:pt>
                <c:pt idx="192">
                  <c:v>39844</c:v>
                </c:pt>
                <c:pt idx="193">
                  <c:v>39872</c:v>
                </c:pt>
                <c:pt idx="194">
                  <c:v>39903</c:v>
                </c:pt>
                <c:pt idx="195">
                  <c:v>39933</c:v>
                </c:pt>
                <c:pt idx="196">
                  <c:v>39964</c:v>
                </c:pt>
                <c:pt idx="197">
                  <c:v>39994</c:v>
                </c:pt>
                <c:pt idx="198">
                  <c:v>40025</c:v>
                </c:pt>
                <c:pt idx="199">
                  <c:v>40056</c:v>
                </c:pt>
                <c:pt idx="200">
                  <c:v>40086</c:v>
                </c:pt>
                <c:pt idx="201">
                  <c:v>40117</c:v>
                </c:pt>
                <c:pt idx="202">
                  <c:v>40147</c:v>
                </c:pt>
                <c:pt idx="203">
                  <c:v>40178</c:v>
                </c:pt>
                <c:pt idx="204">
                  <c:v>40209</c:v>
                </c:pt>
                <c:pt idx="205">
                  <c:v>40237</c:v>
                </c:pt>
                <c:pt idx="206">
                  <c:v>40268</c:v>
                </c:pt>
                <c:pt idx="207">
                  <c:v>40298</c:v>
                </c:pt>
                <c:pt idx="208">
                  <c:v>40329</c:v>
                </c:pt>
                <c:pt idx="209">
                  <c:v>40359</c:v>
                </c:pt>
                <c:pt idx="210">
                  <c:v>40390</c:v>
                </c:pt>
                <c:pt idx="211">
                  <c:v>40421</c:v>
                </c:pt>
                <c:pt idx="212">
                  <c:v>40451</c:v>
                </c:pt>
                <c:pt idx="213">
                  <c:v>40482</c:v>
                </c:pt>
                <c:pt idx="214">
                  <c:v>40512</c:v>
                </c:pt>
                <c:pt idx="215">
                  <c:v>40543</c:v>
                </c:pt>
                <c:pt idx="216">
                  <c:v>40574</c:v>
                </c:pt>
                <c:pt idx="217">
                  <c:v>40602</c:v>
                </c:pt>
                <c:pt idx="218">
                  <c:v>40633</c:v>
                </c:pt>
                <c:pt idx="219">
                  <c:v>40663</c:v>
                </c:pt>
                <c:pt idx="220">
                  <c:v>40694</c:v>
                </c:pt>
                <c:pt idx="221">
                  <c:v>40724</c:v>
                </c:pt>
                <c:pt idx="222">
                  <c:v>40755</c:v>
                </c:pt>
                <c:pt idx="223">
                  <c:v>40786</c:v>
                </c:pt>
                <c:pt idx="224">
                  <c:v>40816</c:v>
                </c:pt>
                <c:pt idx="225">
                  <c:v>40847</c:v>
                </c:pt>
                <c:pt idx="226">
                  <c:v>40877</c:v>
                </c:pt>
                <c:pt idx="227">
                  <c:v>40908</c:v>
                </c:pt>
                <c:pt idx="228">
                  <c:v>40939</c:v>
                </c:pt>
                <c:pt idx="229">
                  <c:v>40968</c:v>
                </c:pt>
                <c:pt idx="230">
                  <c:v>40999</c:v>
                </c:pt>
                <c:pt idx="231">
                  <c:v>41029</c:v>
                </c:pt>
                <c:pt idx="232">
                  <c:v>41060</c:v>
                </c:pt>
                <c:pt idx="233">
                  <c:v>41090</c:v>
                </c:pt>
                <c:pt idx="234">
                  <c:v>41121</c:v>
                </c:pt>
                <c:pt idx="235">
                  <c:v>41152</c:v>
                </c:pt>
                <c:pt idx="236">
                  <c:v>41182</c:v>
                </c:pt>
                <c:pt idx="237">
                  <c:v>41213</c:v>
                </c:pt>
                <c:pt idx="238">
                  <c:v>41243</c:v>
                </c:pt>
                <c:pt idx="239">
                  <c:v>41274</c:v>
                </c:pt>
                <c:pt idx="240">
                  <c:v>41305</c:v>
                </c:pt>
                <c:pt idx="241">
                  <c:v>41333</c:v>
                </c:pt>
                <c:pt idx="242">
                  <c:v>41364</c:v>
                </c:pt>
                <c:pt idx="243">
                  <c:v>41394</c:v>
                </c:pt>
                <c:pt idx="244">
                  <c:v>41425</c:v>
                </c:pt>
                <c:pt idx="245">
                  <c:v>41455</c:v>
                </c:pt>
                <c:pt idx="246">
                  <c:v>41486</c:v>
                </c:pt>
                <c:pt idx="247">
                  <c:v>41517</c:v>
                </c:pt>
                <c:pt idx="248">
                  <c:v>41547</c:v>
                </c:pt>
                <c:pt idx="249">
                  <c:v>41578</c:v>
                </c:pt>
                <c:pt idx="250">
                  <c:v>41608</c:v>
                </c:pt>
                <c:pt idx="251">
                  <c:v>41639</c:v>
                </c:pt>
                <c:pt idx="252">
                  <c:v>41670</c:v>
                </c:pt>
                <c:pt idx="253">
                  <c:v>41698</c:v>
                </c:pt>
                <c:pt idx="254">
                  <c:v>41729</c:v>
                </c:pt>
                <c:pt idx="255">
                  <c:v>41759</c:v>
                </c:pt>
                <c:pt idx="256">
                  <c:v>41790</c:v>
                </c:pt>
                <c:pt idx="257">
                  <c:v>41820</c:v>
                </c:pt>
                <c:pt idx="258">
                  <c:v>41851</c:v>
                </c:pt>
                <c:pt idx="259">
                  <c:v>41882</c:v>
                </c:pt>
                <c:pt idx="260">
                  <c:v>41912</c:v>
                </c:pt>
                <c:pt idx="261">
                  <c:v>41943</c:v>
                </c:pt>
                <c:pt idx="262">
                  <c:v>41973</c:v>
                </c:pt>
                <c:pt idx="263">
                  <c:v>42004</c:v>
                </c:pt>
                <c:pt idx="264">
                  <c:v>42035</c:v>
                </c:pt>
                <c:pt idx="265">
                  <c:v>42063</c:v>
                </c:pt>
                <c:pt idx="266">
                  <c:v>42094</c:v>
                </c:pt>
                <c:pt idx="267">
                  <c:v>42124</c:v>
                </c:pt>
                <c:pt idx="268">
                  <c:v>42155</c:v>
                </c:pt>
                <c:pt idx="269">
                  <c:v>42185</c:v>
                </c:pt>
                <c:pt idx="270">
                  <c:v>42216</c:v>
                </c:pt>
                <c:pt idx="271">
                  <c:v>42247</c:v>
                </c:pt>
                <c:pt idx="272">
                  <c:v>42277</c:v>
                </c:pt>
                <c:pt idx="273">
                  <c:v>42308</c:v>
                </c:pt>
                <c:pt idx="274">
                  <c:v>42338</c:v>
                </c:pt>
                <c:pt idx="275">
                  <c:v>42369</c:v>
                </c:pt>
                <c:pt idx="276">
                  <c:v>42400</c:v>
                </c:pt>
                <c:pt idx="277">
                  <c:v>42429</c:v>
                </c:pt>
                <c:pt idx="278">
                  <c:v>42460</c:v>
                </c:pt>
                <c:pt idx="279">
                  <c:v>42490</c:v>
                </c:pt>
                <c:pt idx="280">
                  <c:v>42521</c:v>
                </c:pt>
                <c:pt idx="281">
                  <c:v>42551</c:v>
                </c:pt>
                <c:pt idx="282">
                  <c:v>42582</c:v>
                </c:pt>
                <c:pt idx="283">
                  <c:v>42613</c:v>
                </c:pt>
                <c:pt idx="284">
                  <c:v>42643</c:v>
                </c:pt>
                <c:pt idx="285">
                  <c:v>42674</c:v>
                </c:pt>
                <c:pt idx="286">
                  <c:v>42704</c:v>
                </c:pt>
                <c:pt idx="287">
                  <c:v>42735</c:v>
                </c:pt>
                <c:pt idx="288">
                  <c:v>42766</c:v>
                </c:pt>
                <c:pt idx="289">
                  <c:v>42794</c:v>
                </c:pt>
                <c:pt idx="290">
                  <c:v>42825</c:v>
                </c:pt>
                <c:pt idx="291">
                  <c:v>42855</c:v>
                </c:pt>
                <c:pt idx="292">
                  <c:v>42886</c:v>
                </c:pt>
                <c:pt idx="293">
                  <c:v>42916</c:v>
                </c:pt>
                <c:pt idx="294">
                  <c:v>42947</c:v>
                </c:pt>
                <c:pt idx="295">
                  <c:v>42978</c:v>
                </c:pt>
                <c:pt idx="296">
                  <c:v>43008</c:v>
                </c:pt>
                <c:pt idx="297">
                  <c:v>43039</c:v>
                </c:pt>
                <c:pt idx="298">
                  <c:v>43069</c:v>
                </c:pt>
                <c:pt idx="299">
                  <c:v>43100</c:v>
                </c:pt>
                <c:pt idx="300">
                  <c:v>43131</c:v>
                </c:pt>
                <c:pt idx="301">
                  <c:v>43159</c:v>
                </c:pt>
                <c:pt idx="302">
                  <c:v>43190</c:v>
                </c:pt>
                <c:pt idx="303">
                  <c:v>43220</c:v>
                </c:pt>
                <c:pt idx="304">
                  <c:v>43251</c:v>
                </c:pt>
                <c:pt idx="305">
                  <c:v>43281</c:v>
                </c:pt>
                <c:pt idx="306">
                  <c:v>43312</c:v>
                </c:pt>
                <c:pt idx="307">
                  <c:v>43343</c:v>
                </c:pt>
                <c:pt idx="308">
                  <c:v>43373</c:v>
                </c:pt>
                <c:pt idx="309">
                  <c:v>43404</c:v>
                </c:pt>
                <c:pt idx="310">
                  <c:v>43434</c:v>
                </c:pt>
                <c:pt idx="311">
                  <c:v>43465</c:v>
                </c:pt>
                <c:pt idx="312">
                  <c:v>43496</c:v>
                </c:pt>
                <c:pt idx="313">
                  <c:v>43524</c:v>
                </c:pt>
                <c:pt idx="314">
                  <c:v>43555</c:v>
                </c:pt>
                <c:pt idx="315">
                  <c:v>43585</c:v>
                </c:pt>
                <c:pt idx="316">
                  <c:v>43616</c:v>
                </c:pt>
                <c:pt idx="317">
                  <c:v>43646</c:v>
                </c:pt>
                <c:pt idx="318">
                  <c:v>43677</c:v>
                </c:pt>
                <c:pt idx="319">
                  <c:v>43708</c:v>
                </c:pt>
                <c:pt idx="320">
                  <c:v>43738</c:v>
                </c:pt>
                <c:pt idx="321">
                  <c:v>43769</c:v>
                </c:pt>
                <c:pt idx="322">
                  <c:v>43799</c:v>
                </c:pt>
                <c:pt idx="323">
                  <c:v>43830</c:v>
                </c:pt>
                <c:pt idx="324">
                  <c:v>43861</c:v>
                </c:pt>
                <c:pt idx="325">
                  <c:v>43890</c:v>
                </c:pt>
                <c:pt idx="326">
                  <c:v>43921</c:v>
                </c:pt>
                <c:pt idx="327">
                  <c:v>43951</c:v>
                </c:pt>
                <c:pt idx="328">
                  <c:v>43982</c:v>
                </c:pt>
                <c:pt idx="329">
                  <c:v>44012</c:v>
                </c:pt>
                <c:pt idx="330">
                  <c:v>44043</c:v>
                </c:pt>
                <c:pt idx="331">
                  <c:v>44074</c:v>
                </c:pt>
                <c:pt idx="332">
                  <c:v>44104</c:v>
                </c:pt>
                <c:pt idx="333">
                  <c:v>44135</c:v>
                </c:pt>
                <c:pt idx="334">
                  <c:v>44165</c:v>
                </c:pt>
                <c:pt idx="335">
                  <c:v>44196</c:v>
                </c:pt>
                <c:pt idx="336">
                  <c:v>44227</c:v>
                </c:pt>
                <c:pt idx="337">
                  <c:v>44255</c:v>
                </c:pt>
                <c:pt idx="338">
                  <c:v>44286</c:v>
                </c:pt>
                <c:pt idx="339">
                  <c:v>44316</c:v>
                </c:pt>
                <c:pt idx="340">
                  <c:v>44347</c:v>
                </c:pt>
                <c:pt idx="341">
                  <c:v>44377</c:v>
                </c:pt>
                <c:pt idx="342">
                  <c:v>44408</c:v>
                </c:pt>
                <c:pt idx="343">
                  <c:v>44439</c:v>
                </c:pt>
                <c:pt idx="344">
                  <c:v>44469</c:v>
                </c:pt>
                <c:pt idx="345">
                  <c:v>44500</c:v>
                </c:pt>
                <c:pt idx="346">
                  <c:v>44530</c:v>
                </c:pt>
                <c:pt idx="347">
                  <c:v>44561</c:v>
                </c:pt>
                <c:pt idx="348">
                  <c:v>44592</c:v>
                </c:pt>
                <c:pt idx="349">
                  <c:v>44620</c:v>
                </c:pt>
                <c:pt idx="350">
                  <c:v>44651</c:v>
                </c:pt>
                <c:pt idx="351">
                  <c:v>44681</c:v>
                </c:pt>
                <c:pt idx="352">
                  <c:v>44712</c:v>
                </c:pt>
                <c:pt idx="353">
                  <c:v>44742</c:v>
                </c:pt>
                <c:pt idx="354">
                  <c:v>44773</c:v>
                </c:pt>
                <c:pt idx="355">
                  <c:v>44804</c:v>
                </c:pt>
                <c:pt idx="356">
                  <c:v>44834</c:v>
                </c:pt>
                <c:pt idx="357">
                  <c:v>44865</c:v>
                </c:pt>
                <c:pt idx="358">
                  <c:v>44895</c:v>
                </c:pt>
                <c:pt idx="359">
                  <c:v>44926</c:v>
                </c:pt>
                <c:pt idx="360">
                  <c:v>44957</c:v>
                </c:pt>
                <c:pt idx="361">
                  <c:v>44985</c:v>
                </c:pt>
                <c:pt idx="362">
                  <c:v>45016</c:v>
                </c:pt>
                <c:pt idx="363">
                  <c:v>45046</c:v>
                </c:pt>
                <c:pt idx="364">
                  <c:v>45077</c:v>
                </c:pt>
                <c:pt idx="365">
                  <c:v>45107</c:v>
                </c:pt>
                <c:pt idx="366">
                  <c:v>45138</c:v>
                </c:pt>
                <c:pt idx="367">
                  <c:v>45169</c:v>
                </c:pt>
                <c:pt idx="368">
                  <c:v>45199</c:v>
                </c:pt>
                <c:pt idx="369">
                  <c:v>45230</c:v>
                </c:pt>
              </c:numCache>
            </c:numRef>
          </c:cat>
          <c:val>
            <c:numRef>
              <c:f>STAT_PREZ.ARADY007_PKG!$C$6:$C$375</c:f>
              <c:numCache>
                <c:formatCode>General</c:formatCode>
                <c:ptCount val="370"/>
                <c:pt idx="0">
                  <c:v>9.5</c:v>
                </c:pt>
                <c:pt idx="1">
                  <c:v>9.5</c:v>
                </c:pt>
                <c:pt idx="2">
                  <c:v>9.5</c:v>
                </c:pt>
                <c:pt idx="3">
                  <c:v>9.5</c:v>
                </c:pt>
                <c:pt idx="4">
                  <c:v>9.5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8.5</c:v>
                </c:pt>
                <c:pt idx="22">
                  <c:v>8.5</c:v>
                </c:pt>
                <c:pt idx="23">
                  <c:v>8.5</c:v>
                </c:pt>
                <c:pt idx="24">
                  <c:v>8.5</c:v>
                </c:pt>
                <c:pt idx="25">
                  <c:v>8.5</c:v>
                </c:pt>
                <c:pt idx="26">
                  <c:v>8.5</c:v>
                </c:pt>
                <c:pt idx="27">
                  <c:v>8.5</c:v>
                </c:pt>
                <c:pt idx="28">
                  <c:v>8.5</c:v>
                </c:pt>
                <c:pt idx="29">
                  <c:v>9.5</c:v>
                </c:pt>
                <c:pt idx="30">
                  <c:v>9.5</c:v>
                </c:pt>
                <c:pt idx="31">
                  <c:v>9.5</c:v>
                </c:pt>
                <c:pt idx="32">
                  <c:v>9.5</c:v>
                </c:pt>
                <c:pt idx="33">
                  <c:v>9.5</c:v>
                </c:pt>
                <c:pt idx="34">
                  <c:v>9.5</c:v>
                </c:pt>
                <c:pt idx="35">
                  <c:v>9.5</c:v>
                </c:pt>
                <c:pt idx="36">
                  <c:v>9.5</c:v>
                </c:pt>
                <c:pt idx="37">
                  <c:v>9.5</c:v>
                </c:pt>
                <c:pt idx="38">
                  <c:v>9.5</c:v>
                </c:pt>
                <c:pt idx="39">
                  <c:v>9.5</c:v>
                </c:pt>
                <c:pt idx="40">
                  <c:v>9.5</c:v>
                </c:pt>
                <c:pt idx="41">
                  <c:v>10.5</c:v>
                </c:pt>
                <c:pt idx="42">
                  <c:v>10.5</c:v>
                </c:pt>
                <c:pt idx="43">
                  <c:v>10.5</c:v>
                </c:pt>
                <c:pt idx="44">
                  <c:v>10.5</c:v>
                </c:pt>
                <c:pt idx="45">
                  <c:v>10.5</c:v>
                </c:pt>
                <c:pt idx="46">
                  <c:v>10.5</c:v>
                </c:pt>
                <c:pt idx="47">
                  <c:v>10.5</c:v>
                </c:pt>
                <c:pt idx="48">
                  <c:v>10.5</c:v>
                </c:pt>
                <c:pt idx="49">
                  <c:v>10.5</c:v>
                </c:pt>
                <c:pt idx="50">
                  <c:v>10.5</c:v>
                </c:pt>
                <c:pt idx="51">
                  <c:v>10.5</c:v>
                </c:pt>
                <c:pt idx="52">
                  <c:v>13</c:v>
                </c:pt>
                <c:pt idx="53">
                  <c:v>13</c:v>
                </c:pt>
                <c:pt idx="54">
                  <c:v>13</c:v>
                </c:pt>
                <c:pt idx="55">
                  <c:v>13</c:v>
                </c:pt>
                <c:pt idx="56">
                  <c:v>13</c:v>
                </c:pt>
                <c:pt idx="57">
                  <c:v>13</c:v>
                </c:pt>
                <c:pt idx="58">
                  <c:v>13</c:v>
                </c:pt>
                <c:pt idx="59">
                  <c:v>13</c:v>
                </c:pt>
                <c:pt idx="60">
                  <c:v>13</c:v>
                </c:pt>
                <c:pt idx="61">
                  <c:v>13</c:v>
                </c:pt>
                <c:pt idx="62">
                  <c:v>13</c:v>
                </c:pt>
                <c:pt idx="63">
                  <c:v>13</c:v>
                </c:pt>
                <c:pt idx="64">
                  <c:v>13</c:v>
                </c:pt>
                <c:pt idx="65">
                  <c:v>13</c:v>
                </c:pt>
                <c:pt idx="66">
                  <c:v>13</c:v>
                </c:pt>
                <c:pt idx="67">
                  <c:v>11.5</c:v>
                </c:pt>
                <c:pt idx="68">
                  <c:v>11.5</c:v>
                </c:pt>
                <c:pt idx="69">
                  <c:v>10</c:v>
                </c:pt>
                <c:pt idx="70">
                  <c:v>10</c:v>
                </c:pt>
                <c:pt idx="71">
                  <c:v>7.5</c:v>
                </c:pt>
                <c:pt idx="72">
                  <c:v>7.5</c:v>
                </c:pt>
                <c:pt idx="73">
                  <c:v>7.5</c:v>
                </c:pt>
                <c:pt idx="74">
                  <c:v>6</c:v>
                </c:pt>
                <c:pt idx="75">
                  <c:v>6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5.5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5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4.25</c:v>
                </c:pt>
                <c:pt idx="103">
                  <c:v>4.25</c:v>
                </c:pt>
                <c:pt idx="104">
                  <c:v>4.25</c:v>
                </c:pt>
                <c:pt idx="105">
                  <c:v>4.25</c:v>
                </c:pt>
                <c:pt idx="106">
                  <c:v>3.75</c:v>
                </c:pt>
                <c:pt idx="107">
                  <c:v>3.75</c:v>
                </c:pt>
                <c:pt idx="108">
                  <c:v>3.5</c:v>
                </c:pt>
                <c:pt idx="109">
                  <c:v>3.25</c:v>
                </c:pt>
                <c:pt idx="110">
                  <c:v>3.25</c:v>
                </c:pt>
                <c:pt idx="111">
                  <c:v>2.75</c:v>
                </c:pt>
                <c:pt idx="112">
                  <c:v>2.75</c:v>
                </c:pt>
                <c:pt idx="113">
                  <c:v>2.75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1.75</c:v>
                </c:pt>
                <c:pt idx="119">
                  <c:v>1.75</c:v>
                </c:pt>
                <c:pt idx="120">
                  <c:v>1.5</c:v>
                </c:pt>
                <c:pt idx="121">
                  <c:v>1.5</c:v>
                </c:pt>
                <c:pt idx="122">
                  <c:v>1.5</c:v>
                </c:pt>
                <c:pt idx="123">
                  <c:v>1.5</c:v>
                </c:pt>
                <c:pt idx="124">
                  <c:v>1.5</c:v>
                </c:pt>
                <c:pt idx="125">
                  <c:v>1.25</c:v>
                </c:pt>
                <c:pt idx="126">
                  <c:v>1.25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1.25</c:v>
                </c:pt>
                <c:pt idx="138">
                  <c:v>1.25</c:v>
                </c:pt>
                <c:pt idx="139">
                  <c:v>1.5</c:v>
                </c:pt>
                <c:pt idx="140">
                  <c:v>1.5</c:v>
                </c:pt>
                <c:pt idx="141">
                  <c:v>1.5</c:v>
                </c:pt>
                <c:pt idx="142">
                  <c:v>1.5</c:v>
                </c:pt>
                <c:pt idx="143">
                  <c:v>1.5</c:v>
                </c:pt>
                <c:pt idx="144">
                  <c:v>1.25</c:v>
                </c:pt>
                <c:pt idx="145">
                  <c:v>1.25</c:v>
                </c:pt>
                <c:pt idx="146">
                  <c:v>1.25</c:v>
                </c:pt>
                <c:pt idx="147">
                  <c:v>0.75</c:v>
                </c:pt>
                <c:pt idx="148">
                  <c:v>0.75</c:v>
                </c:pt>
                <c:pt idx="149">
                  <c:v>0.75</c:v>
                </c:pt>
                <c:pt idx="150">
                  <c:v>0.75</c:v>
                </c:pt>
                <c:pt idx="151">
                  <c:v>0.75</c:v>
                </c:pt>
                <c:pt idx="152">
                  <c:v>0.75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1.25</c:v>
                </c:pt>
                <c:pt idx="163">
                  <c:v>1.25</c:v>
                </c:pt>
                <c:pt idx="164">
                  <c:v>1.5</c:v>
                </c:pt>
                <c:pt idx="165">
                  <c:v>1.5</c:v>
                </c:pt>
                <c:pt idx="166">
                  <c:v>1.5</c:v>
                </c:pt>
                <c:pt idx="167">
                  <c:v>1.5</c:v>
                </c:pt>
                <c:pt idx="168">
                  <c:v>1.5</c:v>
                </c:pt>
                <c:pt idx="169">
                  <c:v>1.5</c:v>
                </c:pt>
                <c:pt idx="170">
                  <c:v>1.5</c:v>
                </c:pt>
                <c:pt idx="171">
                  <c:v>1.5</c:v>
                </c:pt>
                <c:pt idx="172">
                  <c:v>1.5</c:v>
                </c:pt>
                <c:pt idx="173">
                  <c:v>1.75</c:v>
                </c:pt>
                <c:pt idx="174">
                  <c:v>2</c:v>
                </c:pt>
                <c:pt idx="175">
                  <c:v>2.25</c:v>
                </c:pt>
                <c:pt idx="176">
                  <c:v>2.25</c:v>
                </c:pt>
                <c:pt idx="177">
                  <c:v>2.25</c:v>
                </c:pt>
                <c:pt idx="178">
                  <c:v>2.5</c:v>
                </c:pt>
                <c:pt idx="179">
                  <c:v>2.5</c:v>
                </c:pt>
                <c:pt idx="180">
                  <c:v>2.5</c:v>
                </c:pt>
                <c:pt idx="181">
                  <c:v>2.75</c:v>
                </c:pt>
                <c:pt idx="182">
                  <c:v>2.75</c:v>
                </c:pt>
                <c:pt idx="183">
                  <c:v>2.75</c:v>
                </c:pt>
                <c:pt idx="184">
                  <c:v>2.75</c:v>
                </c:pt>
                <c:pt idx="185">
                  <c:v>2.75</c:v>
                </c:pt>
                <c:pt idx="186">
                  <c:v>2.75</c:v>
                </c:pt>
                <c:pt idx="187">
                  <c:v>2.5</c:v>
                </c:pt>
                <c:pt idx="188">
                  <c:v>2.5</c:v>
                </c:pt>
                <c:pt idx="189">
                  <c:v>2.5</c:v>
                </c:pt>
                <c:pt idx="190">
                  <c:v>1.75</c:v>
                </c:pt>
                <c:pt idx="191">
                  <c:v>1.25</c:v>
                </c:pt>
                <c:pt idx="192">
                  <c:v>1.25</c:v>
                </c:pt>
                <c:pt idx="193">
                  <c:v>0.75</c:v>
                </c:pt>
                <c:pt idx="194">
                  <c:v>0.75</c:v>
                </c:pt>
                <c:pt idx="195">
                  <c:v>0.75</c:v>
                </c:pt>
                <c:pt idx="196">
                  <c:v>0.5</c:v>
                </c:pt>
                <c:pt idx="197">
                  <c:v>0.5</c:v>
                </c:pt>
                <c:pt idx="198">
                  <c:v>0.5</c:v>
                </c:pt>
                <c:pt idx="199">
                  <c:v>0.25</c:v>
                </c:pt>
                <c:pt idx="200">
                  <c:v>0.25</c:v>
                </c:pt>
                <c:pt idx="201">
                  <c:v>0.25</c:v>
                </c:pt>
                <c:pt idx="202">
                  <c:v>0.25</c:v>
                </c:pt>
                <c:pt idx="203">
                  <c:v>0.25</c:v>
                </c:pt>
                <c:pt idx="204">
                  <c:v>0.25</c:v>
                </c:pt>
                <c:pt idx="205">
                  <c:v>0.25</c:v>
                </c:pt>
                <c:pt idx="206">
                  <c:v>0.25</c:v>
                </c:pt>
                <c:pt idx="207">
                  <c:v>0.25</c:v>
                </c:pt>
                <c:pt idx="208">
                  <c:v>0.25</c:v>
                </c:pt>
                <c:pt idx="209">
                  <c:v>0.25</c:v>
                </c:pt>
                <c:pt idx="210">
                  <c:v>0.25</c:v>
                </c:pt>
                <c:pt idx="211">
                  <c:v>0.25</c:v>
                </c:pt>
                <c:pt idx="212">
                  <c:v>0.25</c:v>
                </c:pt>
                <c:pt idx="213">
                  <c:v>0.25</c:v>
                </c:pt>
                <c:pt idx="214">
                  <c:v>0.25</c:v>
                </c:pt>
                <c:pt idx="215">
                  <c:v>0.25</c:v>
                </c:pt>
                <c:pt idx="216">
                  <c:v>0.25</c:v>
                </c:pt>
                <c:pt idx="217">
                  <c:v>0.25</c:v>
                </c:pt>
                <c:pt idx="218">
                  <c:v>0.25</c:v>
                </c:pt>
                <c:pt idx="219">
                  <c:v>0.25</c:v>
                </c:pt>
                <c:pt idx="220">
                  <c:v>0.25</c:v>
                </c:pt>
                <c:pt idx="221">
                  <c:v>0.25</c:v>
                </c:pt>
                <c:pt idx="222">
                  <c:v>0.25</c:v>
                </c:pt>
                <c:pt idx="223">
                  <c:v>0.25</c:v>
                </c:pt>
                <c:pt idx="224">
                  <c:v>0.25</c:v>
                </c:pt>
                <c:pt idx="225">
                  <c:v>0.25</c:v>
                </c:pt>
                <c:pt idx="226">
                  <c:v>0.25</c:v>
                </c:pt>
                <c:pt idx="227">
                  <c:v>0.25</c:v>
                </c:pt>
                <c:pt idx="228">
                  <c:v>0.25</c:v>
                </c:pt>
                <c:pt idx="229">
                  <c:v>0.25</c:v>
                </c:pt>
                <c:pt idx="230">
                  <c:v>0.25</c:v>
                </c:pt>
                <c:pt idx="231">
                  <c:v>0.25</c:v>
                </c:pt>
                <c:pt idx="232">
                  <c:v>0.25</c:v>
                </c:pt>
                <c:pt idx="233">
                  <c:v>0.25</c:v>
                </c:pt>
                <c:pt idx="234">
                  <c:v>0.25</c:v>
                </c:pt>
                <c:pt idx="235">
                  <c:v>0.25</c:v>
                </c:pt>
                <c:pt idx="236">
                  <c:v>0.25</c:v>
                </c:pt>
                <c:pt idx="237">
                  <c:v>0.1</c:v>
                </c:pt>
                <c:pt idx="238">
                  <c:v>0.05</c:v>
                </c:pt>
                <c:pt idx="239">
                  <c:v>0.05</c:v>
                </c:pt>
                <c:pt idx="240">
                  <c:v>0.05</c:v>
                </c:pt>
                <c:pt idx="241">
                  <c:v>0.05</c:v>
                </c:pt>
                <c:pt idx="242">
                  <c:v>0.05</c:v>
                </c:pt>
                <c:pt idx="243">
                  <c:v>0.05</c:v>
                </c:pt>
                <c:pt idx="244">
                  <c:v>0.05</c:v>
                </c:pt>
                <c:pt idx="245">
                  <c:v>0.05</c:v>
                </c:pt>
                <c:pt idx="246">
                  <c:v>0.05</c:v>
                </c:pt>
                <c:pt idx="247">
                  <c:v>0.05</c:v>
                </c:pt>
                <c:pt idx="248">
                  <c:v>0.05</c:v>
                </c:pt>
                <c:pt idx="249">
                  <c:v>0.05</c:v>
                </c:pt>
                <c:pt idx="250">
                  <c:v>0.05</c:v>
                </c:pt>
                <c:pt idx="251">
                  <c:v>0.05</c:v>
                </c:pt>
                <c:pt idx="252">
                  <c:v>0.05</c:v>
                </c:pt>
                <c:pt idx="253">
                  <c:v>0.05</c:v>
                </c:pt>
                <c:pt idx="254">
                  <c:v>0.05</c:v>
                </c:pt>
                <c:pt idx="255">
                  <c:v>0.05</c:v>
                </c:pt>
                <c:pt idx="256">
                  <c:v>0.05</c:v>
                </c:pt>
                <c:pt idx="257">
                  <c:v>0.05</c:v>
                </c:pt>
                <c:pt idx="258">
                  <c:v>0.05</c:v>
                </c:pt>
                <c:pt idx="259">
                  <c:v>0.05</c:v>
                </c:pt>
                <c:pt idx="260">
                  <c:v>0.05</c:v>
                </c:pt>
                <c:pt idx="261">
                  <c:v>0.05</c:v>
                </c:pt>
                <c:pt idx="262">
                  <c:v>0.05</c:v>
                </c:pt>
                <c:pt idx="263">
                  <c:v>0.05</c:v>
                </c:pt>
                <c:pt idx="264">
                  <c:v>0.05</c:v>
                </c:pt>
                <c:pt idx="265">
                  <c:v>0.05</c:v>
                </c:pt>
                <c:pt idx="266">
                  <c:v>0.05</c:v>
                </c:pt>
                <c:pt idx="267">
                  <c:v>0.05</c:v>
                </c:pt>
                <c:pt idx="268">
                  <c:v>0.05</c:v>
                </c:pt>
                <c:pt idx="269">
                  <c:v>0.05</c:v>
                </c:pt>
                <c:pt idx="270">
                  <c:v>0.05</c:v>
                </c:pt>
                <c:pt idx="271">
                  <c:v>0.05</c:v>
                </c:pt>
                <c:pt idx="272">
                  <c:v>0.05</c:v>
                </c:pt>
                <c:pt idx="273">
                  <c:v>0.05</c:v>
                </c:pt>
                <c:pt idx="274">
                  <c:v>0.05</c:v>
                </c:pt>
                <c:pt idx="275">
                  <c:v>0.05</c:v>
                </c:pt>
                <c:pt idx="276">
                  <c:v>0.05</c:v>
                </c:pt>
                <c:pt idx="277">
                  <c:v>0.05</c:v>
                </c:pt>
                <c:pt idx="278">
                  <c:v>0.05</c:v>
                </c:pt>
                <c:pt idx="279">
                  <c:v>0.05</c:v>
                </c:pt>
                <c:pt idx="280">
                  <c:v>0.05</c:v>
                </c:pt>
                <c:pt idx="281">
                  <c:v>0.05</c:v>
                </c:pt>
                <c:pt idx="282">
                  <c:v>0.05</c:v>
                </c:pt>
                <c:pt idx="283">
                  <c:v>0.05</c:v>
                </c:pt>
                <c:pt idx="284">
                  <c:v>0.05</c:v>
                </c:pt>
                <c:pt idx="285">
                  <c:v>0.05</c:v>
                </c:pt>
                <c:pt idx="286">
                  <c:v>0.05</c:v>
                </c:pt>
                <c:pt idx="287">
                  <c:v>0.05</c:v>
                </c:pt>
                <c:pt idx="288">
                  <c:v>0.05</c:v>
                </c:pt>
                <c:pt idx="289">
                  <c:v>0.05</c:v>
                </c:pt>
                <c:pt idx="290">
                  <c:v>0.05</c:v>
                </c:pt>
                <c:pt idx="291">
                  <c:v>0.05</c:v>
                </c:pt>
                <c:pt idx="292">
                  <c:v>0.05</c:v>
                </c:pt>
                <c:pt idx="293">
                  <c:v>0.05</c:v>
                </c:pt>
                <c:pt idx="294">
                  <c:v>0.05</c:v>
                </c:pt>
                <c:pt idx="295">
                  <c:v>0.05</c:v>
                </c:pt>
                <c:pt idx="296">
                  <c:v>0.05</c:v>
                </c:pt>
                <c:pt idx="297">
                  <c:v>0.05</c:v>
                </c:pt>
                <c:pt idx="298">
                  <c:v>0.05</c:v>
                </c:pt>
                <c:pt idx="299">
                  <c:v>0.05</c:v>
                </c:pt>
                <c:pt idx="300">
                  <c:v>0.05</c:v>
                </c:pt>
                <c:pt idx="301">
                  <c:v>0.05</c:v>
                </c:pt>
                <c:pt idx="302">
                  <c:v>0.05</c:v>
                </c:pt>
                <c:pt idx="303">
                  <c:v>0.05</c:v>
                </c:pt>
                <c:pt idx="304">
                  <c:v>0.05</c:v>
                </c:pt>
                <c:pt idx="305">
                  <c:v>0.05</c:v>
                </c:pt>
                <c:pt idx="306">
                  <c:v>0.05</c:v>
                </c:pt>
                <c:pt idx="307">
                  <c:v>0.25</c:v>
                </c:pt>
                <c:pt idx="308">
                  <c:v>0.5</c:v>
                </c:pt>
                <c:pt idx="309">
                  <c:v>0.5</c:v>
                </c:pt>
                <c:pt idx="310">
                  <c:v>0.75</c:v>
                </c:pt>
                <c:pt idx="311">
                  <c:v>0.75</c:v>
                </c:pt>
                <c:pt idx="312">
                  <c:v>0.75</c:v>
                </c:pt>
                <c:pt idx="313">
                  <c:v>0.75</c:v>
                </c:pt>
                <c:pt idx="314">
                  <c:v>0.75</c:v>
                </c:pt>
                <c:pt idx="315">
                  <c:v>0.75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1.25</c:v>
                </c:pt>
                <c:pt idx="326">
                  <c:v>0.05</c:v>
                </c:pt>
                <c:pt idx="327">
                  <c:v>0.05</c:v>
                </c:pt>
                <c:pt idx="328">
                  <c:v>0.05</c:v>
                </c:pt>
                <c:pt idx="329">
                  <c:v>0.05</c:v>
                </c:pt>
                <c:pt idx="330">
                  <c:v>0.05</c:v>
                </c:pt>
                <c:pt idx="331">
                  <c:v>0.05</c:v>
                </c:pt>
                <c:pt idx="332">
                  <c:v>0.05</c:v>
                </c:pt>
                <c:pt idx="333">
                  <c:v>0.05</c:v>
                </c:pt>
                <c:pt idx="334">
                  <c:v>0.05</c:v>
                </c:pt>
                <c:pt idx="335">
                  <c:v>0.05</c:v>
                </c:pt>
                <c:pt idx="336">
                  <c:v>0.05</c:v>
                </c:pt>
                <c:pt idx="337">
                  <c:v>0.05</c:v>
                </c:pt>
                <c:pt idx="338">
                  <c:v>0.05</c:v>
                </c:pt>
                <c:pt idx="339">
                  <c:v>0.05</c:v>
                </c:pt>
                <c:pt idx="340">
                  <c:v>0.05</c:v>
                </c:pt>
                <c:pt idx="341">
                  <c:v>0.05</c:v>
                </c:pt>
                <c:pt idx="342">
                  <c:v>0.05</c:v>
                </c:pt>
                <c:pt idx="343">
                  <c:v>0.05</c:v>
                </c:pt>
                <c:pt idx="344">
                  <c:v>0.05</c:v>
                </c:pt>
                <c:pt idx="345">
                  <c:v>0.5</c:v>
                </c:pt>
                <c:pt idx="346">
                  <c:v>1.75</c:v>
                </c:pt>
                <c:pt idx="347">
                  <c:v>2.75</c:v>
                </c:pt>
                <c:pt idx="348">
                  <c:v>2.75</c:v>
                </c:pt>
                <c:pt idx="349">
                  <c:v>3.5</c:v>
                </c:pt>
                <c:pt idx="350">
                  <c:v>3.5</c:v>
                </c:pt>
                <c:pt idx="351">
                  <c:v>4</c:v>
                </c:pt>
                <c:pt idx="352">
                  <c:v>4.75</c:v>
                </c:pt>
                <c:pt idx="353">
                  <c:v>6</c:v>
                </c:pt>
                <c:pt idx="354">
                  <c:v>6</c:v>
                </c:pt>
                <c:pt idx="355">
                  <c:v>6</c:v>
                </c:pt>
                <c:pt idx="356">
                  <c:v>6</c:v>
                </c:pt>
                <c:pt idx="357">
                  <c:v>6</c:v>
                </c:pt>
                <c:pt idx="358">
                  <c:v>6</c:v>
                </c:pt>
                <c:pt idx="359">
                  <c:v>6</c:v>
                </c:pt>
                <c:pt idx="360">
                  <c:v>6</c:v>
                </c:pt>
                <c:pt idx="361">
                  <c:v>6</c:v>
                </c:pt>
                <c:pt idx="362">
                  <c:v>6</c:v>
                </c:pt>
                <c:pt idx="363">
                  <c:v>6</c:v>
                </c:pt>
                <c:pt idx="364">
                  <c:v>6</c:v>
                </c:pt>
                <c:pt idx="365">
                  <c:v>6</c:v>
                </c:pt>
                <c:pt idx="366">
                  <c:v>6</c:v>
                </c:pt>
                <c:pt idx="367">
                  <c:v>6</c:v>
                </c:pt>
                <c:pt idx="368">
                  <c:v>6</c:v>
                </c:pt>
                <c:pt idx="369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7B-40CE-AF68-3CDFFB28E528}"/>
            </c:ext>
          </c:extLst>
        </c:ser>
        <c:ser>
          <c:idx val="2"/>
          <c:order val="2"/>
          <c:tx>
            <c:strRef>
              <c:f>STAT_PREZ.ARADY007_PKG!$D$5</c:f>
              <c:strCache>
                <c:ptCount val="1"/>
                <c:pt idx="0">
                  <c:v>Lombard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olid"/>
            </a:ln>
          </c:spPr>
          <c:marker>
            <c:symbol val="none"/>
          </c:marker>
          <c:cat>
            <c:numRef>
              <c:f>STAT_PREZ.ARADY007_PKG!$A$6:$A$375</c:f>
              <c:numCache>
                <c:formatCode>m/d/yyyy</c:formatCode>
                <c:ptCount val="370"/>
                <c:pt idx="0">
                  <c:v>34000</c:v>
                </c:pt>
                <c:pt idx="1">
                  <c:v>34028</c:v>
                </c:pt>
                <c:pt idx="2">
                  <c:v>34059</c:v>
                </c:pt>
                <c:pt idx="3">
                  <c:v>34089</c:v>
                </c:pt>
                <c:pt idx="4">
                  <c:v>34120</c:v>
                </c:pt>
                <c:pt idx="5">
                  <c:v>34150</c:v>
                </c:pt>
                <c:pt idx="6">
                  <c:v>34181</c:v>
                </c:pt>
                <c:pt idx="7">
                  <c:v>34212</c:v>
                </c:pt>
                <c:pt idx="8">
                  <c:v>34242</c:v>
                </c:pt>
                <c:pt idx="9">
                  <c:v>34273</c:v>
                </c:pt>
                <c:pt idx="10">
                  <c:v>34303</c:v>
                </c:pt>
                <c:pt idx="11">
                  <c:v>34334</c:v>
                </c:pt>
                <c:pt idx="12">
                  <c:v>34365</c:v>
                </c:pt>
                <c:pt idx="13">
                  <c:v>34393</c:v>
                </c:pt>
                <c:pt idx="14">
                  <c:v>34424</c:v>
                </c:pt>
                <c:pt idx="15">
                  <c:v>34454</c:v>
                </c:pt>
                <c:pt idx="16">
                  <c:v>34485</c:v>
                </c:pt>
                <c:pt idx="17">
                  <c:v>34515</c:v>
                </c:pt>
                <c:pt idx="18">
                  <c:v>34546</c:v>
                </c:pt>
                <c:pt idx="19">
                  <c:v>34577</c:v>
                </c:pt>
                <c:pt idx="20">
                  <c:v>34607</c:v>
                </c:pt>
                <c:pt idx="21">
                  <c:v>34638</c:v>
                </c:pt>
                <c:pt idx="22">
                  <c:v>34668</c:v>
                </c:pt>
                <c:pt idx="23">
                  <c:v>34699</c:v>
                </c:pt>
                <c:pt idx="24">
                  <c:v>34730</c:v>
                </c:pt>
                <c:pt idx="25">
                  <c:v>34758</c:v>
                </c:pt>
                <c:pt idx="26">
                  <c:v>34789</c:v>
                </c:pt>
                <c:pt idx="27">
                  <c:v>34819</c:v>
                </c:pt>
                <c:pt idx="28">
                  <c:v>34850</c:v>
                </c:pt>
                <c:pt idx="29">
                  <c:v>34880</c:v>
                </c:pt>
                <c:pt idx="30">
                  <c:v>34911</c:v>
                </c:pt>
                <c:pt idx="31">
                  <c:v>34942</c:v>
                </c:pt>
                <c:pt idx="32">
                  <c:v>34972</c:v>
                </c:pt>
                <c:pt idx="33">
                  <c:v>35003</c:v>
                </c:pt>
                <c:pt idx="34">
                  <c:v>35033</c:v>
                </c:pt>
                <c:pt idx="35">
                  <c:v>35064</c:v>
                </c:pt>
                <c:pt idx="36">
                  <c:v>35095</c:v>
                </c:pt>
                <c:pt idx="37">
                  <c:v>35124</c:v>
                </c:pt>
                <c:pt idx="38">
                  <c:v>35155</c:v>
                </c:pt>
                <c:pt idx="39">
                  <c:v>35185</c:v>
                </c:pt>
                <c:pt idx="40">
                  <c:v>35216</c:v>
                </c:pt>
                <c:pt idx="41">
                  <c:v>35246</c:v>
                </c:pt>
                <c:pt idx="42">
                  <c:v>35277</c:v>
                </c:pt>
                <c:pt idx="43">
                  <c:v>35308</c:v>
                </c:pt>
                <c:pt idx="44">
                  <c:v>35338</c:v>
                </c:pt>
                <c:pt idx="45">
                  <c:v>35369</c:v>
                </c:pt>
                <c:pt idx="46">
                  <c:v>35399</c:v>
                </c:pt>
                <c:pt idx="47">
                  <c:v>35430</c:v>
                </c:pt>
                <c:pt idx="48">
                  <c:v>35461</c:v>
                </c:pt>
                <c:pt idx="49">
                  <c:v>35489</c:v>
                </c:pt>
                <c:pt idx="50">
                  <c:v>35520</c:v>
                </c:pt>
                <c:pt idx="51">
                  <c:v>35550</c:v>
                </c:pt>
                <c:pt idx="52">
                  <c:v>35581</c:v>
                </c:pt>
                <c:pt idx="53">
                  <c:v>35611</c:v>
                </c:pt>
                <c:pt idx="54">
                  <c:v>35642</c:v>
                </c:pt>
                <c:pt idx="55">
                  <c:v>35673</c:v>
                </c:pt>
                <c:pt idx="56">
                  <c:v>35703</c:v>
                </c:pt>
                <c:pt idx="57">
                  <c:v>35734</c:v>
                </c:pt>
                <c:pt idx="58">
                  <c:v>35764</c:v>
                </c:pt>
                <c:pt idx="59">
                  <c:v>35795</c:v>
                </c:pt>
                <c:pt idx="60">
                  <c:v>35826</c:v>
                </c:pt>
                <c:pt idx="61">
                  <c:v>35854</c:v>
                </c:pt>
                <c:pt idx="62">
                  <c:v>35885</c:v>
                </c:pt>
                <c:pt idx="63">
                  <c:v>35915</c:v>
                </c:pt>
                <c:pt idx="64">
                  <c:v>35946</c:v>
                </c:pt>
                <c:pt idx="65">
                  <c:v>35976</c:v>
                </c:pt>
                <c:pt idx="66">
                  <c:v>36007</c:v>
                </c:pt>
                <c:pt idx="67">
                  <c:v>36038</c:v>
                </c:pt>
                <c:pt idx="68">
                  <c:v>36068</c:v>
                </c:pt>
                <c:pt idx="69">
                  <c:v>36099</c:v>
                </c:pt>
                <c:pt idx="70">
                  <c:v>36129</c:v>
                </c:pt>
                <c:pt idx="71">
                  <c:v>36160</c:v>
                </c:pt>
                <c:pt idx="72">
                  <c:v>36191</c:v>
                </c:pt>
                <c:pt idx="73">
                  <c:v>36219</c:v>
                </c:pt>
                <c:pt idx="74">
                  <c:v>36250</c:v>
                </c:pt>
                <c:pt idx="75">
                  <c:v>36280</c:v>
                </c:pt>
                <c:pt idx="76">
                  <c:v>36311</c:v>
                </c:pt>
                <c:pt idx="77">
                  <c:v>36341</c:v>
                </c:pt>
                <c:pt idx="78">
                  <c:v>36372</c:v>
                </c:pt>
                <c:pt idx="79">
                  <c:v>36403</c:v>
                </c:pt>
                <c:pt idx="80">
                  <c:v>36433</c:v>
                </c:pt>
                <c:pt idx="81">
                  <c:v>36464</c:v>
                </c:pt>
                <c:pt idx="82">
                  <c:v>36494</c:v>
                </c:pt>
                <c:pt idx="83">
                  <c:v>36525</c:v>
                </c:pt>
                <c:pt idx="84">
                  <c:v>36556</c:v>
                </c:pt>
                <c:pt idx="85">
                  <c:v>36585</c:v>
                </c:pt>
                <c:pt idx="86">
                  <c:v>36616</c:v>
                </c:pt>
                <c:pt idx="87">
                  <c:v>36646</c:v>
                </c:pt>
                <c:pt idx="88">
                  <c:v>36677</c:v>
                </c:pt>
                <c:pt idx="89">
                  <c:v>36707</c:v>
                </c:pt>
                <c:pt idx="90">
                  <c:v>36738</c:v>
                </c:pt>
                <c:pt idx="91">
                  <c:v>36769</c:v>
                </c:pt>
                <c:pt idx="92">
                  <c:v>36799</c:v>
                </c:pt>
                <c:pt idx="93">
                  <c:v>36830</c:v>
                </c:pt>
                <c:pt idx="94">
                  <c:v>36860</c:v>
                </c:pt>
                <c:pt idx="95">
                  <c:v>36891</c:v>
                </c:pt>
                <c:pt idx="96">
                  <c:v>36922</c:v>
                </c:pt>
                <c:pt idx="97">
                  <c:v>36950</c:v>
                </c:pt>
                <c:pt idx="98">
                  <c:v>36981</c:v>
                </c:pt>
                <c:pt idx="99">
                  <c:v>37011</c:v>
                </c:pt>
                <c:pt idx="100">
                  <c:v>37042</c:v>
                </c:pt>
                <c:pt idx="101">
                  <c:v>37072</c:v>
                </c:pt>
                <c:pt idx="102">
                  <c:v>37103</c:v>
                </c:pt>
                <c:pt idx="103">
                  <c:v>37134</c:v>
                </c:pt>
                <c:pt idx="104">
                  <c:v>37164</c:v>
                </c:pt>
                <c:pt idx="105">
                  <c:v>37195</c:v>
                </c:pt>
                <c:pt idx="106">
                  <c:v>37225</c:v>
                </c:pt>
                <c:pt idx="107">
                  <c:v>37256</c:v>
                </c:pt>
                <c:pt idx="108">
                  <c:v>37287</c:v>
                </c:pt>
                <c:pt idx="109">
                  <c:v>37315</c:v>
                </c:pt>
                <c:pt idx="110">
                  <c:v>37346</c:v>
                </c:pt>
                <c:pt idx="111">
                  <c:v>37376</c:v>
                </c:pt>
                <c:pt idx="112">
                  <c:v>37407</c:v>
                </c:pt>
                <c:pt idx="113">
                  <c:v>37437</c:v>
                </c:pt>
                <c:pt idx="114">
                  <c:v>37468</c:v>
                </c:pt>
                <c:pt idx="115">
                  <c:v>37499</c:v>
                </c:pt>
                <c:pt idx="116">
                  <c:v>37529</c:v>
                </c:pt>
                <c:pt idx="117">
                  <c:v>37560</c:v>
                </c:pt>
                <c:pt idx="118">
                  <c:v>37590</c:v>
                </c:pt>
                <c:pt idx="119">
                  <c:v>37621</c:v>
                </c:pt>
                <c:pt idx="120">
                  <c:v>37652</c:v>
                </c:pt>
                <c:pt idx="121">
                  <c:v>37680</c:v>
                </c:pt>
                <c:pt idx="122">
                  <c:v>37711</c:v>
                </c:pt>
                <c:pt idx="123">
                  <c:v>37741</c:v>
                </c:pt>
                <c:pt idx="124">
                  <c:v>37772</c:v>
                </c:pt>
                <c:pt idx="125">
                  <c:v>37802</c:v>
                </c:pt>
                <c:pt idx="126">
                  <c:v>37833</c:v>
                </c:pt>
                <c:pt idx="127">
                  <c:v>37864</c:v>
                </c:pt>
                <c:pt idx="128">
                  <c:v>37894</c:v>
                </c:pt>
                <c:pt idx="129">
                  <c:v>37925</c:v>
                </c:pt>
                <c:pt idx="130">
                  <c:v>37955</c:v>
                </c:pt>
                <c:pt idx="131">
                  <c:v>37986</c:v>
                </c:pt>
                <c:pt idx="132">
                  <c:v>38017</c:v>
                </c:pt>
                <c:pt idx="133">
                  <c:v>38046</c:v>
                </c:pt>
                <c:pt idx="134">
                  <c:v>38077</c:v>
                </c:pt>
                <c:pt idx="135">
                  <c:v>38107</c:v>
                </c:pt>
                <c:pt idx="136">
                  <c:v>38138</c:v>
                </c:pt>
                <c:pt idx="137">
                  <c:v>38168</c:v>
                </c:pt>
                <c:pt idx="138">
                  <c:v>38199</c:v>
                </c:pt>
                <c:pt idx="139">
                  <c:v>38230</c:v>
                </c:pt>
                <c:pt idx="140">
                  <c:v>38260</c:v>
                </c:pt>
                <c:pt idx="141">
                  <c:v>38291</c:v>
                </c:pt>
                <c:pt idx="142">
                  <c:v>38321</c:v>
                </c:pt>
                <c:pt idx="143">
                  <c:v>38352</c:v>
                </c:pt>
                <c:pt idx="144">
                  <c:v>38383</c:v>
                </c:pt>
                <c:pt idx="145">
                  <c:v>38411</c:v>
                </c:pt>
                <c:pt idx="146">
                  <c:v>38442</c:v>
                </c:pt>
                <c:pt idx="147">
                  <c:v>38472</c:v>
                </c:pt>
                <c:pt idx="148">
                  <c:v>38503</c:v>
                </c:pt>
                <c:pt idx="149">
                  <c:v>38533</c:v>
                </c:pt>
                <c:pt idx="150">
                  <c:v>38564</c:v>
                </c:pt>
                <c:pt idx="151">
                  <c:v>38595</c:v>
                </c:pt>
                <c:pt idx="152">
                  <c:v>38625</c:v>
                </c:pt>
                <c:pt idx="153">
                  <c:v>38656</c:v>
                </c:pt>
                <c:pt idx="154">
                  <c:v>38686</c:v>
                </c:pt>
                <c:pt idx="155">
                  <c:v>38717</c:v>
                </c:pt>
                <c:pt idx="156">
                  <c:v>38748</c:v>
                </c:pt>
                <c:pt idx="157">
                  <c:v>38776</c:v>
                </c:pt>
                <c:pt idx="158">
                  <c:v>38807</c:v>
                </c:pt>
                <c:pt idx="159">
                  <c:v>38837</c:v>
                </c:pt>
                <c:pt idx="160">
                  <c:v>38868</c:v>
                </c:pt>
                <c:pt idx="161">
                  <c:v>38898</c:v>
                </c:pt>
                <c:pt idx="162">
                  <c:v>38929</c:v>
                </c:pt>
                <c:pt idx="163">
                  <c:v>38960</c:v>
                </c:pt>
                <c:pt idx="164">
                  <c:v>38990</c:v>
                </c:pt>
                <c:pt idx="165">
                  <c:v>39021</c:v>
                </c:pt>
                <c:pt idx="166">
                  <c:v>39051</c:v>
                </c:pt>
                <c:pt idx="167">
                  <c:v>39082</c:v>
                </c:pt>
                <c:pt idx="168">
                  <c:v>39113</c:v>
                </c:pt>
                <c:pt idx="169">
                  <c:v>39141</c:v>
                </c:pt>
                <c:pt idx="170">
                  <c:v>39172</c:v>
                </c:pt>
                <c:pt idx="171">
                  <c:v>39202</c:v>
                </c:pt>
                <c:pt idx="172">
                  <c:v>39233</c:v>
                </c:pt>
                <c:pt idx="173">
                  <c:v>39263</c:v>
                </c:pt>
                <c:pt idx="174">
                  <c:v>39294</c:v>
                </c:pt>
                <c:pt idx="175">
                  <c:v>39325</c:v>
                </c:pt>
                <c:pt idx="176">
                  <c:v>39355</c:v>
                </c:pt>
                <c:pt idx="177">
                  <c:v>39386</c:v>
                </c:pt>
                <c:pt idx="178">
                  <c:v>39416</c:v>
                </c:pt>
                <c:pt idx="179">
                  <c:v>39447</c:v>
                </c:pt>
                <c:pt idx="180">
                  <c:v>39478</c:v>
                </c:pt>
                <c:pt idx="181">
                  <c:v>39507</c:v>
                </c:pt>
                <c:pt idx="182">
                  <c:v>39538</c:v>
                </c:pt>
                <c:pt idx="183">
                  <c:v>39568</c:v>
                </c:pt>
                <c:pt idx="184">
                  <c:v>39599</c:v>
                </c:pt>
                <c:pt idx="185">
                  <c:v>39629</c:v>
                </c:pt>
                <c:pt idx="186">
                  <c:v>39660</c:v>
                </c:pt>
                <c:pt idx="187">
                  <c:v>39691</c:v>
                </c:pt>
                <c:pt idx="188">
                  <c:v>39721</c:v>
                </c:pt>
                <c:pt idx="189">
                  <c:v>39752</c:v>
                </c:pt>
                <c:pt idx="190">
                  <c:v>39782</c:v>
                </c:pt>
                <c:pt idx="191">
                  <c:v>39813</c:v>
                </c:pt>
                <c:pt idx="192">
                  <c:v>39844</c:v>
                </c:pt>
                <c:pt idx="193">
                  <c:v>39872</c:v>
                </c:pt>
                <c:pt idx="194">
                  <c:v>39903</c:v>
                </c:pt>
                <c:pt idx="195">
                  <c:v>39933</c:v>
                </c:pt>
                <c:pt idx="196">
                  <c:v>39964</c:v>
                </c:pt>
                <c:pt idx="197">
                  <c:v>39994</c:v>
                </c:pt>
                <c:pt idx="198">
                  <c:v>40025</c:v>
                </c:pt>
                <c:pt idx="199">
                  <c:v>40056</c:v>
                </c:pt>
                <c:pt idx="200">
                  <c:v>40086</c:v>
                </c:pt>
                <c:pt idx="201">
                  <c:v>40117</c:v>
                </c:pt>
                <c:pt idx="202">
                  <c:v>40147</c:v>
                </c:pt>
                <c:pt idx="203">
                  <c:v>40178</c:v>
                </c:pt>
                <c:pt idx="204">
                  <c:v>40209</c:v>
                </c:pt>
                <c:pt idx="205">
                  <c:v>40237</c:v>
                </c:pt>
                <c:pt idx="206">
                  <c:v>40268</c:v>
                </c:pt>
                <c:pt idx="207">
                  <c:v>40298</c:v>
                </c:pt>
                <c:pt idx="208">
                  <c:v>40329</c:v>
                </c:pt>
                <c:pt idx="209">
                  <c:v>40359</c:v>
                </c:pt>
                <c:pt idx="210">
                  <c:v>40390</c:v>
                </c:pt>
                <c:pt idx="211">
                  <c:v>40421</c:v>
                </c:pt>
                <c:pt idx="212">
                  <c:v>40451</c:v>
                </c:pt>
                <c:pt idx="213">
                  <c:v>40482</c:v>
                </c:pt>
                <c:pt idx="214">
                  <c:v>40512</c:v>
                </c:pt>
                <c:pt idx="215">
                  <c:v>40543</c:v>
                </c:pt>
                <c:pt idx="216">
                  <c:v>40574</c:v>
                </c:pt>
                <c:pt idx="217">
                  <c:v>40602</c:v>
                </c:pt>
                <c:pt idx="218">
                  <c:v>40633</c:v>
                </c:pt>
                <c:pt idx="219">
                  <c:v>40663</c:v>
                </c:pt>
                <c:pt idx="220">
                  <c:v>40694</c:v>
                </c:pt>
                <c:pt idx="221">
                  <c:v>40724</c:v>
                </c:pt>
                <c:pt idx="222">
                  <c:v>40755</c:v>
                </c:pt>
                <c:pt idx="223">
                  <c:v>40786</c:v>
                </c:pt>
                <c:pt idx="224">
                  <c:v>40816</c:v>
                </c:pt>
                <c:pt idx="225">
                  <c:v>40847</c:v>
                </c:pt>
                <c:pt idx="226">
                  <c:v>40877</c:v>
                </c:pt>
                <c:pt idx="227">
                  <c:v>40908</c:v>
                </c:pt>
                <c:pt idx="228">
                  <c:v>40939</c:v>
                </c:pt>
                <c:pt idx="229">
                  <c:v>40968</c:v>
                </c:pt>
                <c:pt idx="230">
                  <c:v>40999</c:v>
                </c:pt>
                <c:pt idx="231">
                  <c:v>41029</c:v>
                </c:pt>
                <c:pt idx="232">
                  <c:v>41060</c:v>
                </c:pt>
                <c:pt idx="233">
                  <c:v>41090</c:v>
                </c:pt>
                <c:pt idx="234">
                  <c:v>41121</c:v>
                </c:pt>
                <c:pt idx="235">
                  <c:v>41152</c:v>
                </c:pt>
                <c:pt idx="236">
                  <c:v>41182</c:v>
                </c:pt>
                <c:pt idx="237">
                  <c:v>41213</c:v>
                </c:pt>
                <c:pt idx="238">
                  <c:v>41243</c:v>
                </c:pt>
                <c:pt idx="239">
                  <c:v>41274</c:v>
                </c:pt>
                <c:pt idx="240">
                  <c:v>41305</c:v>
                </c:pt>
                <c:pt idx="241">
                  <c:v>41333</c:v>
                </c:pt>
                <c:pt idx="242">
                  <c:v>41364</c:v>
                </c:pt>
                <c:pt idx="243">
                  <c:v>41394</c:v>
                </c:pt>
                <c:pt idx="244">
                  <c:v>41425</c:v>
                </c:pt>
                <c:pt idx="245">
                  <c:v>41455</c:v>
                </c:pt>
                <c:pt idx="246">
                  <c:v>41486</c:v>
                </c:pt>
                <c:pt idx="247">
                  <c:v>41517</c:v>
                </c:pt>
                <c:pt idx="248">
                  <c:v>41547</c:v>
                </c:pt>
                <c:pt idx="249">
                  <c:v>41578</c:v>
                </c:pt>
                <c:pt idx="250">
                  <c:v>41608</c:v>
                </c:pt>
                <c:pt idx="251">
                  <c:v>41639</c:v>
                </c:pt>
                <c:pt idx="252">
                  <c:v>41670</c:v>
                </c:pt>
                <c:pt idx="253">
                  <c:v>41698</c:v>
                </c:pt>
                <c:pt idx="254">
                  <c:v>41729</c:v>
                </c:pt>
                <c:pt idx="255">
                  <c:v>41759</c:v>
                </c:pt>
                <c:pt idx="256">
                  <c:v>41790</c:v>
                </c:pt>
                <c:pt idx="257">
                  <c:v>41820</c:v>
                </c:pt>
                <c:pt idx="258">
                  <c:v>41851</c:v>
                </c:pt>
                <c:pt idx="259">
                  <c:v>41882</c:v>
                </c:pt>
                <c:pt idx="260">
                  <c:v>41912</c:v>
                </c:pt>
                <c:pt idx="261">
                  <c:v>41943</c:v>
                </c:pt>
                <c:pt idx="262">
                  <c:v>41973</c:v>
                </c:pt>
                <c:pt idx="263">
                  <c:v>42004</c:v>
                </c:pt>
                <c:pt idx="264">
                  <c:v>42035</c:v>
                </c:pt>
                <c:pt idx="265">
                  <c:v>42063</c:v>
                </c:pt>
                <c:pt idx="266">
                  <c:v>42094</c:v>
                </c:pt>
                <c:pt idx="267">
                  <c:v>42124</c:v>
                </c:pt>
                <c:pt idx="268">
                  <c:v>42155</c:v>
                </c:pt>
                <c:pt idx="269">
                  <c:v>42185</c:v>
                </c:pt>
                <c:pt idx="270">
                  <c:v>42216</c:v>
                </c:pt>
                <c:pt idx="271">
                  <c:v>42247</c:v>
                </c:pt>
                <c:pt idx="272">
                  <c:v>42277</c:v>
                </c:pt>
                <c:pt idx="273">
                  <c:v>42308</c:v>
                </c:pt>
                <c:pt idx="274">
                  <c:v>42338</c:v>
                </c:pt>
                <c:pt idx="275">
                  <c:v>42369</c:v>
                </c:pt>
                <c:pt idx="276">
                  <c:v>42400</c:v>
                </c:pt>
                <c:pt idx="277">
                  <c:v>42429</c:v>
                </c:pt>
                <c:pt idx="278">
                  <c:v>42460</c:v>
                </c:pt>
                <c:pt idx="279">
                  <c:v>42490</c:v>
                </c:pt>
                <c:pt idx="280">
                  <c:v>42521</c:v>
                </c:pt>
                <c:pt idx="281">
                  <c:v>42551</c:v>
                </c:pt>
                <c:pt idx="282">
                  <c:v>42582</c:v>
                </c:pt>
                <c:pt idx="283">
                  <c:v>42613</c:v>
                </c:pt>
                <c:pt idx="284">
                  <c:v>42643</c:v>
                </c:pt>
                <c:pt idx="285">
                  <c:v>42674</c:v>
                </c:pt>
                <c:pt idx="286">
                  <c:v>42704</c:v>
                </c:pt>
                <c:pt idx="287">
                  <c:v>42735</c:v>
                </c:pt>
                <c:pt idx="288">
                  <c:v>42766</c:v>
                </c:pt>
                <c:pt idx="289">
                  <c:v>42794</c:v>
                </c:pt>
                <c:pt idx="290">
                  <c:v>42825</c:v>
                </c:pt>
                <c:pt idx="291">
                  <c:v>42855</c:v>
                </c:pt>
                <c:pt idx="292">
                  <c:v>42886</c:v>
                </c:pt>
                <c:pt idx="293">
                  <c:v>42916</c:v>
                </c:pt>
                <c:pt idx="294">
                  <c:v>42947</c:v>
                </c:pt>
                <c:pt idx="295">
                  <c:v>42978</c:v>
                </c:pt>
                <c:pt idx="296">
                  <c:v>43008</c:v>
                </c:pt>
                <c:pt idx="297">
                  <c:v>43039</c:v>
                </c:pt>
                <c:pt idx="298">
                  <c:v>43069</c:v>
                </c:pt>
                <c:pt idx="299">
                  <c:v>43100</c:v>
                </c:pt>
                <c:pt idx="300">
                  <c:v>43131</c:v>
                </c:pt>
                <c:pt idx="301">
                  <c:v>43159</c:v>
                </c:pt>
                <c:pt idx="302">
                  <c:v>43190</c:v>
                </c:pt>
                <c:pt idx="303">
                  <c:v>43220</c:v>
                </c:pt>
                <c:pt idx="304">
                  <c:v>43251</c:v>
                </c:pt>
                <c:pt idx="305">
                  <c:v>43281</c:v>
                </c:pt>
                <c:pt idx="306">
                  <c:v>43312</c:v>
                </c:pt>
                <c:pt idx="307">
                  <c:v>43343</c:v>
                </c:pt>
                <c:pt idx="308">
                  <c:v>43373</c:v>
                </c:pt>
                <c:pt idx="309">
                  <c:v>43404</c:v>
                </c:pt>
                <c:pt idx="310">
                  <c:v>43434</c:v>
                </c:pt>
                <c:pt idx="311">
                  <c:v>43465</c:v>
                </c:pt>
                <c:pt idx="312">
                  <c:v>43496</c:v>
                </c:pt>
                <c:pt idx="313">
                  <c:v>43524</c:v>
                </c:pt>
                <c:pt idx="314">
                  <c:v>43555</c:v>
                </c:pt>
                <c:pt idx="315">
                  <c:v>43585</c:v>
                </c:pt>
                <c:pt idx="316">
                  <c:v>43616</c:v>
                </c:pt>
                <c:pt idx="317">
                  <c:v>43646</c:v>
                </c:pt>
                <c:pt idx="318">
                  <c:v>43677</c:v>
                </c:pt>
                <c:pt idx="319">
                  <c:v>43708</c:v>
                </c:pt>
                <c:pt idx="320">
                  <c:v>43738</c:v>
                </c:pt>
                <c:pt idx="321">
                  <c:v>43769</c:v>
                </c:pt>
                <c:pt idx="322">
                  <c:v>43799</c:v>
                </c:pt>
                <c:pt idx="323">
                  <c:v>43830</c:v>
                </c:pt>
                <c:pt idx="324">
                  <c:v>43861</c:v>
                </c:pt>
                <c:pt idx="325">
                  <c:v>43890</c:v>
                </c:pt>
                <c:pt idx="326">
                  <c:v>43921</c:v>
                </c:pt>
                <c:pt idx="327">
                  <c:v>43951</c:v>
                </c:pt>
                <c:pt idx="328">
                  <c:v>43982</c:v>
                </c:pt>
                <c:pt idx="329">
                  <c:v>44012</c:v>
                </c:pt>
                <c:pt idx="330">
                  <c:v>44043</c:v>
                </c:pt>
                <c:pt idx="331">
                  <c:v>44074</c:v>
                </c:pt>
                <c:pt idx="332">
                  <c:v>44104</c:v>
                </c:pt>
                <c:pt idx="333">
                  <c:v>44135</c:v>
                </c:pt>
                <c:pt idx="334">
                  <c:v>44165</c:v>
                </c:pt>
                <c:pt idx="335">
                  <c:v>44196</c:v>
                </c:pt>
                <c:pt idx="336">
                  <c:v>44227</c:v>
                </c:pt>
                <c:pt idx="337">
                  <c:v>44255</c:v>
                </c:pt>
                <c:pt idx="338">
                  <c:v>44286</c:v>
                </c:pt>
                <c:pt idx="339">
                  <c:v>44316</c:v>
                </c:pt>
                <c:pt idx="340">
                  <c:v>44347</c:v>
                </c:pt>
                <c:pt idx="341">
                  <c:v>44377</c:v>
                </c:pt>
                <c:pt idx="342">
                  <c:v>44408</c:v>
                </c:pt>
                <c:pt idx="343">
                  <c:v>44439</c:v>
                </c:pt>
                <c:pt idx="344">
                  <c:v>44469</c:v>
                </c:pt>
                <c:pt idx="345">
                  <c:v>44500</c:v>
                </c:pt>
                <c:pt idx="346">
                  <c:v>44530</c:v>
                </c:pt>
                <c:pt idx="347">
                  <c:v>44561</c:v>
                </c:pt>
                <c:pt idx="348">
                  <c:v>44592</c:v>
                </c:pt>
                <c:pt idx="349">
                  <c:v>44620</c:v>
                </c:pt>
                <c:pt idx="350">
                  <c:v>44651</c:v>
                </c:pt>
                <c:pt idx="351">
                  <c:v>44681</c:v>
                </c:pt>
                <c:pt idx="352">
                  <c:v>44712</c:v>
                </c:pt>
                <c:pt idx="353">
                  <c:v>44742</c:v>
                </c:pt>
                <c:pt idx="354">
                  <c:v>44773</c:v>
                </c:pt>
                <c:pt idx="355">
                  <c:v>44804</c:v>
                </c:pt>
                <c:pt idx="356">
                  <c:v>44834</c:v>
                </c:pt>
                <c:pt idx="357">
                  <c:v>44865</c:v>
                </c:pt>
                <c:pt idx="358">
                  <c:v>44895</c:v>
                </c:pt>
                <c:pt idx="359">
                  <c:v>44926</c:v>
                </c:pt>
                <c:pt idx="360">
                  <c:v>44957</c:v>
                </c:pt>
                <c:pt idx="361">
                  <c:v>44985</c:v>
                </c:pt>
                <c:pt idx="362">
                  <c:v>45016</c:v>
                </c:pt>
                <c:pt idx="363">
                  <c:v>45046</c:v>
                </c:pt>
                <c:pt idx="364">
                  <c:v>45077</c:v>
                </c:pt>
                <c:pt idx="365">
                  <c:v>45107</c:v>
                </c:pt>
                <c:pt idx="366">
                  <c:v>45138</c:v>
                </c:pt>
                <c:pt idx="367">
                  <c:v>45169</c:v>
                </c:pt>
                <c:pt idx="368">
                  <c:v>45199</c:v>
                </c:pt>
                <c:pt idx="369">
                  <c:v>45230</c:v>
                </c:pt>
              </c:numCache>
            </c:numRef>
          </c:cat>
          <c:val>
            <c:numRef>
              <c:f>STAT_PREZ.ARADY007_PKG!$D$6:$D$375</c:f>
              <c:numCache>
                <c:formatCode>General</c:formatCode>
                <c:ptCount val="370"/>
                <c:pt idx="0">
                  <c:v>14</c:v>
                </c:pt>
                <c:pt idx="1">
                  <c:v>14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14</c:v>
                </c:pt>
                <c:pt idx="7">
                  <c:v>12.5</c:v>
                </c:pt>
                <c:pt idx="8">
                  <c:v>12.5</c:v>
                </c:pt>
                <c:pt idx="9">
                  <c:v>12.5</c:v>
                </c:pt>
                <c:pt idx="10">
                  <c:v>12.5</c:v>
                </c:pt>
                <c:pt idx="11">
                  <c:v>11.5</c:v>
                </c:pt>
                <c:pt idx="12">
                  <c:v>11.5</c:v>
                </c:pt>
                <c:pt idx="13">
                  <c:v>11.5</c:v>
                </c:pt>
                <c:pt idx="14">
                  <c:v>11.5</c:v>
                </c:pt>
                <c:pt idx="15">
                  <c:v>10.5</c:v>
                </c:pt>
                <c:pt idx="16">
                  <c:v>10.5</c:v>
                </c:pt>
                <c:pt idx="17">
                  <c:v>10.5</c:v>
                </c:pt>
                <c:pt idx="18">
                  <c:v>10.5</c:v>
                </c:pt>
                <c:pt idx="19">
                  <c:v>10.5</c:v>
                </c:pt>
                <c:pt idx="20">
                  <c:v>10.5</c:v>
                </c:pt>
                <c:pt idx="21">
                  <c:v>11</c:v>
                </c:pt>
                <c:pt idx="22">
                  <c:v>11</c:v>
                </c:pt>
                <c:pt idx="23">
                  <c:v>11.5</c:v>
                </c:pt>
                <c:pt idx="24">
                  <c:v>11.5</c:v>
                </c:pt>
                <c:pt idx="25">
                  <c:v>11.5</c:v>
                </c:pt>
                <c:pt idx="26">
                  <c:v>11.5</c:v>
                </c:pt>
                <c:pt idx="27">
                  <c:v>11.5</c:v>
                </c:pt>
                <c:pt idx="28">
                  <c:v>11.5</c:v>
                </c:pt>
                <c:pt idx="29">
                  <c:v>12.5</c:v>
                </c:pt>
                <c:pt idx="30">
                  <c:v>12.5</c:v>
                </c:pt>
                <c:pt idx="31">
                  <c:v>12.5</c:v>
                </c:pt>
                <c:pt idx="32">
                  <c:v>12.5</c:v>
                </c:pt>
                <c:pt idx="33">
                  <c:v>12.5</c:v>
                </c:pt>
                <c:pt idx="34">
                  <c:v>12.5</c:v>
                </c:pt>
                <c:pt idx="35">
                  <c:v>12.5</c:v>
                </c:pt>
                <c:pt idx="36">
                  <c:v>12.5</c:v>
                </c:pt>
                <c:pt idx="37">
                  <c:v>12.5</c:v>
                </c:pt>
                <c:pt idx="38">
                  <c:v>12.5</c:v>
                </c:pt>
                <c:pt idx="39">
                  <c:v>12.5</c:v>
                </c:pt>
                <c:pt idx="40">
                  <c:v>12.5</c:v>
                </c:pt>
                <c:pt idx="41">
                  <c:v>14</c:v>
                </c:pt>
                <c:pt idx="42">
                  <c:v>14</c:v>
                </c:pt>
                <c:pt idx="43">
                  <c:v>14</c:v>
                </c:pt>
                <c:pt idx="44">
                  <c:v>14</c:v>
                </c:pt>
                <c:pt idx="45">
                  <c:v>14</c:v>
                </c:pt>
                <c:pt idx="46">
                  <c:v>14</c:v>
                </c:pt>
                <c:pt idx="47">
                  <c:v>14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14</c:v>
                </c:pt>
                <c:pt idx="52">
                  <c:v>50</c:v>
                </c:pt>
                <c:pt idx="53">
                  <c:v>23</c:v>
                </c:pt>
                <c:pt idx="54">
                  <c:v>23</c:v>
                </c:pt>
                <c:pt idx="55">
                  <c:v>23</c:v>
                </c:pt>
                <c:pt idx="56">
                  <c:v>23</c:v>
                </c:pt>
                <c:pt idx="57">
                  <c:v>23</c:v>
                </c:pt>
                <c:pt idx="58">
                  <c:v>23</c:v>
                </c:pt>
                <c:pt idx="59">
                  <c:v>23</c:v>
                </c:pt>
                <c:pt idx="60">
                  <c:v>19</c:v>
                </c:pt>
                <c:pt idx="61">
                  <c:v>19</c:v>
                </c:pt>
                <c:pt idx="62">
                  <c:v>19</c:v>
                </c:pt>
                <c:pt idx="63">
                  <c:v>19</c:v>
                </c:pt>
                <c:pt idx="64">
                  <c:v>19</c:v>
                </c:pt>
                <c:pt idx="65">
                  <c:v>19</c:v>
                </c:pt>
                <c:pt idx="66">
                  <c:v>19</c:v>
                </c:pt>
                <c:pt idx="67">
                  <c:v>16</c:v>
                </c:pt>
                <c:pt idx="68">
                  <c:v>16</c:v>
                </c:pt>
                <c:pt idx="69">
                  <c:v>15</c:v>
                </c:pt>
                <c:pt idx="70">
                  <c:v>15</c:v>
                </c:pt>
                <c:pt idx="71">
                  <c:v>12.5</c:v>
                </c:pt>
                <c:pt idx="72">
                  <c:v>12.5</c:v>
                </c:pt>
                <c:pt idx="73">
                  <c:v>12.5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10</c:v>
                </c:pt>
                <c:pt idx="79">
                  <c:v>10</c:v>
                </c:pt>
                <c:pt idx="80">
                  <c:v>8</c:v>
                </c:pt>
                <c:pt idx="81">
                  <c:v>7.5</c:v>
                </c:pt>
                <c:pt idx="82">
                  <c:v>7.5</c:v>
                </c:pt>
                <c:pt idx="83">
                  <c:v>7.5</c:v>
                </c:pt>
                <c:pt idx="84">
                  <c:v>7.5</c:v>
                </c:pt>
                <c:pt idx="85">
                  <c:v>7.5</c:v>
                </c:pt>
                <c:pt idx="86">
                  <c:v>7.5</c:v>
                </c:pt>
                <c:pt idx="87">
                  <c:v>7.5</c:v>
                </c:pt>
                <c:pt idx="88">
                  <c:v>7.5</c:v>
                </c:pt>
                <c:pt idx="89">
                  <c:v>7.5</c:v>
                </c:pt>
                <c:pt idx="90">
                  <c:v>7.5</c:v>
                </c:pt>
                <c:pt idx="91">
                  <c:v>7.5</c:v>
                </c:pt>
                <c:pt idx="92">
                  <c:v>7.5</c:v>
                </c:pt>
                <c:pt idx="93">
                  <c:v>7.5</c:v>
                </c:pt>
                <c:pt idx="94">
                  <c:v>7.5</c:v>
                </c:pt>
                <c:pt idx="95">
                  <c:v>7.5</c:v>
                </c:pt>
                <c:pt idx="96">
                  <c:v>7.5</c:v>
                </c:pt>
                <c:pt idx="97">
                  <c:v>6</c:v>
                </c:pt>
                <c:pt idx="98">
                  <c:v>6</c:v>
                </c:pt>
                <c:pt idx="99">
                  <c:v>6</c:v>
                </c:pt>
                <c:pt idx="100">
                  <c:v>6</c:v>
                </c:pt>
                <c:pt idx="101">
                  <c:v>6</c:v>
                </c:pt>
                <c:pt idx="102">
                  <c:v>6.25</c:v>
                </c:pt>
                <c:pt idx="103">
                  <c:v>6.25</c:v>
                </c:pt>
                <c:pt idx="104">
                  <c:v>6.25</c:v>
                </c:pt>
                <c:pt idx="105">
                  <c:v>6.25</c:v>
                </c:pt>
                <c:pt idx="106">
                  <c:v>5.75</c:v>
                </c:pt>
                <c:pt idx="107">
                  <c:v>5.75</c:v>
                </c:pt>
                <c:pt idx="108">
                  <c:v>5.5</c:v>
                </c:pt>
                <c:pt idx="109">
                  <c:v>5.25</c:v>
                </c:pt>
                <c:pt idx="110">
                  <c:v>5.25</c:v>
                </c:pt>
                <c:pt idx="111">
                  <c:v>4.75</c:v>
                </c:pt>
                <c:pt idx="112">
                  <c:v>4.75</c:v>
                </c:pt>
                <c:pt idx="113">
                  <c:v>4.75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3.75</c:v>
                </c:pt>
                <c:pt idx="119">
                  <c:v>3.75</c:v>
                </c:pt>
                <c:pt idx="120">
                  <c:v>3.5</c:v>
                </c:pt>
                <c:pt idx="121">
                  <c:v>3.5</c:v>
                </c:pt>
                <c:pt idx="122">
                  <c:v>3.5</c:v>
                </c:pt>
                <c:pt idx="123">
                  <c:v>3.5</c:v>
                </c:pt>
                <c:pt idx="124">
                  <c:v>3.5</c:v>
                </c:pt>
                <c:pt idx="125">
                  <c:v>3.25</c:v>
                </c:pt>
                <c:pt idx="126">
                  <c:v>3.25</c:v>
                </c:pt>
                <c:pt idx="127">
                  <c:v>3</c:v>
                </c:pt>
                <c:pt idx="128">
                  <c:v>3</c:v>
                </c:pt>
                <c:pt idx="129">
                  <c:v>3</c:v>
                </c:pt>
                <c:pt idx="130">
                  <c:v>3</c:v>
                </c:pt>
                <c:pt idx="131">
                  <c:v>3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3.25</c:v>
                </c:pt>
                <c:pt idx="138">
                  <c:v>3.25</c:v>
                </c:pt>
                <c:pt idx="139">
                  <c:v>3.5</c:v>
                </c:pt>
                <c:pt idx="140">
                  <c:v>3.5</c:v>
                </c:pt>
                <c:pt idx="141">
                  <c:v>3.5</c:v>
                </c:pt>
                <c:pt idx="142">
                  <c:v>3.5</c:v>
                </c:pt>
                <c:pt idx="143">
                  <c:v>3.5</c:v>
                </c:pt>
                <c:pt idx="144">
                  <c:v>3.25</c:v>
                </c:pt>
                <c:pt idx="145">
                  <c:v>3.25</c:v>
                </c:pt>
                <c:pt idx="146">
                  <c:v>3.25</c:v>
                </c:pt>
                <c:pt idx="147">
                  <c:v>2.75</c:v>
                </c:pt>
                <c:pt idx="148">
                  <c:v>2.75</c:v>
                </c:pt>
                <c:pt idx="149">
                  <c:v>2.75</c:v>
                </c:pt>
                <c:pt idx="150">
                  <c:v>2.75</c:v>
                </c:pt>
                <c:pt idx="151">
                  <c:v>2.75</c:v>
                </c:pt>
                <c:pt idx="152">
                  <c:v>2.75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3.25</c:v>
                </c:pt>
                <c:pt idx="163">
                  <c:v>3.25</c:v>
                </c:pt>
                <c:pt idx="164">
                  <c:v>3.5</c:v>
                </c:pt>
                <c:pt idx="165">
                  <c:v>3.5</c:v>
                </c:pt>
                <c:pt idx="166">
                  <c:v>3.5</c:v>
                </c:pt>
                <c:pt idx="167">
                  <c:v>3.5</c:v>
                </c:pt>
                <c:pt idx="168">
                  <c:v>3.5</c:v>
                </c:pt>
                <c:pt idx="169">
                  <c:v>3.5</c:v>
                </c:pt>
                <c:pt idx="170">
                  <c:v>3.5</c:v>
                </c:pt>
                <c:pt idx="171">
                  <c:v>3.5</c:v>
                </c:pt>
                <c:pt idx="172">
                  <c:v>3.5</c:v>
                </c:pt>
                <c:pt idx="173">
                  <c:v>3.75</c:v>
                </c:pt>
                <c:pt idx="174">
                  <c:v>4</c:v>
                </c:pt>
                <c:pt idx="175">
                  <c:v>4.25</c:v>
                </c:pt>
                <c:pt idx="176">
                  <c:v>4.25</c:v>
                </c:pt>
                <c:pt idx="177">
                  <c:v>4.25</c:v>
                </c:pt>
                <c:pt idx="178">
                  <c:v>4.5</c:v>
                </c:pt>
                <c:pt idx="179">
                  <c:v>4.5</c:v>
                </c:pt>
                <c:pt idx="180">
                  <c:v>4.5</c:v>
                </c:pt>
                <c:pt idx="181">
                  <c:v>4.75</c:v>
                </c:pt>
                <c:pt idx="182">
                  <c:v>4.75</c:v>
                </c:pt>
                <c:pt idx="183">
                  <c:v>4.75</c:v>
                </c:pt>
                <c:pt idx="184">
                  <c:v>4.75</c:v>
                </c:pt>
                <c:pt idx="185">
                  <c:v>4.75</c:v>
                </c:pt>
                <c:pt idx="186">
                  <c:v>4.75</c:v>
                </c:pt>
                <c:pt idx="187">
                  <c:v>4.5</c:v>
                </c:pt>
                <c:pt idx="188">
                  <c:v>4.5</c:v>
                </c:pt>
                <c:pt idx="189">
                  <c:v>4.5</c:v>
                </c:pt>
                <c:pt idx="190">
                  <c:v>3.75</c:v>
                </c:pt>
                <c:pt idx="191">
                  <c:v>3.25</c:v>
                </c:pt>
                <c:pt idx="192">
                  <c:v>3.25</c:v>
                </c:pt>
                <c:pt idx="193">
                  <c:v>2.75</c:v>
                </c:pt>
                <c:pt idx="194">
                  <c:v>2.75</c:v>
                </c:pt>
                <c:pt idx="195">
                  <c:v>2.75</c:v>
                </c:pt>
                <c:pt idx="196">
                  <c:v>2.5</c:v>
                </c:pt>
                <c:pt idx="197">
                  <c:v>2.5</c:v>
                </c:pt>
                <c:pt idx="198">
                  <c:v>2.5</c:v>
                </c:pt>
                <c:pt idx="199">
                  <c:v>2.25</c:v>
                </c:pt>
                <c:pt idx="200">
                  <c:v>2.25</c:v>
                </c:pt>
                <c:pt idx="201">
                  <c:v>2.25</c:v>
                </c:pt>
                <c:pt idx="202">
                  <c:v>2.25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1.75</c:v>
                </c:pt>
                <c:pt idx="209">
                  <c:v>1.75</c:v>
                </c:pt>
                <c:pt idx="210">
                  <c:v>1.75</c:v>
                </c:pt>
                <c:pt idx="211">
                  <c:v>1.75</c:v>
                </c:pt>
                <c:pt idx="212">
                  <c:v>1.75</c:v>
                </c:pt>
                <c:pt idx="213">
                  <c:v>1.75</c:v>
                </c:pt>
                <c:pt idx="214">
                  <c:v>1.75</c:v>
                </c:pt>
                <c:pt idx="215">
                  <c:v>1.75</c:v>
                </c:pt>
                <c:pt idx="216">
                  <c:v>1.75</c:v>
                </c:pt>
                <c:pt idx="217">
                  <c:v>1.75</c:v>
                </c:pt>
                <c:pt idx="218">
                  <c:v>1.75</c:v>
                </c:pt>
                <c:pt idx="219">
                  <c:v>1.75</c:v>
                </c:pt>
                <c:pt idx="220">
                  <c:v>1.75</c:v>
                </c:pt>
                <c:pt idx="221">
                  <c:v>1.75</c:v>
                </c:pt>
                <c:pt idx="222">
                  <c:v>1.75</c:v>
                </c:pt>
                <c:pt idx="223">
                  <c:v>1.75</c:v>
                </c:pt>
                <c:pt idx="224">
                  <c:v>1.75</c:v>
                </c:pt>
                <c:pt idx="225">
                  <c:v>1.75</c:v>
                </c:pt>
                <c:pt idx="226">
                  <c:v>1.75</c:v>
                </c:pt>
                <c:pt idx="227">
                  <c:v>1.75</c:v>
                </c:pt>
                <c:pt idx="228">
                  <c:v>1.75</c:v>
                </c:pt>
                <c:pt idx="229">
                  <c:v>1.75</c:v>
                </c:pt>
                <c:pt idx="230">
                  <c:v>1.75</c:v>
                </c:pt>
                <c:pt idx="231">
                  <c:v>1.75</c:v>
                </c:pt>
                <c:pt idx="232">
                  <c:v>1.75</c:v>
                </c:pt>
                <c:pt idx="233">
                  <c:v>1.5</c:v>
                </c:pt>
                <c:pt idx="234">
                  <c:v>1.5</c:v>
                </c:pt>
                <c:pt idx="235">
                  <c:v>1.5</c:v>
                </c:pt>
                <c:pt idx="236">
                  <c:v>1.5</c:v>
                </c:pt>
                <c:pt idx="237">
                  <c:v>0.75</c:v>
                </c:pt>
                <c:pt idx="238">
                  <c:v>0.25</c:v>
                </c:pt>
                <c:pt idx="239">
                  <c:v>0.25</c:v>
                </c:pt>
                <c:pt idx="240">
                  <c:v>0.25</c:v>
                </c:pt>
                <c:pt idx="241">
                  <c:v>0.25</c:v>
                </c:pt>
                <c:pt idx="242">
                  <c:v>0.25</c:v>
                </c:pt>
                <c:pt idx="243">
                  <c:v>0.25</c:v>
                </c:pt>
                <c:pt idx="244">
                  <c:v>0.25</c:v>
                </c:pt>
                <c:pt idx="245">
                  <c:v>0.25</c:v>
                </c:pt>
                <c:pt idx="246">
                  <c:v>0.25</c:v>
                </c:pt>
                <c:pt idx="247">
                  <c:v>0.25</c:v>
                </c:pt>
                <c:pt idx="248">
                  <c:v>0.25</c:v>
                </c:pt>
                <c:pt idx="249">
                  <c:v>0.25</c:v>
                </c:pt>
                <c:pt idx="250">
                  <c:v>0.25</c:v>
                </c:pt>
                <c:pt idx="251">
                  <c:v>0.25</c:v>
                </c:pt>
                <c:pt idx="252">
                  <c:v>0.25</c:v>
                </c:pt>
                <c:pt idx="253">
                  <c:v>0.25</c:v>
                </c:pt>
                <c:pt idx="254">
                  <c:v>0.25</c:v>
                </c:pt>
                <c:pt idx="255">
                  <c:v>0.25</c:v>
                </c:pt>
                <c:pt idx="256">
                  <c:v>0.25</c:v>
                </c:pt>
                <c:pt idx="257">
                  <c:v>0.25</c:v>
                </c:pt>
                <c:pt idx="258">
                  <c:v>0.25</c:v>
                </c:pt>
                <c:pt idx="259">
                  <c:v>0.25</c:v>
                </c:pt>
                <c:pt idx="260">
                  <c:v>0.25</c:v>
                </c:pt>
                <c:pt idx="261">
                  <c:v>0.25</c:v>
                </c:pt>
                <c:pt idx="262">
                  <c:v>0.25</c:v>
                </c:pt>
                <c:pt idx="263">
                  <c:v>0.25</c:v>
                </c:pt>
                <c:pt idx="264">
                  <c:v>0.25</c:v>
                </c:pt>
                <c:pt idx="265">
                  <c:v>0.25</c:v>
                </c:pt>
                <c:pt idx="266">
                  <c:v>0.25</c:v>
                </c:pt>
                <c:pt idx="267">
                  <c:v>0.25</c:v>
                </c:pt>
                <c:pt idx="268">
                  <c:v>0.25</c:v>
                </c:pt>
                <c:pt idx="269">
                  <c:v>0.25</c:v>
                </c:pt>
                <c:pt idx="270">
                  <c:v>0.25</c:v>
                </c:pt>
                <c:pt idx="271">
                  <c:v>0.25</c:v>
                </c:pt>
                <c:pt idx="272">
                  <c:v>0.25</c:v>
                </c:pt>
                <c:pt idx="273">
                  <c:v>0.25</c:v>
                </c:pt>
                <c:pt idx="274">
                  <c:v>0.25</c:v>
                </c:pt>
                <c:pt idx="275">
                  <c:v>0.25</c:v>
                </c:pt>
                <c:pt idx="276">
                  <c:v>0.25</c:v>
                </c:pt>
                <c:pt idx="277">
                  <c:v>0.25</c:v>
                </c:pt>
                <c:pt idx="278">
                  <c:v>0.25</c:v>
                </c:pt>
                <c:pt idx="279">
                  <c:v>0.25</c:v>
                </c:pt>
                <c:pt idx="280">
                  <c:v>0.25</c:v>
                </c:pt>
                <c:pt idx="281">
                  <c:v>0.25</c:v>
                </c:pt>
                <c:pt idx="282">
                  <c:v>0.25</c:v>
                </c:pt>
                <c:pt idx="283">
                  <c:v>0.25</c:v>
                </c:pt>
                <c:pt idx="284">
                  <c:v>0.25</c:v>
                </c:pt>
                <c:pt idx="285">
                  <c:v>0.25</c:v>
                </c:pt>
                <c:pt idx="286">
                  <c:v>0.25</c:v>
                </c:pt>
                <c:pt idx="287">
                  <c:v>0.25</c:v>
                </c:pt>
                <c:pt idx="288">
                  <c:v>0.25</c:v>
                </c:pt>
                <c:pt idx="289">
                  <c:v>0.25</c:v>
                </c:pt>
                <c:pt idx="290">
                  <c:v>0.25</c:v>
                </c:pt>
                <c:pt idx="291">
                  <c:v>0.25</c:v>
                </c:pt>
                <c:pt idx="292">
                  <c:v>0.25</c:v>
                </c:pt>
                <c:pt idx="293">
                  <c:v>0.25</c:v>
                </c:pt>
                <c:pt idx="294">
                  <c:v>0.25</c:v>
                </c:pt>
                <c:pt idx="295">
                  <c:v>0.5</c:v>
                </c:pt>
                <c:pt idx="296">
                  <c:v>0.5</c:v>
                </c:pt>
                <c:pt idx="297">
                  <c:v>0.5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1.5</c:v>
                </c:pt>
                <c:pt idx="302">
                  <c:v>1.5</c:v>
                </c:pt>
                <c:pt idx="303">
                  <c:v>1.5</c:v>
                </c:pt>
                <c:pt idx="304">
                  <c:v>1.5</c:v>
                </c:pt>
                <c:pt idx="305">
                  <c:v>2</c:v>
                </c:pt>
                <c:pt idx="306">
                  <c:v>2</c:v>
                </c:pt>
                <c:pt idx="307">
                  <c:v>2.25</c:v>
                </c:pt>
                <c:pt idx="308">
                  <c:v>2.5</c:v>
                </c:pt>
                <c:pt idx="309">
                  <c:v>2.5</c:v>
                </c:pt>
                <c:pt idx="310">
                  <c:v>2.75</c:v>
                </c:pt>
                <c:pt idx="311">
                  <c:v>2.75</c:v>
                </c:pt>
                <c:pt idx="312">
                  <c:v>2.75</c:v>
                </c:pt>
                <c:pt idx="313">
                  <c:v>2.75</c:v>
                </c:pt>
                <c:pt idx="314">
                  <c:v>2.75</c:v>
                </c:pt>
                <c:pt idx="315">
                  <c:v>2.75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3.25</c:v>
                </c:pt>
                <c:pt idx="326">
                  <c:v>2</c:v>
                </c:pt>
                <c:pt idx="327">
                  <c:v>2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1.25</c:v>
                </c:pt>
                <c:pt idx="342">
                  <c:v>1.25</c:v>
                </c:pt>
                <c:pt idx="343">
                  <c:v>1.75</c:v>
                </c:pt>
                <c:pt idx="344">
                  <c:v>1.75</c:v>
                </c:pt>
                <c:pt idx="345">
                  <c:v>2.5</c:v>
                </c:pt>
                <c:pt idx="346">
                  <c:v>3.75</c:v>
                </c:pt>
                <c:pt idx="347">
                  <c:v>4.75</c:v>
                </c:pt>
                <c:pt idx="348">
                  <c:v>4.75</c:v>
                </c:pt>
                <c:pt idx="349">
                  <c:v>5.5</c:v>
                </c:pt>
                <c:pt idx="350">
                  <c:v>5.5</c:v>
                </c:pt>
                <c:pt idx="351">
                  <c:v>6</c:v>
                </c:pt>
                <c:pt idx="352">
                  <c:v>6.75</c:v>
                </c:pt>
                <c:pt idx="353">
                  <c:v>8</c:v>
                </c:pt>
                <c:pt idx="354">
                  <c:v>8</c:v>
                </c:pt>
                <c:pt idx="355">
                  <c:v>8</c:v>
                </c:pt>
                <c:pt idx="356">
                  <c:v>8</c:v>
                </c:pt>
                <c:pt idx="357">
                  <c:v>8</c:v>
                </c:pt>
                <c:pt idx="358">
                  <c:v>8</c:v>
                </c:pt>
                <c:pt idx="359">
                  <c:v>8</c:v>
                </c:pt>
                <c:pt idx="360">
                  <c:v>8</c:v>
                </c:pt>
                <c:pt idx="361">
                  <c:v>8</c:v>
                </c:pt>
                <c:pt idx="362">
                  <c:v>8</c:v>
                </c:pt>
                <c:pt idx="363">
                  <c:v>8</c:v>
                </c:pt>
                <c:pt idx="364">
                  <c:v>8</c:v>
                </c:pt>
                <c:pt idx="365">
                  <c:v>8</c:v>
                </c:pt>
                <c:pt idx="366">
                  <c:v>8</c:v>
                </c:pt>
                <c:pt idx="367">
                  <c:v>8</c:v>
                </c:pt>
                <c:pt idx="368">
                  <c:v>8</c:v>
                </c:pt>
                <c:pt idx="369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7B-40CE-AF68-3CDFFB28E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959568"/>
        <c:axId val="1"/>
      </c:lineChart>
      <c:dateAx>
        <c:axId val="448959568"/>
        <c:scaling>
          <c:orientation val="minMax"/>
        </c:scaling>
        <c:delete val="0"/>
        <c:axPos val="b"/>
        <c:numFmt formatCode="mm\/yy" sourceLinked="0"/>
        <c:majorTickMark val="none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cs-CZ"/>
          </a:p>
        </c:txPr>
        <c:crossAx val="1"/>
        <c:crosses val="autoZero"/>
        <c:auto val="1"/>
        <c:lblOffset val="100"/>
        <c:baseTimeUnit val="months"/>
        <c:majorUnit val="3"/>
        <c:majorTimeUnit val="years"/>
        <c:minorUnit val="1"/>
        <c:minorTimeUnit val="years"/>
      </c:dateAx>
      <c:valAx>
        <c:axId val="1"/>
        <c:scaling>
          <c:orientation val="minMax"/>
          <c:max val="5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cs-CZ"/>
          </a:p>
        </c:txPr>
        <c:crossAx val="44895956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9965628917375033"/>
          <c:y val="0.89476781302421271"/>
          <c:w val="0.64450451242052742"/>
          <c:h val="8.1581771187501748E-2"/>
        </c:manualLayout>
      </c:layout>
      <c:overlay val="0"/>
      <c:spPr>
        <a:solidFill>
          <a:srgbClr val="FFFFFF"/>
        </a:solidFill>
        <a:ln w="25400">
          <a:noFill/>
        </a:ln>
      </c:spPr>
      <c:txPr>
        <a:bodyPr/>
        <a:lstStyle/>
        <a:p>
          <a:pPr>
            <a:defRPr sz="82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cs-CZ"/>
        </a:p>
      </c:txPr>
    </c:legend>
    <c:plotVisOnly val="1"/>
    <c:dispBlanksAs val="gap"/>
    <c:showDLblsOverMax val="0"/>
  </c:chart>
  <c:spPr>
    <a:solidFill>
      <a:srgbClr val="FFFFFF">
        <a:alpha val="0"/>
      </a:srgbClr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5616966086793821E-2"/>
          <c:y val="5.5921142451464928E-2"/>
          <c:w val="0.8950154174238677"/>
          <c:h val="0.71710641496584437"/>
        </c:manualLayout>
      </c:layout>
      <c:lineChart>
        <c:grouping val="standard"/>
        <c:varyColors val="0"/>
        <c:ser>
          <c:idx val="0"/>
          <c:order val="0"/>
          <c:tx>
            <c:strRef>
              <c:f>STAT_PREZ.ARADY007_PKG!$B$5</c:f>
              <c:strCache>
                <c:ptCount val="1"/>
                <c:pt idx="0">
                  <c:v>Repo 2W</c:v>
                </c:pt>
              </c:strCache>
            </c:strRef>
          </c:tx>
          <c:spPr>
            <a:ln w="25400">
              <a:solidFill>
                <a:srgbClr val="0066CC"/>
              </a:solidFill>
              <a:prstDash val="solid"/>
            </a:ln>
          </c:spPr>
          <c:marker>
            <c:symbol val="none"/>
          </c:marker>
          <c:cat>
            <c:numRef>
              <c:f>STAT_PREZ.ARADY007_PKG!$A$90:$A$375</c:f>
              <c:numCache>
                <c:formatCode>m/d/yyyy</c:formatCode>
                <c:ptCount val="286"/>
                <c:pt idx="0">
                  <c:v>36556</c:v>
                </c:pt>
                <c:pt idx="1">
                  <c:v>36585</c:v>
                </c:pt>
                <c:pt idx="2">
                  <c:v>36616</c:v>
                </c:pt>
                <c:pt idx="3">
                  <c:v>36646</c:v>
                </c:pt>
                <c:pt idx="4">
                  <c:v>36677</c:v>
                </c:pt>
                <c:pt idx="5">
                  <c:v>36707</c:v>
                </c:pt>
                <c:pt idx="6">
                  <c:v>36738</c:v>
                </c:pt>
                <c:pt idx="7">
                  <c:v>36769</c:v>
                </c:pt>
                <c:pt idx="8">
                  <c:v>36799</c:v>
                </c:pt>
                <c:pt idx="9">
                  <c:v>36830</c:v>
                </c:pt>
                <c:pt idx="10">
                  <c:v>36860</c:v>
                </c:pt>
                <c:pt idx="11">
                  <c:v>36891</c:v>
                </c:pt>
                <c:pt idx="12">
                  <c:v>36922</c:v>
                </c:pt>
                <c:pt idx="13">
                  <c:v>36950</c:v>
                </c:pt>
                <c:pt idx="14">
                  <c:v>36981</c:v>
                </c:pt>
                <c:pt idx="15">
                  <c:v>37011</c:v>
                </c:pt>
                <c:pt idx="16">
                  <c:v>37042</c:v>
                </c:pt>
                <c:pt idx="17">
                  <c:v>37072</c:v>
                </c:pt>
                <c:pt idx="18">
                  <c:v>37103</c:v>
                </c:pt>
                <c:pt idx="19">
                  <c:v>37134</c:v>
                </c:pt>
                <c:pt idx="20">
                  <c:v>37164</c:v>
                </c:pt>
                <c:pt idx="21">
                  <c:v>37195</c:v>
                </c:pt>
                <c:pt idx="22">
                  <c:v>37225</c:v>
                </c:pt>
                <c:pt idx="23">
                  <c:v>37256</c:v>
                </c:pt>
                <c:pt idx="24">
                  <c:v>37287</c:v>
                </c:pt>
                <c:pt idx="25">
                  <c:v>37315</c:v>
                </c:pt>
                <c:pt idx="26">
                  <c:v>37346</c:v>
                </c:pt>
                <c:pt idx="27">
                  <c:v>37376</c:v>
                </c:pt>
                <c:pt idx="28">
                  <c:v>37407</c:v>
                </c:pt>
                <c:pt idx="29">
                  <c:v>37437</c:v>
                </c:pt>
                <c:pt idx="30">
                  <c:v>37468</c:v>
                </c:pt>
                <c:pt idx="31">
                  <c:v>37499</c:v>
                </c:pt>
                <c:pt idx="32">
                  <c:v>37529</c:v>
                </c:pt>
                <c:pt idx="33">
                  <c:v>37560</c:v>
                </c:pt>
                <c:pt idx="34">
                  <c:v>37590</c:v>
                </c:pt>
                <c:pt idx="35">
                  <c:v>37621</c:v>
                </c:pt>
                <c:pt idx="36">
                  <c:v>37652</c:v>
                </c:pt>
                <c:pt idx="37">
                  <c:v>37680</c:v>
                </c:pt>
                <c:pt idx="38">
                  <c:v>37711</c:v>
                </c:pt>
                <c:pt idx="39">
                  <c:v>37741</c:v>
                </c:pt>
                <c:pt idx="40">
                  <c:v>37772</c:v>
                </c:pt>
                <c:pt idx="41">
                  <c:v>37802</c:v>
                </c:pt>
                <c:pt idx="42">
                  <c:v>37833</c:v>
                </c:pt>
                <c:pt idx="43">
                  <c:v>37864</c:v>
                </c:pt>
                <c:pt idx="44">
                  <c:v>37894</c:v>
                </c:pt>
                <c:pt idx="45">
                  <c:v>37925</c:v>
                </c:pt>
                <c:pt idx="46">
                  <c:v>37955</c:v>
                </c:pt>
                <c:pt idx="47">
                  <c:v>37986</c:v>
                </c:pt>
                <c:pt idx="48">
                  <c:v>38017</c:v>
                </c:pt>
                <c:pt idx="49">
                  <c:v>38046</c:v>
                </c:pt>
                <c:pt idx="50">
                  <c:v>38077</c:v>
                </c:pt>
                <c:pt idx="51">
                  <c:v>38107</c:v>
                </c:pt>
                <c:pt idx="52">
                  <c:v>38138</c:v>
                </c:pt>
                <c:pt idx="53">
                  <c:v>38168</c:v>
                </c:pt>
                <c:pt idx="54">
                  <c:v>38199</c:v>
                </c:pt>
                <c:pt idx="55">
                  <c:v>38230</c:v>
                </c:pt>
                <c:pt idx="56">
                  <c:v>38260</c:v>
                </c:pt>
                <c:pt idx="57">
                  <c:v>38291</c:v>
                </c:pt>
                <c:pt idx="58">
                  <c:v>38321</c:v>
                </c:pt>
                <c:pt idx="59">
                  <c:v>38352</c:v>
                </c:pt>
                <c:pt idx="60">
                  <c:v>38383</c:v>
                </c:pt>
                <c:pt idx="61">
                  <c:v>38411</c:v>
                </c:pt>
                <c:pt idx="62">
                  <c:v>38442</c:v>
                </c:pt>
                <c:pt idx="63">
                  <c:v>38472</c:v>
                </c:pt>
                <c:pt idx="64">
                  <c:v>38503</c:v>
                </c:pt>
                <c:pt idx="65">
                  <c:v>38533</c:v>
                </c:pt>
                <c:pt idx="66">
                  <c:v>38564</c:v>
                </c:pt>
                <c:pt idx="67">
                  <c:v>38595</c:v>
                </c:pt>
                <c:pt idx="68">
                  <c:v>38625</c:v>
                </c:pt>
                <c:pt idx="69">
                  <c:v>38656</c:v>
                </c:pt>
                <c:pt idx="70">
                  <c:v>38686</c:v>
                </c:pt>
                <c:pt idx="71">
                  <c:v>38717</c:v>
                </c:pt>
                <c:pt idx="72">
                  <c:v>38748</c:v>
                </c:pt>
                <c:pt idx="73">
                  <c:v>38776</c:v>
                </c:pt>
                <c:pt idx="74">
                  <c:v>38807</c:v>
                </c:pt>
                <c:pt idx="75">
                  <c:v>38837</c:v>
                </c:pt>
                <c:pt idx="76">
                  <c:v>38868</c:v>
                </c:pt>
                <c:pt idx="77">
                  <c:v>38898</c:v>
                </c:pt>
                <c:pt idx="78">
                  <c:v>38929</c:v>
                </c:pt>
                <c:pt idx="79">
                  <c:v>38960</c:v>
                </c:pt>
                <c:pt idx="80">
                  <c:v>38990</c:v>
                </c:pt>
                <c:pt idx="81">
                  <c:v>39021</c:v>
                </c:pt>
                <c:pt idx="82">
                  <c:v>39051</c:v>
                </c:pt>
                <c:pt idx="83">
                  <c:v>39082</c:v>
                </c:pt>
                <c:pt idx="84">
                  <c:v>39113</c:v>
                </c:pt>
                <c:pt idx="85">
                  <c:v>39141</c:v>
                </c:pt>
                <c:pt idx="86">
                  <c:v>39172</c:v>
                </c:pt>
                <c:pt idx="87">
                  <c:v>39202</c:v>
                </c:pt>
                <c:pt idx="88">
                  <c:v>39233</c:v>
                </c:pt>
                <c:pt idx="89">
                  <c:v>39263</c:v>
                </c:pt>
                <c:pt idx="90">
                  <c:v>39294</c:v>
                </c:pt>
                <c:pt idx="91">
                  <c:v>39325</c:v>
                </c:pt>
                <c:pt idx="92">
                  <c:v>39355</c:v>
                </c:pt>
                <c:pt idx="93">
                  <c:v>39386</c:v>
                </c:pt>
                <c:pt idx="94">
                  <c:v>39416</c:v>
                </c:pt>
                <c:pt idx="95">
                  <c:v>39447</c:v>
                </c:pt>
                <c:pt idx="96">
                  <c:v>39478</c:v>
                </c:pt>
                <c:pt idx="97">
                  <c:v>39507</c:v>
                </c:pt>
                <c:pt idx="98">
                  <c:v>39538</c:v>
                </c:pt>
                <c:pt idx="99">
                  <c:v>39568</c:v>
                </c:pt>
                <c:pt idx="100">
                  <c:v>39599</c:v>
                </c:pt>
                <c:pt idx="101">
                  <c:v>39629</c:v>
                </c:pt>
                <c:pt idx="102">
                  <c:v>39660</c:v>
                </c:pt>
                <c:pt idx="103">
                  <c:v>39691</c:v>
                </c:pt>
                <c:pt idx="104">
                  <c:v>39721</c:v>
                </c:pt>
                <c:pt idx="105">
                  <c:v>39752</c:v>
                </c:pt>
                <c:pt idx="106">
                  <c:v>39782</c:v>
                </c:pt>
                <c:pt idx="107">
                  <c:v>39813</c:v>
                </c:pt>
                <c:pt idx="108">
                  <c:v>39844</c:v>
                </c:pt>
                <c:pt idx="109">
                  <c:v>39872</c:v>
                </c:pt>
                <c:pt idx="110">
                  <c:v>39903</c:v>
                </c:pt>
                <c:pt idx="111">
                  <c:v>39933</c:v>
                </c:pt>
                <c:pt idx="112">
                  <c:v>39964</c:v>
                </c:pt>
                <c:pt idx="113">
                  <c:v>39994</c:v>
                </c:pt>
                <c:pt idx="114">
                  <c:v>40025</c:v>
                </c:pt>
                <c:pt idx="115">
                  <c:v>40056</c:v>
                </c:pt>
                <c:pt idx="116">
                  <c:v>40086</c:v>
                </c:pt>
                <c:pt idx="117">
                  <c:v>40117</c:v>
                </c:pt>
                <c:pt idx="118">
                  <c:v>40147</c:v>
                </c:pt>
                <c:pt idx="119">
                  <c:v>40178</c:v>
                </c:pt>
                <c:pt idx="120">
                  <c:v>40209</c:v>
                </c:pt>
                <c:pt idx="121">
                  <c:v>40237</c:v>
                </c:pt>
                <c:pt idx="122">
                  <c:v>40268</c:v>
                </c:pt>
                <c:pt idx="123">
                  <c:v>40298</c:v>
                </c:pt>
                <c:pt idx="124">
                  <c:v>40329</c:v>
                </c:pt>
                <c:pt idx="125">
                  <c:v>40359</c:v>
                </c:pt>
                <c:pt idx="126">
                  <c:v>40390</c:v>
                </c:pt>
                <c:pt idx="127">
                  <c:v>40421</c:v>
                </c:pt>
                <c:pt idx="128">
                  <c:v>40451</c:v>
                </c:pt>
                <c:pt idx="129">
                  <c:v>40482</c:v>
                </c:pt>
                <c:pt idx="130">
                  <c:v>40512</c:v>
                </c:pt>
                <c:pt idx="131">
                  <c:v>40543</c:v>
                </c:pt>
                <c:pt idx="132">
                  <c:v>40574</c:v>
                </c:pt>
                <c:pt idx="133">
                  <c:v>40602</c:v>
                </c:pt>
                <c:pt idx="134">
                  <c:v>40633</c:v>
                </c:pt>
                <c:pt idx="135">
                  <c:v>40663</c:v>
                </c:pt>
                <c:pt idx="136">
                  <c:v>40694</c:v>
                </c:pt>
                <c:pt idx="137">
                  <c:v>40724</c:v>
                </c:pt>
                <c:pt idx="138">
                  <c:v>40755</c:v>
                </c:pt>
                <c:pt idx="139">
                  <c:v>40786</c:v>
                </c:pt>
                <c:pt idx="140">
                  <c:v>40816</c:v>
                </c:pt>
                <c:pt idx="141">
                  <c:v>40847</c:v>
                </c:pt>
                <c:pt idx="142">
                  <c:v>40877</c:v>
                </c:pt>
                <c:pt idx="143">
                  <c:v>40908</c:v>
                </c:pt>
                <c:pt idx="144">
                  <c:v>40939</c:v>
                </c:pt>
                <c:pt idx="145">
                  <c:v>40968</c:v>
                </c:pt>
                <c:pt idx="146">
                  <c:v>40999</c:v>
                </c:pt>
                <c:pt idx="147">
                  <c:v>41029</c:v>
                </c:pt>
                <c:pt idx="148">
                  <c:v>41060</c:v>
                </c:pt>
                <c:pt idx="149">
                  <c:v>41090</c:v>
                </c:pt>
                <c:pt idx="150">
                  <c:v>41121</c:v>
                </c:pt>
                <c:pt idx="151">
                  <c:v>41152</c:v>
                </c:pt>
                <c:pt idx="152">
                  <c:v>41182</c:v>
                </c:pt>
                <c:pt idx="153">
                  <c:v>41213</c:v>
                </c:pt>
                <c:pt idx="154">
                  <c:v>41243</c:v>
                </c:pt>
                <c:pt idx="155">
                  <c:v>41274</c:v>
                </c:pt>
                <c:pt idx="156">
                  <c:v>41305</c:v>
                </c:pt>
                <c:pt idx="157">
                  <c:v>41333</c:v>
                </c:pt>
                <c:pt idx="158">
                  <c:v>41364</c:v>
                </c:pt>
                <c:pt idx="159">
                  <c:v>41394</c:v>
                </c:pt>
                <c:pt idx="160">
                  <c:v>41425</c:v>
                </c:pt>
                <c:pt idx="161">
                  <c:v>41455</c:v>
                </c:pt>
                <c:pt idx="162">
                  <c:v>41486</c:v>
                </c:pt>
                <c:pt idx="163">
                  <c:v>41517</c:v>
                </c:pt>
                <c:pt idx="164">
                  <c:v>41547</c:v>
                </c:pt>
                <c:pt idx="165">
                  <c:v>41578</c:v>
                </c:pt>
                <c:pt idx="166">
                  <c:v>41608</c:v>
                </c:pt>
                <c:pt idx="167">
                  <c:v>41639</c:v>
                </c:pt>
                <c:pt idx="168">
                  <c:v>41670</c:v>
                </c:pt>
                <c:pt idx="169">
                  <c:v>41698</c:v>
                </c:pt>
                <c:pt idx="170">
                  <c:v>41729</c:v>
                </c:pt>
                <c:pt idx="171">
                  <c:v>41759</c:v>
                </c:pt>
                <c:pt idx="172">
                  <c:v>41790</c:v>
                </c:pt>
                <c:pt idx="173">
                  <c:v>41820</c:v>
                </c:pt>
                <c:pt idx="174">
                  <c:v>41851</c:v>
                </c:pt>
                <c:pt idx="175">
                  <c:v>41882</c:v>
                </c:pt>
                <c:pt idx="176">
                  <c:v>41912</c:v>
                </c:pt>
                <c:pt idx="177">
                  <c:v>41943</c:v>
                </c:pt>
                <c:pt idx="178">
                  <c:v>41973</c:v>
                </c:pt>
                <c:pt idx="179">
                  <c:v>42004</c:v>
                </c:pt>
                <c:pt idx="180">
                  <c:v>42035</c:v>
                </c:pt>
                <c:pt idx="181">
                  <c:v>42063</c:v>
                </c:pt>
                <c:pt idx="182">
                  <c:v>42094</c:v>
                </c:pt>
                <c:pt idx="183">
                  <c:v>42124</c:v>
                </c:pt>
                <c:pt idx="184">
                  <c:v>42155</c:v>
                </c:pt>
                <c:pt idx="185">
                  <c:v>42185</c:v>
                </c:pt>
                <c:pt idx="186">
                  <c:v>42216</c:v>
                </c:pt>
                <c:pt idx="187">
                  <c:v>42247</c:v>
                </c:pt>
                <c:pt idx="188">
                  <c:v>42277</c:v>
                </c:pt>
                <c:pt idx="189">
                  <c:v>42308</c:v>
                </c:pt>
                <c:pt idx="190">
                  <c:v>42338</c:v>
                </c:pt>
                <c:pt idx="191">
                  <c:v>42369</c:v>
                </c:pt>
                <c:pt idx="192">
                  <c:v>42400</c:v>
                </c:pt>
                <c:pt idx="193">
                  <c:v>42429</c:v>
                </c:pt>
                <c:pt idx="194">
                  <c:v>42460</c:v>
                </c:pt>
                <c:pt idx="195">
                  <c:v>42490</c:v>
                </c:pt>
                <c:pt idx="196">
                  <c:v>42521</c:v>
                </c:pt>
                <c:pt idx="197">
                  <c:v>42551</c:v>
                </c:pt>
                <c:pt idx="198">
                  <c:v>42582</c:v>
                </c:pt>
                <c:pt idx="199">
                  <c:v>42613</c:v>
                </c:pt>
                <c:pt idx="200">
                  <c:v>42643</c:v>
                </c:pt>
                <c:pt idx="201">
                  <c:v>42674</c:v>
                </c:pt>
                <c:pt idx="202">
                  <c:v>42704</c:v>
                </c:pt>
                <c:pt idx="203">
                  <c:v>42735</c:v>
                </c:pt>
                <c:pt idx="204">
                  <c:v>42766</c:v>
                </c:pt>
                <c:pt idx="205">
                  <c:v>42794</c:v>
                </c:pt>
                <c:pt idx="206">
                  <c:v>42825</c:v>
                </c:pt>
                <c:pt idx="207">
                  <c:v>42855</c:v>
                </c:pt>
                <c:pt idx="208">
                  <c:v>42886</c:v>
                </c:pt>
                <c:pt idx="209">
                  <c:v>42916</c:v>
                </c:pt>
                <c:pt idx="210">
                  <c:v>42947</c:v>
                </c:pt>
                <c:pt idx="211">
                  <c:v>42978</c:v>
                </c:pt>
                <c:pt idx="212">
                  <c:v>43008</c:v>
                </c:pt>
                <c:pt idx="213">
                  <c:v>43039</c:v>
                </c:pt>
                <c:pt idx="214">
                  <c:v>43069</c:v>
                </c:pt>
                <c:pt idx="215">
                  <c:v>43100</c:v>
                </c:pt>
                <c:pt idx="216">
                  <c:v>43131</c:v>
                </c:pt>
                <c:pt idx="217">
                  <c:v>43159</c:v>
                </c:pt>
                <c:pt idx="218">
                  <c:v>43190</c:v>
                </c:pt>
                <c:pt idx="219">
                  <c:v>43220</c:v>
                </c:pt>
                <c:pt idx="220">
                  <c:v>43251</c:v>
                </c:pt>
                <c:pt idx="221">
                  <c:v>43281</c:v>
                </c:pt>
                <c:pt idx="222">
                  <c:v>43312</c:v>
                </c:pt>
                <c:pt idx="223">
                  <c:v>43343</c:v>
                </c:pt>
                <c:pt idx="224">
                  <c:v>43373</c:v>
                </c:pt>
                <c:pt idx="225">
                  <c:v>43404</c:v>
                </c:pt>
                <c:pt idx="226">
                  <c:v>43434</c:v>
                </c:pt>
                <c:pt idx="227">
                  <c:v>43465</c:v>
                </c:pt>
                <c:pt idx="228">
                  <c:v>43496</c:v>
                </c:pt>
                <c:pt idx="229">
                  <c:v>43524</c:v>
                </c:pt>
                <c:pt idx="230">
                  <c:v>43555</c:v>
                </c:pt>
                <c:pt idx="231">
                  <c:v>43585</c:v>
                </c:pt>
                <c:pt idx="232">
                  <c:v>43616</c:v>
                </c:pt>
                <c:pt idx="233">
                  <c:v>43646</c:v>
                </c:pt>
                <c:pt idx="234">
                  <c:v>43677</c:v>
                </c:pt>
                <c:pt idx="235">
                  <c:v>43708</c:v>
                </c:pt>
                <c:pt idx="236">
                  <c:v>43738</c:v>
                </c:pt>
                <c:pt idx="237">
                  <c:v>43769</c:v>
                </c:pt>
                <c:pt idx="238">
                  <c:v>43799</c:v>
                </c:pt>
                <c:pt idx="239">
                  <c:v>43830</c:v>
                </c:pt>
                <c:pt idx="240">
                  <c:v>43861</c:v>
                </c:pt>
                <c:pt idx="241">
                  <c:v>43890</c:v>
                </c:pt>
                <c:pt idx="242">
                  <c:v>43921</c:v>
                </c:pt>
                <c:pt idx="243">
                  <c:v>43951</c:v>
                </c:pt>
                <c:pt idx="244">
                  <c:v>43982</c:v>
                </c:pt>
                <c:pt idx="245">
                  <c:v>44012</c:v>
                </c:pt>
                <c:pt idx="246">
                  <c:v>44043</c:v>
                </c:pt>
                <c:pt idx="247">
                  <c:v>44074</c:v>
                </c:pt>
                <c:pt idx="248">
                  <c:v>44104</c:v>
                </c:pt>
                <c:pt idx="249">
                  <c:v>44135</c:v>
                </c:pt>
                <c:pt idx="250">
                  <c:v>44165</c:v>
                </c:pt>
                <c:pt idx="251">
                  <c:v>44196</c:v>
                </c:pt>
                <c:pt idx="252">
                  <c:v>44227</c:v>
                </c:pt>
                <c:pt idx="253">
                  <c:v>44255</c:v>
                </c:pt>
                <c:pt idx="254">
                  <c:v>44286</c:v>
                </c:pt>
                <c:pt idx="255">
                  <c:v>44316</c:v>
                </c:pt>
                <c:pt idx="256">
                  <c:v>44347</c:v>
                </c:pt>
                <c:pt idx="257">
                  <c:v>44377</c:v>
                </c:pt>
                <c:pt idx="258">
                  <c:v>44408</c:v>
                </c:pt>
                <c:pt idx="259">
                  <c:v>44439</c:v>
                </c:pt>
                <c:pt idx="260">
                  <c:v>44469</c:v>
                </c:pt>
                <c:pt idx="261">
                  <c:v>44500</c:v>
                </c:pt>
                <c:pt idx="262">
                  <c:v>44530</c:v>
                </c:pt>
                <c:pt idx="263">
                  <c:v>44561</c:v>
                </c:pt>
                <c:pt idx="264">
                  <c:v>44592</c:v>
                </c:pt>
                <c:pt idx="265">
                  <c:v>44620</c:v>
                </c:pt>
                <c:pt idx="266">
                  <c:v>44651</c:v>
                </c:pt>
                <c:pt idx="267">
                  <c:v>44681</c:v>
                </c:pt>
                <c:pt idx="268">
                  <c:v>44712</c:v>
                </c:pt>
                <c:pt idx="269">
                  <c:v>44742</c:v>
                </c:pt>
                <c:pt idx="270">
                  <c:v>44773</c:v>
                </c:pt>
                <c:pt idx="271">
                  <c:v>44804</c:v>
                </c:pt>
                <c:pt idx="272">
                  <c:v>44834</c:v>
                </c:pt>
                <c:pt idx="273">
                  <c:v>44865</c:v>
                </c:pt>
                <c:pt idx="274">
                  <c:v>44895</c:v>
                </c:pt>
                <c:pt idx="275">
                  <c:v>44926</c:v>
                </c:pt>
                <c:pt idx="276">
                  <c:v>44957</c:v>
                </c:pt>
                <c:pt idx="277">
                  <c:v>44985</c:v>
                </c:pt>
                <c:pt idx="278">
                  <c:v>45016</c:v>
                </c:pt>
                <c:pt idx="279">
                  <c:v>45046</c:v>
                </c:pt>
                <c:pt idx="280">
                  <c:v>45077</c:v>
                </c:pt>
                <c:pt idx="281">
                  <c:v>45107</c:v>
                </c:pt>
                <c:pt idx="282">
                  <c:v>45138</c:v>
                </c:pt>
                <c:pt idx="283">
                  <c:v>45169</c:v>
                </c:pt>
                <c:pt idx="284">
                  <c:v>45199</c:v>
                </c:pt>
                <c:pt idx="285">
                  <c:v>45230</c:v>
                </c:pt>
              </c:numCache>
            </c:numRef>
          </c:cat>
          <c:val>
            <c:numRef>
              <c:f>STAT_PREZ.ARADY007_PKG!$B$90:$B$375</c:f>
              <c:numCache>
                <c:formatCode>General</c:formatCode>
                <c:ptCount val="286"/>
                <c:pt idx="0">
                  <c:v>5.25</c:v>
                </c:pt>
                <c:pt idx="1">
                  <c:v>5.25</c:v>
                </c:pt>
                <c:pt idx="2">
                  <c:v>5.25</c:v>
                </c:pt>
                <c:pt idx="3">
                  <c:v>5.25</c:v>
                </c:pt>
                <c:pt idx="4">
                  <c:v>5.25</c:v>
                </c:pt>
                <c:pt idx="5">
                  <c:v>5.25</c:v>
                </c:pt>
                <c:pt idx="6">
                  <c:v>5.25</c:v>
                </c:pt>
                <c:pt idx="7">
                  <c:v>5.25</c:v>
                </c:pt>
                <c:pt idx="8">
                  <c:v>5.25</c:v>
                </c:pt>
                <c:pt idx="9">
                  <c:v>5.25</c:v>
                </c:pt>
                <c:pt idx="10">
                  <c:v>5.25</c:v>
                </c:pt>
                <c:pt idx="11">
                  <c:v>5.25</c:v>
                </c:pt>
                <c:pt idx="12">
                  <c:v>5.25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5.25</c:v>
                </c:pt>
                <c:pt idx="19">
                  <c:v>5.25</c:v>
                </c:pt>
                <c:pt idx="20">
                  <c:v>5.25</c:v>
                </c:pt>
                <c:pt idx="21">
                  <c:v>5.25</c:v>
                </c:pt>
                <c:pt idx="22">
                  <c:v>4.75</c:v>
                </c:pt>
                <c:pt idx="23">
                  <c:v>4.75</c:v>
                </c:pt>
                <c:pt idx="24">
                  <c:v>4.5</c:v>
                </c:pt>
                <c:pt idx="25">
                  <c:v>4.25</c:v>
                </c:pt>
                <c:pt idx="26">
                  <c:v>4.25</c:v>
                </c:pt>
                <c:pt idx="27">
                  <c:v>3.75</c:v>
                </c:pt>
                <c:pt idx="28">
                  <c:v>3.75</c:v>
                </c:pt>
                <c:pt idx="29">
                  <c:v>3.75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2.75</c:v>
                </c:pt>
                <c:pt idx="35">
                  <c:v>2.75</c:v>
                </c:pt>
                <c:pt idx="36">
                  <c:v>2.5</c:v>
                </c:pt>
                <c:pt idx="37">
                  <c:v>2.5</c:v>
                </c:pt>
                <c:pt idx="38">
                  <c:v>2.5</c:v>
                </c:pt>
                <c:pt idx="39">
                  <c:v>2.5</c:v>
                </c:pt>
                <c:pt idx="40">
                  <c:v>2.5</c:v>
                </c:pt>
                <c:pt idx="41">
                  <c:v>2.25</c:v>
                </c:pt>
                <c:pt idx="42">
                  <c:v>2.25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2.25</c:v>
                </c:pt>
                <c:pt idx="54">
                  <c:v>2.25</c:v>
                </c:pt>
                <c:pt idx="55">
                  <c:v>2.5</c:v>
                </c:pt>
                <c:pt idx="56">
                  <c:v>2.5</c:v>
                </c:pt>
                <c:pt idx="57">
                  <c:v>2.5</c:v>
                </c:pt>
                <c:pt idx="58">
                  <c:v>2.5</c:v>
                </c:pt>
                <c:pt idx="59">
                  <c:v>2.5</c:v>
                </c:pt>
                <c:pt idx="60">
                  <c:v>2.25</c:v>
                </c:pt>
                <c:pt idx="61">
                  <c:v>2.25</c:v>
                </c:pt>
                <c:pt idx="62">
                  <c:v>2.25</c:v>
                </c:pt>
                <c:pt idx="63">
                  <c:v>1.75</c:v>
                </c:pt>
                <c:pt idx="64">
                  <c:v>1.75</c:v>
                </c:pt>
                <c:pt idx="65">
                  <c:v>1.75</c:v>
                </c:pt>
                <c:pt idx="66">
                  <c:v>1.75</c:v>
                </c:pt>
                <c:pt idx="67">
                  <c:v>1.75</c:v>
                </c:pt>
                <c:pt idx="68">
                  <c:v>1.75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2.25</c:v>
                </c:pt>
                <c:pt idx="79">
                  <c:v>2.25</c:v>
                </c:pt>
                <c:pt idx="80">
                  <c:v>2.5</c:v>
                </c:pt>
                <c:pt idx="81">
                  <c:v>2.5</c:v>
                </c:pt>
                <c:pt idx="82">
                  <c:v>2.5</c:v>
                </c:pt>
                <c:pt idx="83">
                  <c:v>2.5</c:v>
                </c:pt>
                <c:pt idx="84">
                  <c:v>2.5</c:v>
                </c:pt>
                <c:pt idx="85">
                  <c:v>2.5</c:v>
                </c:pt>
                <c:pt idx="86">
                  <c:v>2.5</c:v>
                </c:pt>
                <c:pt idx="87">
                  <c:v>2.5</c:v>
                </c:pt>
                <c:pt idx="88">
                  <c:v>2.5</c:v>
                </c:pt>
                <c:pt idx="89">
                  <c:v>2.75</c:v>
                </c:pt>
                <c:pt idx="90">
                  <c:v>3</c:v>
                </c:pt>
                <c:pt idx="91">
                  <c:v>3.25</c:v>
                </c:pt>
                <c:pt idx="92">
                  <c:v>3.25</c:v>
                </c:pt>
                <c:pt idx="93">
                  <c:v>3.25</c:v>
                </c:pt>
                <c:pt idx="94">
                  <c:v>3.5</c:v>
                </c:pt>
                <c:pt idx="95">
                  <c:v>3.5</c:v>
                </c:pt>
                <c:pt idx="96">
                  <c:v>3.5</c:v>
                </c:pt>
                <c:pt idx="97">
                  <c:v>3.75</c:v>
                </c:pt>
                <c:pt idx="98">
                  <c:v>3.75</c:v>
                </c:pt>
                <c:pt idx="99">
                  <c:v>3.75</c:v>
                </c:pt>
                <c:pt idx="100">
                  <c:v>3.75</c:v>
                </c:pt>
                <c:pt idx="101">
                  <c:v>3.75</c:v>
                </c:pt>
                <c:pt idx="102">
                  <c:v>3.75</c:v>
                </c:pt>
                <c:pt idx="103">
                  <c:v>3.5</c:v>
                </c:pt>
                <c:pt idx="104">
                  <c:v>3.5</c:v>
                </c:pt>
                <c:pt idx="105">
                  <c:v>3.5</c:v>
                </c:pt>
                <c:pt idx="106">
                  <c:v>2.75</c:v>
                </c:pt>
                <c:pt idx="107">
                  <c:v>2.25</c:v>
                </c:pt>
                <c:pt idx="108">
                  <c:v>2.25</c:v>
                </c:pt>
                <c:pt idx="109">
                  <c:v>1.75</c:v>
                </c:pt>
                <c:pt idx="110">
                  <c:v>1.75</c:v>
                </c:pt>
                <c:pt idx="111">
                  <c:v>1.75</c:v>
                </c:pt>
                <c:pt idx="112">
                  <c:v>1.5</c:v>
                </c:pt>
                <c:pt idx="113">
                  <c:v>1.5</c:v>
                </c:pt>
                <c:pt idx="114">
                  <c:v>1.5</c:v>
                </c:pt>
                <c:pt idx="115">
                  <c:v>1.25</c:v>
                </c:pt>
                <c:pt idx="116">
                  <c:v>1.25</c:v>
                </c:pt>
                <c:pt idx="117">
                  <c:v>1.25</c:v>
                </c:pt>
                <c:pt idx="118">
                  <c:v>1.25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0.75</c:v>
                </c:pt>
                <c:pt idx="125">
                  <c:v>0.75</c:v>
                </c:pt>
                <c:pt idx="126">
                  <c:v>0.75</c:v>
                </c:pt>
                <c:pt idx="127">
                  <c:v>0.75</c:v>
                </c:pt>
                <c:pt idx="128">
                  <c:v>0.75</c:v>
                </c:pt>
                <c:pt idx="129">
                  <c:v>0.75</c:v>
                </c:pt>
                <c:pt idx="130">
                  <c:v>0.75</c:v>
                </c:pt>
                <c:pt idx="131">
                  <c:v>0.75</c:v>
                </c:pt>
                <c:pt idx="132">
                  <c:v>0.75</c:v>
                </c:pt>
                <c:pt idx="133">
                  <c:v>0.75</c:v>
                </c:pt>
                <c:pt idx="134">
                  <c:v>0.75</c:v>
                </c:pt>
                <c:pt idx="135">
                  <c:v>0.75</c:v>
                </c:pt>
                <c:pt idx="136">
                  <c:v>0.75</c:v>
                </c:pt>
                <c:pt idx="137">
                  <c:v>0.75</c:v>
                </c:pt>
                <c:pt idx="138">
                  <c:v>0.75</c:v>
                </c:pt>
                <c:pt idx="139">
                  <c:v>0.75</c:v>
                </c:pt>
                <c:pt idx="140">
                  <c:v>0.75</c:v>
                </c:pt>
                <c:pt idx="141">
                  <c:v>0.75</c:v>
                </c:pt>
                <c:pt idx="142">
                  <c:v>0.75</c:v>
                </c:pt>
                <c:pt idx="143">
                  <c:v>0.75</c:v>
                </c:pt>
                <c:pt idx="144">
                  <c:v>0.75</c:v>
                </c:pt>
                <c:pt idx="145">
                  <c:v>0.75</c:v>
                </c:pt>
                <c:pt idx="146">
                  <c:v>0.75</c:v>
                </c:pt>
                <c:pt idx="147">
                  <c:v>0.75</c:v>
                </c:pt>
                <c:pt idx="148">
                  <c:v>0.75</c:v>
                </c:pt>
                <c:pt idx="149">
                  <c:v>0.5</c:v>
                </c:pt>
                <c:pt idx="150">
                  <c:v>0.5</c:v>
                </c:pt>
                <c:pt idx="151">
                  <c:v>0.5</c:v>
                </c:pt>
                <c:pt idx="152">
                  <c:v>0.5</c:v>
                </c:pt>
                <c:pt idx="153">
                  <c:v>0.25</c:v>
                </c:pt>
                <c:pt idx="154">
                  <c:v>0.05</c:v>
                </c:pt>
                <c:pt idx="155">
                  <c:v>0.05</c:v>
                </c:pt>
                <c:pt idx="156">
                  <c:v>0.05</c:v>
                </c:pt>
                <c:pt idx="157">
                  <c:v>0.05</c:v>
                </c:pt>
                <c:pt idx="158">
                  <c:v>0.05</c:v>
                </c:pt>
                <c:pt idx="159">
                  <c:v>0.05</c:v>
                </c:pt>
                <c:pt idx="160">
                  <c:v>0.05</c:v>
                </c:pt>
                <c:pt idx="161">
                  <c:v>0.05</c:v>
                </c:pt>
                <c:pt idx="162">
                  <c:v>0.05</c:v>
                </c:pt>
                <c:pt idx="163">
                  <c:v>0.05</c:v>
                </c:pt>
                <c:pt idx="164">
                  <c:v>0.05</c:v>
                </c:pt>
                <c:pt idx="165">
                  <c:v>0.05</c:v>
                </c:pt>
                <c:pt idx="166">
                  <c:v>0.05</c:v>
                </c:pt>
                <c:pt idx="167">
                  <c:v>0.05</c:v>
                </c:pt>
                <c:pt idx="168">
                  <c:v>0.05</c:v>
                </c:pt>
                <c:pt idx="169">
                  <c:v>0.05</c:v>
                </c:pt>
                <c:pt idx="170">
                  <c:v>0.05</c:v>
                </c:pt>
                <c:pt idx="171">
                  <c:v>0.05</c:v>
                </c:pt>
                <c:pt idx="172">
                  <c:v>0.05</c:v>
                </c:pt>
                <c:pt idx="173">
                  <c:v>0.05</c:v>
                </c:pt>
                <c:pt idx="174">
                  <c:v>0.05</c:v>
                </c:pt>
                <c:pt idx="175">
                  <c:v>0.05</c:v>
                </c:pt>
                <c:pt idx="176">
                  <c:v>0.05</c:v>
                </c:pt>
                <c:pt idx="177">
                  <c:v>0.05</c:v>
                </c:pt>
                <c:pt idx="178">
                  <c:v>0.05</c:v>
                </c:pt>
                <c:pt idx="179">
                  <c:v>0.05</c:v>
                </c:pt>
                <c:pt idx="180">
                  <c:v>0.05</c:v>
                </c:pt>
                <c:pt idx="181">
                  <c:v>0.05</c:v>
                </c:pt>
                <c:pt idx="182">
                  <c:v>0.05</c:v>
                </c:pt>
                <c:pt idx="183">
                  <c:v>0.05</c:v>
                </c:pt>
                <c:pt idx="184">
                  <c:v>0.05</c:v>
                </c:pt>
                <c:pt idx="185">
                  <c:v>0.05</c:v>
                </c:pt>
                <c:pt idx="186">
                  <c:v>0.05</c:v>
                </c:pt>
                <c:pt idx="187">
                  <c:v>0.05</c:v>
                </c:pt>
                <c:pt idx="188">
                  <c:v>0.05</c:v>
                </c:pt>
                <c:pt idx="189">
                  <c:v>0.05</c:v>
                </c:pt>
                <c:pt idx="190">
                  <c:v>0.05</c:v>
                </c:pt>
                <c:pt idx="191">
                  <c:v>0.05</c:v>
                </c:pt>
                <c:pt idx="192">
                  <c:v>0.05</c:v>
                </c:pt>
                <c:pt idx="193">
                  <c:v>0.05</c:v>
                </c:pt>
                <c:pt idx="194">
                  <c:v>0.05</c:v>
                </c:pt>
                <c:pt idx="195">
                  <c:v>0.05</c:v>
                </c:pt>
                <c:pt idx="196">
                  <c:v>0.05</c:v>
                </c:pt>
                <c:pt idx="197">
                  <c:v>0.05</c:v>
                </c:pt>
                <c:pt idx="198">
                  <c:v>0.05</c:v>
                </c:pt>
                <c:pt idx="199">
                  <c:v>0.05</c:v>
                </c:pt>
                <c:pt idx="200">
                  <c:v>0.05</c:v>
                </c:pt>
                <c:pt idx="201">
                  <c:v>0.05</c:v>
                </c:pt>
                <c:pt idx="202">
                  <c:v>0.05</c:v>
                </c:pt>
                <c:pt idx="203">
                  <c:v>0.05</c:v>
                </c:pt>
                <c:pt idx="204">
                  <c:v>0.05</c:v>
                </c:pt>
                <c:pt idx="205">
                  <c:v>0.05</c:v>
                </c:pt>
                <c:pt idx="206">
                  <c:v>0.05</c:v>
                </c:pt>
                <c:pt idx="207">
                  <c:v>0.05</c:v>
                </c:pt>
                <c:pt idx="208">
                  <c:v>0.05</c:v>
                </c:pt>
                <c:pt idx="209">
                  <c:v>0.05</c:v>
                </c:pt>
                <c:pt idx="210">
                  <c:v>0.05</c:v>
                </c:pt>
                <c:pt idx="211">
                  <c:v>0.25</c:v>
                </c:pt>
                <c:pt idx="212">
                  <c:v>0.25</c:v>
                </c:pt>
                <c:pt idx="213">
                  <c:v>0.25</c:v>
                </c:pt>
                <c:pt idx="214">
                  <c:v>0.5</c:v>
                </c:pt>
                <c:pt idx="215">
                  <c:v>0.5</c:v>
                </c:pt>
                <c:pt idx="216">
                  <c:v>0.5</c:v>
                </c:pt>
                <c:pt idx="217">
                  <c:v>0.75</c:v>
                </c:pt>
                <c:pt idx="218">
                  <c:v>0.75</c:v>
                </c:pt>
                <c:pt idx="219">
                  <c:v>0.75</c:v>
                </c:pt>
                <c:pt idx="220">
                  <c:v>0.75</c:v>
                </c:pt>
                <c:pt idx="221">
                  <c:v>1</c:v>
                </c:pt>
                <c:pt idx="222">
                  <c:v>1</c:v>
                </c:pt>
                <c:pt idx="223">
                  <c:v>1.25</c:v>
                </c:pt>
                <c:pt idx="224">
                  <c:v>1.5</c:v>
                </c:pt>
                <c:pt idx="225">
                  <c:v>1.5</c:v>
                </c:pt>
                <c:pt idx="226">
                  <c:v>1.75</c:v>
                </c:pt>
                <c:pt idx="227">
                  <c:v>1.75</c:v>
                </c:pt>
                <c:pt idx="228">
                  <c:v>1.75</c:v>
                </c:pt>
                <c:pt idx="229">
                  <c:v>1.75</c:v>
                </c:pt>
                <c:pt idx="230">
                  <c:v>1.75</c:v>
                </c:pt>
                <c:pt idx="231">
                  <c:v>1.75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2.25</c:v>
                </c:pt>
                <c:pt idx="242">
                  <c:v>1</c:v>
                </c:pt>
                <c:pt idx="243">
                  <c:v>1</c:v>
                </c:pt>
                <c:pt idx="244">
                  <c:v>0.25</c:v>
                </c:pt>
                <c:pt idx="245">
                  <c:v>0.25</c:v>
                </c:pt>
                <c:pt idx="246">
                  <c:v>0.25</c:v>
                </c:pt>
                <c:pt idx="247">
                  <c:v>0.25</c:v>
                </c:pt>
                <c:pt idx="248">
                  <c:v>0.25</c:v>
                </c:pt>
                <c:pt idx="249">
                  <c:v>0.25</c:v>
                </c:pt>
                <c:pt idx="250">
                  <c:v>0.25</c:v>
                </c:pt>
                <c:pt idx="251">
                  <c:v>0.25</c:v>
                </c:pt>
                <c:pt idx="252">
                  <c:v>0.25</c:v>
                </c:pt>
                <c:pt idx="253">
                  <c:v>0.25</c:v>
                </c:pt>
                <c:pt idx="254">
                  <c:v>0.25</c:v>
                </c:pt>
                <c:pt idx="255">
                  <c:v>0.25</c:v>
                </c:pt>
                <c:pt idx="256">
                  <c:v>0.25</c:v>
                </c:pt>
                <c:pt idx="257">
                  <c:v>0.5</c:v>
                </c:pt>
                <c:pt idx="258">
                  <c:v>0.5</c:v>
                </c:pt>
                <c:pt idx="259">
                  <c:v>0.75</c:v>
                </c:pt>
                <c:pt idx="260">
                  <c:v>0.75</c:v>
                </c:pt>
                <c:pt idx="261">
                  <c:v>1.5</c:v>
                </c:pt>
                <c:pt idx="262">
                  <c:v>2.75</c:v>
                </c:pt>
                <c:pt idx="263">
                  <c:v>3.75</c:v>
                </c:pt>
                <c:pt idx="264">
                  <c:v>3.75</c:v>
                </c:pt>
                <c:pt idx="265">
                  <c:v>4.5</c:v>
                </c:pt>
                <c:pt idx="266">
                  <c:v>4.5</c:v>
                </c:pt>
                <c:pt idx="267">
                  <c:v>5</c:v>
                </c:pt>
                <c:pt idx="268">
                  <c:v>5.75</c:v>
                </c:pt>
                <c:pt idx="269">
                  <c:v>7</c:v>
                </c:pt>
                <c:pt idx="270">
                  <c:v>7</c:v>
                </c:pt>
                <c:pt idx="271">
                  <c:v>7</c:v>
                </c:pt>
                <c:pt idx="272">
                  <c:v>7</c:v>
                </c:pt>
                <c:pt idx="273">
                  <c:v>7</c:v>
                </c:pt>
                <c:pt idx="274">
                  <c:v>7</c:v>
                </c:pt>
                <c:pt idx="275">
                  <c:v>7</c:v>
                </c:pt>
                <c:pt idx="276">
                  <c:v>7</c:v>
                </c:pt>
                <c:pt idx="277">
                  <c:v>7</c:v>
                </c:pt>
                <c:pt idx="278">
                  <c:v>7</c:v>
                </c:pt>
                <c:pt idx="279">
                  <c:v>7</c:v>
                </c:pt>
                <c:pt idx="280">
                  <c:v>7</c:v>
                </c:pt>
                <c:pt idx="281">
                  <c:v>7</c:v>
                </c:pt>
                <c:pt idx="282">
                  <c:v>7</c:v>
                </c:pt>
                <c:pt idx="283">
                  <c:v>7</c:v>
                </c:pt>
                <c:pt idx="284">
                  <c:v>7</c:v>
                </c:pt>
                <c:pt idx="28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4A-4B67-9BB7-C7EF61938B1E}"/>
            </c:ext>
          </c:extLst>
        </c:ser>
        <c:ser>
          <c:idx val="1"/>
          <c:order val="1"/>
          <c:tx>
            <c:strRef>
              <c:f>STAT_PREZ.ARADY007_PKG!$C$5</c:f>
              <c:strCache>
                <c:ptCount val="1"/>
                <c:pt idx="0">
                  <c:v>Diskont</c:v>
                </c:pt>
              </c:strCache>
            </c:strRef>
          </c:tx>
          <c:spPr>
            <a:ln w="25400">
              <a:solidFill>
                <a:srgbClr val="FF0000"/>
              </a:solidFill>
              <a:prstDash val="solid"/>
            </a:ln>
          </c:spPr>
          <c:marker>
            <c:symbol val="none"/>
          </c:marker>
          <c:cat>
            <c:numRef>
              <c:f>STAT_PREZ.ARADY007_PKG!$A$90:$A$375</c:f>
              <c:numCache>
                <c:formatCode>m/d/yyyy</c:formatCode>
                <c:ptCount val="286"/>
                <c:pt idx="0">
                  <c:v>36556</c:v>
                </c:pt>
                <c:pt idx="1">
                  <c:v>36585</c:v>
                </c:pt>
                <c:pt idx="2">
                  <c:v>36616</c:v>
                </c:pt>
                <c:pt idx="3">
                  <c:v>36646</c:v>
                </c:pt>
                <c:pt idx="4">
                  <c:v>36677</c:v>
                </c:pt>
                <c:pt idx="5">
                  <c:v>36707</c:v>
                </c:pt>
                <c:pt idx="6">
                  <c:v>36738</c:v>
                </c:pt>
                <c:pt idx="7">
                  <c:v>36769</c:v>
                </c:pt>
                <c:pt idx="8">
                  <c:v>36799</c:v>
                </c:pt>
                <c:pt idx="9">
                  <c:v>36830</c:v>
                </c:pt>
                <c:pt idx="10">
                  <c:v>36860</c:v>
                </c:pt>
                <c:pt idx="11">
                  <c:v>36891</c:v>
                </c:pt>
                <c:pt idx="12">
                  <c:v>36922</c:v>
                </c:pt>
                <c:pt idx="13">
                  <c:v>36950</c:v>
                </c:pt>
                <c:pt idx="14">
                  <c:v>36981</c:v>
                </c:pt>
                <c:pt idx="15">
                  <c:v>37011</c:v>
                </c:pt>
                <c:pt idx="16">
                  <c:v>37042</c:v>
                </c:pt>
                <c:pt idx="17">
                  <c:v>37072</c:v>
                </c:pt>
                <c:pt idx="18">
                  <c:v>37103</c:v>
                </c:pt>
                <c:pt idx="19">
                  <c:v>37134</c:v>
                </c:pt>
                <c:pt idx="20">
                  <c:v>37164</c:v>
                </c:pt>
                <c:pt idx="21">
                  <c:v>37195</c:v>
                </c:pt>
                <c:pt idx="22">
                  <c:v>37225</c:v>
                </c:pt>
                <c:pt idx="23">
                  <c:v>37256</c:v>
                </c:pt>
                <c:pt idx="24">
                  <c:v>37287</c:v>
                </c:pt>
                <c:pt idx="25">
                  <c:v>37315</c:v>
                </c:pt>
                <c:pt idx="26">
                  <c:v>37346</c:v>
                </c:pt>
                <c:pt idx="27">
                  <c:v>37376</c:v>
                </c:pt>
                <c:pt idx="28">
                  <c:v>37407</c:v>
                </c:pt>
                <c:pt idx="29">
                  <c:v>37437</c:v>
                </c:pt>
                <c:pt idx="30">
                  <c:v>37468</c:v>
                </c:pt>
                <c:pt idx="31">
                  <c:v>37499</c:v>
                </c:pt>
                <c:pt idx="32">
                  <c:v>37529</c:v>
                </c:pt>
                <c:pt idx="33">
                  <c:v>37560</c:v>
                </c:pt>
                <c:pt idx="34">
                  <c:v>37590</c:v>
                </c:pt>
                <c:pt idx="35">
                  <c:v>37621</c:v>
                </c:pt>
                <c:pt idx="36">
                  <c:v>37652</c:v>
                </c:pt>
                <c:pt idx="37">
                  <c:v>37680</c:v>
                </c:pt>
                <c:pt idx="38">
                  <c:v>37711</c:v>
                </c:pt>
                <c:pt idx="39">
                  <c:v>37741</c:v>
                </c:pt>
                <c:pt idx="40">
                  <c:v>37772</c:v>
                </c:pt>
                <c:pt idx="41">
                  <c:v>37802</c:v>
                </c:pt>
                <c:pt idx="42">
                  <c:v>37833</c:v>
                </c:pt>
                <c:pt idx="43">
                  <c:v>37864</c:v>
                </c:pt>
                <c:pt idx="44">
                  <c:v>37894</c:v>
                </c:pt>
                <c:pt idx="45">
                  <c:v>37925</c:v>
                </c:pt>
                <c:pt idx="46">
                  <c:v>37955</c:v>
                </c:pt>
                <c:pt idx="47">
                  <c:v>37986</c:v>
                </c:pt>
                <c:pt idx="48">
                  <c:v>38017</c:v>
                </c:pt>
                <c:pt idx="49">
                  <c:v>38046</c:v>
                </c:pt>
                <c:pt idx="50">
                  <c:v>38077</c:v>
                </c:pt>
                <c:pt idx="51">
                  <c:v>38107</c:v>
                </c:pt>
                <c:pt idx="52">
                  <c:v>38138</c:v>
                </c:pt>
                <c:pt idx="53">
                  <c:v>38168</c:v>
                </c:pt>
                <c:pt idx="54">
                  <c:v>38199</c:v>
                </c:pt>
                <c:pt idx="55">
                  <c:v>38230</c:v>
                </c:pt>
                <c:pt idx="56">
                  <c:v>38260</c:v>
                </c:pt>
                <c:pt idx="57">
                  <c:v>38291</c:v>
                </c:pt>
                <c:pt idx="58">
                  <c:v>38321</c:v>
                </c:pt>
                <c:pt idx="59">
                  <c:v>38352</c:v>
                </c:pt>
                <c:pt idx="60">
                  <c:v>38383</c:v>
                </c:pt>
                <c:pt idx="61">
                  <c:v>38411</c:v>
                </c:pt>
                <c:pt idx="62">
                  <c:v>38442</c:v>
                </c:pt>
                <c:pt idx="63">
                  <c:v>38472</c:v>
                </c:pt>
                <c:pt idx="64">
                  <c:v>38503</c:v>
                </c:pt>
                <c:pt idx="65">
                  <c:v>38533</c:v>
                </c:pt>
                <c:pt idx="66">
                  <c:v>38564</c:v>
                </c:pt>
                <c:pt idx="67">
                  <c:v>38595</c:v>
                </c:pt>
                <c:pt idx="68">
                  <c:v>38625</c:v>
                </c:pt>
                <c:pt idx="69">
                  <c:v>38656</c:v>
                </c:pt>
                <c:pt idx="70">
                  <c:v>38686</c:v>
                </c:pt>
                <c:pt idx="71">
                  <c:v>38717</c:v>
                </c:pt>
                <c:pt idx="72">
                  <c:v>38748</c:v>
                </c:pt>
                <c:pt idx="73">
                  <c:v>38776</c:v>
                </c:pt>
                <c:pt idx="74">
                  <c:v>38807</c:v>
                </c:pt>
                <c:pt idx="75">
                  <c:v>38837</c:v>
                </c:pt>
                <c:pt idx="76">
                  <c:v>38868</c:v>
                </c:pt>
                <c:pt idx="77">
                  <c:v>38898</c:v>
                </c:pt>
                <c:pt idx="78">
                  <c:v>38929</c:v>
                </c:pt>
                <c:pt idx="79">
                  <c:v>38960</c:v>
                </c:pt>
                <c:pt idx="80">
                  <c:v>38990</c:v>
                </c:pt>
                <c:pt idx="81">
                  <c:v>39021</c:v>
                </c:pt>
                <c:pt idx="82">
                  <c:v>39051</c:v>
                </c:pt>
                <c:pt idx="83">
                  <c:v>39082</c:v>
                </c:pt>
                <c:pt idx="84">
                  <c:v>39113</c:v>
                </c:pt>
                <c:pt idx="85">
                  <c:v>39141</c:v>
                </c:pt>
                <c:pt idx="86">
                  <c:v>39172</c:v>
                </c:pt>
                <c:pt idx="87">
                  <c:v>39202</c:v>
                </c:pt>
                <c:pt idx="88">
                  <c:v>39233</c:v>
                </c:pt>
                <c:pt idx="89">
                  <c:v>39263</c:v>
                </c:pt>
                <c:pt idx="90">
                  <c:v>39294</c:v>
                </c:pt>
                <c:pt idx="91">
                  <c:v>39325</c:v>
                </c:pt>
                <c:pt idx="92">
                  <c:v>39355</c:v>
                </c:pt>
                <c:pt idx="93">
                  <c:v>39386</c:v>
                </c:pt>
                <c:pt idx="94">
                  <c:v>39416</c:v>
                </c:pt>
                <c:pt idx="95">
                  <c:v>39447</c:v>
                </c:pt>
                <c:pt idx="96">
                  <c:v>39478</c:v>
                </c:pt>
                <c:pt idx="97">
                  <c:v>39507</c:v>
                </c:pt>
                <c:pt idx="98">
                  <c:v>39538</c:v>
                </c:pt>
                <c:pt idx="99">
                  <c:v>39568</c:v>
                </c:pt>
                <c:pt idx="100">
                  <c:v>39599</c:v>
                </c:pt>
                <c:pt idx="101">
                  <c:v>39629</c:v>
                </c:pt>
                <c:pt idx="102">
                  <c:v>39660</c:v>
                </c:pt>
                <c:pt idx="103">
                  <c:v>39691</c:v>
                </c:pt>
                <c:pt idx="104">
                  <c:v>39721</c:v>
                </c:pt>
                <c:pt idx="105">
                  <c:v>39752</c:v>
                </c:pt>
                <c:pt idx="106">
                  <c:v>39782</c:v>
                </c:pt>
                <c:pt idx="107">
                  <c:v>39813</c:v>
                </c:pt>
                <c:pt idx="108">
                  <c:v>39844</c:v>
                </c:pt>
                <c:pt idx="109">
                  <c:v>39872</c:v>
                </c:pt>
                <c:pt idx="110">
                  <c:v>39903</c:v>
                </c:pt>
                <c:pt idx="111">
                  <c:v>39933</c:v>
                </c:pt>
                <c:pt idx="112">
                  <c:v>39964</c:v>
                </c:pt>
                <c:pt idx="113">
                  <c:v>39994</c:v>
                </c:pt>
                <c:pt idx="114">
                  <c:v>40025</c:v>
                </c:pt>
                <c:pt idx="115">
                  <c:v>40056</c:v>
                </c:pt>
                <c:pt idx="116">
                  <c:v>40086</c:v>
                </c:pt>
                <c:pt idx="117">
                  <c:v>40117</c:v>
                </c:pt>
                <c:pt idx="118">
                  <c:v>40147</c:v>
                </c:pt>
                <c:pt idx="119">
                  <c:v>40178</c:v>
                </c:pt>
                <c:pt idx="120">
                  <c:v>40209</c:v>
                </c:pt>
                <c:pt idx="121">
                  <c:v>40237</c:v>
                </c:pt>
                <c:pt idx="122">
                  <c:v>40268</c:v>
                </c:pt>
                <c:pt idx="123">
                  <c:v>40298</c:v>
                </c:pt>
                <c:pt idx="124">
                  <c:v>40329</c:v>
                </c:pt>
                <c:pt idx="125">
                  <c:v>40359</c:v>
                </c:pt>
                <c:pt idx="126">
                  <c:v>40390</c:v>
                </c:pt>
                <c:pt idx="127">
                  <c:v>40421</c:v>
                </c:pt>
                <c:pt idx="128">
                  <c:v>40451</c:v>
                </c:pt>
                <c:pt idx="129">
                  <c:v>40482</c:v>
                </c:pt>
                <c:pt idx="130">
                  <c:v>40512</c:v>
                </c:pt>
                <c:pt idx="131">
                  <c:v>40543</c:v>
                </c:pt>
                <c:pt idx="132">
                  <c:v>40574</c:v>
                </c:pt>
                <c:pt idx="133">
                  <c:v>40602</c:v>
                </c:pt>
                <c:pt idx="134">
                  <c:v>40633</c:v>
                </c:pt>
                <c:pt idx="135">
                  <c:v>40663</c:v>
                </c:pt>
                <c:pt idx="136">
                  <c:v>40694</c:v>
                </c:pt>
                <c:pt idx="137">
                  <c:v>40724</c:v>
                </c:pt>
                <c:pt idx="138">
                  <c:v>40755</c:v>
                </c:pt>
                <c:pt idx="139">
                  <c:v>40786</c:v>
                </c:pt>
                <c:pt idx="140">
                  <c:v>40816</c:v>
                </c:pt>
                <c:pt idx="141">
                  <c:v>40847</c:v>
                </c:pt>
                <c:pt idx="142">
                  <c:v>40877</c:v>
                </c:pt>
                <c:pt idx="143">
                  <c:v>40908</c:v>
                </c:pt>
                <c:pt idx="144">
                  <c:v>40939</c:v>
                </c:pt>
                <c:pt idx="145">
                  <c:v>40968</c:v>
                </c:pt>
                <c:pt idx="146">
                  <c:v>40999</c:v>
                </c:pt>
                <c:pt idx="147">
                  <c:v>41029</c:v>
                </c:pt>
                <c:pt idx="148">
                  <c:v>41060</c:v>
                </c:pt>
                <c:pt idx="149">
                  <c:v>41090</c:v>
                </c:pt>
                <c:pt idx="150">
                  <c:v>41121</c:v>
                </c:pt>
                <c:pt idx="151">
                  <c:v>41152</c:v>
                </c:pt>
                <c:pt idx="152">
                  <c:v>41182</c:v>
                </c:pt>
                <c:pt idx="153">
                  <c:v>41213</c:v>
                </c:pt>
                <c:pt idx="154">
                  <c:v>41243</c:v>
                </c:pt>
                <c:pt idx="155">
                  <c:v>41274</c:v>
                </c:pt>
                <c:pt idx="156">
                  <c:v>41305</c:v>
                </c:pt>
                <c:pt idx="157">
                  <c:v>41333</c:v>
                </c:pt>
                <c:pt idx="158">
                  <c:v>41364</c:v>
                </c:pt>
                <c:pt idx="159">
                  <c:v>41394</c:v>
                </c:pt>
                <c:pt idx="160">
                  <c:v>41425</c:v>
                </c:pt>
                <c:pt idx="161">
                  <c:v>41455</c:v>
                </c:pt>
                <c:pt idx="162">
                  <c:v>41486</c:v>
                </c:pt>
                <c:pt idx="163">
                  <c:v>41517</c:v>
                </c:pt>
                <c:pt idx="164">
                  <c:v>41547</c:v>
                </c:pt>
                <c:pt idx="165">
                  <c:v>41578</c:v>
                </c:pt>
                <c:pt idx="166">
                  <c:v>41608</c:v>
                </c:pt>
                <c:pt idx="167">
                  <c:v>41639</c:v>
                </c:pt>
                <c:pt idx="168">
                  <c:v>41670</c:v>
                </c:pt>
                <c:pt idx="169">
                  <c:v>41698</c:v>
                </c:pt>
                <c:pt idx="170">
                  <c:v>41729</c:v>
                </c:pt>
                <c:pt idx="171">
                  <c:v>41759</c:v>
                </c:pt>
                <c:pt idx="172">
                  <c:v>41790</c:v>
                </c:pt>
                <c:pt idx="173">
                  <c:v>41820</c:v>
                </c:pt>
                <c:pt idx="174">
                  <c:v>41851</c:v>
                </c:pt>
                <c:pt idx="175">
                  <c:v>41882</c:v>
                </c:pt>
                <c:pt idx="176">
                  <c:v>41912</c:v>
                </c:pt>
                <c:pt idx="177">
                  <c:v>41943</c:v>
                </c:pt>
                <c:pt idx="178">
                  <c:v>41973</c:v>
                </c:pt>
                <c:pt idx="179">
                  <c:v>42004</c:v>
                </c:pt>
                <c:pt idx="180">
                  <c:v>42035</c:v>
                </c:pt>
                <c:pt idx="181">
                  <c:v>42063</c:v>
                </c:pt>
                <c:pt idx="182">
                  <c:v>42094</c:v>
                </c:pt>
                <c:pt idx="183">
                  <c:v>42124</c:v>
                </c:pt>
                <c:pt idx="184">
                  <c:v>42155</c:v>
                </c:pt>
                <c:pt idx="185">
                  <c:v>42185</c:v>
                </c:pt>
                <c:pt idx="186">
                  <c:v>42216</c:v>
                </c:pt>
                <c:pt idx="187">
                  <c:v>42247</c:v>
                </c:pt>
                <c:pt idx="188">
                  <c:v>42277</c:v>
                </c:pt>
                <c:pt idx="189">
                  <c:v>42308</c:v>
                </c:pt>
                <c:pt idx="190">
                  <c:v>42338</c:v>
                </c:pt>
                <c:pt idx="191">
                  <c:v>42369</c:v>
                </c:pt>
                <c:pt idx="192">
                  <c:v>42400</c:v>
                </c:pt>
                <c:pt idx="193">
                  <c:v>42429</c:v>
                </c:pt>
                <c:pt idx="194">
                  <c:v>42460</c:v>
                </c:pt>
                <c:pt idx="195">
                  <c:v>42490</c:v>
                </c:pt>
                <c:pt idx="196">
                  <c:v>42521</c:v>
                </c:pt>
                <c:pt idx="197">
                  <c:v>42551</c:v>
                </c:pt>
                <c:pt idx="198">
                  <c:v>42582</c:v>
                </c:pt>
                <c:pt idx="199">
                  <c:v>42613</c:v>
                </c:pt>
                <c:pt idx="200">
                  <c:v>42643</c:v>
                </c:pt>
                <c:pt idx="201">
                  <c:v>42674</c:v>
                </c:pt>
                <c:pt idx="202">
                  <c:v>42704</c:v>
                </c:pt>
                <c:pt idx="203">
                  <c:v>42735</c:v>
                </c:pt>
                <c:pt idx="204">
                  <c:v>42766</c:v>
                </c:pt>
                <c:pt idx="205">
                  <c:v>42794</c:v>
                </c:pt>
                <c:pt idx="206">
                  <c:v>42825</c:v>
                </c:pt>
                <c:pt idx="207">
                  <c:v>42855</c:v>
                </c:pt>
                <c:pt idx="208">
                  <c:v>42886</c:v>
                </c:pt>
                <c:pt idx="209">
                  <c:v>42916</c:v>
                </c:pt>
                <c:pt idx="210">
                  <c:v>42947</c:v>
                </c:pt>
                <c:pt idx="211">
                  <c:v>42978</c:v>
                </c:pt>
                <c:pt idx="212">
                  <c:v>43008</c:v>
                </c:pt>
                <c:pt idx="213">
                  <c:v>43039</c:v>
                </c:pt>
                <c:pt idx="214">
                  <c:v>43069</c:v>
                </c:pt>
                <c:pt idx="215">
                  <c:v>43100</c:v>
                </c:pt>
                <c:pt idx="216">
                  <c:v>43131</c:v>
                </c:pt>
                <c:pt idx="217">
                  <c:v>43159</c:v>
                </c:pt>
                <c:pt idx="218">
                  <c:v>43190</c:v>
                </c:pt>
                <c:pt idx="219">
                  <c:v>43220</c:v>
                </c:pt>
                <c:pt idx="220">
                  <c:v>43251</c:v>
                </c:pt>
                <c:pt idx="221">
                  <c:v>43281</c:v>
                </c:pt>
                <c:pt idx="222">
                  <c:v>43312</c:v>
                </c:pt>
                <c:pt idx="223">
                  <c:v>43343</c:v>
                </c:pt>
                <c:pt idx="224">
                  <c:v>43373</c:v>
                </c:pt>
                <c:pt idx="225">
                  <c:v>43404</c:v>
                </c:pt>
                <c:pt idx="226">
                  <c:v>43434</c:v>
                </c:pt>
                <c:pt idx="227">
                  <c:v>43465</c:v>
                </c:pt>
                <c:pt idx="228">
                  <c:v>43496</c:v>
                </c:pt>
                <c:pt idx="229">
                  <c:v>43524</c:v>
                </c:pt>
                <c:pt idx="230">
                  <c:v>43555</c:v>
                </c:pt>
                <c:pt idx="231">
                  <c:v>43585</c:v>
                </c:pt>
                <c:pt idx="232">
                  <c:v>43616</c:v>
                </c:pt>
                <c:pt idx="233">
                  <c:v>43646</c:v>
                </c:pt>
                <c:pt idx="234">
                  <c:v>43677</c:v>
                </c:pt>
                <c:pt idx="235">
                  <c:v>43708</c:v>
                </c:pt>
                <c:pt idx="236">
                  <c:v>43738</c:v>
                </c:pt>
                <c:pt idx="237">
                  <c:v>43769</c:v>
                </c:pt>
                <c:pt idx="238">
                  <c:v>43799</c:v>
                </c:pt>
                <c:pt idx="239">
                  <c:v>43830</c:v>
                </c:pt>
                <c:pt idx="240">
                  <c:v>43861</c:v>
                </c:pt>
                <c:pt idx="241">
                  <c:v>43890</c:v>
                </c:pt>
                <c:pt idx="242">
                  <c:v>43921</c:v>
                </c:pt>
                <c:pt idx="243">
                  <c:v>43951</c:v>
                </c:pt>
                <c:pt idx="244">
                  <c:v>43982</c:v>
                </c:pt>
                <c:pt idx="245">
                  <c:v>44012</c:v>
                </c:pt>
                <c:pt idx="246">
                  <c:v>44043</c:v>
                </c:pt>
                <c:pt idx="247">
                  <c:v>44074</c:v>
                </c:pt>
                <c:pt idx="248">
                  <c:v>44104</c:v>
                </c:pt>
                <c:pt idx="249">
                  <c:v>44135</c:v>
                </c:pt>
                <c:pt idx="250">
                  <c:v>44165</c:v>
                </c:pt>
                <c:pt idx="251">
                  <c:v>44196</c:v>
                </c:pt>
                <c:pt idx="252">
                  <c:v>44227</c:v>
                </c:pt>
                <c:pt idx="253">
                  <c:v>44255</c:v>
                </c:pt>
                <c:pt idx="254">
                  <c:v>44286</c:v>
                </c:pt>
                <c:pt idx="255">
                  <c:v>44316</c:v>
                </c:pt>
                <c:pt idx="256">
                  <c:v>44347</c:v>
                </c:pt>
                <c:pt idx="257">
                  <c:v>44377</c:v>
                </c:pt>
                <c:pt idx="258">
                  <c:v>44408</c:v>
                </c:pt>
                <c:pt idx="259">
                  <c:v>44439</c:v>
                </c:pt>
                <c:pt idx="260">
                  <c:v>44469</c:v>
                </c:pt>
                <c:pt idx="261">
                  <c:v>44500</c:v>
                </c:pt>
                <c:pt idx="262">
                  <c:v>44530</c:v>
                </c:pt>
                <c:pt idx="263">
                  <c:v>44561</c:v>
                </c:pt>
                <c:pt idx="264">
                  <c:v>44592</c:v>
                </c:pt>
                <c:pt idx="265">
                  <c:v>44620</c:v>
                </c:pt>
                <c:pt idx="266">
                  <c:v>44651</c:v>
                </c:pt>
                <c:pt idx="267">
                  <c:v>44681</c:v>
                </c:pt>
                <c:pt idx="268">
                  <c:v>44712</c:v>
                </c:pt>
                <c:pt idx="269">
                  <c:v>44742</c:v>
                </c:pt>
                <c:pt idx="270">
                  <c:v>44773</c:v>
                </c:pt>
                <c:pt idx="271">
                  <c:v>44804</c:v>
                </c:pt>
                <c:pt idx="272">
                  <c:v>44834</c:v>
                </c:pt>
                <c:pt idx="273">
                  <c:v>44865</c:v>
                </c:pt>
                <c:pt idx="274">
                  <c:v>44895</c:v>
                </c:pt>
                <c:pt idx="275">
                  <c:v>44926</c:v>
                </c:pt>
                <c:pt idx="276">
                  <c:v>44957</c:v>
                </c:pt>
                <c:pt idx="277">
                  <c:v>44985</c:v>
                </c:pt>
                <c:pt idx="278">
                  <c:v>45016</c:v>
                </c:pt>
                <c:pt idx="279">
                  <c:v>45046</c:v>
                </c:pt>
                <c:pt idx="280">
                  <c:v>45077</c:v>
                </c:pt>
                <c:pt idx="281">
                  <c:v>45107</c:v>
                </c:pt>
                <c:pt idx="282">
                  <c:v>45138</c:v>
                </c:pt>
                <c:pt idx="283">
                  <c:v>45169</c:v>
                </c:pt>
                <c:pt idx="284">
                  <c:v>45199</c:v>
                </c:pt>
                <c:pt idx="285">
                  <c:v>45230</c:v>
                </c:pt>
              </c:numCache>
            </c:numRef>
          </c:cat>
          <c:val>
            <c:numRef>
              <c:f>STAT_PREZ.ARADY007_PKG!$C$90:$C$375</c:f>
              <c:numCache>
                <c:formatCode>General</c:formatCode>
                <c:ptCount val="28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4.25</c:v>
                </c:pt>
                <c:pt idx="19">
                  <c:v>4.25</c:v>
                </c:pt>
                <c:pt idx="20">
                  <c:v>4.25</c:v>
                </c:pt>
                <c:pt idx="21">
                  <c:v>4.25</c:v>
                </c:pt>
                <c:pt idx="22">
                  <c:v>3.75</c:v>
                </c:pt>
                <c:pt idx="23">
                  <c:v>3.75</c:v>
                </c:pt>
                <c:pt idx="24">
                  <c:v>3.5</c:v>
                </c:pt>
                <c:pt idx="25">
                  <c:v>3.25</c:v>
                </c:pt>
                <c:pt idx="26">
                  <c:v>3.25</c:v>
                </c:pt>
                <c:pt idx="27">
                  <c:v>2.75</c:v>
                </c:pt>
                <c:pt idx="28">
                  <c:v>2.75</c:v>
                </c:pt>
                <c:pt idx="29">
                  <c:v>2.75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1.75</c:v>
                </c:pt>
                <c:pt idx="35">
                  <c:v>1.75</c:v>
                </c:pt>
                <c:pt idx="36">
                  <c:v>1.5</c:v>
                </c:pt>
                <c:pt idx="37">
                  <c:v>1.5</c:v>
                </c:pt>
                <c:pt idx="38">
                  <c:v>1.5</c:v>
                </c:pt>
                <c:pt idx="39">
                  <c:v>1.5</c:v>
                </c:pt>
                <c:pt idx="40">
                  <c:v>1.5</c:v>
                </c:pt>
                <c:pt idx="41">
                  <c:v>1.25</c:v>
                </c:pt>
                <c:pt idx="42">
                  <c:v>1.25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1.25</c:v>
                </c:pt>
                <c:pt idx="54">
                  <c:v>1.25</c:v>
                </c:pt>
                <c:pt idx="55">
                  <c:v>1.5</c:v>
                </c:pt>
                <c:pt idx="56">
                  <c:v>1.5</c:v>
                </c:pt>
                <c:pt idx="57">
                  <c:v>1.5</c:v>
                </c:pt>
                <c:pt idx="58">
                  <c:v>1.5</c:v>
                </c:pt>
                <c:pt idx="59">
                  <c:v>1.5</c:v>
                </c:pt>
                <c:pt idx="60">
                  <c:v>1.25</c:v>
                </c:pt>
                <c:pt idx="61">
                  <c:v>1.25</c:v>
                </c:pt>
                <c:pt idx="62">
                  <c:v>1.25</c:v>
                </c:pt>
                <c:pt idx="63">
                  <c:v>0.75</c:v>
                </c:pt>
                <c:pt idx="64">
                  <c:v>0.75</c:v>
                </c:pt>
                <c:pt idx="65">
                  <c:v>0.75</c:v>
                </c:pt>
                <c:pt idx="66">
                  <c:v>0.75</c:v>
                </c:pt>
                <c:pt idx="67">
                  <c:v>0.75</c:v>
                </c:pt>
                <c:pt idx="68">
                  <c:v>0.75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1.25</c:v>
                </c:pt>
                <c:pt idx="79">
                  <c:v>1.25</c:v>
                </c:pt>
                <c:pt idx="80">
                  <c:v>1.5</c:v>
                </c:pt>
                <c:pt idx="81">
                  <c:v>1.5</c:v>
                </c:pt>
                <c:pt idx="82">
                  <c:v>1.5</c:v>
                </c:pt>
                <c:pt idx="83">
                  <c:v>1.5</c:v>
                </c:pt>
                <c:pt idx="84">
                  <c:v>1.5</c:v>
                </c:pt>
                <c:pt idx="85">
                  <c:v>1.5</c:v>
                </c:pt>
                <c:pt idx="86">
                  <c:v>1.5</c:v>
                </c:pt>
                <c:pt idx="87">
                  <c:v>1.5</c:v>
                </c:pt>
                <c:pt idx="88">
                  <c:v>1.5</c:v>
                </c:pt>
                <c:pt idx="89">
                  <c:v>1.75</c:v>
                </c:pt>
                <c:pt idx="90">
                  <c:v>2</c:v>
                </c:pt>
                <c:pt idx="91">
                  <c:v>2.25</c:v>
                </c:pt>
                <c:pt idx="92">
                  <c:v>2.25</c:v>
                </c:pt>
                <c:pt idx="93">
                  <c:v>2.25</c:v>
                </c:pt>
                <c:pt idx="94">
                  <c:v>2.5</c:v>
                </c:pt>
                <c:pt idx="95">
                  <c:v>2.5</c:v>
                </c:pt>
                <c:pt idx="96">
                  <c:v>2.5</c:v>
                </c:pt>
                <c:pt idx="97">
                  <c:v>2.75</c:v>
                </c:pt>
                <c:pt idx="98">
                  <c:v>2.75</c:v>
                </c:pt>
                <c:pt idx="99">
                  <c:v>2.75</c:v>
                </c:pt>
                <c:pt idx="100">
                  <c:v>2.75</c:v>
                </c:pt>
                <c:pt idx="101">
                  <c:v>2.75</c:v>
                </c:pt>
                <c:pt idx="102">
                  <c:v>2.75</c:v>
                </c:pt>
                <c:pt idx="103">
                  <c:v>2.5</c:v>
                </c:pt>
                <c:pt idx="104">
                  <c:v>2.5</c:v>
                </c:pt>
                <c:pt idx="105">
                  <c:v>2.5</c:v>
                </c:pt>
                <c:pt idx="106">
                  <c:v>1.75</c:v>
                </c:pt>
                <c:pt idx="107">
                  <c:v>1.25</c:v>
                </c:pt>
                <c:pt idx="108">
                  <c:v>1.25</c:v>
                </c:pt>
                <c:pt idx="109">
                  <c:v>0.75</c:v>
                </c:pt>
                <c:pt idx="110">
                  <c:v>0.75</c:v>
                </c:pt>
                <c:pt idx="111">
                  <c:v>0.75</c:v>
                </c:pt>
                <c:pt idx="112">
                  <c:v>0.5</c:v>
                </c:pt>
                <c:pt idx="113">
                  <c:v>0.5</c:v>
                </c:pt>
                <c:pt idx="114">
                  <c:v>0.5</c:v>
                </c:pt>
                <c:pt idx="115">
                  <c:v>0.25</c:v>
                </c:pt>
                <c:pt idx="116">
                  <c:v>0.25</c:v>
                </c:pt>
                <c:pt idx="117">
                  <c:v>0.25</c:v>
                </c:pt>
                <c:pt idx="118">
                  <c:v>0.25</c:v>
                </c:pt>
                <c:pt idx="119">
                  <c:v>0.25</c:v>
                </c:pt>
                <c:pt idx="120">
                  <c:v>0.25</c:v>
                </c:pt>
                <c:pt idx="121">
                  <c:v>0.25</c:v>
                </c:pt>
                <c:pt idx="122">
                  <c:v>0.25</c:v>
                </c:pt>
                <c:pt idx="123">
                  <c:v>0.25</c:v>
                </c:pt>
                <c:pt idx="124">
                  <c:v>0.25</c:v>
                </c:pt>
                <c:pt idx="125">
                  <c:v>0.25</c:v>
                </c:pt>
                <c:pt idx="126">
                  <c:v>0.25</c:v>
                </c:pt>
                <c:pt idx="127">
                  <c:v>0.25</c:v>
                </c:pt>
                <c:pt idx="128">
                  <c:v>0.25</c:v>
                </c:pt>
                <c:pt idx="129">
                  <c:v>0.25</c:v>
                </c:pt>
                <c:pt idx="130">
                  <c:v>0.25</c:v>
                </c:pt>
                <c:pt idx="131">
                  <c:v>0.25</c:v>
                </c:pt>
                <c:pt idx="132">
                  <c:v>0.25</c:v>
                </c:pt>
                <c:pt idx="133">
                  <c:v>0.25</c:v>
                </c:pt>
                <c:pt idx="134">
                  <c:v>0.25</c:v>
                </c:pt>
                <c:pt idx="135">
                  <c:v>0.25</c:v>
                </c:pt>
                <c:pt idx="136">
                  <c:v>0.25</c:v>
                </c:pt>
                <c:pt idx="137">
                  <c:v>0.25</c:v>
                </c:pt>
                <c:pt idx="138">
                  <c:v>0.25</c:v>
                </c:pt>
                <c:pt idx="139">
                  <c:v>0.25</c:v>
                </c:pt>
                <c:pt idx="140">
                  <c:v>0.25</c:v>
                </c:pt>
                <c:pt idx="141">
                  <c:v>0.25</c:v>
                </c:pt>
                <c:pt idx="142">
                  <c:v>0.25</c:v>
                </c:pt>
                <c:pt idx="143">
                  <c:v>0.25</c:v>
                </c:pt>
                <c:pt idx="144">
                  <c:v>0.25</c:v>
                </c:pt>
                <c:pt idx="145">
                  <c:v>0.25</c:v>
                </c:pt>
                <c:pt idx="146">
                  <c:v>0.25</c:v>
                </c:pt>
                <c:pt idx="147">
                  <c:v>0.25</c:v>
                </c:pt>
                <c:pt idx="148">
                  <c:v>0.25</c:v>
                </c:pt>
                <c:pt idx="149">
                  <c:v>0.25</c:v>
                </c:pt>
                <c:pt idx="150">
                  <c:v>0.25</c:v>
                </c:pt>
                <c:pt idx="151">
                  <c:v>0.25</c:v>
                </c:pt>
                <c:pt idx="152">
                  <c:v>0.25</c:v>
                </c:pt>
                <c:pt idx="153">
                  <c:v>0.1</c:v>
                </c:pt>
                <c:pt idx="154">
                  <c:v>0.05</c:v>
                </c:pt>
                <c:pt idx="155">
                  <c:v>0.05</c:v>
                </c:pt>
                <c:pt idx="156">
                  <c:v>0.05</c:v>
                </c:pt>
                <c:pt idx="157">
                  <c:v>0.05</c:v>
                </c:pt>
                <c:pt idx="158">
                  <c:v>0.05</c:v>
                </c:pt>
                <c:pt idx="159">
                  <c:v>0.05</c:v>
                </c:pt>
                <c:pt idx="160">
                  <c:v>0.05</c:v>
                </c:pt>
                <c:pt idx="161">
                  <c:v>0.05</c:v>
                </c:pt>
                <c:pt idx="162">
                  <c:v>0.05</c:v>
                </c:pt>
                <c:pt idx="163">
                  <c:v>0.05</c:v>
                </c:pt>
                <c:pt idx="164">
                  <c:v>0.05</c:v>
                </c:pt>
                <c:pt idx="165">
                  <c:v>0.05</c:v>
                </c:pt>
                <c:pt idx="166">
                  <c:v>0.05</c:v>
                </c:pt>
                <c:pt idx="167">
                  <c:v>0.05</c:v>
                </c:pt>
                <c:pt idx="168">
                  <c:v>0.05</c:v>
                </c:pt>
                <c:pt idx="169">
                  <c:v>0.05</c:v>
                </c:pt>
                <c:pt idx="170">
                  <c:v>0.05</c:v>
                </c:pt>
                <c:pt idx="171">
                  <c:v>0.05</c:v>
                </c:pt>
                <c:pt idx="172">
                  <c:v>0.05</c:v>
                </c:pt>
                <c:pt idx="173">
                  <c:v>0.05</c:v>
                </c:pt>
                <c:pt idx="174">
                  <c:v>0.05</c:v>
                </c:pt>
                <c:pt idx="175">
                  <c:v>0.05</c:v>
                </c:pt>
                <c:pt idx="176">
                  <c:v>0.05</c:v>
                </c:pt>
                <c:pt idx="177">
                  <c:v>0.05</c:v>
                </c:pt>
                <c:pt idx="178">
                  <c:v>0.05</c:v>
                </c:pt>
                <c:pt idx="179">
                  <c:v>0.05</c:v>
                </c:pt>
                <c:pt idx="180">
                  <c:v>0.05</c:v>
                </c:pt>
                <c:pt idx="181">
                  <c:v>0.05</c:v>
                </c:pt>
                <c:pt idx="182">
                  <c:v>0.05</c:v>
                </c:pt>
                <c:pt idx="183">
                  <c:v>0.05</c:v>
                </c:pt>
                <c:pt idx="184">
                  <c:v>0.05</c:v>
                </c:pt>
                <c:pt idx="185">
                  <c:v>0.05</c:v>
                </c:pt>
                <c:pt idx="186">
                  <c:v>0.05</c:v>
                </c:pt>
                <c:pt idx="187">
                  <c:v>0.05</c:v>
                </c:pt>
                <c:pt idx="188">
                  <c:v>0.05</c:v>
                </c:pt>
                <c:pt idx="189">
                  <c:v>0.05</c:v>
                </c:pt>
                <c:pt idx="190">
                  <c:v>0.05</c:v>
                </c:pt>
                <c:pt idx="191">
                  <c:v>0.05</c:v>
                </c:pt>
                <c:pt idx="192">
                  <c:v>0.05</c:v>
                </c:pt>
                <c:pt idx="193">
                  <c:v>0.05</c:v>
                </c:pt>
                <c:pt idx="194">
                  <c:v>0.05</c:v>
                </c:pt>
                <c:pt idx="195">
                  <c:v>0.05</c:v>
                </c:pt>
                <c:pt idx="196">
                  <c:v>0.05</c:v>
                </c:pt>
                <c:pt idx="197">
                  <c:v>0.05</c:v>
                </c:pt>
                <c:pt idx="198">
                  <c:v>0.05</c:v>
                </c:pt>
                <c:pt idx="199">
                  <c:v>0.05</c:v>
                </c:pt>
                <c:pt idx="200">
                  <c:v>0.05</c:v>
                </c:pt>
                <c:pt idx="201">
                  <c:v>0.05</c:v>
                </c:pt>
                <c:pt idx="202">
                  <c:v>0.05</c:v>
                </c:pt>
                <c:pt idx="203">
                  <c:v>0.05</c:v>
                </c:pt>
                <c:pt idx="204">
                  <c:v>0.05</c:v>
                </c:pt>
                <c:pt idx="205">
                  <c:v>0.05</c:v>
                </c:pt>
                <c:pt idx="206">
                  <c:v>0.05</c:v>
                </c:pt>
                <c:pt idx="207">
                  <c:v>0.05</c:v>
                </c:pt>
                <c:pt idx="208">
                  <c:v>0.05</c:v>
                </c:pt>
                <c:pt idx="209">
                  <c:v>0.05</c:v>
                </c:pt>
                <c:pt idx="210">
                  <c:v>0.05</c:v>
                </c:pt>
                <c:pt idx="211">
                  <c:v>0.05</c:v>
                </c:pt>
                <c:pt idx="212">
                  <c:v>0.05</c:v>
                </c:pt>
                <c:pt idx="213">
                  <c:v>0.05</c:v>
                </c:pt>
                <c:pt idx="214">
                  <c:v>0.05</c:v>
                </c:pt>
                <c:pt idx="215">
                  <c:v>0.05</c:v>
                </c:pt>
                <c:pt idx="216">
                  <c:v>0.05</c:v>
                </c:pt>
                <c:pt idx="217">
                  <c:v>0.05</c:v>
                </c:pt>
                <c:pt idx="218">
                  <c:v>0.05</c:v>
                </c:pt>
                <c:pt idx="219">
                  <c:v>0.05</c:v>
                </c:pt>
                <c:pt idx="220">
                  <c:v>0.05</c:v>
                </c:pt>
                <c:pt idx="221">
                  <c:v>0.05</c:v>
                </c:pt>
                <c:pt idx="222">
                  <c:v>0.05</c:v>
                </c:pt>
                <c:pt idx="223">
                  <c:v>0.25</c:v>
                </c:pt>
                <c:pt idx="224">
                  <c:v>0.5</c:v>
                </c:pt>
                <c:pt idx="225">
                  <c:v>0.5</c:v>
                </c:pt>
                <c:pt idx="226">
                  <c:v>0.75</c:v>
                </c:pt>
                <c:pt idx="227">
                  <c:v>0.75</c:v>
                </c:pt>
                <c:pt idx="228">
                  <c:v>0.75</c:v>
                </c:pt>
                <c:pt idx="229">
                  <c:v>0.75</c:v>
                </c:pt>
                <c:pt idx="230">
                  <c:v>0.75</c:v>
                </c:pt>
                <c:pt idx="231">
                  <c:v>0.75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1.25</c:v>
                </c:pt>
                <c:pt idx="242">
                  <c:v>0.05</c:v>
                </c:pt>
                <c:pt idx="243">
                  <c:v>0.05</c:v>
                </c:pt>
                <c:pt idx="244">
                  <c:v>0.05</c:v>
                </c:pt>
                <c:pt idx="245">
                  <c:v>0.05</c:v>
                </c:pt>
                <c:pt idx="246">
                  <c:v>0.05</c:v>
                </c:pt>
                <c:pt idx="247">
                  <c:v>0.05</c:v>
                </c:pt>
                <c:pt idx="248">
                  <c:v>0.05</c:v>
                </c:pt>
                <c:pt idx="249">
                  <c:v>0.05</c:v>
                </c:pt>
                <c:pt idx="250">
                  <c:v>0.05</c:v>
                </c:pt>
                <c:pt idx="251">
                  <c:v>0.05</c:v>
                </c:pt>
                <c:pt idx="252">
                  <c:v>0.05</c:v>
                </c:pt>
                <c:pt idx="253">
                  <c:v>0.05</c:v>
                </c:pt>
                <c:pt idx="254">
                  <c:v>0.05</c:v>
                </c:pt>
                <c:pt idx="255">
                  <c:v>0.05</c:v>
                </c:pt>
                <c:pt idx="256">
                  <c:v>0.05</c:v>
                </c:pt>
                <c:pt idx="257">
                  <c:v>0.05</c:v>
                </c:pt>
                <c:pt idx="258">
                  <c:v>0.05</c:v>
                </c:pt>
                <c:pt idx="259">
                  <c:v>0.05</c:v>
                </c:pt>
                <c:pt idx="260">
                  <c:v>0.05</c:v>
                </c:pt>
                <c:pt idx="261">
                  <c:v>0.5</c:v>
                </c:pt>
                <c:pt idx="262">
                  <c:v>1.75</c:v>
                </c:pt>
                <c:pt idx="263">
                  <c:v>2.75</c:v>
                </c:pt>
                <c:pt idx="264">
                  <c:v>2.75</c:v>
                </c:pt>
                <c:pt idx="265">
                  <c:v>3.5</c:v>
                </c:pt>
                <c:pt idx="266">
                  <c:v>3.5</c:v>
                </c:pt>
                <c:pt idx="267">
                  <c:v>4</c:v>
                </c:pt>
                <c:pt idx="268">
                  <c:v>4.75</c:v>
                </c:pt>
                <c:pt idx="269">
                  <c:v>6</c:v>
                </c:pt>
                <c:pt idx="270">
                  <c:v>6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6</c:v>
                </c:pt>
                <c:pt idx="275">
                  <c:v>6</c:v>
                </c:pt>
                <c:pt idx="276">
                  <c:v>6</c:v>
                </c:pt>
                <c:pt idx="277">
                  <c:v>6</c:v>
                </c:pt>
                <c:pt idx="278">
                  <c:v>6</c:v>
                </c:pt>
                <c:pt idx="279">
                  <c:v>6</c:v>
                </c:pt>
                <c:pt idx="280">
                  <c:v>6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6</c:v>
                </c:pt>
                <c:pt idx="285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4A-4B67-9BB7-C7EF61938B1E}"/>
            </c:ext>
          </c:extLst>
        </c:ser>
        <c:ser>
          <c:idx val="2"/>
          <c:order val="2"/>
          <c:tx>
            <c:strRef>
              <c:f>STAT_PREZ.ARADY007_PKG!$D$5</c:f>
              <c:strCache>
                <c:ptCount val="1"/>
                <c:pt idx="0">
                  <c:v>Lombard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olid"/>
            </a:ln>
          </c:spPr>
          <c:marker>
            <c:symbol val="none"/>
          </c:marker>
          <c:cat>
            <c:numRef>
              <c:f>STAT_PREZ.ARADY007_PKG!$A$90:$A$375</c:f>
              <c:numCache>
                <c:formatCode>m/d/yyyy</c:formatCode>
                <c:ptCount val="286"/>
                <c:pt idx="0">
                  <c:v>36556</c:v>
                </c:pt>
                <c:pt idx="1">
                  <c:v>36585</c:v>
                </c:pt>
                <c:pt idx="2">
                  <c:v>36616</c:v>
                </c:pt>
                <c:pt idx="3">
                  <c:v>36646</c:v>
                </c:pt>
                <c:pt idx="4">
                  <c:v>36677</c:v>
                </c:pt>
                <c:pt idx="5">
                  <c:v>36707</c:v>
                </c:pt>
                <c:pt idx="6">
                  <c:v>36738</c:v>
                </c:pt>
                <c:pt idx="7">
                  <c:v>36769</c:v>
                </c:pt>
                <c:pt idx="8">
                  <c:v>36799</c:v>
                </c:pt>
                <c:pt idx="9">
                  <c:v>36830</c:v>
                </c:pt>
                <c:pt idx="10">
                  <c:v>36860</c:v>
                </c:pt>
                <c:pt idx="11">
                  <c:v>36891</c:v>
                </c:pt>
                <c:pt idx="12">
                  <c:v>36922</c:v>
                </c:pt>
                <c:pt idx="13">
                  <c:v>36950</c:v>
                </c:pt>
                <c:pt idx="14">
                  <c:v>36981</c:v>
                </c:pt>
                <c:pt idx="15">
                  <c:v>37011</c:v>
                </c:pt>
                <c:pt idx="16">
                  <c:v>37042</c:v>
                </c:pt>
                <c:pt idx="17">
                  <c:v>37072</c:v>
                </c:pt>
                <c:pt idx="18">
                  <c:v>37103</c:v>
                </c:pt>
                <c:pt idx="19">
                  <c:v>37134</c:v>
                </c:pt>
                <c:pt idx="20">
                  <c:v>37164</c:v>
                </c:pt>
                <c:pt idx="21">
                  <c:v>37195</c:v>
                </c:pt>
                <c:pt idx="22">
                  <c:v>37225</c:v>
                </c:pt>
                <c:pt idx="23">
                  <c:v>37256</c:v>
                </c:pt>
                <c:pt idx="24">
                  <c:v>37287</c:v>
                </c:pt>
                <c:pt idx="25">
                  <c:v>37315</c:v>
                </c:pt>
                <c:pt idx="26">
                  <c:v>37346</c:v>
                </c:pt>
                <c:pt idx="27">
                  <c:v>37376</c:v>
                </c:pt>
                <c:pt idx="28">
                  <c:v>37407</c:v>
                </c:pt>
                <c:pt idx="29">
                  <c:v>37437</c:v>
                </c:pt>
                <c:pt idx="30">
                  <c:v>37468</c:v>
                </c:pt>
                <c:pt idx="31">
                  <c:v>37499</c:v>
                </c:pt>
                <c:pt idx="32">
                  <c:v>37529</c:v>
                </c:pt>
                <c:pt idx="33">
                  <c:v>37560</c:v>
                </c:pt>
                <c:pt idx="34">
                  <c:v>37590</c:v>
                </c:pt>
                <c:pt idx="35">
                  <c:v>37621</c:v>
                </c:pt>
                <c:pt idx="36">
                  <c:v>37652</c:v>
                </c:pt>
                <c:pt idx="37">
                  <c:v>37680</c:v>
                </c:pt>
                <c:pt idx="38">
                  <c:v>37711</c:v>
                </c:pt>
                <c:pt idx="39">
                  <c:v>37741</c:v>
                </c:pt>
                <c:pt idx="40">
                  <c:v>37772</c:v>
                </c:pt>
                <c:pt idx="41">
                  <c:v>37802</c:v>
                </c:pt>
                <c:pt idx="42">
                  <c:v>37833</c:v>
                </c:pt>
                <c:pt idx="43">
                  <c:v>37864</c:v>
                </c:pt>
                <c:pt idx="44">
                  <c:v>37894</c:v>
                </c:pt>
                <c:pt idx="45">
                  <c:v>37925</c:v>
                </c:pt>
                <c:pt idx="46">
                  <c:v>37955</c:v>
                </c:pt>
                <c:pt idx="47">
                  <c:v>37986</c:v>
                </c:pt>
                <c:pt idx="48">
                  <c:v>38017</c:v>
                </c:pt>
                <c:pt idx="49">
                  <c:v>38046</c:v>
                </c:pt>
                <c:pt idx="50">
                  <c:v>38077</c:v>
                </c:pt>
                <c:pt idx="51">
                  <c:v>38107</c:v>
                </c:pt>
                <c:pt idx="52">
                  <c:v>38138</c:v>
                </c:pt>
                <c:pt idx="53">
                  <c:v>38168</c:v>
                </c:pt>
                <c:pt idx="54">
                  <c:v>38199</c:v>
                </c:pt>
                <c:pt idx="55">
                  <c:v>38230</c:v>
                </c:pt>
                <c:pt idx="56">
                  <c:v>38260</c:v>
                </c:pt>
                <c:pt idx="57">
                  <c:v>38291</c:v>
                </c:pt>
                <c:pt idx="58">
                  <c:v>38321</c:v>
                </c:pt>
                <c:pt idx="59">
                  <c:v>38352</c:v>
                </c:pt>
                <c:pt idx="60">
                  <c:v>38383</c:v>
                </c:pt>
                <c:pt idx="61">
                  <c:v>38411</c:v>
                </c:pt>
                <c:pt idx="62">
                  <c:v>38442</c:v>
                </c:pt>
                <c:pt idx="63">
                  <c:v>38472</c:v>
                </c:pt>
                <c:pt idx="64">
                  <c:v>38503</c:v>
                </c:pt>
                <c:pt idx="65">
                  <c:v>38533</c:v>
                </c:pt>
                <c:pt idx="66">
                  <c:v>38564</c:v>
                </c:pt>
                <c:pt idx="67">
                  <c:v>38595</c:v>
                </c:pt>
                <c:pt idx="68">
                  <c:v>38625</c:v>
                </c:pt>
                <c:pt idx="69">
                  <c:v>38656</c:v>
                </c:pt>
                <c:pt idx="70">
                  <c:v>38686</c:v>
                </c:pt>
                <c:pt idx="71">
                  <c:v>38717</c:v>
                </c:pt>
                <c:pt idx="72">
                  <c:v>38748</c:v>
                </c:pt>
                <c:pt idx="73">
                  <c:v>38776</c:v>
                </c:pt>
                <c:pt idx="74">
                  <c:v>38807</c:v>
                </c:pt>
                <c:pt idx="75">
                  <c:v>38837</c:v>
                </c:pt>
                <c:pt idx="76">
                  <c:v>38868</c:v>
                </c:pt>
                <c:pt idx="77">
                  <c:v>38898</c:v>
                </c:pt>
                <c:pt idx="78">
                  <c:v>38929</c:v>
                </c:pt>
                <c:pt idx="79">
                  <c:v>38960</c:v>
                </c:pt>
                <c:pt idx="80">
                  <c:v>38990</c:v>
                </c:pt>
                <c:pt idx="81">
                  <c:v>39021</c:v>
                </c:pt>
                <c:pt idx="82">
                  <c:v>39051</c:v>
                </c:pt>
                <c:pt idx="83">
                  <c:v>39082</c:v>
                </c:pt>
                <c:pt idx="84">
                  <c:v>39113</c:v>
                </c:pt>
                <c:pt idx="85">
                  <c:v>39141</c:v>
                </c:pt>
                <c:pt idx="86">
                  <c:v>39172</c:v>
                </c:pt>
                <c:pt idx="87">
                  <c:v>39202</c:v>
                </c:pt>
                <c:pt idx="88">
                  <c:v>39233</c:v>
                </c:pt>
                <c:pt idx="89">
                  <c:v>39263</c:v>
                </c:pt>
                <c:pt idx="90">
                  <c:v>39294</c:v>
                </c:pt>
                <c:pt idx="91">
                  <c:v>39325</c:v>
                </c:pt>
                <c:pt idx="92">
                  <c:v>39355</c:v>
                </c:pt>
                <c:pt idx="93">
                  <c:v>39386</c:v>
                </c:pt>
                <c:pt idx="94">
                  <c:v>39416</c:v>
                </c:pt>
                <c:pt idx="95">
                  <c:v>39447</c:v>
                </c:pt>
                <c:pt idx="96">
                  <c:v>39478</c:v>
                </c:pt>
                <c:pt idx="97">
                  <c:v>39507</c:v>
                </c:pt>
                <c:pt idx="98">
                  <c:v>39538</c:v>
                </c:pt>
                <c:pt idx="99">
                  <c:v>39568</c:v>
                </c:pt>
                <c:pt idx="100">
                  <c:v>39599</c:v>
                </c:pt>
                <c:pt idx="101">
                  <c:v>39629</c:v>
                </c:pt>
                <c:pt idx="102">
                  <c:v>39660</c:v>
                </c:pt>
                <c:pt idx="103">
                  <c:v>39691</c:v>
                </c:pt>
                <c:pt idx="104">
                  <c:v>39721</c:v>
                </c:pt>
                <c:pt idx="105">
                  <c:v>39752</c:v>
                </c:pt>
                <c:pt idx="106">
                  <c:v>39782</c:v>
                </c:pt>
                <c:pt idx="107">
                  <c:v>39813</c:v>
                </c:pt>
                <c:pt idx="108">
                  <c:v>39844</c:v>
                </c:pt>
                <c:pt idx="109">
                  <c:v>39872</c:v>
                </c:pt>
                <c:pt idx="110">
                  <c:v>39903</c:v>
                </c:pt>
                <c:pt idx="111">
                  <c:v>39933</c:v>
                </c:pt>
                <c:pt idx="112">
                  <c:v>39964</c:v>
                </c:pt>
                <c:pt idx="113">
                  <c:v>39994</c:v>
                </c:pt>
                <c:pt idx="114">
                  <c:v>40025</c:v>
                </c:pt>
                <c:pt idx="115">
                  <c:v>40056</c:v>
                </c:pt>
                <c:pt idx="116">
                  <c:v>40086</c:v>
                </c:pt>
                <c:pt idx="117">
                  <c:v>40117</c:v>
                </c:pt>
                <c:pt idx="118">
                  <c:v>40147</c:v>
                </c:pt>
                <c:pt idx="119">
                  <c:v>40178</c:v>
                </c:pt>
                <c:pt idx="120">
                  <c:v>40209</c:v>
                </c:pt>
                <c:pt idx="121">
                  <c:v>40237</c:v>
                </c:pt>
                <c:pt idx="122">
                  <c:v>40268</c:v>
                </c:pt>
                <c:pt idx="123">
                  <c:v>40298</c:v>
                </c:pt>
                <c:pt idx="124">
                  <c:v>40329</c:v>
                </c:pt>
                <c:pt idx="125">
                  <c:v>40359</c:v>
                </c:pt>
                <c:pt idx="126">
                  <c:v>40390</c:v>
                </c:pt>
                <c:pt idx="127">
                  <c:v>40421</c:v>
                </c:pt>
                <c:pt idx="128">
                  <c:v>40451</c:v>
                </c:pt>
                <c:pt idx="129">
                  <c:v>40482</c:v>
                </c:pt>
                <c:pt idx="130">
                  <c:v>40512</c:v>
                </c:pt>
                <c:pt idx="131">
                  <c:v>40543</c:v>
                </c:pt>
                <c:pt idx="132">
                  <c:v>40574</c:v>
                </c:pt>
                <c:pt idx="133">
                  <c:v>40602</c:v>
                </c:pt>
                <c:pt idx="134">
                  <c:v>40633</c:v>
                </c:pt>
                <c:pt idx="135">
                  <c:v>40663</c:v>
                </c:pt>
                <c:pt idx="136">
                  <c:v>40694</c:v>
                </c:pt>
                <c:pt idx="137">
                  <c:v>40724</c:v>
                </c:pt>
                <c:pt idx="138">
                  <c:v>40755</c:v>
                </c:pt>
                <c:pt idx="139">
                  <c:v>40786</c:v>
                </c:pt>
                <c:pt idx="140">
                  <c:v>40816</c:v>
                </c:pt>
                <c:pt idx="141">
                  <c:v>40847</c:v>
                </c:pt>
                <c:pt idx="142">
                  <c:v>40877</c:v>
                </c:pt>
                <c:pt idx="143">
                  <c:v>40908</c:v>
                </c:pt>
                <c:pt idx="144">
                  <c:v>40939</c:v>
                </c:pt>
                <c:pt idx="145">
                  <c:v>40968</c:v>
                </c:pt>
                <c:pt idx="146">
                  <c:v>40999</c:v>
                </c:pt>
                <c:pt idx="147">
                  <c:v>41029</c:v>
                </c:pt>
                <c:pt idx="148">
                  <c:v>41060</c:v>
                </c:pt>
                <c:pt idx="149">
                  <c:v>41090</c:v>
                </c:pt>
                <c:pt idx="150">
                  <c:v>41121</c:v>
                </c:pt>
                <c:pt idx="151">
                  <c:v>41152</c:v>
                </c:pt>
                <c:pt idx="152">
                  <c:v>41182</c:v>
                </c:pt>
                <c:pt idx="153">
                  <c:v>41213</c:v>
                </c:pt>
                <c:pt idx="154">
                  <c:v>41243</c:v>
                </c:pt>
                <c:pt idx="155">
                  <c:v>41274</c:v>
                </c:pt>
                <c:pt idx="156">
                  <c:v>41305</c:v>
                </c:pt>
                <c:pt idx="157">
                  <c:v>41333</c:v>
                </c:pt>
                <c:pt idx="158">
                  <c:v>41364</c:v>
                </c:pt>
                <c:pt idx="159">
                  <c:v>41394</c:v>
                </c:pt>
                <c:pt idx="160">
                  <c:v>41425</c:v>
                </c:pt>
                <c:pt idx="161">
                  <c:v>41455</c:v>
                </c:pt>
                <c:pt idx="162">
                  <c:v>41486</c:v>
                </c:pt>
                <c:pt idx="163">
                  <c:v>41517</c:v>
                </c:pt>
                <c:pt idx="164">
                  <c:v>41547</c:v>
                </c:pt>
                <c:pt idx="165">
                  <c:v>41578</c:v>
                </c:pt>
                <c:pt idx="166">
                  <c:v>41608</c:v>
                </c:pt>
                <c:pt idx="167">
                  <c:v>41639</c:v>
                </c:pt>
                <c:pt idx="168">
                  <c:v>41670</c:v>
                </c:pt>
                <c:pt idx="169">
                  <c:v>41698</c:v>
                </c:pt>
                <c:pt idx="170">
                  <c:v>41729</c:v>
                </c:pt>
                <c:pt idx="171">
                  <c:v>41759</c:v>
                </c:pt>
                <c:pt idx="172">
                  <c:v>41790</c:v>
                </c:pt>
                <c:pt idx="173">
                  <c:v>41820</c:v>
                </c:pt>
                <c:pt idx="174">
                  <c:v>41851</c:v>
                </c:pt>
                <c:pt idx="175">
                  <c:v>41882</c:v>
                </c:pt>
                <c:pt idx="176">
                  <c:v>41912</c:v>
                </c:pt>
                <c:pt idx="177">
                  <c:v>41943</c:v>
                </c:pt>
                <c:pt idx="178">
                  <c:v>41973</c:v>
                </c:pt>
                <c:pt idx="179">
                  <c:v>42004</c:v>
                </c:pt>
                <c:pt idx="180">
                  <c:v>42035</c:v>
                </c:pt>
                <c:pt idx="181">
                  <c:v>42063</c:v>
                </c:pt>
                <c:pt idx="182">
                  <c:v>42094</c:v>
                </c:pt>
                <c:pt idx="183">
                  <c:v>42124</c:v>
                </c:pt>
                <c:pt idx="184">
                  <c:v>42155</c:v>
                </c:pt>
                <c:pt idx="185">
                  <c:v>42185</c:v>
                </c:pt>
                <c:pt idx="186">
                  <c:v>42216</c:v>
                </c:pt>
                <c:pt idx="187">
                  <c:v>42247</c:v>
                </c:pt>
                <c:pt idx="188">
                  <c:v>42277</c:v>
                </c:pt>
                <c:pt idx="189">
                  <c:v>42308</c:v>
                </c:pt>
                <c:pt idx="190">
                  <c:v>42338</c:v>
                </c:pt>
                <c:pt idx="191">
                  <c:v>42369</c:v>
                </c:pt>
                <c:pt idx="192">
                  <c:v>42400</c:v>
                </c:pt>
                <c:pt idx="193">
                  <c:v>42429</c:v>
                </c:pt>
                <c:pt idx="194">
                  <c:v>42460</c:v>
                </c:pt>
                <c:pt idx="195">
                  <c:v>42490</c:v>
                </c:pt>
                <c:pt idx="196">
                  <c:v>42521</c:v>
                </c:pt>
                <c:pt idx="197">
                  <c:v>42551</c:v>
                </c:pt>
                <c:pt idx="198">
                  <c:v>42582</c:v>
                </c:pt>
                <c:pt idx="199">
                  <c:v>42613</c:v>
                </c:pt>
                <c:pt idx="200">
                  <c:v>42643</c:v>
                </c:pt>
                <c:pt idx="201">
                  <c:v>42674</c:v>
                </c:pt>
                <c:pt idx="202">
                  <c:v>42704</c:v>
                </c:pt>
                <c:pt idx="203">
                  <c:v>42735</c:v>
                </c:pt>
                <c:pt idx="204">
                  <c:v>42766</c:v>
                </c:pt>
                <c:pt idx="205">
                  <c:v>42794</c:v>
                </c:pt>
                <c:pt idx="206">
                  <c:v>42825</c:v>
                </c:pt>
                <c:pt idx="207">
                  <c:v>42855</c:v>
                </c:pt>
                <c:pt idx="208">
                  <c:v>42886</c:v>
                </c:pt>
                <c:pt idx="209">
                  <c:v>42916</c:v>
                </c:pt>
                <c:pt idx="210">
                  <c:v>42947</c:v>
                </c:pt>
                <c:pt idx="211">
                  <c:v>42978</c:v>
                </c:pt>
                <c:pt idx="212">
                  <c:v>43008</c:v>
                </c:pt>
                <c:pt idx="213">
                  <c:v>43039</c:v>
                </c:pt>
                <c:pt idx="214">
                  <c:v>43069</c:v>
                </c:pt>
                <c:pt idx="215">
                  <c:v>43100</c:v>
                </c:pt>
                <c:pt idx="216">
                  <c:v>43131</c:v>
                </c:pt>
                <c:pt idx="217">
                  <c:v>43159</c:v>
                </c:pt>
                <c:pt idx="218">
                  <c:v>43190</c:v>
                </c:pt>
                <c:pt idx="219">
                  <c:v>43220</c:v>
                </c:pt>
                <c:pt idx="220">
                  <c:v>43251</c:v>
                </c:pt>
                <c:pt idx="221">
                  <c:v>43281</c:v>
                </c:pt>
                <c:pt idx="222">
                  <c:v>43312</c:v>
                </c:pt>
                <c:pt idx="223">
                  <c:v>43343</c:v>
                </c:pt>
                <c:pt idx="224">
                  <c:v>43373</c:v>
                </c:pt>
                <c:pt idx="225">
                  <c:v>43404</c:v>
                </c:pt>
                <c:pt idx="226">
                  <c:v>43434</c:v>
                </c:pt>
                <c:pt idx="227">
                  <c:v>43465</c:v>
                </c:pt>
                <c:pt idx="228">
                  <c:v>43496</c:v>
                </c:pt>
                <c:pt idx="229">
                  <c:v>43524</c:v>
                </c:pt>
                <c:pt idx="230">
                  <c:v>43555</c:v>
                </c:pt>
                <c:pt idx="231">
                  <c:v>43585</c:v>
                </c:pt>
                <c:pt idx="232">
                  <c:v>43616</c:v>
                </c:pt>
                <c:pt idx="233">
                  <c:v>43646</c:v>
                </c:pt>
                <c:pt idx="234">
                  <c:v>43677</c:v>
                </c:pt>
                <c:pt idx="235">
                  <c:v>43708</c:v>
                </c:pt>
                <c:pt idx="236">
                  <c:v>43738</c:v>
                </c:pt>
                <c:pt idx="237">
                  <c:v>43769</c:v>
                </c:pt>
                <c:pt idx="238">
                  <c:v>43799</c:v>
                </c:pt>
                <c:pt idx="239">
                  <c:v>43830</c:v>
                </c:pt>
                <c:pt idx="240">
                  <c:v>43861</c:v>
                </c:pt>
                <c:pt idx="241">
                  <c:v>43890</c:v>
                </c:pt>
                <c:pt idx="242">
                  <c:v>43921</c:v>
                </c:pt>
                <c:pt idx="243">
                  <c:v>43951</c:v>
                </c:pt>
                <c:pt idx="244">
                  <c:v>43982</c:v>
                </c:pt>
                <c:pt idx="245">
                  <c:v>44012</c:v>
                </c:pt>
                <c:pt idx="246">
                  <c:v>44043</c:v>
                </c:pt>
                <c:pt idx="247">
                  <c:v>44074</c:v>
                </c:pt>
                <c:pt idx="248">
                  <c:v>44104</c:v>
                </c:pt>
                <c:pt idx="249">
                  <c:v>44135</c:v>
                </c:pt>
                <c:pt idx="250">
                  <c:v>44165</c:v>
                </c:pt>
                <c:pt idx="251">
                  <c:v>44196</c:v>
                </c:pt>
                <c:pt idx="252">
                  <c:v>44227</c:v>
                </c:pt>
                <c:pt idx="253">
                  <c:v>44255</c:v>
                </c:pt>
                <c:pt idx="254">
                  <c:v>44286</c:v>
                </c:pt>
                <c:pt idx="255">
                  <c:v>44316</c:v>
                </c:pt>
                <c:pt idx="256">
                  <c:v>44347</c:v>
                </c:pt>
                <c:pt idx="257">
                  <c:v>44377</c:v>
                </c:pt>
                <c:pt idx="258">
                  <c:v>44408</c:v>
                </c:pt>
                <c:pt idx="259">
                  <c:v>44439</c:v>
                </c:pt>
                <c:pt idx="260">
                  <c:v>44469</c:v>
                </c:pt>
                <c:pt idx="261">
                  <c:v>44500</c:v>
                </c:pt>
                <c:pt idx="262">
                  <c:v>44530</c:v>
                </c:pt>
                <c:pt idx="263">
                  <c:v>44561</c:v>
                </c:pt>
                <c:pt idx="264">
                  <c:v>44592</c:v>
                </c:pt>
                <c:pt idx="265">
                  <c:v>44620</c:v>
                </c:pt>
                <c:pt idx="266">
                  <c:v>44651</c:v>
                </c:pt>
                <c:pt idx="267">
                  <c:v>44681</c:v>
                </c:pt>
                <c:pt idx="268">
                  <c:v>44712</c:v>
                </c:pt>
                <c:pt idx="269">
                  <c:v>44742</c:v>
                </c:pt>
                <c:pt idx="270">
                  <c:v>44773</c:v>
                </c:pt>
                <c:pt idx="271">
                  <c:v>44804</c:v>
                </c:pt>
                <c:pt idx="272">
                  <c:v>44834</c:v>
                </c:pt>
                <c:pt idx="273">
                  <c:v>44865</c:v>
                </c:pt>
                <c:pt idx="274">
                  <c:v>44895</c:v>
                </c:pt>
                <c:pt idx="275">
                  <c:v>44926</c:v>
                </c:pt>
                <c:pt idx="276">
                  <c:v>44957</c:v>
                </c:pt>
                <c:pt idx="277">
                  <c:v>44985</c:v>
                </c:pt>
                <c:pt idx="278">
                  <c:v>45016</c:v>
                </c:pt>
                <c:pt idx="279">
                  <c:v>45046</c:v>
                </c:pt>
                <c:pt idx="280">
                  <c:v>45077</c:v>
                </c:pt>
                <c:pt idx="281">
                  <c:v>45107</c:v>
                </c:pt>
                <c:pt idx="282">
                  <c:v>45138</c:v>
                </c:pt>
                <c:pt idx="283">
                  <c:v>45169</c:v>
                </c:pt>
                <c:pt idx="284">
                  <c:v>45199</c:v>
                </c:pt>
                <c:pt idx="285">
                  <c:v>45230</c:v>
                </c:pt>
              </c:numCache>
            </c:numRef>
          </c:cat>
          <c:val>
            <c:numRef>
              <c:f>STAT_PREZ.ARADY007_PKG!$D$90:$D$375</c:f>
              <c:numCache>
                <c:formatCode>General</c:formatCode>
                <c:ptCount val="286"/>
                <c:pt idx="0">
                  <c:v>7.5</c:v>
                </c:pt>
                <c:pt idx="1">
                  <c:v>7.5</c:v>
                </c:pt>
                <c:pt idx="2">
                  <c:v>7.5</c:v>
                </c:pt>
                <c:pt idx="3">
                  <c:v>7.5</c:v>
                </c:pt>
                <c:pt idx="4">
                  <c:v>7.5</c:v>
                </c:pt>
                <c:pt idx="5">
                  <c:v>7.5</c:v>
                </c:pt>
                <c:pt idx="6">
                  <c:v>7.5</c:v>
                </c:pt>
                <c:pt idx="7">
                  <c:v>7.5</c:v>
                </c:pt>
                <c:pt idx="8">
                  <c:v>7.5</c:v>
                </c:pt>
                <c:pt idx="9">
                  <c:v>7.5</c:v>
                </c:pt>
                <c:pt idx="10">
                  <c:v>7.5</c:v>
                </c:pt>
                <c:pt idx="11">
                  <c:v>7.5</c:v>
                </c:pt>
                <c:pt idx="12">
                  <c:v>7.5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6.25</c:v>
                </c:pt>
                <c:pt idx="19">
                  <c:v>6.25</c:v>
                </c:pt>
                <c:pt idx="20">
                  <c:v>6.25</c:v>
                </c:pt>
                <c:pt idx="21">
                  <c:v>6.25</c:v>
                </c:pt>
                <c:pt idx="22">
                  <c:v>5.75</c:v>
                </c:pt>
                <c:pt idx="23">
                  <c:v>5.75</c:v>
                </c:pt>
                <c:pt idx="24">
                  <c:v>5.5</c:v>
                </c:pt>
                <c:pt idx="25">
                  <c:v>5.25</c:v>
                </c:pt>
                <c:pt idx="26">
                  <c:v>5.25</c:v>
                </c:pt>
                <c:pt idx="27">
                  <c:v>4.75</c:v>
                </c:pt>
                <c:pt idx="28">
                  <c:v>4.75</c:v>
                </c:pt>
                <c:pt idx="29">
                  <c:v>4.75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3.75</c:v>
                </c:pt>
                <c:pt idx="35">
                  <c:v>3.75</c:v>
                </c:pt>
                <c:pt idx="36">
                  <c:v>3.5</c:v>
                </c:pt>
                <c:pt idx="37">
                  <c:v>3.5</c:v>
                </c:pt>
                <c:pt idx="38">
                  <c:v>3.5</c:v>
                </c:pt>
                <c:pt idx="39">
                  <c:v>3.5</c:v>
                </c:pt>
                <c:pt idx="40">
                  <c:v>3.5</c:v>
                </c:pt>
                <c:pt idx="41">
                  <c:v>3.25</c:v>
                </c:pt>
                <c:pt idx="42">
                  <c:v>3.25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3.25</c:v>
                </c:pt>
                <c:pt idx="54">
                  <c:v>3.25</c:v>
                </c:pt>
                <c:pt idx="55">
                  <c:v>3.5</c:v>
                </c:pt>
                <c:pt idx="56">
                  <c:v>3.5</c:v>
                </c:pt>
                <c:pt idx="57">
                  <c:v>3.5</c:v>
                </c:pt>
                <c:pt idx="58">
                  <c:v>3.5</c:v>
                </c:pt>
                <c:pt idx="59">
                  <c:v>3.5</c:v>
                </c:pt>
                <c:pt idx="60">
                  <c:v>3.25</c:v>
                </c:pt>
                <c:pt idx="61">
                  <c:v>3.25</c:v>
                </c:pt>
                <c:pt idx="62">
                  <c:v>3.25</c:v>
                </c:pt>
                <c:pt idx="63">
                  <c:v>2.75</c:v>
                </c:pt>
                <c:pt idx="64">
                  <c:v>2.75</c:v>
                </c:pt>
                <c:pt idx="65">
                  <c:v>2.75</c:v>
                </c:pt>
                <c:pt idx="66">
                  <c:v>2.75</c:v>
                </c:pt>
                <c:pt idx="67">
                  <c:v>2.75</c:v>
                </c:pt>
                <c:pt idx="68">
                  <c:v>2.75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3.25</c:v>
                </c:pt>
                <c:pt idx="79">
                  <c:v>3.25</c:v>
                </c:pt>
                <c:pt idx="80">
                  <c:v>3.5</c:v>
                </c:pt>
                <c:pt idx="81">
                  <c:v>3.5</c:v>
                </c:pt>
                <c:pt idx="82">
                  <c:v>3.5</c:v>
                </c:pt>
                <c:pt idx="83">
                  <c:v>3.5</c:v>
                </c:pt>
                <c:pt idx="84">
                  <c:v>3.5</c:v>
                </c:pt>
                <c:pt idx="85">
                  <c:v>3.5</c:v>
                </c:pt>
                <c:pt idx="86">
                  <c:v>3.5</c:v>
                </c:pt>
                <c:pt idx="87">
                  <c:v>3.5</c:v>
                </c:pt>
                <c:pt idx="88">
                  <c:v>3.5</c:v>
                </c:pt>
                <c:pt idx="89">
                  <c:v>3.75</c:v>
                </c:pt>
                <c:pt idx="90">
                  <c:v>4</c:v>
                </c:pt>
                <c:pt idx="91">
                  <c:v>4.25</c:v>
                </c:pt>
                <c:pt idx="92">
                  <c:v>4.25</c:v>
                </c:pt>
                <c:pt idx="93">
                  <c:v>4.25</c:v>
                </c:pt>
                <c:pt idx="94">
                  <c:v>4.5</c:v>
                </c:pt>
                <c:pt idx="95">
                  <c:v>4.5</c:v>
                </c:pt>
                <c:pt idx="96">
                  <c:v>4.5</c:v>
                </c:pt>
                <c:pt idx="97">
                  <c:v>4.75</c:v>
                </c:pt>
                <c:pt idx="98">
                  <c:v>4.75</c:v>
                </c:pt>
                <c:pt idx="99">
                  <c:v>4.75</c:v>
                </c:pt>
                <c:pt idx="100">
                  <c:v>4.75</c:v>
                </c:pt>
                <c:pt idx="101">
                  <c:v>4.75</c:v>
                </c:pt>
                <c:pt idx="102">
                  <c:v>4.75</c:v>
                </c:pt>
                <c:pt idx="103">
                  <c:v>4.5</c:v>
                </c:pt>
                <c:pt idx="104">
                  <c:v>4.5</c:v>
                </c:pt>
                <c:pt idx="105">
                  <c:v>4.5</c:v>
                </c:pt>
                <c:pt idx="106">
                  <c:v>3.75</c:v>
                </c:pt>
                <c:pt idx="107">
                  <c:v>3.25</c:v>
                </c:pt>
                <c:pt idx="108">
                  <c:v>3.25</c:v>
                </c:pt>
                <c:pt idx="109">
                  <c:v>2.75</c:v>
                </c:pt>
                <c:pt idx="110">
                  <c:v>2.75</c:v>
                </c:pt>
                <c:pt idx="111">
                  <c:v>2.75</c:v>
                </c:pt>
                <c:pt idx="112">
                  <c:v>2.5</c:v>
                </c:pt>
                <c:pt idx="113">
                  <c:v>2.5</c:v>
                </c:pt>
                <c:pt idx="114">
                  <c:v>2.5</c:v>
                </c:pt>
                <c:pt idx="115">
                  <c:v>2.25</c:v>
                </c:pt>
                <c:pt idx="116">
                  <c:v>2.25</c:v>
                </c:pt>
                <c:pt idx="117">
                  <c:v>2.25</c:v>
                </c:pt>
                <c:pt idx="118">
                  <c:v>2.25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1.75</c:v>
                </c:pt>
                <c:pt idx="125">
                  <c:v>1.75</c:v>
                </c:pt>
                <c:pt idx="126">
                  <c:v>1.75</c:v>
                </c:pt>
                <c:pt idx="127">
                  <c:v>1.75</c:v>
                </c:pt>
                <c:pt idx="128">
                  <c:v>1.75</c:v>
                </c:pt>
                <c:pt idx="129">
                  <c:v>1.75</c:v>
                </c:pt>
                <c:pt idx="130">
                  <c:v>1.75</c:v>
                </c:pt>
                <c:pt idx="131">
                  <c:v>1.75</c:v>
                </c:pt>
                <c:pt idx="132">
                  <c:v>1.75</c:v>
                </c:pt>
                <c:pt idx="133">
                  <c:v>1.75</c:v>
                </c:pt>
                <c:pt idx="134">
                  <c:v>1.75</c:v>
                </c:pt>
                <c:pt idx="135">
                  <c:v>1.75</c:v>
                </c:pt>
                <c:pt idx="136">
                  <c:v>1.75</c:v>
                </c:pt>
                <c:pt idx="137">
                  <c:v>1.75</c:v>
                </c:pt>
                <c:pt idx="138">
                  <c:v>1.75</c:v>
                </c:pt>
                <c:pt idx="139">
                  <c:v>1.75</c:v>
                </c:pt>
                <c:pt idx="140">
                  <c:v>1.75</c:v>
                </c:pt>
                <c:pt idx="141">
                  <c:v>1.75</c:v>
                </c:pt>
                <c:pt idx="142">
                  <c:v>1.75</c:v>
                </c:pt>
                <c:pt idx="143">
                  <c:v>1.75</c:v>
                </c:pt>
                <c:pt idx="144">
                  <c:v>1.75</c:v>
                </c:pt>
                <c:pt idx="145">
                  <c:v>1.75</c:v>
                </c:pt>
                <c:pt idx="146">
                  <c:v>1.75</c:v>
                </c:pt>
                <c:pt idx="147">
                  <c:v>1.75</c:v>
                </c:pt>
                <c:pt idx="148">
                  <c:v>1.75</c:v>
                </c:pt>
                <c:pt idx="149">
                  <c:v>1.5</c:v>
                </c:pt>
                <c:pt idx="150">
                  <c:v>1.5</c:v>
                </c:pt>
                <c:pt idx="151">
                  <c:v>1.5</c:v>
                </c:pt>
                <c:pt idx="152">
                  <c:v>1.5</c:v>
                </c:pt>
                <c:pt idx="153">
                  <c:v>0.75</c:v>
                </c:pt>
                <c:pt idx="154">
                  <c:v>0.25</c:v>
                </c:pt>
                <c:pt idx="155">
                  <c:v>0.25</c:v>
                </c:pt>
                <c:pt idx="156">
                  <c:v>0.25</c:v>
                </c:pt>
                <c:pt idx="157">
                  <c:v>0.25</c:v>
                </c:pt>
                <c:pt idx="158">
                  <c:v>0.25</c:v>
                </c:pt>
                <c:pt idx="159">
                  <c:v>0.25</c:v>
                </c:pt>
                <c:pt idx="160">
                  <c:v>0.25</c:v>
                </c:pt>
                <c:pt idx="161">
                  <c:v>0.25</c:v>
                </c:pt>
                <c:pt idx="162">
                  <c:v>0.25</c:v>
                </c:pt>
                <c:pt idx="163">
                  <c:v>0.25</c:v>
                </c:pt>
                <c:pt idx="164">
                  <c:v>0.25</c:v>
                </c:pt>
                <c:pt idx="165">
                  <c:v>0.25</c:v>
                </c:pt>
                <c:pt idx="166">
                  <c:v>0.25</c:v>
                </c:pt>
                <c:pt idx="167">
                  <c:v>0.25</c:v>
                </c:pt>
                <c:pt idx="168">
                  <c:v>0.25</c:v>
                </c:pt>
                <c:pt idx="169">
                  <c:v>0.25</c:v>
                </c:pt>
                <c:pt idx="170">
                  <c:v>0.25</c:v>
                </c:pt>
                <c:pt idx="171">
                  <c:v>0.25</c:v>
                </c:pt>
                <c:pt idx="172">
                  <c:v>0.25</c:v>
                </c:pt>
                <c:pt idx="173">
                  <c:v>0.25</c:v>
                </c:pt>
                <c:pt idx="174">
                  <c:v>0.25</c:v>
                </c:pt>
                <c:pt idx="175">
                  <c:v>0.25</c:v>
                </c:pt>
                <c:pt idx="176">
                  <c:v>0.25</c:v>
                </c:pt>
                <c:pt idx="177">
                  <c:v>0.25</c:v>
                </c:pt>
                <c:pt idx="178">
                  <c:v>0.25</c:v>
                </c:pt>
                <c:pt idx="179">
                  <c:v>0.25</c:v>
                </c:pt>
                <c:pt idx="180">
                  <c:v>0.25</c:v>
                </c:pt>
                <c:pt idx="181">
                  <c:v>0.25</c:v>
                </c:pt>
                <c:pt idx="182">
                  <c:v>0.25</c:v>
                </c:pt>
                <c:pt idx="183">
                  <c:v>0.25</c:v>
                </c:pt>
                <c:pt idx="184">
                  <c:v>0.25</c:v>
                </c:pt>
                <c:pt idx="185">
                  <c:v>0.25</c:v>
                </c:pt>
                <c:pt idx="186">
                  <c:v>0.25</c:v>
                </c:pt>
                <c:pt idx="187">
                  <c:v>0.25</c:v>
                </c:pt>
                <c:pt idx="188">
                  <c:v>0.25</c:v>
                </c:pt>
                <c:pt idx="189">
                  <c:v>0.25</c:v>
                </c:pt>
                <c:pt idx="190">
                  <c:v>0.25</c:v>
                </c:pt>
                <c:pt idx="191">
                  <c:v>0.25</c:v>
                </c:pt>
                <c:pt idx="192">
                  <c:v>0.25</c:v>
                </c:pt>
                <c:pt idx="193">
                  <c:v>0.25</c:v>
                </c:pt>
                <c:pt idx="194">
                  <c:v>0.25</c:v>
                </c:pt>
                <c:pt idx="195">
                  <c:v>0.25</c:v>
                </c:pt>
                <c:pt idx="196">
                  <c:v>0.25</c:v>
                </c:pt>
                <c:pt idx="197">
                  <c:v>0.25</c:v>
                </c:pt>
                <c:pt idx="198">
                  <c:v>0.25</c:v>
                </c:pt>
                <c:pt idx="199">
                  <c:v>0.25</c:v>
                </c:pt>
                <c:pt idx="200">
                  <c:v>0.25</c:v>
                </c:pt>
                <c:pt idx="201">
                  <c:v>0.25</c:v>
                </c:pt>
                <c:pt idx="202">
                  <c:v>0.25</c:v>
                </c:pt>
                <c:pt idx="203">
                  <c:v>0.25</c:v>
                </c:pt>
                <c:pt idx="204">
                  <c:v>0.25</c:v>
                </c:pt>
                <c:pt idx="205">
                  <c:v>0.25</c:v>
                </c:pt>
                <c:pt idx="206">
                  <c:v>0.25</c:v>
                </c:pt>
                <c:pt idx="207">
                  <c:v>0.25</c:v>
                </c:pt>
                <c:pt idx="208">
                  <c:v>0.25</c:v>
                </c:pt>
                <c:pt idx="209">
                  <c:v>0.25</c:v>
                </c:pt>
                <c:pt idx="210">
                  <c:v>0.25</c:v>
                </c:pt>
                <c:pt idx="211">
                  <c:v>0.5</c:v>
                </c:pt>
                <c:pt idx="212">
                  <c:v>0.5</c:v>
                </c:pt>
                <c:pt idx="213">
                  <c:v>0.5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1.5</c:v>
                </c:pt>
                <c:pt idx="218">
                  <c:v>1.5</c:v>
                </c:pt>
                <c:pt idx="219">
                  <c:v>1.5</c:v>
                </c:pt>
                <c:pt idx="220">
                  <c:v>1.5</c:v>
                </c:pt>
                <c:pt idx="221">
                  <c:v>2</c:v>
                </c:pt>
                <c:pt idx="222">
                  <c:v>2</c:v>
                </c:pt>
                <c:pt idx="223">
                  <c:v>2.25</c:v>
                </c:pt>
                <c:pt idx="224">
                  <c:v>2.5</c:v>
                </c:pt>
                <c:pt idx="225">
                  <c:v>2.5</c:v>
                </c:pt>
                <c:pt idx="226">
                  <c:v>2.75</c:v>
                </c:pt>
                <c:pt idx="227">
                  <c:v>2.75</c:v>
                </c:pt>
                <c:pt idx="228">
                  <c:v>2.75</c:v>
                </c:pt>
                <c:pt idx="229">
                  <c:v>2.75</c:v>
                </c:pt>
                <c:pt idx="230">
                  <c:v>2.75</c:v>
                </c:pt>
                <c:pt idx="231">
                  <c:v>2.75</c:v>
                </c:pt>
                <c:pt idx="232">
                  <c:v>3</c:v>
                </c:pt>
                <c:pt idx="233">
                  <c:v>3</c:v>
                </c:pt>
                <c:pt idx="234">
                  <c:v>3</c:v>
                </c:pt>
                <c:pt idx="235">
                  <c:v>3</c:v>
                </c:pt>
                <c:pt idx="236">
                  <c:v>3</c:v>
                </c:pt>
                <c:pt idx="237">
                  <c:v>3</c:v>
                </c:pt>
                <c:pt idx="238">
                  <c:v>3</c:v>
                </c:pt>
                <c:pt idx="239">
                  <c:v>3</c:v>
                </c:pt>
                <c:pt idx="240">
                  <c:v>3</c:v>
                </c:pt>
                <c:pt idx="241">
                  <c:v>3.25</c:v>
                </c:pt>
                <c:pt idx="242">
                  <c:v>2</c:v>
                </c:pt>
                <c:pt idx="243">
                  <c:v>2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1.25</c:v>
                </c:pt>
                <c:pt idx="258">
                  <c:v>1.25</c:v>
                </c:pt>
                <c:pt idx="259">
                  <c:v>1.75</c:v>
                </c:pt>
                <c:pt idx="260">
                  <c:v>1.75</c:v>
                </c:pt>
                <c:pt idx="261">
                  <c:v>2.5</c:v>
                </c:pt>
                <c:pt idx="262">
                  <c:v>3.75</c:v>
                </c:pt>
                <c:pt idx="263">
                  <c:v>4.75</c:v>
                </c:pt>
                <c:pt idx="264">
                  <c:v>4.75</c:v>
                </c:pt>
                <c:pt idx="265">
                  <c:v>5.5</c:v>
                </c:pt>
                <c:pt idx="266">
                  <c:v>5.5</c:v>
                </c:pt>
                <c:pt idx="267">
                  <c:v>6</c:v>
                </c:pt>
                <c:pt idx="268">
                  <c:v>6.75</c:v>
                </c:pt>
                <c:pt idx="269">
                  <c:v>8</c:v>
                </c:pt>
                <c:pt idx="270">
                  <c:v>8</c:v>
                </c:pt>
                <c:pt idx="271">
                  <c:v>8</c:v>
                </c:pt>
                <c:pt idx="272">
                  <c:v>8</c:v>
                </c:pt>
                <c:pt idx="273">
                  <c:v>8</c:v>
                </c:pt>
                <c:pt idx="274">
                  <c:v>8</c:v>
                </c:pt>
                <c:pt idx="275">
                  <c:v>8</c:v>
                </c:pt>
                <c:pt idx="276">
                  <c:v>8</c:v>
                </c:pt>
                <c:pt idx="277">
                  <c:v>8</c:v>
                </c:pt>
                <c:pt idx="278">
                  <c:v>8</c:v>
                </c:pt>
                <c:pt idx="279">
                  <c:v>8</c:v>
                </c:pt>
                <c:pt idx="280">
                  <c:v>8</c:v>
                </c:pt>
                <c:pt idx="281">
                  <c:v>8</c:v>
                </c:pt>
                <c:pt idx="282">
                  <c:v>8</c:v>
                </c:pt>
                <c:pt idx="283">
                  <c:v>8</c:v>
                </c:pt>
                <c:pt idx="284">
                  <c:v>8</c:v>
                </c:pt>
                <c:pt idx="285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14A-4B67-9BB7-C7EF61938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5106176"/>
        <c:axId val="1"/>
      </c:lineChart>
      <c:dateAx>
        <c:axId val="615106176"/>
        <c:scaling>
          <c:orientation val="minMax"/>
        </c:scaling>
        <c:delete val="0"/>
        <c:axPos val="b"/>
        <c:numFmt formatCode="mm\/yy" sourceLinked="0"/>
        <c:majorTickMark val="none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cs-CZ"/>
          </a:p>
        </c:txPr>
        <c:crossAx val="1"/>
        <c:crosses val="autoZero"/>
        <c:auto val="1"/>
        <c:lblOffset val="100"/>
        <c:baseTimeUnit val="months"/>
        <c:majorUnit val="3"/>
        <c:majorTimeUnit val="years"/>
        <c:minorUnit val="6"/>
        <c:minorTimeUnit val="months"/>
      </c:dateAx>
      <c:valAx>
        <c:axId val="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cs-CZ"/>
          </a:p>
        </c:txPr>
        <c:crossAx val="61510617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8739669247009902"/>
          <c:y val="0.89476781302421271"/>
          <c:w val="0.64450451242052742"/>
          <c:h val="8.1581771187501748E-2"/>
        </c:manualLayout>
      </c:layout>
      <c:overlay val="0"/>
      <c:spPr>
        <a:solidFill>
          <a:srgbClr val="FFFFFF"/>
        </a:solidFill>
        <a:ln w="25400">
          <a:noFill/>
        </a:ln>
      </c:spPr>
      <c:txPr>
        <a:bodyPr/>
        <a:lstStyle/>
        <a:p>
          <a:pPr>
            <a:defRPr sz="82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cs-CZ"/>
        </a:p>
      </c:txPr>
    </c:legend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/>
              <a:t>Hlavní sazby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1377313927553216E-2"/>
          <c:y val="0.13351331893448523"/>
          <c:w val="0.91616947568619289"/>
          <c:h val="0.63609320703162642"/>
        </c:manualLayout>
      </c:layout>
      <c:lineChart>
        <c:grouping val="standard"/>
        <c:varyColors val="0"/>
        <c:ser>
          <c:idx val="0"/>
          <c:order val="0"/>
          <c:tx>
            <c:strRef>
              <c:f>STAT_PREZ.ARADY007_PKG!$B$4</c:f>
              <c:strCache>
                <c:ptCount val="1"/>
                <c:pt idx="0">
                  <c:v>CZ_2W_REPO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STAT_PREZ.ARADY007_PKG!$A$169:$A$375</c:f>
              <c:numCache>
                <c:formatCode>m/d/yyyy</c:formatCode>
                <c:ptCount val="207"/>
                <c:pt idx="0">
                  <c:v>38960</c:v>
                </c:pt>
                <c:pt idx="1">
                  <c:v>38990</c:v>
                </c:pt>
                <c:pt idx="2">
                  <c:v>39021</c:v>
                </c:pt>
                <c:pt idx="3">
                  <c:v>39051</c:v>
                </c:pt>
                <c:pt idx="4">
                  <c:v>39082</c:v>
                </c:pt>
                <c:pt idx="5">
                  <c:v>39113</c:v>
                </c:pt>
                <c:pt idx="6">
                  <c:v>39141</c:v>
                </c:pt>
                <c:pt idx="7">
                  <c:v>39172</c:v>
                </c:pt>
                <c:pt idx="8">
                  <c:v>39202</c:v>
                </c:pt>
                <c:pt idx="9">
                  <c:v>39233</c:v>
                </c:pt>
                <c:pt idx="10">
                  <c:v>39263</c:v>
                </c:pt>
                <c:pt idx="11">
                  <c:v>39294</c:v>
                </c:pt>
                <c:pt idx="12">
                  <c:v>39325</c:v>
                </c:pt>
                <c:pt idx="13">
                  <c:v>39355</c:v>
                </c:pt>
                <c:pt idx="14">
                  <c:v>39386</c:v>
                </c:pt>
                <c:pt idx="15">
                  <c:v>39416</c:v>
                </c:pt>
                <c:pt idx="16">
                  <c:v>39447</c:v>
                </c:pt>
                <c:pt idx="17">
                  <c:v>39478</c:v>
                </c:pt>
                <c:pt idx="18">
                  <c:v>39507</c:v>
                </c:pt>
                <c:pt idx="19">
                  <c:v>39538</c:v>
                </c:pt>
                <c:pt idx="20">
                  <c:v>39568</c:v>
                </c:pt>
                <c:pt idx="21">
                  <c:v>39599</c:v>
                </c:pt>
                <c:pt idx="22">
                  <c:v>39629</c:v>
                </c:pt>
                <c:pt idx="23">
                  <c:v>39660</c:v>
                </c:pt>
                <c:pt idx="24">
                  <c:v>39691</c:v>
                </c:pt>
                <c:pt idx="25">
                  <c:v>39721</c:v>
                </c:pt>
                <c:pt idx="26">
                  <c:v>39752</c:v>
                </c:pt>
                <c:pt idx="27">
                  <c:v>39782</c:v>
                </c:pt>
                <c:pt idx="28">
                  <c:v>39813</c:v>
                </c:pt>
                <c:pt idx="29">
                  <c:v>39844</c:v>
                </c:pt>
                <c:pt idx="30">
                  <c:v>39872</c:v>
                </c:pt>
                <c:pt idx="31">
                  <c:v>39903</c:v>
                </c:pt>
                <c:pt idx="32">
                  <c:v>39933</c:v>
                </c:pt>
                <c:pt idx="33">
                  <c:v>39964</c:v>
                </c:pt>
                <c:pt idx="34">
                  <c:v>39994</c:v>
                </c:pt>
                <c:pt idx="35">
                  <c:v>40025</c:v>
                </c:pt>
                <c:pt idx="36">
                  <c:v>40056</c:v>
                </c:pt>
                <c:pt idx="37">
                  <c:v>40086</c:v>
                </c:pt>
                <c:pt idx="38">
                  <c:v>40117</c:v>
                </c:pt>
                <c:pt idx="39">
                  <c:v>40147</c:v>
                </c:pt>
                <c:pt idx="40">
                  <c:v>40178</c:v>
                </c:pt>
                <c:pt idx="41">
                  <c:v>40209</c:v>
                </c:pt>
                <c:pt idx="42">
                  <c:v>40237</c:v>
                </c:pt>
                <c:pt idx="43">
                  <c:v>40268</c:v>
                </c:pt>
                <c:pt idx="44">
                  <c:v>40298</c:v>
                </c:pt>
                <c:pt idx="45">
                  <c:v>40329</c:v>
                </c:pt>
                <c:pt idx="46">
                  <c:v>40359</c:v>
                </c:pt>
                <c:pt idx="47">
                  <c:v>40390</c:v>
                </c:pt>
                <c:pt idx="48">
                  <c:v>40421</c:v>
                </c:pt>
                <c:pt idx="49">
                  <c:v>40451</c:v>
                </c:pt>
                <c:pt idx="50">
                  <c:v>40482</c:v>
                </c:pt>
                <c:pt idx="51">
                  <c:v>40512</c:v>
                </c:pt>
                <c:pt idx="52">
                  <c:v>40543</c:v>
                </c:pt>
                <c:pt idx="53">
                  <c:v>40574</c:v>
                </c:pt>
                <c:pt idx="54">
                  <c:v>40602</c:v>
                </c:pt>
                <c:pt idx="55">
                  <c:v>40633</c:v>
                </c:pt>
                <c:pt idx="56">
                  <c:v>40663</c:v>
                </c:pt>
                <c:pt idx="57">
                  <c:v>40694</c:v>
                </c:pt>
                <c:pt idx="58">
                  <c:v>40724</c:v>
                </c:pt>
                <c:pt idx="59">
                  <c:v>40755</c:v>
                </c:pt>
                <c:pt idx="60">
                  <c:v>40786</c:v>
                </c:pt>
                <c:pt idx="61">
                  <c:v>40816</c:v>
                </c:pt>
                <c:pt idx="62">
                  <c:v>40847</c:v>
                </c:pt>
                <c:pt idx="63">
                  <c:v>40877</c:v>
                </c:pt>
                <c:pt idx="64">
                  <c:v>40908</c:v>
                </c:pt>
                <c:pt idx="65">
                  <c:v>40939</c:v>
                </c:pt>
                <c:pt idx="66">
                  <c:v>40968</c:v>
                </c:pt>
                <c:pt idx="67">
                  <c:v>40999</c:v>
                </c:pt>
                <c:pt idx="68">
                  <c:v>41029</c:v>
                </c:pt>
                <c:pt idx="69">
                  <c:v>41060</c:v>
                </c:pt>
                <c:pt idx="70">
                  <c:v>41090</c:v>
                </c:pt>
                <c:pt idx="71">
                  <c:v>41121</c:v>
                </c:pt>
                <c:pt idx="72">
                  <c:v>41152</c:v>
                </c:pt>
                <c:pt idx="73">
                  <c:v>41182</c:v>
                </c:pt>
                <c:pt idx="74">
                  <c:v>41213</c:v>
                </c:pt>
                <c:pt idx="75">
                  <c:v>41243</c:v>
                </c:pt>
                <c:pt idx="76">
                  <c:v>41274</c:v>
                </c:pt>
                <c:pt idx="77">
                  <c:v>41305</c:v>
                </c:pt>
                <c:pt idx="78">
                  <c:v>41333</c:v>
                </c:pt>
                <c:pt idx="79">
                  <c:v>41364</c:v>
                </c:pt>
                <c:pt idx="80">
                  <c:v>41394</c:v>
                </c:pt>
                <c:pt idx="81">
                  <c:v>41425</c:v>
                </c:pt>
                <c:pt idx="82">
                  <c:v>41455</c:v>
                </c:pt>
                <c:pt idx="83">
                  <c:v>41486</c:v>
                </c:pt>
                <c:pt idx="84">
                  <c:v>41517</c:v>
                </c:pt>
                <c:pt idx="85">
                  <c:v>41547</c:v>
                </c:pt>
                <c:pt idx="86">
                  <c:v>41578</c:v>
                </c:pt>
                <c:pt idx="87">
                  <c:v>41608</c:v>
                </c:pt>
                <c:pt idx="88">
                  <c:v>41639</c:v>
                </c:pt>
                <c:pt idx="89">
                  <c:v>41670</c:v>
                </c:pt>
                <c:pt idx="90">
                  <c:v>41698</c:v>
                </c:pt>
                <c:pt idx="91">
                  <c:v>41729</c:v>
                </c:pt>
                <c:pt idx="92">
                  <c:v>41759</c:v>
                </c:pt>
                <c:pt idx="93">
                  <c:v>41790</c:v>
                </c:pt>
                <c:pt idx="94">
                  <c:v>41820</c:v>
                </c:pt>
                <c:pt idx="95">
                  <c:v>41851</c:v>
                </c:pt>
                <c:pt idx="96">
                  <c:v>41882</c:v>
                </c:pt>
                <c:pt idx="97">
                  <c:v>41912</c:v>
                </c:pt>
                <c:pt idx="98">
                  <c:v>41943</c:v>
                </c:pt>
                <c:pt idx="99">
                  <c:v>41973</c:v>
                </c:pt>
                <c:pt idx="100">
                  <c:v>42004</c:v>
                </c:pt>
                <c:pt idx="101">
                  <c:v>42035</c:v>
                </c:pt>
                <c:pt idx="102">
                  <c:v>42063</c:v>
                </c:pt>
                <c:pt idx="103">
                  <c:v>42094</c:v>
                </c:pt>
                <c:pt idx="104">
                  <c:v>42124</c:v>
                </c:pt>
                <c:pt idx="105">
                  <c:v>42155</c:v>
                </c:pt>
                <c:pt idx="106">
                  <c:v>42185</c:v>
                </c:pt>
                <c:pt idx="107">
                  <c:v>42216</c:v>
                </c:pt>
                <c:pt idx="108">
                  <c:v>42247</c:v>
                </c:pt>
                <c:pt idx="109">
                  <c:v>42277</c:v>
                </c:pt>
                <c:pt idx="110">
                  <c:v>42308</c:v>
                </c:pt>
                <c:pt idx="111">
                  <c:v>42338</c:v>
                </c:pt>
                <c:pt idx="112">
                  <c:v>42369</c:v>
                </c:pt>
                <c:pt idx="113">
                  <c:v>42400</c:v>
                </c:pt>
                <c:pt idx="114">
                  <c:v>42429</c:v>
                </c:pt>
                <c:pt idx="115">
                  <c:v>42460</c:v>
                </c:pt>
                <c:pt idx="116">
                  <c:v>42490</c:v>
                </c:pt>
                <c:pt idx="117">
                  <c:v>42521</c:v>
                </c:pt>
                <c:pt idx="118">
                  <c:v>42551</c:v>
                </c:pt>
                <c:pt idx="119">
                  <c:v>42582</c:v>
                </c:pt>
                <c:pt idx="120">
                  <c:v>42613</c:v>
                </c:pt>
                <c:pt idx="121">
                  <c:v>42643</c:v>
                </c:pt>
                <c:pt idx="122">
                  <c:v>42674</c:v>
                </c:pt>
                <c:pt idx="123">
                  <c:v>42704</c:v>
                </c:pt>
                <c:pt idx="124">
                  <c:v>42735</c:v>
                </c:pt>
                <c:pt idx="125">
                  <c:v>42766</c:v>
                </c:pt>
                <c:pt idx="126">
                  <c:v>42794</c:v>
                </c:pt>
                <c:pt idx="127">
                  <c:v>42825</c:v>
                </c:pt>
                <c:pt idx="128">
                  <c:v>42855</c:v>
                </c:pt>
                <c:pt idx="129">
                  <c:v>42886</c:v>
                </c:pt>
                <c:pt idx="130">
                  <c:v>42916</c:v>
                </c:pt>
                <c:pt idx="131">
                  <c:v>42947</c:v>
                </c:pt>
                <c:pt idx="132">
                  <c:v>42978</c:v>
                </c:pt>
                <c:pt idx="133">
                  <c:v>43008</c:v>
                </c:pt>
                <c:pt idx="134">
                  <c:v>43039</c:v>
                </c:pt>
                <c:pt idx="135">
                  <c:v>43069</c:v>
                </c:pt>
                <c:pt idx="136">
                  <c:v>43100</c:v>
                </c:pt>
                <c:pt idx="137">
                  <c:v>43131</c:v>
                </c:pt>
                <c:pt idx="138">
                  <c:v>43159</c:v>
                </c:pt>
                <c:pt idx="139">
                  <c:v>43190</c:v>
                </c:pt>
                <c:pt idx="140">
                  <c:v>43220</c:v>
                </c:pt>
                <c:pt idx="141">
                  <c:v>43251</c:v>
                </c:pt>
                <c:pt idx="142">
                  <c:v>43281</c:v>
                </c:pt>
                <c:pt idx="143">
                  <c:v>43312</c:v>
                </c:pt>
                <c:pt idx="144">
                  <c:v>43343</c:v>
                </c:pt>
                <c:pt idx="145">
                  <c:v>43373</c:v>
                </c:pt>
                <c:pt idx="146">
                  <c:v>43404</c:v>
                </c:pt>
                <c:pt idx="147">
                  <c:v>43434</c:v>
                </c:pt>
                <c:pt idx="148">
                  <c:v>43465</c:v>
                </c:pt>
                <c:pt idx="149">
                  <c:v>43496</c:v>
                </c:pt>
                <c:pt idx="150">
                  <c:v>43524</c:v>
                </c:pt>
                <c:pt idx="151">
                  <c:v>43555</c:v>
                </c:pt>
                <c:pt idx="152">
                  <c:v>43585</c:v>
                </c:pt>
                <c:pt idx="153">
                  <c:v>43616</c:v>
                </c:pt>
                <c:pt idx="154">
                  <c:v>43646</c:v>
                </c:pt>
                <c:pt idx="155">
                  <c:v>43677</c:v>
                </c:pt>
                <c:pt idx="156">
                  <c:v>43708</c:v>
                </c:pt>
                <c:pt idx="157">
                  <c:v>43738</c:v>
                </c:pt>
                <c:pt idx="158">
                  <c:v>43769</c:v>
                </c:pt>
                <c:pt idx="159">
                  <c:v>43799</c:v>
                </c:pt>
                <c:pt idx="160">
                  <c:v>43830</c:v>
                </c:pt>
                <c:pt idx="161">
                  <c:v>43861</c:v>
                </c:pt>
                <c:pt idx="162">
                  <c:v>43890</c:v>
                </c:pt>
                <c:pt idx="163">
                  <c:v>43921</c:v>
                </c:pt>
                <c:pt idx="164">
                  <c:v>43951</c:v>
                </c:pt>
                <c:pt idx="165">
                  <c:v>43982</c:v>
                </c:pt>
                <c:pt idx="166">
                  <c:v>44012</c:v>
                </c:pt>
                <c:pt idx="167">
                  <c:v>44043</c:v>
                </c:pt>
                <c:pt idx="168">
                  <c:v>44074</c:v>
                </c:pt>
                <c:pt idx="169">
                  <c:v>44104</c:v>
                </c:pt>
                <c:pt idx="170">
                  <c:v>44135</c:v>
                </c:pt>
                <c:pt idx="171">
                  <c:v>44165</c:v>
                </c:pt>
                <c:pt idx="172">
                  <c:v>44196</c:v>
                </c:pt>
                <c:pt idx="173">
                  <c:v>44227</c:v>
                </c:pt>
                <c:pt idx="174">
                  <c:v>44255</c:v>
                </c:pt>
                <c:pt idx="175">
                  <c:v>44286</c:v>
                </c:pt>
                <c:pt idx="176">
                  <c:v>44316</c:v>
                </c:pt>
                <c:pt idx="177">
                  <c:v>44347</c:v>
                </c:pt>
                <c:pt idx="178">
                  <c:v>44377</c:v>
                </c:pt>
                <c:pt idx="179">
                  <c:v>44408</c:v>
                </c:pt>
                <c:pt idx="180">
                  <c:v>44439</c:v>
                </c:pt>
                <c:pt idx="181">
                  <c:v>44469</c:v>
                </c:pt>
                <c:pt idx="182">
                  <c:v>44500</c:v>
                </c:pt>
                <c:pt idx="183">
                  <c:v>44530</c:v>
                </c:pt>
                <c:pt idx="184">
                  <c:v>44561</c:v>
                </c:pt>
                <c:pt idx="185">
                  <c:v>44592</c:v>
                </c:pt>
                <c:pt idx="186">
                  <c:v>44620</c:v>
                </c:pt>
                <c:pt idx="187">
                  <c:v>44651</c:v>
                </c:pt>
                <c:pt idx="188">
                  <c:v>44681</c:v>
                </c:pt>
                <c:pt idx="189">
                  <c:v>44712</c:v>
                </c:pt>
                <c:pt idx="190">
                  <c:v>44742</c:v>
                </c:pt>
                <c:pt idx="191">
                  <c:v>44773</c:v>
                </c:pt>
                <c:pt idx="192">
                  <c:v>44804</c:v>
                </c:pt>
                <c:pt idx="193">
                  <c:v>44834</c:v>
                </c:pt>
                <c:pt idx="194">
                  <c:v>44865</c:v>
                </c:pt>
                <c:pt idx="195">
                  <c:v>44895</c:v>
                </c:pt>
                <c:pt idx="196">
                  <c:v>44926</c:v>
                </c:pt>
                <c:pt idx="197">
                  <c:v>44957</c:v>
                </c:pt>
                <c:pt idx="198">
                  <c:v>44985</c:v>
                </c:pt>
                <c:pt idx="199">
                  <c:v>45016</c:v>
                </c:pt>
                <c:pt idx="200">
                  <c:v>45046</c:v>
                </c:pt>
                <c:pt idx="201">
                  <c:v>45077</c:v>
                </c:pt>
                <c:pt idx="202">
                  <c:v>45107</c:v>
                </c:pt>
                <c:pt idx="203">
                  <c:v>45138</c:v>
                </c:pt>
                <c:pt idx="204">
                  <c:v>45169</c:v>
                </c:pt>
                <c:pt idx="205">
                  <c:v>45199</c:v>
                </c:pt>
                <c:pt idx="206">
                  <c:v>45230</c:v>
                </c:pt>
              </c:numCache>
            </c:numRef>
          </c:cat>
          <c:val>
            <c:numRef>
              <c:f>STAT_PREZ.ARADY007_PKG!$B$169:$B$375</c:f>
              <c:numCache>
                <c:formatCode>General</c:formatCode>
                <c:ptCount val="207"/>
                <c:pt idx="0">
                  <c:v>2.25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  <c:pt idx="4">
                  <c:v>2.5</c:v>
                </c:pt>
                <c:pt idx="5">
                  <c:v>2.5</c:v>
                </c:pt>
                <c:pt idx="6">
                  <c:v>2.5</c:v>
                </c:pt>
                <c:pt idx="7">
                  <c:v>2.5</c:v>
                </c:pt>
                <c:pt idx="8">
                  <c:v>2.5</c:v>
                </c:pt>
                <c:pt idx="9">
                  <c:v>2.5</c:v>
                </c:pt>
                <c:pt idx="10">
                  <c:v>2.75</c:v>
                </c:pt>
                <c:pt idx="11">
                  <c:v>3</c:v>
                </c:pt>
                <c:pt idx="12">
                  <c:v>3.25</c:v>
                </c:pt>
                <c:pt idx="13">
                  <c:v>3.25</c:v>
                </c:pt>
                <c:pt idx="14">
                  <c:v>3.25</c:v>
                </c:pt>
                <c:pt idx="15">
                  <c:v>3.5</c:v>
                </c:pt>
                <c:pt idx="16">
                  <c:v>3.5</c:v>
                </c:pt>
                <c:pt idx="17">
                  <c:v>3.5</c:v>
                </c:pt>
                <c:pt idx="18">
                  <c:v>3.75</c:v>
                </c:pt>
                <c:pt idx="19">
                  <c:v>3.75</c:v>
                </c:pt>
                <c:pt idx="20">
                  <c:v>3.75</c:v>
                </c:pt>
                <c:pt idx="21">
                  <c:v>3.75</c:v>
                </c:pt>
                <c:pt idx="22">
                  <c:v>3.75</c:v>
                </c:pt>
                <c:pt idx="23">
                  <c:v>3.75</c:v>
                </c:pt>
                <c:pt idx="24">
                  <c:v>3.5</c:v>
                </c:pt>
                <c:pt idx="25">
                  <c:v>3.5</c:v>
                </c:pt>
                <c:pt idx="26">
                  <c:v>3.5</c:v>
                </c:pt>
                <c:pt idx="27">
                  <c:v>2.75</c:v>
                </c:pt>
                <c:pt idx="28">
                  <c:v>2.25</c:v>
                </c:pt>
                <c:pt idx="29">
                  <c:v>2.25</c:v>
                </c:pt>
                <c:pt idx="30">
                  <c:v>1.75</c:v>
                </c:pt>
                <c:pt idx="31">
                  <c:v>1.75</c:v>
                </c:pt>
                <c:pt idx="32">
                  <c:v>1.75</c:v>
                </c:pt>
                <c:pt idx="33">
                  <c:v>1.5</c:v>
                </c:pt>
                <c:pt idx="34">
                  <c:v>1.5</c:v>
                </c:pt>
                <c:pt idx="35">
                  <c:v>1.5</c:v>
                </c:pt>
                <c:pt idx="36">
                  <c:v>1.25</c:v>
                </c:pt>
                <c:pt idx="37">
                  <c:v>1.25</c:v>
                </c:pt>
                <c:pt idx="38">
                  <c:v>1.25</c:v>
                </c:pt>
                <c:pt idx="39">
                  <c:v>1.25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0.75</c:v>
                </c:pt>
                <c:pt idx="46">
                  <c:v>0.75</c:v>
                </c:pt>
                <c:pt idx="47">
                  <c:v>0.75</c:v>
                </c:pt>
                <c:pt idx="48">
                  <c:v>0.75</c:v>
                </c:pt>
                <c:pt idx="49">
                  <c:v>0.75</c:v>
                </c:pt>
                <c:pt idx="50">
                  <c:v>0.75</c:v>
                </c:pt>
                <c:pt idx="51">
                  <c:v>0.75</c:v>
                </c:pt>
                <c:pt idx="52">
                  <c:v>0.75</c:v>
                </c:pt>
                <c:pt idx="53">
                  <c:v>0.75</c:v>
                </c:pt>
                <c:pt idx="54">
                  <c:v>0.75</c:v>
                </c:pt>
                <c:pt idx="55">
                  <c:v>0.75</c:v>
                </c:pt>
                <c:pt idx="56">
                  <c:v>0.75</c:v>
                </c:pt>
                <c:pt idx="57">
                  <c:v>0.75</c:v>
                </c:pt>
                <c:pt idx="58">
                  <c:v>0.75</c:v>
                </c:pt>
                <c:pt idx="59">
                  <c:v>0.75</c:v>
                </c:pt>
                <c:pt idx="60">
                  <c:v>0.75</c:v>
                </c:pt>
                <c:pt idx="61">
                  <c:v>0.75</c:v>
                </c:pt>
                <c:pt idx="62">
                  <c:v>0.75</c:v>
                </c:pt>
                <c:pt idx="63">
                  <c:v>0.75</c:v>
                </c:pt>
                <c:pt idx="64">
                  <c:v>0.75</c:v>
                </c:pt>
                <c:pt idx="65">
                  <c:v>0.75</c:v>
                </c:pt>
                <c:pt idx="66">
                  <c:v>0.75</c:v>
                </c:pt>
                <c:pt idx="67">
                  <c:v>0.75</c:v>
                </c:pt>
                <c:pt idx="68">
                  <c:v>0.75</c:v>
                </c:pt>
                <c:pt idx="69">
                  <c:v>0.75</c:v>
                </c:pt>
                <c:pt idx="70">
                  <c:v>0.5</c:v>
                </c:pt>
                <c:pt idx="71">
                  <c:v>0.5</c:v>
                </c:pt>
                <c:pt idx="72">
                  <c:v>0.5</c:v>
                </c:pt>
                <c:pt idx="73">
                  <c:v>0.5</c:v>
                </c:pt>
                <c:pt idx="74">
                  <c:v>0.25</c:v>
                </c:pt>
                <c:pt idx="75">
                  <c:v>0.05</c:v>
                </c:pt>
                <c:pt idx="76">
                  <c:v>0.05</c:v>
                </c:pt>
                <c:pt idx="77">
                  <c:v>0.05</c:v>
                </c:pt>
                <c:pt idx="78">
                  <c:v>0.05</c:v>
                </c:pt>
                <c:pt idx="79">
                  <c:v>0.05</c:v>
                </c:pt>
                <c:pt idx="80">
                  <c:v>0.05</c:v>
                </c:pt>
                <c:pt idx="81">
                  <c:v>0.05</c:v>
                </c:pt>
                <c:pt idx="82">
                  <c:v>0.05</c:v>
                </c:pt>
                <c:pt idx="83">
                  <c:v>0.05</c:v>
                </c:pt>
                <c:pt idx="84">
                  <c:v>0.05</c:v>
                </c:pt>
                <c:pt idx="85">
                  <c:v>0.05</c:v>
                </c:pt>
                <c:pt idx="86">
                  <c:v>0.05</c:v>
                </c:pt>
                <c:pt idx="87">
                  <c:v>0.05</c:v>
                </c:pt>
                <c:pt idx="88">
                  <c:v>0.05</c:v>
                </c:pt>
                <c:pt idx="89">
                  <c:v>0.05</c:v>
                </c:pt>
                <c:pt idx="90">
                  <c:v>0.05</c:v>
                </c:pt>
                <c:pt idx="91">
                  <c:v>0.05</c:v>
                </c:pt>
                <c:pt idx="92">
                  <c:v>0.05</c:v>
                </c:pt>
                <c:pt idx="93">
                  <c:v>0.05</c:v>
                </c:pt>
                <c:pt idx="94">
                  <c:v>0.05</c:v>
                </c:pt>
                <c:pt idx="95">
                  <c:v>0.05</c:v>
                </c:pt>
                <c:pt idx="96">
                  <c:v>0.05</c:v>
                </c:pt>
                <c:pt idx="97">
                  <c:v>0.05</c:v>
                </c:pt>
                <c:pt idx="98">
                  <c:v>0.05</c:v>
                </c:pt>
                <c:pt idx="99">
                  <c:v>0.05</c:v>
                </c:pt>
                <c:pt idx="100">
                  <c:v>0.05</c:v>
                </c:pt>
                <c:pt idx="101">
                  <c:v>0.05</c:v>
                </c:pt>
                <c:pt idx="102">
                  <c:v>0.05</c:v>
                </c:pt>
                <c:pt idx="103">
                  <c:v>0.05</c:v>
                </c:pt>
                <c:pt idx="104">
                  <c:v>0.05</c:v>
                </c:pt>
                <c:pt idx="105">
                  <c:v>0.05</c:v>
                </c:pt>
                <c:pt idx="106">
                  <c:v>0.05</c:v>
                </c:pt>
                <c:pt idx="107">
                  <c:v>0.05</c:v>
                </c:pt>
                <c:pt idx="108">
                  <c:v>0.05</c:v>
                </c:pt>
                <c:pt idx="109">
                  <c:v>0.05</c:v>
                </c:pt>
                <c:pt idx="110">
                  <c:v>0.05</c:v>
                </c:pt>
                <c:pt idx="111">
                  <c:v>0.05</c:v>
                </c:pt>
                <c:pt idx="112">
                  <c:v>0.05</c:v>
                </c:pt>
                <c:pt idx="113">
                  <c:v>0.05</c:v>
                </c:pt>
                <c:pt idx="114">
                  <c:v>0.05</c:v>
                </c:pt>
                <c:pt idx="115">
                  <c:v>0.05</c:v>
                </c:pt>
                <c:pt idx="116">
                  <c:v>0.05</c:v>
                </c:pt>
                <c:pt idx="117">
                  <c:v>0.05</c:v>
                </c:pt>
                <c:pt idx="118">
                  <c:v>0.05</c:v>
                </c:pt>
                <c:pt idx="119">
                  <c:v>0.05</c:v>
                </c:pt>
                <c:pt idx="120">
                  <c:v>0.05</c:v>
                </c:pt>
                <c:pt idx="121">
                  <c:v>0.05</c:v>
                </c:pt>
                <c:pt idx="122">
                  <c:v>0.05</c:v>
                </c:pt>
                <c:pt idx="123">
                  <c:v>0.05</c:v>
                </c:pt>
                <c:pt idx="124">
                  <c:v>0.05</c:v>
                </c:pt>
                <c:pt idx="125">
                  <c:v>0.05</c:v>
                </c:pt>
                <c:pt idx="126">
                  <c:v>0.05</c:v>
                </c:pt>
                <c:pt idx="127">
                  <c:v>0.05</c:v>
                </c:pt>
                <c:pt idx="128">
                  <c:v>0.05</c:v>
                </c:pt>
                <c:pt idx="129">
                  <c:v>0.05</c:v>
                </c:pt>
                <c:pt idx="130">
                  <c:v>0.05</c:v>
                </c:pt>
                <c:pt idx="131">
                  <c:v>0.05</c:v>
                </c:pt>
                <c:pt idx="132">
                  <c:v>0.25</c:v>
                </c:pt>
                <c:pt idx="133">
                  <c:v>0.25</c:v>
                </c:pt>
                <c:pt idx="134">
                  <c:v>0.25</c:v>
                </c:pt>
                <c:pt idx="135">
                  <c:v>0.5</c:v>
                </c:pt>
                <c:pt idx="136">
                  <c:v>0.5</c:v>
                </c:pt>
                <c:pt idx="137">
                  <c:v>0.5</c:v>
                </c:pt>
                <c:pt idx="138">
                  <c:v>0.75</c:v>
                </c:pt>
                <c:pt idx="139">
                  <c:v>0.75</c:v>
                </c:pt>
                <c:pt idx="140">
                  <c:v>0.75</c:v>
                </c:pt>
                <c:pt idx="141">
                  <c:v>0.75</c:v>
                </c:pt>
                <c:pt idx="142">
                  <c:v>1</c:v>
                </c:pt>
                <c:pt idx="143">
                  <c:v>1</c:v>
                </c:pt>
                <c:pt idx="144">
                  <c:v>1.25</c:v>
                </c:pt>
                <c:pt idx="145">
                  <c:v>1.5</c:v>
                </c:pt>
                <c:pt idx="146">
                  <c:v>1.5</c:v>
                </c:pt>
                <c:pt idx="147">
                  <c:v>1.75</c:v>
                </c:pt>
                <c:pt idx="148">
                  <c:v>1.75</c:v>
                </c:pt>
                <c:pt idx="149">
                  <c:v>1.75</c:v>
                </c:pt>
                <c:pt idx="150">
                  <c:v>1.75</c:v>
                </c:pt>
                <c:pt idx="151">
                  <c:v>1.75</c:v>
                </c:pt>
                <c:pt idx="152">
                  <c:v>1.75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2.25</c:v>
                </c:pt>
                <c:pt idx="163">
                  <c:v>1</c:v>
                </c:pt>
                <c:pt idx="164">
                  <c:v>1</c:v>
                </c:pt>
                <c:pt idx="165">
                  <c:v>0.25</c:v>
                </c:pt>
                <c:pt idx="166">
                  <c:v>0.25</c:v>
                </c:pt>
                <c:pt idx="167">
                  <c:v>0.25</c:v>
                </c:pt>
                <c:pt idx="168">
                  <c:v>0.25</c:v>
                </c:pt>
                <c:pt idx="169">
                  <c:v>0.25</c:v>
                </c:pt>
                <c:pt idx="170">
                  <c:v>0.25</c:v>
                </c:pt>
                <c:pt idx="171">
                  <c:v>0.25</c:v>
                </c:pt>
                <c:pt idx="172">
                  <c:v>0.25</c:v>
                </c:pt>
                <c:pt idx="173">
                  <c:v>0.25</c:v>
                </c:pt>
                <c:pt idx="174">
                  <c:v>0.25</c:v>
                </c:pt>
                <c:pt idx="175">
                  <c:v>0.25</c:v>
                </c:pt>
                <c:pt idx="176">
                  <c:v>0.25</c:v>
                </c:pt>
                <c:pt idx="177">
                  <c:v>0.25</c:v>
                </c:pt>
                <c:pt idx="178">
                  <c:v>0.5</c:v>
                </c:pt>
                <c:pt idx="179">
                  <c:v>0.5</c:v>
                </c:pt>
                <c:pt idx="180">
                  <c:v>0.75</c:v>
                </c:pt>
                <c:pt idx="181">
                  <c:v>0.75</c:v>
                </c:pt>
                <c:pt idx="182">
                  <c:v>1.5</c:v>
                </c:pt>
                <c:pt idx="183">
                  <c:v>2.75</c:v>
                </c:pt>
                <c:pt idx="184">
                  <c:v>3.75</c:v>
                </c:pt>
                <c:pt idx="185">
                  <c:v>3.75</c:v>
                </c:pt>
                <c:pt idx="186">
                  <c:v>4.5</c:v>
                </c:pt>
                <c:pt idx="187">
                  <c:v>4.5</c:v>
                </c:pt>
                <c:pt idx="188">
                  <c:v>5</c:v>
                </c:pt>
                <c:pt idx="189">
                  <c:v>5.75</c:v>
                </c:pt>
                <c:pt idx="190">
                  <c:v>7</c:v>
                </c:pt>
                <c:pt idx="191">
                  <c:v>7</c:v>
                </c:pt>
                <c:pt idx="192">
                  <c:v>7</c:v>
                </c:pt>
                <c:pt idx="193">
                  <c:v>7</c:v>
                </c:pt>
                <c:pt idx="194">
                  <c:v>7</c:v>
                </c:pt>
                <c:pt idx="195">
                  <c:v>7</c:v>
                </c:pt>
                <c:pt idx="196">
                  <c:v>7</c:v>
                </c:pt>
                <c:pt idx="197">
                  <c:v>7</c:v>
                </c:pt>
                <c:pt idx="198">
                  <c:v>7</c:v>
                </c:pt>
                <c:pt idx="199">
                  <c:v>7</c:v>
                </c:pt>
                <c:pt idx="200">
                  <c:v>7</c:v>
                </c:pt>
                <c:pt idx="201">
                  <c:v>7</c:v>
                </c:pt>
                <c:pt idx="202">
                  <c:v>7</c:v>
                </c:pt>
                <c:pt idx="203">
                  <c:v>7</c:v>
                </c:pt>
                <c:pt idx="204">
                  <c:v>7</c:v>
                </c:pt>
                <c:pt idx="205">
                  <c:v>7</c:v>
                </c:pt>
                <c:pt idx="206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85-4029-839C-1577E2B5E965}"/>
            </c:ext>
          </c:extLst>
        </c:ser>
        <c:ser>
          <c:idx val="1"/>
          <c:order val="1"/>
          <c:tx>
            <c:strRef>
              <c:f>STAT_PREZ.ARADY007_PKG!$H$4</c:f>
              <c:strCache>
                <c:ptCount val="1"/>
                <c:pt idx="0">
                  <c:v>ECB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STAT_PREZ.ARADY007_PKG!$A$169:$A$375</c:f>
              <c:numCache>
                <c:formatCode>m/d/yyyy</c:formatCode>
                <c:ptCount val="207"/>
                <c:pt idx="0">
                  <c:v>38960</c:v>
                </c:pt>
                <c:pt idx="1">
                  <c:v>38990</c:v>
                </c:pt>
                <c:pt idx="2">
                  <c:v>39021</c:v>
                </c:pt>
                <c:pt idx="3">
                  <c:v>39051</c:v>
                </c:pt>
                <c:pt idx="4">
                  <c:v>39082</c:v>
                </c:pt>
                <c:pt idx="5">
                  <c:v>39113</c:v>
                </c:pt>
                <c:pt idx="6">
                  <c:v>39141</c:v>
                </c:pt>
                <c:pt idx="7">
                  <c:v>39172</c:v>
                </c:pt>
                <c:pt idx="8">
                  <c:v>39202</c:v>
                </c:pt>
                <c:pt idx="9">
                  <c:v>39233</c:v>
                </c:pt>
                <c:pt idx="10">
                  <c:v>39263</c:v>
                </c:pt>
                <c:pt idx="11">
                  <c:v>39294</c:v>
                </c:pt>
                <c:pt idx="12">
                  <c:v>39325</c:v>
                </c:pt>
                <c:pt idx="13">
                  <c:v>39355</c:v>
                </c:pt>
                <c:pt idx="14">
                  <c:v>39386</c:v>
                </c:pt>
                <c:pt idx="15">
                  <c:v>39416</c:v>
                </c:pt>
                <c:pt idx="16">
                  <c:v>39447</c:v>
                </c:pt>
                <c:pt idx="17">
                  <c:v>39478</c:v>
                </c:pt>
                <c:pt idx="18">
                  <c:v>39507</c:v>
                </c:pt>
                <c:pt idx="19">
                  <c:v>39538</c:v>
                </c:pt>
                <c:pt idx="20">
                  <c:v>39568</c:v>
                </c:pt>
                <c:pt idx="21">
                  <c:v>39599</c:v>
                </c:pt>
                <c:pt idx="22">
                  <c:v>39629</c:v>
                </c:pt>
                <c:pt idx="23">
                  <c:v>39660</c:v>
                </c:pt>
                <c:pt idx="24">
                  <c:v>39691</c:v>
                </c:pt>
                <c:pt idx="25">
                  <c:v>39721</c:v>
                </c:pt>
                <c:pt idx="26">
                  <c:v>39752</c:v>
                </c:pt>
                <c:pt idx="27">
                  <c:v>39782</c:v>
                </c:pt>
                <c:pt idx="28">
                  <c:v>39813</c:v>
                </c:pt>
                <c:pt idx="29">
                  <c:v>39844</c:v>
                </c:pt>
                <c:pt idx="30">
                  <c:v>39872</c:v>
                </c:pt>
                <c:pt idx="31">
                  <c:v>39903</c:v>
                </c:pt>
                <c:pt idx="32">
                  <c:v>39933</c:v>
                </c:pt>
                <c:pt idx="33">
                  <c:v>39964</c:v>
                </c:pt>
                <c:pt idx="34">
                  <c:v>39994</c:v>
                </c:pt>
                <c:pt idx="35">
                  <c:v>40025</c:v>
                </c:pt>
                <c:pt idx="36">
                  <c:v>40056</c:v>
                </c:pt>
                <c:pt idx="37">
                  <c:v>40086</c:v>
                </c:pt>
                <c:pt idx="38">
                  <c:v>40117</c:v>
                </c:pt>
                <c:pt idx="39">
                  <c:v>40147</c:v>
                </c:pt>
                <c:pt idx="40">
                  <c:v>40178</c:v>
                </c:pt>
                <c:pt idx="41">
                  <c:v>40209</c:v>
                </c:pt>
                <c:pt idx="42">
                  <c:v>40237</c:v>
                </c:pt>
                <c:pt idx="43">
                  <c:v>40268</c:v>
                </c:pt>
                <c:pt idx="44">
                  <c:v>40298</c:v>
                </c:pt>
                <c:pt idx="45">
                  <c:v>40329</c:v>
                </c:pt>
                <c:pt idx="46">
                  <c:v>40359</c:v>
                </c:pt>
                <c:pt idx="47">
                  <c:v>40390</c:v>
                </c:pt>
                <c:pt idx="48">
                  <c:v>40421</c:v>
                </c:pt>
                <c:pt idx="49">
                  <c:v>40451</c:v>
                </c:pt>
                <c:pt idx="50">
                  <c:v>40482</c:v>
                </c:pt>
                <c:pt idx="51">
                  <c:v>40512</c:v>
                </c:pt>
                <c:pt idx="52">
                  <c:v>40543</c:v>
                </c:pt>
                <c:pt idx="53">
                  <c:v>40574</c:v>
                </c:pt>
                <c:pt idx="54">
                  <c:v>40602</c:v>
                </c:pt>
                <c:pt idx="55">
                  <c:v>40633</c:v>
                </c:pt>
                <c:pt idx="56">
                  <c:v>40663</c:v>
                </c:pt>
                <c:pt idx="57">
                  <c:v>40694</c:v>
                </c:pt>
                <c:pt idx="58">
                  <c:v>40724</c:v>
                </c:pt>
                <c:pt idx="59">
                  <c:v>40755</c:v>
                </c:pt>
                <c:pt idx="60">
                  <c:v>40786</c:v>
                </c:pt>
                <c:pt idx="61">
                  <c:v>40816</c:v>
                </c:pt>
                <c:pt idx="62">
                  <c:v>40847</c:v>
                </c:pt>
                <c:pt idx="63">
                  <c:v>40877</c:v>
                </c:pt>
                <c:pt idx="64">
                  <c:v>40908</c:v>
                </c:pt>
                <c:pt idx="65">
                  <c:v>40939</c:v>
                </c:pt>
                <c:pt idx="66">
                  <c:v>40968</c:v>
                </c:pt>
                <c:pt idx="67">
                  <c:v>40999</c:v>
                </c:pt>
                <c:pt idx="68">
                  <c:v>41029</c:v>
                </c:pt>
                <c:pt idx="69">
                  <c:v>41060</c:v>
                </c:pt>
                <c:pt idx="70">
                  <c:v>41090</c:v>
                </c:pt>
                <c:pt idx="71">
                  <c:v>41121</c:v>
                </c:pt>
                <c:pt idx="72">
                  <c:v>41152</c:v>
                </c:pt>
                <c:pt idx="73">
                  <c:v>41182</c:v>
                </c:pt>
                <c:pt idx="74">
                  <c:v>41213</c:v>
                </c:pt>
                <c:pt idx="75">
                  <c:v>41243</c:v>
                </c:pt>
                <c:pt idx="76">
                  <c:v>41274</c:v>
                </c:pt>
                <c:pt idx="77">
                  <c:v>41305</c:v>
                </c:pt>
                <c:pt idx="78">
                  <c:v>41333</c:v>
                </c:pt>
                <c:pt idx="79">
                  <c:v>41364</c:v>
                </c:pt>
                <c:pt idx="80">
                  <c:v>41394</c:v>
                </c:pt>
                <c:pt idx="81">
                  <c:v>41425</c:v>
                </c:pt>
                <c:pt idx="82">
                  <c:v>41455</c:v>
                </c:pt>
                <c:pt idx="83">
                  <c:v>41486</c:v>
                </c:pt>
                <c:pt idx="84">
                  <c:v>41517</c:v>
                </c:pt>
                <c:pt idx="85">
                  <c:v>41547</c:v>
                </c:pt>
                <c:pt idx="86">
                  <c:v>41578</c:v>
                </c:pt>
                <c:pt idx="87">
                  <c:v>41608</c:v>
                </c:pt>
                <c:pt idx="88">
                  <c:v>41639</c:v>
                </c:pt>
                <c:pt idx="89">
                  <c:v>41670</c:v>
                </c:pt>
                <c:pt idx="90">
                  <c:v>41698</c:v>
                </c:pt>
                <c:pt idx="91">
                  <c:v>41729</c:v>
                </c:pt>
                <c:pt idx="92">
                  <c:v>41759</c:v>
                </c:pt>
                <c:pt idx="93">
                  <c:v>41790</c:v>
                </c:pt>
                <c:pt idx="94">
                  <c:v>41820</c:v>
                </c:pt>
                <c:pt idx="95">
                  <c:v>41851</c:v>
                </c:pt>
                <c:pt idx="96">
                  <c:v>41882</c:v>
                </c:pt>
                <c:pt idx="97">
                  <c:v>41912</c:v>
                </c:pt>
                <c:pt idx="98">
                  <c:v>41943</c:v>
                </c:pt>
                <c:pt idx="99">
                  <c:v>41973</c:v>
                </c:pt>
                <c:pt idx="100">
                  <c:v>42004</c:v>
                </c:pt>
                <c:pt idx="101">
                  <c:v>42035</c:v>
                </c:pt>
                <c:pt idx="102">
                  <c:v>42063</c:v>
                </c:pt>
                <c:pt idx="103">
                  <c:v>42094</c:v>
                </c:pt>
                <c:pt idx="104">
                  <c:v>42124</c:v>
                </c:pt>
                <c:pt idx="105">
                  <c:v>42155</c:v>
                </c:pt>
                <c:pt idx="106">
                  <c:v>42185</c:v>
                </c:pt>
                <c:pt idx="107">
                  <c:v>42216</c:v>
                </c:pt>
                <c:pt idx="108">
                  <c:v>42247</c:v>
                </c:pt>
                <c:pt idx="109">
                  <c:v>42277</c:v>
                </c:pt>
                <c:pt idx="110">
                  <c:v>42308</c:v>
                </c:pt>
                <c:pt idx="111">
                  <c:v>42338</c:v>
                </c:pt>
                <c:pt idx="112">
                  <c:v>42369</c:v>
                </c:pt>
                <c:pt idx="113">
                  <c:v>42400</c:v>
                </c:pt>
                <c:pt idx="114">
                  <c:v>42429</c:v>
                </c:pt>
                <c:pt idx="115">
                  <c:v>42460</c:v>
                </c:pt>
                <c:pt idx="116">
                  <c:v>42490</c:v>
                </c:pt>
                <c:pt idx="117">
                  <c:v>42521</c:v>
                </c:pt>
                <c:pt idx="118">
                  <c:v>42551</c:v>
                </c:pt>
                <c:pt idx="119">
                  <c:v>42582</c:v>
                </c:pt>
                <c:pt idx="120">
                  <c:v>42613</c:v>
                </c:pt>
                <c:pt idx="121">
                  <c:v>42643</c:v>
                </c:pt>
                <c:pt idx="122">
                  <c:v>42674</c:v>
                </c:pt>
                <c:pt idx="123">
                  <c:v>42704</c:v>
                </c:pt>
                <c:pt idx="124">
                  <c:v>42735</c:v>
                </c:pt>
                <c:pt idx="125">
                  <c:v>42766</c:v>
                </c:pt>
                <c:pt idx="126">
                  <c:v>42794</c:v>
                </c:pt>
                <c:pt idx="127">
                  <c:v>42825</c:v>
                </c:pt>
                <c:pt idx="128">
                  <c:v>42855</c:v>
                </c:pt>
                <c:pt idx="129">
                  <c:v>42886</c:v>
                </c:pt>
                <c:pt idx="130">
                  <c:v>42916</c:v>
                </c:pt>
                <c:pt idx="131">
                  <c:v>42947</c:v>
                </c:pt>
                <c:pt idx="132">
                  <c:v>42978</c:v>
                </c:pt>
                <c:pt idx="133">
                  <c:v>43008</c:v>
                </c:pt>
                <c:pt idx="134">
                  <c:v>43039</c:v>
                </c:pt>
                <c:pt idx="135">
                  <c:v>43069</c:v>
                </c:pt>
                <c:pt idx="136">
                  <c:v>43100</c:v>
                </c:pt>
                <c:pt idx="137">
                  <c:v>43131</c:v>
                </c:pt>
                <c:pt idx="138">
                  <c:v>43159</c:v>
                </c:pt>
                <c:pt idx="139">
                  <c:v>43190</c:v>
                </c:pt>
                <c:pt idx="140">
                  <c:v>43220</c:v>
                </c:pt>
                <c:pt idx="141">
                  <c:v>43251</c:v>
                </c:pt>
                <c:pt idx="142">
                  <c:v>43281</c:v>
                </c:pt>
                <c:pt idx="143">
                  <c:v>43312</c:v>
                </c:pt>
                <c:pt idx="144">
                  <c:v>43343</c:v>
                </c:pt>
                <c:pt idx="145">
                  <c:v>43373</c:v>
                </c:pt>
                <c:pt idx="146">
                  <c:v>43404</c:v>
                </c:pt>
                <c:pt idx="147">
                  <c:v>43434</c:v>
                </c:pt>
                <c:pt idx="148">
                  <c:v>43465</c:v>
                </c:pt>
                <c:pt idx="149">
                  <c:v>43496</c:v>
                </c:pt>
                <c:pt idx="150">
                  <c:v>43524</c:v>
                </c:pt>
                <c:pt idx="151">
                  <c:v>43555</c:v>
                </c:pt>
                <c:pt idx="152">
                  <c:v>43585</c:v>
                </c:pt>
                <c:pt idx="153">
                  <c:v>43616</c:v>
                </c:pt>
                <c:pt idx="154">
                  <c:v>43646</c:v>
                </c:pt>
                <c:pt idx="155">
                  <c:v>43677</c:v>
                </c:pt>
                <c:pt idx="156">
                  <c:v>43708</c:v>
                </c:pt>
                <c:pt idx="157">
                  <c:v>43738</c:v>
                </c:pt>
                <c:pt idx="158">
                  <c:v>43769</c:v>
                </c:pt>
                <c:pt idx="159">
                  <c:v>43799</c:v>
                </c:pt>
                <c:pt idx="160">
                  <c:v>43830</c:v>
                </c:pt>
                <c:pt idx="161">
                  <c:v>43861</c:v>
                </c:pt>
                <c:pt idx="162">
                  <c:v>43890</c:v>
                </c:pt>
                <c:pt idx="163">
                  <c:v>43921</c:v>
                </c:pt>
                <c:pt idx="164">
                  <c:v>43951</c:v>
                </c:pt>
                <c:pt idx="165">
                  <c:v>43982</c:v>
                </c:pt>
                <c:pt idx="166">
                  <c:v>44012</c:v>
                </c:pt>
                <c:pt idx="167">
                  <c:v>44043</c:v>
                </c:pt>
                <c:pt idx="168">
                  <c:v>44074</c:v>
                </c:pt>
                <c:pt idx="169">
                  <c:v>44104</c:v>
                </c:pt>
                <c:pt idx="170">
                  <c:v>44135</c:v>
                </c:pt>
                <c:pt idx="171">
                  <c:v>44165</c:v>
                </c:pt>
                <c:pt idx="172">
                  <c:v>44196</c:v>
                </c:pt>
                <c:pt idx="173">
                  <c:v>44227</c:v>
                </c:pt>
                <c:pt idx="174">
                  <c:v>44255</c:v>
                </c:pt>
                <c:pt idx="175">
                  <c:v>44286</c:v>
                </c:pt>
                <c:pt idx="176">
                  <c:v>44316</c:v>
                </c:pt>
                <c:pt idx="177">
                  <c:v>44347</c:v>
                </c:pt>
                <c:pt idx="178">
                  <c:v>44377</c:v>
                </c:pt>
                <c:pt idx="179">
                  <c:v>44408</c:v>
                </c:pt>
                <c:pt idx="180">
                  <c:v>44439</c:v>
                </c:pt>
                <c:pt idx="181">
                  <c:v>44469</c:v>
                </c:pt>
                <c:pt idx="182">
                  <c:v>44500</c:v>
                </c:pt>
                <c:pt idx="183">
                  <c:v>44530</c:v>
                </c:pt>
                <c:pt idx="184">
                  <c:v>44561</c:v>
                </c:pt>
                <c:pt idx="185">
                  <c:v>44592</c:v>
                </c:pt>
                <c:pt idx="186">
                  <c:v>44620</c:v>
                </c:pt>
                <c:pt idx="187">
                  <c:v>44651</c:v>
                </c:pt>
                <c:pt idx="188">
                  <c:v>44681</c:v>
                </c:pt>
                <c:pt idx="189">
                  <c:v>44712</c:v>
                </c:pt>
                <c:pt idx="190">
                  <c:v>44742</c:v>
                </c:pt>
                <c:pt idx="191">
                  <c:v>44773</c:v>
                </c:pt>
                <c:pt idx="192">
                  <c:v>44804</c:v>
                </c:pt>
                <c:pt idx="193">
                  <c:v>44834</c:v>
                </c:pt>
                <c:pt idx="194">
                  <c:v>44865</c:v>
                </c:pt>
                <c:pt idx="195">
                  <c:v>44895</c:v>
                </c:pt>
                <c:pt idx="196">
                  <c:v>44926</c:v>
                </c:pt>
                <c:pt idx="197">
                  <c:v>44957</c:v>
                </c:pt>
                <c:pt idx="198">
                  <c:v>44985</c:v>
                </c:pt>
                <c:pt idx="199">
                  <c:v>45016</c:v>
                </c:pt>
                <c:pt idx="200">
                  <c:v>45046</c:v>
                </c:pt>
                <c:pt idx="201">
                  <c:v>45077</c:v>
                </c:pt>
                <c:pt idx="202">
                  <c:v>45107</c:v>
                </c:pt>
                <c:pt idx="203">
                  <c:v>45138</c:v>
                </c:pt>
                <c:pt idx="204">
                  <c:v>45169</c:v>
                </c:pt>
                <c:pt idx="205">
                  <c:v>45199</c:v>
                </c:pt>
                <c:pt idx="206">
                  <c:v>45230</c:v>
                </c:pt>
              </c:numCache>
            </c:numRef>
          </c:cat>
          <c:val>
            <c:numRef>
              <c:f>STAT_PREZ.ARADY007_PKG!$H$169:$H$375</c:f>
              <c:numCache>
                <c:formatCode>General</c:formatCode>
                <c:ptCount val="207"/>
                <c:pt idx="26" formatCode="0.00">
                  <c:v>3.75</c:v>
                </c:pt>
                <c:pt idx="27" formatCode="0.00">
                  <c:v>3.25</c:v>
                </c:pt>
                <c:pt idx="28" formatCode="0.00">
                  <c:v>2.5</c:v>
                </c:pt>
                <c:pt idx="29" formatCode="0.00">
                  <c:v>2</c:v>
                </c:pt>
                <c:pt idx="30" formatCode="0.00">
                  <c:v>2</c:v>
                </c:pt>
                <c:pt idx="31" formatCode="0.00">
                  <c:v>1.5</c:v>
                </c:pt>
                <c:pt idx="32" formatCode="0.00">
                  <c:v>1.25</c:v>
                </c:pt>
                <c:pt idx="33" formatCode="0.00">
                  <c:v>1</c:v>
                </c:pt>
                <c:pt idx="34" formatCode="0.00">
                  <c:v>1</c:v>
                </c:pt>
                <c:pt idx="35" formatCode="0.00">
                  <c:v>1</c:v>
                </c:pt>
                <c:pt idx="36" formatCode="0.00">
                  <c:v>1</c:v>
                </c:pt>
                <c:pt idx="37" formatCode="0.00">
                  <c:v>1</c:v>
                </c:pt>
                <c:pt idx="38" formatCode="0.00">
                  <c:v>1</c:v>
                </c:pt>
                <c:pt idx="39" formatCode="0.00">
                  <c:v>1</c:v>
                </c:pt>
                <c:pt idx="40" formatCode="0.00">
                  <c:v>1</c:v>
                </c:pt>
                <c:pt idx="41" formatCode="0.00">
                  <c:v>1</c:v>
                </c:pt>
                <c:pt idx="42" formatCode="0.00">
                  <c:v>1</c:v>
                </c:pt>
                <c:pt idx="43" formatCode="0.00">
                  <c:v>1</c:v>
                </c:pt>
                <c:pt idx="44" formatCode="0.00">
                  <c:v>1</c:v>
                </c:pt>
                <c:pt idx="45" formatCode="0.00">
                  <c:v>1</c:v>
                </c:pt>
                <c:pt idx="46" formatCode="0.00">
                  <c:v>1</c:v>
                </c:pt>
                <c:pt idx="47" formatCode="0.00">
                  <c:v>1</c:v>
                </c:pt>
                <c:pt idx="48" formatCode="0.00">
                  <c:v>1</c:v>
                </c:pt>
                <c:pt idx="49" formatCode="0.00">
                  <c:v>1</c:v>
                </c:pt>
                <c:pt idx="50" formatCode="0.00">
                  <c:v>1</c:v>
                </c:pt>
                <c:pt idx="51" formatCode="0.00">
                  <c:v>1</c:v>
                </c:pt>
                <c:pt idx="52" formatCode="0.00">
                  <c:v>1</c:v>
                </c:pt>
                <c:pt idx="53" formatCode="0.00">
                  <c:v>1</c:v>
                </c:pt>
                <c:pt idx="54" formatCode="0.00">
                  <c:v>1</c:v>
                </c:pt>
                <c:pt idx="55" formatCode="0.00">
                  <c:v>1</c:v>
                </c:pt>
                <c:pt idx="56" formatCode="0.00">
                  <c:v>1.25</c:v>
                </c:pt>
                <c:pt idx="57" formatCode="0.00">
                  <c:v>1.25</c:v>
                </c:pt>
                <c:pt idx="58" formatCode="0.00">
                  <c:v>1.25</c:v>
                </c:pt>
                <c:pt idx="59" formatCode="0.00">
                  <c:v>1.5</c:v>
                </c:pt>
                <c:pt idx="60" formatCode="0.00">
                  <c:v>1.5</c:v>
                </c:pt>
                <c:pt idx="61" formatCode="0.00">
                  <c:v>1.5</c:v>
                </c:pt>
                <c:pt idx="62" formatCode="0.00">
                  <c:v>1.5</c:v>
                </c:pt>
                <c:pt idx="63" formatCode="0.00">
                  <c:v>1.25</c:v>
                </c:pt>
                <c:pt idx="64" formatCode="0.00">
                  <c:v>1</c:v>
                </c:pt>
                <c:pt idx="65" formatCode="0.00">
                  <c:v>1</c:v>
                </c:pt>
                <c:pt idx="66" formatCode="0.00">
                  <c:v>1</c:v>
                </c:pt>
                <c:pt idx="67" formatCode="0.00">
                  <c:v>1</c:v>
                </c:pt>
                <c:pt idx="68" formatCode="0.00">
                  <c:v>1</c:v>
                </c:pt>
                <c:pt idx="69" formatCode="0.00">
                  <c:v>1</c:v>
                </c:pt>
                <c:pt idx="70" formatCode="0.00">
                  <c:v>1</c:v>
                </c:pt>
                <c:pt idx="71" formatCode="0.00">
                  <c:v>0.75</c:v>
                </c:pt>
                <c:pt idx="72" formatCode="0.00">
                  <c:v>0.75</c:v>
                </c:pt>
                <c:pt idx="73" formatCode="0.00">
                  <c:v>0.75</c:v>
                </c:pt>
                <c:pt idx="74" formatCode="0.00">
                  <c:v>0.75</c:v>
                </c:pt>
                <c:pt idx="75" formatCode="0.00">
                  <c:v>0.75</c:v>
                </c:pt>
                <c:pt idx="76" formatCode="0.00">
                  <c:v>0.75</c:v>
                </c:pt>
                <c:pt idx="77" formatCode="0.00">
                  <c:v>0.75</c:v>
                </c:pt>
                <c:pt idx="78" formatCode="0.00">
                  <c:v>0.75</c:v>
                </c:pt>
                <c:pt idx="79" formatCode="0.00">
                  <c:v>0.75</c:v>
                </c:pt>
                <c:pt idx="80" formatCode="0.00">
                  <c:v>0.75</c:v>
                </c:pt>
                <c:pt idx="81" formatCode="0.00">
                  <c:v>0.5</c:v>
                </c:pt>
                <c:pt idx="82" formatCode="0.00">
                  <c:v>0.5</c:v>
                </c:pt>
                <c:pt idx="83" formatCode="0.00">
                  <c:v>0.5</c:v>
                </c:pt>
                <c:pt idx="84" formatCode="0.00">
                  <c:v>0.5</c:v>
                </c:pt>
                <c:pt idx="85" formatCode="0.00">
                  <c:v>0.5</c:v>
                </c:pt>
                <c:pt idx="86" formatCode="0.00">
                  <c:v>0.5</c:v>
                </c:pt>
                <c:pt idx="87" formatCode="0.00">
                  <c:v>0.25</c:v>
                </c:pt>
                <c:pt idx="88" formatCode="0.00">
                  <c:v>0.25</c:v>
                </c:pt>
                <c:pt idx="89" formatCode="0.00">
                  <c:v>0.25</c:v>
                </c:pt>
                <c:pt idx="90" formatCode="0.00">
                  <c:v>0.25</c:v>
                </c:pt>
                <c:pt idx="91" formatCode="0.00">
                  <c:v>0.25</c:v>
                </c:pt>
                <c:pt idx="92" formatCode="0.00">
                  <c:v>0.25</c:v>
                </c:pt>
                <c:pt idx="93" formatCode="0.00">
                  <c:v>0.25</c:v>
                </c:pt>
                <c:pt idx="94" formatCode="0.00">
                  <c:v>0.15</c:v>
                </c:pt>
                <c:pt idx="95" formatCode="0.00">
                  <c:v>0.15</c:v>
                </c:pt>
                <c:pt idx="96" formatCode="0.00">
                  <c:v>0.15</c:v>
                </c:pt>
                <c:pt idx="97" formatCode="0.00">
                  <c:v>0.05</c:v>
                </c:pt>
                <c:pt idx="98" formatCode="0.00">
                  <c:v>0.05</c:v>
                </c:pt>
                <c:pt idx="99" formatCode="0.00">
                  <c:v>0.05</c:v>
                </c:pt>
                <c:pt idx="100" formatCode="0.00">
                  <c:v>0.05</c:v>
                </c:pt>
                <c:pt idx="101" formatCode="0.00">
                  <c:v>0.05</c:v>
                </c:pt>
                <c:pt idx="102" formatCode="0.00">
                  <c:v>0.05</c:v>
                </c:pt>
                <c:pt idx="103" formatCode="0.00">
                  <c:v>0.05</c:v>
                </c:pt>
                <c:pt idx="104" formatCode="0.00">
                  <c:v>0.05</c:v>
                </c:pt>
                <c:pt idx="105" formatCode="0.00">
                  <c:v>0.05</c:v>
                </c:pt>
                <c:pt idx="106" formatCode="0.00">
                  <c:v>0.05</c:v>
                </c:pt>
                <c:pt idx="107" formatCode="0.00">
                  <c:v>0.05</c:v>
                </c:pt>
                <c:pt idx="108" formatCode="0.00">
                  <c:v>0.05</c:v>
                </c:pt>
                <c:pt idx="109" formatCode="0.00">
                  <c:v>0.05</c:v>
                </c:pt>
                <c:pt idx="110" formatCode="0.00">
                  <c:v>0.05</c:v>
                </c:pt>
                <c:pt idx="111" formatCode="0.00">
                  <c:v>0.05</c:v>
                </c:pt>
                <c:pt idx="112" formatCode="0.00">
                  <c:v>0.05</c:v>
                </c:pt>
                <c:pt idx="113" formatCode="0.00">
                  <c:v>0.05</c:v>
                </c:pt>
                <c:pt idx="114" formatCode="0.00">
                  <c:v>0.05</c:v>
                </c:pt>
                <c:pt idx="115" formatCode="0.00">
                  <c:v>0</c:v>
                </c:pt>
                <c:pt idx="116" formatCode="0.00">
                  <c:v>0</c:v>
                </c:pt>
                <c:pt idx="117" formatCode="0.00">
                  <c:v>0</c:v>
                </c:pt>
                <c:pt idx="118" formatCode="0.00">
                  <c:v>0</c:v>
                </c:pt>
                <c:pt idx="119" formatCode="0.00">
                  <c:v>0</c:v>
                </c:pt>
                <c:pt idx="120" formatCode="0.00">
                  <c:v>0</c:v>
                </c:pt>
                <c:pt idx="121" formatCode="0.00">
                  <c:v>0</c:v>
                </c:pt>
                <c:pt idx="122" formatCode="0.00">
                  <c:v>0</c:v>
                </c:pt>
                <c:pt idx="123" formatCode="0.00">
                  <c:v>0</c:v>
                </c:pt>
                <c:pt idx="124" formatCode="0.00">
                  <c:v>0</c:v>
                </c:pt>
                <c:pt idx="125" formatCode="0.00">
                  <c:v>0</c:v>
                </c:pt>
                <c:pt idx="126" formatCode="0.00">
                  <c:v>0</c:v>
                </c:pt>
                <c:pt idx="127" formatCode="0.00">
                  <c:v>0</c:v>
                </c:pt>
                <c:pt idx="128" formatCode="0.00">
                  <c:v>0</c:v>
                </c:pt>
                <c:pt idx="129" formatCode="0.00">
                  <c:v>0</c:v>
                </c:pt>
                <c:pt idx="130" formatCode="0.00">
                  <c:v>0</c:v>
                </c:pt>
                <c:pt idx="131" formatCode="0.00">
                  <c:v>0</c:v>
                </c:pt>
                <c:pt idx="132" formatCode="0.00">
                  <c:v>0</c:v>
                </c:pt>
                <c:pt idx="133" formatCode="0.00">
                  <c:v>0</c:v>
                </c:pt>
                <c:pt idx="134" formatCode="0.00">
                  <c:v>0</c:v>
                </c:pt>
                <c:pt idx="135" formatCode="0.00">
                  <c:v>0</c:v>
                </c:pt>
                <c:pt idx="136" formatCode="0.00">
                  <c:v>0</c:v>
                </c:pt>
                <c:pt idx="137" formatCode="0.00">
                  <c:v>0</c:v>
                </c:pt>
                <c:pt idx="138" formatCode="0.00">
                  <c:v>0</c:v>
                </c:pt>
                <c:pt idx="139" formatCode="0.00">
                  <c:v>0</c:v>
                </c:pt>
                <c:pt idx="140" formatCode="0.00">
                  <c:v>0</c:v>
                </c:pt>
                <c:pt idx="141" formatCode="0.00">
                  <c:v>0</c:v>
                </c:pt>
                <c:pt idx="142" formatCode="0.00">
                  <c:v>0</c:v>
                </c:pt>
                <c:pt idx="143" formatCode="0.00">
                  <c:v>0</c:v>
                </c:pt>
                <c:pt idx="144" formatCode="0.00">
                  <c:v>0</c:v>
                </c:pt>
                <c:pt idx="145" formatCode="0.00">
                  <c:v>0</c:v>
                </c:pt>
                <c:pt idx="146" formatCode="0.00">
                  <c:v>0</c:v>
                </c:pt>
                <c:pt idx="147" formatCode="0.00">
                  <c:v>0</c:v>
                </c:pt>
                <c:pt idx="148" formatCode="0.00">
                  <c:v>0</c:v>
                </c:pt>
                <c:pt idx="149" formatCode="0.00">
                  <c:v>0</c:v>
                </c:pt>
                <c:pt idx="150" formatCode="0.00">
                  <c:v>0</c:v>
                </c:pt>
                <c:pt idx="151" formatCode="0.00">
                  <c:v>0</c:v>
                </c:pt>
                <c:pt idx="152" formatCode="0.00">
                  <c:v>0</c:v>
                </c:pt>
                <c:pt idx="153" formatCode="0.00">
                  <c:v>0</c:v>
                </c:pt>
                <c:pt idx="154" formatCode="0.00">
                  <c:v>0</c:v>
                </c:pt>
                <c:pt idx="155" formatCode="0.00">
                  <c:v>0</c:v>
                </c:pt>
                <c:pt idx="156" formatCode="0.00">
                  <c:v>0</c:v>
                </c:pt>
                <c:pt idx="157" formatCode="0.00">
                  <c:v>0</c:v>
                </c:pt>
                <c:pt idx="158" formatCode="0.00">
                  <c:v>0</c:v>
                </c:pt>
                <c:pt idx="159" formatCode="0.00">
                  <c:v>0</c:v>
                </c:pt>
                <c:pt idx="160" formatCode="0.00">
                  <c:v>0</c:v>
                </c:pt>
                <c:pt idx="161" formatCode="0.00">
                  <c:v>0</c:v>
                </c:pt>
                <c:pt idx="162" formatCode="0.00">
                  <c:v>0</c:v>
                </c:pt>
                <c:pt idx="163" formatCode="0.00">
                  <c:v>0</c:v>
                </c:pt>
                <c:pt idx="164" formatCode="0.00">
                  <c:v>0</c:v>
                </c:pt>
                <c:pt idx="165" formatCode="0.00">
                  <c:v>0</c:v>
                </c:pt>
                <c:pt idx="166" formatCode="0.00">
                  <c:v>0</c:v>
                </c:pt>
                <c:pt idx="167" formatCode="0.00">
                  <c:v>0</c:v>
                </c:pt>
                <c:pt idx="168" formatCode="0.00">
                  <c:v>0</c:v>
                </c:pt>
                <c:pt idx="169" formatCode="0.00">
                  <c:v>0</c:v>
                </c:pt>
                <c:pt idx="170" formatCode="0.00">
                  <c:v>0</c:v>
                </c:pt>
                <c:pt idx="171" formatCode="0.00">
                  <c:v>0</c:v>
                </c:pt>
                <c:pt idx="172" formatCode="0.00">
                  <c:v>0</c:v>
                </c:pt>
                <c:pt idx="173" formatCode="0.00">
                  <c:v>0</c:v>
                </c:pt>
                <c:pt idx="174" formatCode="0.00">
                  <c:v>0</c:v>
                </c:pt>
                <c:pt idx="175" formatCode="0.00">
                  <c:v>0</c:v>
                </c:pt>
                <c:pt idx="176" formatCode="0.00">
                  <c:v>0</c:v>
                </c:pt>
                <c:pt idx="177" formatCode="0.00">
                  <c:v>0</c:v>
                </c:pt>
                <c:pt idx="178" formatCode="0.00">
                  <c:v>0</c:v>
                </c:pt>
                <c:pt idx="179" formatCode="0.00">
                  <c:v>0</c:v>
                </c:pt>
                <c:pt idx="180" formatCode="0.00">
                  <c:v>0</c:v>
                </c:pt>
                <c:pt idx="181" formatCode="0.00">
                  <c:v>0</c:v>
                </c:pt>
                <c:pt idx="182" formatCode="0.00">
                  <c:v>0</c:v>
                </c:pt>
                <c:pt idx="183" formatCode="0.00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 formatCode="0.00">
                  <c:v>0.5</c:v>
                </c:pt>
                <c:pt idx="192">
                  <c:v>0.5</c:v>
                </c:pt>
                <c:pt idx="193" formatCode="0.00">
                  <c:v>1.25</c:v>
                </c:pt>
                <c:pt idx="194">
                  <c:v>1.25</c:v>
                </c:pt>
                <c:pt idx="195" formatCode="0.00">
                  <c:v>2</c:v>
                </c:pt>
                <c:pt idx="196" formatCode="0.00">
                  <c:v>2.5</c:v>
                </c:pt>
                <c:pt idx="197" formatCode="0.00">
                  <c:v>2.5</c:v>
                </c:pt>
                <c:pt idx="198" formatCode="0.00">
                  <c:v>3</c:v>
                </c:pt>
                <c:pt idx="199" formatCode="0.00">
                  <c:v>3.5</c:v>
                </c:pt>
                <c:pt idx="200" formatCode="0.00">
                  <c:v>3.5</c:v>
                </c:pt>
                <c:pt idx="201" formatCode="0.00">
                  <c:v>3.75</c:v>
                </c:pt>
                <c:pt idx="202" formatCode="0.00">
                  <c:v>4</c:v>
                </c:pt>
                <c:pt idx="203" formatCode="0.00">
                  <c:v>4</c:v>
                </c:pt>
                <c:pt idx="204" formatCode="0.00">
                  <c:v>4.25</c:v>
                </c:pt>
                <c:pt idx="205" formatCode="0.00">
                  <c:v>4.5</c:v>
                </c:pt>
                <c:pt idx="206" formatCode="0.00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85-4029-839C-1577E2B5E965}"/>
            </c:ext>
          </c:extLst>
        </c:ser>
        <c:ser>
          <c:idx val="2"/>
          <c:order val="2"/>
          <c:tx>
            <c:strRef>
              <c:f>STAT_PREZ.ARADY007_PKG!$I$4</c:f>
              <c:strCache>
                <c:ptCount val="1"/>
                <c:pt idx="0">
                  <c:v>ECB_1D_STERIL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STAT_PREZ.ARADY007_PKG!$A$169:$A$375</c:f>
              <c:numCache>
                <c:formatCode>m/d/yyyy</c:formatCode>
                <c:ptCount val="207"/>
                <c:pt idx="0">
                  <c:v>38960</c:v>
                </c:pt>
                <c:pt idx="1">
                  <c:v>38990</c:v>
                </c:pt>
                <c:pt idx="2">
                  <c:v>39021</c:v>
                </c:pt>
                <c:pt idx="3">
                  <c:v>39051</c:v>
                </c:pt>
                <c:pt idx="4">
                  <c:v>39082</c:v>
                </c:pt>
                <c:pt idx="5">
                  <c:v>39113</c:v>
                </c:pt>
                <c:pt idx="6">
                  <c:v>39141</c:v>
                </c:pt>
                <c:pt idx="7">
                  <c:v>39172</c:v>
                </c:pt>
                <c:pt idx="8">
                  <c:v>39202</c:v>
                </c:pt>
                <c:pt idx="9">
                  <c:v>39233</c:v>
                </c:pt>
                <c:pt idx="10">
                  <c:v>39263</c:v>
                </c:pt>
                <c:pt idx="11">
                  <c:v>39294</c:v>
                </c:pt>
                <c:pt idx="12">
                  <c:v>39325</c:v>
                </c:pt>
                <c:pt idx="13">
                  <c:v>39355</c:v>
                </c:pt>
                <c:pt idx="14">
                  <c:v>39386</c:v>
                </c:pt>
                <c:pt idx="15">
                  <c:v>39416</c:v>
                </c:pt>
                <c:pt idx="16">
                  <c:v>39447</c:v>
                </c:pt>
                <c:pt idx="17">
                  <c:v>39478</c:v>
                </c:pt>
                <c:pt idx="18">
                  <c:v>39507</c:v>
                </c:pt>
                <c:pt idx="19">
                  <c:v>39538</c:v>
                </c:pt>
                <c:pt idx="20">
                  <c:v>39568</c:v>
                </c:pt>
                <c:pt idx="21">
                  <c:v>39599</c:v>
                </c:pt>
                <c:pt idx="22">
                  <c:v>39629</c:v>
                </c:pt>
                <c:pt idx="23">
                  <c:v>39660</c:v>
                </c:pt>
                <c:pt idx="24">
                  <c:v>39691</c:v>
                </c:pt>
                <c:pt idx="25">
                  <c:v>39721</c:v>
                </c:pt>
                <c:pt idx="26">
                  <c:v>39752</c:v>
                </c:pt>
                <c:pt idx="27">
                  <c:v>39782</c:v>
                </c:pt>
                <c:pt idx="28">
                  <c:v>39813</c:v>
                </c:pt>
                <c:pt idx="29">
                  <c:v>39844</c:v>
                </c:pt>
                <c:pt idx="30">
                  <c:v>39872</c:v>
                </c:pt>
                <c:pt idx="31">
                  <c:v>39903</c:v>
                </c:pt>
                <c:pt idx="32">
                  <c:v>39933</c:v>
                </c:pt>
                <c:pt idx="33">
                  <c:v>39964</c:v>
                </c:pt>
                <c:pt idx="34">
                  <c:v>39994</c:v>
                </c:pt>
                <c:pt idx="35">
                  <c:v>40025</c:v>
                </c:pt>
                <c:pt idx="36">
                  <c:v>40056</c:v>
                </c:pt>
                <c:pt idx="37">
                  <c:v>40086</c:v>
                </c:pt>
                <c:pt idx="38">
                  <c:v>40117</c:v>
                </c:pt>
                <c:pt idx="39">
                  <c:v>40147</c:v>
                </c:pt>
                <c:pt idx="40">
                  <c:v>40178</c:v>
                </c:pt>
                <c:pt idx="41">
                  <c:v>40209</c:v>
                </c:pt>
                <c:pt idx="42">
                  <c:v>40237</c:v>
                </c:pt>
                <c:pt idx="43">
                  <c:v>40268</c:v>
                </c:pt>
                <c:pt idx="44">
                  <c:v>40298</c:v>
                </c:pt>
                <c:pt idx="45">
                  <c:v>40329</c:v>
                </c:pt>
                <c:pt idx="46">
                  <c:v>40359</c:v>
                </c:pt>
                <c:pt idx="47">
                  <c:v>40390</c:v>
                </c:pt>
                <c:pt idx="48">
                  <c:v>40421</c:v>
                </c:pt>
                <c:pt idx="49">
                  <c:v>40451</c:v>
                </c:pt>
                <c:pt idx="50">
                  <c:v>40482</c:v>
                </c:pt>
                <c:pt idx="51">
                  <c:v>40512</c:v>
                </c:pt>
                <c:pt idx="52">
                  <c:v>40543</c:v>
                </c:pt>
                <c:pt idx="53">
                  <c:v>40574</c:v>
                </c:pt>
                <c:pt idx="54">
                  <c:v>40602</c:v>
                </c:pt>
                <c:pt idx="55">
                  <c:v>40633</c:v>
                </c:pt>
                <c:pt idx="56">
                  <c:v>40663</c:v>
                </c:pt>
                <c:pt idx="57">
                  <c:v>40694</c:v>
                </c:pt>
                <c:pt idx="58">
                  <c:v>40724</c:v>
                </c:pt>
                <c:pt idx="59">
                  <c:v>40755</c:v>
                </c:pt>
                <c:pt idx="60">
                  <c:v>40786</c:v>
                </c:pt>
                <c:pt idx="61">
                  <c:v>40816</c:v>
                </c:pt>
                <c:pt idx="62">
                  <c:v>40847</c:v>
                </c:pt>
                <c:pt idx="63">
                  <c:v>40877</c:v>
                </c:pt>
                <c:pt idx="64">
                  <c:v>40908</c:v>
                </c:pt>
                <c:pt idx="65">
                  <c:v>40939</c:v>
                </c:pt>
                <c:pt idx="66">
                  <c:v>40968</c:v>
                </c:pt>
                <c:pt idx="67">
                  <c:v>40999</c:v>
                </c:pt>
                <c:pt idx="68">
                  <c:v>41029</c:v>
                </c:pt>
                <c:pt idx="69">
                  <c:v>41060</c:v>
                </c:pt>
                <c:pt idx="70">
                  <c:v>41090</c:v>
                </c:pt>
                <c:pt idx="71">
                  <c:v>41121</c:v>
                </c:pt>
                <c:pt idx="72">
                  <c:v>41152</c:v>
                </c:pt>
                <c:pt idx="73">
                  <c:v>41182</c:v>
                </c:pt>
                <c:pt idx="74">
                  <c:v>41213</c:v>
                </c:pt>
                <c:pt idx="75">
                  <c:v>41243</c:v>
                </c:pt>
                <c:pt idx="76">
                  <c:v>41274</c:v>
                </c:pt>
                <c:pt idx="77">
                  <c:v>41305</c:v>
                </c:pt>
                <c:pt idx="78">
                  <c:v>41333</c:v>
                </c:pt>
                <c:pt idx="79">
                  <c:v>41364</c:v>
                </c:pt>
                <c:pt idx="80">
                  <c:v>41394</c:v>
                </c:pt>
                <c:pt idx="81">
                  <c:v>41425</c:v>
                </c:pt>
                <c:pt idx="82">
                  <c:v>41455</c:v>
                </c:pt>
                <c:pt idx="83">
                  <c:v>41486</c:v>
                </c:pt>
                <c:pt idx="84">
                  <c:v>41517</c:v>
                </c:pt>
                <c:pt idx="85">
                  <c:v>41547</c:v>
                </c:pt>
                <c:pt idx="86">
                  <c:v>41578</c:v>
                </c:pt>
                <c:pt idx="87">
                  <c:v>41608</c:v>
                </c:pt>
                <c:pt idx="88">
                  <c:v>41639</c:v>
                </c:pt>
                <c:pt idx="89">
                  <c:v>41670</c:v>
                </c:pt>
                <c:pt idx="90">
                  <c:v>41698</c:v>
                </c:pt>
                <c:pt idx="91">
                  <c:v>41729</c:v>
                </c:pt>
                <c:pt idx="92">
                  <c:v>41759</c:v>
                </c:pt>
                <c:pt idx="93">
                  <c:v>41790</c:v>
                </c:pt>
                <c:pt idx="94">
                  <c:v>41820</c:v>
                </c:pt>
                <c:pt idx="95">
                  <c:v>41851</c:v>
                </c:pt>
                <c:pt idx="96">
                  <c:v>41882</c:v>
                </c:pt>
                <c:pt idx="97">
                  <c:v>41912</c:v>
                </c:pt>
                <c:pt idx="98">
                  <c:v>41943</c:v>
                </c:pt>
                <c:pt idx="99">
                  <c:v>41973</c:v>
                </c:pt>
                <c:pt idx="100">
                  <c:v>42004</c:v>
                </c:pt>
                <c:pt idx="101">
                  <c:v>42035</c:v>
                </c:pt>
                <c:pt idx="102">
                  <c:v>42063</c:v>
                </c:pt>
                <c:pt idx="103">
                  <c:v>42094</c:v>
                </c:pt>
                <c:pt idx="104">
                  <c:v>42124</c:v>
                </c:pt>
                <c:pt idx="105">
                  <c:v>42155</c:v>
                </c:pt>
                <c:pt idx="106">
                  <c:v>42185</c:v>
                </c:pt>
                <c:pt idx="107">
                  <c:v>42216</c:v>
                </c:pt>
                <c:pt idx="108">
                  <c:v>42247</c:v>
                </c:pt>
                <c:pt idx="109">
                  <c:v>42277</c:v>
                </c:pt>
                <c:pt idx="110">
                  <c:v>42308</c:v>
                </c:pt>
                <c:pt idx="111">
                  <c:v>42338</c:v>
                </c:pt>
                <c:pt idx="112">
                  <c:v>42369</c:v>
                </c:pt>
                <c:pt idx="113">
                  <c:v>42400</c:v>
                </c:pt>
                <c:pt idx="114">
                  <c:v>42429</c:v>
                </c:pt>
                <c:pt idx="115">
                  <c:v>42460</c:v>
                </c:pt>
                <c:pt idx="116">
                  <c:v>42490</c:v>
                </c:pt>
                <c:pt idx="117">
                  <c:v>42521</c:v>
                </c:pt>
                <c:pt idx="118">
                  <c:v>42551</c:v>
                </c:pt>
                <c:pt idx="119">
                  <c:v>42582</c:v>
                </c:pt>
                <c:pt idx="120">
                  <c:v>42613</c:v>
                </c:pt>
                <c:pt idx="121">
                  <c:v>42643</c:v>
                </c:pt>
                <c:pt idx="122">
                  <c:v>42674</c:v>
                </c:pt>
                <c:pt idx="123">
                  <c:v>42704</c:v>
                </c:pt>
                <c:pt idx="124">
                  <c:v>42735</c:v>
                </c:pt>
                <c:pt idx="125">
                  <c:v>42766</c:v>
                </c:pt>
                <c:pt idx="126">
                  <c:v>42794</c:v>
                </c:pt>
                <c:pt idx="127">
                  <c:v>42825</c:v>
                </c:pt>
                <c:pt idx="128">
                  <c:v>42855</c:v>
                </c:pt>
                <c:pt idx="129">
                  <c:v>42886</c:v>
                </c:pt>
                <c:pt idx="130">
                  <c:v>42916</c:v>
                </c:pt>
                <c:pt idx="131">
                  <c:v>42947</c:v>
                </c:pt>
                <c:pt idx="132">
                  <c:v>42978</c:v>
                </c:pt>
                <c:pt idx="133">
                  <c:v>43008</c:v>
                </c:pt>
                <c:pt idx="134">
                  <c:v>43039</c:v>
                </c:pt>
                <c:pt idx="135">
                  <c:v>43069</c:v>
                </c:pt>
                <c:pt idx="136">
                  <c:v>43100</c:v>
                </c:pt>
                <c:pt idx="137">
                  <c:v>43131</c:v>
                </c:pt>
                <c:pt idx="138">
                  <c:v>43159</c:v>
                </c:pt>
                <c:pt idx="139">
                  <c:v>43190</c:v>
                </c:pt>
                <c:pt idx="140">
                  <c:v>43220</c:v>
                </c:pt>
                <c:pt idx="141">
                  <c:v>43251</c:v>
                </c:pt>
                <c:pt idx="142">
                  <c:v>43281</c:v>
                </c:pt>
                <c:pt idx="143">
                  <c:v>43312</c:v>
                </c:pt>
                <c:pt idx="144">
                  <c:v>43343</c:v>
                </c:pt>
                <c:pt idx="145">
                  <c:v>43373</c:v>
                </c:pt>
                <c:pt idx="146">
                  <c:v>43404</c:v>
                </c:pt>
                <c:pt idx="147">
                  <c:v>43434</c:v>
                </c:pt>
                <c:pt idx="148">
                  <c:v>43465</c:v>
                </c:pt>
                <c:pt idx="149">
                  <c:v>43496</c:v>
                </c:pt>
                <c:pt idx="150">
                  <c:v>43524</c:v>
                </c:pt>
                <c:pt idx="151">
                  <c:v>43555</c:v>
                </c:pt>
                <c:pt idx="152">
                  <c:v>43585</c:v>
                </c:pt>
                <c:pt idx="153">
                  <c:v>43616</c:v>
                </c:pt>
                <c:pt idx="154">
                  <c:v>43646</c:v>
                </c:pt>
                <c:pt idx="155">
                  <c:v>43677</c:v>
                </c:pt>
                <c:pt idx="156">
                  <c:v>43708</c:v>
                </c:pt>
                <c:pt idx="157">
                  <c:v>43738</c:v>
                </c:pt>
                <c:pt idx="158">
                  <c:v>43769</c:v>
                </c:pt>
                <c:pt idx="159">
                  <c:v>43799</c:v>
                </c:pt>
                <c:pt idx="160">
                  <c:v>43830</c:v>
                </c:pt>
                <c:pt idx="161">
                  <c:v>43861</c:v>
                </c:pt>
                <c:pt idx="162">
                  <c:v>43890</c:v>
                </c:pt>
                <c:pt idx="163">
                  <c:v>43921</c:v>
                </c:pt>
                <c:pt idx="164">
                  <c:v>43951</c:v>
                </c:pt>
                <c:pt idx="165">
                  <c:v>43982</c:v>
                </c:pt>
                <c:pt idx="166">
                  <c:v>44012</c:v>
                </c:pt>
                <c:pt idx="167">
                  <c:v>44043</c:v>
                </c:pt>
                <c:pt idx="168">
                  <c:v>44074</c:v>
                </c:pt>
                <c:pt idx="169">
                  <c:v>44104</c:v>
                </c:pt>
                <c:pt idx="170">
                  <c:v>44135</c:v>
                </c:pt>
                <c:pt idx="171">
                  <c:v>44165</c:v>
                </c:pt>
                <c:pt idx="172">
                  <c:v>44196</c:v>
                </c:pt>
                <c:pt idx="173">
                  <c:v>44227</c:v>
                </c:pt>
                <c:pt idx="174">
                  <c:v>44255</c:v>
                </c:pt>
                <c:pt idx="175">
                  <c:v>44286</c:v>
                </c:pt>
                <c:pt idx="176">
                  <c:v>44316</c:v>
                </c:pt>
                <c:pt idx="177">
                  <c:v>44347</c:v>
                </c:pt>
                <c:pt idx="178">
                  <c:v>44377</c:v>
                </c:pt>
                <c:pt idx="179">
                  <c:v>44408</c:v>
                </c:pt>
                <c:pt idx="180">
                  <c:v>44439</c:v>
                </c:pt>
                <c:pt idx="181">
                  <c:v>44469</c:v>
                </c:pt>
                <c:pt idx="182">
                  <c:v>44500</c:v>
                </c:pt>
                <c:pt idx="183">
                  <c:v>44530</c:v>
                </c:pt>
                <c:pt idx="184">
                  <c:v>44561</c:v>
                </c:pt>
                <c:pt idx="185">
                  <c:v>44592</c:v>
                </c:pt>
                <c:pt idx="186">
                  <c:v>44620</c:v>
                </c:pt>
                <c:pt idx="187">
                  <c:v>44651</c:v>
                </c:pt>
                <c:pt idx="188">
                  <c:v>44681</c:v>
                </c:pt>
                <c:pt idx="189">
                  <c:v>44712</c:v>
                </c:pt>
                <c:pt idx="190">
                  <c:v>44742</c:v>
                </c:pt>
                <c:pt idx="191">
                  <c:v>44773</c:v>
                </c:pt>
                <c:pt idx="192">
                  <c:v>44804</c:v>
                </c:pt>
                <c:pt idx="193">
                  <c:v>44834</c:v>
                </c:pt>
                <c:pt idx="194">
                  <c:v>44865</c:v>
                </c:pt>
                <c:pt idx="195">
                  <c:v>44895</c:v>
                </c:pt>
                <c:pt idx="196">
                  <c:v>44926</c:v>
                </c:pt>
                <c:pt idx="197">
                  <c:v>44957</c:v>
                </c:pt>
                <c:pt idx="198">
                  <c:v>44985</c:v>
                </c:pt>
                <c:pt idx="199">
                  <c:v>45016</c:v>
                </c:pt>
                <c:pt idx="200">
                  <c:v>45046</c:v>
                </c:pt>
                <c:pt idx="201">
                  <c:v>45077</c:v>
                </c:pt>
                <c:pt idx="202">
                  <c:v>45107</c:v>
                </c:pt>
                <c:pt idx="203">
                  <c:v>45138</c:v>
                </c:pt>
                <c:pt idx="204">
                  <c:v>45169</c:v>
                </c:pt>
                <c:pt idx="205">
                  <c:v>45199</c:v>
                </c:pt>
                <c:pt idx="206">
                  <c:v>45230</c:v>
                </c:pt>
              </c:numCache>
            </c:numRef>
          </c:cat>
          <c:val>
            <c:numRef>
              <c:f>STAT_PREZ.ARADY007_PKG!$I$169:$I$375</c:f>
              <c:numCache>
                <c:formatCode>0.00</c:formatCode>
                <c:ptCount val="207"/>
                <c:pt idx="0">
                  <c:v>2</c:v>
                </c:pt>
                <c:pt idx="1">
                  <c:v>2</c:v>
                </c:pt>
                <c:pt idx="2">
                  <c:v>2.25</c:v>
                </c:pt>
                <c:pt idx="3">
                  <c:v>2.25</c:v>
                </c:pt>
                <c:pt idx="4">
                  <c:v>2.5</c:v>
                </c:pt>
                <c:pt idx="5">
                  <c:v>2.5</c:v>
                </c:pt>
                <c:pt idx="6">
                  <c:v>2.5</c:v>
                </c:pt>
                <c:pt idx="7">
                  <c:v>2.75</c:v>
                </c:pt>
                <c:pt idx="8">
                  <c:v>2.75</c:v>
                </c:pt>
                <c:pt idx="9">
                  <c:v>2.75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3.25</c:v>
                </c:pt>
                <c:pt idx="24">
                  <c:v>3.25</c:v>
                </c:pt>
                <c:pt idx="25">
                  <c:v>3.25</c:v>
                </c:pt>
                <c:pt idx="26">
                  <c:v>3.25</c:v>
                </c:pt>
                <c:pt idx="27">
                  <c:v>2.75</c:v>
                </c:pt>
                <c:pt idx="28">
                  <c:v>2</c:v>
                </c:pt>
                <c:pt idx="29">
                  <c:v>1</c:v>
                </c:pt>
                <c:pt idx="30">
                  <c:v>1</c:v>
                </c:pt>
                <c:pt idx="31">
                  <c:v>0.5</c:v>
                </c:pt>
                <c:pt idx="32">
                  <c:v>0.25</c:v>
                </c:pt>
                <c:pt idx="33">
                  <c:v>0.25</c:v>
                </c:pt>
                <c:pt idx="34">
                  <c:v>0.25</c:v>
                </c:pt>
                <c:pt idx="35">
                  <c:v>0.25</c:v>
                </c:pt>
                <c:pt idx="36">
                  <c:v>0.25</c:v>
                </c:pt>
                <c:pt idx="37">
                  <c:v>0.25</c:v>
                </c:pt>
                <c:pt idx="38">
                  <c:v>0.25</c:v>
                </c:pt>
                <c:pt idx="39">
                  <c:v>0.25</c:v>
                </c:pt>
                <c:pt idx="40">
                  <c:v>0.25</c:v>
                </c:pt>
                <c:pt idx="41">
                  <c:v>0.25</c:v>
                </c:pt>
                <c:pt idx="42">
                  <c:v>0.25</c:v>
                </c:pt>
                <c:pt idx="43">
                  <c:v>0.25</c:v>
                </c:pt>
                <c:pt idx="44">
                  <c:v>0.25</c:v>
                </c:pt>
                <c:pt idx="45">
                  <c:v>0.25</c:v>
                </c:pt>
                <c:pt idx="46">
                  <c:v>0.25</c:v>
                </c:pt>
                <c:pt idx="47">
                  <c:v>0.25</c:v>
                </c:pt>
                <c:pt idx="48">
                  <c:v>0.25</c:v>
                </c:pt>
                <c:pt idx="49">
                  <c:v>0.25</c:v>
                </c:pt>
                <c:pt idx="50">
                  <c:v>0.25</c:v>
                </c:pt>
                <c:pt idx="51">
                  <c:v>0.25</c:v>
                </c:pt>
                <c:pt idx="52">
                  <c:v>0.25</c:v>
                </c:pt>
                <c:pt idx="53">
                  <c:v>0.25</c:v>
                </c:pt>
                <c:pt idx="54">
                  <c:v>0.25</c:v>
                </c:pt>
                <c:pt idx="55">
                  <c:v>0.25</c:v>
                </c:pt>
                <c:pt idx="56">
                  <c:v>0.5</c:v>
                </c:pt>
                <c:pt idx="57">
                  <c:v>0.5</c:v>
                </c:pt>
                <c:pt idx="58">
                  <c:v>0.5</c:v>
                </c:pt>
                <c:pt idx="59">
                  <c:v>0.75</c:v>
                </c:pt>
                <c:pt idx="60">
                  <c:v>0.75</c:v>
                </c:pt>
                <c:pt idx="61">
                  <c:v>0.75</c:v>
                </c:pt>
                <c:pt idx="62">
                  <c:v>0.75</c:v>
                </c:pt>
                <c:pt idx="63">
                  <c:v>0.5</c:v>
                </c:pt>
                <c:pt idx="64">
                  <c:v>0.25</c:v>
                </c:pt>
                <c:pt idx="65">
                  <c:v>0.25</c:v>
                </c:pt>
                <c:pt idx="66">
                  <c:v>0.25</c:v>
                </c:pt>
                <c:pt idx="67">
                  <c:v>0.25</c:v>
                </c:pt>
                <c:pt idx="68">
                  <c:v>0.25</c:v>
                </c:pt>
                <c:pt idx="69">
                  <c:v>0.25</c:v>
                </c:pt>
                <c:pt idx="70">
                  <c:v>0.25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-0.1</c:v>
                </c:pt>
                <c:pt idx="95">
                  <c:v>-0.1</c:v>
                </c:pt>
                <c:pt idx="96">
                  <c:v>-0.1</c:v>
                </c:pt>
                <c:pt idx="97">
                  <c:v>-0.2</c:v>
                </c:pt>
                <c:pt idx="98">
                  <c:v>-0.2</c:v>
                </c:pt>
                <c:pt idx="99">
                  <c:v>-0.2</c:v>
                </c:pt>
                <c:pt idx="100">
                  <c:v>-0.2</c:v>
                </c:pt>
                <c:pt idx="101">
                  <c:v>-0.2</c:v>
                </c:pt>
                <c:pt idx="102">
                  <c:v>-0.2</c:v>
                </c:pt>
                <c:pt idx="103">
                  <c:v>-0.2</c:v>
                </c:pt>
                <c:pt idx="104">
                  <c:v>-0.2</c:v>
                </c:pt>
                <c:pt idx="105">
                  <c:v>-0.2</c:v>
                </c:pt>
                <c:pt idx="106">
                  <c:v>-0.2</c:v>
                </c:pt>
                <c:pt idx="107">
                  <c:v>-0.2</c:v>
                </c:pt>
                <c:pt idx="108">
                  <c:v>-0.2</c:v>
                </c:pt>
                <c:pt idx="109">
                  <c:v>-0.2</c:v>
                </c:pt>
                <c:pt idx="110">
                  <c:v>-0.2</c:v>
                </c:pt>
                <c:pt idx="111">
                  <c:v>-0.2</c:v>
                </c:pt>
                <c:pt idx="112">
                  <c:v>-0.3</c:v>
                </c:pt>
                <c:pt idx="113">
                  <c:v>-0.3</c:v>
                </c:pt>
                <c:pt idx="114">
                  <c:v>-0.3</c:v>
                </c:pt>
                <c:pt idx="115">
                  <c:v>-0.4</c:v>
                </c:pt>
                <c:pt idx="116">
                  <c:v>-0.4</c:v>
                </c:pt>
                <c:pt idx="117">
                  <c:v>-0.4</c:v>
                </c:pt>
                <c:pt idx="118">
                  <c:v>-0.4</c:v>
                </c:pt>
                <c:pt idx="119">
                  <c:v>-0.4</c:v>
                </c:pt>
                <c:pt idx="120">
                  <c:v>-0.4</c:v>
                </c:pt>
                <c:pt idx="121">
                  <c:v>-0.4</c:v>
                </c:pt>
                <c:pt idx="122">
                  <c:v>-0.4</c:v>
                </c:pt>
                <c:pt idx="123">
                  <c:v>-0.4</c:v>
                </c:pt>
                <c:pt idx="124">
                  <c:v>-0.4</c:v>
                </c:pt>
                <c:pt idx="125">
                  <c:v>-0.4</c:v>
                </c:pt>
                <c:pt idx="126">
                  <c:v>-0.4</c:v>
                </c:pt>
                <c:pt idx="127">
                  <c:v>-0.4</c:v>
                </c:pt>
                <c:pt idx="128">
                  <c:v>-0.4</c:v>
                </c:pt>
                <c:pt idx="129">
                  <c:v>-0.4</c:v>
                </c:pt>
                <c:pt idx="130">
                  <c:v>-0.4</c:v>
                </c:pt>
                <c:pt idx="131">
                  <c:v>-0.4</c:v>
                </c:pt>
                <c:pt idx="132">
                  <c:v>-0.4</c:v>
                </c:pt>
                <c:pt idx="133">
                  <c:v>-0.4</c:v>
                </c:pt>
                <c:pt idx="134">
                  <c:v>-0.4</c:v>
                </c:pt>
                <c:pt idx="135">
                  <c:v>-0.4</c:v>
                </c:pt>
                <c:pt idx="136">
                  <c:v>-0.4</c:v>
                </c:pt>
                <c:pt idx="137">
                  <c:v>-0.4</c:v>
                </c:pt>
                <c:pt idx="138">
                  <c:v>-0.4</c:v>
                </c:pt>
                <c:pt idx="139">
                  <c:v>-0.4</c:v>
                </c:pt>
                <c:pt idx="140">
                  <c:v>-0.4</c:v>
                </c:pt>
                <c:pt idx="141">
                  <c:v>-0.4</c:v>
                </c:pt>
                <c:pt idx="142">
                  <c:v>-0.4</c:v>
                </c:pt>
                <c:pt idx="143">
                  <c:v>-0.4</c:v>
                </c:pt>
                <c:pt idx="144">
                  <c:v>-0.4</c:v>
                </c:pt>
                <c:pt idx="145">
                  <c:v>-0.4</c:v>
                </c:pt>
                <c:pt idx="146">
                  <c:v>-0.4</c:v>
                </c:pt>
                <c:pt idx="147">
                  <c:v>-0.4</c:v>
                </c:pt>
                <c:pt idx="148">
                  <c:v>-0.4</c:v>
                </c:pt>
                <c:pt idx="149">
                  <c:v>-0.4</c:v>
                </c:pt>
                <c:pt idx="150">
                  <c:v>-0.4</c:v>
                </c:pt>
                <c:pt idx="151">
                  <c:v>-0.4</c:v>
                </c:pt>
                <c:pt idx="152">
                  <c:v>-0.4</c:v>
                </c:pt>
                <c:pt idx="153">
                  <c:v>-0.4</c:v>
                </c:pt>
                <c:pt idx="154">
                  <c:v>-0.4</c:v>
                </c:pt>
                <c:pt idx="155">
                  <c:v>-0.4</c:v>
                </c:pt>
                <c:pt idx="156">
                  <c:v>-0.4</c:v>
                </c:pt>
                <c:pt idx="157">
                  <c:v>-0.5</c:v>
                </c:pt>
                <c:pt idx="158">
                  <c:v>-0.5</c:v>
                </c:pt>
                <c:pt idx="159">
                  <c:v>-0.5</c:v>
                </c:pt>
                <c:pt idx="160">
                  <c:v>-0.5</c:v>
                </c:pt>
                <c:pt idx="161">
                  <c:v>-0.5</c:v>
                </c:pt>
                <c:pt idx="162">
                  <c:v>-0.5</c:v>
                </c:pt>
                <c:pt idx="163">
                  <c:v>-0.5</c:v>
                </c:pt>
                <c:pt idx="164">
                  <c:v>-0.5</c:v>
                </c:pt>
                <c:pt idx="165">
                  <c:v>-0.5</c:v>
                </c:pt>
                <c:pt idx="166">
                  <c:v>-0.5</c:v>
                </c:pt>
                <c:pt idx="167">
                  <c:v>-0.5</c:v>
                </c:pt>
                <c:pt idx="168">
                  <c:v>-0.5</c:v>
                </c:pt>
                <c:pt idx="169">
                  <c:v>-0.5</c:v>
                </c:pt>
                <c:pt idx="170">
                  <c:v>-0.5</c:v>
                </c:pt>
                <c:pt idx="171">
                  <c:v>-0.5</c:v>
                </c:pt>
                <c:pt idx="172">
                  <c:v>-0.5</c:v>
                </c:pt>
                <c:pt idx="173">
                  <c:v>-0.5</c:v>
                </c:pt>
                <c:pt idx="174">
                  <c:v>-0.5</c:v>
                </c:pt>
                <c:pt idx="175">
                  <c:v>-0.5</c:v>
                </c:pt>
                <c:pt idx="176">
                  <c:v>-0.5</c:v>
                </c:pt>
                <c:pt idx="177">
                  <c:v>-0.5</c:v>
                </c:pt>
                <c:pt idx="178">
                  <c:v>-0.5</c:v>
                </c:pt>
                <c:pt idx="179">
                  <c:v>-0.5</c:v>
                </c:pt>
                <c:pt idx="180">
                  <c:v>-0.5</c:v>
                </c:pt>
                <c:pt idx="181">
                  <c:v>-0.5</c:v>
                </c:pt>
                <c:pt idx="182">
                  <c:v>-0.5</c:v>
                </c:pt>
                <c:pt idx="183">
                  <c:v>-0.5</c:v>
                </c:pt>
                <c:pt idx="184" formatCode="General">
                  <c:v>-0.5</c:v>
                </c:pt>
                <c:pt idx="185" formatCode="General">
                  <c:v>-0.5</c:v>
                </c:pt>
                <c:pt idx="186" formatCode="General">
                  <c:v>-0.5</c:v>
                </c:pt>
                <c:pt idx="187" formatCode="General">
                  <c:v>-0.5</c:v>
                </c:pt>
                <c:pt idx="188" formatCode="General">
                  <c:v>-0.5</c:v>
                </c:pt>
                <c:pt idx="189" formatCode="General">
                  <c:v>-0.5</c:v>
                </c:pt>
                <c:pt idx="190" formatCode="General">
                  <c:v>-0.5</c:v>
                </c:pt>
                <c:pt idx="191">
                  <c:v>0</c:v>
                </c:pt>
                <c:pt idx="192" formatCode="General">
                  <c:v>0</c:v>
                </c:pt>
                <c:pt idx="193">
                  <c:v>0.75</c:v>
                </c:pt>
                <c:pt idx="194" formatCode="General">
                  <c:v>0.75</c:v>
                </c:pt>
                <c:pt idx="195">
                  <c:v>1.5</c:v>
                </c:pt>
                <c:pt idx="196">
                  <c:v>2</c:v>
                </c:pt>
                <c:pt idx="197">
                  <c:v>2</c:v>
                </c:pt>
                <c:pt idx="198">
                  <c:v>2.5</c:v>
                </c:pt>
                <c:pt idx="199">
                  <c:v>3</c:v>
                </c:pt>
                <c:pt idx="200">
                  <c:v>3</c:v>
                </c:pt>
                <c:pt idx="201">
                  <c:v>3.25</c:v>
                </c:pt>
                <c:pt idx="202">
                  <c:v>3.5</c:v>
                </c:pt>
                <c:pt idx="203">
                  <c:v>3.5</c:v>
                </c:pt>
                <c:pt idx="204">
                  <c:v>3.75</c:v>
                </c:pt>
                <c:pt idx="205">
                  <c:v>4</c:v>
                </c:pt>
                <c:pt idx="206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85-4029-839C-1577E2B5E965}"/>
            </c:ext>
          </c:extLst>
        </c:ser>
        <c:ser>
          <c:idx val="3"/>
          <c:order val="3"/>
          <c:tx>
            <c:strRef>
              <c:f>STAT_PREZ.ARADY007_PKG!$J$4</c:f>
              <c:strCache>
                <c:ptCount val="1"/>
                <c:pt idx="0">
                  <c:v>BoE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STAT_PREZ.ARADY007_PKG!$A$169:$A$375</c:f>
              <c:numCache>
                <c:formatCode>m/d/yyyy</c:formatCode>
                <c:ptCount val="207"/>
                <c:pt idx="0">
                  <c:v>38960</c:v>
                </c:pt>
                <c:pt idx="1">
                  <c:v>38990</c:v>
                </c:pt>
                <c:pt idx="2">
                  <c:v>39021</c:v>
                </c:pt>
                <c:pt idx="3">
                  <c:v>39051</c:v>
                </c:pt>
                <c:pt idx="4">
                  <c:v>39082</c:v>
                </c:pt>
                <c:pt idx="5">
                  <c:v>39113</c:v>
                </c:pt>
                <c:pt idx="6">
                  <c:v>39141</c:v>
                </c:pt>
                <c:pt idx="7">
                  <c:v>39172</c:v>
                </c:pt>
                <c:pt idx="8">
                  <c:v>39202</c:v>
                </c:pt>
                <c:pt idx="9">
                  <c:v>39233</c:v>
                </c:pt>
                <c:pt idx="10">
                  <c:v>39263</c:v>
                </c:pt>
                <c:pt idx="11">
                  <c:v>39294</c:v>
                </c:pt>
                <c:pt idx="12">
                  <c:v>39325</c:v>
                </c:pt>
                <c:pt idx="13">
                  <c:v>39355</c:v>
                </c:pt>
                <c:pt idx="14">
                  <c:v>39386</c:v>
                </c:pt>
                <c:pt idx="15">
                  <c:v>39416</c:v>
                </c:pt>
                <c:pt idx="16">
                  <c:v>39447</c:v>
                </c:pt>
                <c:pt idx="17">
                  <c:v>39478</c:v>
                </c:pt>
                <c:pt idx="18">
                  <c:v>39507</c:v>
                </c:pt>
                <c:pt idx="19">
                  <c:v>39538</c:v>
                </c:pt>
                <c:pt idx="20">
                  <c:v>39568</c:v>
                </c:pt>
                <c:pt idx="21">
                  <c:v>39599</c:v>
                </c:pt>
                <c:pt idx="22">
                  <c:v>39629</c:v>
                </c:pt>
                <c:pt idx="23">
                  <c:v>39660</c:v>
                </c:pt>
                <c:pt idx="24">
                  <c:v>39691</c:v>
                </c:pt>
                <c:pt idx="25">
                  <c:v>39721</c:v>
                </c:pt>
                <c:pt idx="26">
                  <c:v>39752</c:v>
                </c:pt>
                <c:pt idx="27">
                  <c:v>39782</c:v>
                </c:pt>
                <c:pt idx="28">
                  <c:v>39813</c:v>
                </c:pt>
                <c:pt idx="29">
                  <c:v>39844</c:v>
                </c:pt>
                <c:pt idx="30">
                  <c:v>39872</c:v>
                </c:pt>
                <c:pt idx="31">
                  <c:v>39903</c:v>
                </c:pt>
                <c:pt idx="32">
                  <c:v>39933</c:v>
                </c:pt>
                <c:pt idx="33">
                  <c:v>39964</c:v>
                </c:pt>
                <c:pt idx="34">
                  <c:v>39994</c:v>
                </c:pt>
                <c:pt idx="35">
                  <c:v>40025</c:v>
                </c:pt>
                <c:pt idx="36">
                  <c:v>40056</c:v>
                </c:pt>
                <c:pt idx="37">
                  <c:v>40086</c:v>
                </c:pt>
                <c:pt idx="38">
                  <c:v>40117</c:v>
                </c:pt>
                <c:pt idx="39">
                  <c:v>40147</c:v>
                </c:pt>
                <c:pt idx="40">
                  <c:v>40178</c:v>
                </c:pt>
                <c:pt idx="41">
                  <c:v>40209</c:v>
                </c:pt>
                <c:pt idx="42">
                  <c:v>40237</c:v>
                </c:pt>
                <c:pt idx="43">
                  <c:v>40268</c:v>
                </c:pt>
                <c:pt idx="44">
                  <c:v>40298</c:v>
                </c:pt>
                <c:pt idx="45">
                  <c:v>40329</c:v>
                </c:pt>
                <c:pt idx="46">
                  <c:v>40359</c:v>
                </c:pt>
                <c:pt idx="47">
                  <c:v>40390</c:v>
                </c:pt>
                <c:pt idx="48">
                  <c:v>40421</c:v>
                </c:pt>
                <c:pt idx="49">
                  <c:v>40451</c:v>
                </c:pt>
                <c:pt idx="50">
                  <c:v>40482</c:v>
                </c:pt>
                <c:pt idx="51">
                  <c:v>40512</c:v>
                </c:pt>
                <c:pt idx="52">
                  <c:v>40543</c:v>
                </c:pt>
                <c:pt idx="53">
                  <c:v>40574</c:v>
                </c:pt>
                <c:pt idx="54">
                  <c:v>40602</c:v>
                </c:pt>
                <c:pt idx="55">
                  <c:v>40633</c:v>
                </c:pt>
                <c:pt idx="56">
                  <c:v>40663</c:v>
                </c:pt>
                <c:pt idx="57">
                  <c:v>40694</c:v>
                </c:pt>
                <c:pt idx="58">
                  <c:v>40724</c:v>
                </c:pt>
                <c:pt idx="59">
                  <c:v>40755</c:v>
                </c:pt>
                <c:pt idx="60">
                  <c:v>40786</c:v>
                </c:pt>
                <c:pt idx="61">
                  <c:v>40816</c:v>
                </c:pt>
                <c:pt idx="62">
                  <c:v>40847</c:v>
                </c:pt>
                <c:pt idx="63">
                  <c:v>40877</c:v>
                </c:pt>
                <c:pt idx="64">
                  <c:v>40908</c:v>
                </c:pt>
                <c:pt idx="65">
                  <c:v>40939</c:v>
                </c:pt>
                <c:pt idx="66">
                  <c:v>40968</c:v>
                </c:pt>
                <c:pt idx="67">
                  <c:v>40999</c:v>
                </c:pt>
                <c:pt idx="68">
                  <c:v>41029</c:v>
                </c:pt>
                <c:pt idx="69">
                  <c:v>41060</c:v>
                </c:pt>
                <c:pt idx="70">
                  <c:v>41090</c:v>
                </c:pt>
                <c:pt idx="71">
                  <c:v>41121</c:v>
                </c:pt>
                <c:pt idx="72">
                  <c:v>41152</c:v>
                </c:pt>
                <c:pt idx="73">
                  <c:v>41182</c:v>
                </c:pt>
                <c:pt idx="74">
                  <c:v>41213</c:v>
                </c:pt>
                <c:pt idx="75">
                  <c:v>41243</c:v>
                </c:pt>
                <c:pt idx="76">
                  <c:v>41274</c:v>
                </c:pt>
                <c:pt idx="77">
                  <c:v>41305</c:v>
                </c:pt>
                <c:pt idx="78">
                  <c:v>41333</c:v>
                </c:pt>
                <c:pt idx="79">
                  <c:v>41364</c:v>
                </c:pt>
                <c:pt idx="80">
                  <c:v>41394</c:v>
                </c:pt>
                <c:pt idx="81">
                  <c:v>41425</c:v>
                </c:pt>
                <c:pt idx="82">
                  <c:v>41455</c:v>
                </c:pt>
                <c:pt idx="83">
                  <c:v>41486</c:v>
                </c:pt>
                <c:pt idx="84">
                  <c:v>41517</c:v>
                </c:pt>
                <c:pt idx="85">
                  <c:v>41547</c:v>
                </c:pt>
                <c:pt idx="86">
                  <c:v>41578</c:v>
                </c:pt>
                <c:pt idx="87">
                  <c:v>41608</c:v>
                </c:pt>
                <c:pt idx="88">
                  <c:v>41639</c:v>
                </c:pt>
                <c:pt idx="89">
                  <c:v>41670</c:v>
                </c:pt>
                <c:pt idx="90">
                  <c:v>41698</c:v>
                </c:pt>
                <c:pt idx="91">
                  <c:v>41729</c:v>
                </c:pt>
                <c:pt idx="92">
                  <c:v>41759</c:v>
                </c:pt>
                <c:pt idx="93">
                  <c:v>41790</c:v>
                </c:pt>
                <c:pt idx="94">
                  <c:v>41820</c:v>
                </c:pt>
                <c:pt idx="95">
                  <c:v>41851</c:v>
                </c:pt>
                <c:pt idx="96">
                  <c:v>41882</c:v>
                </c:pt>
                <c:pt idx="97">
                  <c:v>41912</c:v>
                </c:pt>
                <c:pt idx="98">
                  <c:v>41943</c:v>
                </c:pt>
                <c:pt idx="99">
                  <c:v>41973</c:v>
                </c:pt>
                <c:pt idx="100">
                  <c:v>42004</c:v>
                </c:pt>
                <c:pt idx="101">
                  <c:v>42035</c:v>
                </c:pt>
                <c:pt idx="102">
                  <c:v>42063</c:v>
                </c:pt>
                <c:pt idx="103">
                  <c:v>42094</c:v>
                </c:pt>
                <c:pt idx="104">
                  <c:v>42124</c:v>
                </c:pt>
                <c:pt idx="105">
                  <c:v>42155</c:v>
                </c:pt>
                <c:pt idx="106">
                  <c:v>42185</c:v>
                </c:pt>
                <c:pt idx="107">
                  <c:v>42216</c:v>
                </c:pt>
                <c:pt idx="108">
                  <c:v>42247</c:v>
                </c:pt>
                <c:pt idx="109">
                  <c:v>42277</c:v>
                </c:pt>
                <c:pt idx="110">
                  <c:v>42308</c:v>
                </c:pt>
                <c:pt idx="111">
                  <c:v>42338</c:v>
                </c:pt>
                <c:pt idx="112">
                  <c:v>42369</c:v>
                </c:pt>
                <c:pt idx="113">
                  <c:v>42400</c:v>
                </c:pt>
                <c:pt idx="114">
                  <c:v>42429</c:v>
                </c:pt>
                <c:pt idx="115">
                  <c:v>42460</c:v>
                </c:pt>
                <c:pt idx="116">
                  <c:v>42490</c:v>
                </c:pt>
                <c:pt idx="117">
                  <c:v>42521</c:v>
                </c:pt>
                <c:pt idx="118">
                  <c:v>42551</c:v>
                </c:pt>
                <c:pt idx="119">
                  <c:v>42582</c:v>
                </c:pt>
                <c:pt idx="120">
                  <c:v>42613</c:v>
                </c:pt>
                <c:pt idx="121">
                  <c:v>42643</c:v>
                </c:pt>
                <c:pt idx="122">
                  <c:v>42674</c:v>
                </c:pt>
                <c:pt idx="123">
                  <c:v>42704</c:v>
                </c:pt>
                <c:pt idx="124">
                  <c:v>42735</c:v>
                </c:pt>
                <c:pt idx="125">
                  <c:v>42766</c:v>
                </c:pt>
                <c:pt idx="126">
                  <c:v>42794</c:v>
                </c:pt>
                <c:pt idx="127">
                  <c:v>42825</c:v>
                </c:pt>
                <c:pt idx="128">
                  <c:v>42855</c:v>
                </c:pt>
                <c:pt idx="129">
                  <c:v>42886</c:v>
                </c:pt>
                <c:pt idx="130">
                  <c:v>42916</c:v>
                </c:pt>
                <c:pt idx="131">
                  <c:v>42947</c:v>
                </c:pt>
                <c:pt idx="132">
                  <c:v>42978</c:v>
                </c:pt>
                <c:pt idx="133">
                  <c:v>43008</c:v>
                </c:pt>
                <c:pt idx="134">
                  <c:v>43039</c:v>
                </c:pt>
                <c:pt idx="135">
                  <c:v>43069</c:v>
                </c:pt>
                <c:pt idx="136">
                  <c:v>43100</c:v>
                </c:pt>
                <c:pt idx="137">
                  <c:v>43131</c:v>
                </c:pt>
                <c:pt idx="138">
                  <c:v>43159</c:v>
                </c:pt>
                <c:pt idx="139">
                  <c:v>43190</c:v>
                </c:pt>
                <c:pt idx="140">
                  <c:v>43220</c:v>
                </c:pt>
                <c:pt idx="141">
                  <c:v>43251</c:v>
                </c:pt>
                <c:pt idx="142">
                  <c:v>43281</c:v>
                </c:pt>
                <c:pt idx="143">
                  <c:v>43312</c:v>
                </c:pt>
                <c:pt idx="144">
                  <c:v>43343</c:v>
                </c:pt>
                <c:pt idx="145">
                  <c:v>43373</c:v>
                </c:pt>
                <c:pt idx="146">
                  <c:v>43404</c:v>
                </c:pt>
                <c:pt idx="147">
                  <c:v>43434</c:v>
                </c:pt>
                <c:pt idx="148">
                  <c:v>43465</c:v>
                </c:pt>
                <c:pt idx="149">
                  <c:v>43496</c:v>
                </c:pt>
                <c:pt idx="150">
                  <c:v>43524</c:v>
                </c:pt>
                <c:pt idx="151">
                  <c:v>43555</c:v>
                </c:pt>
                <c:pt idx="152">
                  <c:v>43585</c:v>
                </c:pt>
                <c:pt idx="153">
                  <c:v>43616</c:v>
                </c:pt>
                <c:pt idx="154">
                  <c:v>43646</c:v>
                </c:pt>
                <c:pt idx="155">
                  <c:v>43677</c:v>
                </c:pt>
                <c:pt idx="156">
                  <c:v>43708</c:v>
                </c:pt>
                <c:pt idx="157">
                  <c:v>43738</c:v>
                </c:pt>
                <c:pt idx="158">
                  <c:v>43769</c:v>
                </c:pt>
                <c:pt idx="159">
                  <c:v>43799</c:v>
                </c:pt>
                <c:pt idx="160">
                  <c:v>43830</c:v>
                </c:pt>
                <c:pt idx="161">
                  <c:v>43861</c:v>
                </c:pt>
                <c:pt idx="162">
                  <c:v>43890</c:v>
                </c:pt>
                <c:pt idx="163">
                  <c:v>43921</c:v>
                </c:pt>
                <c:pt idx="164">
                  <c:v>43951</c:v>
                </c:pt>
                <c:pt idx="165">
                  <c:v>43982</c:v>
                </c:pt>
                <c:pt idx="166">
                  <c:v>44012</c:v>
                </c:pt>
                <c:pt idx="167">
                  <c:v>44043</c:v>
                </c:pt>
                <c:pt idx="168">
                  <c:v>44074</c:v>
                </c:pt>
                <c:pt idx="169">
                  <c:v>44104</c:v>
                </c:pt>
                <c:pt idx="170">
                  <c:v>44135</c:v>
                </c:pt>
                <c:pt idx="171">
                  <c:v>44165</c:v>
                </c:pt>
                <c:pt idx="172">
                  <c:v>44196</c:v>
                </c:pt>
                <c:pt idx="173">
                  <c:v>44227</c:v>
                </c:pt>
                <c:pt idx="174">
                  <c:v>44255</c:v>
                </c:pt>
                <c:pt idx="175">
                  <c:v>44286</c:v>
                </c:pt>
                <c:pt idx="176">
                  <c:v>44316</c:v>
                </c:pt>
                <c:pt idx="177">
                  <c:v>44347</c:v>
                </c:pt>
                <c:pt idx="178">
                  <c:v>44377</c:v>
                </c:pt>
                <c:pt idx="179">
                  <c:v>44408</c:v>
                </c:pt>
                <c:pt idx="180">
                  <c:v>44439</c:v>
                </c:pt>
                <c:pt idx="181">
                  <c:v>44469</c:v>
                </c:pt>
                <c:pt idx="182">
                  <c:v>44500</c:v>
                </c:pt>
                <c:pt idx="183">
                  <c:v>44530</c:v>
                </c:pt>
                <c:pt idx="184">
                  <c:v>44561</c:v>
                </c:pt>
                <c:pt idx="185">
                  <c:v>44592</c:v>
                </c:pt>
                <c:pt idx="186">
                  <c:v>44620</c:v>
                </c:pt>
                <c:pt idx="187">
                  <c:v>44651</c:v>
                </c:pt>
                <c:pt idx="188">
                  <c:v>44681</c:v>
                </c:pt>
                <c:pt idx="189">
                  <c:v>44712</c:v>
                </c:pt>
                <c:pt idx="190">
                  <c:v>44742</c:v>
                </c:pt>
                <c:pt idx="191">
                  <c:v>44773</c:v>
                </c:pt>
                <c:pt idx="192">
                  <c:v>44804</c:v>
                </c:pt>
                <c:pt idx="193">
                  <c:v>44834</c:v>
                </c:pt>
                <c:pt idx="194">
                  <c:v>44865</c:v>
                </c:pt>
                <c:pt idx="195">
                  <c:v>44895</c:v>
                </c:pt>
                <c:pt idx="196">
                  <c:v>44926</c:v>
                </c:pt>
                <c:pt idx="197">
                  <c:v>44957</c:v>
                </c:pt>
                <c:pt idx="198">
                  <c:v>44985</c:v>
                </c:pt>
                <c:pt idx="199">
                  <c:v>45016</c:v>
                </c:pt>
                <c:pt idx="200">
                  <c:v>45046</c:v>
                </c:pt>
                <c:pt idx="201">
                  <c:v>45077</c:v>
                </c:pt>
                <c:pt idx="202">
                  <c:v>45107</c:v>
                </c:pt>
                <c:pt idx="203">
                  <c:v>45138</c:v>
                </c:pt>
                <c:pt idx="204">
                  <c:v>45169</c:v>
                </c:pt>
                <c:pt idx="205">
                  <c:v>45199</c:v>
                </c:pt>
                <c:pt idx="206">
                  <c:v>45230</c:v>
                </c:pt>
              </c:numCache>
            </c:numRef>
          </c:cat>
          <c:val>
            <c:numRef>
              <c:f>STAT_PREZ.ARADY007_PKG!$J$169:$J$375</c:f>
              <c:numCache>
                <c:formatCode>0.0000</c:formatCode>
                <c:ptCount val="207"/>
                <c:pt idx="0">
                  <c:v>4.75</c:v>
                </c:pt>
                <c:pt idx="1">
                  <c:v>4.75</c:v>
                </c:pt>
                <c:pt idx="2">
                  <c:v>4.75</c:v>
                </c:pt>
                <c:pt idx="3">
                  <c:v>5</c:v>
                </c:pt>
                <c:pt idx="4">
                  <c:v>5</c:v>
                </c:pt>
                <c:pt idx="5">
                  <c:v>5.25</c:v>
                </c:pt>
                <c:pt idx="6">
                  <c:v>5.25</c:v>
                </c:pt>
                <c:pt idx="7">
                  <c:v>5.25</c:v>
                </c:pt>
                <c:pt idx="8">
                  <c:v>5.25</c:v>
                </c:pt>
                <c:pt idx="9">
                  <c:v>5.5</c:v>
                </c:pt>
                <c:pt idx="10">
                  <c:v>5.5</c:v>
                </c:pt>
                <c:pt idx="11">
                  <c:v>5.75</c:v>
                </c:pt>
                <c:pt idx="12">
                  <c:v>5.75</c:v>
                </c:pt>
                <c:pt idx="13">
                  <c:v>5.75</c:v>
                </c:pt>
                <c:pt idx="14">
                  <c:v>5.75</c:v>
                </c:pt>
                <c:pt idx="15">
                  <c:v>5.75</c:v>
                </c:pt>
                <c:pt idx="16">
                  <c:v>5.5</c:v>
                </c:pt>
                <c:pt idx="17">
                  <c:v>5.5</c:v>
                </c:pt>
                <c:pt idx="18">
                  <c:v>5.25</c:v>
                </c:pt>
                <c:pt idx="19">
                  <c:v>5.25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4.5</c:v>
                </c:pt>
                <c:pt idx="27">
                  <c:v>3</c:v>
                </c:pt>
                <c:pt idx="28">
                  <c:v>2</c:v>
                </c:pt>
                <c:pt idx="29">
                  <c:v>1.5</c:v>
                </c:pt>
                <c:pt idx="30">
                  <c:v>1</c:v>
                </c:pt>
                <c:pt idx="31">
                  <c:v>0.5</c:v>
                </c:pt>
                <c:pt idx="32">
                  <c:v>0.5</c:v>
                </c:pt>
                <c:pt idx="33">
                  <c:v>0.5</c:v>
                </c:pt>
                <c:pt idx="34">
                  <c:v>0.5</c:v>
                </c:pt>
                <c:pt idx="35">
                  <c:v>0.5</c:v>
                </c:pt>
                <c:pt idx="36">
                  <c:v>0.5</c:v>
                </c:pt>
                <c:pt idx="37">
                  <c:v>0.5</c:v>
                </c:pt>
                <c:pt idx="38">
                  <c:v>0.5</c:v>
                </c:pt>
                <c:pt idx="39">
                  <c:v>0.5</c:v>
                </c:pt>
                <c:pt idx="40">
                  <c:v>0.5</c:v>
                </c:pt>
                <c:pt idx="41">
                  <c:v>0.5</c:v>
                </c:pt>
                <c:pt idx="42">
                  <c:v>0.5</c:v>
                </c:pt>
                <c:pt idx="43">
                  <c:v>0.5</c:v>
                </c:pt>
                <c:pt idx="44">
                  <c:v>0.5</c:v>
                </c:pt>
                <c:pt idx="45">
                  <c:v>0.5</c:v>
                </c:pt>
                <c:pt idx="46">
                  <c:v>0.5</c:v>
                </c:pt>
                <c:pt idx="47">
                  <c:v>0.5</c:v>
                </c:pt>
                <c:pt idx="48">
                  <c:v>0.5</c:v>
                </c:pt>
                <c:pt idx="49">
                  <c:v>0.5</c:v>
                </c:pt>
                <c:pt idx="50">
                  <c:v>0.5</c:v>
                </c:pt>
                <c:pt idx="51">
                  <c:v>0.5</c:v>
                </c:pt>
                <c:pt idx="52">
                  <c:v>0.5</c:v>
                </c:pt>
                <c:pt idx="53">
                  <c:v>0.5</c:v>
                </c:pt>
                <c:pt idx="54">
                  <c:v>0.5</c:v>
                </c:pt>
                <c:pt idx="55">
                  <c:v>0.5</c:v>
                </c:pt>
                <c:pt idx="56">
                  <c:v>0.5</c:v>
                </c:pt>
                <c:pt idx="57">
                  <c:v>0.5</c:v>
                </c:pt>
                <c:pt idx="58">
                  <c:v>0.5</c:v>
                </c:pt>
                <c:pt idx="59">
                  <c:v>0.5</c:v>
                </c:pt>
                <c:pt idx="60">
                  <c:v>0.5</c:v>
                </c:pt>
                <c:pt idx="61">
                  <c:v>0.5</c:v>
                </c:pt>
                <c:pt idx="62">
                  <c:v>0.5</c:v>
                </c:pt>
                <c:pt idx="63">
                  <c:v>0.5</c:v>
                </c:pt>
                <c:pt idx="64">
                  <c:v>0.5</c:v>
                </c:pt>
                <c:pt idx="65">
                  <c:v>0.5</c:v>
                </c:pt>
                <c:pt idx="66">
                  <c:v>0.5</c:v>
                </c:pt>
                <c:pt idx="67">
                  <c:v>0.5</c:v>
                </c:pt>
                <c:pt idx="68">
                  <c:v>0.5</c:v>
                </c:pt>
                <c:pt idx="69">
                  <c:v>0.5</c:v>
                </c:pt>
                <c:pt idx="70">
                  <c:v>0.5</c:v>
                </c:pt>
                <c:pt idx="71">
                  <c:v>0.5</c:v>
                </c:pt>
                <c:pt idx="72">
                  <c:v>0.5</c:v>
                </c:pt>
                <c:pt idx="73">
                  <c:v>0.5</c:v>
                </c:pt>
                <c:pt idx="74">
                  <c:v>0.5</c:v>
                </c:pt>
                <c:pt idx="75">
                  <c:v>0.5</c:v>
                </c:pt>
                <c:pt idx="76">
                  <c:v>0.5</c:v>
                </c:pt>
                <c:pt idx="77">
                  <c:v>0.5</c:v>
                </c:pt>
                <c:pt idx="78">
                  <c:v>0.5</c:v>
                </c:pt>
                <c:pt idx="79">
                  <c:v>0.5</c:v>
                </c:pt>
                <c:pt idx="80">
                  <c:v>0.5</c:v>
                </c:pt>
                <c:pt idx="81">
                  <c:v>0.5</c:v>
                </c:pt>
                <c:pt idx="82">
                  <c:v>0.5</c:v>
                </c:pt>
                <c:pt idx="83">
                  <c:v>0.5</c:v>
                </c:pt>
                <c:pt idx="84">
                  <c:v>0.5</c:v>
                </c:pt>
                <c:pt idx="85">
                  <c:v>0.5</c:v>
                </c:pt>
                <c:pt idx="86">
                  <c:v>0.5</c:v>
                </c:pt>
                <c:pt idx="87">
                  <c:v>0.5</c:v>
                </c:pt>
                <c:pt idx="88">
                  <c:v>0.5</c:v>
                </c:pt>
                <c:pt idx="89">
                  <c:v>0.5</c:v>
                </c:pt>
                <c:pt idx="90">
                  <c:v>0.5</c:v>
                </c:pt>
                <c:pt idx="91">
                  <c:v>0.5</c:v>
                </c:pt>
                <c:pt idx="92">
                  <c:v>0.5</c:v>
                </c:pt>
                <c:pt idx="93">
                  <c:v>0.5</c:v>
                </c:pt>
                <c:pt idx="94">
                  <c:v>0.5</c:v>
                </c:pt>
                <c:pt idx="95">
                  <c:v>0.5</c:v>
                </c:pt>
                <c:pt idx="96">
                  <c:v>0.5</c:v>
                </c:pt>
                <c:pt idx="97">
                  <c:v>0.5</c:v>
                </c:pt>
                <c:pt idx="98">
                  <c:v>0.5</c:v>
                </c:pt>
                <c:pt idx="99">
                  <c:v>0.5</c:v>
                </c:pt>
                <c:pt idx="100">
                  <c:v>0.5</c:v>
                </c:pt>
                <c:pt idx="101">
                  <c:v>0.5</c:v>
                </c:pt>
                <c:pt idx="102">
                  <c:v>0.5</c:v>
                </c:pt>
                <c:pt idx="103">
                  <c:v>0.5</c:v>
                </c:pt>
                <c:pt idx="104">
                  <c:v>0.5</c:v>
                </c:pt>
                <c:pt idx="105">
                  <c:v>0.5</c:v>
                </c:pt>
                <c:pt idx="106">
                  <c:v>0.5</c:v>
                </c:pt>
                <c:pt idx="107">
                  <c:v>0.5</c:v>
                </c:pt>
                <c:pt idx="108">
                  <c:v>0.5</c:v>
                </c:pt>
                <c:pt idx="109">
                  <c:v>0.5</c:v>
                </c:pt>
                <c:pt idx="110">
                  <c:v>0.5</c:v>
                </c:pt>
                <c:pt idx="111">
                  <c:v>0.5</c:v>
                </c:pt>
                <c:pt idx="112">
                  <c:v>0.5</c:v>
                </c:pt>
                <c:pt idx="113">
                  <c:v>0.5</c:v>
                </c:pt>
                <c:pt idx="114">
                  <c:v>0.5</c:v>
                </c:pt>
                <c:pt idx="115">
                  <c:v>0.5</c:v>
                </c:pt>
                <c:pt idx="116">
                  <c:v>0.5</c:v>
                </c:pt>
                <c:pt idx="117">
                  <c:v>0.5</c:v>
                </c:pt>
                <c:pt idx="118">
                  <c:v>0.5</c:v>
                </c:pt>
                <c:pt idx="119">
                  <c:v>0.5</c:v>
                </c:pt>
                <c:pt idx="120">
                  <c:v>0.25</c:v>
                </c:pt>
                <c:pt idx="121">
                  <c:v>0.25</c:v>
                </c:pt>
                <c:pt idx="122">
                  <c:v>0.25</c:v>
                </c:pt>
                <c:pt idx="123">
                  <c:v>0.25</c:v>
                </c:pt>
                <c:pt idx="124">
                  <c:v>0.25</c:v>
                </c:pt>
                <c:pt idx="125">
                  <c:v>0.25</c:v>
                </c:pt>
                <c:pt idx="126">
                  <c:v>0.25</c:v>
                </c:pt>
                <c:pt idx="127">
                  <c:v>0.25</c:v>
                </c:pt>
                <c:pt idx="128">
                  <c:v>0.25</c:v>
                </c:pt>
                <c:pt idx="129">
                  <c:v>0.25</c:v>
                </c:pt>
                <c:pt idx="130">
                  <c:v>0.25</c:v>
                </c:pt>
                <c:pt idx="131">
                  <c:v>0.25</c:v>
                </c:pt>
                <c:pt idx="132">
                  <c:v>0.25</c:v>
                </c:pt>
                <c:pt idx="133">
                  <c:v>0.25</c:v>
                </c:pt>
                <c:pt idx="134">
                  <c:v>0.25</c:v>
                </c:pt>
                <c:pt idx="135">
                  <c:v>0.5</c:v>
                </c:pt>
                <c:pt idx="136">
                  <c:v>0.5</c:v>
                </c:pt>
                <c:pt idx="137">
                  <c:v>0.5</c:v>
                </c:pt>
                <c:pt idx="138">
                  <c:v>0.5</c:v>
                </c:pt>
                <c:pt idx="139">
                  <c:v>0.5</c:v>
                </c:pt>
                <c:pt idx="140">
                  <c:v>0.5</c:v>
                </c:pt>
                <c:pt idx="141">
                  <c:v>0.5</c:v>
                </c:pt>
                <c:pt idx="142">
                  <c:v>0.5</c:v>
                </c:pt>
                <c:pt idx="143">
                  <c:v>0.5</c:v>
                </c:pt>
                <c:pt idx="144">
                  <c:v>0.75</c:v>
                </c:pt>
                <c:pt idx="145">
                  <c:v>0.75</c:v>
                </c:pt>
                <c:pt idx="146">
                  <c:v>0.75</c:v>
                </c:pt>
                <c:pt idx="147">
                  <c:v>0.75</c:v>
                </c:pt>
                <c:pt idx="148">
                  <c:v>0.75</c:v>
                </c:pt>
                <c:pt idx="149">
                  <c:v>0.75</c:v>
                </c:pt>
                <c:pt idx="150">
                  <c:v>0.75</c:v>
                </c:pt>
                <c:pt idx="151">
                  <c:v>0.75</c:v>
                </c:pt>
                <c:pt idx="152">
                  <c:v>0.75</c:v>
                </c:pt>
                <c:pt idx="153">
                  <c:v>0.75</c:v>
                </c:pt>
                <c:pt idx="154">
                  <c:v>0.75</c:v>
                </c:pt>
                <c:pt idx="155">
                  <c:v>0.75</c:v>
                </c:pt>
                <c:pt idx="156">
                  <c:v>0.75</c:v>
                </c:pt>
                <c:pt idx="157">
                  <c:v>0.75</c:v>
                </c:pt>
                <c:pt idx="158">
                  <c:v>0.75</c:v>
                </c:pt>
                <c:pt idx="159">
                  <c:v>0.75</c:v>
                </c:pt>
                <c:pt idx="160">
                  <c:v>0.75</c:v>
                </c:pt>
                <c:pt idx="161">
                  <c:v>0.75</c:v>
                </c:pt>
                <c:pt idx="162">
                  <c:v>0.75</c:v>
                </c:pt>
                <c:pt idx="163" formatCode="0.00">
                  <c:v>0.25</c:v>
                </c:pt>
                <c:pt idx="164" formatCode="0.00">
                  <c:v>0.1</c:v>
                </c:pt>
                <c:pt idx="165" formatCode="0.00">
                  <c:v>0.1</c:v>
                </c:pt>
                <c:pt idx="166" formatCode="0.00">
                  <c:v>0.1</c:v>
                </c:pt>
                <c:pt idx="167" formatCode="0.00">
                  <c:v>0.1</c:v>
                </c:pt>
                <c:pt idx="168" formatCode="0.00">
                  <c:v>0.1</c:v>
                </c:pt>
                <c:pt idx="169" formatCode="0.00">
                  <c:v>0.1</c:v>
                </c:pt>
                <c:pt idx="170" formatCode="0.00">
                  <c:v>0.1</c:v>
                </c:pt>
                <c:pt idx="171" formatCode="0.00">
                  <c:v>0.1</c:v>
                </c:pt>
                <c:pt idx="172" formatCode="0.00">
                  <c:v>0.1</c:v>
                </c:pt>
                <c:pt idx="173" formatCode="0.00">
                  <c:v>0.1</c:v>
                </c:pt>
                <c:pt idx="174" formatCode="0.00">
                  <c:v>0.1</c:v>
                </c:pt>
                <c:pt idx="175" formatCode="0.00">
                  <c:v>0.1</c:v>
                </c:pt>
                <c:pt idx="176" formatCode="0.00">
                  <c:v>0.1</c:v>
                </c:pt>
                <c:pt idx="177" formatCode="0.00">
                  <c:v>0.1</c:v>
                </c:pt>
                <c:pt idx="178" formatCode="0.00">
                  <c:v>0.1</c:v>
                </c:pt>
                <c:pt idx="179" formatCode="0.00">
                  <c:v>0.1</c:v>
                </c:pt>
                <c:pt idx="180" formatCode="0.00">
                  <c:v>0.1</c:v>
                </c:pt>
                <c:pt idx="181" formatCode="0.00">
                  <c:v>0.1</c:v>
                </c:pt>
                <c:pt idx="182" formatCode="0.00">
                  <c:v>0.1</c:v>
                </c:pt>
                <c:pt idx="183" formatCode="0.00">
                  <c:v>0.1</c:v>
                </c:pt>
                <c:pt idx="184" formatCode="0.00">
                  <c:v>0.25</c:v>
                </c:pt>
                <c:pt idx="185" formatCode="General">
                  <c:v>0.25</c:v>
                </c:pt>
                <c:pt idx="186" formatCode="0.00">
                  <c:v>0.5</c:v>
                </c:pt>
                <c:pt idx="187" formatCode="0.00">
                  <c:v>0.75</c:v>
                </c:pt>
                <c:pt idx="188" formatCode="0.00">
                  <c:v>1</c:v>
                </c:pt>
                <c:pt idx="189" formatCode="General">
                  <c:v>1</c:v>
                </c:pt>
                <c:pt idx="190" formatCode="0.00">
                  <c:v>1.25</c:v>
                </c:pt>
                <c:pt idx="191" formatCode="General">
                  <c:v>1.25</c:v>
                </c:pt>
                <c:pt idx="192" formatCode="0.00">
                  <c:v>1.75</c:v>
                </c:pt>
                <c:pt idx="193" formatCode="0.00">
                  <c:v>2.25</c:v>
                </c:pt>
                <c:pt idx="194" formatCode="General">
                  <c:v>2.25</c:v>
                </c:pt>
                <c:pt idx="195" formatCode="0.00">
                  <c:v>3</c:v>
                </c:pt>
                <c:pt idx="196" formatCode="0.00">
                  <c:v>3.5</c:v>
                </c:pt>
                <c:pt idx="197" formatCode="0.00">
                  <c:v>3.5</c:v>
                </c:pt>
                <c:pt idx="198" formatCode="0.00">
                  <c:v>4</c:v>
                </c:pt>
                <c:pt idx="199" formatCode="0.00">
                  <c:v>4.25</c:v>
                </c:pt>
                <c:pt idx="200" formatCode="0.00">
                  <c:v>4.25</c:v>
                </c:pt>
                <c:pt idx="201" formatCode="0.00">
                  <c:v>4.5</c:v>
                </c:pt>
                <c:pt idx="202" formatCode="0.00">
                  <c:v>5</c:v>
                </c:pt>
                <c:pt idx="203" formatCode="0.00">
                  <c:v>5</c:v>
                </c:pt>
                <c:pt idx="204" formatCode="0.00">
                  <c:v>5.25</c:v>
                </c:pt>
                <c:pt idx="205" formatCode="0.00">
                  <c:v>5.25</c:v>
                </c:pt>
                <c:pt idx="206" formatCode="0.00">
                  <c:v>5.25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485-4029-839C-1577E2B5E965}"/>
            </c:ext>
          </c:extLst>
        </c:ser>
        <c:ser>
          <c:idx val="4"/>
          <c:order val="4"/>
          <c:tx>
            <c:strRef>
              <c:f>STAT_PREZ.ARADY007_PKG!$K$4</c:f>
              <c:strCache>
                <c:ptCount val="1"/>
                <c:pt idx="0">
                  <c:v>FED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STAT_PREZ.ARADY007_PKG!$A$169:$A$375</c:f>
              <c:numCache>
                <c:formatCode>m/d/yyyy</c:formatCode>
                <c:ptCount val="207"/>
                <c:pt idx="0">
                  <c:v>38960</c:v>
                </c:pt>
                <c:pt idx="1">
                  <c:v>38990</c:v>
                </c:pt>
                <c:pt idx="2">
                  <c:v>39021</c:v>
                </c:pt>
                <c:pt idx="3">
                  <c:v>39051</c:v>
                </c:pt>
                <c:pt idx="4">
                  <c:v>39082</c:v>
                </c:pt>
                <c:pt idx="5">
                  <c:v>39113</c:v>
                </c:pt>
                <c:pt idx="6">
                  <c:v>39141</c:v>
                </c:pt>
                <c:pt idx="7">
                  <c:v>39172</c:v>
                </c:pt>
                <c:pt idx="8">
                  <c:v>39202</c:v>
                </c:pt>
                <c:pt idx="9">
                  <c:v>39233</c:v>
                </c:pt>
                <c:pt idx="10">
                  <c:v>39263</c:v>
                </c:pt>
                <c:pt idx="11">
                  <c:v>39294</c:v>
                </c:pt>
                <c:pt idx="12">
                  <c:v>39325</c:v>
                </c:pt>
                <c:pt idx="13">
                  <c:v>39355</c:v>
                </c:pt>
                <c:pt idx="14">
                  <c:v>39386</c:v>
                </c:pt>
                <c:pt idx="15">
                  <c:v>39416</c:v>
                </c:pt>
                <c:pt idx="16">
                  <c:v>39447</c:v>
                </c:pt>
                <c:pt idx="17">
                  <c:v>39478</c:v>
                </c:pt>
                <c:pt idx="18">
                  <c:v>39507</c:v>
                </c:pt>
                <c:pt idx="19">
                  <c:v>39538</c:v>
                </c:pt>
                <c:pt idx="20">
                  <c:v>39568</c:v>
                </c:pt>
                <c:pt idx="21">
                  <c:v>39599</c:v>
                </c:pt>
                <c:pt idx="22">
                  <c:v>39629</c:v>
                </c:pt>
                <c:pt idx="23">
                  <c:v>39660</c:v>
                </c:pt>
                <c:pt idx="24">
                  <c:v>39691</c:v>
                </c:pt>
                <c:pt idx="25">
                  <c:v>39721</c:v>
                </c:pt>
                <c:pt idx="26">
                  <c:v>39752</c:v>
                </c:pt>
                <c:pt idx="27">
                  <c:v>39782</c:v>
                </c:pt>
                <c:pt idx="28">
                  <c:v>39813</c:v>
                </c:pt>
                <c:pt idx="29">
                  <c:v>39844</c:v>
                </c:pt>
                <c:pt idx="30">
                  <c:v>39872</c:v>
                </c:pt>
                <c:pt idx="31">
                  <c:v>39903</c:v>
                </c:pt>
                <c:pt idx="32">
                  <c:v>39933</c:v>
                </c:pt>
                <c:pt idx="33">
                  <c:v>39964</c:v>
                </c:pt>
                <c:pt idx="34">
                  <c:v>39994</c:v>
                </c:pt>
                <c:pt idx="35">
                  <c:v>40025</c:v>
                </c:pt>
                <c:pt idx="36">
                  <c:v>40056</c:v>
                </c:pt>
                <c:pt idx="37">
                  <c:v>40086</c:v>
                </c:pt>
                <c:pt idx="38">
                  <c:v>40117</c:v>
                </c:pt>
                <c:pt idx="39">
                  <c:v>40147</c:v>
                </c:pt>
                <c:pt idx="40">
                  <c:v>40178</c:v>
                </c:pt>
                <c:pt idx="41">
                  <c:v>40209</c:v>
                </c:pt>
                <c:pt idx="42">
                  <c:v>40237</c:v>
                </c:pt>
                <c:pt idx="43">
                  <c:v>40268</c:v>
                </c:pt>
                <c:pt idx="44">
                  <c:v>40298</c:v>
                </c:pt>
                <c:pt idx="45">
                  <c:v>40329</c:v>
                </c:pt>
                <c:pt idx="46">
                  <c:v>40359</c:v>
                </c:pt>
                <c:pt idx="47">
                  <c:v>40390</c:v>
                </c:pt>
                <c:pt idx="48">
                  <c:v>40421</c:v>
                </c:pt>
                <c:pt idx="49">
                  <c:v>40451</c:v>
                </c:pt>
                <c:pt idx="50">
                  <c:v>40482</c:v>
                </c:pt>
                <c:pt idx="51">
                  <c:v>40512</c:v>
                </c:pt>
                <c:pt idx="52">
                  <c:v>40543</c:v>
                </c:pt>
                <c:pt idx="53">
                  <c:v>40574</c:v>
                </c:pt>
                <c:pt idx="54">
                  <c:v>40602</c:v>
                </c:pt>
                <c:pt idx="55">
                  <c:v>40633</c:v>
                </c:pt>
                <c:pt idx="56">
                  <c:v>40663</c:v>
                </c:pt>
                <c:pt idx="57">
                  <c:v>40694</c:v>
                </c:pt>
                <c:pt idx="58">
                  <c:v>40724</c:v>
                </c:pt>
                <c:pt idx="59">
                  <c:v>40755</c:v>
                </c:pt>
                <c:pt idx="60">
                  <c:v>40786</c:v>
                </c:pt>
                <c:pt idx="61">
                  <c:v>40816</c:v>
                </c:pt>
                <c:pt idx="62">
                  <c:v>40847</c:v>
                </c:pt>
                <c:pt idx="63">
                  <c:v>40877</c:v>
                </c:pt>
                <c:pt idx="64">
                  <c:v>40908</c:v>
                </c:pt>
                <c:pt idx="65">
                  <c:v>40939</c:v>
                </c:pt>
                <c:pt idx="66">
                  <c:v>40968</c:v>
                </c:pt>
                <c:pt idx="67">
                  <c:v>40999</c:v>
                </c:pt>
                <c:pt idx="68">
                  <c:v>41029</c:v>
                </c:pt>
                <c:pt idx="69">
                  <c:v>41060</c:v>
                </c:pt>
                <c:pt idx="70">
                  <c:v>41090</c:v>
                </c:pt>
                <c:pt idx="71">
                  <c:v>41121</c:v>
                </c:pt>
                <c:pt idx="72">
                  <c:v>41152</c:v>
                </c:pt>
                <c:pt idx="73">
                  <c:v>41182</c:v>
                </c:pt>
                <c:pt idx="74">
                  <c:v>41213</c:v>
                </c:pt>
                <c:pt idx="75">
                  <c:v>41243</c:v>
                </c:pt>
                <c:pt idx="76">
                  <c:v>41274</c:v>
                </c:pt>
                <c:pt idx="77">
                  <c:v>41305</c:v>
                </c:pt>
                <c:pt idx="78">
                  <c:v>41333</c:v>
                </c:pt>
                <c:pt idx="79">
                  <c:v>41364</c:v>
                </c:pt>
                <c:pt idx="80">
                  <c:v>41394</c:v>
                </c:pt>
                <c:pt idx="81">
                  <c:v>41425</c:v>
                </c:pt>
                <c:pt idx="82">
                  <c:v>41455</c:v>
                </c:pt>
                <c:pt idx="83">
                  <c:v>41486</c:v>
                </c:pt>
                <c:pt idx="84">
                  <c:v>41517</c:v>
                </c:pt>
                <c:pt idx="85">
                  <c:v>41547</c:v>
                </c:pt>
                <c:pt idx="86">
                  <c:v>41578</c:v>
                </c:pt>
                <c:pt idx="87">
                  <c:v>41608</c:v>
                </c:pt>
                <c:pt idx="88">
                  <c:v>41639</c:v>
                </c:pt>
                <c:pt idx="89">
                  <c:v>41670</c:v>
                </c:pt>
                <c:pt idx="90">
                  <c:v>41698</c:v>
                </c:pt>
                <c:pt idx="91">
                  <c:v>41729</c:v>
                </c:pt>
                <c:pt idx="92">
                  <c:v>41759</c:v>
                </c:pt>
                <c:pt idx="93">
                  <c:v>41790</c:v>
                </c:pt>
                <c:pt idx="94">
                  <c:v>41820</c:v>
                </c:pt>
                <c:pt idx="95">
                  <c:v>41851</c:v>
                </c:pt>
                <c:pt idx="96">
                  <c:v>41882</c:v>
                </c:pt>
                <c:pt idx="97">
                  <c:v>41912</c:v>
                </c:pt>
                <c:pt idx="98">
                  <c:v>41943</c:v>
                </c:pt>
                <c:pt idx="99">
                  <c:v>41973</c:v>
                </c:pt>
                <c:pt idx="100">
                  <c:v>42004</c:v>
                </c:pt>
                <c:pt idx="101">
                  <c:v>42035</c:v>
                </c:pt>
                <c:pt idx="102">
                  <c:v>42063</c:v>
                </c:pt>
                <c:pt idx="103">
                  <c:v>42094</c:v>
                </c:pt>
                <c:pt idx="104">
                  <c:v>42124</c:v>
                </c:pt>
                <c:pt idx="105">
                  <c:v>42155</c:v>
                </c:pt>
                <c:pt idx="106">
                  <c:v>42185</c:v>
                </c:pt>
                <c:pt idx="107">
                  <c:v>42216</c:v>
                </c:pt>
                <c:pt idx="108">
                  <c:v>42247</c:v>
                </c:pt>
                <c:pt idx="109">
                  <c:v>42277</c:v>
                </c:pt>
                <c:pt idx="110">
                  <c:v>42308</c:v>
                </c:pt>
                <c:pt idx="111">
                  <c:v>42338</c:v>
                </c:pt>
                <c:pt idx="112">
                  <c:v>42369</c:v>
                </c:pt>
                <c:pt idx="113">
                  <c:v>42400</c:v>
                </c:pt>
                <c:pt idx="114">
                  <c:v>42429</c:v>
                </c:pt>
                <c:pt idx="115">
                  <c:v>42460</c:v>
                </c:pt>
                <c:pt idx="116">
                  <c:v>42490</c:v>
                </c:pt>
                <c:pt idx="117">
                  <c:v>42521</c:v>
                </c:pt>
                <c:pt idx="118">
                  <c:v>42551</c:v>
                </c:pt>
                <c:pt idx="119">
                  <c:v>42582</c:v>
                </c:pt>
                <c:pt idx="120">
                  <c:v>42613</c:v>
                </c:pt>
                <c:pt idx="121">
                  <c:v>42643</c:v>
                </c:pt>
                <c:pt idx="122">
                  <c:v>42674</c:v>
                </c:pt>
                <c:pt idx="123">
                  <c:v>42704</c:v>
                </c:pt>
                <c:pt idx="124">
                  <c:v>42735</c:v>
                </c:pt>
                <c:pt idx="125">
                  <c:v>42766</c:v>
                </c:pt>
                <c:pt idx="126">
                  <c:v>42794</c:v>
                </c:pt>
                <c:pt idx="127">
                  <c:v>42825</c:v>
                </c:pt>
                <c:pt idx="128">
                  <c:v>42855</c:v>
                </c:pt>
                <c:pt idx="129">
                  <c:v>42886</c:v>
                </c:pt>
                <c:pt idx="130">
                  <c:v>42916</c:v>
                </c:pt>
                <c:pt idx="131">
                  <c:v>42947</c:v>
                </c:pt>
                <c:pt idx="132">
                  <c:v>42978</c:v>
                </c:pt>
                <c:pt idx="133">
                  <c:v>43008</c:v>
                </c:pt>
                <c:pt idx="134">
                  <c:v>43039</c:v>
                </c:pt>
                <c:pt idx="135">
                  <c:v>43069</c:v>
                </c:pt>
                <c:pt idx="136">
                  <c:v>43100</c:v>
                </c:pt>
                <c:pt idx="137">
                  <c:v>43131</c:v>
                </c:pt>
                <c:pt idx="138">
                  <c:v>43159</c:v>
                </c:pt>
                <c:pt idx="139">
                  <c:v>43190</c:v>
                </c:pt>
                <c:pt idx="140">
                  <c:v>43220</c:v>
                </c:pt>
                <c:pt idx="141">
                  <c:v>43251</c:v>
                </c:pt>
                <c:pt idx="142">
                  <c:v>43281</c:v>
                </c:pt>
                <c:pt idx="143">
                  <c:v>43312</c:v>
                </c:pt>
                <c:pt idx="144">
                  <c:v>43343</c:v>
                </c:pt>
                <c:pt idx="145">
                  <c:v>43373</c:v>
                </c:pt>
                <c:pt idx="146">
                  <c:v>43404</c:v>
                </c:pt>
                <c:pt idx="147">
                  <c:v>43434</c:v>
                </c:pt>
                <c:pt idx="148">
                  <c:v>43465</c:v>
                </c:pt>
                <c:pt idx="149">
                  <c:v>43496</c:v>
                </c:pt>
                <c:pt idx="150">
                  <c:v>43524</c:v>
                </c:pt>
                <c:pt idx="151">
                  <c:v>43555</c:v>
                </c:pt>
                <c:pt idx="152">
                  <c:v>43585</c:v>
                </c:pt>
                <c:pt idx="153">
                  <c:v>43616</c:v>
                </c:pt>
                <c:pt idx="154">
                  <c:v>43646</c:v>
                </c:pt>
                <c:pt idx="155">
                  <c:v>43677</c:v>
                </c:pt>
                <c:pt idx="156">
                  <c:v>43708</c:v>
                </c:pt>
                <c:pt idx="157">
                  <c:v>43738</c:v>
                </c:pt>
                <c:pt idx="158">
                  <c:v>43769</c:v>
                </c:pt>
                <c:pt idx="159">
                  <c:v>43799</c:v>
                </c:pt>
                <c:pt idx="160">
                  <c:v>43830</c:v>
                </c:pt>
                <c:pt idx="161">
                  <c:v>43861</c:v>
                </c:pt>
                <c:pt idx="162">
                  <c:v>43890</c:v>
                </c:pt>
                <c:pt idx="163">
                  <c:v>43921</c:v>
                </c:pt>
                <c:pt idx="164">
                  <c:v>43951</c:v>
                </c:pt>
                <c:pt idx="165">
                  <c:v>43982</c:v>
                </c:pt>
                <c:pt idx="166">
                  <c:v>44012</c:v>
                </c:pt>
                <c:pt idx="167">
                  <c:v>44043</c:v>
                </c:pt>
                <c:pt idx="168">
                  <c:v>44074</c:v>
                </c:pt>
                <c:pt idx="169">
                  <c:v>44104</c:v>
                </c:pt>
                <c:pt idx="170">
                  <c:v>44135</c:v>
                </c:pt>
                <c:pt idx="171">
                  <c:v>44165</c:v>
                </c:pt>
                <c:pt idx="172">
                  <c:v>44196</c:v>
                </c:pt>
                <c:pt idx="173">
                  <c:v>44227</c:v>
                </c:pt>
                <c:pt idx="174">
                  <c:v>44255</c:v>
                </c:pt>
                <c:pt idx="175">
                  <c:v>44286</c:v>
                </c:pt>
                <c:pt idx="176">
                  <c:v>44316</c:v>
                </c:pt>
                <c:pt idx="177">
                  <c:v>44347</c:v>
                </c:pt>
                <c:pt idx="178">
                  <c:v>44377</c:v>
                </c:pt>
                <c:pt idx="179">
                  <c:v>44408</c:v>
                </c:pt>
                <c:pt idx="180">
                  <c:v>44439</c:v>
                </c:pt>
                <c:pt idx="181">
                  <c:v>44469</c:v>
                </c:pt>
                <c:pt idx="182">
                  <c:v>44500</c:v>
                </c:pt>
                <c:pt idx="183">
                  <c:v>44530</c:v>
                </c:pt>
                <c:pt idx="184">
                  <c:v>44561</c:v>
                </c:pt>
                <c:pt idx="185">
                  <c:v>44592</c:v>
                </c:pt>
                <c:pt idx="186">
                  <c:v>44620</c:v>
                </c:pt>
                <c:pt idx="187">
                  <c:v>44651</c:v>
                </c:pt>
                <c:pt idx="188">
                  <c:v>44681</c:v>
                </c:pt>
                <c:pt idx="189">
                  <c:v>44712</c:v>
                </c:pt>
                <c:pt idx="190">
                  <c:v>44742</c:v>
                </c:pt>
                <c:pt idx="191">
                  <c:v>44773</c:v>
                </c:pt>
                <c:pt idx="192">
                  <c:v>44804</c:v>
                </c:pt>
                <c:pt idx="193">
                  <c:v>44834</c:v>
                </c:pt>
                <c:pt idx="194">
                  <c:v>44865</c:v>
                </c:pt>
                <c:pt idx="195">
                  <c:v>44895</c:v>
                </c:pt>
                <c:pt idx="196">
                  <c:v>44926</c:v>
                </c:pt>
                <c:pt idx="197">
                  <c:v>44957</c:v>
                </c:pt>
                <c:pt idx="198">
                  <c:v>44985</c:v>
                </c:pt>
                <c:pt idx="199">
                  <c:v>45016</c:v>
                </c:pt>
                <c:pt idx="200">
                  <c:v>45046</c:v>
                </c:pt>
                <c:pt idx="201">
                  <c:v>45077</c:v>
                </c:pt>
                <c:pt idx="202">
                  <c:v>45107</c:v>
                </c:pt>
                <c:pt idx="203">
                  <c:v>45138</c:v>
                </c:pt>
                <c:pt idx="204">
                  <c:v>45169</c:v>
                </c:pt>
                <c:pt idx="205">
                  <c:v>45199</c:v>
                </c:pt>
                <c:pt idx="206">
                  <c:v>45230</c:v>
                </c:pt>
              </c:numCache>
            </c:numRef>
          </c:cat>
          <c:val>
            <c:numRef>
              <c:f>STAT_PREZ.ARADY007_PKG!$K$169:$K$375</c:f>
              <c:numCache>
                <c:formatCode>0.00</c:formatCode>
                <c:ptCount val="207"/>
                <c:pt idx="0">
                  <c:v>5.25</c:v>
                </c:pt>
                <c:pt idx="1">
                  <c:v>5.25</c:v>
                </c:pt>
                <c:pt idx="2">
                  <c:v>5.25</c:v>
                </c:pt>
                <c:pt idx="3">
                  <c:v>5.25</c:v>
                </c:pt>
                <c:pt idx="4">
                  <c:v>5.24</c:v>
                </c:pt>
                <c:pt idx="5">
                  <c:v>5.25</c:v>
                </c:pt>
                <c:pt idx="6">
                  <c:v>5.26</c:v>
                </c:pt>
                <c:pt idx="7">
                  <c:v>5.26</c:v>
                </c:pt>
                <c:pt idx="8">
                  <c:v>5.25</c:v>
                </c:pt>
                <c:pt idx="9">
                  <c:v>5.25</c:v>
                </c:pt>
                <c:pt idx="10">
                  <c:v>5.25</c:v>
                </c:pt>
                <c:pt idx="11">
                  <c:v>5.26</c:v>
                </c:pt>
                <c:pt idx="12">
                  <c:v>5.0199999999999996</c:v>
                </c:pt>
                <c:pt idx="13">
                  <c:v>4.9400000000000004</c:v>
                </c:pt>
                <c:pt idx="14">
                  <c:v>4.76</c:v>
                </c:pt>
                <c:pt idx="15">
                  <c:v>4.49</c:v>
                </c:pt>
                <c:pt idx="16">
                  <c:v>4.24</c:v>
                </c:pt>
                <c:pt idx="17">
                  <c:v>3.94</c:v>
                </c:pt>
                <c:pt idx="18">
                  <c:v>2.98</c:v>
                </c:pt>
                <c:pt idx="19">
                  <c:v>2.61</c:v>
                </c:pt>
                <c:pt idx="20">
                  <c:v>2.2799999999999998</c:v>
                </c:pt>
                <c:pt idx="21">
                  <c:v>1.98</c:v>
                </c:pt>
                <c:pt idx="22">
                  <c:v>2</c:v>
                </c:pt>
                <c:pt idx="23">
                  <c:v>2.0099999999999998</c:v>
                </c:pt>
                <c:pt idx="24">
                  <c:v>2</c:v>
                </c:pt>
                <c:pt idx="25">
                  <c:v>1.81</c:v>
                </c:pt>
                <c:pt idx="26">
                  <c:v>0.97</c:v>
                </c:pt>
                <c:pt idx="27">
                  <c:v>0.39</c:v>
                </c:pt>
                <c:pt idx="28">
                  <c:v>0.16</c:v>
                </c:pt>
                <c:pt idx="29">
                  <c:v>0.15</c:v>
                </c:pt>
                <c:pt idx="30">
                  <c:v>0.22</c:v>
                </c:pt>
                <c:pt idx="31">
                  <c:v>0.18</c:v>
                </c:pt>
                <c:pt idx="32">
                  <c:v>0.15</c:v>
                </c:pt>
                <c:pt idx="33">
                  <c:v>0.18</c:v>
                </c:pt>
                <c:pt idx="34">
                  <c:v>0.21</c:v>
                </c:pt>
                <c:pt idx="35">
                  <c:v>0.16</c:v>
                </c:pt>
                <c:pt idx="36">
                  <c:v>0.16</c:v>
                </c:pt>
                <c:pt idx="37">
                  <c:v>0.15</c:v>
                </c:pt>
                <c:pt idx="38">
                  <c:v>0.12</c:v>
                </c:pt>
                <c:pt idx="39">
                  <c:v>0.12</c:v>
                </c:pt>
                <c:pt idx="40">
                  <c:v>0.12</c:v>
                </c:pt>
                <c:pt idx="41">
                  <c:v>0.11</c:v>
                </c:pt>
                <c:pt idx="42">
                  <c:v>0.13</c:v>
                </c:pt>
                <c:pt idx="43">
                  <c:v>0.16</c:v>
                </c:pt>
                <c:pt idx="44">
                  <c:v>0.2</c:v>
                </c:pt>
                <c:pt idx="45">
                  <c:v>0.2</c:v>
                </c:pt>
                <c:pt idx="46">
                  <c:v>0.18</c:v>
                </c:pt>
                <c:pt idx="47">
                  <c:v>0.18</c:v>
                </c:pt>
                <c:pt idx="48">
                  <c:v>0.19</c:v>
                </c:pt>
                <c:pt idx="49">
                  <c:v>0.19</c:v>
                </c:pt>
                <c:pt idx="50">
                  <c:v>0.19</c:v>
                </c:pt>
                <c:pt idx="51">
                  <c:v>0.19</c:v>
                </c:pt>
                <c:pt idx="52">
                  <c:v>0.18</c:v>
                </c:pt>
                <c:pt idx="53">
                  <c:v>0.17</c:v>
                </c:pt>
                <c:pt idx="54">
                  <c:v>0.16</c:v>
                </c:pt>
                <c:pt idx="55">
                  <c:v>0.14000000000000001</c:v>
                </c:pt>
                <c:pt idx="56">
                  <c:v>0.1</c:v>
                </c:pt>
                <c:pt idx="57">
                  <c:v>0.09</c:v>
                </c:pt>
                <c:pt idx="58">
                  <c:v>0.09</c:v>
                </c:pt>
                <c:pt idx="59">
                  <c:v>7.0000000000000007E-2</c:v>
                </c:pt>
                <c:pt idx="60">
                  <c:v>0.1</c:v>
                </c:pt>
                <c:pt idx="61">
                  <c:v>0.08</c:v>
                </c:pt>
                <c:pt idx="62">
                  <c:v>7.0000000000000007E-2</c:v>
                </c:pt>
                <c:pt idx="63">
                  <c:v>0.08</c:v>
                </c:pt>
                <c:pt idx="64">
                  <c:v>7.0000000000000007E-2</c:v>
                </c:pt>
                <c:pt idx="65">
                  <c:v>0.08</c:v>
                </c:pt>
                <c:pt idx="66">
                  <c:v>0.1</c:v>
                </c:pt>
                <c:pt idx="67">
                  <c:v>0.13</c:v>
                </c:pt>
                <c:pt idx="68">
                  <c:v>0.14000000000000001</c:v>
                </c:pt>
                <c:pt idx="69">
                  <c:v>0.16</c:v>
                </c:pt>
                <c:pt idx="70">
                  <c:v>0.16</c:v>
                </c:pt>
                <c:pt idx="71">
                  <c:v>0.16</c:v>
                </c:pt>
                <c:pt idx="72">
                  <c:v>0.13</c:v>
                </c:pt>
                <c:pt idx="73">
                  <c:v>0.14000000000000001</c:v>
                </c:pt>
                <c:pt idx="74">
                  <c:v>0.16</c:v>
                </c:pt>
                <c:pt idx="75">
                  <c:v>0.16</c:v>
                </c:pt>
                <c:pt idx="76">
                  <c:v>0.16</c:v>
                </c:pt>
                <c:pt idx="77">
                  <c:v>0.14000000000000001</c:v>
                </c:pt>
                <c:pt idx="78">
                  <c:v>0.15</c:v>
                </c:pt>
                <c:pt idx="79">
                  <c:v>0.14000000000000001</c:v>
                </c:pt>
                <c:pt idx="80">
                  <c:v>0.15</c:v>
                </c:pt>
                <c:pt idx="81">
                  <c:v>0.11</c:v>
                </c:pt>
                <c:pt idx="82">
                  <c:v>0.09</c:v>
                </c:pt>
                <c:pt idx="83">
                  <c:v>0.09</c:v>
                </c:pt>
                <c:pt idx="84">
                  <c:v>0.08</c:v>
                </c:pt>
                <c:pt idx="85">
                  <c:v>0.08</c:v>
                </c:pt>
                <c:pt idx="86">
                  <c:v>0.09</c:v>
                </c:pt>
                <c:pt idx="87">
                  <c:v>0.08</c:v>
                </c:pt>
                <c:pt idx="88">
                  <c:v>0.09</c:v>
                </c:pt>
                <c:pt idx="89">
                  <c:v>7.0000000000000007E-2</c:v>
                </c:pt>
                <c:pt idx="90">
                  <c:v>7.0000000000000007E-2</c:v>
                </c:pt>
                <c:pt idx="91">
                  <c:v>0.08</c:v>
                </c:pt>
                <c:pt idx="92">
                  <c:v>0.09</c:v>
                </c:pt>
                <c:pt idx="93">
                  <c:v>0.09</c:v>
                </c:pt>
                <c:pt idx="94">
                  <c:v>0.1</c:v>
                </c:pt>
                <c:pt idx="95">
                  <c:v>0.09</c:v>
                </c:pt>
                <c:pt idx="96">
                  <c:v>0.09</c:v>
                </c:pt>
                <c:pt idx="97">
                  <c:v>0.09</c:v>
                </c:pt>
                <c:pt idx="98">
                  <c:v>0.09</c:v>
                </c:pt>
                <c:pt idx="99">
                  <c:v>0.09</c:v>
                </c:pt>
                <c:pt idx="100">
                  <c:v>0.12</c:v>
                </c:pt>
                <c:pt idx="101">
                  <c:v>0.11</c:v>
                </c:pt>
                <c:pt idx="102">
                  <c:v>0.11</c:v>
                </c:pt>
                <c:pt idx="103">
                  <c:v>0.11</c:v>
                </c:pt>
                <c:pt idx="104">
                  <c:v>0.12</c:v>
                </c:pt>
                <c:pt idx="105">
                  <c:v>0.12</c:v>
                </c:pt>
                <c:pt idx="106">
                  <c:v>0.13</c:v>
                </c:pt>
                <c:pt idx="107">
                  <c:v>0.13</c:v>
                </c:pt>
                <c:pt idx="108">
                  <c:v>0.14000000000000001</c:v>
                </c:pt>
                <c:pt idx="109">
                  <c:v>0.14000000000000001</c:v>
                </c:pt>
                <c:pt idx="110">
                  <c:v>0.12</c:v>
                </c:pt>
                <c:pt idx="111">
                  <c:v>0.12</c:v>
                </c:pt>
                <c:pt idx="112">
                  <c:v>0.24</c:v>
                </c:pt>
                <c:pt idx="113">
                  <c:v>0.34</c:v>
                </c:pt>
                <c:pt idx="114">
                  <c:v>0.38</c:v>
                </c:pt>
                <c:pt idx="115">
                  <c:v>0.36</c:v>
                </c:pt>
                <c:pt idx="116">
                  <c:v>0.37</c:v>
                </c:pt>
                <c:pt idx="117">
                  <c:v>0.37</c:v>
                </c:pt>
                <c:pt idx="118">
                  <c:v>0.38</c:v>
                </c:pt>
                <c:pt idx="119">
                  <c:v>0.39</c:v>
                </c:pt>
                <c:pt idx="120">
                  <c:v>0.4</c:v>
                </c:pt>
                <c:pt idx="121">
                  <c:v>0.4</c:v>
                </c:pt>
                <c:pt idx="122">
                  <c:v>0.4</c:v>
                </c:pt>
                <c:pt idx="123">
                  <c:v>0.41</c:v>
                </c:pt>
                <c:pt idx="124">
                  <c:v>0.54</c:v>
                </c:pt>
                <c:pt idx="125">
                  <c:v>0.65</c:v>
                </c:pt>
                <c:pt idx="126">
                  <c:v>0.66</c:v>
                </c:pt>
                <c:pt idx="127">
                  <c:v>0.79</c:v>
                </c:pt>
                <c:pt idx="128">
                  <c:v>0.9</c:v>
                </c:pt>
                <c:pt idx="129">
                  <c:v>0.91</c:v>
                </c:pt>
                <c:pt idx="130">
                  <c:v>1.04</c:v>
                </c:pt>
                <c:pt idx="131">
                  <c:v>1.1499999999999999</c:v>
                </c:pt>
                <c:pt idx="132">
                  <c:v>1.1599999999999999</c:v>
                </c:pt>
                <c:pt idx="133">
                  <c:v>1.1499999999999999</c:v>
                </c:pt>
                <c:pt idx="134">
                  <c:v>1.1499999999999999</c:v>
                </c:pt>
                <c:pt idx="135">
                  <c:v>1.1599999999999999</c:v>
                </c:pt>
                <c:pt idx="136">
                  <c:v>1.3</c:v>
                </c:pt>
                <c:pt idx="137">
                  <c:v>1.41</c:v>
                </c:pt>
                <c:pt idx="138">
                  <c:v>1.42</c:v>
                </c:pt>
                <c:pt idx="139">
                  <c:v>1.51</c:v>
                </c:pt>
                <c:pt idx="140">
                  <c:v>1.69</c:v>
                </c:pt>
                <c:pt idx="141">
                  <c:v>1.7</c:v>
                </c:pt>
                <c:pt idx="142">
                  <c:v>1.82</c:v>
                </c:pt>
                <c:pt idx="143">
                  <c:v>1.91</c:v>
                </c:pt>
                <c:pt idx="144">
                  <c:v>1.91</c:v>
                </c:pt>
                <c:pt idx="145">
                  <c:v>1.95</c:v>
                </c:pt>
                <c:pt idx="146">
                  <c:v>2.19</c:v>
                </c:pt>
                <c:pt idx="147">
                  <c:v>2.2000000000000002</c:v>
                </c:pt>
                <c:pt idx="148">
                  <c:v>2.27</c:v>
                </c:pt>
                <c:pt idx="149">
                  <c:v>2.4</c:v>
                </c:pt>
                <c:pt idx="150">
                  <c:v>2.4</c:v>
                </c:pt>
                <c:pt idx="151">
                  <c:v>2.41</c:v>
                </c:pt>
                <c:pt idx="152">
                  <c:v>2.42</c:v>
                </c:pt>
                <c:pt idx="153">
                  <c:v>2.39</c:v>
                </c:pt>
                <c:pt idx="154">
                  <c:v>2.38</c:v>
                </c:pt>
                <c:pt idx="155">
                  <c:v>2.4</c:v>
                </c:pt>
                <c:pt idx="156">
                  <c:v>2.13</c:v>
                </c:pt>
                <c:pt idx="157">
                  <c:v>2.04</c:v>
                </c:pt>
                <c:pt idx="158">
                  <c:v>1.83</c:v>
                </c:pt>
                <c:pt idx="159">
                  <c:v>1.55</c:v>
                </c:pt>
                <c:pt idx="160" formatCode="General">
                  <c:v>1.55</c:v>
                </c:pt>
                <c:pt idx="161" formatCode="General">
                  <c:v>1.55</c:v>
                </c:pt>
                <c:pt idx="162" formatCode="General">
                  <c:v>1.58</c:v>
                </c:pt>
                <c:pt idx="163" formatCode="General">
                  <c:v>0.65</c:v>
                </c:pt>
                <c:pt idx="164" formatCode="General">
                  <c:v>0.05</c:v>
                </c:pt>
                <c:pt idx="165" formatCode="General">
                  <c:v>0.05</c:v>
                </c:pt>
                <c:pt idx="166" formatCode="General">
                  <c:v>0.08</c:v>
                </c:pt>
                <c:pt idx="167" formatCode="General">
                  <c:v>0.09</c:v>
                </c:pt>
                <c:pt idx="168" formatCode="General">
                  <c:v>0.1</c:v>
                </c:pt>
                <c:pt idx="169">
                  <c:v>0.09</c:v>
                </c:pt>
                <c:pt idx="170">
                  <c:v>0.09</c:v>
                </c:pt>
                <c:pt idx="171">
                  <c:v>0.09</c:v>
                </c:pt>
                <c:pt idx="172">
                  <c:v>0.09</c:v>
                </c:pt>
                <c:pt idx="173">
                  <c:v>0.09</c:v>
                </c:pt>
                <c:pt idx="174">
                  <c:v>0.08</c:v>
                </c:pt>
                <c:pt idx="175">
                  <c:v>7.0000000000000007E-2</c:v>
                </c:pt>
                <c:pt idx="176">
                  <c:v>7.0000000000000007E-2</c:v>
                </c:pt>
                <c:pt idx="177">
                  <c:v>0.06</c:v>
                </c:pt>
                <c:pt idx="178">
                  <c:v>0.08</c:v>
                </c:pt>
                <c:pt idx="179">
                  <c:v>0.1</c:v>
                </c:pt>
                <c:pt idx="180">
                  <c:v>0.09</c:v>
                </c:pt>
                <c:pt idx="181">
                  <c:v>0.08</c:v>
                </c:pt>
                <c:pt idx="182">
                  <c:v>0.08</c:v>
                </c:pt>
                <c:pt idx="183" formatCode="General">
                  <c:v>0.08</c:v>
                </c:pt>
                <c:pt idx="184" formatCode="General">
                  <c:v>0.08</c:v>
                </c:pt>
                <c:pt idx="185" formatCode="General">
                  <c:v>0.08</c:v>
                </c:pt>
                <c:pt idx="186" formatCode="General">
                  <c:v>0.08</c:v>
                </c:pt>
                <c:pt idx="187" formatCode="General">
                  <c:v>0.2</c:v>
                </c:pt>
                <c:pt idx="188" formatCode="General">
                  <c:v>0.33</c:v>
                </c:pt>
                <c:pt idx="189" formatCode="General">
                  <c:v>0.77</c:v>
                </c:pt>
                <c:pt idx="190" formatCode="General">
                  <c:v>1.21</c:v>
                </c:pt>
                <c:pt idx="191" formatCode="General">
                  <c:v>1.68</c:v>
                </c:pt>
                <c:pt idx="192" formatCode="General">
                  <c:v>2.33</c:v>
                </c:pt>
                <c:pt idx="193" formatCode="General">
                  <c:v>2.56</c:v>
                </c:pt>
                <c:pt idx="194" formatCode="General">
                  <c:v>3.08</c:v>
                </c:pt>
                <c:pt idx="195" formatCode="General">
                  <c:v>3.78</c:v>
                </c:pt>
                <c:pt idx="196" formatCode="General">
                  <c:v>4.0999999999999996</c:v>
                </c:pt>
                <c:pt idx="197" formatCode="General">
                  <c:v>4.33</c:v>
                </c:pt>
                <c:pt idx="198" formatCode="General">
                  <c:v>4.57</c:v>
                </c:pt>
                <c:pt idx="199" formatCode="General">
                  <c:v>4.6500000000000004</c:v>
                </c:pt>
                <c:pt idx="200" formatCode="General">
                  <c:v>4.83</c:v>
                </c:pt>
                <c:pt idx="201" formatCode="General">
                  <c:v>5.0599999999999996</c:v>
                </c:pt>
                <c:pt idx="202" formatCode="General">
                  <c:v>5.08</c:v>
                </c:pt>
                <c:pt idx="203" formatCode="General">
                  <c:v>5.12</c:v>
                </c:pt>
                <c:pt idx="204" formatCode="General">
                  <c:v>5.33</c:v>
                </c:pt>
                <c:pt idx="205" formatCode="General">
                  <c:v>5.33</c:v>
                </c:pt>
                <c:pt idx="206" formatCode="General">
                  <c:v>5.33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485-4029-839C-1577E2B5E9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5106656"/>
        <c:axId val="1"/>
      </c:lineChart>
      <c:dateAx>
        <c:axId val="615106656"/>
        <c:scaling>
          <c:orientation val="minMax"/>
        </c:scaling>
        <c:delete val="0"/>
        <c:axPos val="b"/>
        <c:numFmt formatCode="[$-405]mmm\-yy;@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"/>
        <c:crosses val="autoZero"/>
        <c:auto val="1"/>
        <c:lblOffset val="100"/>
        <c:baseTimeUnit val="months"/>
      </c:date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1510665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3.244860904553791E-2"/>
          <c:y val="0.90687525470868757"/>
          <c:w val="0.95483179897993631"/>
          <c:h val="6.2739797495569571E-2"/>
        </c:manualLayout>
      </c:layout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2E64344-80D5-E386-C0D9-9D222EC1D0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710" tIns="45355" rIns="90710" bIns="4535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6899184-57D1-5C8B-1946-CC1EB396F8D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710" tIns="45355" rIns="90710" bIns="4535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EB0E20D4-C7B6-BCCA-D6C1-9939B12B75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710" tIns="45355" rIns="90710" bIns="4535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5ED19A7E-4D67-34FE-EF49-C0BBAE40D70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710" tIns="45355" rIns="90710" bIns="4535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AA84CE5-4599-43DB-A3FB-57CA0F86C037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09B74EA-D0ED-4EC7-EC9D-E88BE73297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260" tIns="46130" rIns="92260" bIns="46130" numCol="1" anchor="t" anchorCtr="0" compatLnSpc="1">
            <a:prstTxWarp prst="textNoShape">
              <a:avLst/>
            </a:prstTxWarp>
          </a:bodyPr>
          <a:lstStyle>
            <a:lvl1pPr defTabSz="923019"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F03BD6C-E642-D246-9F39-8DD3E52F4C7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260" tIns="46130" rIns="92260" bIns="46130" numCol="1" anchor="t" anchorCtr="0" compatLnSpc="1">
            <a:prstTxWarp prst="textNoShape">
              <a:avLst/>
            </a:prstTxWarp>
          </a:bodyPr>
          <a:lstStyle>
            <a:lvl1pPr algn="r" defTabSz="923019"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BEACA14-C83A-3836-B284-9CD4A3DAE95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3470410D-FF95-CDE8-383C-8BFC50ED2F8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260" tIns="46130" rIns="92260" bIns="46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/>
              <a:t>Klepnutím lze upravit styly předlohy textu.</a:t>
            </a:r>
          </a:p>
          <a:p>
            <a:pPr lvl="1"/>
            <a:r>
              <a:rPr lang="cs-CZ" altLang="cs-CZ" noProof="0"/>
              <a:t>Druhá úroveň</a:t>
            </a:r>
          </a:p>
          <a:p>
            <a:pPr lvl="2"/>
            <a:r>
              <a:rPr lang="cs-CZ" altLang="cs-CZ" noProof="0"/>
              <a:t>Třetí úroveň</a:t>
            </a:r>
          </a:p>
          <a:p>
            <a:pPr lvl="3"/>
            <a:r>
              <a:rPr lang="cs-CZ" altLang="cs-CZ" noProof="0"/>
              <a:t>Čtvrtá úroveň</a:t>
            </a:r>
          </a:p>
          <a:p>
            <a:pPr lvl="4"/>
            <a:r>
              <a:rPr lang="cs-CZ" altLang="cs-CZ" noProof="0"/>
              <a:t>Pátá úroveň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85EE0E55-AD06-64D0-A16D-97417B4128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260" tIns="46130" rIns="92260" bIns="46130" numCol="1" anchor="b" anchorCtr="0" compatLnSpc="1">
            <a:prstTxWarp prst="textNoShape">
              <a:avLst/>
            </a:prstTxWarp>
          </a:bodyPr>
          <a:lstStyle>
            <a:lvl1pPr defTabSz="923019"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D81FE6FB-4D79-3657-A969-478BF9657D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260" tIns="46130" rIns="92260" bIns="46130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/>
            </a:lvl1pPr>
          </a:lstStyle>
          <a:p>
            <a:pPr>
              <a:defRPr/>
            </a:pPr>
            <a:fld id="{5C3020A1-9D56-45A0-B5D7-4C6617074F93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12219805-108C-111E-9A53-10B81298FB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6600" indent="-282575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3475" indent="-225425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500" indent="-225425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9938" indent="-225425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7138" indent="-225425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4338" indent="-225425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1538" indent="-225425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8738" indent="-225425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1315A72-0D14-444E-B232-A79314342F79}" type="slidenum">
              <a:rPr lang="cs-CZ" altLang="cs-CZ" smtClean="0"/>
              <a:pPr>
                <a:spcBef>
                  <a:spcPct val="0"/>
                </a:spcBef>
              </a:pPr>
              <a:t>6</a:t>
            </a:fld>
            <a:endParaRPr lang="cs-CZ" altLang="cs-CZ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206A72E-A435-9ED8-7CA7-8906E291CC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D12529C-6306-C0A3-BAC1-7F5DE54B4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altLang="cs-CZ" b="1" i="1">
                <a:sym typeface="Symbol" panose="05050102010706020507" pitchFamily="18" charset="2"/>
              </a:rPr>
              <a:t>e</a:t>
            </a:r>
            <a:r>
              <a:rPr lang="en-GB" altLang="cs-CZ">
                <a:sym typeface="Symbol" panose="05050102010706020507" pitchFamily="18" charset="2"/>
              </a:rPr>
              <a:t>&gt;1 luxury assets, 0&lt;</a:t>
            </a:r>
            <a:r>
              <a:rPr lang="en-GB" altLang="cs-CZ" b="1" i="1">
                <a:sym typeface="Symbol" panose="05050102010706020507" pitchFamily="18" charset="2"/>
              </a:rPr>
              <a:t>e</a:t>
            </a:r>
            <a:r>
              <a:rPr lang="en-GB" altLang="cs-CZ">
                <a:sym typeface="Symbol" panose="05050102010706020507" pitchFamily="18" charset="2"/>
              </a:rPr>
              <a:t>&lt;1 necessary assets, </a:t>
            </a:r>
            <a:r>
              <a:rPr lang="en-GB" altLang="cs-CZ" b="1" i="1">
                <a:sym typeface="Symbol" panose="05050102010706020507" pitchFamily="18" charset="2"/>
              </a:rPr>
              <a:t>e</a:t>
            </a:r>
            <a:r>
              <a:rPr lang="en-GB" altLang="cs-CZ">
                <a:sym typeface="Symbol" panose="05050102010706020507" pitchFamily="18" charset="2"/>
              </a:rPr>
              <a:t>&lt;0 inferior assets</a:t>
            </a:r>
            <a:endParaRPr lang="cs-CZ" altLang="cs-CZ"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507DEA7-3746-46C8-9785-33B7BDF435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4794952-392B-1AA7-96AB-5103F7238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974" tIns="45485" rIns="90974" bIns="45485"/>
          <a:lstStyle/>
          <a:p>
            <a:r>
              <a:rPr lang="cs-CZ" altLang="cs-CZ"/>
              <a:t> ok</a:t>
            </a: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0AC00916-05C3-71B5-FD23-45B181BB7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4716463"/>
            <a:ext cx="5881688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80" tIns="45292" rIns="90580" bIns="45292"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cs-CZ" altLang="cs-CZ" sz="1300">
                <a:latin typeface="Arial Narrow" panose="020B0606020202030204" pitchFamily="34" charset="0"/>
              </a:rPr>
              <a:t>Doporučujeme držet se striktně znění slidu. </a:t>
            </a:r>
          </a:p>
          <a:p>
            <a:endParaRPr lang="cs-CZ" altLang="cs-CZ" sz="1300">
              <a:latin typeface="Arial Narrow" panose="020B0606020202030204" pitchFamily="34" charset="0"/>
            </a:endParaRPr>
          </a:p>
          <a:p>
            <a:endParaRPr lang="cs-CZ" altLang="cs-CZ" sz="1400"/>
          </a:p>
          <a:p>
            <a:endParaRPr lang="cs-CZ" altLang="cs-CZ" sz="1400"/>
          </a:p>
          <a:p>
            <a:pPr>
              <a:buFontTx/>
              <a:buChar char="•"/>
            </a:pPr>
            <a:endParaRPr lang="en-GB" altLang="cs-CZ"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451EDCBB-D55C-8A37-FF2F-D2E7E84069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70D4FB79-E9F3-DB75-D349-C2B2A68E7C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endParaRPr lang="en-GB" altLang="cs-CZ" sz="14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294DF4-DE7C-B942-AF3A-EC21674356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3A6DEF-4987-4E55-B5A8-04AFD1F189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88EB98-6C28-E8B2-C78C-6686BC2BCD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882BC-A6EE-418D-8C51-51032BFCD20F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0187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6E6B4A-CB02-BE0D-EA57-E4C4C8AB75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4C14CE-07B3-6365-1CB2-EECC8EEE67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F1940D-42D3-438D-B4BA-4793117478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25982-891B-4800-BE82-540164415042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57815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9CF476-A9CB-9685-4550-9737B64E5C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8D178D-05E4-F8FF-39E1-18533E77F1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6EE42A-7D67-5017-5682-07F706569A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914FA-BE76-4243-935C-2BA09C405141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01066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0C374D-A351-81DA-F571-EC9401505E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2296CE-0272-82E2-397B-CE1BC586DF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E7FCB9-C6F6-A89F-65A4-5F0D88DA24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B0FA2-FC00-4D80-BB27-33063FB000B2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02030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421C72-F407-6179-2466-B8BD032579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9A4EE6-4B6D-E04A-7D86-DD12147134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E6E776-8802-6916-0BA1-554B84BADC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303E4-F0F2-4765-80F9-8DEC98F90857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0086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DD79F-BFA5-FB37-34FB-8D77978D18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3215D-63C9-C17D-3893-68B80464B6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54AB60-66E8-3E1E-EACD-20ACB7357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07B19-31FF-41A6-A3B3-0C61261DE22C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76307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7755912-741D-EDCF-A503-3B92BC0D97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89439D6-EA3C-5BE8-70AA-EDC7F22C77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6079FDC-DB6B-03D6-5FC0-A77F55B7F3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8B6C0-E191-4848-B82C-B87EE8F998AC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9790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14F60DF-48E6-A69E-C7FC-41267D6247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C9F2551-D4C2-E05F-F894-01B03C0586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67FE84-7B39-5DE5-DE5C-81FFB2E436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D27D4-CF2C-4E8A-B39E-6EF3AEE3BA4F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00375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9C74908-48B7-02CD-8C9F-61A7CAAE7E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D7C6C0F-994D-724F-1188-357BD67EEC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51AD16F-062C-5B38-DF65-D44C31F736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77832-629E-4731-8208-FB9CB3ED370A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16922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72292-64F1-A08B-6485-13E32B61C2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73AA92-74CE-100E-E0BF-BD277A3208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5E64E7-4C2F-9C52-0E54-D1B54CF7FE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FCA59-D18C-427E-B1EC-FE139B74D1E2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71403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E7FE65-B588-51D2-D4D1-E1ABA6088F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C195B-2BC3-FB0F-FB1E-8C4DE3CFEF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416F3-FAAF-B8B3-4239-B902F22169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4F8F8-0AB9-4DAA-99B4-4EA85CA571DE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03830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E19A80-7832-784F-353C-754E3A11C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 předlohy nadpisů.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F3FE304-9951-6A0C-C9AD-36E910517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48718D6-D9DC-5B39-B2E7-50322618FF7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58FC3B4-1D9F-450C-4B57-D9E6BC3E8E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77F6041-906D-B9C2-5CAA-62C7DEDA51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A67CA8D-DDDC-49AA-BC8D-774EC0B4CD66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9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4.e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wmf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44.e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33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6D6B28B-5AF5-E88F-37B5-859FDC0AA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Poptávka po penězích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9E88875B-6082-8471-2CDC-0F5FEB043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610600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2200"/>
              <a:t>Důležitá v modelu </a:t>
            </a:r>
            <a:r>
              <a:rPr lang="en-GB" altLang="cs-CZ" sz="2200"/>
              <a:t>IS-LM (h</a:t>
            </a:r>
            <a:r>
              <a:rPr lang="en-GB" altLang="cs-CZ" sz="2200">
                <a:sym typeface="Symbol" panose="05050102010706020507" pitchFamily="18" charset="2"/>
              </a:rPr>
              <a:t>0 </a:t>
            </a:r>
            <a:r>
              <a:rPr lang="cs-CZ" altLang="cs-CZ" sz="2200">
                <a:sym typeface="Symbol" panose="05050102010706020507" pitchFamily="18" charset="2"/>
              </a:rPr>
              <a:t>k</a:t>
            </a:r>
            <a:r>
              <a:rPr lang="en-GB" altLang="cs-CZ" sz="2200">
                <a:sym typeface="Symbol" panose="05050102010706020507" pitchFamily="18" charset="2"/>
              </a:rPr>
              <a:t>l</a:t>
            </a:r>
            <a:r>
              <a:rPr lang="cs-CZ" altLang="cs-CZ" sz="2200">
                <a:sym typeface="Symbol" panose="05050102010706020507" pitchFamily="18" charset="2"/>
              </a:rPr>
              <a:t>a</a:t>
            </a:r>
            <a:r>
              <a:rPr lang="en-GB" altLang="cs-CZ" sz="2200">
                <a:sym typeface="Symbol" panose="05050102010706020507" pitchFamily="18" charset="2"/>
              </a:rPr>
              <a:t>sic</a:t>
            </a:r>
            <a:r>
              <a:rPr lang="cs-CZ" altLang="cs-CZ" sz="2200">
                <a:sym typeface="Symbol" panose="05050102010706020507" pitchFamily="18" charset="2"/>
              </a:rPr>
              <a:t>ký případ</a:t>
            </a:r>
            <a:r>
              <a:rPr lang="en-GB" altLang="cs-CZ" sz="2200">
                <a:sym typeface="Symbol" panose="05050102010706020507" pitchFamily="18" charset="2"/>
              </a:rPr>
              <a:t>, h </a:t>
            </a:r>
            <a:r>
              <a:rPr lang="cs-CZ" altLang="cs-CZ" sz="2200">
                <a:sym typeface="Symbol" panose="05050102010706020507" pitchFamily="18" charset="2"/>
              </a:rPr>
              <a:t>past </a:t>
            </a:r>
            <a:r>
              <a:rPr lang="en-GB" altLang="cs-CZ" sz="2200">
                <a:sym typeface="Symbol" panose="05050102010706020507" pitchFamily="18" charset="2"/>
              </a:rPr>
              <a:t>li</a:t>
            </a:r>
            <a:r>
              <a:rPr lang="cs-CZ" altLang="cs-CZ" sz="2200">
                <a:sym typeface="Symbol" panose="05050102010706020507" pitchFamily="18" charset="2"/>
              </a:rPr>
              <a:t>kv</a:t>
            </a:r>
            <a:r>
              <a:rPr lang="en-GB" altLang="cs-CZ" sz="2200">
                <a:sym typeface="Symbol" panose="05050102010706020507" pitchFamily="18" charset="2"/>
              </a:rPr>
              <a:t>idity)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s-CZ" sz="2200">
                <a:sym typeface="Symbol" panose="05050102010706020507" pitchFamily="18" charset="2"/>
              </a:rPr>
              <a:t>Motiv</a:t>
            </a:r>
            <a:r>
              <a:rPr lang="cs-CZ" altLang="cs-CZ" sz="2200">
                <a:sym typeface="Symbol" panose="05050102010706020507" pitchFamily="18" charset="2"/>
              </a:rPr>
              <a:t>y držby peněz</a:t>
            </a:r>
            <a:endParaRPr lang="en-GB" altLang="cs-CZ" sz="22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200"/>
              <a:t>	-</a:t>
            </a:r>
            <a:r>
              <a:rPr lang="en-GB" altLang="cs-CZ" sz="2200" b="1" i="1">
                <a:solidFill>
                  <a:schemeClr val="accent2"/>
                </a:solidFill>
              </a:rPr>
              <a:t>Transa</a:t>
            </a:r>
            <a:r>
              <a:rPr lang="cs-CZ" altLang="cs-CZ" sz="2200" b="1" i="1">
                <a:solidFill>
                  <a:schemeClr val="accent2"/>
                </a:solidFill>
              </a:rPr>
              <a:t>kční </a:t>
            </a:r>
            <a:r>
              <a:rPr lang="en-GB" altLang="cs-CZ" sz="2200" b="1" i="1">
                <a:solidFill>
                  <a:schemeClr val="accent2"/>
                </a:solidFill>
              </a:rPr>
              <a:t>motiv-</a:t>
            </a:r>
            <a:r>
              <a:rPr lang="en-GB" altLang="cs-CZ" sz="2200"/>
              <a:t> </a:t>
            </a:r>
            <a:r>
              <a:rPr lang="cs-CZ" altLang="cs-CZ" sz="2200"/>
              <a:t>zdůrazňován k</a:t>
            </a:r>
            <a:r>
              <a:rPr lang="en-GB" altLang="cs-CZ" sz="2200"/>
              <a:t>lasi</a:t>
            </a:r>
            <a:r>
              <a:rPr lang="cs-CZ" altLang="cs-CZ" sz="2200"/>
              <a:t>ckou školou</a:t>
            </a:r>
            <a:endParaRPr lang="en-GB" altLang="cs-CZ" sz="22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200"/>
              <a:t>	-</a:t>
            </a:r>
            <a:r>
              <a:rPr lang="cs-CZ" altLang="cs-CZ" sz="2200" b="1" i="1">
                <a:solidFill>
                  <a:schemeClr val="accent2"/>
                </a:solidFill>
              </a:rPr>
              <a:t>Opatrnostní</a:t>
            </a:r>
            <a:r>
              <a:rPr lang="en-GB" altLang="cs-CZ" sz="2200" b="1" i="1">
                <a:solidFill>
                  <a:schemeClr val="accent2"/>
                </a:solidFill>
              </a:rPr>
              <a:t> motiv</a:t>
            </a:r>
            <a:r>
              <a:rPr lang="en-GB" altLang="cs-CZ" sz="2200"/>
              <a:t>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200"/>
              <a:t>	-</a:t>
            </a:r>
            <a:r>
              <a:rPr lang="en-GB" altLang="cs-CZ" sz="2200" b="1" i="1">
                <a:solidFill>
                  <a:schemeClr val="accent2"/>
                </a:solidFill>
              </a:rPr>
              <a:t>Spe</a:t>
            </a:r>
            <a:r>
              <a:rPr lang="cs-CZ" altLang="cs-CZ" sz="2200" b="1" i="1">
                <a:solidFill>
                  <a:schemeClr val="accent2"/>
                </a:solidFill>
              </a:rPr>
              <a:t>k</a:t>
            </a:r>
            <a:r>
              <a:rPr lang="en-GB" altLang="cs-CZ" sz="2200" b="1" i="1">
                <a:solidFill>
                  <a:schemeClr val="accent2"/>
                </a:solidFill>
              </a:rPr>
              <a:t>ulativ</a:t>
            </a:r>
            <a:r>
              <a:rPr lang="cs-CZ" altLang="cs-CZ" sz="2200" b="1" i="1">
                <a:solidFill>
                  <a:schemeClr val="accent2"/>
                </a:solidFill>
              </a:rPr>
              <a:t>ní</a:t>
            </a:r>
            <a:r>
              <a:rPr lang="en-GB" altLang="cs-CZ" sz="2200" b="1" i="1">
                <a:solidFill>
                  <a:schemeClr val="accent2"/>
                </a:solidFill>
              </a:rPr>
              <a:t> motiv</a:t>
            </a:r>
            <a:r>
              <a:rPr lang="en-GB" altLang="cs-CZ" sz="2200"/>
              <a:t>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cs-CZ" sz="22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200"/>
              <a:t>Dnes</a:t>
            </a:r>
            <a:r>
              <a:rPr lang="en-GB" altLang="cs-CZ" sz="2200"/>
              <a:t>: 	- </a:t>
            </a:r>
            <a:r>
              <a:rPr lang="cs-CZ" altLang="cs-CZ" sz="2200" b="1" i="1">
                <a:solidFill>
                  <a:schemeClr val="accent2"/>
                </a:solidFill>
              </a:rPr>
              <a:t>Kv</a:t>
            </a:r>
            <a:r>
              <a:rPr lang="en-GB" altLang="cs-CZ" sz="2200" b="1" i="1">
                <a:solidFill>
                  <a:schemeClr val="accent2"/>
                </a:solidFill>
              </a:rPr>
              <a:t>antitativ</a:t>
            </a:r>
            <a:r>
              <a:rPr lang="cs-CZ" altLang="cs-CZ" sz="2200" b="1" i="1">
                <a:solidFill>
                  <a:schemeClr val="accent2"/>
                </a:solidFill>
              </a:rPr>
              <a:t>ní</a:t>
            </a:r>
            <a:r>
              <a:rPr lang="en-GB" altLang="cs-CZ" sz="2200" b="1" i="1">
                <a:solidFill>
                  <a:schemeClr val="accent2"/>
                </a:solidFill>
              </a:rPr>
              <a:t> teor</a:t>
            </a:r>
            <a:r>
              <a:rPr lang="cs-CZ" altLang="cs-CZ" sz="2200" b="1" i="1">
                <a:solidFill>
                  <a:schemeClr val="accent2"/>
                </a:solidFill>
              </a:rPr>
              <a:t>ie peněz</a:t>
            </a:r>
            <a:r>
              <a:rPr lang="en-GB" altLang="cs-CZ" sz="2200"/>
              <a:t> (</a:t>
            </a:r>
            <a:r>
              <a:rPr lang="cs-CZ" altLang="cs-CZ" sz="2200"/>
              <a:t>od transakcí k HDP</a:t>
            </a:r>
            <a:r>
              <a:rPr lang="en-GB" altLang="cs-CZ" sz="2200"/>
              <a:t>),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200"/>
              <a:t>	- modern</a:t>
            </a:r>
            <a:r>
              <a:rPr lang="cs-CZ" altLang="cs-CZ" sz="2200"/>
              <a:t>í teorie </a:t>
            </a:r>
            <a:r>
              <a:rPr lang="en-GB" altLang="cs-CZ" sz="2200"/>
              <a:t>spe</a:t>
            </a:r>
            <a:r>
              <a:rPr lang="cs-CZ" altLang="cs-CZ" sz="2200"/>
              <a:t>k</a:t>
            </a:r>
            <a:r>
              <a:rPr lang="en-GB" altLang="cs-CZ" sz="2200"/>
              <a:t>ulativ</a:t>
            </a:r>
            <a:r>
              <a:rPr lang="cs-CZ" altLang="cs-CZ" sz="2200"/>
              <a:t>ního </a:t>
            </a:r>
            <a:r>
              <a:rPr lang="en-GB" altLang="cs-CZ" sz="2200"/>
              <a:t>motiv</a:t>
            </a:r>
            <a:r>
              <a:rPr lang="cs-CZ" altLang="cs-CZ" sz="2200"/>
              <a:t>u držby peněz</a:t>
            </a:r>
            <a:r>
              <a:rPr lang="en-GB" altLang="cs-CZ" sz="2200"/>
              <a:t> (</a:t>
            </a:r>
            <a:r>
              <a:rPr lang="en-GB" altLang="cs-CZ" sz="2200" b="1" i="1">
                <a:solidFill>
                  <a:schemeClr val="accent2"/>
                </a:solidFill>
              </a:rPr>
              <a:t>Tobin</a:t>
            </a:r>
            <a:r>
              <a:rPr lang="cs-CZ" altLang="cs-CZ" sz="2200" b="1" i="1">
                <a:solidFill>
                  <a:schemeClr val="accent2"/>
                </a:solidFill>
              </a:rPr>
              <a:t>ův</a:t>
            </a:r>
            <a:r>
              <a:rPr lang="en-GB" altLang="cs-CZ" sz="2200" b="1" i="1">
                <a:solidFill>
                  <a:schemeClr val="accent2"/>
                </a:solidFill>
              </a:rPr>
              <a:t> </a:t>
            </a:r>
            <a:r>
              <a:rPr lang="cs-CZ" altLang="cs-CZ" sz="2200" b="1" i="1">
                <a:solidFill>
                  <a:schemeClr val="accent2"/>
                </a:solidFill>
              </a:rPr>
              <a:t>			</a:t>
            </a:r>
            <a:r>
              <a:rPr lang="en-GB" altLang="cs-CZ" sz="2200" b="1" i="1">
                <a:solidFill>
                  <a:schemeClr val="accent2"/>
                </a:solidFill>
              </a:rPr>
              <a:t>model</a:t>
            </a:r>
            <a:r>
              <a:rPr lang="en-GB" altLang="cs-CZ" sz="2200" b="1"/>
              <a:t>, </a:t>
            </a:r>
            <a:r>
              <a:rPr lang="en-GB" altLang="cs-CZ" sz="2200" b="1" i="1">
                <a:solidFill>
                  <a:schemeClr val="accent2"/>
                </a:solidFill>
              </a:rPr>
              <a:t>Friedman</a:t>
            </a:r>
            <a:r>
              <a:rPr lang="cs-CZ" altLang="cs-CZ" sz="2200" b="1" i="1">
                <a:solidFill>
                  <a:schemeClr val="accent2"/>
                </a:solidFill>
              </a:rPr>
              <a:t>ův </a:t>
            </a:r>
            <a:r>
              <a:rPr lang="en-GB" altLang="cs-CZ" sz="2200" b="1" i="1">
                <a:solidFill>
                  <a:schemeClr val="accent2"/>
                </a:solidFill>
              </a:rPr>
              <a:t>model</a:t>
            </a:r>
            <a:r>
              <a:rPr lang="en-GB" altLang="cs-CZ" sz="2200"/>
              <a:t>),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200"/>
              <a:t>	- </a:t>
            </a:r>
            <a:r>
              <a:rPr lang="cs-CZ" altLang="cs-CZ" sz="2200"/>
              <a:t>upravený model transakčního motivu </a:t>
            </a:r>
            <a:r>
              <a:rPr lang="en-GB" altLang="cs-CZ" sz="2200"/>
              <a:t>(</a:t>
            </a:r>
            <a:r>
              <a:rPr lang="en-GB" altLang="cs-CZ" sz="2200" b="1" i="1">
                <a:solidFill>
                  <a:schemeClr val="accent2"/>
                </a:solidFill>
              </a:rPr>
              <a:t>Baumol- Tobin</a:t>
            </a:r>
            <a:r>
              <a:rPr lang="cs-CZ" altLang="cs-CZ" sz="2200" b="1" i="1">
                <a:solidFill>
                  <a:schemeClr val="accent2"/>
                </a:solidFill>
              </a:rPr>
              <a:t>ův </a:t>
            </a:r>
            <a:r>
              <a:rPr lang="en-GB" altLang="cs-CZ" sz="2200" b="1" i="1">
                <a:solidFill>
                  <a:schemeClr val="accent2"/>
                </a:solidFill>
              </a:rPr>
              <a:t>model</a:t>
            </a:r>
            <a:r>
              <a:rPr lang="en-GB" altLang="cs-CZ" sz="2200"/>
              <a:t>)</a:t>
            </a:r>
          </a:p>
        </p:txBody>
      </p:sp>
      <p:sp>
        <p:nvSpPr>
          <p:cNvPr id="2053" name="AutoShape 5">
            <a:extLst>
              <a:ext uri="{FF2B5EF4-FFF2-40B4-BE49-F238E27FC236}">
                <a16:creationId xmlns:a16="http://schemas.microsoft.com/office/drawing/2014/main" id="{D15991BE-0166-0282-1A79-518319A98109}"/>
              </a:ext>
            </a:extLst>
          </p:cNvPr>
          <p:cNvSpPr>
            <a:spLocks/>
          </p:cNvSpPr>
          <p:nvPr/>
        </p:nvSpPr>
        <p:spPr bwMode="auto">
          <a:xfrm>
            <a:off x="3794125" y="2913063"/>
            <a:ext cx="315913" cy="914400"/>
          </a:xfrm>
          <a:prstGeom prst="rightBrace">
            <a:avLst>
              <a:gd name="adj1" fmla="val 2412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400E991C-1348-7559-A25E-77D9597F6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3105150"/>
            <a:ext cx="465772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cs-CZ" sz="2400">
                <a:sym typeface="Symbol" panose="05050102010706020507" pitchFamily="18" charset="2"/>
              </a:rPr>
              <a:t></a:t>
            </a:r>
            <a:r>
              <a:rPr lang="cs-CZ" altLang="cs-CZ" sz="2400"/>
              <a:t> </a:t>
            </a:r>
            <a:r>
              <a:rPr lang="cs-CZ" altLang="cs-CZ" sz="2200"/>
              <a:t>závislost poptávky po penězích na úrokových sazbách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DF76DA1-9C5D-412B-A6FD-90DFA8DFC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Baumol- Tobinův m</a:t>
            </a:r>
            <a:r>
              <a:rPr lang="en-US" altLang="cs-CZ" sz="2800" b="1" i="1">
                <a:solidFill>
                  <a:schemeClr val="tx2"/>
                </a:solidFill>
              </a:rPr>
              <a:t>odel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id="{37CB0C9B-0325-2308-289F-721507315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0180" name="Rectangle 5">
            <a:extLst>
              <a:ext uri="{FF2B5EF4-FFF2-40B4-BE49-F238E27FC236}">
                <a16:creationId xmlns:a16="http://schemas.microsoft.com/office/drawing/2014/main" id="{1B4008FF-15DD-AE9F-4C1F-EE8001038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1604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0181" name="Rectangle 6">
            <a:extLst>
              <a:ext uri="{FF2B5EF4-FFF2-40B4-BE49-F238E27FC236}">
                <a16:creationId xmlns:a16="http://schemas.microsoft.com/office/drawing/2014/main" id="{44F08AA1-4B85-1A97-8974-419E16729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0182" name="Rectangle 7">
            <a:extLst>
              <a:ext uri="{FF2B5EF4-FFF2-40B4-BE49-F238E27FC236}">
                <a16:creationId xmlns:a16="http://schemas.microsoft.com/office/drawing/2014/main" id="{37098E24-5F03-19AE-C91D-DA5D0B1E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3566" name="Text Box 14">
            <a:extLst>
              <a:ext uri="{FF2B5EF4-FFF2-40B4-BE49-F238E27FC236}">
                <a16:creationId xmlns:a16="http://schemas.microsoft.com/office/drawing/2014/main" id="{45A9FA14-F910-69CB-4590-F12B50FCC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752475"/>
            <a:ext cx="8364537" cy="332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2000">
                <a:sym typeface="Symbol" panose="05050102010706020507" pitchFamily="18" charset="2"/>
              </a:rPr>
              <a:t> M</a:t>
            </a:r>
            <a:r>
              <a:rPr lang="en-GB" altLang="cs-CZ" sz="2000">
                <a:sym typeface="Symbol" panose="05050102010706020507" pitchFamily="18" charset="2"/>
              </a:rPr>
              <a:t>odifi</a:t>
            </a:r>
            <a:r>
              <a:rPr lang="cs-CZ" altLang="cs-CZ" sz="2000">
                <a:sym typeface="Symbol" panose="05050102010706020507" pitchFamily="18" charset="2"/>
              </a:rPr>
              <a:t>kace </a:t>
            </a:r>
            <a:r>
              <a:rPr lang="en-GB" altLang="cs-CZ" sz="2000">
                <a:sym typeface="Symbol" panose="05050102010706020507" pitchFamily="18" charset="2"/>
              </a:rPr>
              <a:t>transa</a:t>
            </a:r>
            <a:r>
              <a:rPr lang="cs-CZ" altLang="cs-CZ" sz="2000">
                <a:sym typeface="Symbol" panose="05050102010706020507" pitchFamily="18" charset="2"/>
              </a:rPr>
              <a:t>kční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GB" altLang="cs-CZ" sz="2000">
                <a:sym typeface="Symbol" panose="05050102010706020507" pitchFamily="18" charset="2"/>
              </a:rPr>
              <a:t> (</a:t>
            </a:r>
            <a:r>
              <a:rPr lang="cs-CZ" altLang="cs-CZ" sz="2000">
                <a:sym typeface="Symbol" panose="05050102010706020507" pitchFamily="18" charset="2"/>
              </a:rPr>
              <a:t>k</a:t>
            </a:r>
            <a:r>
              <a:rPr lang="en-GB" altLang="cs-CZ" sz="2000">
                <a:sym typeface="Symbol" panose="05050102010706020507" pitchFamily="18" charset="2"/>
              </a:rPr>
              <a:t>ombina</a:t>
            </a:r>
            <a:r>
              <a:rPr lang="cs-CZ" altLang="cs-CZ" sz="2000">
                <a:sym typeface="Symbol" panose="05050102010706020507" pitchFamily="18" charset="2"/>
              </a:rPr>
              <a:t>ce se </a:t>
            </a:r>
            <a:r>
              <a:rPr lang="en-GB" altLang="cs-CZ" sz="2000">
                <a:sym typeface="Symbol" panose="05050102010706020507" pitchFamily="18" charset="2"/>
              </a:rPr>
              <a:t>spe</a:t>
            </a:r>
            <a:r>
              <a:rPr lang="cs-CZ" altLang="cs-CZ" sz="2000">
                <a:sym typeface="Symbol" panose="05050102010706020507" pitchFamily="18" charset="2"/>
              </a:rPr>
              <a:t>kulační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GB" altLang="cs-CZ" sz="2000"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Domácnosti obdrží za určité období důchod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vždy na jeho začátku</a:t>
            </a:r>
            <a:endParaRPr lang="en-GB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cs-CZ" altLang="cs-CZ" sz="2000">
                <a:sym typeface="Symbol" panose="05050102010706020507" pitchFamily="18" charset="2"/>
              </a:rPr>
              <a:t> Během tohoto období rovnoměrně spotřebovávají</a:t>
            </a:r>
            <a:r>
              <a:rPr lang="en-GB" altLang="cs-CZ" sz="2000">
                <a:sym typeface="Symbol" panose="05050102010706020507" pitchFamily="18" charset="2"/>
              </a:rPr>
              <a:t>, </a:t>
            </a:r>
            <a:r>
              <a:rPr lang="cs-CZ" altLang="cs-CZ" sz="2000">
                <a:sym typeface="Symbol" panose="05050102010706020507" pitchFamily="18" charset="2"/>
              </a:rPr>
              <a:t>část peněz může být uspořena formou spořících účtů </a:t>
            </a:r>
            <a:r>
              <a:rPr lang="en-GB" altLang="cs-CZ" sz="2000">
                <a:sym typeface="Symbol" panose="05050102010706020507" pitchFamily="18" charset="2"/>
              </a:rPr>
              <a:t>(</a:t>
            </a:r>
            <a:r>
              <a:rPr lang="cs-CZ" altLang="cs-CZ" sz="2000">
                <a:sym typeface="Symbol" panose="05050102010706020507" pitchFamily="18" charset="2"/>
              </a:rPr>
              <a:t>nebo obligací</a:t>
            </a:r>
            <a:r>
              <a:rPr lang="en-GB" altLang="cs-CZ" sz="2000"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cs-CZ" altLang="cs-CZ" sz="2000">
                <a:sym typeface="Symbol" panose="05050102010706020507" pitchFamily="18" charset="2"/>
              </a:rPr>
              <a:t>Náklady držby peněz</a:t>
            </a:r>
            <a:r>
              <a:rPr lang="en-GB" altLang="cs-CZ" sz="2000">
                <a:sym typeface="Symbol" panose="05050102010706020507" pitchFamily="18" charset="2"/>
              </a:rPr>
              <a:t>	1) </a:t>
            </a:r>
            <a:r>
              <a:rPr lang="cs-CZ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Náklady příležitosti</a:t>
            </a:r>
            <a:r>
              <a:rPr lang="en-GB" altLang="cs-CZ" sz="2000">
                <a:solidFill>
                  <a:schemeClr val="accent2"/>
                </a:solidFill>
                <a:sym typeface="Symbol" panose="05050102010706020507" pitchFamily="18" charset="2"/>
              </a:rPr>
              <a:t>-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úroková míra</a:t>
            </a:r>
            <a:endParaRPr lang="en-GB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>
                <a:sym typeface="Symbol" panose="05050102010706020507" pitchFamily="18" charset="2"/>
              </a:rPr>
              <a:t>		2) </a:t>
            </a:r>
            <a:r>
              <a:rPr lang="en-GB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Transa</a:t>
            </a:r>
            <a:r>
              <a:rPr lang="cs-CZ" altLang="cs-CZ" sz="2000" i="1" u="sng">
                <a:solidFill>
                  <a:schemeClr val="accent2"/>
                </a:solidFill>
                <a:sym typeface="Symbol" panose="05050102010706020507" pitchFamily="18" charset="2"/>
              </a:rPr>
              <a:t>kční náklady</a:t>
            </a:r>
            <a:r>
              <a:rPr lang="en-GB" altLang="cs-CZ" sz="2000">
                <a:solidFill>
                  <a:schemeClr val="accent2"/>
                </a:solidFill>
                <a:sym typeface="Symbol" panose="05050102010706020507" pitchFamily="18" charset="2"/>
              </a:rPr>
              <a:t>-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spojené se směnou peněz</a:t>
            </a:r>
            <a:endParaRPr lang="en-GB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>
                <a:sym typeface="Symbol" panose="05050102010706020507" pitchFamily="18" charset="2"/>
              </a:rPr>
              <a:t>			(i) </a:t>
            </a:r>
            <a:r>
              <a:rPr lang="cs-CZ" altLang="cs-CZ" sz="2000" b="1">
                <a:solidFill>
                  <a:srgbClr val="009900"/>
                </a:solidFill>
                <a:sym typeface="Symbol" panose="05050102010706020507" pitchFamily="18" charset="2"/>
              </a:rPr>
              <a:t>Přímé náklady</a:t>
            </a:r>
            <a:r>
              <a:rPr lang="en-GB" altLang="cs-CZ" sz="2000">
                <a:solidFill>
                  <a:srgbClr val="009900"/>
                </a:solidFill>
                <a:sym typeface="Symbol" panose="05050102010706020507" pitchFamily="18" charset="2"/>
              </a:rPr>
              <a:t>-</a:t>
            </a:r>
            <a:r>
              <a:rPr lang="en-GB" altLang="cs-CZ" sz="2000">
                <a:sym typeface="Symbol" panose="05050102010706020507" pitchFamily="18" charset="2"/>
              </a:rPr>
              <a:t> ma</a:t>
            </a:r>
            <a:r>
              <a:rPr lang="cs-CZ" altLang="cs-CZ" sz="2000">
                <a:sym typeface="Symbol" panose="05050102010706020507" pitchFamily="18" charset="2"/>
              </a:rPr>
              <a:t>kléřské poplatky</a:t>
            </a:r>
            <a:r>
              <a:rPr lang="en-GB" altLang="cs-CZ" sz="2000">
                <a:sym typeface="Symbol" panose="05050102010706020507" pitchFamily="18" charset="2"/>
              </a:rPr>
              <a:t>, </a:t>
            </a:r>
            <a:r>
              <a:rPr lang="cs-CZ" altLang="cs-CZ" sz="2000">
                <a:sym typeface="Symbol" panose="05050102010706020507" pitchFamily="18" charset="2"/>
              </a:rPr>
              <a:t>provize</a:t>
            </a:r>
            <a:endParaRPr lang="en-GB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>
                <a:sym typeface="Symbol" panose="05050102010706020507" pitchFamily="18" charset="2"/>
              </a:rPr>
              <a:t>			(ii) </a:t>
            </a:r>
            <a:r>
              <a:rPr lang="en-GB" altLang="cs-CZ" sz="2000" b="1">
                <a:solidFill>
                  <a:srgbClr val="009900"/>
                </a:solidFill>
                <a:sym typeface="Symbol" panose="05050102010706020507" pitchFamily="18" charset="2"/>
              </a:rPr>
              <a:t>„Shoe-leather-costs“</a:t>
            </a:r>
            <a:r>
              <a:rPr lang="en-GB" altLang="cs-CZ" sz="2000">
                <a:solidFill>
                  <a:srgbClr val="009900"/>
                </a:solidFill>
                <a:sym typeface="Symbol" panose="05050102010706020507" pitchFamily="18" charset="2"/>
              </a:rPr>
              <a:t>-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ztráta času, doprava</a:t>
            </a:r>
            <a:endParaRPr lang="en-GB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35000"/>
              </a:spcBef>
              <a:buFontTx/>
              <a:buNone/>
            </a:pPr>
            <a:r>
              <a:rPr lang="cs-CZ" altLang="cs-CZ" sz="2400" i="1" u="sng">
                <a:solidFill>
                  <a:schemeClr val="accent2"/>
                </a:solidFill>
                <a:sym typeface="Symbol" panose="05050102010706020507" pitchFamily="18" charset="2"/>
              </a:rPr>
              <a:t>Průměrná držba peněz</a:t>
            </a:r>
            <a:endParaRPr lang="en-GB" altLang="cs-CZ" sz="2400" i="1" u="sng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sp>
        <p:nvSpPr>
          <p:cNvPr id="50184" name="Rectangle 16">
            <a:extLst>
              <a:ext uri="{FF2B5EF4-FFF2-40B4-BE49-F238E27FC236}">
                <a16:creationId xmlns:a16="http://schemas.microsoft.com/office/drawing/2014/main" id="{01B697CA-035C-2584-8A97-D1BA60693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363" y="240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23567" name="Object 15">
            <a:extLst>
              <a:ext uri="{FF2B5EF4-FFF2-40B4-BE49-F238E27FC236}">
                <a16:creationId xmlns:a16="http://schemas.microsoft.com/office/drawing/2014/main" id="{17EDD874-FF1F-4B8D-1EF0-4CDDD89BD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368800"/>
          <a:ext cx="3152775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867378" imgH="2269067" progId="Word.Picture.8">
                  <p:embed/>
                </p:oleObj>
              </mc:Choice>
              <mc:Fallback>
                <p:oleObj name="Obrázek" r:id="rId2" imgW="2867378" imgH="2269067" progId="Word.Picture.8">
                  <p:embed/>
                  <p:pic>
                    <p:nvPicPr>
                      <p:cNvPr id="23567" name="Object 15">
                        <a:extLst>
                          <a:ext uri="{FF2B5EF4-FFF2-40B4-BE49-F238E27FC236}">
                            <a16:creationId xmlns:a16="http://schemas.microsoft.com/office/drawing/2014/main" id="{17EDD874-FF1F-4B8D-1EF0-4CDDD89BDC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68800"/>
                        <a:ext cx="3152775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Rectangle 18">
            <a:extLst>
              <a:ext uri="{FF2B5EF4-FFF2-40B4-BE49-F238E27FC236}">
                <a16:creationId xmlns:a16="http://schemas.microsoft.com/office/drawing/2014/main" id="{1DB53C4C-EE9D-8BC6-68B6-61F2E48A5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40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23569" name="Object 17">
            <a:extLst>
              <a:ext uri="{FF2B5EF4-FFF2-40B4-BE49-F238E27FC236}">
                <a16:creationId xmlns:a16="http://schemas.microsoft.com/office/drawing/2014/main" id="{B869725E-192B-D452-1FDA-61354D0B04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3863" y="4365625"/>
          <a:ext cx="3167062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4" imgW="2889956" imgH="2269067" progId="Word.Picture.8">
                  <p:embed/>
                </p:oleObj>
              </mc:Choice>
              <mc:Fallback>
                <p:oleObj name="Obrázek" r:id="rId4" imgW="2889956" imgH="2269067" progId="Word.Picture.8">
                  <p:embed/>
                  <p:pic>
                    <p:nvPicPr>
                      <p:cNvPr id="23569" name="Object 17">
                        <a:extLst>
                          <a:ext uri="{FF2B5EF4-FFF2-40B4-BE49-F238E27FC236}">
                            <a16:creationId xmlns:a16="http://schemas.microsoft.com/office/drawing/2014/main" id="{B869725E-192B-D452-1FDA-61354D0B04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4365625"/>
                        <a:ext cx="3167062" cy="249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Rectangle 20">
            <a:extLst>
              <a:ext uri="{FF2B5EF4-FFF2-40B4-BE49-F238E27FC236}">
                <a16:creationId xmlns:a16="http://schemas.microsoft.com/office/drawing/2014/main" id="{E7229797-4D7A-AD65-7D2B-50625E9A5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40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23571" name="Object 19">
            <a:extLst>
              <a:ext uri="{FF2B5EF4-FFF2-40B4-BE49-F238E27FC236}">
                <a16:creationId xmlns:a16="http://schemas.microsoft.com/office/drawing/2014/main" id="{1D2292F1-4E6B-22B2-7E54-DCE7DE8039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6938" y="4365625"/>
          <a:ext cx="3167062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6" imgW="2889956" imgH="2269067" progId="Word.Picture.8">
                  <p:embed/>
                </p:oleObj>
              </mc:Choice>
              <mc:Fallback>
                <p:oleObj name="Obrázek" r:id="rId6" imgW="2889956" imgH="2269067" progId="Word.Picture.8">
                  <p:embed/>
                  <p:pic>
                    <p:nvPicPr>
                      <p:cNvPr id="23571" name="Object 19">
                        <a:extLst>
                          <a:ext uri="{FF2B5EF4-FFF2-40B4-BE49-F238E27FC236}">
                            <a16:creationId xmlns:a16="http://schemas.microsoft.com/office/drawing/2014/main" id="{1D2292F1-4E6B-22B2-7E54-DCE7DE8039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4365625"/>
                        <a:ext cx="3167062" cy="249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4" name="Text Box 22">
            <a:extLst>
              <a:ext uri="{FF2B5EF4-FFF2-40B4-BE49-F238E27FC236}">
                <a16:creationId xmlns:a16="http://schemas.microsoft.com/office/drawing/2014/main" id="{44BA3886-937B-84FE-2CE9-94E9D5B0D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4237038"/>
            <a:ext cx="19319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>
                <a:sym typeface="Symbol" panose="05050102010706020507" pitchFamily="18" charset="2"/>
              </a:rPr>
              <a:t>Jedna tr</a:t>
            </a:r>
            <a:r>
              <a:rPr lang="en-GB" altLang="cs-CZ" sz="2000">
                <a:sym typeface="Symbol" panose="05050102010706020507" pitchFamily="18" charset="2"/>
              </a:rPr>
              <a:t>ansa</a:t>
            </a:r>
            <a:r>
              <a:rPr lang="cs-CZ" altLang="cs-CZ" sz="2000">
                <a:sym typeface="Symbol" panose="05050102010706020507" pitchFamily="18" charset="2"/>
              </a:rPr>
              <a:t>kce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>
                <a:sym typeface="Symbol" panose="05050102010706020507" pitchFamily="18" charset="2"/>
              </a:rPr>
              <a:t>(</a:t>
            </a:r>
            <a:r>
              <a:rPr lang="en-GB" altLang="cs-CZ" sz="2000">
                <a:solidFill>
                  <a:schemeClr val="accent2"/>
                </a:solidFill>
                <a:sym typeface="Symbol" panose="05050102010706020507" pitchFamily="18" charset="2"/>
              </a:rPr>
              <a:t>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M=Y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/2</a:t>
            </a:r>
            <a:r>
              <a:rPr lang="en-GB" altLang="cs-CZ" sz="2000">
                <a:sym typeface="Symbol" panose="05050102010706020507" pitchFamily="18" charset="2"/>
              </a:rPr>
              <a:t>)</a:t>
            </a:r>
            <a:endParaRPr lang="cs-CZ" altLang="cs-CZ" sz="2000">
              <a:sym typeface="Symbol" panose="05050102010706020507" pitchFamily="18" charset="2"/>
            </a:endParaRPr>
          </a:p>
        </p:txBody>
      </p:sp>
      <p:sp>
        <p:nvSpPr>
          <p:cNvPr id="23575" name="Text Box 23">
            <a:extLst>
              <a:ext uri="{FF2B5EF4-FFF2-40B4-BE49-F238E27FC236}">
                <a16:creationId xmlns:a16="http://schemas.microsoft.com/office/drawing/2014/main" id="{551AF8AE-5AC6-5D96-A5A0-8041E179A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275" y="4310063"/>
            <a:ext cx="22367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>
                <a:sym typeface="Symbol" panose="05050102010706020507" pitchFamily="18" charset="2"/>
              </a:rPr>
              <a:t>Dvě t</a:t>
            </a:r>
            <a:r>
              <a:rPr lang="en-GB" altLang="cs-CZ" sz="2000">
                <a:sym typeface="Symbol" panose="05050102010706020507" pitchFamily="18" charset="2"/>
              </a:rPr>
              <a:t>ransa</a:t>
            </a:r>
            <a:r>
              <a:rPr lang="cs-CZ" altLang="cs-CZ" sz="2000">
                <a:sym typeface="Symbol" panose="05050102010706020507" pitchFamily="18" charset="2"/>
              </a:rPr>
              <a:t>kce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>
                <a:sym typeface="Symbol" panose="05050102010706020507" pitchFamily="18" charset="2"/>
              </a:rPr>
              <a:t>(</a:t>
            </a:r>
            <a:r>
              <a:rPr lang="en-GB" altLang="cs-CZ" sz="2000">
                <a:solidFill>
                  <a:schemeClr val="accent2"/>
                </a:solidFill>
                <a:sym typeface="Symbol" panose="05050102010706020507" pitchFamily="18" charset="2"/>
              </a:rPr>
              <a:t>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M=Y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/</a:t>
            </a:r>
            <a:r>
              <a:rPr lang="cs-CZ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4</a:t>
            </a:r>
            <a:r>
              <a:rPr lang="en-GB" altLang="cs-CZ" sz="2000">
                <a:sym typeface="Symbol" panose="05050102010706020507" pitchFamily="18" charset="2"/>
              </a:rPr>
              <a:t>)</a:t>
            </a:r>
            <a:endParaRPr lang="cs-CZ" altLang="cs-CZ" sz="2000">
              <a:sym typeface="Symbol" panose="05050102010706020507" pitchFamily="18" charset="2"/>
            </a:endParaRPr>
          </a:p>
        </p:txBody>
      </p:sp>
      <p:sp>
        <p:nvSpPr>
          <p:cNvPr id="23576" name="Text Box 24">
            <a:extLst>
              <a:ext uri="{FF2B5EF4-FFF2-40B4-BE49-F238E27FC236}">
                <a16:creationId xmlns:a16="http://schemas.microsoft.com/office/drawing/2014/main" id="{A4513F88-A838-CE3A-ECFE-ACE0391E8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0988" y="4279900"/>
            <a:ext cx="2513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>
                <a:sym typeface="Symbol" panose="05050102010706020507" pitchFamily="18" charset="2"/>
              </a:rPr>
              <a:t>Tři t</a:t>
            </a:r>
            <a:r>
              <a:rPr lang="en-GB" altLang="cs-CZ" sz="2000">
                <a:sym typeface="Symbol" panose="05050102010706020507" pitchFamily="18" charset="2"/>
              </a:rPr>
              <a:t>ransa</a:t>
            </a:r>
            <a:r>
              <a:rPr lang="cs-CZ" altLang="cs-CZ" sz="2000">
                <a:sym typeface="Symbol" panose="05050102010706020507" pitchFamily="18" charset="2"/>
              </a:rPr>
              <a:t>kce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>
                <a:sym typeface="Symbol" panose="05050102010706020507" pitchFamily="18" charset="2"/>
              </a:rPr>
              <a:t>(</a:t>
            </a:r>
            <a:r>
              <a:rPr lang="en-GB" altLang="cs-CZ" sz="2000">
                <a:solidFill>
                  <a:schemeClr val="accent2"/>
                </a:solidFill>
                <a:sym typeface="Symbol" panose="05050102010706020507" pitchFamily="18" charset="2"/>
              </a:rPr>
              <a:t>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M=Y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/</a:t>
            </a:r>
            <a:r>
              <a:rPr lang="cs-CZ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6</a:t>
            </a:r>
            <a:r>
              <a:rPr lang="en-GB" altLang="cs-CZ" sz="2000">
                <a:sym typeface="Symbol" panose="05050102010706020507" pitchFamily="18" charset="2"/>
              </a:rPr>
              <a:t>)</a:t>
            </a:r>
            <a:endParaRPr lang="cs-CZ" altLang="cs-CZ" sz="200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4" grpId="0"/>
      <p:bldP spid="23575" grpId="0"/>
      <p:bldP spid="235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>
            <a:extLst>
              <a:ext uri="{FF2B5EF4-FFF2-40B4-BE49-F238E27FC236}">
                <a16:creationId xmlns:a16="http://schemas.microsoft.com/office/drawing/2014/main" id="{6134F906-4F3B-54FB-0978-83126A05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1203" name="Rectangle 4">
            <a:extLst>
              <a:ext uri="{FF2B5EF4-FFF2-40B4-BE49-F238E27FC236}">
                <a16:creationId xmlns:a16="http://schemas.microsoft.com/office/drawing/2014/main" id="{11E4B11C-A2CF-765F-B09C-C9A630708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1604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1204" name="Rectangle 5">
            <a:extLst>
              <a:ext uri="{FF2B5EF4-FFF2-40B4-BE49-F238E27FC236}">
                <a16:creationId xmlns:a16="http://schemas.microsoft.com/office/drawing/2014/main" id="{952BA003-D398-B2A9-DD3E-B6EF9F980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1205" name="Rectangle 6">
            <a:extLst>
              <a:ext uri="{FF2B5EF4-FFF2-40B4-BE49-F238E27FC236}">
                <a16:creationId xmlns:a16="http://schemas.microsoft.com/office/drawing/2014/main" id="{B74B7863-1C6C-1631-9367-B1A5ACB3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DF1BD44B-8459-6928-536B-4C071D2D7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752475"/>
            <a:ext cx="8364537" cy="356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GB" altLang="cs-CZ" sz="2000">
                <a:sym typeface="Symbol" panose="05050102010706020507" pitchFamily="18" charset="2"/>
              </a:rPr>
              <a:t> transa</a:t>
            </a:r>
            <a:r>
              <a:rPr lang="cs-CZ" altLang="cs-CZ" sz="2000">
                <a:sym typeface="Symbol" panose="05050102010706020507" pitchFamily="18" charset="2"/>
              </a:rPr>
              <a:t>kcí </a:t>
            </a:r>
            <a:r>
              <a:rPr lang="en-GB" altLang="cs-CZ" sz="2000">
                <a:sym typeface="Symbol" panose="05050102010706020507" pitchFamily="18" charset="2"/>
              </a:rPr>
              <a:t></a:t>
            </a:r>
            <a:r>
              <a:rPr lang="cs-CZ" altLang="cs-CZ" sz="2000">
                <a:sym typeface="Symbol" panose="05050102010706020507" pitchFamily="18" charset="2"/>
              </a:rPr>
              <a:t> </a:t>
            </a:r>
            <a:r>
              <a:rPr lang="en-GB" altLang="cs-CZ" sz="200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GB" altLang="cs-CZ" sz="2000" b="1" i="1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M=Y</a:t>
            </a:r>
            <a:r>
              <a:rPr lang="en-GB" altLang="cs-CZ" sz="2000" b="1" i="1" baseline="-3000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GB" altLang="cs-CZ" sz="2000" b="1" i="1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(2.n)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>
                <a:sym typeface="Symbol" panose="05050102010706020507" pitchFamily="18" charset="2"/>
              </a:rPr>
              <a:t>Celkové náklady</a:t>
            </a:r>
            <a:r>
              <a:rPr lang="en-GB" altLang="cs-CZ" sz="2000">
                <a:sym typeface="Symbol" panose="05050102010706020507" pitchFamily="18" charset="2"/>
              </a:rPr>
              <a:t>: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TC= i . </a:t>
            </a:r>
            <a:r>
              <a:rPr lang="en-GB" altLang="cs-CZ" sz="2000" b="1" i="1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GB" altLang="cs-CZ" sz="2000" b="1" i="1" baseline="-3000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GB" altLang="cs-CZ" sz="2000" b="1" i="1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(2.n)+ n . tc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 i="1" u="sng">
                <a:solidFill>
                  <a:srgbClr val="009900"/>
                </a:solidFill>
                <a:sym typeface="Symbol" panose="05050102010706020507" pitchFamily="18" charset="2"/>
              </a:rPr>
              <a:t>Minim</a:t>
            </a:r>
            <a:r>
              <a:rPr lang="cs-CZ" altLang="cs-CZ" sz="2000" i="1" u="sng">
                <a:solidFill>
                  <a:srgbClr val="009900"/>
                </a:solidFill>
                <a:sym typeface="Symbol" panose="05050102010706020507" pitchFamily="18" charset="2"/>
              </a:rPr>
              <a:t>alizace nákladů</a:t>
            </a:r>
            <a:endParaRPr lang="en-GB" altLang="cs-CZ" sz="2000" i="1" u="sng">
              <a:solidFill>
                <a:srgbClr val="009900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cs-CZ" sz="2000" i="1" u="sng">
              <a:solidFill>
                <a:srgbClr val="009900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>
                <a:sym typeface="Symbol" panose="05050102010706020507" pitchFamily="18" charset="2"/>
              </a:rPr>
              <a:t>			       </a:t>
            </a:r>
            <a:r>
              <a:rPr lang="en-GB" altLang="cs-CZ" sz="2800">
                <a:sym typeface="Symbol" panose="05050102010706020507" pitchFamily="18" charset="2"/>
              </a:rPr>
              <a:t>		       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>
                <a:sym typeface="Symbol" panose="05050102010706020507" pitchFamily="18" charset="2"/>
              </a:rPr>
              <a:t>Optim</a:t>
            </a:r>
            <a:r>
              <a:rPr lang="cs-CZ" altLang="cs-CZ" sz="2000">
                <a:sym typeface="Symbol" panose="05050102010706020507" pitchFamily="18" charset="2"/>
              </a:rPr>
              <a:t>ální</a:t>
            </a:r>
            <a:r>
              <a:rPr lang="en-GB" altLang="cs-CZ" sz="2000">
                <a:sym typeface="Symbol" panose="05050102010706020507" pitchFamily="18" charset="2"/>
              </a:rPr>
              <a:t> M:			</a:t>
            </a:r>
            <a:endParaRPr lang="cs-CZ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s-CZ" sz="2000">
                <a:sym typeface="Symbol" panose="05050102010706020507" pitchFamily="18" charset="2"/>
              </a:rPr>
              <a:t>Optim</a:t>
            </a:r>
            <a:r>
              <a:rPr lang="cs-CZ" altLang="cs-CZ" sz="2000">
                <a:sym typeface="Symbol" panose="05050102010706020507" pitchFamily="18" charset="2"/>
              </a:rPr>
              <a:t>ální </a:t>
            </a:r>
            <a:r>
              <a:rPr lang="en-GB" altLang="cs-CZ" sz="2000">
                <a:sym typeface="Symbol" panose="05050102010706020507" pitchFamily="18" charset="2"/>
              </a:rPr>
              <a:t>M/P:</a:t>
            </a:r>
          </a:p>
        </p:txBody>
      </p:sp>
      <p:sp>
        <p:nvSpPr>
          <p:cNvPr id="51207" name="Rectangle 8">
            <a:extLst>
              <a:ext uri="{FF2B5EF4-FFF2-40B4-BE49-F238E27FC236}">
                <a16:creationId xmlns:a16="http://schemas.microsoft.com/office/drawing/2014/main" id="{8777FAAC-9865-4E9A-0CE6-64AF98C6F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363" y="240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1208" name="Rectangle 10">
            <a:extLst>
              <a:ext uri="{FF2B5EF4-FFF2-40B4-BE49-F238E27FC236}">
                <a16:creationId xmlns:a16="http://schemas.microsoft.com/office/drawing/2014/main" id="{4122B669-542B-F2C9-A6FE-1E6E268CF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40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1209" name="Rectangle 12">
            <a:extLst>
              <a:ext uri="{FF2B5EF4-FFF2-40B4-BE49-F238E27FC236}">
                <a16:creationId xmlns:a16="http://schemas.microsoft.com/office/drawing/2014/main" id="{DEE30C74-9FA1-5CB3-32F4-1A515E0EF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40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24590" name="Object 14">
            <a:extLst>
              <a:ext uri="{FF2B5EF4-FFF2-40B4-BE49-F238E27FC236}">
                <a16:creationId xmlns:a16="http://schemas.microsoft.com/office/drawing/2014/main" id="{641ACB2A-59BA-E376-51CA-FC469D7234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338" y="1857375"/>
          <a:ext cx="29432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1841500" imgH="393700" progId="Equation.3">
                  <p:embed/>
                </p:oleObj>
              </mc:Choice>
              <mc:Fallback>
                <p:oleObj name="Rovnice" r:id="rId2" imgW="1841500" imgH="393700" progId="Equation.3">
                  <p:embed/>
                  <p:pic>
                    <p:nvPicPr>
                      <p:cNvPr id="24590" name="Object 14">
                        <a:extLst>
                          <a:ext uri="{FF2B5EF4-FFF2-40B4-BE49-F238E27FC236}">
                            <a16:creationId xmlns:a16="http://schemas.microsoft.com/office/drawing/2014/main" id="{641ACB2A-59BA-E376-51CA-FC469D7234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1857375"/>
                        <a:ext cx="294322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>
            <a:extLst>
              <a:ext uri="{FF2B5EF4-FFF2-40B4-BE49-F238E27FC236}">
                <a16:creationId xmlns:a16="http://schemas.microsoft.com/office/drawing/2014/main" id="{B4806AC9-6526-42C6-C179-1F58B18C02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7638" y="1906588"/>
          <a:ext cx="13589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850531" imgH="393529" progId="Equation.3">
                  <p:embed/>
                </p:oleObj>
              </mc:Choice>
              <mc:Fallback>
                <p:oleObj name="Rovnice" r:id="rId4" imgW="850531" imgH="393529" progId="Equation.3">
                  <p:embed/>
                  <p:pic>
                    <p:nvPicPr>
                      <p:cNvPr id="24591" name="Object 15">
                        <a:extLst>
                          <a:ext uri="{FF2B5EF4-FFF2-40B4-BE49-F238E27FC236}">
                            <a16:creationId xmlns:a16="http://schemas.microsoft.com/office/drawing/2014/main" id="{B4806AC9-6526-42C6-C179-1F58B18C02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1906588"/>
                        <a:ext cx="135890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>
            <a:extLst>
              <a:ext uri="{FF2B5EF4-FFF2-40B4-BE49-F238E27FC236}">
                <a16:creationId xmlns:a16="http://schemas.microsoft.com/office/drawing/2014/main" id="{873E5621-5256-3F16-EFED-647488BD39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3125" y="1854200"/>
          <a:ext cx="11969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748975" imgH="444307" progId="Equation.3">
                  <p:embed/>
                </p:oleObj>
              </mc:Choice>
              <mc:Fallback>
                <p:oleObj name="Rovnice" r:id="rId6" imgW="748975" imgH="444307" progId="Equation.3">
                  <p:embed/>
                  <p:pic>
                    <p:nvPicPr>
                      <p:cNvPr id="24593" name="Object 17">
                        <a:extLst>
                          <a:ext uri="{FF2B5EF4-FFF2-40B4-BE49-F238E27FC236}">
                            <a16:creationId xmlns:a16="http://schemas.microsoft.com/office/drawing/2014/main" id="{873E5621-5256-3F16-EFED-647488BD39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25" y="1854200"/>
                        <a:ext cx="1196975" cy="711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18">
            <a:extLst>
              <a:ext uri="{FF2B5EF4-FFF2-40B4-BE49-F238E27FC236}">
                <a16:creationId xmlns:a16="http://schemas.microsoft.com/office/drawing/2014/main" id="{7BA8A57C-3878-5ED1-409F-4BC8412F14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8" y="3070225"/>
          <a:ext cx="21097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8" imgW="1320227" imgH="444307" progId="Equation.3">
                  <p:embed/>
                </p:oleObj>
              </mc:Choice>
              <mc:Fallback>
                <p:oleObj name="Rovnice" r:id="rId8" imgW="1320227" imgH="444307" progId="Equation.3">
                  <p:embed/>
                  <p:pic>
                    <p:nvPicPr>
                      <p:cNvPr id="24594" name="Object 18">
                        <a:extLst>
                          <a:ext uri="{FF2B5EF4-FFF2-40B4-BE49-F238E27FC236}">
                            <a16:creationId xmlns:a16="http://schemas.microsoft.com/office/drawing/2014/main" id="{7BA8A57C-3878-5ED1-409F-4BC8412F14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3070225"/>
                        <a:ext cx="2109787" cy="711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Object 19">
            <a:extLst>
              <a:ext uri="{FF2B5EF4-FFF2-40B4-BE49-F238E27FC236}">
                <a16:creationId xmlns:a16="http://schemas.microsoft.com/office/drawing/2014/main" id="{56AFB542-ED9F-507F-B0C3-CFDE8BCC8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138" y="4419600"/>
          <a:ext cx="2819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10" imgW="1764534" imgH="444307" progId="Equation.3">
                  <p:embed/>
                </p:oleObj>
              </mc:Choice>
              <mc:Fallback>
                <p:oleObj name="Rovnice" r:id="rId10" imgW="1764534" imgH="444307" progId="Equation.3">
                  <p:embed/>
                  <p:pic>
                    <p:nvPicPr>
                      <p:cNvPr id="24595" name="Object 19">
                        <a:extLst>
                          <a:ext uri="{FF2B5EF4-FFF2-40B4-BE49-F238E27FC236}">
                            <a16:creationId xmlns:a16="http://schemas.microsoft.com/office/drawing/2014/main" id="{56AFB542-ED9F-507F-B0C3-CFDE8BCC8F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4419600"/>
                        <a:ext cx="2819400" cy="711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5" name="Rectangle 21">
            <a:extLst>
              <a:ext uri="{FF2B5EF4-FFF2-40B4-BE49-F238E27FC236}">
                <a16:creationId xmlns:a16="http://schemas.microsoft.com/office/drawing/2014/main" id="{500B2709-5B0C-9D4C-1823-2593A3D5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197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24596" name="Object 20">
            <a:extLst>
              <a:ext uri="{FF2B5EF4-FFF2-40B4-BE49-F238E27FC236}">
                <a16:creationId xmlns:a16="http://schemas.microsoft.com/office/drawing/2014/main" id="{C8AA4BDB-6CA1-7158-C628-BDE0481770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8675" y="2890838"/>
          <a:ext cx="5459413" cy="334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12" imgW="3646311" imgH="2235200" progId="Word.Picture.8">
                  <p:embed/>
                </p:oleObj>
              </mc:Choice>
              <mc:Fallback>
                <p:oleObj name="Obrázek" r:id="rId12" imgW="3646311" imgH="2235200" progId="Word.Picture.8">
                  <p:embed/>
                  <p:pic>
                    <p:nvPicPr>
                      <p:cNvPr id="24596" name="Object 20">
                        <a:extLst>
                          <a:ext uri="{FF2B5EF4-FFF2-40B4-BE49-F238E27FC236}">
                            <a16:creationId xmlns:a16="http://schemas.microsoft.com/office/drawing/2014/main" id="{C8AA4BDB-6CA1-7158-C628-BDE0481770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2890838"/>
                        <a:ext cx="5459413" cy="334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7" name="Rectangle 22">
            <a:extLst>
              <a:ext uri="{FF2B5EF4-FFF2-40B4-BE49-F238E27FC236}">
                <a16:creationId xmlns:a16="http://schemas.microsoft.com/office/drawing/2014/main" id="{9DA7F8A3-F8A0-53AC-1171-261D34CAC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Baumol- Tobinův m</a:t>
            </a:r>
            <a:r>
              <a:rPr lang="en-US" altLang="cs-CZ" sz="2800" b="1" i="1">
                <a:solidFill>
                  <a:schemeClr val="tx2"/>
                </a:solidFill>
              </a:rPr>
              <a:t>odel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5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5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98748E5-9636-E5DE-5CEC-1DC6A4573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-217488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Baumol- Tobinův m</a:t>
            </a:r>
            <a:r>
              <a:rPr lang="en-US" altLang="cs-CZ" sz="2800" b="1" i="1">
                <a:solidFill>
                  <a:schemeClr val="tx2"/>
                </a:solidFill>
              </a:rPr>
              <a:t>odel</a:t>
            </a:r>
            <a:r>
              <a:rPr lang="cs-CZ" altLang="cs-CZ" sz="2800" b="1" i="1">
                <a:solidFill>
                  <a:schemeClr val="tx2"/>
                </a:solidFill>
              </a:rPr>
              <a:t>- elasticity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8E52FDD-9023-6042-B316-7DE7F9196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6800C8C2-9E58-6B4F-C336-CA611C610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1604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B9A0F52F-4F4E-C184-5E23-9CB9E172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6BB964A2-B952-1866-1A9B-5F91C7376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40F34E16-8BFF-18F4-5509-ABA704C27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614363"/>
            <a:ext cx="836453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Poptávka po penězích</a:t>
            </a:r>
            <a:endParaRPr lang="en-GB" altLang="cs-CZ" sz="2000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cs-CZ" sz="2000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cs-CZ" sz="20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cs-CZ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Důchodová </a:t>
            </a:r>
            <a:r>
              <a:rPr lang="en-GB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elasticit</a:t>
            </a:r>
            <a:r>
              <a:rPr lang="cs-CZ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endParaRPr lang="en-GB" altLang="cs-CZ" sz="2000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cs-CZ" sz="2000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GB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Elasticit</a:t>
            </a:r>
            <a:r>
              <a:rPr lang="cs-CZ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a na úrokovou míru</a:t>
            </a:r>
            <a:endParaRPr lang="en-GB" altLang="cs-CZ" sz="2000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cs-CZ" sz="20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GB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Elasticit</a:t>
            </a:r>
            <a:r>
              <a:rPr lang="cs-CZ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a vzhledem k reálným nákladům transakcí</a:t>
            </a:r>
            <a:endParaRPr lang="en-GB" altLang="cs-CZ" sz="2000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cs-CZ" sz="2000">
              <a:sym typeface="Symbol" panose="05050102010706020507" pitchFamily="18" charset="2"/>
            </a:endParaRPr>
          </a:p>
        </p:txBody>
      </p:sp>
      <p:sp>
        <p:nvSpPr>
          <p:cNvPr id="52232" name="Rectangle 8">
            <a:extLst>
              <a:ext uri="{FF2B5EF4-FFF2-40B4-BE49-F238E27FC236}">
                <a16:creationId xmlns:a16="http://schemas.microsoft.com/office/drawing/2014/main" id="{E90DB2A2-B89B-C914-1452-426D3AC20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363" y="240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2233" name="Rectangle 9">
            <a:extLst>
              <a:ext uri="{FF2B5EF4-FFF2-40B4-BE49-F238E27FC236}">
                <a16:creationId xmlns:a16="http://schemas.microsoft.com/office/drawing/2014/main" id="{D0FEB37B-0425-FDD5-CFBC-D97FD2212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40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2234" name="Rectangle 10">
            <a:extLst>
              <a:ext uri="{FF2B5EF4-FFF2-40B4-BE49-F238E27FC236}">
                <a16:creationId xmlns:a16="http://schemas.microsoft.com/office/drawing/2014/main" id="{670A3D81-8FC1-9246-A416-3507A01A1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40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25615" name="Object 15">
            <a:extLst>
              <a:ext uri="{FF2B5EF4-FFF2-40B4-BE49-F238E27FC236}">
                <a16:creationId xmlns:a16="http://schemas.microsoft.com/office/drawing/2014/main" id="{DAA1CE96-3AB7-F5C3-C8FF-7BED4CCCD9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963" y="982663"/>
          <a:ext cx="40973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2565400" imgH="444500" progId="Equation.3">
                  <p:embed/>
                </p:oleObj>
              </mc:Choice>
              <mc:Fallback>
                <p:oleObj name="Rovnice" r:id="rId2" imgW="2565400" imgH="444500" progId="Equation.3">
                  <p:embed/>
                  <p:pic>
                    <p:nvPicPr>
                      <p:cNvPr id="25615" name="Object 15">
                        <a:extLst>
                          <a:ext uri="{FF2B5EF4-FFF2-40B4-BE49-F238E27FC236}">
                            <a16:creationId xmlns:a16="http://schemas.microsoft.com/office/drawing/2014/main" id="{DAA1CE96-3AB7-F5C3-C8FF-7BED4CCCD9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982663"/>
                        <a:ext cx="409733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7">
            <a:extLst>
              <a:ext uri="{FF2B5EF4-FFF2-40B4-BE49-F238E27FC236}">
                <a16:creationId xmlns:a16="http://schemas.microsoft.com/office/drawing/2014/main" id="{543D457C-21F1-2C03-4038-E1988C5F94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163" y="1908175"/>
          <a:ext cx="6570662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4114800" imgH="660400" progId="Equation.3">
                  <p:embed/>
                </p:oleObj>
              </mc:Choice>
              <mc:Fallback>
                <p:oleObj name="Rovnice" r:id="rId4" imgW="4114800" imgH="660400" progId="Equation.3">
                  <p:embed/>
                  <p:pic>
                    <p:nvPicPr>
                      <p:cNvPr id="25617" name="Object 17">
                        <a:extLst>
                          <a:ext uri="{FF2B5EF4-FFF2-40B4-BE49-F238E27FC236}">
                            <a16:creationId xmlns:a16="http://schemas.microsoft.com/office/drawing/2014/main" id="{543D457C-21F1-2C03-4038-E1988C5F94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1908175"/>
                        <a:ext cx="6570662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18">
            <a:extLst>
              <a:ext uri="{FF2B5EF4-FFF2-40B4-BE49-F238E27FC236}">
                <a16:creationId xmlns:a16="http://schemas.microsoft.com/office/drawing/2014/main" id="{3EE46190-3A39-E413-5807-31120469A3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" y="2879725"/>
          <a:ext cx="782796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4902200" imgH="660400" progId="Equation.3">
                  <p:embed/>
                </p:oleObj>
              </mc:Choice>
              <mc:Fallback>
                <p:oleObj name="Rovnice" r:id="rId6" imgW="4902200" imgH="660400" progId="Equation.3">
                  <p:embed/>
                  <p:pic>
                    <p:nvPicPr>
                      <p:cNvPr id="25618" name="Object 18">
                        <a:extLst>
                          <a:ext uri="{FF2B5EF4-FFF2-40B4-BE49-F238E27FC236}">
                            <a16:creationId xmlns:a16="http://schemas.microsoft.com/office/drawing/2014/main" id="{3EE46190-3A39-E413-5807-31120469A3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2879725"/>
                        <a:ext cx="7827963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9">
            <a:extLst>
              <a:ext uri="{FF2B5EF4-FFF2-40B4-BE49-F238E27FC236}">
                <a16:creationId xmlns:a16="http://schemas.microsoft.com/office/drawing/2014/main" id="{8B80E7AD-57B8-CA5C-E9B7-8E971CC6EF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638" y="4119563"/>
          <a:ext cx="657066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8" imgW="4114800" imgH="660400" progId="Equation.3">
                  <p:embed/>
                </p:oleObj>
              </mc:Choice>
              <mc:Fallback>
                <p:oleObj name="Rovnice" r:id="rId8" imgW="4114800" imgH="660400" progId="Equation.3">
                  <p:embed/>
                  <p:pic>
                    <p:nvPicPr>
                      <p:cNvPr id="25619" name="Object 19">
                        <a:extLst>
                          <a:ext uri="{FF2B5EF4-FFF2-40B4-BE49-F238E27FC236}">
                            <a16:creationId xmlns:a16="http://schemas.microsoft.com/office/drawing/2014/main" id="{8B80E7AD-57B8-CA5C-E9B7-8E971CC6EF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4119563"/>
                        <a:ext cx="6570662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86" name="Object 86">
            <a:extLst>
              <a:ext uri="{FF2B5EF4-FFF2-40B4-BE49-F238E27FC236}">
                <a16:creationId xmlns:a16="http://schemas.microsoft.com/office/drawing/2014/main" id="{8F80F231-9CB0-8680-05B1-873702198D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3" y="5159375"/>
          <a:ext cx="5545137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10" imgW="3764376" imgH="1162485" progId="Word.Document.8">
                  <p:embed/>
                </p:oleObj>
              </mc:Choice>
              <mc:Fallback>
                <p:oleObj name="Dokument" r:id="rId10" imgW="3764376" imgH="1162485" progId="Word.Document.8">
                  <p:embed/>
                  <p:pic>
                    <p:nvPicPr>
                      <p:cNvPr id="25686" name="Object 86">
                        <a:extLst>
                          <a:ext uri="{FF2B5EF4-FFF2-40B4-BE49-F238E27FC236}">
                            <a16:creationId xmlns:a16="http://schemas.microsoft.com/office/drawing/2014/main" id="{8F80F231-9CB0-8680-05B1-873702198D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5159375"/>
                        <a:ext cx="5545137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26EBE0B1-5E5B-D559-8FF3-60C42983D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 dirty="0">
                <a:solidFill>
                  <a:schemeClr val="tx2"/>
                </a:solidFill>
              </a:rPr>
              <a:t>Změny důchodové rychlosti obratu peněz</a:t>
            </a:r>
            <a:endParaRPr lang="en-US" altLang="cs-CZ" sz="2800" b="1" i="1" dirty="0">
              <a:solidFill>
                <a:schemeClr val="tx2"/>
              </a:solidFill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AE0AC57-5119-7F34-4C39-04063F8D3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 dirty="0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4BECD557-0AC7-4E98-5B55-0F23EDC57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1604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 dirty="0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93C76075-2C3E-6F51-620B-4764BF36F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 dirty="0"/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D472FC50-A102-7074-BC23-127887731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 dirty="0"/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8CB3B6CB-AC89-B2AA-543D-1C493E256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803275"/>
            <a:ext cx="8364537" cy="789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ym typeface="Symbol" panose="05050102010706020507" pitchFamily="18" charset="2"/>
              </a:rPr>
              <a:t>Funkce poptávky po penězích</a:t>
            </a:r>
            <a:r>
              <a:rPr lang="en-GB" altLang="cs-CZ" sz="2000" dirty="0">
                <a:sym typeface="Symbol" panose="05050102010706020507" pitchFamily="18" charset="2"/>
              </a:rPr>
              <a:t>	</a:t>
            </a:r>
            <a:r>
              <a:rPr lang="cs-CZ" altLang="cs-CZ" sz="2000" dirty="0" err="1">
                <a:sym typeface="Symbol" panose="05050102010706020507" pitchFamily="18" charset="2"/>
              </a:rPr>
              <a:t>Kv</a:t>
            </a:r>
            <a:r>
              <a:rPr lang="en-GB" altLang="cs-CZ" sz="2000" dirty="0" err="1">
                <a:sym typeface="Symbol" panose="05050102010706020507" pitchFamily="18" charset="2"/>
              </a:rPr>
              <a:t>antitativ</a:t>
            </a:r>
            <a:r>
              <a:rPr lang="cs-CZ" altLang="cs-CZ" sz="2000" dirty="0">
                <a:sym typeface="Symbol" panose="05050102010706020507" pitchFamily="18" charset="2"/>
              </a:rPr>
              <a:t>ní teorie peněz</a:t>
            </a:r>
            <a:r>
              <a:rPr lang="en-GB" altLang="cs-CZ" sz="2000" dirty="0">
                <a:sym typeface="Symbol" panose="05050102010706020507" pitchFamily="18" charset="2"/>
              </a:rPr>
              <a:t> </a:t>
            </a:r>
            <a:r>
              <a:rPr lang="en-GB" altLang="cs-CZ" sz="2000" b="1" i="1" dirty="0">
                <a:solidFill>
                  <a:schemeClr val="accent2"/>
                </a:solidFill>
                <a:sym typeface="Symbol" panose="05050102010706020507" pitchFamily="18" charset="2"/>
              </a:rPr>
              <a:t>M.V=P.Y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cs-CZ" sz="2000" b="1" i="1" dirty="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cs-CZ" sz="2000" b="1" i="1" dirty="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cs-CZ" sz="2000" b="1" i="1" dirty="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cs-CZ" sz="2000" dirty="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i="1" dirty="0">
                <a:solidFill>
                  <a:schemeClr val="accent2"/>
                </a:solidFill>
                <a:sym typeface="Symbol" panose="05050102010706020507" pitchFamily="18" charset="2"/>
              </a:rPr>
              <a:t>Změny ve </a:t>
            </a:r>
            <a:r>
              <a:rPr lang="en-GB" altLang="cs-CZ" sz="2000" i="1" dirty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GB" altLang="cs-CZ" sz="2000" dirty="0">
                <a:sym typeface="Symbol" panose="05050102010706020507" pitchFamily="18" charset="2"/>
              </a:rPr>
              <a:t>1) </a:t>
            </a:r>
            <a:r>
              <a:rPr lang="cs-CZ" altLang="cs-CZ" sz="2000" i="1" dirty="0">
                <a:solidFill>
                  <a:srgbClr val="009900"/>
                </a:solidFill>
                <a:sym typeface="Symbol" panose="05050102010706020507" pitchFamily="18" charset="2"/>
              </a:rPr>
              <a:t>Změny struktury ekonomiky</a:t>
            </a:r>
            <a:r>
              <a:rPr lang="en-GB" altLang="cs-CZ" sz="2000" i="1" dirty="0">
                <a:solidFill>
                  <a:srgbClr val="009900"/>
                </a:solidFill>
                <a:sym typeface="Symbol" panose="05050102010706020507" pitchFamily="18" charset="2"/>
              </a:rPr>
              <a:t> (</a:t>
            </a:r>
            <a:r>
              <a:rPr lang="cs-CZ" altLang="cs-CZ" sz="2000" i="1" dirty="0">
                <a:solidFill>
                  <a:srgbClr val="009900"/>
                </a:solidFill>
                <a:sym typeface="Symbol" panose="05050102010706020507" pitchFamily="18" charset="2"/>
              </a:rPr>
              <a:t>změny a</a:t>
            </a:r>
            <a:r>
              <a:rPr lang="en-GB" altLang="cs-CZ" sz="2000" i="1" dirty="0">
                <a:solidFill>
                  <a:srgbClr val="009900"/>
                </a:solidFill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GB" altLang="cs-CZ" sz="2000" dirty="0">
                <a:sym typeface="Symbol" panose="05050102010706020507" pitchFamily="18" charset="2"/>
              </a:rPr>
              <a:t>	(i) </a:t>
            </a:r>
            <a:r>
              <a:rPr lang="en-GB" altLang="cs-CZ" sz="2000" i="1" dirty="0" err="1">
                <a:solidFill>
                  <a:srgbClr val="009900"/>
                </a:solidFill>
                <a:sym typeface="Symbol" panose="05050102010706020507" pitchFamily="18" charset="2"/>
              </a:rPr>
              <a:t>horizont</a:t>
            </a:r>
            <a:r>
              <a:rPr lang="cs-CZ" altLang="cs-CZ" sz="2000" i="1" dirty="0" err="1">
                <a:solidFill>
                  <a:srgbClr val="009900"/>
                </a:solidFill>
                <a:sym typeface="Symbol" panose="05050102010706020507" pitchFamily="18" charset="2"/>
              </a:rPr>
              <a:t>ální</a:t>
            </a:r>
            <a:r>
              <a:rPr lang="en-GB" altLang="cs-CZ" sz="2000" i="1" dirty="0">
                <a:solidFill>
                  <a:srgbClr val="009900"/>
                </a:solidFill>
                <a:sym typeface="Symbol" panose="05050102010706020507" pitchFamily="18" charset="2"/>
              </a:rPr>
              <a:t> integra</a:t>
            </a:r>
            <a:r>
              <a:rPr lang="cs-CZ" altLang="cs-CZ" sz="2000" i="1" dirty="0" err="1">
                <a:solidFill>
                  <a:srgbClr val="009900"/>
                </a:solidFill>
                <a:sym typeface="Symbol" panose="05050102010706020507" pitchFamily="18" charset="2"/>
              </a:rPr>
              <a:t>ce</a:t>
            </a:r>
            <a:r>
              <a:rPr lang="en-GB" altLang="cs-CZ" sz="2000" dirty="0">
                <a:sym typeface="Symbol" panose="05050102010706020507" pitchFamily="18" charset="2"/>
              </a:rPr>
              <a:t> (merger</a:t>
            </a:r>
            <a:r>
              <a:rPr lang="cs-CZ" altLang="cs-CZ" sz="2000" dirty="0">
                <a:sym typeface="Symbol" panose="05050102010706020507" pitchFamily="18" charset="2"/>
              </a:rPr>
              <a:t>y</a:t>
            </a:r>
            <a:r>
              <a:rPr lang="en-GB" altLang="cs-CZ" sz="2000" dirty="0">
                <a:sym typeface="Symbol" panose="05050102010706020507" pitchFamily="18" charset="2"/>
              </a:rPr>
              <a:t>)- </a:t>
            </a:r>
            <a:r>
              <a:rPr lang="cs-CZ" altLang="cs-CZ" sz="2000" dirty="0">
                <a:sym typeface="Symbol" panose="05050102010706020507" pitchFamily="18" charset="2"/>
              </a:rPr>
              <a:t>dřívější peněžní transakce s meziprodukty se stávají nepeněžními uvnitř jednoho podniku</a:t>
            </a:r>
            <a:r>
              <a:rPr lang="en-GB" altLang="cs-CZ" sz="2000" dirty="0">
                <a:sym typeface="Symbol" panose="05050102010706020507" pitchFamily="18" charset="2"/>
              </a:rPr>
              <a:t>; </a:t>
            </a:r>
            <a:r>
              <a:rPr lang="en-GB" altLang="cs-CZ" sz="2400" dirty="0">
                <a:solidFill>
                  <a:schemeClr val="accent2"/>
                </a:solidFill>
                <a:sym typeface="Symbol" panose="05050102010706020507" pitchFamily="18" charset="2"/>
              </a:rPr>
              <a:t></a:t>
            </a:r>
            <a:r>
              <a:rPr lang="en-GB" altLang="cs-CZ" sz="2400" b="1" i="1" dirty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endParaRPr lang="cs-CZ" altLang="cs-CZ" sz="2000" dirty="0">
              <a:sym typeface="Symbol" panose="05050102010706020507" pitchFamily="18" charset="2"/>
            </a:endParaRP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cs-CZ" altLang="cs-CZ" sz="2000" dirty="0">
                <a:sym typeface="Symbol" panose="05050102010706020507" pitchFamily="18" charset="2"/>
              </a:rPr>
              <a:t>	(</a:t>
            </a:r>
            <a:r>
              <a:rPr lang="cs-CZ" altLang="cs-CZ" sz="2000" dirty="0" err="1">
                <a:sym typeface="Symbol" panose="05050102010706020507" pitchFamily="18" charset="2"/>
              </a:rPr>
              <a:t>ii</a:t>
            </a:r>
            <a:r>
              <a:rPr lang="cs-CZ" altLang="cs-CZ" sz="2000" dirty="0">
                <a:sym typeface="Symbol" panose="05050102010706020507" pitchFamily="18" charset="2"/>
              </a:rPr>
              <a:t>) </a:t>
            </a:r>
            <a:r>
              <a:rPr lang="en-GB" altLang="cs-CZ" sz="2000" i="1" dirty="0" err="1">
                <a:solidFill>
                  <a:srgbClr val="009900"/>
                </a:solidFill>
                <a:sym typeface="Symbol" panose="05050102010706020507" pitchFamily="18" charset="2"/>
              </a:rPr>
              <a:t>privati</a:t>
            </a:r>
            <a:r>
              <a:rPr lang="cs-CZ" altLang="cs-CZ" sz="2000" i="1" dirty="0" err="1">
                <a:solidFill>
                  <a:srgbClr val="009900"/>
                </a:solidFill>
                <a:sym typeface="Symbol" panose="05050102010706020507" pitchFamily="18" charset="2"/>
              </a:rPr>
              <a:t>zace</a:t>
            </a:r>
            <a:r>
              <a:rPr lang="en-GB" altLang="cs-CZ" sz="2000" i="1" dirty="0">
                <a:solidFill>
                  <a:srgbClr val="009900"/>
                </a:solidFill>
                <a:sym typeface="Symbol" panose="05050102010706020507" pitchFamily="18" charset="2"/>
              </a:rPr>
              <a:t>-</a:t>
            </a:r>
            <a:r>
              <a:rPr lang="en-GB" altLang="cs-CZ" sz="2000" dirty="0">
                <a:sym typeface="Symbol" panose="05050102010706020507" pitchFamily="18" charset="2"/>
              </a:rPr>
              <a:t> op</a:t>
            </a:r>
            <a:r>
              <a:rPr lang="cs-CZ" altLang="cs-CZ" sz="2000" dirty="0" err="1">
                <a:sym typeface="Symbol" panose="05050102010706020507" pitchFamily="18" charset="2"/>
              </a:rPr>
              <a:t>ačně</a:t>
            </a:r>
            <a:r>
              <a:rPr lang="en-GB" altLang="cs-CZ" sz="2000" dirty="0">
                <a:sym typeface="Symbol" panose="05050102010706020507" pitchFamily="18" charset="2"/>
              </a:rPr>
              <a:t>- </a:t>
            </a:r>
            <a:r>
              <a:rPr lang="cs-CZ" altLang="cs-CZ" sz="2000" dirty="0">
                <a:sym typeface="Symbol" panose="05050102010706020507" pitchFamily="18" charset="2"/>
              </a:rPr>
              <a:t>vyšší potřeba peněz</a:t>
            </a:r>
            <a:r>
              <a:rPr lang="en-GB" altLang="cs-CZ" sz="2000" dirty="0">
                <a:sym typeface="Symbol" panose="05050102010706020507" pitchFamily="18" charset="2"/>
              </a:rPr>
              <a:t> </a:t>
            </a:r>
            <a:r>
              <a:rPr lang="en-GB" altLang="cs-CZ" sz="2000" b="1" i="1" dirty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GB" altLang="cs-CZ" sz="2000" dirty="0">
                <a:sym typeface="Symbol" panose="05050102010706020507" pitchFamily="18" charset="2"/>
              </a:rPr>
              <a:t>	(ii</a:t>
            </a:r>
            <a:r>
              <a:rPr lang="cs-CZ" altLang="cs-CZ" sz="2000" dirty="0">
                <a:sym typeface="Symbol" panose="05050102010706020507" pitchFamily="18" charset="2"/>
              </a:rPr>
              <a:t>i</a:t>
            </a:r>
            <a:r>
              <a:rPr lang="en-GB" altLang="cs-CZ" sz="2000" dirty="0">
                <a:sym typeface="Symbol" panose="05050102010706020507" pitchFamily="18" charset="2"/>
              </a:rPr>
              <a:t>) </a:t>
            </a:r>
            <a:r>
              <a:rPr lang="cs-CZ" altLang="cs-CZ" sz="2000" i="1" dirty="0">
                <a:solidFill>
                  <a:srgbClr val="009900"/>
                </a:solidFill>
                <a:sym typeface="Symbol" panose="05050102010706020507" pitchFamily="18" charset="2"/>
              </a:rPr>
              <a:t>posun od průmyslu</a:t>
            </a:r>
            <a:r>
              <a:rPr lang="en-GB" altLang="cs-CZ" sz="2000" i="1" dirty="0">
                <a:solidFill>
                  <a:srgbClr val="009900"/>
                </a:solidFill>
                <a:sym typeface="Symbol" panose="05050102010706020507" pitchFamily="18" charset="2"/>
              </a:rPr>
              <a:t></a:t>
            </a:r>
            <a:r>
              <a:rPr lang="cs-CZ" altLang="cs-CZ" sz="2000" i="1" dirty="0">
                <a:solidFill>
                  <a:srgbClr val="009900"/>
                </a:solidFill>
                <a:sym typeface="Symbol" panose="05050102010706020507" pitchFamily="18" charset="2"/>
              </a:rPr>
              <a:t> </a:t>
            </a:r>
            <a:r>
              <a:rPr lang="en-GB" altLang="cs-CZ" sz="2000" i="1" dirty="0">
                <a:solidFill>
                  <a:srgbClr val="009900"/>
                </a:solidFill>
                <a:sym typeface="Symbol" panose="05050102010706020507" pitchFamily="18" charset="2"/>
              </a:rPr>
              <a:t>s</a:t>
            </a:r>
            <a:r>
              <a:rPr lang="cs-CZ" altLang="cs-CZ" sz="2000" i="1" dirty="0" err="1">
                <a:solidFill>
                  <a:srgbClr val="009900"/>
                </a:solidFill>
                <a:sym typeface="Symbol" panose="05050102010706020507" pitchFamily="18" charset="2"/>
              </a:rPr>
              <a:t>lužby</a:t>
            </a:r>
            <a:r>
              <a:rPr lang="en-GB" altLang="cs-CZ" sz="2000" dirty="0">
                <a:sym typeface="Symbol" panose="05050102010706020507" pitchFamily="18" charset="2"/>
              </a:rPr>
              <a:t>; </a:t>
            </a:r>
            <a:r>
              <a:rPr lang="cs-CZ" altLang="cs-CZ" sz="2000" dirty="0">
                <a:sym typeface="Symbol" panose="05050102010706020507" pitchFamily="18" charset="2"/>
              </a:rPr>
              <a:t>vyšší potřeba peněz</a:t>
            </a:r>
            <a:r>
              <a:rPr lang="en-GB" altLang="cs-CZ" sz="2000" dirty="0">
                <a:sym typeface="Symbol" panose="05050102010706020507" pitchFamily="18" charset="2"/>
              </a:rPr>
              <a:t> </a:t>
            </a:r>
            <a:r>
              <a:rPr lang="en-GB" altLang="cs-CZ" sz="2000" b="1" i="1" dirty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GB" altLang="cs-CZ" sz="2000" dirty="0">
                <a:sym typeface="Symbol" panose="05050102010706020507" pitchFamily="18" charset="2"/>
              </a:rPr>
              <a:t>2) </a:t>
            </a:r>
            <a:r>
              <a:rPr lang="cs-CZ" altLang="cs-CZ" sz="2000" dirty="0">
                <a:sym typeface="Symbol" panose="05050102010706020507" pitchFamily="18" charset="2"/>
              </a:rPr>
              <a:t>Opomeneme </a:t>
            </a:r>
            <a:r>
              <a:rPr lang="cs-CZ" altLang="cs-CZ" sz="2000" dirty="0">
                <a:solidFill>
                  <a:srgbClr val="009900"/>
                </a:solidFill>
                <a:sym typeface="Symbol" panose="05050102010706020507" pitchFamily="18" charset="2"/>
              </a:rPr>
              <a:t>do peněžního agregátu zahrnout instrument, který plní </a:t>
            </a:r>
            <a:r>
              <a:rPr lang="en-GB" altLang="cs-CZ" sz="2000" dirty="0">
                <a:solidFill>
                  <a:srgbClr val="009900"/>
                </a:solidFill>
                <a:sym typeface="Symbol" panose="05050102010706020507" pitchFamily="18" charset="2"/>
              </a:rPr>
              <a:t>fun</a:t>
            </a:r>
            <a:r>
              <a:rPr lang="cs-CZ" altLang="cs-CZ" sz="2000" dirty="0">
                <a:solidFill>
                  <a:srgbClr val="009900"/>
                </a:solidFill>
                <a:sym typeface="Symbol" panose="05050102010706020507" pitchFamily="18" charset="2"/>
              </a:rPr>
              <a:t>k</a:t>
            </a:r>
            <a:r>
              <a:rPr lang="en-GB" altLang="cs-CZ" sz="2000" dirty="0">
                <a:solidFill>
                  <a:srgbClr val="009900"/>
                </a:solidFill>
                <a:sym typeface="Symbol" panose="05050102010706020507" pitchFamily="18" charset="2"/>
              </a:rPr>
              <a:t>ci </a:t>
            </a:r>
            <a:r>
              <a:rPr lang="cs-CZ" altLang="cs-CZ" sz="2000" dirty="0">
                <a:solidFill>
                  <a:srgbClr val="009900"/>
                </a:solidFill>
                <a:sym typeface="Symbol" panose="05050102010706020507" pitchFamily="18" charset="2"/>
              </a:rPr>
              <a:t>peněz</a:t>
            </a:r>
            <a:r>
              <a:rPr lang="en-GB" altLang="cs-CZ" sz="2000" dirty="0">
                <a:sym typeface="Symbol" panose="05050102010706020507" pitchFamily="18" charset="2"/>
              </a:rPr>
              <a:t> (n</a:t>
            </a:r>
            <a:r>
              <a:rPr lang="cs-CZ" altLang="cs-CZ" sz="2000" dirty="0">
                <a:sym typeface="Symbol" panose="05050102010706020507" pitchFamily="18" charset="2"/>
              </a:rPr>
              <a:t>e</a:t>
            </a:r>
            <a:r>
              <a:rPr lang="en-GB" altLang="cs-CZ" sz="2000" dirty="0">
                <a:sym typeface="Symbol" panose="05050102010706020507" pitchFamily="18" charset="2"/>
              </a:rPr>
              <a:t>bank</a:t>
            </a:r>
            <a:r>
              <a:rPr lang="cs-CZ" altLang="cs-CZ" sz="2000" dirty="0" err="1">
                <a:sym typeface="Symbol" panose="05050102010706020507" pitchFamily="18" charset="2"/>
              </a:rPr>
              <a:t>ovní</a:t>
            </a:r>
            <a:r>
              <a:rPr lang="cs-CZ" altLang="cs-CZ" sz="2000" dirty="0">
                <a:sym typeface="Symbol" panose="05050102010706020507" pitchFamily="18" charset="2"/>
              </a:rPr>
              <a:t> </a:t>
            </a:r>
            <a:r>
              <a:rPr lang="cs-CZ" altLang="cs-CZ" sz="2000" dirty="0" err="1">
                <a:sym typeface="Symbol" panose="05050102010706020507" pitchFamily="18" charset="2"/>
              </a:rPr>
              <a:t>zprostředování</a:t>
            </a:r>
            <a:r>
              <a:rPr lang="en-GB" altLang="cs-CZ" sz="2000" dirty="0">
                <a:sym typeface="Symbol" panose="05050102010706020507" pitchFamily="18" charset="2"/>
              </a:rPr>
              <a:t>, </a:t>
            </a:r>
            <a:r>
              <a:rPr lang="cs-CZ" altLang="cs-CZ" sz="2000" dirty="0">
                <a:sym typeface="Symbol" panose="05050102010706020507" pitchFamily="18" charset="2"/>
              </a:rPr>
              <a:t>druhotná platební neschopnost, </a:t>
            </a:r>
            <a:r>
              <a:rPr lang="cs-CZ" altLang="cs-CZ" sz="2000" dirty="0" err="1">
                <a:sym typeface="Symbol" panose="05050102010706020507" pitchFamily="18" charset="2"/>
              </a:rPr>
              <a:t>bitcoin</a:t>
            </a:r>
            <a:r>
              <a:rPr lang="cs-CZ" altLang="cs-CZ" sz="2000" dirty="0">
                <a:sym typeface="Symbol" panose="05050102010706020507" pitchFamily="18" charset="2"/>
              </a:rPr>
              <a:t>, stravenky</a:t>
            </a:r>
            <a:r>
              <a:rPr lang="en-GB" altLang="cs-CZ" sz="2000" dirty="0">
                <a:sym typeface="Symbol" panose="05050102010706020507" pitchFamily="18" charset="2"/>
              </a:rPr>
              <a:t>...) </a:t>
            </a:r>
            <a:r>
              <a:rPr lang="en-GB" altLang="cs-CZ" sz="2000" b="1" i="1" dirty="0">
                <a:solidFill>
                  <a:schemeClr val="accent2"/>
                </a:solidFill>
                <a:sym typeface="Symbol" panose="05050102010706020507" pitchFamily="18" charset="2"/>
              </a:rPr>
              <a:t>M/P</a:t>
            </a:r>
            <a:r>
              <a:rPr lang="en-GB" altLang="cs-CZ" sz="2000" dirty="0">
                <a:solidFill>
                  <a:schemeClr val="accent2"/>
                </a:solidFill>
                <a:sym typeface="Symbol" panose="05050102010706020507" pitchFamily="18" charset="2"/>
              </a:rPr>
              <a:t> </a:t>
            </a:r>
            <a:r>
              <a:rPr lang="en-GB" altLang="cs-CZ" sz="2000" b="1" i="1" dirty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cs-CZ" altLang="cs-CZ" sz="2000" dirty="0">
                <a:sym typeface="Symbol" panose="05050102010706020507" pitchFamily="18" charset="2"/>
              </a:rPr>
              <a:t>  X nezahrnutí šedé/ černé ekonomiky </a:t>
            </a:r>
            <a:r>
              <a:rPr lang="cs-CZ" altLang="cs-CZ" sz="2000" dirty="0">
                <a:solidFill>
                  <a:srgbClr val="009900"/>
                </a:solidFill>
                <a:sym typeface="Symbol" panose="05050102010706020507" pitchFamily="18" charset="2"/>
              </a:rPr>
              <a:t>do HDP</a:t>
            </a:r>
            <a:endParaRPr lang="en-GB" altLang="cs-CZ" sz="2000" b="1" i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GB" altLang="cs-CZ" sz="2000" dirty="0">
                <a:sym typeface="Symbol" panose="05050102010706020507" pitchFamily="18" charset="2"/>
              </a:rPr>
              <a:t>3) </a:t>
            </a:r>
            <a:r>
              <a:rPr lang="cs-CZ" altLang="cs-CZ" sz="2000" dirty="0">
                <a:solidFill>
                  <a:srgbClr val="009900"/>
                </a:solidFill>
                <a:sym typeface="Symbol" panose="05050102010706020507" pitchFamily="18" charset="2"/>
              </a:rPr>
              <a:t>Snížená </a:t>
            </a:r>
            <a:r>
              <a:rPr lang="en-GB" altLang="cs-CZ" sz="2000" dirty="0" err="1">
                <a:solidFill>
                  <a:srgbClr val="009900"/>
                </a:solidFill>
                <a:sym typeface="Symbol" panose="05050102010706020507" pitchFamily="18" charset="2"/>
              </a:rPr>
              <a:t>fre</a:t>
            </a:r>
            <a:r>
              <a:rPr lang="cs-CZ" altLang="cs-CZ" sz="2000" dirty="0" err="1">
                <a:solidFill>
                  <a:srgbClr val="009900"/>
                </a:solidFill>
                <a:sym typeface="Symbol" panose="05050102010706020507" pitchFamily="18" charset="2"/>
              </a:rPr>
              <a:t>kve</a:t>
            </a:r>
            <a:r>
              <a:rPr lang="en-GB" altLang="cs-CZ" sz="2000" dirty="0" err="1">
                <a:solidFill>
                  <a:srgbClr val="009900"/>
                </a:solidFill>
                <a:sym typeface="Symbol" panose="05050102010706020507" pitchFamily="18" charset="2"/>
              </a:rPr>
              <a:t>nc</a:t>
            </a:r>
            <a:r>
              <a:rPr lang="cs-CZ" altLang="cs-CZ" sz="2000" dirty="0">
                <a:solidFill>
                  <a:srgbClr val="009900"/>
                </a:solidFill>
                <a:sym typeface="Symbol" panose="05050102010706020507" pitchFamily="18" charset="2"/>
              </a:rPr>
              <a:t>e</a:t>
            </a:r>
            <a:r>
              <a:rPr lang="en-GB" altLang="cs-CZ" sz="2000" dirty="0">
                <a:solidFill>
                  <a:srgbClr val="009900"/>
                </a:solidFill>
                <a:sym typeface="Symbol" panose="05050102010706020507" pitchFamily="18" charset="2"/>
              </a:rPr>
              <a:t> </a:t>
            </a:r>
            <a:r>
              <a:rPr lang="cs-CZ" altLang="cs-CZ" sz="2000" dirty="0">
                <a:solidFill>
                  <a:srgbClr val="009900"/>
                </a:solidFill>
                <a:sym typeface="Symbol" panose="05050102010706020507" pitchFamily="18" charset="2"/>
              </a:rPr>
              <a:t>výplat</a:t>
            </a:r>
            <a:r>
              <a:rPr lang="en-GB" altLang="cs-CZ" sz="2000" dirty="0">
                <a:sym typeface="Symbol" panose="05050102010706020507" pitchFamily="18" charset="2"/>
              </a:rPr>
              <a:t> (B-T)  </a:t>
            </a:r>
            <a:r>
              <a:rPr lang="en-GB" altLang="cs-CZ" sz="2000" dirty="0">
                <a:solidFill>
                  <a:schemeClr val="accent2"/>
                </a:solidFill>
                <a:sym typeface="Symbol" panose="05050102010706020507" pitchFamily="18" charset="2"/>
              </a:rPr>
              <a:t> </a:t>
            </a:r>
            <a:r>
              <a:rPr lang="en-GB" altLang="cs-CZ" sz="2000" b="1" i="1" dirty="0">
                <a:solidFill>
                  <a:schemeClr val="accent2"/>
                </a:solidFill>
                <a:sym typeface="Symbol" panose="05050102010706020507" pitchFamily="18" charset="2"/>
              </a:rPr>
              <a:t>M/P</a:t>
            </a:r>
            <a:r>
              <a:rPr lang="en-GB" altLang="cs-CZ" sz="2000" dirty="0">
                <a:solidFill>
                  <a:schemeClr val="accent2"/>
                </a:solidFill>
                <a:sym typeface="Symbol" panose="05050102010706020507" pitchFamily="18" charset="2"/>
              </a:rPr>
              <a:t>  </a:t>
            </a:r>
            <a:r>
              <a:rPr lang="en-GB" altLang="cs-CZ" sz="2000" b="1" i="1" dirty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GB" altLang="cs-CZ" sz="2000" dirty="0">
                <a:sym typeface="Symbol" panose="05050102010706020507" pitchFamily="18" charset="2"/>
              </a:rPr>
              <a:t>4) </a:t>
            </a:r>
            <a:r>
              <a:rPr lang="en-GB" altLang="cs-CZ" sz="2000" dirty="0">
                <a:solidFill>
                  <a:srgbClr val="009900"/>
                </a:solidFill>
                <a:sym typeface="Symbol" panose="05050102010706020507" pitchFamily="18" charset="2"/>
              </a:rPr>
              <a:t></a:t>
            </a:r>
            <a:r>
              <a:rPr lang="en-GB" altLang="cs-CZ" sz="2000" b="1" i="1" dirty="0">
                <a:solidFill>
                  <a:srgbClr val="0099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p</a:t>
            </a:r>
            <a:r>
              <a:rPr lang="en-GB" altLang="cs-CZ" sz="2000" b="1" i="1" baseline="30000" dirty="0">
                <a:solidFill>
                  <a:srgbClr val="009900"/>
                </a:solidFill>
                <a:sym typeface="Symbol" panose="05050102010706020507" pitchFamily="18" charset="2"/>
              </a:rPr>
              <a:t>e</a:t>
            </a:r>
            <a:r>
              <a:rPr lang="en-GB" altLang="cs-CZ" sz="2000" baseline="30000" dirty="0">
                <a:solidFill>
                  <a:srgbClr val="009900"/>
                </a:solidFill>
                <a:sym typeface="Symbol" panose="05050102010706020507" pitchFamily="18" charset="2"/>
              </a:rPr>
              <a:t> </a:t>
            </a:r>
            <a:r>
              <a:rPr lang="en-GB" altLang="cs-CZ" sz="2000" dirty="0">
                <a:solidFill>
                  <a:schemeClr val="accent2"/>
                </a:solidFill>
                <a:sym typeface="Symbol" panose="05050102010706020507" pitchFamily="18" charset="2"/>
              </a:rPr>
              <a:t> </a:t>
            </a:r>
            <a:r>
              <a:rPr lang="en-GB" altLang="cs-CZ" sz="2000" b="1" i="1" dirty="0">
                <a:solidFill>
                  <a:schemeClr val="accent2"/>
                </a:solidFill>
                <a:sym typeface="Symbol" panose="05050102010706020507" pitchFamily="18" charset="2"/>
              </a:rPr>
              <a:t>i </a:t>
            </a:r>
            <a:r>
              <a:rPr lang="en-GB" altLang="cs-CZ" sz="2000" dirty="0">
                <a:solidFill>
                  <a:schemeClr val="accent2"/>
                </a:solidFill>
                <a:sym typeface="Symbol" panose="05050102010706020507" pitchFamily="18" charset="2"/>
              </a:rPr>
              <a:t>  </a:t>
            </a:r>
            <a:r>
              <a:rPr lang="en-GB" altLang="cs-CZ" sz="2000" b="1" i="1" dirty="0">
                <a:solidFill>
                  <a:schemeClr val="accent2"/>
                </a:solidFill>
                <a:sym typeface="Symbol" panose="05050102010706020507" pitchFamily="18" charset="2"/>
              </a:rPr>
              <a:t>M/P</a:t>
            </a:r>
            <a:r>
              <a:rPr lang="en-GB" altLang="cs-CZ" sz="2000" dirty="0">
                <a:solidFill>
                  <a:schemeClr val="accent2"/>
                </a:solidFill>
                <a:sym typeface="Symbol" panose="05050102010706020507" pitchFamily="18" charset="2"/>
              </a:rPr>
              <a:t>  </a:t>
            </a:r>
            <a:r>
              <a:rPr lang="en-GB" altLang="cs-CZ" sz="2000" b="1" i="1" dirty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GB" altLang="cs-CZ" sz="2000" dirty="0">
                <a:sym typeface="Symbol" panose="05050102010706020507" pitchFamily="18" charset="2"/>
              </a:rPr>
              <a:t>5) </a:t>
            </a:r>
            <a:r>
              <a:rPr lang="en-GB" altLang="cs-CZ" sz="2000" dirty="0" err="1">
                <a:solidFill>
                  <a:srgbClr val="009900"/>
                </a:solidFill>
                <a:sym typeface="Symbol" panose="05050102010706020507" pitchFamily="18" charset="2"/>
              </a:rPr>
              <a:t>Finan</a:t>
            </a:r>
            <a:r>
              <a:rPr lang="cs-CZ" altLang="cs-CZ" sz="2000" dirty="0">
                <a:solidFill>
                  <a:srgbClr val="009900"/>
                </a:solidFill>
                <a:sym typeface="Symbol" panose="05050102010706020507" pitchFamily="18" charset="2"/>
              </a:rPr>
              <a:t>ční inovace</a:t>
            </a:r>
            <a:r>
              <a:rPr lang="en-GB" altLang="cs-CZ" sz="2000" dirty="0">
                <a:sym typeface="Symbol" panose="05050102010706020507" pitchFamily="18" charset="2"/>
              </a:rPr>
              <a:t>: </a:t>
            </a:r>
            <a:r>
              <a:rPr lang="en-GB" altLang="cs-CZ" sz="2000" dirty="0">
                <a:solidFill>
                  <a:schemeClr val="accent2"/>
                </a:solidFill>
                <a:sym typeface="Symbol" panose="05050102010706020507" pitchFamily="18" charset="2"/>
              </a:rPr>
              <a:t> </a:t>
            </a:r>
            <a:r>
              <a:rPr lang="en-GB" altLang="cs-CZ" sz="2000" b="1" i="1" dirty="0" err="1">
                <a:solidFill>
                  <a:schemeClr val="accent2"/>
                </a:solidFill>
                <a:sym typeface="Symbol" panose="05050102010706020507" pitchFamily="18" charset="2"/>
              </a:rPr>
              <a:t>rc</a:t>
            </a:r>
            <a:r>
              <a:rPr lang="en-GB" altLang="cs-CZ" sz="2000" b="1" i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GB" altLang="cs-CZ" sz="2000" dirty="0">
                <a:solidFill>
                  <a:schemeClr val="accent2"/>
                </a:solidFill>
                <a:sym typeface="Symbol" panose="05050102010706020507" pitchFamily="18" charset="2"/>
              </a:rPr>
              <a:t>  </a:t>
            </a:r>
            <a:r>
              <a:rPr lang="en-GB" altLang="cs-CZ" sz="2000" b="1" i="1" dirty="0">
                <a:solidFill>
                  <a:schemeClr val="accent2"/>
                </a:solidFill>
                <a:sym typeface="Symbol" panose="05050102010706020507" pitchFamily="18" charset="2"/>
              </a:rPr>
              <a:t>M/P</a:t>
            </a:r>
            <a:r>
              <a:rPr lang="en-GB" altLang="cs-CZ" sz="2000" dirty="0">
                <a:solidFill>
                  <a:schemeClr val="accent2"/>
                </a:solidFill>
                <a:sym typeface="Symbol" panose="05050102010706020507" pitchFamily="18" charset="2"/>
              </a:rPr>
              <a:t> </a:t>
            </a:r>
            <a:r>
              <a:rPr lang="en-GB" altLang="cs-CZ" sz="2000" b="1" i="1" dirty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endParaRPr lang="en-GB" altLang="cs-CZ" sz="20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 dirty="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 dirty="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 dirty="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 dirty="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000" dirty="0">
              <a:sym typeface="Symbol" panose="05050102010706020507" pitchFamily="18" charset="2"/>
            </a:endParaRPr>
          </a:p>
        </p:txBody>
      </p:sp>
      <p:sp>
        <p:nvSpPr>
          <p:cNvPr id="53256" name="Rectangle 8">
            <a:extLst>
              <a:ext uri="{FF2B5EF4-FFF2-40B4-BE49-F238E27FC236}">
                <a16:creationId xmlns:a16="http://schemas.microsoft.com/office/drawing/2014/main" id="{C06C2220-1082-C5D6-EF6E-59D8F867C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363" y="240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3257" name="Rectangle 9">
            <a:extLst>
              <a:ext uri="{FF2B5EF4-FFF2-40B4-BE49-F238E27FC236}">
                <a16:creationId xmlns:a16="http://schemas.microsoft.com/office/drawing/2014/main" id="{1D7223CD-1312-1E53-56B8-BBF30DD0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40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53258" name="Rectangle 10">
            <a:extLst>
              <a:ext uri="{FF2B5EF4-FFF2-40B4-BE49-F238E27FC236}">
                <a16:creationId xmlns:a16="http://schemas.microsoft.com/office/drawing/2014/main" id="{EA4035BB-C0A4-7748-5F0E-733C00E97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40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26640" name="Object 16">
            <a:extLst>
              <a:ext uri="{FF2B5EF4-FFF2-40B4-BE49-F238E27FC236}">
                <a16:creationId xmlns:a16="http://schemas.microsoft.com/office/drawing/2014/main" id="{3E4D608D-97A5-3628-E1F7-4CF96BE260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813" y="1214438"/>
          <a:ext cx="24542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1536700" imgH="609600" progId="Equation.3">
                  <p:embed/>
                </p:oleObj>
              </mc:Choice>
              <mc:Fallback>
                <p:oleObj name="Rovnice" r:id="rId2" imgW="1536700" imgH="609600" progId="Equation.3">
                  <p:embed/>
                  <p:pic>
                    <p:nvPicPr>
                      <p:cNvPr id="26640" name="Object 16">
                        <a:extLst>
                          <a:ext uri="{FF2B5EF4-FFF2-40B4-BE49-F238E27FC236}">
                            <a16:creationId xmlns:a16="http://schemas.microsoft.com/office/drawing/2014/main" id="{3E4D608D-97A5-3628-E1F7-4CF96BE260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1214438"/>
                        <a:ext cx="245427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17">
            <a:extLst>
              <a:ext uri="{FF2B5EF4-FFF2-40B4-BE49-F238E27FC236}">
                <a16:creationId xmlns:a16="http://schemas.microsoft.com/office/drawing/2014/main" id="{E23C8B9D-C926-64DE-1A4F-85E83731E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0225" y="1276350"/>
          <a:ext cx="170338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1066800" imgH="596900" progId="Equation.3">
                  <p:embed/>
                </p:oleObj>
              </mc:Choice>
              <mc:Fallback>
                <p:oleObj name="Rovnice" r:id="rId4" imgW="1066800" imgH="596900" progId="Equation.3">
                  <p:embed/>
                  <p:pic>
                    <p:nvPicPr>
                      <p:cNvPr id="26641" name="Object 17">
                        <a:extLst>
                          <a:ext uri="{FF2B5EF4-FFF2-40B4-BE49-F238E27FC236}">
                            <a16:creationId xmlns:a16="http://schemas.microsoft.com/office/drawing/2014/main" id="{E23C8B9D-C926-64DE-1A4F-85E83731E8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1276350"/>
                        <a:ext cx="170338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5F35D0F2-D841-C7CA-8352-0BB062540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550" y="6429375"/>
            <a:ext cx="466725" cy="201613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6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6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6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6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6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6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9">
            <a:extLst>
              <a:ext uri="{FF2B5EF4-FFF2-40B4-BE49-F238E27FC236}">
                <a16:creationId xmlns:a16="http://schemas.microsoft.com/office/drawing/2014/main" id="{9F63AC9D-07B9-6328-0E9B-46A3A13C5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334963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Důchodová rychlost obratu peněz</a:t>
            </a:r>
            <a:endParaRPr lang="en-US" altLang="cs-CZ" sz="2800" b="1" i="1">
              <a:solidFill>
                <a:schemeClr val="tx2"/>
              </a:solidFill>
            </a:endParaRPr>
          </a:p>
        </p:txBody>
      </p:sp>
      <p:pic>
        <p:nvPicPr>
          <p:cNvPr id="35843" name="Picture 1030">
            <a:extLst>
              <a:ext uri="{FF2B5EF4-FFF2-40B4-BE49-F238E27FC236}">
                <a16:creationId xmlns:a16="http://schemas.microsoft.com/office/drawing/2014/main" id="{A25F99FC-D68D-3B24-57CB-198D1C0C26A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000"/>
            <a:ext cx="9220200" cy="343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C210A74-9ADB-BE72-9700-4B92920BE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913" y="6486525"/>
            <a:ext cx="466725" cy="201613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78A63A14-1661-D1B4-4CC8-DD391A395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14964"/>
            <a:ext cx="9144000" cy="3194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D08A317-DBD9-3032-60FC-A24A27C20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Peněžní agregáty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A35FA761-CA62-C73B-369F-DBBEE8988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801688"/>
            <a:ext cx="8721725" cy="552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cs-CZ" altLang="cs-CZ" sz="2400" u="sng">
                <a:solidFill>
                  <a:srgbClr val="009900"/>
                </a:solidFill>
              </a:rPr>
              <a:t>Peněžní (m</a:t>
            </a:r>
            <a:r>
              <a:rPr lang="en-US" altLang="cs-CZ" sz="2400" u="sng">
                <a:solidFill>
                  <a:srgbClr val="009900"/>
                </a:solidFill>
              </a:rPr>
              <a:t>one</a:t>
            </a:r>
            <a:r>
              <a:rPr lang="cs-CZ" altLang="cs-CZ" sz="2400" u="sng">
                <a:solidFill>
                  <a:srgbClr val="009900"/>
                </a:solidFill>
              </a:rPr>
              <a:t>tární) a</a:t>
            </a:r>
            <a:r>
              <a:rPr lang="en-US" altLang="cs-CZ" sz="2400" u="sng">
                <a:solidFill>
                  <a:srgbClr val="009900"/>
                </a:solidFill>
              </a:rPr>
              <a:t>greg</a:t>
            </a:r>
            <a:r>
              <a:rPr lang="cs-CZ" altLang="cs-CZ" sz="2400" u="sng">
                <a:solidFill>
                  <a:srgbClr val="009900"/>
                </a:solidFill>
              </a:rPr>
              <a:t>áty</a:t>
            </a:r>
            <a:r>
              <a:rPr lang="en-US" altLang="cs-CZ" sz="2400" u="sng">
                <a:solidFill>
                  <a:srgbClr val="009900"/>
                </a:solidFill>
              </a:rPr>
              <a:t>-</a:t>
            </a:r>
            <a:r>
              <a:rPr lang="en-US" altLang="cs-CZ" sz="2400"/>
              <a:t> </a:t>
            </a:r>
            <a:r>
              <a:rPr lang="en-US" altLang="cs-CZ" sz="2400">
                <a:solidFill>
                  <a:schemeClr val="accent2"/>
                </a:solidFill>
              </a:rPr>
              <a:t>MB, M1, M2,</a:t>
            </a:r>
            <a:r>
              <a:rPr lang="cs-CZ" altLang="cs-CZ" sz="2400">
                <a:solidFill>
                  <a:schemeClr val="accent2"/>
                </a:solidFill>
              </a:rPr>
              <a:t> M3,</a:t>
            </a:r>
            <a:r>
              <a:rPr lang="en-US" altLang="cs-CZ" sz="2400">
                <a:solidFill>
                  <a:schemeClr val="accent2"/>
                </a:solidFill>
              </a:rPr>
              <a:t> L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cs-CZ" sz="2400">
                <a:solidFill>
                  <a:schemeClr val="accent2"/>
                </a:solidFill>
              </a:rPr>
              <a:t>M1= </a:t>
            </a:r>
            <a:r>
              <a:rPr lang="cs-CZ" altLang="cs-CZ" sz="2400">
                <a:solidFill>
                  <a:schemeClr val="accent2"/>
                </a:solidFill>
              </a:rPr>
              <a:t>hotovostní oběživo</a:t>
            </a:r>
            <a:r>
              <a:rPr lang="en-US" altLang="cs-CZ" sz="2400">
                <a:solidFill>
                  <a:schemeClr val="accent2"/>
                </a:solidFill>
              </a:rPr>
              <a:t> + </a:t>
            </a:r>
            <a:r>
              <a:rPr lang="cs-CZ" altLang="cs-CZ" sz="2400">
                <a:solidFill>
                  <a:schemeClr val="accent2"/>
                </a:solidFill>
              </a:rPr>
              <a:t>vklady na požádání (běžné vklady)</a:t>
            </a:r>
            <a:endParaRPr lang="en-US" altLang="cs-CZ" sz="2400">
              <a:solidFill>
                <a:schemeClr val="accent2"/>
              </a:solidFill>
            </a:endParaRPr>
          </a:p>
          <a:p>
            <a:pPr eaLnBrk="1" hangingPunct="1">
              <a:spcBef>
                <a:spcPct val="30000"/>
              </a:spcBef>
              <a:buFontTx/>
              <a:buNone/>
            </a:pPr>
            <a:endParaRPr lang="cs-CZ" altLang="cs-CZ" sz="2400">
              <a:solidFill>
                <a:schemeClr val="accent2"/>
              </a:solidFill>
            </a:endParaRP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cs-CZ" sz="2400">
                <a:solidFill>
                  <a:schemeClr val="accent2"/>
                </a:solidFill>
              </a:rPr>
              <a:t>M2= M1+ </a:t>
            </a:r>
            <a:r>
              <a:rPr lang="cs-CZ" altLang="cs-CZ" sz="2400">
                <a:solidFill>
                  <a:schemeClr val="accent2"/>
                </a:solidFill>
              </a:rPr>
              <a:t>vklady s dohodnutou splatností (</a:t>
            </a:r>
            <a:r>
              <a:rPr lang="en-US" altLang="cs-CZ" sz="2400">
                <a:solidFill>
                  <a:schemeClr val="accent2"/>
                </a:solidFill>
              </a:rPr>
              <a:t>term</a:t>
            </a:r>
            <a:r>
              <a:rPr lang="cs-CZ" altLang="cs-CZ" sz="2400">
                <a:solidFill>
                  <a:schemeClr val="accent2"/>
                </a:solidFill>
              </a:rPr>
              <a:t>ínovaná </a:t>
            </a:r>
            <a:r>
              <a:rPr lang="en-US" altLang="cs-CZ" sz="2400">
                <a:solidFill>
                  <a:schemeClr val="accent2"/>
                </a:solidFill>
              </a:rPr>
              <a:t>depo</a:t>
            </a:r>
            <a:r>
              <a:rPr lang="cs-CZ" altLang="cs-CZ" sz="2400">
                <a:solidFill>
                  <a:schemeClr val="accent2"/>
                </a:solidFill>
              </a:rPr>
              <a:t>zita) </a:t>
            </a:r>
            <a:r>
              <a:rPr lang="en-US" altLang="cs-CZ" sz="2400">
                <a:solidFill>
                  <a:schemeClr val="accent2"/>
                </a:solidFill>
              </a:rPr>
              <a:t>+ </a:t>
            </a:r>
            <a:r>
              <a:rPr lang="cs-CZ" altLang="cs-CZ" sz="2400">
                <a:solidFill>
                  <a:schemeClr val="accent2"/>
                </a:solidFill>
              </a:rPr>
              <a:t>			vklady s výpovědní lhůtou (spořící účty)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cs-CZ" altLang="cs-CZ" sz="2400">
                <a:solidFill>
                  <a:schemeClr val="accent2"/>
                </a:solidFill>
              </a:rPr>
              <a:t>				(bylo +vklady v cizí měně)</a:t>
            </a:r>
            <a:endParaRPr lang="en-US" altLang="cs-CZ" sz="2400">
              <a:solidFill>
                <a:schemeClr val="accent2"/>
              </a:solidFill>
            </a:endParaRP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cs-CZ" sz="2400">
                <a:solidFill>
                  <a:schemeClr val="accent2"/>
                </a:solidFill>
              </a:rPr>
              <a:t>M3= M2+ Repo Opera</a:t>
            </a:r>
            <a:r>
              <a:rPr lang="cs-CZ" altLang="cs-CZ" sz="2400">
                <a:solidFill>
                  <a:schemeClr val="accent2"/>
                </a:solidFill>
              </a:rPr>
              <a:t>ce</a:t>
            </a:r>
            <a:r>
              <a:rPr lang="en-US" altLang="cs-CZ" sz="2400">
                <a:solidFill>
                  <a:schemeClr val="accent2"/>
                </a:solidFill>
              </a:rPr>
              <a:t>+ </a:t>
            </a:r>
            <a:r>
              <a:rPr lang="cs-CZ" altLang="cs-CZ" sz="2400">
                <a:solidFill>
                  <a:schemeClr val="accent2"/>
                </a:solidFill>
              </a:rPr>
              <a:t>Akcie </a:t>
            </a:r>
            <a:r>
              <a:rPr lang="en-US" altLang="cs-CZ" sz="2400">
                <a:solidFill>
                  <a:schemeClr val="accent2"/>
                </a:solidFill>
              </a:rPr>
              <a:t>(</a:t>
            </a:r>
            <a:r>
              <a:rPr lang="cs-CZ" altLang="cs-CZ" sz="2400">
                <a:solidFill>
                  <a:schemeClr val="accent2"/>
                </a:solidFill>
              </a:rPr>
              <a:t>nebo podílové listy</a:t>
            </a:r>
            <a:r>
              <a:rPr lang="en-US" altLang="cs-CZ" sz="2400">
                <a:solidFill>
                  <a:schemeClr val="accent2"/>
                </a:solidFill>
              </a:rPr>
              <a:t>) </a:t>
            </a:r>
            <a:r>
              <a:rPr lang="cs-CZ" altLang="cs-CZ" sz="2400">
                <a:solidFill>
                  <a:schemeClr val="accent2"/>
                </a:solidFill>
              </a:rPr>
              <a:t>fondů peněžního trhu</a:t>
            </a:r>
            <a:r>
              <a:rPr lang="en-US" altLang="cs-CZ" sz="2400">
                <a:solidFill>
                  <a:schemeClr val="accent2"/>
                </a:solidFill>
              </a:rPr>
              <a:t>+ </a:t>
            </a:r>
            <a:r>
              <a:rPr lang="cs-CZ" altLang="cs-CZ" sz="2400">
                <a:solidFill>
                  <a:schemeClr val="accent2"/>
                </a:solidFill>
              </a:rPr>
              <a:t>Dluhové cenné papíry do dvou let</a:t>
            </a:r>
            <a:endParaRPr lang="en-US" altLang="cs-CZ" sz="2400">
              <a:solidFill>
                <a:schemeClr val="accent2"/>
              </a:solidFill>
            </a:endParaRPr>
          </a:p>
          <a:p>
            <a:pPr eaLnBrk="1" hangingPunct="1">
              <a:spcBef>
                <a:spcPct val="30000"/>
              </a:spcBef>
              <a:buFontTx/>
              <a:buNone/>
            </a:pPr>
            <a:endParaRPr lang="cs-CZ" altLang="cs-CZ" sz="2400">
              <a:solidFill>
                <a:schemeClr val="accent2"/>
              </a:solidFill>
            </a:endParaRP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cs-CZ" sz="2400">
                <a:solidFill>
                  <a:schemeClr val="accent2"/>
                </a:solidFill>
              </a:rPr>
              <a:t>L=M2+ </a:t>
            </a:r>
            <a:r>
              <a:rPr lang="cs-CZ" altLang="cs-CZ" sz="2400">
                <a:solidFill>
                  <a:schemeClr val="accent2"/>
                </a:solidFill>
              </a:rPr>
              <a:t>Pokladniční poukázky </a:t>
            </a:r>
            <a:r>
              <a:rPr lang="en-US" altLang="cs-CZ" sz="2400">
                <a:solidFill>
                  <a:schemeClr val="accent2"/>
                </a:solidFill>
              </a:rPr>
              <a:t>MF+ </a:t>
            </a:r>
            <a:r>
              <a:rPr lang="cs-CZ" altLang="cs-CZ" sz="2400">
                <a:solidFill>
                  <a:schemeClr val="accent2"/>
                </a:solidFill>
              </a:rPr>
              <a:t>Pokladniční poukázky Č</a:t>
            </a:r>
            <a:r>
              <a:rPr lang="en-US" altLang="cs-CZ" sz="2400">
                <a:solidFill>
                  <a:schemeClr val="accent2"/>
                </a:solidFill>
              </a:rPr>
              <a:t>NB </a:t>
            </a:r>
            <a:endParaRPr lang="cs-CZ" altLang="cs-CZ" sz="2400">
              <a:solidFill>
                <a:schemeClr val="accent2"/>
              </a:solidFill>
            </a:endParaRP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cs-CZ" sz="2400">
                <a:solidFill>
                  <a:schemeClr val="accent2"/>
                </a:solidFill>
              </a:rPr>
              <a:t>(</a:t>
            </a:r>
            <a:r>
              <a:rPr lang="cs-CZ" altLang="cs-CZ" sz="2400">
                <a:solidFill>
                  <a:schemeClr val="accent2"/>
                </a:solidFill>
              </a:rPr>
              <a:t>do roku </a:t>
            </a:r>
            <a:r>
              <a:rPr lang="en-US" altLang="cs-CZ" sz="2400">
                <a:solidFill>
                  <a:schemeClr val="accent2"/>
                </a:solidFill>
              </a:rPr>
              <a:t>2002)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endParaRPr lang="cs-CZ" altLang="cs-CZ" sz="2400">
              <a:solidFill>
                <a:schemeClr val="accent2"/>
              </a:solidFill>
            </a:endParaRPr>
          </a:p>
        </p:txBody>
      </p:sp>
      <p:sp>
        <p:nvSpPr>
          <p:cNvPr id="4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6674A21-FD1E-B47C-E8F1-614E1EAEC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550" y="6429375"/>
            <a:ext cx="466725" cy="201613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B942C29E-786E-A95D-575F-EE213C0E3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B</a:t>
            </a:r>
            <a:r>
              <a:rPr lang="cs-CZ" altLang="cs-CZ" sz="2800" b="1" i="1">
                <a:solidFill>
                  <a:schemeClr val="tx2"/>
                </a:solidFill>
              </a:rPr>
              <a:t>i</a:t>
            </a:r>
            <a:r>
              <a:rPr lang="en-GB" altLang="cs-CZ" sz="2800" b="1" i="1">
                <a:solidFill>
                  <a:schemeClr val="tx2"/>
                </a:solidFill>
              </a:rPr>
              <a:t>lance </a:t>
            </a:r>
            <a:r>
              <a:rPr lang="cs-CZ" altLang="cs-CZ" sz="2800" b="1" i="1">
                <a:solidFill>
                  <a:schemeClr val="tx2"/>
                </a:solidFill>
              </a:rPr>
              <a:t>centrální banky (Č</a:t>
            </a:r>
            <a:r>
              <a:rPr lang="en-GB" altLang="cs-CZ" sz="2800" b="1" i="1">
                <a:solidFill>
                  <a:schemeClr val="tx2"/>
                </a:solidFill>
              </a:rPr>
              <a:t>NB</a:t>
            </a:r>
            <a:r>
              <a:rPr lang="cs-CZ" altLang="cs-CZ" sz="2800" b="1" i="1">
                <a:solidFill>
                  <a:schemeClr val="tx2"/>
                </a:solidFill>
              </a:rPr>
              <a:t>)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CA427C34-E327-F184-A90A-91D9A3C4C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801688"/>
            <a:ext cx="6030913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cs-CZ" altLang="cs-CZ" sz="2000" b="1" i="1" dirty="0">
                <a:solidFill>
                  <a:schemeClr val="accent2"/>
                </a:solidFill>
              </a:rPr>
              <a:t>ČZA</a:t>
            </a:r>
            <a:r>
              <a:rPr lang="en-GB" altLang="cs-CZ" sz="2000" dirty="0"/>
              <a:t>…. 	</a:t>
            </a:r>
            <a:r>
              <a:rPr lang="cs-CZ" altLang="cs-CZ" sz="2000" dirty="0"/>
              <a:t>Čistá zahraniční aktiva</a:t>
            </a:r>
            <a:r>
              <a:rPr lang="en-GB" altLang="cs-CZ" sz="2000" dirty="0"/>
              <a:t>; </a:t>
            </a:r>
            <a:r>
              <a:rPr lang="cs-CZ" altLang="cs-CZ" sz="2000" dirty="0"/>
              <a:t>depozita/úvěry do/ze 	zahraničí, devizové rezervy</a:t>
            </a:r>
            <a:endParaRPr lang="en-GB" altLang="cs-CZ" sz="2000" dirty="0"/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000" b="1" i="1" dirty="0">
                <a:solidFill>
                  <a:schemeClr val="accent2"/>
                </a:solidFill>
              </a:rPr>
              <a:t>DL</a:t>
            </a:r>
            <a:r>
              <a:rPr lang="en-GB" altLang="cs-CZ" sz="2000" dirty="0"/>
              <a:t>…	Dis</a:t>
            </a:r>
            <a:r>
              <a:rPr lang="cs-CZ" altLang="cs-CZ" sz="2000" dirty="0" err="1"/>
              <a:t>kontní</a:t>
            </a:r>
            <a:r>
              <a:rPr lang="cs-CZ" altLang="cs-CZ" sz="2000" dirty="0"/>
              <a:t> půjčky</a:t>
            </a:r>
            <a:r>
              <a:rPr lang="en-GB" altLang="cs-CZ" sz="2000" dirty="0"/>
              <a:t>- </a:t>
            </a:r>
            <a:r>
              <a:rPr lang="cs-CZ" altLang="cs-CZ" sz="2000" dirty="0">
                <a:solidFill>
                  <a:srgbClr val="FF0000"/>
                </a:solidFill>
              </a:rPr>
              <a:t>Půjčky bankám</a:t>
            </a:r>
            <a:endParaRPr lang="en-GB" altLang="cs-CZ" sz="20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000" dirty="0"/>
              <a:t>		-</a:t>
            </a:r>
            <a:r>
              <a:rPr lang="cs-CZ" altLang="cs-CZ" sz="2000" dirty="0"/>
              <a:t> </a:t>
            </a:r>
            <a:r>
              <a:rPr lang="en-GB" altLang="cs-CZ" sz="2000" dirty="0" err="1">
                <a:solidFill>
                  <a:srgbClr val="FF0000"/>
                </a:solidFill>
              </a:rPr>
              <a:t>regula</a:t>
            </a:r>
            <a:r>
              <a:rPr lang="cs-CZ" altLang="cs-CZ" sz="2000" dirty="0" err="1">
                <a:solidFill>
                  <a:srgbClr val="FF0000"/>
                </a:solidFill>
              </a:rPr>
              <a:t>ce</a:t>
            </a:r>
            <a:r>
              <a:rPr lang="cs-CZ" altLang="cs-CZ" sz="2000" dirty="0">
                <a:solidFill>
                  <a:srgbClr val="FF0000"/>
                </a:solidFill>
              </a:rPr>
              <a:t> </a:t>
            </a:r>
            <a:r>
              <a:rPr lang="en-GB" altLang="cs-CZ" sz="2000" dirty="0">
                <a:solidFill>
                  <a:srgbClr val="FF0000"/>
                </a:solidFill>
              </a:rPr>
              <a:t>M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000" dirty="0"/>
              <a:t>		-</a:t>
            </a:r>
            <a:r>
              <a:rPr lang="cs-CZ" altLang="cs-CZ" sz="2000" dirty="0"/>
              <a:t> </a:t>
            </a:r>
            <a:r>
              <a:rPr lang="cs-CZ" altLang="cs-CZ" sz="2000" dirty="0">
                <a:solidFill>
                  <a:srgbClr val="FF0000"/>
                </a:solidFill>
              </a:rPr>
              <a:t>věřitel poslední instance</a:t>
            </a:r>
            <a:endParaRPr lang="en-GB" altLang="cs-CZ" sz="20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000" b="1" i="1" dirty="0">
                <a:solidFill>
                  <a:schemeClr val="accent2"/>
                </a:solidFill>
              </a:rPr>
              <a:t>SCP</a:t>
            </a:r>
            <a:r>
              <a:rPr lang="en-GB" altLang="cs-CZ" sz="2000" dirty="0"/>
              <a:t>…..	</a:t>
            </a:r>
            <a:r>
              <a:rPr lang="cs-CZ" altLang="cs-CZ" sz="2000" dirty="0"/>
              <a:t>Státní cenné papíry </a:t>
            </a:r>
            <a:r>
              <a:rPr lang="en-GB" altLang="cs-CZ" sz="2000" dirty="0"/>
              <a:t>(MF, FNM)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000" b="1" i="1" dirty="0">
                <a:solidFill>
                  <a:schemeClr val="accent2"/>
                </a:solidFill>
              </a:rPr>
              <a:t>OA</a:t>
            </a:r>
            <a:r>
              <a:rPr lang="en-GB" altLang="cs-CZ" sz="2000" dirty="0"/>
              <a:t>…	O</a:t>
            </a:r>
            <a:r>
              <a:rPr lang="cs-CZ" altLang="cs-CZ" sz="2000" dirty="0"/>
              <a:t>statní aktiva</a:t>
            </a:r>
            <a:r>
              <a:rPr lang="en-GB" altLang="cs-CZ" sz="2000" dirty="0"/>
              <a:t>- </a:t>
            </a:r>
            <a:r>
              <a:rPr lang="cs-CZ" altLang="cs-CZ" sz="2000" dirty="0"/>
              <a:t>f</a:t>
            </a:r>
            <a:r>
              <a:rPr lang="en-GB" altLang="cs-CZ" sz="2000" dirty="0"/>
              <a:t>ix</a:t>
            </a:r>
            <a:r>
              <a:rPr lang="cs-CZ" altLang="cs-CZ" sz="2000" dirty="0"/>
              <a:t>ní aktiva, pohledávky</a:t>
            </a:r>
            <a:r>
              <a:rPr lang="en-GB" altLang="cs-CZ" sz="2000" dirty="0"/>
              <a:t>..,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000" b="1" i="1" dirty="0">
                <a:solidFill>
                  <a:schemeClr val="accent2"/>
                </a:solidFill>
              </a:rPr>
              <a:t>CU</a:t>
            </a:r>
            <a:r>
              <a:rPr lang="en-GB" altLang="cs-CZ" sz="2000" dirty="0"/>
              <a:t>…	</a:t>
            </a:r>
            <a:r>
              <a:rPr lang="cs-CZ" altLang="cs-CZ" sz="2000" dirty="0"/>
              <a:t>oběživo </a:t>
            </a:r>
            <a:r>
              <a:rPr lang="en-GB" altLang="cs-CZ" sz="2000" dirty="0"/>
              <a:t>(ready money)- </a:t>
            </a:r>
            <a:r>
              <a:rPr lang="cs-CZ" altLang="cs-CZ" sz="2000" dirty="0"/>
              <a:t>bankovky a mince</a:t>
            </a:r>
            <a:endParaRPr lang="en-GB" altLang="cs-CZ" sz="2000" dirty="0"/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000" dirty="0"/>
              <a:t>	</a:t>
            </a:r>
            <a:r>
              <a:rPr lang="cs-CZ" altLang="cs-CZ" sz="2000" dirty="0"/>
              <a:t>mimo trezory ČNB</a:t>
            </a:r>
            <a:endParaRPr lang="en-GB" altLang="cs-CZ" sz="2000" dirty="0"/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000" b="1" i="1" dirty="0">
                <a:solidFill>
                  <a:schemeClr val="accent2"/>
                </a:solidFill>
              </a:rPr>
              <a:t>RE</a:t>
            </a:r>
            <a:r>
              <a:rPr lang="en-GB" altLang="cs-CZ" sz="2000" dirty="0"/>
              <a:t>…	re</a:t>
            </a:r>
            <a:r>
              <a:rPr lang="cs-CZ" altLang="cs-CZ" sz="2000" dirty="0"/>
              <a:t>ze</a:t>
            </a:r>
            <a:r>
              <a:rPr lang="en-GB" altLang="cs-CZ" sz="2000" dirty="0" err="1"/>
              <a:t>rv</a:t>
            </a:r>
            <a:r>
              <a:rPr lang="cs-CZ" altLang="cs-CZ" sz="2000" dirty="0"/>
              <a:t>y</a:t>
            </a:r>
            <a:r>
              <a:rPr lang="en-GB" altLang="cs-CZ" sz="2000" dirty="0"/>
              <a:t> (depo</a:t>
            </a:r>
            <a:r>
              <a:rPr lang="cs-CZ" altLang="cs-CZ" sz="2000" dirty="0" err="1"/>
              <a:t>zita</a:t>
            </a:r>
            <a:r>
              <a:rPr lang="en-GB" altLang="cs-CZ" sz="2000" dirty="0"/>
              <a:t>)</a:t>
            </a:r>
            <a:r>
              <a:rPr lang="cs-CZ" altLang="cs-CZ" sz="2000" dirty="0"/>
              <a:t> k</a:t>
            </a:r>
            <a:r>
              <a:rPr lang="en-GB" altLang="cs-CZ" sz="2000" dirty="0" err="1"/>
              <a:t>omer</a:t>
            </a:r>
            <a:r>
              <a:rPr lang="cs-CZ" altLang="cs-CZ" sz="2000" dirty="0" err="1"/>
              <a:t>čních</a:t>
            </a:r>
            <a:r>
              <a:rPr lang="cs-CZ" altLang="cs-CZ" sz="2000" dirty="0"/>
              <a:t> </a:t>
            </a:r>
            <a:r>
              <a:rPr lang="en-GB" altLang="cs-CZ" sz="2000" dirty="0"/>
              <a:t>bank- </a:t>
            </a:r>
            <a:r>
              <a:rPr lang="cs-CZ" altLang="cs-CZ" sz="2000" dirty="0"/>
              <a:t>P</a:t>
            </a:r>
            <a:r>
              <a:rPr lang="en-GB" altLang="cs-CZ" sz="2000" dirty="0"/>
              <a:t>MR, </a:t>
            </a:r>
            <a:r>
              <a:rPr lang="cs-CZ" altLang="cs-CZ" sz="2000" dirty="0"/>
              <a:t>	</a:t>
            </a:r>
            <a:r>
              <a:rPr lang="en-GB" altLang="cs-CZ" sz="2000" dirty="0"/>
              <a:t>p</a:t>
            </a:r>
            <a:r>
              <a:rPr lang="cs-CZ" altLang="cs-CZ" sz="2000" dirty="0" err="1"/>
              <a:t>latební</a:t>
            </a:r>
            <a:r>
              <a:rPr lang="cs-CZ" altLang="cs-CZ" sz="2000" dirty="0"/>
              <a:t> systém, oběživo v pokladnách bank</a:t>
            </a:r>
            <a:endParaRPr lang="en-GB" altLang="cs-CZ" sz="2000" dirty="0"/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000" b="1" i="1" dirty="0">
                <a:solidFill>
                  <a:schemeClr val="accent2"/>
                </a:solidFill>
              </a:rPr>
              <a:t>BHSR</a:t>
            </a:r>
            <a:r>
              <a:rPr lang="en-GB" altLang="cs-CZ" sz="2000" dirty="0"/>
              <a:t>..	</a:t>
            </a:r>
            <a:r>
              <a:rPr lang="cs-CZ" altLang="cs-CZ" sz="2000" dirty="0"/>
              <a:t>Běžné hospodaření státního rozpočtu, nepokryté 	prodejem obligací/ pokladničních poukázek</a:t>
            </a:r>
            <a:endParaRPr lang="en-GB" altLang="cs-CZ" sz="2000" dirty="0"/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000" b="1" i="1" dirty="0">
                <a:solidFill>
                  <a:schemeClr val="accent2"/>
                </a:solidFill>
              </a:rPr>
              <a:t>JM</a:t>
            </a:r>
            <a:r>
              <a:rPr lang="en-GB" altLang="cs-CZ" sz="2000" dirty="0"/>
              <a:t>…	</a:t>
            </a:r>
            <a:r>
              <a:rPr lang="cs-CZ" altLang="cs-CZ" sz="2000" dirty="0"/>
              <a:t>Vlastní jmění ČNB</a:t>
            </a:r>
            <a:r>
              <a:rPr lang="en-GB" altLang="cs-CZ" sz="2000" dirty="0"/>
              <a:t> (</a:t>
            </a:r>
            <a:r>
              <a:rPr lang="cs-CZ" altLang="cs-CZ" sz="2000" dirty="0"/>
              <a:t>základní kapitál, zisk, 	rezervy</a:t>
            </a:r>
            <a:r>
              <a:rPr lang="en-GB" altLang="cs-CZ" sz="2000" dirty="0"/>
              <a:t>…)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000" b="1" i="1" dirty="0">
                <a:solidFill>
                  <a:schemeClr val="accent2"/>
                </a:solidFill>
              </a:rPr>
              <a:t>OP</a:t>
            </a:r>
            <a:r>
              <a:rPr lang="en-GB" altLang="cs-CZ" sz="2000" dirty="0"/>
              <a:t>…	</a:t>
            </a:r>
            <a:r>
              <a:rPr lang="cs-CZ" altLang="cs-CZ" sz="2000" dirty="0"/>
              <a:t>Ostatní závazky</a:t>
            </a:r>
            <a:endParaRPr lang="en-GB" altLang="cs-CZ" sz="2000" dirty="0"/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cs-CZ" altLang="cs-CZ" sz="2000" u="sng" dirty="0">
                <a:solidFill>
                  <a:srgbClr val="FF0000"/>
                </a:solidFill>
              </a:rPr>
              <a:t>Peněžní báze</a:t>
            </a:r>
            <a:r>
              <a:rPr lang="en-GB" altLang="cs-CZ" sz="2000" dirty="0"/>
              <a:t> (“high powered money”) </a:t>
            </a:r>
            <a:r>
              <a:rPr lang="en-GB" altLang="cs-CZ" sz="2000" b="1" i="1" dirty="0">
                <a:solidFill>
                  <a:schemeClr val="accent2"/>
                </a:solidFill>
              </a:rPr>
              <a:t>MB=CU+RE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000" b="1" i="1" dirty="0">
                <a:solidFill>
                  <a:schemeClr val="accent2"/>
                </a:solidFill>
              </a:rPr>
              <a:t>MB=</a:t>
            </a:r>
            <a:r>
              <a:rPr lang="cs-CZ" altLang="cs-CZ" sz="2000" b="1" i="1" dirty="0">
                <a:solidFill>
                  <a:schemeClr val="accent2"/>
                </a:solidFill>
              </a:rPr>
              <a:t>ČZA</a:t>
            </a:r>
            <a:r>
              <a:rPr lang="en-GB" altLang="cs-CZ" sz="2000" b="1" i="1" dirty="0">
                <a:solidFill>
                  <a:schemeClr val="accent2"/>
                </a:solidFill>
              </a:rPr>
              <a:t>+DL+SCP+OA-BHSR-JM-OP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GB" altLang="cs-CZ" sz="2000" dirty="0"/>
          </a:p>
        </p:txBody>
      </p:sp>
      <p:pic>
        <p:nvPicPr>
          <p:cNvPr id="56324" name="Picture 4">
            <a:extLst>
              <a:ext uri="{FF2B5EF4-FFF2-40B4-BE49-F238E27FC236}">
                <a16:creationId xmlns:a16="http://schemas.microsoft.com/office/drawing/2014/main" id="{37F78689-4FC3-D739-4145-B07CF054E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50" y="908050"/>
            <a:ext cx="2709863" cy="24415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5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5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E8759C7-32C9-B322-13F6-F49FFDF5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Vliv ČNB na peněžní bázi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72FD69D2-CA30-BFFE-B7A8-AA1811ABB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801688"/>
            <a:ext cx="8243888" cy="5140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  <a:defRPr/>
            </a:pPr>
            <a:r>
              <a:rPr lang="cs-CZ" altLang="cs-CZ" sz="2000" u="sng" dirty="0">
                <a:solidFill>
                  <a:srgbClr val="FF0000"/>
                </a:solidFill>
              </a:rPr>
              <a:t>Peněžní báze</a:t>
            </a:r>
            <a:r>
              <a:rPr lang="en-GB" altLang="cs-CZ" sz="2000" dirty="0"/>
              <a:t> (“high powered money”) </a:t>
            </a:r>
            <a:r>
              <a:rPr lang="en-GB" altLang="cs-CZ" sz="2000" b="1" i="1" dirty="0">
                <a:solidFill>
                  <a:schemeClr val="accent2"/>
                </a:solidFill>
              </a:rPr>
              <a:t>MB=CU+RE</a:t>
            </a:r>
          </a:p>
          <a:p>
            <a:pPr eaLnBrk="1" hangingPunct="1">
              <a:spcBef>
                <a:spcPct val="10000"/>
              </a:spcBef>
              <a:buFontTx/>
              <a:buNone/>
              <a:defRPr/>
            </a:pPr>
            <a:r>
              <a:rPr lang="en-GB" altLang="cs-CZ" sz="2000" b="1" i="1" dirty="0">
                <a:solidFill>
                  <a:schemeClr val="accent2"/>
                </a:solidFill>
              </a:rPr>
              <a:t>MB=</a:t>
            </a:r>
            <a:r>
              <a:rPr lang="cs-CZ" altLang="cs-CZ" sz="2000" b="1" i="1" dirty="0">
                <a:solidFill>
                  <a:schemeClr val="accent2"/>
                </a:solidFill>
              </a:rPr>
              <a:t>ČZA</a:t>
            </a:r>
            <a:r>
              <a:rPr lang="en-GB" altLang="cs-CZ" sz="2000" b="1" i="1" dirty="0">
                <a:solidFill>
                  <a:schemeClr val="accent2"/>
                </a:solidFill>
              </a:rPr>
              <a:t>+DL+SCP+OA-BHSR-JM-OP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cs-CZ" altLang="cs-CZ" sz="2000" dirty="0"/>
              <a:t>Nákup obligací od bank</a:t>
            </a:r>
            <a:r>
              <a:rPr lang="en-GB" altLang="cs-CZ" sz="2000" dirty="0"/>
              <a:t>- </a:t>
            </a: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SCPMB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cs-CZ" altLang="cs-CZ" sz="2000" dirty="0">
                <a:sym typeface="Symbol" pitchFamily="18" charset="2"/>
              </a:rPr>
              <a:t>Poskytnutí úvěru</a:t>
            </a:r>
            <a:endParaRPr lang="en-GB" altLang="cs-CZ" sz="2000" dirty="0">
              <a:sym typeface="Symbol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  <a:defRPr/>
            </a:pPr>
            <a:r>
              <a:rPr lang="en-GB" altLang="cs-CZ" sz="2000" dirty="0">
                <a:sym typeface="Symbol" pitchFamily="18" charset="2"/>
              </a:rPr>
              <a:t>	- </a:t>
            </a:r>
            <a:r>
              <a:rPr lang="cs-CZ" altLang="cs-CZ" sz="2000" dirty="0">
                <a:sym typeface="Symbol" pitchFamily="18" charset="2"/>
              </a:rPr>
              <a:t>bance</a:t>
            </a:r>
            <a:r>
              <a:rPr lang="en-GB" altLang="cs-CZ" sz="2000" dirty="0">
                <a:sym typeface="Symbol" pitchFamily="18" charset="2"/>
              </a:rPr>
              <a:t>- </a:t>
            </a: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DLMB</a:t>
            </a:r>
          </a:p>
          <a:p>
            <a:pPr eaLnBrk="1" hangingPunct="1">
              <a:spcBef>
                <a:spcPct val="10000"/>
              </a:spcBef>
              <a:buFontTx/>
              <a:buNone/>
              <a:defRPr/>
            </a:pPr>
            <a:r>
              <a:rPr lang="en-GB" altLang="cs-CZ" sz="2000" dirty="0">
                <a:sym typeface="Symbol" pitchFamily="18" charset="2"/>
              </a:rPr>
              <a:t>	- </a:t>
            </a:r>
            <a:r>
              <a:rPr lang="cs-CZ" altLang="cs-CZ" sz="2000" dirty="0">
                <a:sym typeface="Symbol" pitchFamily="18" charset="2"/>
              </a:rPr>
              <a:t>státu</a:t>
            </a:r>
            <a:r>
              <a:rPr lang="en-GB" altLang="cs-CZ" sz="2000" dirty="0">
                <a:sym typeface="Symbol" pitchFamily="18" charset="2"/>
              </a:rPr>
              <a:t>- </a:t>
            </a: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BHSR ,SCP MB</a:t>
            </a:r>
            <a:r>
              <a:rPr lang="en-GB" altLang="cs-CZ" sz="2000" dirty="0">
                <a:sym typeface="Symbol" pitchFamily="18" charset="2"/>
              </a:rPr>
              <a:t> </a:t>
            </a:r>
            <a:r>
              <a:rPr lang="cs-CZ" altLang="cs-CZ" sz="2000" dirty="0">
                <a:sym typeface="Symbol" pitchFamily="18" charset="2"/>
              </a:rPr>
              <a:t>stejná</a:t>
            </a:r>
            <a:endParaRPr lang="en-GB" altLang="cs-CZ" sz="2000" dirty="0">
              <a:sym typeface="Symbol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  <a:defRPr/>
            </a:pPr>
            <a:r>
              <a:rPr lang="en-GB" altLang="cs-CZ" sz="2000" dirty="0">
                <a:sym typeface="Symbol" pitchFamily="18" charset="2"/>
              </a:rPr>
              <a:t>	- </a:t>
            </a:r>
            <a:r>
              <a:rPr lang="cs-CZ" altLang="cs-CZ" sz="2000" dirty="0">
                <a:sym typeface="Symbol" pitchFamily="18" charset="2"/>
              </a:rPr>
              <a:t>do zahraničí</a:t>
            </a:r>
            <a:r>
              <a:rPr lang="en-GB" altLang="cs-CZ" sz="2000" dirty="0">
                <a:sym typeface="Symbol" pitchFamily="18" charset="2"/>
              </a:rPr>
              <a:t>- </a:t>
            </a: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credit, FOREX reserves  NFA</a:t>
            </a:r>
            <a:r>
              <a:rPr lang="en-GB" altLang="cs-CZ" sz="2000" dirty="0">
                <a:sym typeface="Symbol" pitchFamily="18" charset="2"/>
              </a:rPr>
              <a:t> a </a:t>
            </a: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MB</a:t>
            </a:r>
            <a:r>
              <a:rPr lang="en-GB" altLang="cs-CZ" sz="2000" dirty="0">
                <a:sym typeface="Symbol" pitchFamily="18" charset="2"/>
              </a:rPr>
              <a:t> </a:t>
            </a:r>
            <a:r>
              <a:rPr lang="cs-CZ" altLang="cs-CZ" sz="2000" dirty="0">
                <a:sym typeface="Symbol" pitchFamily="18" charset="2"/>
              </a:rPr>
              <a:t>stejné</a:t>
            </a:r>
            <a:endParaRPr lang="en-GB" altLang="cs-CZ" sz="2000" dirty="0">
              <a:sym typeface="Symbol" pitchFamily="18" charset="2"/>
            </a:endParaRPr>
          </a:p>
          <a:p>
            <a:pPr marL="342900" indent="-342900" eaLnBrk="1" hangingPunct="1">
              <a:spcBef>
                <a:spcPct val="10000"/>
              </a:spcBef>
              <a:defRPr/>
            </a:pPr>
            <a:r>
              <a:rPr lang="cs-CZ" altLang="cs-CZ" sz="2000" dirty="0">
                <a:sym typeface="Symbol" pitchFamily="18" charset="2"/>
              </a:rPr>
              <a:t>Devizové intervence-</a:t>
            </a:r>
            <a:r>
              <a:rPr lang="en-GB" altLang="cs-CZ" sz="2000" dirty="0">
                <a:sym typeface="Symbol" pitchFamily="18" charset="2"/>
              </a:rPr>
              <a:t> </a:t>
            </a: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cs-CZ" altLang="cs-CZ" sz="2000" b="1" i="1" dirty="0">
                <a:solidFill>
                  <a:schemeClr val="accent2"/>
                </a:solidFill>
                <a:sym typeface="Symbol" pitchFamily="18" charset="2"/>
              </a:rPr>
              <a:t>ČZA</a:t>
            </a: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MB</a:t>
            </a:r>
          </a:p>
          <a:p>
            <a:pPr marL="342900" indent="-342900" eaLnBrk="1" hangingPunct="1">
              <a:spcBef>
                <a:spcPct val="10000"/>
              </a:spcBef>
              <a:defRPr/>
            </a:pPr>
            <a:endParaRPr lang="en-GB" altLang="cs-CZ" sz="2000" dirty="0">
              <a:sym typeface="Symbol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  <a:defRPr/>
            </a:pPr>
            <a:endParaRPr lang="en-GB" altLang="cs-CZ" sz="2000" dirty="0">
              <a:sym typeface="Symbol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  <a:defRPr/>
            </a:pPr>
            <a:r>
              <a:rPr lang="cs-CZ" altLang="cs-CZ" sz="2000" u="sng" dirty="0" err="1">
                <a:solidFill>
                  <a:srgbClr val="FF0000"/>
                </a:solidFill>
                <a:sym typeface="Symbol" pitchFamily="18" charset="2"/>
              </a:rPr>
              <a:t>Bi</a:t>
            </a:r>
            <a:r>
              <a:rPr lang="en-GB" altLang="cs-CZ" sz="2000" u="sng" dirty="0">
                <a:solidFill>
                  <a:srgbClr val="FF0000"/>
                </a:solidFill>
                <a:sym typeface="Symbol" pitchFamily="18" charset="2"/>
              </a:rPr>
              <a:t>lance </a:t>
            </a:r>
            <a:r>
              <a:rPr lang="cs-CZ" altLang="cs-CZ" sz="2000" u="sng" dirty="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GB" altLang="cs-CZ" sz="2000" u="sng" dirty="0" err="1">
                <a:solidFill>
                  <a:srgbClr val="FF0000"/>
                </a:solidFill>
                <a:sym typeface="Symbol" pitchFamily="18" charset="2"/>
              </a:rPr>
              <a:t>omer</a:t>
            </a:r>
            <a:r>
              <a:rPr lang="cs-CZ" altLang="cs-CZ" sz="2000" u="sng" dirty="0" err="1">
                <a:solidFill>
                  <a:srgbClr val="FF0000"/>
                </a:solidFill>
                <a:sym typeface="Symbol" pitchFamily="18" charset="2"/>
              </a:rPr>
              <a:t>čních</a:t>
            </a:r>
            <a:r>
              <a:rPr lang="cs-CZ" altLang="cs-CZ" sz="2000" u="sng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GB" altLang="cs-CZ" sz="2000" u="sng" dirty="0">
                <a:solidFill>
                  <a:srgbClr val="FF0000"/>
                </a:solidFill>
                <a:sym typeface="Symbol" pitchFamily="18" charset="2"/>
              </a:rPr>
              <a:t>bank</a:t>
            </a:r>
            <a:r>
              <a:rPr lang="en-GB" altLang="cs-CZ" sz="2000" dirty="0">
                <a:sym typeface="Symbol" pitchFamily="18" charset="2"/>
              </a:rPr>
              <a:t>:</a:t>
            </a:r>
          </a:p>
          <a:p>
            <a:pPr eaLnBrk="1" hangingPunct="1">
              <a:spcBef>
                <a:spcPct val="10000"/>
              </a:spcBef>
              <a:buFontTx/>
              <a:buNone/>
              <a:defRPr/>
            </a:pP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C</a:t>
            </a:r>
            <a:r>
              <a:rPr lang="cs-CZ" altLang="cs-CZ" sz="2000" b="1" i="1" dirty="0">
                <a:solidFill>
                  <a:schemeClr val="accent2"/>
                </a:solidFill>
                <a:sym typeface="Symbol" pitchFamily="18" charset="2"/>
              </a:rPr>
              <a:t>, Ú</a:t>
            </a:r>
            <a:r>
              <a:rPr lang="en-GB" altLang="cs-CZ" sz="2000" dirty="0">
                <a:sym typeface="Symbol" pitchFamily="18" charset="2"/>
              </a:rPr>
              <a:t>…	</a:t>
            </a:r>
            <a:r>
              <a:rPr lang="cs-CZ" altLang="cs-CZ" sz="2000" dirty="0">
                <a:sym typeface="Symbol" pitchFamily="18" charset="2"/>
              </a:rPr>
              <a:t>úvěry</a:t>
            </a:r>
            <a:endParaRPr lang="en-GB" altLang="cs-CZ" sz="2000" dirty="0">
              <a:sym typeface="Symbol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  <a:defRPr/>
            </a:pP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BD</a:t>
            </a:r>
            <a:r>
              <a:rPr lang="en-GB" altLang="cs-CZ" sz="2000" dirty="0">
                <a:sym typeface="Symbol" pitchFamily="18" charset="2"/>
              </a:rPr>
              <a:t>…	</a:t>
            </a:r>
            <a:r>
              <a:rPr lang="cs-CZ" altLang="cs-CZ" sz="2000" dirty="0">
                <a:sym typeface="Symbol" pitchFamily="18" charset="2"/>
              </a:rPr>
              <a:t>vklady na požádání</a:t>
            </a:r>
            <a:endParaRPr lang="en-GB" altLang="cs-CZ" sz="2000" dirty="0">
              <a:sym typeface="Symbol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  <a:defRPr/>
            </a:pP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TD</a:t>
            </a:r>
            <a:r>
              <a:rPr lang="en-GB" altLang="cs-CZ" sz="2000" dirty="0">
                <a:sym typeface="Symbol" pitchFamily="18" charset="2"/>
              </a:rPr>
              <a:t>…	term</a:t>
            </a:r>
            <a:r>
              <a:rPr lang="cs-CZ" altLang="cs-CZ" sz="2000" dirty="0" err="1">
                <a:sym typeface="Symbol" pitchFamily="18" charset="2"/>
              </a:rPr>
              <a:t>ínované</a:t>
            </a:r>
            <a:r>
              <a:rPr lang="cs-CZ" altLang="cs-CZ" sz="2000" dirty="0">
                <a:sym typeface="Symbol" pitchFamily="18" charset="2"/>
              </a:rPr>
              <a:t> vklady</a:t>
            </a:r>
            <a:endParaRPr lang="en-GB" altLang="cs-CZ" sz="2000" dirty="0">
              <a:sym typeface="Symbol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  <a:defRPr/>
            </a:pPr>
            <a:endParaRPr lang="en-GB" altLang="cs-CZ" sz="2000" dirty="0">
              <a:sym typeface="Symbol" pitchFamily="18" charset="2"/>
            </a:endParaRPr>
          </a:p>
        </p:txBody>
      </p:sp>
      <p:pic>
        <p:nvPicPr>
          <p:cNvPr id="56324" name="Picture 4">
            <a:extLst>
              <a:ext uri="{FF2B5EF4-FFF2-40B4-BE49-F238E27FC236}">
                <a16:creationId xmlns:a16="http://schemas.microsoft.com/office/drawing/2014/main" id="{D240E589-446B-DBA5-C21F-5D0F5F439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3" y="3827463"/>
            <a:ext cx="2900362" cy="26352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6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6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C8BA22C-5EE3-C76A-C2D0-F7F2CFD02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M</a:t>
            </a:r>
            <a:r>
              <a:rPr lang="cs-CZ" altLang="cs-CZ" sz="2800" b="1" i="1">
                <a:solidFill>
                  <a:schemeClr val="tx2"/>
                </a:solidFill>
              </a:rPr>
              <a:t>ěnový přehled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5D3853AE-4F72-2DC7-4A99-0F2557184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801688"/>
            <a:ext cx="8243888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cs-CZ" altLang="cs-CZ" sz="2000"/>
              <a:t>A</a:t>
            </a:r>
            <a:r>
              <a:rPr lang="en-GB" altLang="cs-CZ" sz="2000"/>
              <a:t>grega</a:t>
            </a:r>
            <a:r>
              <a:rPr lang="cs-CZ" altLang="cs-CZ" sz="2000"/>
              <a:t>ce bilance ČNB a komerčních bank</a:t>
            </a:r>
            <a:endParaRPr lang="en-GB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GB" altLang="cs-CZ" sz="2000">
              <a:sym typeface="Symbol" panose="05050102010706020507" pitchFamily="18" charset="2"/>
            </a:endParaRPr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D4865F64-2E86-3B4A-2B6D-7D188B30B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296988"/>
            <a:ext cx="1935163" cy="17430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9" name="Picture 5">
            <a:extLst>
              <a:ext uri="{FF2B5EF4-FFF2-40B4-BE49-F238E27FC236}">
                <a16:creationId xmlns:a16="http://schemas.microsoft.com/office/drawing/2014/main" id="{786A928C-D3E6-7F04-7666-8F441B1C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1270000"/>
            <a:ext cx="1935163" cy="17430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50" name="Picture 6">
            <a:extLst>
              <a:ext uri="{FF2B5EF4-FFF2-40B4-BE49-F238E27FC236}">
                <a16:creationId xmlns:a16="http://schemas.microsoft.com/office/drawing/2014/main" id="{5262FEAF-4977-696A-F797-645B3D161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3748088"/>
            <a:ext cx="2505075" cy="26193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51" name="Line 7">
            <a:extLst>
              <a:ext uri="{FF2B5EF4-FFF2-40B4-BE49-F238E27FC236}">
                <a16:creationId xmlns:a16="http://schemas.microsoft.com/office/drawing/2014/main" id="{9E3001D4-223B-30AE-F67E-7C8F78ABB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7888" y="3121025"/>
            <a:ext cx="1074737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7352" name="Line 8">
            <a:extLst>
              <a:ext uri="{FF2B5EF4-FFF2-40B4-BE49-F238E27FC236}">
                <a16:creationId xmlns:a16="http://schemas.microsoft.com/office/drawing/2014/main" id="{D4991809-87F2-5605-A7CA-CC465F8CB2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25938" y="3078163"/>
            <a:ext cx="854075" cy="593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>
            <a:extLst>
              <a:ext uri="{FF2B5EF4-FFF2-40B4-BE49-F238E27FC236}">
                <a16:creationId xmlns:a16="http://schemas.microsoft.com/office/drawing/2014/main" id="{E4224785-8854-37BD-6484-676DDC4F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296988"/>
            <a:ext cx="1935163" cy="17430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5" name="Picture 5">
            <a:extLst>
              <a:ext uri="{FF2B5EF4-FFF2-40B4-BE49-F238E27FC236}">
                <a16:creationId xmlns:a16="http://schemas.microsoft.com/office/drawing/2014/main" id="{C582B66F-6452-91F1-9FC9-5D9E7C4B6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1270000"/>
            <a:ext cx="1935163" cy="17430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4" name="Picture 6">
            <a:extLst>
              <a:ext uri="{FF2B5EF4-FFF2-40B4-BE49-F238E27FC236}">
                <a16:creationId xmlns:a16="http://schemas.microsoft.com/office/drawing/2014/main" id="{F0289D45-3F34-0094-7BCD-92007865B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163" y="3775075"/>
            <a:ext cx="2505075" cy="11731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7" name="Picture 7">
            <a:extLst>
              <a:ext uri="{FF2B5EF4-FFF2-40B4-BE49-F238E27FC236}">
                <a16:creationId xmlns:a16="http://schemas.microsoft.com/office/drawing/2014/main" id="{8EB1808E-D364-49E4-054C-6F2BE925C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3748088"/>
            <a:ext cx="2505075" cy="26193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398" name="Line 8">
            <a:extLst>
              <a:ext uri="{FF2B5EF4-FFF2-40B4-BE49-F238E27FC236}">
                <a16:creationId xmlns:a16="http://schemas.microsoft.com/office/drawing/2014/main" id="{444EFFD3-BD89-B8B0-80E1-4B396B8A6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7888" y="3121025"/>
            <a:ext cx="1074737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9399" name="Line 9">
            <a:extLst>
              <a:ext uri="{FF2B5EF4-FFF2-40B4-BE49-F238E27FC236}">
                <a16:creationId xmlns:a16="http://schemas.microsoft.com/office/drawing/2014/main" id="{C2BE8023-DF9D-1F99-7957-ABF4143E58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25938" y="3078163"/>
            <a:ext cx="854075" cy="593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8378" name="Line 10">
            <a:extLst>
              <a:ext uri="{FF2B5EF4-FFF2-40B4-BE49-F238E27FC236}">
                <a16:creationId xmlns:a16="http://schemas.microsoft.com/office/drawing/2014/main" id="{0F8232F2-095F-9E1F-C29B-6EB99424B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4288" y="4470400"/>
            <a:ext cx="46513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8379" name="Line 11">
            <a:extLst>
              <a:ext uri="{FF2B5EF4-FFF2-40B4-BE49-F238E27FC236}">
                <a16:creationId xmlns:a16="http://schemas.microsoft.com/office/drawing/2014/main" id="{D5A6162A-884E-B736-7F76-5B3DD1B87C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3163" y="6181725"/>
            <a:ext cx="349250" cy="14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8380" name="Line 12">
            <a:extLst>
              <a:ext uri="{FF2B5EF4-FFF2-40B4-BE49-F238E27FC236}">
                <a16:creationId xmlns:a16="http://schemas.microsoft.com/office/drawing/2014/main" id="{3DA77BD7-3D8F-434B-FF75-01C68D5F8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4588" y="4483100"/>
            <a:ext cx="46513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8381" name="Line 13">
            <a:extLst>
              <a:ext uri="{FF2B5EF4-FFF2-40B4-BE49-F238E27FC236}">
                <a16:creationId xmlns:a16="http://schemas.microsoft.com/office/drawing/2014/main" id="{B20AF2DC-970D-DE39-4C1F-B9BA530E1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9688" y="5338763"/>
            <a:ext cx="46513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9404" name="Rectangle 16">
            <a:extLst>
              <a:ext uri="{FF2B5EF4-FFF2-40B4-BE49-F238E27FC236}">
                <a16:creationId xmlns:a16="http://schemas.microsoft.com/office/drawing/2014/main" id="{D390F968-4C2C-0FE9-C702-6EA319967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M</a:t>
            </a:r>
            <a:r>
              <a:rPr lang="cs-CZ" altLang="cs-CZ" sz="2800" b="1" i="1">
                <a:solidFill>
                  <a:schemeClr val="tx2"/>
                </a:solidFill>
              </a:rPr>
              <a:t>ěnový přehled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59405" name="Text Box 17">
            <a:extLst>
              <a:ext uri="{FF2B5EF4-FFF2-40B4-BE49-F238E27FC236}">
                <a16:creationId xmlns:a16="http://schemas.microsoft.com/office/drawing/2014/main" id="{9AD625D2-6700-E88A-485C-B0536ABD3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801688"/>
            <a:ext cx="8243888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cs-CZ" altLang="cs-CZ" sz="2000"/>
              <a:t>A</a:t>
            </a:r>
            <a:r>
              <a:rPr lang="en-GB" altLang="cs-CZ" sz="2000"/>
              <a:t>grega</a:t>
            </a:r>
            <a:r>
              <a:rPr lang="cs-CZ" altLang="cs-CZ" sz="2000"/>
              <a:t>ce bilance ČNB a komerčních bank</a:t>
            </a:r>
            <a:endParaRPr lang="en-GB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GB" altLang="cs-CZ" sz="200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95F6A6D-DB79-62B6-9837-5D8C53DC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„Peníze“ I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E5221E50-7FE7-BFBE-8351-ABA33A596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801688"/>
            <a:ext cx="8721725" cy="579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cs-CZ" altLang="cs-CZ" sz="2400" b="1" u="sng">
                <a:solidFill>
                  <a:schemeClr val="accent2"/>
                </a:solidFill>
              </a:rPr>
              <a:t>Co jsou vlastně peníze</a:t>
            </a:r>
            <a:r>
              <a:rPr lang="en-US" altLang="cs-CZ" sz="2400" b="1" u="sng">
                <a:solidFill>
                  <a:schemeClr val="accent2"/>
                </a:solidFill>
              </a:rPr>
              <a:t>?-</a:t>
            </a:r>
            <a:r>
              <a:rPr lang="en-US" altLang="cs-CZ" sz="2400"/>
              <a:t> teoretic</a:t>
            </a:r>
            <a:r>
              <a:rPr lang="cs-CZ" altLang="cs-CZ" sz="2400"/>
              <a:t>ká </a:t>
            </a:r>
            <a:r>
              <a:rPr lang="en-US" altLang="cs-CZ" sz="2400"/>
              <a:t>a empiric</a:t>
            </a:r>
            <a:r>
              <a:rPr lang="cs-CZ" altLang="cs-CZ" sz="2400"/>
              <a:t>ká</a:t>
            </a:r>
            <a:r>
              <a:rPr lang="en-US" altLang="cs-CZ" sz="2400"/>
              <a:t> defini</a:t>
            </a:r>
            <a:r>
              <a:rPr lang="cs-CZ" altLang="cs-CZ" sz="2400"/>
              <a:t>ce</a:t>
            </a:r>
            <a:endParaRPr lang="en-US" altLang="cs-CZ" sz="2400"/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cs-CZ" sz="2400" b="1" i="1" u="sng">
                <a:solidFill>
                  <a:schemeClr val="accent2"/>
                </a:solidFill>
              </a:rPr>
              <a:t>1) Teoretic</a:t>
            </a:r>
            <a:r>
              <a:rPr lang="cs-CZ" altLang="cs-CZ" sz="2400" b="1" i="1" u="sng">
                <a:solidFill>
                  <a:schemeClr val="accent2"/>
                </a:solidFill>
              </a:rPr>
              <a:t>ká</a:t>
            </a:r>
            <a:r>
              <a:rPr lang="en-US" altLang="cs-CZ" sz="2400" b="1" i="1" u="sng">
                <a:solidFill>
                  <a:schemeClr val="accent2"/>
                </a:solidFill>
              </a:rPr>
              <a:t> defini</a:t>
            </a:r>
            <a:r>
              <a:rPr lang="cs-CZ" altLang="cs-CZ" sz="2400" b="1" i="1" u="sng">
                <a:solidFill>
                  <a:schemeClr val="accent2"/>
                </a:solidFill>
              </a:rPr>
              <a:t>ce</a:t>
            </a:r>
            <a:r>
              <a:rPr lang="en-US" altLang="cs-CZ" sz="2400" b="1" i="1" u="sng">
                <a:solidFill>
                  <a:schemeClr val="accent2"/>
                </a:solidFill>
              </a:rPr>
              <a:t>-</a:t>
            </a:r>
            <a:r>
              <a:rPr lang="en-US" altLang="cs-CZ" sz="2400"/>
              <a:t> </a:t>
            </a:r>
            <a:r>
              <a:rPr lang="cs-CZ" altLang="cs-CZ" sz="2400"/>
              <a:t>všechny statky, které jsou </a:t>
            </a:r>
            <a:r>
              <a:rPr lang="cs-CZ" altLang="cs-CZ" sz="2400" u="sng">
                <a:solidFill>
                  <a:srgbClr val="FF0000"/>
                </a:solidFill>
              </a:rPr>
              <a:t>všeobecně přijímány</a:t>
            </a:r>
            <a:r>
              <a:rPr lang="cs-CZ" altLang="cs-CZ" sz="2400">
                <a:solidFill>
                  <a:schemeClr val="accent2"/>
                </a:solidFill>
              </a:rPr>
              <a:t> </a:t>
            </a:r>
            <a:r>
              <a:rPr lang="cs-CZ" altLang="cs-CZ" sz="2400"/>
              <a:t>při platbách</a:t>
            </a:r>
            <a:r>
              <a:rPr lang="en-US" altLang="cs-CZ" sz="2400"/>
              <a:t> (</a:t>
            </a:r>
            <a:r>
              <a:rPr lang="cs-CZ" altLang="cs-CZ" sz="2000"/>
              <a:t>za zboží a služby, splácení dluhů</a:t>
            </a:r>
            <a:r>
              <a:rPr lang="en-US" altLang="cs-CZ" sz="2400"/>
              <a:t>); </a:t>
            </a:r>
            <a:r>
              <a:rPr lang="cs-CZ" altLang="cs-CZ" sz="2400"/>
              <a:t>peníze jsou </a:t>
            </a:r>
            <a:r>
              <a:rPr lang="cs-CZ" altLang="cs-CZ" sz="2400" u="sng">
                <a:solidFill>
                  <a:srgbClr val="FF0000"/>
                </a:solidFill>
              </a:rPr>
              <a:t>přijímány všemi subjekty</a:t>
            </a:r>
            <a:r>
              <a:rPr lang="cs-CZ" altLang="cs-CZ" sz="2400"/>
              <a:t> dané společnosti</a:t>
            </a:r>
            <a:r>
              <a:rPr lang="en-US" altLang="cs-CZ" sz="2400"/>
              <a:t>.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cs-CZ" sz="2200" b="1" i="1" u="sng">
                <a:solidFill>
                  <a:schemeClr val="accent2"/>
                </a:solidFill>
              </a:rPr>
              <a:t>Historic</a:t>
            </a:r>
            <a:r>
              <a:rPr lang="cs-CZ" altLang="cs-CZ" sz="2200" b="1" i="1" u="sng">
                <a:solidFill>
                  <a:schemeClr val="accent2"/>
                </a:solidFill>
              </a:rPr>
              <a:t>ké </a:t>
            </a:r>
            <a:r>
              <a:rPr lang="en-US" altLang="cs-CZ" sz="2200" b="1" i="1" u="sng">
                <a:solidFill>
                  <a:schemeClr val="accent2"/>
                </a:solidFill>
              </a:rPr>
              <a:t>form</a:t>
            </a:r>
            <a:r>
              <a:rPr lang="cs-CZ" altLang="cs-CZ" sz="2200" b="1" i="1" u="sng">
                <a:solidFill>
                  <a:schemeClr val="accent2"/>
                </a:solidFill>
              </a:rPr>
              <a:t>y peněz</a:t>
            </a:r>
            <a:r>
              <a:rPr lang="en-US" altLang="cs-CZ" sz="2200" b="1" i="1">
                <a:solidFill>
                  <a:schemeClr val="accent2"/>
                </a:solidFill>
              </a:rPr>
              <a:t>-</a:t>
            </a:r>
            <a:r>
              <a:rPr lang="cs-CZ" altLang="cs-CZ" sz="2200"/>
              <a:t>mušle</a:t>
            </a:r>
            <a:r>
              <a:rPr lang="en-US" altLang="cs-CZ" sz="2200"/>
              <a:t>, s</a:t>
            </a:r>
            <a:r>
              <a:rPr lang="cs-CZ" altLang="cs-CZ" sz="2200"/>
              <a:t>ůl</a:t>
            </a:r>
            <a:r>
              <a:rPr lang="en-US" altLang="cs-CZ" sz="2200"/>
              <a:t>, </a:t>
            </a:r>
            <a:r>
              <a:rPr lang="cs-CZ" altLang="cs-CZ" sz="2200"/>
              <a:t>pivo</a:t>
            </a:r>
            <a:r>
              <a:rPr lang="en-US" altLang="cs-CZ" sz="2200"/>
              <a:t>,cigaret</a:t>
            </a:r>
            <a:r>
              <a:rPr lang="cs-CZ" altLang="cs-CZ" sz="2200"/>
              <a:t>y</a:t>
            </a:r>
            <a:r>
              <a:rPr lang="en-US" altLang="cs-CZ" sz="2200"/>
              <a:t>, </a:t>
            </a:r>
            <a:r>
              <a:rPr lang="cs-CZ" altLang="cs-CZ" sz="2200"/>
              <a:t>k</a:t>
            </a:r>
            <a:r>
              <a:rPr lang="en-US" altLang="cs-CZ" sz="2200"/>
              <a:t>or</a:t>
            </a:r>
            <a:r>
              <a:rPr lang="cs-CZ" altLang="cs-CZ" sz="2200"/>
              <a:t>álky</a:t>
            </a:r>
            <a:r>
              <a:rPr lang="en-US" altLang="cs-CZ" sz="2200"/>
              <a:t>, </a:t>
            </a:r>
            <a:r>
              <a:rPr lang="cs-CZ" altLang="cs-CZ" sz="2200"/>
              <a:t>kovy</a:t>
            </a:r>
            <a:r>
              <a:rPr lang="en-US" altLang="cs-CZ" sz="2200"/>
              <a:t>, </a:t>
            </a:r>
            <a:r>
              <a:rPr lang="cs-CZ" altLang="cs-CZ" sz="2200"/>
              <a:t>dobytek…</a:t>
            </a:r>
            <a:endParaRPr lang="en-US" altLang="cs-CZ" sz="2200"/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cs-CZ" altLang="cs-CZ" sz="2200"/>
              <a:t>První mince</a:t>
            </a:r>
            <a:r>
              <a:rPr lang="en-US" altLang="cs-CZ" sz="2200"/>
              <a:t>- Mesopotami</a:t>
            </a:r>
            <a:r>
              <a:rPr lang="cs-CZ" altLang="cs-CZ" sz="2200"/>
              <a:t>e</a:t>
            </a:r>
            <a:r>
              <a:rPr lang="en-US" altLang="cs-CZ" sz="2200"/>
              <a:t> 4-5000 </a:t>
            </a:r>
            <a:r>
              <a:rPr lang="cs-CZ" altLang="cs-CZ" sz="2200"/>
              <a:t>př.n.l</a:t>
            </a:r>
            <a:r>
              <a:rPr lang="en-US" altLang="cs-CZ" sz="2200"/>
              <a:t>, pap</a:t>
            </a:r>
            <a:r>
              <a:rPr lang="cs-CZ" altLang="cs-CZ" sz="2200"/>
              <a:t>írové peníze v Číně v </a:t>
            </a:r>
            <a:r>
              <a:rPr lang="en-US" altLang="cs-CZ" sz="2200"/>
              <a:t>10t</a:t>
            </a:r>
            <a:r>
              <a:rPr lang="cs-CZ" altLang="cs-CZ" sz="2200"/>
              <a:t>ém</a:t>
            </a:r>
            <a:r>
              <a:rPr lang="en-US" altLang="cs-CZ" sz="2200"/>
              <a:t> </a:t>
            </a:r>
            <a:r>
              <a:rPr lang="cs-CZ" altLang="cs-CZ" sz="2200"/>
              <a:t>století</a:t>
            </a:r>
            <a:r>
              <a:rPr lang="en-US" altLang="cs-CZ" sz="2200"/>
              <a:t>, </a:t>
            </a:r>
            <a:r>
              <a:rPr lang="cs-CZ" altLang="cs-CZ" sz="2200"/>
              <a:t>v </a:t>
            </a:r>
            <a:r>
              <a:rPr lang="en-US" altLang="cs-CZ" sz="2200"/>
              <a:t>E</a:t>
            </a:r>
            <a:r>
              <a:rPr lang="cs-CZ" altLang="cs-CZ" sz="2200"/>
              <a:t>v</a:t>
            </a:r>
            <a:r>
              <a:rPr lang="en-US" altLang="cs-CZ" sz="2200"/>
              <a:t>rop</a:t>
            </a:r>
            <a:r>
              <a:rPr lang="cs-CZ" altLang="cs-CZ" sz="2200"/>
              <a:t>ě poprvé ve Švédsku v r. </a:t>
            </a:r>
            <a:r>
              <a:rPr lang="en-US" altLang="cs-CZ" sz="2200"/>
              <a:t>1661.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cs-CZ" altLang="cs-CZ" sz="2400"/>
              <a:t>Další</a:t>
            </a:r>
            <a:r>
              <a:rPr lang="en-US" altLang="cs-CZ" sz="2400"/>
              <a:t> </a:t>
            </a:r>
            <a:r>
              <a:rPr lang="cs-CZ" altLang="cs-CZ" sz="2400" b="1" i="1" u="sng">
                <a:solidFill>
                  <a:schemeClr val="accent2"/>
                </a:solidFill>
              </a:rPr>
              <a:t>požadavky na peníze</a:t>
            </a:r>
            <a:r>
              <a:rPr lang="en-US" altLang="cs-CZ" sz="2400" b="1" i="1">
                <a:solidFill>
                  <a:schemeClr val="accent2"/>
                </a:solidFill>
              </a:rPr>
              <a:t>-</a:t>
            </a:r>
            <a:r>
              <a:rPr lang="en-US" altLang="cs-CZ" sz="2400"/>
              <a:t> </a:t>
            </a:r>
            <a:r>
              <a:rPr lang="cs-CZ" altLang="cs-CZ" sz="2400"/>
              <a:t>	</a:t>
            </a:r>
            <a:r>
              <a:rPr lang="cs-CZ" altLang="cs-CZ" sz="2400" i="1">
                <a:solidFill>
                  <a:srgbClr val="009900"/>
                </a:solidFill>
              </a:rPr>
              <a:t>Dělitelnost</a:t>
            </a:r>
            <a:r>
              <a:rPr lang="en-US" altLang="cs-CZ" sz="2400" i="1"/>
              <a:t>, </a:t>
            </a:r>
          </a:p>
          <a:p>
            <a:pPr lvl="4" eaLnBrk="1" hangingPunct="1">
              <a:spcBef>
                <a:spcPct val="0"/>
              </a:spcBef>
              <a:buFontTx/>
              <a:buNone/>
            </a:pPr>
            <a:r>
              <a:rPr lang="cs-CZ" altLang="cs-CZ" sz="2400" i="1">
                <a:solidFill>
                  <a:srgbClr val="009900"/>
                </a:solidFill>
              </a:rPr>
              <a:t>		Vzácnost</a:t>
            </a:r>
            <a:r>
              <a:rPr lang="en-US" altLang="cs-CZ" sz="2400" i="1">
                <a:solidFill>
                  <a:srgbClr val="009900"/>
                </a:solidFill>
              </a:rPr>
              <a:t>, </a:t>
            </a:r>
          </a:p>
          <a:p>
            <a:pPr lvl="4" eaLnBrk="1" hangingPunct="1">
              <a:spcBef>
                <a:spcPct val="0"/>
              </a:spcBef>
              <a:buFontTx/>
              <a:buNone/>
            </a:pPr>
            <a:r>
              <a:rPr lang="cs-CZ" altLang="cs-CZ" sz="2400" i="1">
                <a:solidFill>
                  <a:srgbClr val="009900"/>
                </a:solidFill>
              </a:rPr>
              <a:t>		Nezaměnitelnost</a:t>
            </a:r>
            <a:r>
              <a:rPr lang="en-US" altLang="cs-CZ" sz="2400" i="1">
                <a:solidFill>
                  <a:srgbClr val="009900"/>
                </a:solidFill>
              </a:rPr>
              <a:t>, </a:t>
            </a:r>
          </a:p>
          <a:p>
            <a:pPr lvl="4" eaLnBrk="1" hangingPunct="1">
              <a:spcBef>
                <a:spcPct val="0"/>
              </a:spcBef>
              <a:buFontTx/>
              <a:buNone/>
            </a:pPr>
            <a:r>
              <a:rPr lang="cs-CZ" altLang="cs-CZ" sz="2400" i="1">
                <a:solidFill>
                  <a:srgbClr val="009900"/>
                </a:solidFill>
              </a:rPr>
              <a:t>		H</a:t>
            </a:r>
            <a:r>
              <a:rPr lang="en-US" altLang="cs-CZ" sz="2400" i="1">
                <a:solidFill>
                  <a:srgbClr val="009900"/>
                </a:solidFill>
              </a:rPr>
              <a:t>omogenit</a:t>
            </a:r>
            <a:r>
              <a:rPr lang="cs-CZ" altLang="cs-CZ" sz="2400" i="1">
                <a:solidFill>
                  <a:srgbClr val="009900"/>
                </a:solidFill>
              </a:rPr>
              <a:t>a</a:t>
            </a:r>
            <a:r>
              <a:rPr lang="en-US" altLang="cs-CZ" sz="2400" i="1">
                <a:solidFill>
                  <a:srgbClr val="009900"/>
                </a:solidFill>
              </a:rPr>
              <a:t>, </a:t>
            </a:r>
          </a:p>
          <a:p>
            <a:pPr lvl="4" eaLnBrk="1" hangingPunct="1">
              <a:spcBef>
                <a:spcPct val="0"/>
              </a:spcBef>
              <a:buFontTx/>
              <a:buNone/>
            </a:pPr>
            <a:r>
              <a:rPr lang="cs-CZ" altLang="cs-CZ" sz="2400" i="1">
                <a:solidFill>
                  <a:srgbClr val="009900"/>
                </a:solidFill>
              </a:rPr>
              <a:t>		Stálost</a:t>
            </a:r>
            <a:endParaRPr lang="en-US" altLang="cs-CZ" sz="2400">
              <a:solidFill>
                <a:srgbClr val="009900"/>
              </a:solidFill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cs-CZ" sz="2400" b="1" i="1" u="sng">
                <a:solidFill>
                  <a:schemeClr val="accent2"/>
                </a:solidFill>
              </a:rPr>
              <a:t>Fun</a:t>
            </a:r>
            <a:r>
              <a:rPr lang="cs-CZ" altLang="cs-CZ" sz="2400" b="1" i="1" u="sng">
                <a:solidFill>
                  <a:schemeClr val="accent2"/>
                </a:solidFill>
              </a:rPr>
              <a:t>k</a:t>
            </a:r>
            <a:r>
              <a:rPr lang="en-US" altLang="cs-CZ" sz="2400" b="1" i="1" u="sng">
                <a:solidFill>
                  <a:schemeClr val="accent2"/>
                </a:solidFill>
              </a:rPr>
              <a:t>c</a:t>
            </a:r>
            <a:r>
              <a:rPr lang="cs-CZ" altLang="cs-CZ" sz="2400" b="1" i="1" u="sng">
                <a:solidFill>
                  <a:schemeClr val="accent2"/>
                </a:solidFill>
              </a:rPr>
              <a:t>e peněz</a:t>
            </a:r>
            <a:r>
              <a:rPr lang="en-US" altLang="cs-CZ" sz="2400"/>
              <a:t>	- </a:t>
            </a:r>
            <a:r>
              <a:rPr lang="cs-CZ" altLang="cs-CZ" sz="2400">
                <a:solidFill>
                  <a:srgbClr val="009900"/>
                </a:solidFill>
              </a:rPr>
              <a:t>prostředek směny</a:t>
            </a:r>
            <a:r>
              <a:rPr lang="en-US" altLang="cs-CZ" sz="2400"/>
              <a:t> (</a:t>
            </a:r>
            <a:r>
              <a:rPr lang="cs-CZ" altLang="cs-CZ" sz="2400"/>
              <a:t>snížení t</a:t>
            </a:r>
            <a:r>
              <a:rPr lang="en-US" altLang="cs-CZ" sz="2400"/>
              <a:t>ransa</a:t>
            </a:r>
            <a:r>
              <a:rPr lang="cs-CZ" altLang="cs-CZ" sz="2400"/>
              <a:t>kčních nákladů</a:t>
            </a:r>
            <a:r>
              <a:rPr lang="en-US" altLang="cs-CZ" sz="2400"/>
              <a:t>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cs-CZ" sz="2400"/>
              <a:t>		- </a:t>
            </a:r>
            <a:r>
              <a:rPr lang="cs-CZ" altLang="cs-CZ" sz="2400">
                <a:solidFill>
                  <a:srgbClr val="009900"/>
                </a:solidFill>
              </a:rPr>
              <a:t>účetní jednotka</a:t>
            </a:r>
            <a:r>
              <a:rPr lang="en-US" altLang="cs-CZ" sz="2400"/>
              <a:t> (</a:t>
            </a:r>
            <a:r>
              <a:rPr lang="cs-CZ" altLang="cs-CZ" sz="2400"/>
              <a:t>zúčtovací jednotka</a:t>
            </a:r>
            <a:r>
              <a:rPr lang="en-US" altLang="cs-CZ" sz="2400"/>
              <a:t>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cs-CZ" sz="2400"/>
              <a:t>		-</a:t>
            </a:r>
            <a:r>
              <a:rPr lang="cs-CZ" altLang="cs-CZ" sz="2400"/>
              <a:t> </a:t>
            </a:r>
            <a:r>
              <a:rPr lang="cs-CZ" altLang="cs-CZ" sz="2400">
                <a:solidFill>
                  <a:srgbClr val="009900"/>
                </a:solidFill>
              </a:rPr>
              <a:t>uchovatel hodnoty</a:t>
            </a:r>
            <a:endParaRPr lang="en-US" altLang="cs-CZ" sz="2400">
              <a:solidFill>
                <a:srgbClr val="009900"/>
              </a:solidFill>
            </a:endParaRPr>
          </a:p>
        </p:txBody>
      </p:sp>
      <p:sp>
        <p:nvSpPr>
          <p:cNvPr id="41988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68406EF-EFC1-7126-9DF4-2F61D3FEC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550" y="3236913"/>
            <a:ext cx="466725" cy="201612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>
            <a:extLst>
              <a:ext uri="{FF2B5EF4-FFF2-40B4-BE49-F238E27FC236}">
                <a16:creationId xmlns:a16="http://schemas.microsoft.com/office/drawing/2014/main" id="{5384ADE2-C473-19F8-F2BD-54ACEFE60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3517900"/>
            <a:ext cx="7654925" cy="8207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19" name="Rectangle 3">
            <a:extLst>
              <a:ext uri="{FF2B5EF4-FFF2-40B4-BE49-F238E27FC236}">
                <a16:creationId xmlns:a16="http://schemas.microsoft.com/office/drawing/2014/main" id="{56F9E97E-FDB5-696A-DFF9-45E6FAA26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Proces</a:t>
            </a:r>
            <a:r>
              <a:rPr lang="cs-CZ" altLang="cs-CZ" sz="2800" b="1" i="1">
                <a:solidFill>
                  <a:schemeClr val="tx2"/>
                </a:solidFill>
              </a:rPr>
              <a:t> tvorby peněz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54DC626E-4CB6-4F59-E7BF-DDF8999F2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801688"/>
            <a:ext cx="8243888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cs-CZ" altLang="cs-CZ" sz="2000"/>
              <a:t>Ovlivnění </a:t>
            </a:r>
            <a:r>
              <a:rPr lang="en-GB" altLang="cs-CZ" sz="2000"/>
              <a:t>M		1) </a:t>
            </a:r>
            <a:r>
              <a:rPr lang="cs-CZ" altLang="cs-CZ" sz="2000" i="1">
                <a:solidFill>
                  <a:schemeClr val="accent2"/>
                </a:solidFill>
              </a:rPr>
              <a:t>nákup obligací od komerčních bank</a:t>
            </a:r>
            <a:endParaRPr lang="en-GB" altLang="cs-CZ" sz="2000" i="1">
              <a:solidFill>
                <a:schemeClr val="accent2"/>
              </a:solidFill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000"/>
              <a:t>			2) </a:t>
            </a:r>
            <a:r>
              <a:rPr lang="en-GB" altLang="cs-CZ" sz="2000" i="1">
                <a:solidFill>
                  <a:schemeClr val="accent2"/>
                </a:solidFill>
              </a:rPr>
              <a:t>nákup obligací od </a:t>
            </a:r>
            <a:r>
              <a:rPr lang="cs-CZ" altLang="cs-CZ" sz="2000" i="1">
                <a:solidFill>
                  <a:schemeClr val="accent2"/>
                </a:solidFill>
              </a:rPr>
              <a:t>nebankovního subjektu</a:t>
            </a:r>
            <a:endParaRPr lang="en-GB" altLang="cs-CZ" sz="2000" i="1">
              <a:solidFill>
                <a:schemeClr val="accent2"/>
              </a:solidFill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000"/>
              <a:t>			3) </a:t>
            </a:r>
            <a:r>
              <a:rPr lang="en-GB" altLang="cs-CZ" sz="2000" i="1">
                <a:solidFill>
                  <a:schemeClr val="accent2"/>
                </a:solidFill>
              </a:rPr>
              <a:t>dis</a:t>
            </a:r>
            <a:r>
              <a:rPr lang="cs-CZ" altLang="cs-CZ" sz="2000" i="1">
                <a:solidFill>
                  <a:schemeClr val="accent2"/>
                </a:solidFill>
              </a:rPr>
              <a:t>k</a:t>
            </a:r>
            <a:r>
              <a:rPr lang="en-GB" altLang="cs-CZ" sz="2000" i="1">
                <a:solidFill>
                  <a:schemeClr val="accent2"/>
                </a:solidFill>
              </a:rPr>
              <a:t>ont</a:t>
            </a:r>
            <a:r>
              <a:rPr lang="cs-CZ" altLang="cs-CZ" sz="2000" i="1">
                <a:solidFill>
                  <a:schemeClr val="accent2"/>
                </a:solidFill>
              </a:rPr>
              <a:t>ní půjčka </a:t>
            </a:r>
            <a:r>
              <a:rPr lang="en-GB" altLang="cs-CZ" sz="2000" i="1">
                <a:solidFill>
                  <a:schemeClr val="accent2"/>
                </a:solidFill>
              </a:rPr>
              <a:t>ban</a:t>
            </a:r>
            <a:r>
              <a:rPr lang="cs-CZ" altLang="cs-CZ" sz="2000" i="1">
                <a:solidFill>
                  <a:schemeClr val="accent2"/>
                </a:solidFill>
              </a:rPr>
              <a:t>ce</a:t>
            </a:r>
            <a:endParaRPr lang="en-GB" altLang="cs-CZ" sz="2000" i="1">
              <a:solidFill>
                <a:schemeClr val="accent2"/>
              </a:solidFill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cs-CZ" altLang="cs-CZ" sz="2000">
                <a:sym typeface="Symbol" panose="05050102010706020507" pitchFamily="18" charset="2"/>
              </a:rPr>
              <a:t>V prvním kole</a:t>
            </a:r>
            <a:r>
              <a:rPr lang="en-GB" altLang="cs-CZ" sz="2000">
                <a:sym typeface="Symbol" panose="05050102010706020507" pitchFamily="18" charset="2"/>
              </a:rPr>
              <a:t>: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GB" altLang="cs-CZ" sz="2000">
              <a:sym typeface="Symbol" panose="05050102010706020507" pitchFamily="18" charset="2"/>
            </a:endParaRPr>
          </a:p>
        </p:txBody>
      </p:sp>
      <p:pic>
        <p:nvPicPr>
          <p:cNvPr id="60421" name="Picture 5">
            <a:extLst>
              <a:ext uri="{FF2B5EF4-FFF2-40B4-BE49-F238E27FC236}">
                <a16:creationId xmlns:a16="http://schemas.microsoft.com/office/drawing/2014/main" id="{9703BECC-F75E-D988-1C0A-888C55076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365375"/>
            <a:ext cx="5207000" cy="8207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2" name="Picture 6">
            <a:extLst>
              <a:ext uri="{FF2B5EF4-FFF2-40B4-BE49-F238E27FC236}">
                <a16:creationId xmlns:a16="http://schemas.microsoft.com/office/drawing/2014/main" id="{DA0F245A-370E-B992-2976-FFE637005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4846638"/>
            <a:ext cx="5203825" cy="82073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23" name="AutoShape 7">
            <a:extLst>
              <a:ext uri="{FF2B5EF4-FFF2-40B4-BE49-F238E27FC236}">
                <a16:creationId xmlns:a16="http://schemas.microsoft.com/office/drawing/2014/main" id="{26CD44F8-4966-C667-EC47-CE126ED08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2682875"/>
            <a:ext cx="833437" cy="20637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0424" name="AutoShape 8">
            <a:extLst>
              <a:ext uri="{FF2B5EF4-FFF2-40B4-BE49-F238E27FC236}">
                <a16:creationId xmlns:a16="http://schemas.microsoft.com/office/drawing/2014/main" id="{EC1169EC-5BB4-B000-5D18-87CCB4683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813" y="2928938"/>
            <a:ext cx="833437" cy="20637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0425" name="Line 9">
            <a:extLst>
              <a:ext uri="{FF2B5EF4-FFF2-40B4-BE49-F238E27FC236}">
                <a16:creationId xmlns:a16="http://schemas.microsoft.com/office/drawing/2014/main" id="{9C93739C-F33E-9643-77A7-81F2E8905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1625" y="2870200"/>
            <a:ext cx="592138" cy="1714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0426" name="AutoShape 10">
            <a:extLst>
              <a:ext uri="{FF2B5EF4-FFF2-40B4-BE49-F238E27FC236}">
                <a16:creationId xmlns:a16="http://schemas.microsoft.com/office/drawing/2014/main" id="{C444FB70-5921-AE51-257C-14B9F7751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8" y="2681288"/>
            <a:ext cx="833437" cy="2254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0427" name="AutoShape 11">
            <a:extLst>
              <a:ext uri="{FF2B5EF4-FFF2-40B4-BE49-F238E27FC236}">
                <a16:creationId xmlns:a16="http://schemas.microsoft.com/office/drawing/2014/main" id="{55C5CF23-DC78-7A82-8D0D-C39822591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663825"/>
            <a:ext cx="833438" cy="2254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0428" name="Freeform 12">
            <a:extLst>
              <a:ext uri="{FF2B5EF4-FFF2-40B4-BE49-F238E27FC236}">
                <a16:creationId xmlns:a16="http://schemas.microsoft.com/office/drawing/2014/main" id="{7F1B1A76-AB24-ECB3-3329-43F50EFA89E9}"/>
              </a:ext>
            </a:extLst>
          </p:cNvPr>
          <p:cNvSpPr>
            <a:spLocks/>
          </p:cNvSpPr>
          <p:nvPr/>
        </p:nvSpPr>
        <p:spPr bwMode="auto">
          <a:xfrm>
            <a:off x="1524000" y="2886075"/>
            <a:ext cx="1892300" cy="236538"/>
          </a:xfrm>
          <a:custGeom>
            <a:avLst/>
            <a:gdLst>
              <a:gd name="T0" fmla="*/ 2147483646 w 1192"/>
              <a:gd name="T1" fmla="*/ 0 h 149"/>
              <a:gd name="T2" fmla="*/ 2147483646 w 1192"/>
              <a:gd name="T3" fmla="*/ 2147483646 h 149"/>
              <a:gd name="T4" fmla="*/ 0 w 1192"/>
              <a:gd name="T5" fmla="*/ 2147483646 h 1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92" h="149">
                <a:moveTo>
                  <a:pt x="1192" y="0"/>
                </a:moveTo>
                <a:cubicBezTo>
                  <a:pt x="963" y="72"/>
                  <a:pt x="735" y="145"/>
                  <a:pt x="536" y="147"/>
                </a:cubicBezTo>
                <a:cubicBezTo>
                  <a:pt x="337" y="149"/>
                  <a:pt x="168" y="80"/>
                  <a:pt x="0" y="12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0429" name="AutoShape 13">
            <a:extLst>
              <a:ext uri="{FF2B5EF4-FFF2-40B4-BE49-F238E27FC236}">
                <a16:creationId xmlns:a16="http://schemas.microsoft.com/office/drawing/2014/main" id="{28481BDE-B513-3191-4585-77E2B70AB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3835400"/>
            <a:ext cx="833437" cy="206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0430" name="AutoShape 14">
            <a:extLst>
              <a:ext uri="{FF2B5EF4-FFF2-40B4-BE49-F238E27FC236}">
                <a16:creationId xmlns:a16="http://schemas.microsoft.com/office/drawing/2014/main" id="{119531C3-C4AD-6B39-ACE0-14C37D4AA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3822700"/>
            <a:ext cx="833438" cy="206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0431" name="Freeform 15">
            <a:extLst>
              <a:ext uri="{FF2B5EF4-FFF2-40B4-BE49-F238E27FC236}">
                <a16:creationId xmlns:a16="http://schemas.microsoft.com/office/drawing/2014/main" id="{0AEDFF66-AD36-2049-9AB1-09661900B58F}"/>
              </a:ext>
            </a:extLst>
          </p:cNvPr>
          <p:cNvSpPr>
            <a:spLocks/>
          </p:cNvSpPr>
          <p:nvPr/>
        </p:nvSpPr>
        <p:spPr bwMode="auto">
          <a:xfrm>
            <a:off x="1428750" y="4025900"/>
            <a:ext cx="4425950" cy="236538"/>
          </a:xfrm>
          <a:custGeom>
            <a:avLst/>
            <a:gdLst>
              <a:gd name="T0" fmla="*/ 2147483646 w 1192"/>
              <a:gd name="T1" fmla="*/ 0 h 149"/>
              <a:gd name="T2" fmla="*/ 2147483646 w 1192"/>
              <a:gd name="T3" fmla="*/ 2147483646 h 149"/>
              <a:gd name="T4" fmla="*/ 0 w 1192"/>
              <a:gd name="T5" fmla="*/ 2147483646 h 1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92" h="149">
                <a:moveTo>
                  <a:pt x="1192" y="0"/>
                </a:moveTo>
                <a:cubicBezTo>
                  <a:pt x="963" y="72"/>
                  <a:pt x="735" y="145"/>
                  <a:pt x="536" y="147"/>
                </a:cubicBezTo>
                <a:cubicBezTo>
                  <a:pt x="337" y="149"/>
                  <a:pt x="168" y="80"/>
                  <a:pt x="0" y="12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0432" name="AutoShape 16">
            <a:extLst>
              <a:ext uri="{FF2B5EF4-FFF2-40B4-BE49-F238E27FC236}">
                <a16:creationId xmlns:a16="http://schemas.microsoft.com/office/drawing/2014/main" id="{F9D7F0DB-00B1-D1BF-E800-35135ECDA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3833813"/>
            <a:ext cx="833437" cy="2254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0433" name="AutoShape 17">
            <a:extLst>
              <a:ext uri="{FF2B5EF4-FFF2-40B4-BE49-F238E27FC236}">
                <a16:creationId xmlns:a16="http://schemas.microsoft.com/office/drawing/2014/main" id="{5A913B7D-F1C1-1A28-DA44-91141472C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25" y="4081463"/>
            <a:ext cx="833438" cy="2254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0434" name="Line 18">
            <a:extLst>
              <a:ext uri="{FF2B5EF4-FFF2-40B4-BE49-F238E27FC236}">
                <a16:creationId xmlns:a16="http://schemas.microsoft.com/office/drawing/2014/main" id="{7C06D6E5-6EEC-5E9D-FF2A-AF92A801E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9538" y="4041775"/>
            <a:ext cx="671512" cy="1651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0435" name="AutoShape 19">
            <a:extLst>
              <a:ext uri="{FF2B5EF4-FFF2-40B4-BE49-F238E27FC236}">
                <a16:creationId xmlns:a16="http://schemas.microsoft.com/office/drawing/2014/main" id="{0B965AD5-83F2-E8B0-4E8F-6526DCC5A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013" y="3824288"/>
            <a:ext cx="833437" cy="2254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0436" name="AutoShape 20">
            <a:extLst>
              <a:ext uri="{FF2B5EF4-FFF2-40B4-BE49-F238E27FC236}">
                <a16:creationId xmlns:a16="http://schemas.microsoft.com/office/drawing/2014/main" id="{9C8D7F52-15AB-5F57-1A36-22BA4AC39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3819525"/>
            <a:ext cx="833437" cy="2254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0437" name="Line 21">
            <a:extLst>
              <a:ext uri="{FF2B5EF4-FFF2-40B4-BE49-F238E27FC236}">
                <a16:creationId xmlns:a16="http://schemas.microsoft.com/office/drawing/2014/main" id="{66A03A2C-4267-BE87-6B02-BBAF8D247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8763" y="3943350"/>
            <a:ext cx="604837" cy="0"/>
          </a:xfrm>
          <a:prstGeom prst="line">
            <a:avLst/>
          </a:prstGeom>
          <a:noFill/>
          <a:ln w="190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0438" name="AutoShape 22">
            <a:extLst>
              <a:ext uri="{FF2B5EF4-FFF2-40B4-BE49-F238E27FC236}">
                <a16:creationId xmlns:a16="http://schemas.microsoft.com/office/drawing/2014/main" id="{9AB91AA3-8B6D-90FD-5395-DE0C95037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38" y="5145088"/>
            <a:ext cx="833437" cy="2254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0439" name="AutoShape 23">
            <a:extLst>
              <a:ext uri="{FF2B5EF4-FFF2-40B4-BE49-F238E27FC236}">
                <a16:creationId xmlns:a16="http://schemas.microsoft.com/office/drawing/2014/main" id="{0DB699CA-9D4A-74D3-EA29-ED68C2006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0" y="5153025"/>
            <a:ext cx="833438" cy="2254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0440" name="AutoShape 24">
            <a:extLst>
              <a:ext uri="{FF2B5EF4-FFF2-40B4-BE49-F238E27FC236}">
                <a16:creationId xmlns:a16="http://schemas.microsoft.com/office/drawing/2014/main" id="{F55E02F6-1E6D-6D18-74E8-1A96C390F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63" y="5151438"/>
            <a:ext cx="833437" cy="2254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0441" name="Freeform 25">
            <a:extLst>
              <a:ext uri="{FF2B5EF4-FFF2-40B4-BE49-F238E27FC236}">
                <a16:creationId xmlns:a16="http://schemas.microsoft.com/office/drawing/2014/main" id="{0F3D7E05-C795-E299-7BD7-C0AA909F2FEC}"/>
              </a:ext>
            </a:extLst>
          </p:cNvPr>
          <p:cNvSpPr>
            <a:spLocks/>
          </p:cNvSpPr>
          <p:nvPr/>
        </p:nvSpPr>
        <p:spPr bwMode="auto">
          <a:xfrm>
            <a:off x="1717675" y="5372100"/>
            <a:ext cx="2928938" cy="292100"/>
          </a:xfrm>
          <a:custGeom>
            <a:avLst/>
            <a:gdLst>
              <a:gd name="T0" fmla="*/ 2147483646 w 1192"/>
              <a:gd name="T1" fmla="*/ 0 h 149"/>
              <a:gd name="T2" fmla="*/ 2147483646 w 1192"/>
              <a:gd name="T3" fmla="*/ 2147483646 h 149"/>
              <a:gd name="T4" fmla="*/ 0 w 1192"/>
              <a:gd name="T5" fmla="*/ 2147483646 h 1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92" h="149">
                <a:moveTo>
                  <a:pt x="1192" y="0"/>
                </a:moveTo>
                <a:cubicBezTo>
                  <a:pt x="963" y="72"/>
                  <a:pt x="735" y="145"/>
                  <a:pt x="536" y="147"/>
                </a:cubicBezTo>
                <a:cubicBezTo>
                  <a:pt x="337" y="149"/>
                  <a:pt x="168" y="80"/>
                  <a:pt x="0" y="12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0442" name="AutoShape 26">
            <a:extLst>
              <a:ext uri="{FF2B5EF4-FFF2-40B4-BE49-F238E27FC236}">
                <a16:creationId xmlns:a16="http://schemas.microsoft.com/office/drawing/2014/main" id="{317A37EA-597E-E60E-B4AC-B6AD43E5C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575" y="5156200"/>
            <a:ext cx="833438" cy="2254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0443" name="Line 27">
            <a:extLst>
              <a:ext uri="{FF2B5EF4-FFF2-40B4-BE49-F238E27FC236}">
                <a16:creationId xmlns:a16="http://schemas.microsoft.com/office/drawing/2014/main" id="{B2621616-4969-746A-6DFA-920E9E4D8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988" y="5276850"/>
            <a:ext cx="64928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0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5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8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4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7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0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3" grpId="0" animBg="1"/>
      <p:bldP spid="60423" grpId="1" animBg="1"/>
      <p:bldP spid="60424" grpId="0" animBg="1"/>
      <p:bldP spid="60424" grpId="1" animBg="1"/>
      <p:bldP spid="60426" grpId="0" animBg="1"/>
      <p:bldP spid="60426" grpId="1" animBg="1"/>
      <p:bldP spid="60427" grpId="0" animBg="1"/>
      <p:bldP spid="60427" grpId="1" animBg="1"/>
      <p:bldP spid="60429" grpId="0" animBg="1"/>
      <p:bldP spid="60429" grpId="1" animBg="1"/>
      <p:bldP spid="60430" grpId="0" animBg="1"/>
      <p:bldP spid="60430" grpId="1" animBg="1"/>
      <p:bldP spid="60432" grpId="0" animBg="1"/>
      <p:bldP spid="60432" grpId="1" animBg="1"/>
      <p:bldP spid="60433" grpId="0" animBg="1"/>
      <p:bldP spid="60433" grpId="1" animBg="1"/>
      <p:bldP spid="60435" grpId="0" animBg="1"/>
      <p:bldP spid="60435" grpId="1" animBg="1"/>
      <p:bldP spid="60436" grpId="0" animBg="1"/>
      <p:bldP spid="60436" grpId="1" animBg="1"/>
      <p:bldP spid="60438" grpId="0" animBg="1"/>
      <p:bldP spid="60438" grpId="1" animBg="1"/>
      <p:bldP spid="60439" grpId="0" animBg="1"/>
      <p:bldP spid="60439" grpId="1" animBg="1"/>
      <p:bldP spid="60440" grpId="0" animBg="1"/>
      <p:bldP spid="60440" grpId="1" animBg="1"/>
      <p:bldP spid="60442" grpId="0" animBg="1"/>
      <p:bldP spid="6044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3">
            <a:extLst>
              <a:ext uri="{FF2B5EF4-FFF2-40B4-BE49-F238E27FC236}">
                <a16:creationId xmlns:a16="http://schemas.microsoft.com/office/drawing/2014/main" id="{E6D83ECE-8AE9-360B-C9AD-228E15DB4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01688"/>
            <a:ext cx="914400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cs-CZ" altLang="cs-CZ" sz="2000">
                <a:sym typeface="Symbol" panose="05050102010706020507" pitchFamily="18" charset="2"/>
              </a:rPr>
              <a:t>Efekty druhého/ třetího kola</a:t>
            </a:r>
            <a:r>
              <a:rPr lang="en-GB" altLang="cs-CZ" sz="2000">
                <a:sym typeface="Symbol" panose="05050102010706020507" pitchFamily="18" charset="2"/>
              </a:rPr>
              <a:t> (</a:t>
            </a:r>
            <a:r>
              <a:rPr lang="cs-CZ" altLang="cs-CZ" sz="1800">
                <a:sym typeface="Symbol" panose="05050102010706020507" pitchFamily="18" charset="2"/>
              </a:rPr>
              <a:t>uvedeno pouze pro </a:t>
            </a:r>
            <a:r>
              <a:rPr lang="en-GB" altLang="cs-CZ" sz="1800">
                <a:sym typeface="Symbol" panose="05050102010706020507" pitchFamily="18" charset="2"/>
              </a:rPr>
              <a:t>OMO</a:t>
            </a:r>
            <a:r>
              <a:rPr lang="cs-CZ" altLang="cs-CZ" sz="1800">
                <a:sym typeface="Symbol" panose="05050102010706020507" pitchFamily="18" charset="2"/>
              </a:rPr>
              <a:t>; ostatní obdobně; sazba PMR 10 %</a:t>
            </a:r>
            <a:r>
              <a:rPr lang="en-GB" altLang="cs-CZ" sz="2000">
                <a:sym typeface="Symbol" panose="05050102010706020507" pitchFamily="18" charset="2"/>
              </a:rPr>
              <a:t>):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GB" altLang="cs-CZ" sz="2000">
              <a:sym typeface="Symbol" panose="05050102010706020507" pitchFamily="18" charset="2"/>
            </a:endParaRPr>
          </a:p>
        </p:txBody>
      </p:sp>
      <p:pic>
        <p:nvPicPr>
          <p:cNvPr id="61444" name="Picture 4">
            <a:extLst>
              <a:ext uri="{FF2B5EF4-FFF2-40B4-BE49-F238E27FC236}">
                <a16:creationId xmlns:a16="http://schemas.microsoft.com/office/drawing/2014/main" id="{42885212-56DD-091B-2FF2-E4347ECF3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6688"/>
            <a:ext cx="4462463" cy="7524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5" name="Picture 5">
            <a:extLst>
              <a:ext uri="{FF2B5EF4-FFF2-40B4-BE49-F238E27FC236}">
                <a16:creationId xmlns:a16="http://schemas.microsoft.com/office/drawing/2014/main" id="{3185520C-C3D5-E941-D4FC-182364ADE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55888"/>
            <a:ext cx="6708775" cy="7524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6" name="Picture 6">
            <a:extLst>
              <a:ext uri="{FF2B5EF4-FFF2-40B4-BE49-F238E27FC236}">
                <a16:creationId xmlns:a16="http://schemas.microsoft.com/office/drawing/2014/main" id="{5378156D-B661-9BCA-1EA0-0D436FB47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0788"/>
            <a:ext cx="8953500" cy="7524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7" name="Picture 7">
            <a:extLst>
              <a:ext uri="{FF2B5EF4-FFF2-40B4-BE49-F238E27FC236}">
                <a16:creationId xmlns:a16="http://schemas.microsoft.com/office/drawing/2014/main" id="{1E31706F-0FA1-21A3-C11B-8EB46FB73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05375"/>
            <a:ext cx="8958263" cy="7524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48" name="AutoShape 8">
            <a:extLst>
              <a:ext uri="{FF2B5EF4-FFF2-40B4-BE49-F238E27FC236}">
                <a16:creationId xmlns:a16="http://schemas.microsoft.com/office/drawing/2014/main" id="{FD265354-78EF-D61C-657F-3ACC8E19E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3152775"/>
            <a:ext cx="833438" cy="206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1449" name="AutoShape 9">
            <a:extLst>
              <a:ext uri="{FF2B5EF4-FFF2-40B4-BE49-F238E27FC236}">
                <a16:creationId xmlns:a16="http://schemas.microsoft.com/office/drawing/2014/main" id="{506E23F9-869B-DDD3-D3C0-5FF8B2008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975" y="2941638"/>
            <a:ext cx="833438" cy="206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1450" name="Freeform 10">
            <a:extLst>
              <a:ext uri="{FF2B5EF4-FFF2-40B4-BE49-F238E27FC236}">
                <a16:creationId xmlns:a16="http://schemas.microsoft.com/office/drawing/2014/main" id="{6C3ED42B-32CE-3BEB-E360-0520CFE94EB7}"/>
              </a:ext>
            </a:extLst>
          </p:cNvPr>
          <p:cNvSpPr>
            <a:spLocks/>
          </p:cNvSpPr>
          <p:nvPr/>
        </p:nvSpPr>
        <p:spPr bwMode="auto">
          <a:xfrm>
            <a:off x="3195638" y="3151188"/>
            <a:ext cx="2995612" cy="430212"/>
          </a:xfrm>
          <a:custGeom>
            <a:avLst/>
            <a:gdLst>
              <a:gd name="T0" fmla="*/ 0 w 1887"/>
              <a:gd name="T1" fmla="*/ 2147483646 h 271"/>
              <a:gd name="T2" fmla="*/ 2147483646 w 1887"/>
              <a:gd name="T3" fmla="*/ 2147483646 h 271"/>
              <a:gd name="T4" fmla="*/ 2147483646 w 1887"/>
              <a:gd name="T5" fmla="*/ 2147483646 h 271"/>
              <a:gd name="T6" fmla="*/ 2147483646 w 1887"/>
              <a:gd name="T7" fmla="*/ 0 h 2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271">
                <a:moveTo>
                  <a:pt x="0" y="125"/>
                </a:moveTo>
                <a:cubicBezTo>
                  <a:pt x="401" y="184"/>
                  <a:pt x="802" y="243"/>
                  <a:pt x="1089" y="257"/>
                </a:cubicBezTo>
                <a:cubicBezTo>
                  <a:pt x="1376" y="271"/>
                  <a:pt x="1588" y="251"/>
                  <a:pt x="1721" y="208"/>
                </a:cubicBezTo>
                <a:cubicBezTo>
                  <a:pt x="1854" y="165"/>
                  <a:pt x="1870" y="82"/>
                  <a:pt x="1887" y="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1451" name="AutoShape 11">
            <a:extLst>
              <a:ext uri="{FF2B5EF4-FFF2-40B4-BE49-F238E27FC236}">
                <a16:creationId xmlns:a16="http://schemas.microsoft.com/office/drawing/2014/main" id="{ADA7D3C3-B104-7533-109A-67E8E609D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5" y="2927350"/>
            <a:ext cx="833438" cy="50006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1452" name="Line 12">
            <a:extLst>
              <a:ext uri="{FF2B5EF4-FFF2-40B4-BE49-F238E27FC236}">
                <a16:creationId xmlns:a16="http://schemas.microsoft.com/office/drawing/2014/main" id="{DC8AB018-38FE-B9B5-6C8A-0A7A5FCE6F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0538" y="3163888"/>
            <a:ext cx="293687" cy="1047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1453" name="AutoShape 13">
            <a:extLst>
              <a:ext uri="{FF2B5EF4-FFF2-40B4-BE49-F238E27FC236}">
                <a16:creationId xmlns:a16="http://schemas.microsoft.com/office/drawing/2014/main" id="{D2F19E70-8318-FF6B-CE62-9F6080009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2947988"/>
            <a:ext cx="833437" cy="206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1454" name="AutoShape 14">
            <a:extLst>
              <a:ext uri="{FF2B5EF4-FFF2-40B4-BE49-F238E27FC236}">
                <a16:creationId xmlns:a16="http://schemas.microsoft.com/office/drawing/2014/main" id="{CAC1CBAB-65EF-148B-B540-5998BDF01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363" y="3175000"/>
            <a:ext cx="833437" cy="206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1455" name="Freeform 15">
            <a:extLst>
              <a:ext uri="{FF2B5EF4-FFF2-40B4-BE49-F238E27FC236}">
                <a16:creationId xmlns:a16="http://schemas.microsoft.com/office/drawing/2014/main" id="{9F9C2BC8-3A65-C6D6-A019-9FDEB4809C7D}"/>
              </a:ext>
            </a:extLst>
          </p:cNvPr>
          <p:cNvSpPr>
            <a:spLocks/>
          </p:cNvSpPr>
          <p:nvPr/>
        </p:nvSpPr>
        <p:spPr bwMode="auto">
          <a:xfrm>
            <a:off x="1817688" y="3152775"/>
            <a:ext cx="3381375" cy="574675"/>
          </a:xfrm>
          <a:custGeom>
            <a:avLst/>
            <a:gdLst>
              <a:gd name="T0" fmla="*/ 0 w 2130"/>
              <a:gd name="T1" fmla="*/ 0 h 362"/>
              <a:gd name="T2" fmla="*/ 2147483646 w 2130"/>
              <a:gd name="T3" fmla="*/ 2147483646 h 362"/>
              <a:gd name="T4" fmla="*/ 2147483646 w 2130"/>
              <a:gd name="T5" fmla="*/ 2147483646 h 362"/>
              <a:gd name="T6" fmla="*/ 2147483646 w 2130"/>
              <a:gd name="T7" fmla="*/ 2147483646 h 3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0" h="362">
                <a:moveTo>
                  <a:pt x="0" y="0"/>
                </a:moveTo>
                <a:cubicBezTo>
                  <a:pt x="309" y="144"/>
                  <a:pt x="619" y="288"/>
                  <a:pt x="941" y="325"/>
                </a:cubicBezTo>
                <a:cubicBezTo>
                  <a:pt x="1263" y="362"/>
                  <a:pt x="1738" y="258"/>
                  <a:pt x="1934" y="225"/>
                </a:cubicBezTo>
                <a:cubicBezTo>
                  <a:pt x="2130" y="192"/>
                  <a:pt x="2124" y="159"/>
                  <a:pt x="2119" y="126"/>
                </a:cubicBezTo>
              </a:path>
            </a:pathLst>
          </a:custGeom>
          <a:noFill/>
          <a:ln w="19050" cmpd="sng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1456" name="AutoShape 16">
            <a:extLst>
              <a:ext uri="{FF2B5EF4-FFF2-40B4-BE49-F238E27FC236}">
                <a16:creationId xmlns:a16="http://schemas.microsoft.com/office/drawing/2014/main" id="{26945725-7194-D962-518F-133049138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38" y="4005263"/>
            <a:ext cx="833437" cy="24765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1457" name="AutoShape 17">
            <a:extLst>
              <a:ext uri="{FF2B5EF4-FFF2-40B4-BE49-F238E27FC236}">
                <a16:creationId xmlns:a16="http://schemas.microsoft.com/office/drawing/2014/main" id="{001922C0-6201-3AA5-7DF7-0856BA720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400" y="4032250"/>
            <a:ext cx="833438" cy="24765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1458" name="Freeform 18">
            <a:extLst>
              <a:ext uri="{FF2B5EF4-FFF2-40B4-BE49-F238E27FC236}">
                <a16:creationId xmlns:a16="http://schemas.microsoft.com/office/drawing/2014/main" id="{B18E52DD-B144-3DFF-D643-BC139C896409}"/>
              </a:ext>
            </a:extLst>
          </p:cNvPr>
          <p:cNvSpPr>
            <a:spLocks/>
          </p:cNvSpPr>
          <p:nvPr/>
        </p:nvSpPr>
        <p:spPr bwMode="auto">
          <a:xfrm>
            <a:off x="5654675" y="4267200"/>
            <a:ext cx="2816225" cy="430213"/>
          </a:xfrm>
          <a:custGeom>
            <a:avLst/>
            <a:gdLst>
              <a:gd name="T0" fmla="*/ 0 w 1880"/>
              <a:gd name="T1" fmla="*/ 0 h 271"/>
              <a:gd name="T2" fmla="*/ 2147483646 w 1880"/>
              <a:gd name="T3" fmla="*/ 2147483646 h 271"/>
              <a:gd name="T4" fmla="*/ 2147483646 w 1880"/>
              <a:gd name="T5" fmla="*/ 2147483646 h 271"/>
              <a:gd name="T6" fmla="*/ 2147483646 w 1880"/>
              <a:gd name="T7" fmla="*/ 2147483646 h 2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0" h="271">
                <a:moveTo>
                  <a:pt x="0" y="0"/>
                </a:moveTo>
                <a:cubicBezTo>
                  <a:pt x="233" y="96"/>
                  <a:pt x="466" y="193"/>
                  <a:pt x="741" y="232"/>
                </a:cubicBezTo>
                <a:cubicBezTo>
                  <a:pt x="1016" y="271"/>
                  <a:pt x="1458" y="264"/>
                  <a:pt x="1648" y="232"/>
                </a:cubicBezTo>
                <a:cubicBezTo>
                  <a:pt x="1838" y="200"/>
                  <a:pt x="1859" y="120"/>
                  <a:pt x="1880" y="4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1459" name="AutoShape 19">
            <a:extLst>
              <a:ext uri="{FF2B5EF4-FFF2-40B4-BE49-F238E27FC236}">
                <a16:creationId xmlns:a16="http://schemas.microsoft.com/office/drawing/2014/main" id="{872FAA06-2007-4DC5-064D-1EC2D496C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4005263"/>
            <a:ext cx="833438" cy="50006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1460" name="Line 20">
            <a:extLst>
              <a:ext uri="{FF2B5EF4-FFF2-40B4-BE49-F238E27FC236}">
                <a16:creationId xmlns:a16="http://schemas.microsoft.com/office/drawing/2014/main" id="{862BCE91-8C16-F167-01E6-32F0FE1FB2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08913" y="4246563"/>
            <a:ext cx="241300" cy="6191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1461" name="AutoShape 21">
            <a:extLst>
              <a:ext uri="{FF2B5EF4-FFF2-40B4-BE49-F238E27FC236}">
                <a16:creationId xmlns:a16="http://schemas.microsoft.com/office/drawing/2014/main" id="{FEFC93A4-7011-B523-7898-88E42A076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63" y="4046538"/>
            <a:ext cx="277812" cy="206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1462" name="AutoShape 22">
            <a:extLst>
              <a:ext uri="{FF2B5EF4-FFF2-40B4-BE49-F238E27FC236}">
                <a16:creationId xmlns:a16="http://schemas.microsoft.com/office/drawing/2014/main" id="{6FBC1A94-C9C1-C85E-E767-5EECF906C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975" y="4273550"/>
            <a:ext cx="833438" cy="206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61463" name="Freeform 23">
            <a:extLst>
              <a:ext uri="{FF2B5EF4-FFF2-40B4-BE49-F238E27FC236}">
                <a16:creationId xmlns:a16="http://schemas.microsoft.com/office/drawing/2014/main" id="{A1F130B6-9F60-B3A2-A608-2022B3DC6A9F}"/>
              </a:ext>
            </a:extLst>
          </p:cNvPr>
          <p:cNvSpPr>
            <a:spLocks/>
          </p:cNvSpPr>
          <p:nvPr/>
        </p:nvSpPr>
        <p:spPr bwMode="auto">
          <a:xfrm>
            <a:off x="2149475" y="4271963"/>
            <a:ext cx="5137150" cy="511175"/>
          </a:xfrm>
          <a:custGeom>
            <a:avLst/>
            <a:gdLst>
              <a:gd name="T0" fmla="*/ 0 w 2130"/>
              <a:gd name="T1" fmla="*/ 0 h 362"/>
              <a:gd name="T2" fmla="*/ 2147483646 w 2130"/>
              <a:gd name="T3" fmla="*/ 2147483646 h 362"/>
              <a:gd name="T4" fmla="*/ 2147483646 w 2130"/>
              <a:gd name="T5" fmla="*/ 2147483646 h 362"/>
              <a:gd name="T6" fmla="*/ 2147483646 w 2130"/>
              <a:gd name="T7" fmla="*/ 2147483646 h 3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0" h="362">
                <a:moveTo>
                  <a:pt x="0" y="0"/>
                </a:moveTo>
                <a:cubicBezTo>
                  <a:pt x="309" y="144"/>
                  <a:pt x="619" y="288"/>
                  <a:pt x="941" y="325"/>
                </a:cubicBezTo>
                <a:cubicBezTo>
                  <a:pt x="1263" y="362"/>
                  <a:pt x="1738" y="258"/>
                  <a:pt x="1934" y="225"/>
                </a:cubicBezTo>
                <a:cubicBezTo>
                  <a:pt x="2130" y="192"/>
                  <a:pt x="2124" y="159"/>
                  <a:pt x="2119" y="126"/>
                </a:cubicBezTo>
              </a:path>
            </a:pathLst>
          </a:custGeom>
          <a:noFill/>
          <a:ln w="19050" cmpd="sng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" name="Rectangle 24">
            <a:extLst>
              <a:ext uri="{FF2B5EF4-FFF2-40B4-BE49-F238E27FC236}">
                <a16:creationId xmlns:a16="http://schemas.microsoft.com/office/drawing/2014/main" id="{7971D30A-9C2E-D805-A25A-8FE9C6CA0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Proces</a:t>
            </a:r>
            <a:r>
              <a:rPr lang="cs-CZ" altLang="cs-CZ" sz="2800" b="1" i="1">
                <a:solidFill>
                  <a:schemeClr val="tx2"/>
                </a:solidFill>
              </a:rPr>
              <a:t> tvorby peněz (peněžní multiplikátor)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8" grpId="0" animBg="1"/>
      <p:bldP spid="61448" grpId="1" animBg="1"/>
      <p:bldP spid="61449" grpId="0" animBg="1"/>
      <p:bldP spid="61449" grpId="1" animBg="1"/>
      <p:bldP spid="61449" grpId="2" animBg="1"/>
      <p:bldP spid="61449" grpId="3" animBg="1"/>
      <p:bldP spid="61451" grpId="0" animBg="1"/>
      <p:bldP spid="61451" grpId="1" animBg="1"/>
      <p:bldP spid="61453" grpId="0" animBg="1"/>
      <p:bldP spid="61453" grpId="1" animBg="1"/>
      <p:bldP spid="61454" grpId="0" animBg="1"/>
      <p:bldP spid="61454" grpId="1" animBg="1"/>
      <p:bldP spid="61456" grpId="0" animBg="1"/>
      <p:bldP spid="61456" grpId="1" animBg="1"/>
      <p:bldP spid="61457" grpId="0" animBg="1"/>
      <p:bldP spid="61457" grpId="1" animBg="1"/>
      <p:bldP spid="61457" grpId="2" animBg="1"/>
      <p:bldP spid="61457" grpId="3" animBg="1"/>
      <p:bldP spid="61459" grpId="0" animBg="1"/>
      <p:bldP spid="61459" grpId="1" animBg="1"/>
      <p:bldP spid="61461" grpId="0" animBg="1"/>
      <p:bldP spid="61461" grpId="1" animBg="1"/>
      <p:bldP spid="61462" grpId="0" animBg="1"/>
      <p:bldP spid="6146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0779DBC9-856B-1692-8E37-9DA759D01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-185738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Peněžní m</a:t>
            </a:r>
            <a:r>
              <a:rPr lang="en-GB" altLang="cs-CZ" sz="2800" b="1" i="1">
                <a:solidFill>
                  <a:schemeClr val="tx2"/>
                </a:solidFill>
              </a:rPr>
              <a:t>ultipli</a:t>
            </a:r>
            <a:r>
              <a:rPr lang="cs-CZ" altLang="cs-CZ" sz="2800" b="1" i="1">
                <a:solidFill>
                  <a:schemeClr val="tx2"/>
                </a:solidFill>
              </a:rPr>
              <a:t>kátor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8130BC3E-3B6E-5FBD-31BE-68751F839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801688"/>
            <a:ext cx="8243888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endParaRPr lang="en-GB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GB" altLang="cs-CZ" sz="2000">
              <a:sym typeface="Symbol" panose="05050102010706020507" pitchFamily="18" charset="2"/>
            </a:endParaRPr>
          </a:p>
        </p:txBody>
      </p:sp>
      <p:pic>
        <p:nvPicPr>
          <p:cNvPr id="62468" name="Picture 4">
            <a:extLst>
              <a:ext uri="{FF2B5EF4-FFF2-40B4-BE49-F238E27FC236}">
                <a16:creationId xmlns:a16="http://schemas.microsoft.com/office/drawing/2014/main" id="{ADD82457-6AFC-2B6E-F41F-8CF8F77A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965200"/>
            <a:ext cx="4979987" cy="24431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69" name="Picture 5">
            <a:extLst>
              <a:ext uri="{FF2B5EF4-FFF2-40B4-BE49-F238E27FC236}">
                <a16:creationId xmlns:a16="http://schemas.microsoft.com/office/drawing/2014/main" id="{54E724BE-9FB5-7849-1A3F-BD14D8D46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3687763"/>
            <a:ext cx="4979987" cy="26812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3">
            <a:extLst>
              <a:ext uri="{FF2B5EF4-FFF2-40B4-BE49-F238E27FC236}">
                <a16:creationId xmlns:a16="http://schemas.microsoft.com/office/drawing/2014/main" id="{8E696A18-2268-22B0-DA85-CBC9D509E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801688"/>
            <a:ext cx="8243888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endParaRPr lang="en-GB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GB" altLang="cs-CZ" sz="2000">
              <a:sym typeface="Symbol" panose="05050102010706020507" pitchFamily="18" charset="2"/>
            </a:endParaRPr>
          </a:p>
        </p:txBody>
      </p:sp>
      <p:graphicFrame>
        <p:nvGraphicFramePr>
          <p:cNvPr id="63492" name="Object 4">
            <a:extLst>
              <a:ext uri="{FF2B5EF4-FFF2-40B4-BE49-F238E27FC236}">
                <a16:creationId xmlns:a16="http://schemas.microsoft.com/office/drawing/2014/main" id="{385452E2-21F8-D0E1-14A8-523468C32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2688" y="3916363"/>
          <a:ext cx="5575300" cy="578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2" imgW="6025711" imgH="6246947" progId="Word.Document.8">
                  <p:embed/>
                </p:oleObj>
              </mc:Choice>
              <mc:Fallback>
                <p:oleObj name="Dokument" r:id="rId2" imgW="6025711" imgH="6246947" progId="Word.Document.8">
                  <p:embed/>
                  <p:pic>
                    <p:nvPicPr>
                      <p:cNvPr id="63492" name="Object 4">
                        <a:extLst>
                          <a:ext uri="{FF2B5EF4-FFF2-40B4-BE49-F238E27FC236}">
                            <a16:creationId xmlns:a16="http://schemas.microsoft.com/office/drawing/2014/main" id="{385452E2-21F8-D0E1-14A8-523468C324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3916363"/>
                        <a:ext cx="5575300" cy="578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Rectangle 5">
            <a:extLst>
              <a:ext uri="{FF2B5EF4-FFF2-40B4-BE49-F238E27FC236}">
                <a16:creationId xmlns:a16="http://schemas.microsoft.com/office/drawing/2014/main" id="{2AC162D8-3040-0CC1-222F-EC0ACFBE3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62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63494" name="Object 6">
            <a:extLst>
              <a:ext uri="{FF2B5EF4-FFF2-40B4-BE49-F238E27FC236}">
                <a16:creationId xmlns:a16="http://schemas.microsoft.com/office/drawing/2014/main" id="{C3939204-CC3A-FED5-0036-1748FD4BAF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5050" y="663575"/>
          <a:ext cx="53911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3568700" imgH="609600" progId="Equation.3">
                  <p:embed/>
                </p:oleObj>
              </mc:Choice>
              <mc:Fallback>
                <p:oleObj name="Rovnice" r:id="rId4" imgW="3568700" imgH="609600" progId="Equation.3">
                  <p:embed/>
                  <p:pic>
                    <p:nvPicPr>
                      <p:cNvPr id="63494" name="Object 6">
                        <a:extLst>
                          <a:ext uri="{FF2B5EF4-FFF2-40B4-BE49-F238E27FC236}">
                            <a16:creationId xmlns:a16="http://schemas.microsoft.com/office/drawing/2014/main" id="{C3939204-CC3A-FED5-0036-1748FD4BAF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663575"/>
                        <a:ext cx="53911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Rectangle 7">
            <a:extLst>
              <a:ext uri="{FF2B5EF4-FFF2-40B4-BE49-F238E27FC236}">
                <a16:creationId xmlns:a16="http://schemas.microsoft.com/office/drawing/2014/main" id="{8BFC9041-A8B4-B15D-F38D-7B1880A25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95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63496" name="Object 8">
            <a:extLst>
              <a:ext uri="{FF2B5EF4-FFF2-40B4-BE49-F238E27FC236}">
                <a16:creationId xmlns:a16="http://schemas.microsoft.com/office/drawing/2014/main" id="{43290519-DF79-5F5F-D69D-B95236C2FE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2200" y="1858963"/>
          <a:ext cx="4219575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6" imgW="2734235" imgH="1819835" progId="Word.Picture.8">
                  <p:embed/>
                </p:oleObj>
              </mc:Choice>
              <mc:Fallback>
                <p:oleObj name="Obrázek" r:id="rId6" imgW="2734235" imgH="1819835" progId="Word.Picture.8">
                  <p:embed/>
                  <p:pic>
                    <p:nvPicPr>
                      <p:cNvPr id="63496" name="Object 8">
                        <a:extLst>
                          <a:ext uri="{FF2B5EF4-FFF2-40B4-BE49-F238E27FC236}">
                            <a16:creationId xmlns:a16="http://schemas.microsoft.com/office/drawing/2014/main" id="{43290519-DF79-5F5F-D69D-B95236C2FE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1858963"/>
                        <a:ext cx="4219575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>
            <a:extLst>
              <a:ext uri="{FF2B5EF4-FFF2-40B4-BE49-F238E27FC236}">
                <a16:creationId xmlns:a16="http://schemas.microsoft.com/office/drawing/2014/main" id="{81476632-3D30-ACDD-2B08-55EBD15542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2688" y="4929188"/>
          <a:ext cx="5456237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8" imgW="6025711" imgH="6246947" progId="Word.Document.8">
                  <p:embed/>
                </p:oleObj>
              </mc:Choice>
              <mc:Fallback>
                <p:oleObj name="Dokument" r:id="rId8" imgW="6025711" imgH="6246947" progId="Word.Document.8">
                  <p:embed/>
                  <p:pic>
                    <p:nvPicPr>
                      <p:cNvPr id="63497" name="Object 9">
                        <a:extLst>
                          <a:ext uri="{FF2B5EF4-FFF2-40B4-BE49-F238E27FC236}">
                            <a16:creationId xmlns:a16="http://schemas.microsoft.com/office/drawing/2014/main" id="{81476632-3D30-ACDD-2B08-55EBD15542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4929188"/>
                        <a:ext cx="5456237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9" name="Rectangle 10">
            <a:extLst>
              <a:ext uri="{FF2B5EF4-FFF2-40B4-BE49-F238E27FC236}">
                <a16:creationId xmlns:a16="http://schemas.microsoft.com/office/drawing/2014/main" id="{E9D0CDBA-054D-6EE3-D3A8-99ADE562C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-185738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Peněžní m</a:t>
            </a:r>
            <a:r>
              <a:rPr lang="en-GB" altLang="cs-CZ" sz="2800" b="1" i="1">
                <a:solidFill>
                  <a:schemeClr val="tx2"/>
                </a:solidFill>
              </a:rPr>
              <a:t>ultipli</a:t>
            </a:r>
            <a:r>
              <a:rPr lang="cs-CZ" altLang="cs-CZ" sz="2800" b="1" i="1">
                <a:solidFill>
                  <a:schemeClr val="tx2"/>
                </a:solidFill>
              </a:rPr>
              <a:t>kátor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EF623A3-5BFB-21C1-1DB9-6375A4DA8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5507038"/>
            <a:ext cx="48895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cs-CZ" altLang="cs-CZ" i="1">
                <a:solidFill>
                  <a:srgbClr val="FF0000"/>
                </a:solidFill>
              </a:rPr>
              <a:t>Stabilita multiplikátoru?</a:t>
            </a:r>
          </a:p>
          <a:p>
            <a:endParaRPr lang="cs-CZ" alt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C76C4E40-031B-8A98-1C34-770A7F63A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-185738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Exogenit</a:t>
            </a:r>
            <a:r>
              <a:rPr lang="cs-CZ" altLang="cs-CZ" sz="2800" b="1" i="1">
                <a:solidFill>
                  <a:schemeClr val="tx2"/>
                </a:solidFill>
              </a:rPr>
              <a:t>a peněžní báze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D57AED56-4B5A-C5D3-46E5-EA15017DF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801688"/>
            <a:ext cx="8243888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endParaRPr lang="en-GB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GB" altLang="cs-CZ" sz="2000">
              <a:sym typeface="Symbol" panose="05050102010706020507" pitchFamily="18" charset="2"/>
            </a:endParaRP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AB56A0D1-E65B-C9E0-A74E-232F57A54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792163"/>
            <a:ext cx="8721725" cy="522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400" b="1" i="1">
                <a:solidFill>
                  <a:srgbClr val="FF0000"/>
                </a:solidFill>
              </a:rPr>
              <a:t>MB=</a:t>
            </a:r>
            <a:r>
              <a:rPr lang="cs-CZ" altLang="cs-CZ" sz="2400" b="1" i="1">
                <a:solidFill>
                  <a:srgbClr val="FF0000"/>
                </a:solidFill>
              </a:rPr>
              <a:t>ČZ</a:t>
            </a:r>
            <a:r>
              <a:rPr lang="en-GB" altLang="cs-CZ" sz="2400" b="1" i="1">
                <a:solidFill>
                  <a:srgbClr val="FF0000"/>
                </a:solidFill>
              </a:rPr>
              <a:t>A+DL+SCP+OA-BHSR-JM-OP</a:t>
            </a:r>
          </a:p>
          <a:p>
            <a:pPr eaLnBrk="1" hangingPunct="1">
              <a:spcBef>
                <a:spcPct val="10000"/>
              </a:spcBef>
            </a:pPr>
            <a:r>
              <a:rPr lang="cs-CZ" altLang="cs-CZ" sz="2400" b="1" u="sng">
                <a:solidFill>
                  <a:schemeClr val="accent2"/>
                </a:solidFill>
              </a:rPr>
              <a:t>Faktory peněžní politiky</a:t>
            </a:r>
            <a:r>
              <a:rPr lang="en-GB" altLang="cs-CZ" sz="2400"/>
              <a:t> 	-</a:t>
            </a:r>
            <a:r>
              <a:rPr lang="cs-CZ" altLang="cs-CZ" sz="2400" i="1">
                <a:solidFill>
                  <a:srgbClr val="33CC33"/>
                </a:solidFill>
              </a:rPr>
              <a:t>nákup obligací</a:t>
            </a:r>
            <a:r>
              <a:rPr lang="en-GB" altLang="cs-CZ" sz="2400"/>
              <a:t> (REPO opera</a:t>
            </a:r>
            <a:r>
              <a:rPr lang="cs-CZ" altLang="cs-CZ" sz="2400"/>
              <a:t>ce</a:t>
            </a:r>
            <a:r>
              <a:rPr lang="en-GB" altLang="cs-CZ" sz="2400"/>
              <a:t>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400"/>
              <a:t>				-</a:t>
            </a:r>
            <a:r>
              <a:rPr lang="en-GB" altLang="cs-CZ" sz="2400" i="1">
                <a:solidFill>
                  <a:srgbClr val="33CC33"/>
                </a:solidFill>
              </a:rPr>
              <a:t>dis</a:t>
            </a:r>
            <a:r>
              <a:rPr lang="cs-CZ" altLang="cs-CZ" sz="2400" i="1">
                <a:solidFill>
                  <a:srgbClr val="33CC33"/>
                </a:solidFill>
              </a:rPr>
              <a:t>kontní půjčky</a:t>
            </a:r>
            <a:r>
              <a:rPr lang="en-GB" altLang="cs-CZ" sz="2400"/>
              <a:t> (</a:t>
            </a:r>
            <a:r>
              <a:rPr lang="cs-CZ" altLang="cs-CZ" sz="2400"/>
              <a:t>částečně e</a:t>
            </a:r>
            <a:r>
              <a:rPr lang="en-GB" altLang="cs-CZ" sz="2400"/>
              <a:t>ndogen</a:t>
            </a:r>
            <a:r>
              <a:rPr lang="cs-CZ" altLang="cs-CZ" sz="2400"/>
              <a:t>ní</a:t>
            </a:r>
            <a:r>
              <a:rPr lang="en-GB" altLang="cs-CZ" sz="2400"/>
              <a:t>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GB" altLang="cs-CZ" sz="2400"/>
          </a:p>
          <a:p>
            <a:pPr eaLnBrk="1" hangingPunct="1">
              <a:spcBef>
                <a:spcPct val="10000"/>
              </a:spcBef>
            </a:pPr>
            <a:r>
              <a:rPr lang="en-GB" altLang="cs-CZ" sz="2400" u="sng">
                <a:solidFill>
                  <a:schemeClr val="accent2"/>
                </a:solidFill>
              </a:rPr>
              <a:t>Autonom</a:t>
            </a:r>
            <a:r>
              <a:rPr lang="cs-CZ" altLang="cs-CZ" sz="2400" u="sng">
                <a:solidFill>
                  <a:schemeClr val="accent2"/>
                </a:solidFill>
              </a:rPr>
              <a:t>ní f</a:t>
            </a:r>
            <a:r>
              <a:rPr lang="en-GB" altLang="cs-CZ" sz="2400" u="sng">
                <a:solidFill>
                  <a:schemeClr val="accent2"/>
                </a:solidFill>
              </a:rPr>
              <a:t>a</a:t>
            </a:r>
            <a:r>
              <a:rPr lang="cs-CZ" altLang="cs-CZ" sz="2400" u="sng">
                <a:solidFill>
                  <a:schemeClr val="accent2"/>
                </a:solidFill>
              </a:rPr>
              <a:t>k</a:t>
            </a:r>
            <a:r>
              <a:rPr lang="en-GB" altLang="cs-CZ" sz="2400" u="sng">
                <a:solidFill>
                  <a:schemeClr val="accent2"/>
                </a:solidFill>
              </a:rPr>
              <a:t>tor</a:t>
            </a:r>
            <a:r>
              <a:rPr lang="cs-CZ" altLang="cs-CZ" sz="2400" u="sng">
                <a:solidFill>
                  <a:schemeClr val="accent2"/>
                </a:solidFill>
              </a:rPr>
              <a:t>y</a:t>
            </a:r>
            <a:r>
              <a:rPr lang="en-GB" altLang="cs-CZ" sz="2400"/>
              <a:t>	-</a:t>
            </a:r>
            <a:r>
              <a:rPr lang="cs-CZ" altLang="cs-CZ" sz="2400" b="1" i="1">
                <a:solidFill>
                  <a:srgbClr val="33CC33"/>
                </a:solidFill>
              </a:rPr>
              <a:t>ČZ</a:t>
            </a:r>
            <a:r>
              <a:rPr lang="en-GB" altLang="cs-CZ" sz="2400" b="1" i="1">
                <a:solidFill>
                  <a:srgbClr val="33CC33"/>
                </a:solidFill>
              </a:rPr>
              <a:t>A</a:t>
            </a:r>
            <a:r>
              <a:rPr lang="en-GB" altLang="cs-CZ" sz="2400"/>
              <a:t>- fix</a:t>
            </a:r>
            <a:r>
              <a:rPr lang="cs-CZ" altLang="cs-CZ" sz="2400"/>
              <a:t>ní režim devizového kurzu</a:t>
            </a:r>
            <a:r>
              <a:rPr lang="en-GB" altLang="cs-CZ" sz="2400"/>
              <a:t>- </a:t>
            </a:r>
            <a:r>
              <a:rPr lang="cs-CZ" altLang="cs-CZ" sz="2400"/>
              <a:t>příliv </a:t>
            </a:r>
            <a:r>
              <a:rPr lang="en-GB" altLang="cs-CZ" sz="2400"/>
              <a:t>				</a:t>
            </a:r>
            <a:r>
              <a:rPr lang="cs-CZ" altLang="cs-CZ" sz="2400"/>
              <a:t>kapitálu</a:t>
            </a:r>
            <a:r>
              <a:rPr lang="en-GB" altLang="cs-CZ" sz="2400">
                <a:sym typeface="Symbol" panose="05050102010706020507" pitchFamily="18" charset="2"/>
              </a:rPr>
              <a:t></a:t>
            </a:r>
            <a:r>
              <a:rPr lang="cs-CZ" altLang="cs-CZ" sz="2400">
                <a:sym typeface="Symbol" panose="05050102010706020507" pitchFamily="18" charset="2"/>
              </a:rPr>
              <a:t>tlak na </a:t>
            </a:r>
            <a:r>
              <a:rPr lang="en-GB" altLang="cs-CZ" sz="2400">
                <a:sym typeface="Symbol" panose="05050102010706020507" pitchFamily="18" charset="2"/>
              </a:rPr>
              <a:t>aprecia</a:t>
            </a:r>
            <a:r>
              <a:rPr lang="cs-CZ" altLang="cs-CZ" sz="2400">
                <a:sym typeface="Symbol" panose="05050102010706020507" pitchFamily="18" charset="2"/>
              </a:rPr>
              <a:t>ci kurzu</a:t>
            </a:r>
            <a:r>
              <a:rPr lang="en-GB" altLang="cs-CZ" sz="2400">
                <a:sym typeface="Symbol" panose="05050102010706020507" pitchFamily="18" charset="2"/>
              </a:rPr>
              <a:t> </a:t>
            </a: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ČZ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400"/>
              <a:t>			- </a:t>
            </a:r>
            <a:r>
              <a:rPr lang="cs-CZ" altLang="cs-CZ" sz="2400" b="1" i="1">
                <a:solidFill>
                  <a:srgbClr val="33CC33"/>
                </a:solidFill>
              </a:rPr>
              <a:t>Čistý úvěr vládě</a:t>
            </a:r>
            <a:r>
              <a:rPr lang="en-GB" altLang="cs-CZ" sz="2400" b="1">
                <a:solidFill>
                  <a:srgbClr val="33CC33"/>
                </a:solidFill>
              </a:rPr>
              <a:t>-</a:t>
            </a:r>
            <a:r>
              <a:rPr lang="en-GB" altLang="cs-CZ" sz="2400"/>
              <a:t> </a:t>
            </a:r>
            <a:r>
              <a:rPr lang="en-GB" altLang="cs-CZ" sz="2400" b="1" i="1">
                <a:solidFill>
                  <a:schemeClr val="accent2"/>
                </a:solidFill>
              </a:rPr>
              <a:t>SCP-BHSR</a:t>
            </a:r>
            <a:r>
              <a:rPr lang="en-GB" altLang="cs-CZ" sz="2400"/>
              <a:t>-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400"/>
              <a:t>			 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BHSRMB</a:t>
            </a:r>
            <a:r>
              <a:rPr lang="en-GB" altLang="cs-CZ" sz="2400">
                <a:sym typeface="Symbol" panose="05050102010706020507" pitchFamily="18" charset="2"/>
              </a:rPr>
              <a:t>; </a:t>
            </a:r>
            <a:r>
              <a:rPr lang="cs-CZ" altLang="cs-CZ" sz="2400">
                <a:sym typeface="Symbol" panose="05050102010706020507" pitchFamily="18" charset="2"/>
              </a:rPr>
              <a:t>nezávislost </a:t>
            </a:r>
            <a:r>
              <a:rPr lang="en-GB" altLang="cs-CZ" sz="2400">
                <a:sym typeface="Symbol" panose="05050102010706020507" pitchFamily="18" charset="2"/>
              </a:rPr>
              <a:t>CB</a:t>
            </a:r>
            <a:r>
              <a:rPr lang="cs-CZ" altLang="cs-CZ" sz="2400">
                <a:sym typeface="Symbol" panose="05050102010706020507" pitchFamily="18" charset="2"/>
              </a:rPr>
              <a:t>?</a:t>
            </a:r>
            <a:r>
              <a:rPr lang="en-GB" altLang="cs-CZ" sz="2400">
                <a:sym typeface="Symbol" panose="05050102010706020507" pitchFamily="18" charset="2"/>
              </a:rPr>
              <a:t>: 					</a:t>
            </a:r>
            <a:r>
              <a:rPr lang="cs-CZ" altLang="cs-CZ" sz="2400">
                <a:sym typeface="Symbol" panose="05050102010706020507" pitchFamily="18" charset="2"/>
              </a:rPr>
              <a:t>		</a:t>
            </a:r>
            <a:r>
              <a:rPr lang="en-GB" altLang="cs-CZ" sz="2400">
                <a:sym typeface="Symbol" panose="05050102010706020507" pitchFamily="18" charset="2"/>
              </a:rPr>
              <a:t></a:t>
            </a:r>
            <a:r>
              <a:rPr lang="en-GB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BHSRSCP, MB</a:t>
            </a:r>
            <a:r>
              <a:rPr lang="en-GB" altLang="cs-CZ" sz="2400">
                <a:sym typeface="Symbol" panose="05050102010706020507" pitchFamily="18" charset="2"/>
              </a:rPr>
              <a:t> </a:t>
            </a:r>
            <a:r>
              <a:rPr lang="cs-CZ" altLang="cs-CZ" sz="2400">
                <a:sym typeface="Symbol" panose="05050102010706020507" pitchFamily="18" charset="2"/>
              </a:rPr>
              <a:t>stejná</a:t>
            </a:r>
            <a:endParaRPr lang="en-GB" altLang="cs-CZ" sz="2400"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400">
                <a:sym typeface="Symbol" panose="05050102010706020507" pitchFamily="18" charset="2"/>
              </a:rPr>
              <a:t>			</a:t>
            </a:r>
            <a:endParaRPr lang="en-GB" altLang="cs-CZ" sz="2400"/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GB" altLang="cs-CZ" sz="2400" b="1" u="sng">
                <a:solidFill>
                  <a:srgbClr val="FF0000"/>
                </a:solidFill>
              </a:rPr>
              <a:t>Stabilit</a:t>
            </a:r>
            <a:r>
              <a:rPr lang="cs-CZ" altLang="cs-CZ" sz="2400" b="1" u="sng">
                <a:solidFill>
                  <a:srgbClr val="FF0000"/>
                </a:solidFill>
              </a:rPr>
              <a:t>a m</a:t>
            </a:r>
            <a:r>
              <a:rPr lang="en-GB" altLang="cs-CZ" sz="2400" b="1" u="sng">
                <a:solidFill>
                  <a:srgbClr val="FF0000"/>
                </a:solidFill>
              </a:rPr>
              <a:t>ultipli</a:t>
            </a:r>
            <a:r>
              <a:rPr lang="cs-CZ" altLang="cs-CZ" sz="2400" b="1" u="sng">
                <a:solidFill>
                  <a:srgbClr val="FF0000"/>
                </a:solidFill>
              </a:rPr>
              <a:t>kátoru</a:t>
            </a:r>
            <a:r>
              <a:rPr lang="en-GB" altLang="cs-CZ" sz="2400" b="1" u="sng">
                <a:solidFill>
                  <a:srgbClr val="FF0000"/>
                </a:solidFill>
              </a:rPr>
              <a:t>?</a:t>
            </a:r>
            <a:r>
              <a:rPr lang="en-GB" altLang="cs-CZ" sz="2400"/>
              <a:t> - CU </a:t>
            </a:r>
            <a:r>
              <a:rPr lang="cs-CZ" altLang="cs-CZ" sz="2400"/>
              <a:t>a</a:t>
            </a:r>
            <a:r>
              <a:rPr lang="en-GB" altLang="cs-CZ" sz="2400"/>
              <a:t> </a:t>
            </a:r>
            <a:r>
              <a:rPr lang="cs-CZ" altLang="cs-CZ" sz="2400"/>
              <a:t>volné rezervy</a:t>
            </a:r>
            <a:endParaRPr lang="en-GB" altLang="cs-CZ" sz="2400"/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cs-CZ" altLang="cs-CZ" sz="2400" i="1">
                <a:solidFill>
                  <a:srgbClr val="009900"/>
                </a:solidFill>
              </a:rPr>
              <a:t>Volba peněžní báze</a:t>
            </a:r>
            <a:r>
              <a:rPr lang="en-GB" altLang="cs-CZ" sz="2400" i="1">
                <a:solidFill>
                  <a:srgbClr val="009900"/>
                </a:solidFill>
              </a:rPr>
              <a:t>- trade off</a:t>
            </a:r>
            <a:r>
              <a:rPr lang="cs-CZ" altLang="cs-CZ" sz="2400"/>
              <a:t>:</a:t>
            </a:r>
            <a:r>
              <a:rPr lang="en-GB" altLang="cs-CZ" sz="2400"/>
              <a:t>  exogenit</a:t>
            </a:r>
            <a:r>
              <a:rPr lang="cs-CZ" altLang="cs-CZ" sz="2400"/>
              <a:t>a</a:t>
            </a:r>
            <a:r>
              <a:rPr lang="en-GB" altLang="cs-CZ" sz="2400"/>
              <a:t> MB x </a:t>
            </a:r>
            <a:r>
              <a:rPr lang="cs-CZ" altLang="cs-CZ" sz="2400"/>
              <a:t>stabilita multiplikátoru</a:t>
            </a:r>
            <a:endParaRPr lang="en-GB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5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>
            <a:extLst>
              <a:ext uri="{FF2B5EF4-FFF2-40B4-BE49-F238E27FC236}">
                <a16:creationId xmlns:a16="http://schemas.microsoft.com/office/drawing/2014/main" id="{9A29DAC3-27F8-F4B3-ABD4-D09411284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1806575"/>
            <a:ext cx="4635500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1" name="Picture 3">
            <a:extLst>
              <a:ext uri="{FF2B5EF4-FFF2-40B4-BE49-F238E27FC236}">
                <a16:creationId xmlns:a16="http://schemas.microsoft.com/office/drawing/2014/main" id="{D58E0397-579A-490A-9B76-C578483B7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8000"/>
            <a:ext cx="4635500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>
            <a:extLst>
              <a:ext uri="{FF2B5EF4-FFF2-40B4-BE49-F238E27FC236}">
                <a16:creationId xmlns:a16="http://schemas.microsoft.com/office/drawing/2014/main" id="{73E5E050-ADF9-CF34-FA6A-E978E7C60F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06E24992-13D8-4BBD-AF54-A7E94384A268}" type="slidenum">
              <a:rPr lang="en-CA" altLang="cs-CZ" sz="1200" smtClean="0">
                <a:latin typeface="Arial" panose="020B0604020202020204" pitchFamily="34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26</a:t>
            </a:fld>
            <a:endParaRPr lang="en-CA" altLang="cs-CZ" sz="1200">
              <a:latin typeface="Arial" panose="020B0604020202020204" pitchFamily="34" charset="0"/>
            </a:endParaRPr>
          </a:p>
        </p:txBody>
      </p:sp>
      <p:sp>
        <p:nvSpPr>
          <p:cNvPr id="69635" name="Zástupný symbol pro obsah 2">
            <a:extLst>
              <a:ext uri="{FF2B5EF4-FFF2-40B4-BE49-F238E27FC236}">
                <a16:creationId xmlns:a16="http://schemas.microsoft.com/office/drawing/2014/main" id="{E6895E3C-CE2A-A64F-7432-1BC6E1D5E17A}"/>
              </a:ext>
            </a:extLst>
          </p:cNvPr>
          <p:cNvSpPr txBox="1">
            <a:spLocks/>
          </p:cNvSpPr>
          <p:nvPr/>
        </p:nvSpPr>
        <p:spPr bwMode="auto">
          <a:xfrm>
            <a:off x="250825" y="739775"/>
            <a:ext cx="8496300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3300"/>
              </a:buClr>
            </a:pPr>
            <a:endParaRPr lang="cs-CZ" altLang="en-US" sz="2400">
              <a:latin typeface="Calibri" panose="020F0502020204030204" pitchFamily="34" charset="0"/>
            </a:endParaRPr>
          </a:p>
        </p:txBody>
      </p:sp>
      <p:sp>
        <p:nvSpPr>
          <p:cNvPr id="69636" name="TextovéPole 1">
            <a:extLst>
              <a:ext uri="{FF2B5EF4-FFF2-40B4-BE49-F238E27FC236}">
                <a16:creationId xmlns:a16="http://schemas.microsoft.com/office/drawing/2014/main" id="{1C603A01-106C-FB29-AE1C-AD98C3993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5738813"/>
            <a:ext cx="8350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latin typeface="Arial Narrow" panose="020B0606020202030204" pitchFamily="34" charset="0"/>
              </a:rPr>
              <a:t>Source: Bloomberg</a:t>
            </a:r>
            <a:r>
              <a:rPr lang="cs-CZ" altLang="en-US" sz="1600" i="1">
                <a:latin typeface="Arial Narrow" panose="020B0606020202030204" pitchFamily="34" charset="0"/>
              </a:rPr>
              <a:t>, CNB.</a:t>
            </a:r>
            <a:endParaRPr lang="en-US" altLang="en-US" sz="1600">
              <a:latin typeface="Arial Narrow" panose="020B0606020202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4EEC9E4-3522-6B69-55DD-1A3F66629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-114300"/>
            <a:ext cx="7345362" cy="865188"/>
          </a:xfrm>
          <a:prstGeom prst="rect">
            <a:avLst/>
          </a:prstGeom>
          <a:noFill/>
          <a:ln>
            <a:noFill/>
          </a:ln>
        </p:spPr>
        <p:txBody>
          <a:bodyPr lIns="91428" tIns="45715" rIns="91428" bIns="45715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cs-CZ" altLang="cs-CZ" sz="3200" kern="0" dirty="0">
                <a:solidFill>
                  <a:schemeClr val="bg1"/>
                </a:solidFill>
              </a:rPr>
              <a:t>                   </a:t>
            </a:r>
            <a:r>
              <a:rPr lang="cs-CZ" altLang="cs-CZ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  <a:p>
            <a:pPr eaLnBrk="1" hangingPunct="1">
              <a:defRPr/>
            </a:pPr>
            <a:r>
              <a:rPr lang="cs-CZ" altLang="en-US" dirty="0"/>
              <a:t>Podíl aktiv centrálních bank k  H</a:t>
            </a:r>
            <a:r>
              <a:rPr lang="en-US" altLang="en-US" dirty="0"/>
              <a:t>DP</a:t>
            </a:r>
            <a:endParaRPr lang="cs-CZ" altLang="en-US" dirty="0"/>
          </a:p>
          <a:p>
            <a:pPr eaLnBrk="1" hangingPunct="1">
              <a:defRPr/>
            </a:pPr>
            <a:r>
              <a:rPr lang="cs-CZ" altLang="cs-CZ" sz="3200" kern="0" dirty="0">
                <a:solidFill>
                  <a:schemeClr val="bg1"/>
                </a:solidFill>
              </a:rPr>
              <a:t> </a:t>
            </a:r>
            <a:r>
              <a:rPr lang="en-US" altLang="cs-CZ" sz="2400" kern="0" dirty="0">
                <a:solidFill>
                  <a:schemeClr val="bg1"/>
                </a:solidFill>
              </a:rPr>
              <a:t>Monetary Policy </a:t>
            </a:r>
          </a:p>
        </p:txBody>
      </p:sp>
      <p:pic>
        <p:nvPicPr>
          <p:cNvPr id="69638" name="Picture 2">
            <a:extLst>
              <a:ext uri="{FF2B5EF4-FFF2-40B4-BE49-F238E27FC236}">
                <a16:creationId xmlns:a16="http://schemas.microsoft.com/office/drawing/2014/main" id="{8A0E71DF-7539-D5EF-E136-23F2E52AE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41375"/>
            <a:ext cx="7604125" cy="490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00000000-0008-0000-0400-00000D1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9284909"/>
              </p:ext>
            </p:extLst>
          </p:nvPr>
        </p:nvGraphicFramePr>
        <p:xfrm>
          <a:off x="95521" y="91168"/>
          <a:ext cx="8950507" cy="3003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00000000-0008-0000-0400-00000E1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654397"/>
              </p:ext>
            </p:extLst>
          </p:nvPr>
        </p:nvGraphicFramePr>
        <p:xfrm>
          <a:off x="0" y="3257323"/>
          <a:ext cx="9046028" cy="3404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AB2793C-90B7-0B02-F8EC-D7BA533A1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Měnová politika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FFA7186B-AF4B-F499-6E1E-F36120396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41363"/>
            <a:ext cx="7848600" cy="618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cs-CZ" sz="2000" b="1" i="1" u="sng">
                <a:solidFill>
                  <a:srgbClr val="FF0000"/>
                </a:solidFill>
              </a:rPr>
              <a:t>Transmis</a:t>
            </a:r>
            <a:r>
              <a:rPr lang="cs-CZ" altLang="cs-CZ" sz="2000" b="1" i="1" u="sng">
                <a:solidFill>
                  <a:srgbClr val="FF0000"/>
                </a:solidFill>
              </a:rPr>
              <a:t>ní</a:t>
            </a:r>
            <a:r>
              <a:rPr lang="en-US" altLang="cs-CZ" sz="2000" b="1" i="1" u="sng">
                <a:solidFill>
                  <a:srgbClr val="FF0000"/>
                </a:solidFill>
              </a:rPr>
              <a:t> mechanism</a:t>
            </a:r>
            <a:r>
              <a:rPr lang="cs-CZ" altLang="cs-CZ" sz="2000" b="1" i="1" u="sng">
                <a:solidFill>
                  <a:srgbClr val="FF0000"/>
                </a:solidFill>
              </a:rPr>
              <a:t>us</a:t>
            </a:r>
            <a:r>
              <a:rPr lang="en-US" altLang="cs-CZ" sz="2000">
                <a:solidFill>
                  <a:srgbClr val="FF0000"/>
                </a:solidFill>
              </a:rPr>
              <a:t>-</a:t>
            </a:r>
            <a:r>
              <a:rPr lang="en-US" altLang="cs-CZ" sz="2000"/>
              <a:t> </a:t>
            </a:r>
            <a:r>
              <a:rPr lang="cs-CZ" altLang="cs-CZ" sz="2000"/>
              <a:t>způsob jakým centrální banka provádí svoji měnovou politiku</a:t>
            </a:r>
            <a:r>
              <a:rPr lang="en-US" altLang="cs-CZ" sz="2000"/>
              <a:t>, </a:t>
            </a:r>
            <a:r>
              <a:rPr lang="cs-CZ" altLang="cs-CZ" sz="2000"/>
              <a:t>směřuje od nástrojů k cílům</a:t>
            </a:r>
            <a:r>
              <a:rPr lang="en-US" altLang="cs-CZ" sz="2000"/>
              <a:t>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cs-CZ" sz="2000"/>
              <a:t>Probl</a:t>
            </a:r>
            <a:r>
              <a:rPr lang="cs-CZ" altLang="cs-CZ" sz="2000"/>
              <a:t>ém zpoždění</a:t>
            </a:r>
            <a:r>
              <a:rPr lang="en-US" altLang="cs-CZ" sz="2000"/>
              <a:t>- CB </a:t>
            </a:r>
            <a:r>
              <a:rPr lang="cs-CZ" altLang="cs-CZ" sz="2000"/>
              <a:t>nemůže cílovat základní cíl (goal), používá zprostředkující cíle/ kritéria (</a:t>
            </a:r>
            <a:r>
              <a:rPr lang="en-US" altLang="cs-CZ" sz="2000"/>
              <a:t>intermediate </a:t>
            </a:r>
            <a:r>
              <a:rPr lang="cs-CZ" altLang="cs-CZ" sz="2000"/>
              <a:t>targets)</a:t>
            </a:r>
            <a:endParaRPr lang="en-US" altLang="cs-CZ" sz="2000"/>
          </a:p>
          <a:p>
            <a:pPr eaLnBrk="1" hangingPunct="1">
              <a:spcBef>
                <a:spcPct val="50000"/>
              </a:spcBef>
            </a:pPr>
            <a:r>
              <a:rPr lang="cs-CZ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Měnový</a:t>
            </a:r>
            <a:r>
              <a:rPr lang="en-US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 transmis</a:t>
            </a:r>
            <a:r>
              <a:rPr lang="cs-CZ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ní </a:t>
            </a:r>
            <a:r>
              <a:rPr lang="en-US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mech</a:t>
            </a:r>
            <a:r>
              <a:rPr lang="en-US" altLang="cs-CZ" sz="2000" b="1" i="1">
                <a:sym typeface="Symbol" panose="05050102010706020507" pitchFamily="18" charset="2"/>
              </a:rPr>
              <a:t>.</a:t>
            </a:r>
            <a:r>
              <a:rPr lang="en-US" altLang="cs-CZ" sz="2000">
                <a:sym typeface="Symbol" panose="05050102010706020507" pitchFamily="18" charset="2"/>
              </a:rPr>
              <a:t>-</a:t>
            </a:r>
            <a:r>
              <a:rPr lang="cs-CZ" altLang="cs-CZ" sz="2000">
                <a:sym typeface="Symbol" panose="05050102010706020507" pitchFamily="18" charset="2"/>
              </a:rPr>
              <a:t>předpoklady</a:t>
            </a:r>
            <a:r>
              <a:rPr lang="en-US" altLang="cs-CZ" sz="2000">
                <a:sym typeface="Symbol" panose="05050102010706020507" pitchFamily="18" charset="2"/>
              </a:rPr>
              <a:t>- exogenit</a:t>
            </a:r>
            <a:r>
              <a:rPr lang="cs-CZ" altLang="cs-CZ" sz="2000">
                <a:sym typeface="Symbol" panose="05050102010706020507" pitchFamily="18" charset="2"/>
              </a:rPr>
              <a:t>a</a:t>
            </a:r>
            <a:r>
              <a:rPr lang="en-US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MB, s</a:t>
            </a:r>
            <a:r>
              <a:rPr lang="en-US" altLang="cs-CZ" sz="2000">
                <a:sym typeface="Symbol" panose="05050102010706020507" pitchFamily="18" charset="2"/>
              </a:rPr>
              <a:t>tabilit</a:t>
            </a:r>
            <a:r>
              <a:rPr lang="cs-CZ" altLang="cs-CZ" sz="2000">
                <a:sym typeface="Symbol" panose="05050102010706020507" pitchFamily="18" charset="2"/>
              </a:rPr>
              <a:t>a</a:t>
            </a:r>
            <a:r>
              <a:rPr lang="en-US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m</a:t>
            </a:r>
            <a:r>
              <a:rPr lang="en-US" altLang="cs-CZ" sz="2000">
                <a:sym typeface="Symbol" panose="05050102010706020507" pitchFamily="18" charset="2"/>
              </a:rPr>
              <a:t>ultipli</a:t>
            </a:r>
            <a:r>
              <a:rPr lang="cs-CZ" altLang="cs-CZ" sz="2000">
                <a:sym typeface="Symbol" panose="05050102010706020507" pitchFamily="18" charset="2"/>
              </a:rPr>
              <a:t>kátoru</a:t>
            </a:r>
            <a:r>
              <a:rPr lang="en-US" altLang="cs-CZ" sz="2000">
                <a:sym typeface="Symbol" panose="05050102010706020507" pitchFamily="18" charset="2"/>
              </a:rPr>
              <a:t>, </a:t>
            </a:r>
            <a:r>
              <a:rPr lang="cs-CZ" altLang="cs-CZ" sz="2000">
                <a:sym typeface="Symbol" panose="05050102010706020507" pitchFamily="18" charset="2"/>
              </a:rPr>
              <a:t>kvantitativní </a:t>
            </a:r>
            <a:r>
              <a:rPr lang="en-US" altLang="cs-CZ" sz="2000">
                <a:sym typeface="Symbol" panose="05050102010706020507" pitchFamily="18" charset="2"/>
              </a:rPr>
              <a:t>teor</a:t>
            </a:r>
            <a:r>
              <a:rPr lang="cs-CZ" altLang="cs-CZ" sz="2000">
                <a:sym typeface="Symbol" panose="05050102010706020507" pitchFamily="18" charset="2"/>
              </a:rPr>
              <a:t>ie peněz, Y exogenní</a:t>
            </a:r>
            <a:endParaRPr lang="en-US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cs-CZ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Devizový TM</a:t>
            </a:r>
            <a:r>
              <a:rPr lang="en-US" altLang="cs-CZ" sz="2000">
                <a:sym typeface="Symbol" panose="05050102010706020507" pitchFamily="18" charset="2"/>
              </a:rPr>
              <a:t>;</a:t>
            </a:r>
            <a:r>
              <a:rPr lang="cs-CZ" altLang="cs-CZ" sz="2000">
                <a:sym typeface="Symbol" panose="05050102010706020507" pitchFamily="18" charset="2"/>
              </a:rPr>
              <a:t> pro malé otevřené ekonomiky „dovoz nízké inflace“; nutnost spolupráce s vládou</a:t>
            </a:r>
            <a:r>
              <a:rPr lang="en-US" altLang="cs-CZ" sz="2000"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Infla</a:t>
            </a:r>
            <a:r>
              <a:rPr lang="cs-CZ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ční cílování</a:t>
            </a:r>
            <a:r>
              <a:rPr lang="en-US" altLang="cs-CZ" sz="2000">
                <a:solidFill>
                  <a:schemeClr val="accent2"/>
                </a:solidFill>
                <a:sym typeface="Symbol" panose="05050102010706020507" pitchFamily="18" charset="2"/>
              </a:rPr>
              <a:t>-</a:t>
            </a:r>
            <a:r>
              <a:rPr lang="en-US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přímé ovlivňování a cílování inflace</a:t>
            </a:r>
            <a:r>
              <a:rPr lang="en-US" altLang="cs-CZ" sz="2000">
                <a:sym typeface="Symbol" panose="05050102010706020507" pitchFamily="18" charset="2"/>
              </a:rPr>
              <a:t>; role </a:t>
            </a:r>
            <a:r>
              <a:rPr lang="cs-CZ" altLang="cs-CZ" sz="2000">
                <a:sym typeface="Symbol" panose="05050102010706020507" pitchFamily="18" charset="2"/>
              </a:rPr>
              <a:t>predikce </a:t>
            </a:r>
            <a:r>
              <a:rPr lang="en-US" altLang="cs-CZ" sz="2000">
                <a:sym typeface="Symbol" panose="05050102010706020507" pitchFamily="18" charset="2"/>
              </a:rPr>
              <a:t>CB</a:t>
            </a:r>
            <a:endParaRPr lang="cs-CZ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cs-CZ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Úrokový </a:t>
            </a:r>
            <a:r>
              <a:rPr lang="en-US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TM</a:t>
            </a:r>
            <a:r>
              <a:rPr lang="en-US" altLang="cs-CZ" sz="2000">
                <a:solidFill>
                  <a:schemeClr val="accent2"/>
                </a:solidFill>
                <a:sym typeface="Symbol" panose="05050102010706020507" pitchFamily="18" charset="2"/>
              </a:rPr>
              <a:t>-</a:t>
            </a:r>
            <a:r>
              <a:rPr lang="en-US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úrokové míry podél křivky; cílem nezaměstnanost</a:t>
            </a:r>
            <a:endParaRPr lang="en-US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cs-CZ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Úvěrový </a:t>
            </a:r>
            <a:r>
              <a:rPr lang="en-US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TM</a:t>
            </a:r>
            <a:r>
              <a:rPr lang="en-US" altLang="cs-CZ" sz="2000">
                <a:sym typeface="Symbol" panose="05050102010706020507" pitchFamily="18" charset="2"/>
              </a:rPr>
              <a:t>;</a:t>
            </a:r>
            <a:r>
              <a:rPr lang="cs-CZ" altLang="cs-CZ" sz="2000">
                <a:sym typeface="Symbol" panose="05050102010706020507" pitchFamily="18" charset="2"/>
              </a:rPr>
              <a:t> </a:t>
            </a:r>
            <a:r>
              <a:rPr lang="en-US" altLang="cs-CZ" sz="2000">
                <a:sym typeface="Symbol" panose="05050102010706020507" pitchFamily="18" charset="2"/>
              </a:rPr>
              <a:t>M2=</a:t>
            </a:r>
            <a:r>
              <a:rPr lang="cs-CZ" altLang="cs-CZ" sz="2000">
                <a:sym typeface="Symbol" panose="05050102010706020507" pitchFamily="18" charset="2"/>
              </a:rPr>
              <a:t>ČZA</a:t>
            </a:r>
            <a:r>
              <a:rPr lang="en-US" altLang="cs-CZ" sz="2000">
                <a:sym typeface="Symbol" panose="05050102010706020507" pitchFamily="18" charset="2"/>
              </a:rPr>
              <a:t>+</a:t>
            </a:r>
            <a:r>
              <a:rPr lang="cs-CZ" altLang="cs-CZ" sz="2000">
                <a:sym typeface="Symbol" panose="05050102010706020507" pitchFamily="18" charset="2"/>
              </a:rPr>
              <a:t>Ú</a:t>
            </a:r>
            <a:r>
              <a:rPr lang="en-US" altLang="cs-CZ" sz="2000">
                <a:sym typeface="Symbol" panose="05050102010706020507" pitchFamily="18" charset="2"/>
              </a:rPr>
              <a:t>+SCP-BHSR+O</a:t>
            </a:r>
            <a:r>
              <a:rPr lang="cs-CZ" altLang="cs-CZ" sz="2000">
                <a:sym typeface="Symbol" panose="05050102010706020507" pitchFamily="18" charset="2"/>
              </a:rPr>
              <a:t>ČP</a:t>
            </a:r>
            <a:r>
              <a:rPr lang="en-US" altLang="cs-CZ" sz="2000">
                <a:sym typeface="Symbol" panose="05050102010706020507" pitchFamily="18" charset="2"/>
              </a:rPr>
              <a:t>; </a:t>
            </a:r>
            <a:r>
              <a:rPr lang="cs-CZ" altLang="cs-CZ" sz="2000">
                <a:sym typeface="Symbol" panose="05050102010706020507" pitchFamily="18" charset="2"/>
              </a:rPr>
              <a:t>možnost ovlivnit </a:t>
            </a:r>
            <a:r>
              <a:rPr lang="en-US" altLang="cs-CZ" sz="2000">
                <a:sym typeface="Symbol" panose="05050102010706020507" pitchFamily="18" charset="2"/>
              </a:rPr>
              <a:t>M2 </a:t>
            </a:r>
            <a:r>
              <a:rPr lang="cs-CZ" altLang="cs-CZ" sz="2000">
                <a:sym typeface="Symbol" panose="05050102010706020507" pitchFamily="18" charset="2"/>
              </a:rPr>
              <a:t>prostřednictvím úvěrů</a:t>
            </a:r>
            <a:r>
              <a:rPr lang="en-US" altLang="cs-CZ" sz="2000">
                <a:sym typeface="Symbol" panose="05050102010706020507" pitchFamily="18" charset="2"/>
              </a:rPr>
              <a:t>; </a:t>
            </a:r>
            <a:r>
              <a:rPr lang="cs-CZ" altLang="cs-CZ" sz="2000">
                <a:sym typeface="Symbol" panose="05050102010706020507" pitchFamily="18" charset="2"/>
              </a:rPr>
              <a:t>úroková míra, </a:t>
            </a:r>
            <a:r>
              <a:rPr lang="en-US" altLang="cs-CZ" sz="2000">
                <a:sym typeface="Symbol" panose="05050102010706020507" pitchFamily="18" charset="2"/>
              </a:rPr>
              <a:t>administrativ</a:t>
            </a:r>
            <a:r>
              <a:rPr lang="cs-CZ" altLang="cs-CZ" sz="2000">
                <a:sym typeface="Symbol" panose="05050102010706020507" pitchFamily="18" charset="2"/>
              </a:rPr>
              <a:t>ní nástroje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000"/>
              <a:t>Různé typy </a:t>
            </a:r>
            <a:r>
              <a:rPr lang="cs-CZ" altLang="cs-CZ" sz="2000" b="1" i="1" u="sng">
                <a:solidFill>
                  <a:srgbClr val="FF0000"/>
                </a:solidFill>
              </a:rPr>
              <a:t>nezávislosti C</a:t>
            </a:r>
            <a:r>
              <a:rPr lang="en-US" altLang="cs-CZ" sz="2000" b="1" i="1" u="sng">
                <a:solidFill>
                  <a:srgbClr val="FF0000"/>
                </a:solidFill>
              </a:rPr>
              <a:t>B</a:t>
            </a:r>
            <a:r>
              <a:rPr lang="en-US" altLang="cs-CZ" sz="2000">
                <a:solidFill>
                  <a:srgbClr val="FF0000"/>
                </a:solidFill>
              </a:rPr>
              <a:t>-</a:t>
            </a:r>
            <a:r>
              <a:rPr lang="en-US" altLang="cs-CZ" sz="2000"/>
              <a:t> </a:t>
            </a:r>
            <a:r>
              <a:rPr lang="en-US" altLang="cs-CZ" sz="2000" i="1">
                <a:solidFill>
                  <a:schemeClr val="accent2"/>
                </a:solidFill>
              </a:rPr>
              <a:t>opera</a:t>
            </a:r>
            <a:r>
              <a:rPr lang="cs-CZ" altLang="cs-CZ" sz="2000" i="1">
                <a:solidFill>
                  <a:schemeClr val="accent2"/>
                </a:solidFill>
              </a:rPr>
              <a:t>ční nezávislost </a:t>
            </a:r>
            <a:r>
              <a:rPr lang="en-US" altLang="cs-CZ" sz="2000"/>
              <a:t>(</a:t>
            </a:r>
            <a:r>
              <a:rPr lang="cs-CZ" altLang="cs-CZ" sz="2000"/>
              <a:t>nezávislost ve volbě transmisního mechanismu</a:t>
            </a:r>
            <a:r>
              <a:rPr lang="en-US" altLang="cs-CZ" sz="2000"/>
              <a:t>), </a:t>
            </a:r>
            <a:r>
              <a:rPr lang="cs-CZ" altLang="cs-CZ" sz="2000" i="1">
                <a:solidFill>
                  <a:schemeClr val="accent2"/>
                </a:solidFill>
              </a:rPr>
              <a:t>cílová nezávislost</a:t>
            </a:r>
            <a:r>
              <a:rPr lang="en-US" altLang="cs-CZ" sz="2000"/>
              <a:t> (CB </a:t>
            </a:r>
            <a:r>
              <a:rPr lang="cs-CZ" altLang="cs-CZ" sz="2000"/>
              <a:t>sama volí cíl</a:t>
            </a:r>
            <a:r>
              <a:rPr lang="en-US" altLang="cs-CZ" sz="2000"/>
              <a:t>), </a:t>
            </a:r>
            <a:r>
              <a:rPr lang="en-US" altLang="cs-CZ" sz="2000" i="1">
                <a:solidFill>
                  <a:schemeClr val="accent2"/>
                </a:solidFill>
              </a:rPr>
              <a:t>person</a:t>
            </a:r>
            <a:r>
              <a:rPr lang="cs-CZ" altLang="cs-CZ" sz="2000" i="1">
                <a:solidFill>
                  <a:schemeClr val="accent2"/>
                </a:solidFill>
              </a:rPr>
              <a:t>ální nezávislost</a:t>
            </a:r>
            <a:endParaRPr lang="en-US" altLang="cs-CZ" sz="20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endParaRPr lang="en-US" altLang="cs-CZ" sz="200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FD92F73E-B4F0-3FF7-E0B4-C038FF7DF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Transmisní mechanismy měnové politiky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3247010D-6BAA-F550-CC34-130F73047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GB" altLang="cs-CZ" sz="2000"/>
          </a:p>
        </p:txBody>
      </p:sp>
      <p:graphicFrame>
        <p:nvGraphicFramePr>
          <p:cNvPr id="73732" name="Object 4">
            <a:extLst>
              <a:ext uri="{FF2B5EF4-FFF2-40B4-BE49-F238E27FC236}">
                <a16:creationId xmlns:a16="http://schemas.microsoft.com/office/drawing/2014/main" id="{2A098FFF-28D7-7DFA-CB31-DCCF389AF5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450" y="1206500"/>
          <a:ext cx="8223250" cy="548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734235" imgH="1819835" progId="Word.Picture.8">
                  <p:embed/>
                </p:oleObj>
              </mc:Choice>
              <mc:Fallback>
                <p:oleObj name="Obrázek" r:id="rId2" imgW="2734235" imgH="1819835" progId="Word.Picture.8">
                  <p:embed/>
                  <p:pic>
                    <p:nvPicPr>
                      <p:cNvPr id="73732" name="Object 4">
                        <a:extLst>
                          <a:ext uri="{FF2B5EF4-FFF2-40B4-BE49-F238E27FC236}">
                            <a16:creationId xmlns:a16="http://schemas.microsoft.com/office/drawing/2014/main" id="{2A098FFF-28D7-7DFA-CB31-DCCF389AF5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1206500"/>
                        <a:ext cx="8223250" cy="548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6B05744-4764-BC6C-A9D0-96FA33EF4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„Peníze“ II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B4255850-8757-9D1A-366A-91A02B579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801688"/>
            <a:ext cx="8721725" cy="622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cs-CZ" sz="2400" i="1" u="sng">
                <a:solidFill>
                  <a:schemeClr val="accent2"/>
                </a:solidFill>
              </a:rPr>
              <a:t>Empiric</a:t>
            </a:r>
            <a:r>
              <a:rPr lang="cs-CZ" altLang="cs-CZ" sz="2400" i="1" u="sng">
                <a:solidFill>
                  <a:schemeClr val="accent2"/>
                </a:solidFill>
              </a:rPr>
              <a:t>ká</a:t>
            </a:r>
            <a:r>
              <a:rPr lang="en-US" altLang="cs-CZ" sz="2400" i="1" u="sng">
                <a:solidFill>
                  <a:schemeClr val="accent2"/>
                </a:solidFill>
              </a:rPr>
              <a:t> defini</a:t>
            </a:r>
            <a:r>
              <a:rPr lang="cs-CZ" altLang="cs-CZ" sz="2400" i="1" u="sng">
                <a:solidFill>
                  <a:schemeClr val="accent2"/>
                </a:solidFill>
              </a:rPr>
              <a:t>ce</a:t>
            </a:r>
            <a:r>
              <a:rPr lang="en-US" altLang="cs-CZ" sz="2400" i="1" u="sng">
                <a:solidFill>
                  <a:schemeClr val="accent2"/>
                </a:solidFill>
              </a:rPr>
              <a:t>-</a:t>
            </a:r>
            <a:r>
              <a:rPr lang="en-US" altLang="cs-CZ" sz="2400"/>
              <a:t> </a:t>
            </a:r>
            <a:r>
              <a:rPr lang="cs-CZ" altLang="cs-CZ" sz="2400"/>
              <a:t>nejlepší definicí je taková, která nejlépe předpovídá veličiny, které má předpovídat</a:t>
            </a:r>
            <a:r>
              <a:rPr lang="en-US" altLang="cs-CZ" sz="2400"/>
              <a:t>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cs-CZ" altLang="cs-CZ" sz="2400" u="sng">
                <a:solidFill>
                  <a:srgbClr val="009900"/>
                </a:solidFill>
              </a:rPr>
              <a:t>Peněžní (m</a:t>
            </a:r>
            <a:r>
              <a:rPr lang="en-US" altLang="cs-CZ" sz="2400" u="sng">
                <a:solidFill>
                  <a:srgbClr val="009900"/>
                </a:solidFill>
              </a:rPr>
              <a:t>one</a:t>
            </a:r>
            <a:r>
              <a:rPr lang="cs-CZ" altLang="cs-CZ" sz="2400" u="sng">
                <a:solidFill>
                  <a:srgbClr val="009900"/>
                </a:solidFill>
              </a:rPr>
              <a:t>tární) a</a:t>
            </a:r>
            <a:r>
              <a:rPr lang="en-US" altLang="cs-CZ" sz="2400" u="sng">
                <a:solidFill>
                  <a:srgbClr val="009900"/>
                </a:solidFill>
              </a:rPr>
              <a:t>greg</a:t>
            </a:r>
            <a:r>
              <a:rPr lang="cs-CZ" altLang="cs-CZ" sz="2400" u="sng">
                <a:solidFill>
                  <a:srgbClr val="009900"/>
                </a:solidFill>
              </a:rPr>
              <a:t>áty</a:t>
            </a:r>
            <a:r>
              <a:rPr lang="en-US" altLang="cs-CZ" sz="2400" u="sng">
                <a:solidFill>
                  <a:srgbClr val="009900"/>
                </a:solidFill>
              </a:rPr>
              <a:t>-</a:t>
            </a:r>
            <a:r>
              <a:rPr lang="en-US" altLang="cs-CZ" sz="2400"/>
              <a:t> </a:t>
            </a:r>
            <a:r>
              <a:rPr lang="en-US" altLang="cs-CZ" sz="2400">
                <a:solidFill>
                  <a:schemeClr val="accent2"/>
                </a:solidFill>
              </a:rPr>
              <a:t>MB, M1, M2,</a:t>
            </a:r>
            <a:r>
              <a:rPr lang="cs-CZ" altLang="cs-CZ" sz="2400">
                <a:solidFill>
                  <a:schemeClr val="accent2"/>
                </a:solidFill>
              </a:rPr>
              <a:t> M3,</a:t>
            </a:r>
            <a:r>
              <a:rPr lang="en-US" altLang="cs-CZ" sz="2400">
                <a:solidFill>
                  <a:schemeClr val="accent2"/>
                </a:solidFill>
              </a:rPr>
              <a:t> L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cs-CZ" sz="2400">
                <a:solidFill>
                  <a:schemeClr val="accent2"/>
                </a:solidFill>
              </a:rPr>
              <a:t>M1= </a:t>
            </a:r>
            <a:r>
              <a:rPr lang="cs-CZ" altLang="cs-CZ" sz="2400">
                <a:solidFill>
                  <a:schemeClr val="accent2"/>
                </a:solidFill>
              </a:rPr>
              <a:t>hotovostní oběživo</a:t>
            </a:r>
            <a:r>
              <a:rPr lang="en-US" altLang="cs-CZ" sz="2400">
                <a:solidFill>
                  <a:schemeClr val="accent2"/>
                </a:solidFill>
              </a:rPr>
              <a:t> + </a:t>
            </a:r>
            <a:r>
              <a:rPr lang="cs-CZ" altLang="cs-CZ" sz="2400">
                <a:solidFill>
                  <a:schemeClr val="accent2"/>
                </a:solidFill>
              </a:rPr>
              <a:t>vklady na požádání (běžné vklady)</a:t>
            </a:r>
            <a:endParaRPr lang="en-US" altLang="cs-CZ" sz="2400">
              <a:solidFill>
                <a:schemeClr val="accent2"/>
              </a:solidFill>
            </a:endParaRPr>
          </a:p>
          <a:p>
            <a:pPr eaLnBrk="1" hangingPunct="1">
              <a:spcBef>
                <a:spcPct val="30000"/>
              </a:spcBef>
              <a:buFontTx/>
              <a:buNone/>
            </a:pPr>
            <a:endParaRPr lang="cs-CZ" altLang="cs-CZ" sz="2400">
              <a:solidFill>
                <a:schemeClr val="accent2"/>
              </a:solidFill>
            </a:endParaRP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cs-CZ" sz="2400">
                <a:solidFill>
                  <a:schemeClr val="accent2"/>
                </a:solidFill>
              </a:rPr>
              <a:t>M2= M1+ </a:t>
            </a:r>
            <a:r>
              <a:rPr lang="cs-CZ" altLang="cs-CZ" sz="2400">
                <a:solidFill>
                  <a:schemeClr val="accent2"/>
                </a:solidFill>
              </a:rPr>
              <a:t>vklady s dohodnutou splatností (</a:t>
            </a:r>
            <a:r>
              <a:rPr lang="en-US" altLang="cs-CZ" sz="2400">
                <a:solidFill>
                  <a:schemeClr val="accent2"/>
                </a:solidFill>
              </a:rPr>
              <a:t>term</a:t>
            </a:r>
            <a:r>
              <a:rPr lang="cs-CZ" altLang="cs-CZ" sz="2400">
                <a:solidFill>
                  <a:schemeClr val="accent2"/>
                </a:solidFill>
              </a:rPr>
              <a:t>ínovaná </a:t>
            </a:r>
            <a:r>
              <a:rPr lang="en-US" altLang="cs-CZ" sz="2400">
                <a:solidFill>
                  <a:schemeClr val="accent2"/>
                </a:solidFill>
              </a:rPr>
              <a:t>depo</a:t>
            </a:r>
            <a:r>
              <a:rPr lang="cs-CZ" altLang="cs-CZ" sz="2400">
                <a:solidFill>
                  <a:schemeClr val="accent2"/>
                </a:solidFill>
              </a:rPr>
              <a:t>zita) </a:t>
            </a:r>
            <a:r>
              <a:rPr lang="en-US" altLang="cs-CZ" sz="2400">
                <a:solidFill>
                  <a:schemeClr val="accent2"/>
                </a:solidFill>
              </a:rPr>
              <a:t>+ </a:t>
            </a:r>
            <a:r>
              <a:rPr lang="cs-CZ" altLang="cs-CZ" sz="2400">
                <a:solidFill>
                  <a:schemeClr val="accent2"/>
                </a:solidFill>
              </a:rPr>
              <a:t>			vklady s výpovědní lhůtou (spořící účty)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cs-CZ" altLang="cs-CZ" sz="2400">
                <a:solidFill>
                  <a:schemeClr val="accent2"/>
                </a:solidFill>
              </a:rPr>
              <a:t>				(bylo +vklady v cizí měně)</a:t>
            </a:r>
            <a:endParaRPr lang="en-US" altLang="cs-CZ" sz="2400">
              <a:solidFill>
                <a:schemeClr val="accent2"/>
              </a:solidFill>
            </a:endParaRP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cs-CZ" sz="2400">
                <a:solidFill>
                  <a:schemeClr val="accent2"/>
                </a:solidFill>
              </a:rPr>
              <a:t>M3= M2+ Repo Opera</a:t>
            </a:r>
            <a:r>
              <a:rPr lang="cs-CZ" altLang="cs-CZ" sz="2400">
                <a:solidFill>
                  <a:schemeClr val="accent2"/>
                </a:solidFill>
              </a:rPr>
              <a:t>ce</a:t>
            </a:r>
            <a:r>
              <a:rPr lang="en-US" altLang="cs-CZ" sz="2400">
                <a:solidFill>
                  <a:schemeClr val="accent2"/>
                </a:solidFill>
              </a:rPr>
              <a:t>+ </a:t>
            </a:r>
            <a:r>
              <a:rPr lang="cs-CZ" altLang="cs-CZ" sz="2400">
                <a:solidFill>
                  <a:schemeClr val="accent2"/>
                </a:solidFill>
              </a:rPr>
              <a:t>Akcie </a:t>
            </a:r>
            <a:r>
              <a:rPr lang="en-US" altLang="cs-CZ" sz="2400">
                <a:solidFill>
                  <a:schemeClr val="accent2"/>
                </a:solidFill>
              </a:rPr>
              <a:t>(</a:t>
            </a:r>
            <a:r>
              <a:rPr lang="cs-CZ" altLang="cs-CZ" sz="2400">
                <a:solidFill>
                  <a:schemeClr val="accent2"/>
                </a:solidFill>
              </a:rPr>
              <a:t>nebo podílové listy</a:t>
            </a:r>
            <a:r>
              <a:rPr lang="en-US" altLang="cs-CZ" sz="2400">
                <a:solidFill>
                  <a:schemeClr val="accent2"/>
                </a:solidFill>
              </a:rPr>
              <a:t>) </a:t>
            </a:r>
            <a:r>
              <a:rPr lang="cs-CZ" altLang="cs-CZ" sz="2400">
                <a:solidFill>
                  <a:schemeClr val="accent2"/>
                </a:solidFill>
              </a:rPr>
              <a:t>fondů peněžního trhu</a:t>
            </a:r>
            <a:r>
              <a:rPr lang="en-US" altLang="cs-CZ" sz="2400">
                <a:solidFill>
                  <a:schemeClr val="accent2"/>
                </a:solidFill>
              </a:rPr>
              <a:t>+ </a:t>
            </a:r>
            <a:r>
              <a:rPr lang="cs-CZ" altLang="cs-CZ" sz="2400">
                <a:solidFill>
                  <a:schemeClr val="accent2"/>
                </a:solidFill>
              </a:rPr>
              <a:t>Dluhové cenné papíry do dvou let</a:t>
            </a:r>
            <a:endParaRPr lang="en-US" altLang="cs-CZ" sz="2400">
              <a:solidFill>
                <a:schemeClr val="accent2"/>
              </a:solidFill>
            </a:endParaRPr>
          </a:p>
          <a:p>
            <a:pPr eaLnBrk="1" hangingPunct="1">
              <a:spcBef>
                <a:spcPct val="30000"/>
              </a:spcBef>
              <a:buFontTx/>
              <a:buNone/>
            </a:pPr>
            <a:endParaRPr lang="cs-CZ" altLang="cs-CZ" sz="2400">
              <a:solidFill>
                <a:schemeClr val="accent2"/>
              </a:solidFill>
            </a:endParaRP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cs-CZ" sz="2400">
                <a:solidFill>
                  <a:schemeClr val="accent2"/>
                </a:solidFill>
              </a:rPr>
              <a:t>L=M2+ </a:t>
            </a:r>
            <a:r>
              <a:rPr lang="cs-CZ" altLang="cs-CZ" sz="2400">
                <a:solidFill>
                  <a:schemeClr val="accent2"/>
                </a:solidFill>
              </a:rPr>
              <a:t>Pokladniční poukázky </a:t>
            </a:r>
            <a:r>
              <a:rPr lang="en-US" altLang="cs-CZ" sz="2400">
                <a:solidFill>
                  <a:schemeClr val="accent2"/>
                </a:solidFill>
              </a:rPr>
              <a:t>MF+ </a:t>
            </a:r>
            <a:r>
              <a:rPr lang="cs-CZ" altLang="cs-CZ" sz="2400">
                <a:solidFill>
                  <a:schemeClr val="accent2"/>
                </a:solidFill>
              </a:rPr>
              <a:t>Pokladniční poukázky Č</a:t>
            </a:r>
            <a:r>
              <a:rPr lang="en-US" altLang="cs-CZ" sz="2400">
                <a:solidFill>
                  <a:schemeClr val="accent2"/>
                </a:solidFill>
              </a:rPr>
              <a:t>NB </a:t>
            </a:r>
            <a:endParaRPr lang="cs-CZ" altLang="cs-CZ" sz="2400">
              <a:solidFill>
                <a:schemeClr val="accent2"/>
              </a:solidFill>
            </a:endParaRP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cs-CZ" sz="2400">
                <a:solidFill>
                  <a:schemeClr val="accent2"/>
                </a:solidFill>
              </a:rPr>
              <a:t>(</a:t>
            </a:r>
            <a:r>
              <a:rPr lang="cs-CZ" altLang="cs-CZ" sz="2400">
                <a:solidFill>
                  <a:schemeClr val="accent2"/>
                </a:solidFill>
              </a:rPr>
              <a:t>do roku </a:t>
            </a:r>
            <a:r>
              <a:rPr lang="en-US" altLang="cs-CZ" sz="2400">
                <a:solidFill>
                  <a:schemeClr val="accent2"/>
                </a:solidFill>
              </a:rPr>
              <a:t>2002)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endParaRPr lang="cs-CZ" altLang="cs-CZ" sz="2400">
              <a:solidFill>
                <a:schemeClr val="accent2"/>
              </a:solidFill>
            </a:endParaRPr>
          </a:p>
        </p:txBody>
      </p:sp>
      <p:sp>
        <p:nvSpPr>
          <p:cNvPr id="4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D44E247-D6FB-05CF-5118-CD4EAFB11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550" y="6429375"/>
            <a:ext cx="466725" cy="201613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6969AA57-74E5-9656-431E-BC298BF65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Nástroje centrální banky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7D020C6F-6420-95E9-9643-3E3641C96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873125"/>
            <a:ext cx="8482013" cy="597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cs-CZ" sz="2000" b="1" i="1" u="sng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cs-CZ" altLang="cs-CZ" sz="2000" b="1" i="1" u="sng">
                <a:solidFill>
                  <a:schemeClr val="accent2"/>
                </a:solidFill>
                <a:sym typeface="Symbol" panose="05050102010706020507" pitchFamily="18" charset="2"/>
              </a:rPr>
              <a:t>perace na volném trhu (o</a:t>
            </a:r>
            <a:r>
              <a:rPr lang="en-US" altLang="cs-CZ" sz="2000" b="1" i="1" u="sng">
                <a:solidFill>
                  <a:schemeClr val="accent2"/>
                </a:solidFill>
                <a:sym typeface="Symbol" panose="05050102010706020507" pitchFamily="18" charset="2"/>
              </a:rPr>
              <a:t>pen market </a:t>
            </a:r>
            <a:r>
              <a:rPr lang="cs-CZ" altLang="cs-CZ" sz="2000" b="1" i="1" u="sng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cs-CZ" sz="2000" b="1" i="1" u="sng">
                <a:solidFill>
                  <a:schemeClr val="accent2"/>
                </a:solidFill>
                <a:sym typeface="Symbol" panose="05050102010706020507" pitchFamily="18" charset="2"/>
              </a:rPr>
              <a:t>perations</a:t>
            </a:r>
            <a:r>
              <a:rPr lang="cs-CZ" altLang="cs-CZ" sz="2000" b="1" i="1" u="sng">
                <a:solidFill>
                  <a:schemeClr val="accent2"/>
                </a:solidFill>
                <a:sym typeface="Symbol" panose="05050102010706020507" pitchFamily="18" charset="2"/>
              </a:rPr>
              <a:t>- </a:t>
            </a:r>
            <a:r>
              <a:rPr lang="en-US" altLang="cs-CZ" sz="2000" b="1" i="1" u="sng">
                <a:solidFill>
                  <a:schemeClr val="accent2"/>
                </a:solidFill>
                <a:sym typeface="Symbol" panose="05050102010706020507" pitchFamily="18" charset="2"/>
              </a:rPr>
              <a:t>OMO)</a:t>
            </a:r>
            <a:r>
              <a:rPr lang="en-US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-</a:t>
            </a:r>
            <a:r>
              <a:rPr lang="en-US" altLang="cs-CZ" sz="2000" b="1" i="1">
                <a:sym typeface="Symbol" panose="05050102010706020507" pitchFamily="18" charset="2"/>
              </a:rPr>
              <a:t> </a:t>
            </a:r>
            <a:r>
              <a:rPr lang="en-US" altLang="cs-CZ" sz="2000">
                <a:sym typeface="Symbol" panose="05050102010706020507" pitchFamily="18" charset="2"/>
              </a:rPr>
              <a:t> CB </a:t>
            </a:r>
            <a:r>
              <a:rPr lang="cs-CZ" altLang="cs-CZ" sz="2000">
                <a:sym typeface="Symbol" panose="05050102010706020507" pitchFamily="18" charset="2"/>
              </a:rPr>
              <a:t>nakupuje/ prodává obligace od bank</a:t>
            </a:r>
            <a:r>
              <a:rPr lang="en-US" altLang="cs-CZ" sz="2000">
                <a:sym typeface="Symbol" panose="05050102010706020507" pitchFamily="18" charset="2"/>
              </a:rPr>
              <a:t>; </a:t>
            </a:r>
            <a:r>
              <a:rPr lang="cs-CZ" altLang="cs-CZ" sz="2000">
                <a:sym typeface="Symbol" panose="05050102010706020507" pitchFamily="18" charset="2"/>
              </a:rPr>
              <a:t>v Č</a:t>
            </a:r>
            <a:r>
              <a:rPr lang="en-US" altLang="cs-CZ" sz="2000">
                <a:sym typeface="Symbol" panose="05050102010706020507" pitchFamily="18" charset="2"/>
              </a:rPr>
              <a:t>R </a:t>
            </a:r>
            <a:r>
              <a:rPr lang="en-US" altLang="cs-CZ" sz="2000" b="1" i="1">
                <a:solidFill>
                  <a:schemeClr val="accent1"/>
                </a:solidFill>
                <a:sym typeface="Symbol" panose="05050102010706020507" pitchFamily="18" charset="2"/>
              </a:rPr>
              <a:t>REPO opera</a:t>
            </a:r>
            <a:r>
              <a:rPr lang="cs-CZ" altLang="cs-CZ" sz="2000" b="1" i="1">
                <a:solidFill>
                  <a:schemeClr val="accent1"/>
                </a:solidFill>
                <a:sym typeface="Symbol" panose="05050102010706020507" pitchFamily="18" charset="2"/>
              </a:rPr>
              <a:t>ce</a:t>
            </a:r>
            <a:r>
              <a:rPr lang="en-US" altLang="cs-CZ" sz="2000">
                <a:sym typeface="Symbol" panose="05050102010706020507" pitchFamily="18" charset="2"/>
              </a:rPr>
              <a:t>-</a:t>
            </a:r>
            <a:r>
              <a:rPr lang="cs-CZ" altLang="cs-CZ" sz="2000">
                <a:sym typeface="Symbol" panose="05050102010706020507" pitchFamily="18" charset="2"/>
              </a:rPr>
              <a:t> prodej / nákup obligací</a:t>
            </a:r>
            <a:r>
              <a:rPr lang="en-US" altLang="cs-CZ" sz="2000">
                <a:sym typeface="Symbol" panose="05050102010706020507" pitchFamily="18" charset="2"/>
              </a:rPr>
              <a:t>+ </a:t>
            </a:r>
            <a:r>
              <a:rPr lang="cs-CZ" altLang="cs-CZ" sz="2000">
                <a:sym typeface="Symbol" panose="05050102010706020507" pitchFamily="18" charset="2"/>
              </a:rPr>
              <a:t>uzavření opačné futuritní transakce</a:t>
            </a:r>
            <a:endParaRPr lang="en-US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cs-CZ" sz="2000" b="1" i="1" u="sng">
                <a:solidFill>
                  <a:schemeClr val="accent2"/>
                </a:solidFill>
              </a:rPr>
              <a:t>Dis</a:t>
            </a:r>
            <a:r>
              <a:rPr lang="cs-CZ" altLang="cs-CZ" sz="2000" b="1" i="1" u="sng">
                <a:solidFill>
                  <a:schemeClr val="accent2"/>
                </a:solidFill>
              </a:rPr>
              <a:t>ko</a:t>
            </a:r>
            <a:r>
              <a:rPr lang="en-US" altLang="cs-CZ" sz="2000" b="1" i="1" u="sng">
                <a:solidFill>
                  <a:schemeClr val="accent2"/>
                </a:solidFill>
              </a:rPr>
              <a:t>nt</a:t>
            </a:r>
            <a:r>
              <a:rPr lang="cs-CZ" altLang="cs-CZ" sz="2000" b="1" i="1" u="sng">
                <a:solidFill>
                  <a:schemeClr val="accent2"/>
                </a:solidFill>
              </a:rPr>
              <a:t>í nástroje</a:t>
            </a:r>
            <a:endParaRPr lang="en-US" altLang="cs-CZ" sz="2000" b="1" i="1" u="sng">
              <a:solidFill>
                <a:schemeClr val="accent2"/>
              </a:solidFill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altLang="cs-CZ" sz="2000" b="1" i="1">
                <a:solidFill>
                  <a:srgbClr val="33CC33"/>
                </a:solidFill>
              </a:rPr>
              <a:t>Dis</a:t>
            </a:r>
            <a:r>
              <a:rPr lang="cs-CZ" altLang="cs-CZ" sz="2000" b="1" i="1">
                <a:solidFill>
                  <a:srgbClr val="33CC33"/>
                </a:solidFill>
              </a:rPr>
              <a:t>k</a:t>
            </a:r>
            <a:r>
              <a:rPr lang="en-US" altLang="cs-CZ" sz="2000" b="1" i="1">
                <a:solidFill>
                  <a:srgbClr val="33CC33"/>
                </a:solidFill>
              </a:rPr>
              <a:t>ont</a:t>
            </a:r>
            <a:r>
              <a:rPr lang="cs-CZ" altLang="cs-CZ" sz="2000" b="1" i="1">
                <a:solidFill>
                  <a:srgbClr val="33CC33"/>
                </a:solidFill>
              </a:rPr>
              <a:t>ní</a:t>
            </a:r>
            <a:r>
              <a:rPr lang="en-US" altLang="cs-CZ" sz="2000" b="1" i="1">
                <a:solidFill>
                  <a:srgbClr val="33CC33"/>
                </a:solidFill>
              </a:rPr>
              <a:t> </a:t>
            </a:r>
            <a:r>
              <a:rPr lang="cs-CZ" altLang="cs-CZ" sz="2000" b="1" i="1">
                <a:solidFill>
                  <a:srgbClr val="33CC33"/>
                </a:solidFill>
              </a:rPr>
              <a:t>úvěr</a:t>
            </a:r>
            <a:r>
              <a:rPr lang="en-US" altLang="cs-CZ" sz="2000">
                <a:solidFill>
                  <a:srgbClr val="33CC33"/>
                </a:solidFill>
              </a:rPr>
              <a:t>-</a:t>
            </a:r>
            <a:r>
              <a:rPr lang="en-US" altLang="cs-CZ" sz="2000"/>
              <a:t> </a:t>
            </a:r>
            <a:r>
              <a:rPr lang="cs-CZ" altLang="cs-CZ" sz="2000"/>
              <a:t>krátkodobá </a:t>
            </a:r>
            <a:r>
              <a:rPr lang="en-US" altLang="cs-CZ" sz="2000"/>
              <a:t>(O/N) depo</a:t>
            </a:r>
            <a:r>
              <a:rPr lang="cs-CZ" altLang="cs-CZ" sz="2000"/>
              <a:t>zitní facilita</a:t>
            </a:r>
            <a:endParaRPr lang="en-US" altLang="cs-CZ" sz="2000"/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altLang="cs-CZ" sz="2000" b="1" i="1">
                <a:solidFill>
                  <a:srgbClr val="33CC33"/>
                </a:solidFill>
              </a:rPr>
              <a:t>Lombard</a:t>
            </a:r>
            <a:r>
              <a:rPr lang="cs-CZ" altLang="cs-CZ" sz="2000" b="1" i="1">
                <a:solidFill>
                  <a:srgbClr val="33CC33"/>
                </a:solidFill>
              </a:rPr>
              <a:t>ní úvěr</a:t>
            </a:r>
            <a:r>
              <a:rPr lang="en-US" altLang="cs-CZ" sz="2000">
                <a:solidFill>
                  <a:srgbClr val="33CC33"/>
                </a:solidFill>
              </a:rPr>
              <a:t>-</a:t>
            </a:r>
            <a:r>
              <a:rPr lang="en-US" altLang="cs-CZ" sz="2000"/>
              <a:t> margin</a:t>
            </a:r>
            <a:r>
              <a:rPr lang="cs-CZ" altLang="cs-CZ" sz="2000"/>
              <a:t>ální zápůjční facilita</a:t>
            </a:r>
            <a:r>
              <a:rPr lang="en-US" altLang="cs-CZ" sz="2000"/>
              <a:t> (O/N)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Dis</a:t>
            </a:r>
            <a:r>
              <a:rPr lang="cs-CZ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kontní sazba</a:t>
            </a:r>
            <a:r>
              <a:rPr lang="en-US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 &lt; REPO </a:t>
            </a:r>
            <a:r>
              <a:rPr lang="cs-CZ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sazba</a:t>
            </a:r>
            <a:r>
              <a:rPr lang="en-US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 &lt; Lombard</a:t>
            </a:r>
            <a:r>
              <a:rPr lang="cs-CZ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ní sazba</a:t>
            </a:r>
            <a:endParaRPr lang="en-US" altLang="cs-CZ" sz="2000" b="1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arabicPeriod" startAt="3"/>
            </a:pPr>
            <a:r>
              <a:rPr lang="cs-CZ" altLang="cs-CZ" sz="2000" b="1" i="1" u="sng">
                <a:solidFill>
                  <a:schemeClr val="accent2"/>
                </a:solidFill>
                <a:sym typeface="Symbol" panose="05050102010706020507" pitchFamily="18" charset="2"/>
              </a:rPr>
              <a:t>Povinné minimální rezervy</a:t>
            </a:r>
            <a:r>
              <a:rPr lang="en-US" altLang="cs-CZ" sz="2000" b="1" i="1" u="sng">
                <a:solidFill>
                  <a:schemeClr val="accent2"/>
                </a:solidFill>
                <a:sym typeface="Symbol" panose="05050102010706020507" pitchFamily="18" charset="2"/>
              </a:rPr>
              <a:t> (</a:t>
            </a:r>
            <a:r>
              <a:rPr lang="cs-CZ" altLang="cs-CZ" sz="2000" b="1" i="1" u="sng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US" altLang="cs-CZ" sz="2000" b="1" i="1" u="sng">
                <a:solidFill>
                  <a:schemeClr val="accent2"/>
                </a:solidFill>
                <a:sym typeface="Symbol" panose="05050102010706020507" pitchFamily="18" charset="2"/>
              </a:rPr>
              <a:t>MR)</a:t>
            </a:r>
            <a:r>
              <a:rPr lang="en-US" altLang="cs-CZ" sz="2000">
                <a:solidFill>
                  <a:schemeClr val="accent2"/>
                </a:solidFill>
                <a:sym typeface="Symbol" panose="05050102010706020507" pitchFamily="18" charset="2"/>
              </a:rPr>
              <a:t>-</a:t>
            </a:r>
            <a:r>
              <a:rPr lang="en-US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ovlivnění multiplikátoru </a:t>
            </a:r>
            <a:r>
              <a:rPr lang="en-US" altLang="cs-CZ" sz="2000" b="1">
                <a:latin typeface="Symbol" panose="05050102010706020507" pitchFamily="18" charset="2"/>
                <a:sym typeface="Symbol" panose="05050102010706020507" pitchFamily="18" charset="2"/>
              </a:rPr>
              <a:t>m</a:t>
            </a:r>
            <a:r>
              <a:rPr lang="en-US" altLang="cs-CZ" sz="2000">
                <a:sym typeface="Symbol" panose="05050102010706020507" pitchFamily="18" charset="2"/>
              </a:rPr>
              <a:t>; “</a:t>
            </a:r>
            <a:r>
              <a:rPr lang="cs-CZ" altLang="cs-CZ" sz="2000">
                <a:sym typeface="Symbol" panose="05050102010706020507" pitchFamily="18" charset="2"/>
              </a:rPr>
              <a:t>zdanění bank</a:t>
            </a:r>
            <a:r>
              <a:rPr lang="en-US" altLang="cs-CZ" sz="2000">
                <a:sym typeface="Symbol" panose="05050102010706020507" pitchFamily="18" charset="2"/>
              </a:rPr>
              <a:t> “, </a:t>
            </a:r>
            <a:r>
              <a:rPr lang="cs-CZ" altLang="cs-CZ" sz="2000">
                <a:sym typeface="Symbol" panose="05050102010706020507" pitchFamily="18" charset="2"/>
              </a:rPr>
              <a:t>dopad na likviditu bank</a:t>
            </a:r>
            <a:endParaRPr lang="en-US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arabicPeriod" startAt="3"/>
            </a:pPr>
            <a:r>
              <a:rPr lang="cs-CZ" altLang="cs-CZ" sz="2000" b="1" i="1" u="sng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cs-CZ" sz="2000" b="1" i="1" u="sng">
                <a:solidFill>
                  <a:schemeClr val="accent2"/>
                </a:solidFill>
                <a:sym typeface="Symbol" panose="05050102010706020507" pitchFamily="18" charset="2"/>
              </a:rPr>
              <a:t>nterven</a:t>
            </a:r>
            <a:r>
              <a:rPr lang="cs-CZ" altLang="cs-CZ" sz="2000" b="1" i="1" u="sng">
                <a:solidFill>
                  <a:schemeClr val="accent2"/>
                </a:solidFill>
                <a:sym typeface="Symbol" panose="05050102010706020507" pitchFamily="18" charset="2"/>
              </a:rPr>
              <a:t>ce na devizovém trhu</a:t>
            </a:r>
            <a:r>
              <a:rPr lang="en-US" altLang="cs-CZ" sz="2000">
                <a:solidFill>
                  <a:schemeClr val="accent2"/>
                </a:solidFill>
                <a:sym typeface="Symbol" panose="05050102010706020507" pitchFamily="18" charset="2"/>
              </a:rPr>
              <a:t>-</a:t>
            </a:r>
            <a:r>
              <a:rPr lang="en-US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ovlivnění devizového kurzu </a:t>
            </a:r>
            <a:r>
              <a:rPr lang="en-US" altLang="cs-CZ" sz="2000">
                <a:sym typeface="Symbol" panose="05050102010706020507" pitchFamily="18" charset="2"/>
              </a:rPr>
              <a:t>+ </a:t>
            </a:r>
            <a:r>
              <a:rPr lang="cs-CZ" altLang="cs-CZ" sz="2000">
                <a:sym typeface="Symbol" panose="05050102010706020507" pitchFamily="18" charset="2"/>
              </a:rPr>
              <a:t>ČZ</a:t>
            </a:r>
            <a:r>
              <a:rPr lang="en-US" altLang="cs-CZ" sz="2000">
                <a:sym typeface="Symbol" panose="05050102010706020507" pitchFamily="18" charset="2"/>
              </a:rPr>
              <a:t>A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3"/>
            </a:pPr>
            <a:r>
              <a:rPr lang="cs-CZ" altLang="cs-CZ" sz="2000" b="1" i="1" u="sng">
                <a:solidFill>
                  <a:schemeClr val="accent2"/>
                </a:solidFill>
                <a:sym typeface="Symbol" panose="05050102010706020507" pitchFamily="18" charset="2"/>
              </a:rPr>
              <a:t>Další </a:t>
            </a:r>
            <a:r>
              <a:rPr lang="en-US" altLang="cs-CZ" sz="2000" b="1" i="1" u="sng">
                <a:solidFill>
                  <a:schemeClr val="accent2"/>
                </a:solidFill>
                <a:sym typeface="Symbol" panose="05050102010706020507" pitchFamily="18" charset="2"/>
              </a:rPr>
              <a:t>(administrativ</a:t>
            </a:r>
            <a:r>
              <a:rPr lang="cs-CZ" altLang="cs-CZ" sz="2000" b="1" i="1" u="sng">
                <a:solidFill>
                  <a:schemeClr val="accent2"/>
                </a:solidFill>
                <a:sym typeface="Symbol" panose="05050102010706020507" pitchFamily="18" charset="2"/>
              </a:rPr>
              <a:t>ní) nástroje</a:t>
            </a:r>
            <a:endParaRPr lang="en-US" altLang="cs-CZ" sz="2000" b="1" i="1" u="sng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altLang="cs-CZ" sz="2000" b="1" i="1">
                <a:solidFill>
                  <a:srgbClr val="33CC33"/>
                </a:solidFill>
                <a:sym typeface="Symbol" panose="05050102010706020507" pitchFamily="18" charset="2"/>
              </a:rPr>
              <a:t>Li</a:t>
            </a:r>
            <a:r>
              <a:rPr lang="cs-CZ" altLang="cs-CZ" sz="2000" b="1" i="1">
                <a:solidFill>
                  <a:srgbClr val="33CC33"/>
                </a:solidFill>
                <a:sym typeface="Symbol" panose="05050102010706020507" pitchFamily="18" charset="2"/>
              </a:rPr>
              <a:t>kv</a:t>
            </a:r>
            <a:r>
              <a:rPr lang="en-US" altLang="cs-CZ" sz="2000" b="1" i="1">
                <a:solidFill>
                  <a:srgbClr val="33CC33"/>
                </a:solidFill>
                <a:sym typeface="Symbol" panose="05050102010706020507" pitchFamily="18" charset="2"/>
              </a:rPr>
              <a:t>idit</a:t>
            </a:r>
            <a:r>
              <a:rPr lang="cs-CZ" altLang="cs-CZ" sz="2000" b="1" i="1">
                <a:solidFill>
                  <a:srgbClr val="33CC33"/>
                </a:solidFill>
                <a:sym typeface="Symbol" panose="05050102010706020507" pitchFamily="18" charset="2"/>
              </a:rPr>
              <a:t>ní pravidla, k</a:t>
            </a:r>
            <a:r>
              <a:rPr lang="en-US" altLang="cs-CZ" sz="2000" b="1" i="1">
                <a:solidFill>
                  <a:srgbClr val="33CC33"/>
                </a:solidFill>
                <a:sym typeface="Symbol" panose="05050102010706020507" pitchFamily="18" charset="2"/>
              </a:rPr>
              <a:t>apit</a:t>
            </a:r>
            <a:r>
              <a:rPr lang="cs-CZ" altLang="cs-CZ" sz="2000" b="1" i="1">
                <a:solidFill>
                  <a:srgbClr val="33CC33"/>
                </a:solidFill>
                <a:sym typeface="Symbol" panose="05050102010706020507" pitchFamily="18" charset="2"/>
              </a:rPr>
              <a:t>álová přiměřenost</a:t>
            </a:r>
            <a:r>
              <a:rPr lang="en-US" altLang="cs-CZ" sz="2000">
                <a:solidFill>
                  <a:srgbClr val="33CC33"/>
                </a:solidFill>
                <a:sym typeface="Symbol" panose="05050102010706020507" pitchFamily="18" charset="2"/>
              </a:rPr>
              <a:t>-</a:t>
            </a:r>
            <a:r>
              <a:rPr lang="en-US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vztaženo primárně k udržení stability bank (odstranení problémy </a:t>
            </a:r>
            <a:r>
              <a:rPr lang="en-US" altLang="cs-CZ" sz="2000">
                <a:sym typeface="Symbol" panose="05050102010706020507" pitchFamily="18" charset="2"/>
              </a:rPr>
              <a:t>asymetric</a:t>
            </a:r>
            <a:r>
              <a:rPr lang="cs-CZ" altLang="cs-CZ" sz="2000">
                <a:sym typeface="Symbol" panose="05050102010706020507" pitchFamily="18" charset="2"/>
              </a:rPr>
              <a:t>ké </a:t>
            </a:r>
            <a:r>
              <a:rPr lang="en-US" altLang="cs-CZ" sz="2000">
                <a:sym typeface="Symbol" panose="05050102010706020507" pitchFamily="18" charset="2"/>
              </a:rPr>
              <a:t> info&amp;mor</a:t>
            </a:r>
            <a:r>
              <a:rPr lang="cs-CZ" altLang="cs-CZ" sz="2000">
                <a:sym typeface="Symbol" panose="05050102010706020507" pitchFamily="18" charset="2"/>
              </a:rPr>
              <a:t>álního </a:t>
            </a:r>
            <a:r>
              <a:rPr lang="en-US" altLang="cs-CZ" sz="2000">
                <a:sym typeface="Symbol" panose="05050102010706020507" pitchFamily="18" charset="2"/>
              </a:rPr>
              <a:t>hazard</a:t>
            </a:r>
            <a:r>
              <a:rPr lang="cs-CZ" altLang="cs-CZ" sz="2000">
                <a:sym typeface="Symbol" panose="05050102010706020507" pitchFamily="18" charset="2"/>
              </a:rPr>
              <a:t>u)</a:t>
            </a:r>
            <a:r>
              <a:rPr lang="en-US" altLang="cs-CZ" sz="2000">
                <a:sym typeface="Symbol" panose="05050102010706020507" pitchFamily="18" charset="2"/>
              </a:rPr>
              <a:t>, </a:t>
            </a:r>
            <a:r>
              <a:rPr lang="cs-CZ" altLang="cs-CZ" sz="2000">
                <a:sym typeface="Symbol" panose="05050102010706020507" pitchFamily="18" charset="2"/>
              </a:rPr>
              <a:t>ale také </a:t>
            </a:r>
            <a:r>
              <a:rPr lang="en-US" altLang="cs-CZ" sz="2000">
                <a:sym typeface="Symbol" panose="05050102010706020507" pitchFamily="18" charset="2"/>
              </a:rPr>
              <a:t>MP impli</a:t>
            </a:r>
            <a:r>
              <a:rPr lang="cs-CZ" altLang="cs-CZ" sz="2000">
                <a:sym typeface="Symbol" panose="05050102010706020507" pitchFamily="18" charset="2"/>
              </a:rPr>
              <a:t>k</a:t>
            </a:r>
            <a:r>
              <a:rPr lang="en-US" altLang="cs-CZ" sz="2000">
                <a:sym typeface="Symbol" panose="05050102010706020507" pitchFamily="18" charset="2"/>
              </a:rPr>
              <a:t>a</a:t>
            </a:r>
            <a:r>
              <a:rPr lang="cs-CZ" altLang="cs-CZ" sz="2000">
                <a:sym typeface="Symbol" panose="05050102010706020507" pitchFamily="18" charset="2"/>
              </a:rPr>
              <a:t>ce</a:t>
            </a:r>
            <a:r>
              <a:rPr lang="en-US" altLang="cs-CZ" sz="2000">
                <a:sym typeface="Symbol" panose="05050102010706020507" pitchFamily="18" charset="2"/>
              </a:rPr>
              <a:t> (credit crunch)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cs-CZ" altLang="cs-CZ" sz="2000" b="1" i="1">
                <a:solidFill>
                  <a:srgbClr val="33CC33"/>
                </a:solidFill>
                <a:sym typeface="Symbol" panose="05050102010706020507" pitchFamily="18" charset="2"/>
              </a:rPr>
              <a:t>Úvěrové limity</a:t>
            </a:r>
            <a:r>
              <a:rPr lang="en-US" altLang="cs-CZ" sz="2000">
                <a:solidFill>
                  <a:srgbClr val="33CC33"/>
                </a:solidFill>
                <a:sym typeface="Symbol" panose="05050102010706020507" pitchFamily="18" charset="2"/>
              </a:rPr>
              <a:t>- 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cs-CZ" altLang="cs-CZ" sz="2000" b="1" i="1">
                <a:solidFill>
                  <a:srgbClr val="33CC33"/>
                </a:solidFill>
                <a:sym typeface="Symbol" panose="05050102010706020507" pitchFamily="18" charset="2"/>
              </a:rPr>
              <a:t>L</a:t>
            </a:r>
            <a:r>
              <a:rPr lang="en-US" altLang="cs-CZ" sz="2000" b="1" i="1">
                <a:solidFill>
                  <a:srgbClr val="33CC33"/>
                </a:solidFill>
                <a:sym typeface="Symbol" panose="05050102010706020507" pitchFamily="18" charset="2"/>
              </a:rPr>
              <a:t>imit</a:t>
            </a:r>
            <a:r>
              <a:rPr lang="cs-CZ" altLang="cs-CZ" sz="2000" b="1" i="1">
                <a:solidFill>
                  <a:srgbClr val="33CC33"/>
                </a:solidFill>
                <a:sym typeface="Symbol" panose="05050102010706020507" pitchFamily="18" charset="2"/>
              </a:rPr>
              <a:t>y na úrokové sazby</a:t>
            </a:r>
            <a:endParaRPr lang="cs-CZ" altLang="cs-CZ" sz="2000">
              <a:solidFill>
                <a:srgbClr val="33CC33"/>
              </a:solidFill>
              <a:sym typeface="Symbol" panose="05050102010706020507" pitchFamily="18" charset="2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cs-CZ" altLang="cs-CZ" sz="2000" b="1" i="1">
                <a:solidFill>
                  <a:srgbClr val="33CC33"/>
                </a:solidFill>
                <a:sym typeface="Symbol" panose="05050102010706020507" pitchFamily="18" charset="2"/>
              </a:rPr>
              <a:t>Makroprudenční nástroje</a:t>
            </a:r>
            <a:endParaRPr lang="en-US" altLang="cs-CZ" sz="2000" b="1" i="1">
              <a:sym typeface="Symbol" panose="05050102010706020507" pitchFamily="18" charset="2"/>
            </a:endParaRPr>
          </a:p>
        </p:txBody>
      </p:sp>
      <p:sp>
        <p:nvSpPr>
          <p:cNvPr id="68612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F99740F-5DAE-1276-5126-F0C0190C2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975" y="3135313"/>
            <a:ext cx="466725" cy="201612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0F64A71-81E6-B151-70D5-63679DC09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Nekonvenční nástroje centrální banky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8AFBA202-8E68-D9BB-FA97-9BFA6FA78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873125"/>
            <a:ext cx="8728075" cy="56324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cs-CZ" altLang="cs-CZ" sz="2000" b="1" i="1" u="sng" dirty="0">
                <a:solidFill>
                  <a:schemeClr val="accent2"/>
                </a:solidFill>
                <a:sym typeface="Symbol" pitchFamily="18" charset="2"/>
              </a:rPr>
              <a:t>Kvantitativní uvolňování (</a:t>
            </a:r>
            <a:r>
              <a:rPr lang="cs-CZ" altLang="cs-CZ" sz="2000" b="1" i="1" u="sng" dirty="0" err="1">
                <a:solidFill>
                  <a:schemeClr val="accent2"/>
                </a:solidFill>
                <a:sym typeface="Symbol" pitchFamily="18" charset="2"/>
              </a:rPr>
              <a:t>quantitative</a:t>
            </a:r>
            <a:r>
              <a:rPr lang="cs-CZ" altLang="cs-CZ" sz="2000" b="1" i="1" u="sng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cs-CZ" altLang="cs-CZ" sz="2000" b="1" i="1" u="sng" dirty="0" err="1">
                <a:solidFill>
                  <a:schemeClr val="accent2"/>
                </a:solidFill>
                <a:sym typeface="Symbol" pitchFamily="18" charset="2"/>
              </a:rPr>
              <a:t>easing</a:t>
            </a:r>
            <a:r>
              <a:rPr lang="en-US" altLang="cs-CZ" sz="2000" b="1" i="1" u="sng" dirty="0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altLang="cs-CZ" sz="2000" b="1" i="1" dirty="0">
                <a:solidFill>
                  <a:schemeClr val="accent2"/>
                </a:solidFill>
                <a:sym typeface="Symbol" pitchFamily="18" charset="2"/>
              </a:rPr>
              <a:t>-</a:t>
            </a:r>
            <a:r>
              <a:rPr lang="en-US" altLang="cs-CZ" sz="2000" b="1" i="1" dirty="0">
                <a:sym typeface="Symbol" pitchFamily="18" charset="2"/>
              </a:rPr>
              <a:t> </a:t>
            </a:r>
            <a:r>
              <a:rPr lang="en-US" altLang="cs-CZ" sz="2000" dirty="0">
                <a:sym typeface="Symbol" pitchFamily="18" charset="2"/>
              </a:rPr>
              <a:t> </a:t>
            </a:r>
            <a:r>
              <a:rPr lang="cs-CZ" altLang="cs-CZ" sz="2000" dirty="0">
                <a:sym typeface="Symbol" pitchFamily="18" charset="2"/>
              </a:rPr>
              <a:t>nárůst objemu rozvahy </a:t>
            </a:r>
            <a:r>
              <a:rPr lang="en-US" altLang="cs-CZ" sz="2000" dirty="0">
                <a:sym typeface="Symbol" pitchFamily="18" charset="2"/>
              </a:rPr>
              <a:t>CB </a:t>
            </a:r>
            <a:endParaRPr lang="cs-CZ" altLang="cs-CZ" sz="2000" dirty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cs-CZ" altLang="cs-CZ" sz="2000" b="1" i="1" u="sng" dirty="0">
                <a:solidFill>
                  <a:schemeClr val="accent2"/>
                </a:solidFill>
                <a:sym typeface="Symbol" pitchFamily="18" charset="2"/>
              </a:rPr>
              <a:t>Kvalitativní uvolňování (</a:t>
            </a:r>
            <a:r>
              <a:rPr lang="cs-CZ" altLang="cs-CZ" sz="2000" b="1" i="1" u="sng" dirty="0" err="1">
                <a:solidFill>
                  <a:schemeClr val="accent2"/>
                </a:solidFill>
                <a:sym typeface="Symbol" pitchFamily="18" charset="2"/>
              </a:rPr>
              <a:t>qualitative</a:t>
            </a:r>
            <a:r>
              <a:rPr lang="cs-CZ" altLang="cs-CZ" sz="2000" b="1" i="1" u="sng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cs-CZ" altLang="cs-CZ" sz="2000" b="1" i="1" u="sng" dirty="0" err="1">
                <a:solidFill>
                  <a:schemeClr val="accent2"/>
                </a:solidFill>
                <a:sym typeface="Symbol" pitchFamily="18" charset="2"/>
              </a:rPr>
              <a:t>easing</a:t>
            </a:r>
            <a:r>
              <a:rPr lang="cs-CZ" altLang="cs-CZ" sz="2000" b="1" i="1" u="sng" dirty="0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altLang="cs-CZ" sz="2000" dirty="0"/>
              <a:t> </a:t>
            </a:r>
            <a:r>
              <a:rPr lang="cs-CZ" altLang="cs-CZ" sz="2000" dirty="0"/>
              <a:t>– změna skladby rozvahy (rozšíření okruhu protistran, rozšíření přijatelného kolaterálu, zavedení delších splatností…)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cs-CZ" altLang="cs-CZ" sz="2000" b="1" i="1" u="sng" dirty="0">
                <a:solidFill>
                  <a:schemeClr val="accent2"/>
                </a:solidFill>
                <a:sym typeface="Symbol" pitchFamily="18" charset="2"/>
              </a:rPr>
              <a:t>Úvěrové uvolňování</a:t>
            </a:r>
            <a:r>
              <a:rPr lang="en-US" altLang="cs-CZ" sz="2000" dirty="0">
                <a:sym typeface="Symbol" pitchFamily="18" charset="2"/>
              </a:rPr>
              <a:t> </a:t>
            </a:r>
            <a:r>
              <a:rPr lang="cs-CZ" altLang="cs-CZ" sz="2000" dirty="0">
                <a:sym typeface="Symbol" pitchFamily="18" charset="2"/>
              </a:rPr>
              <a:t>– kombinace kvantitativního a kvalitativního uvolňování</a:t>
            </a:r>
            <a:endParaRPr lang="en-US" altLang="cs-CZ" sz="2000" dirty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arabicPeriod" startAt="3"/>
              <a:defRPr/>
            </a:pPr>
            <a:r>
              <a:rPr lang="cs-CZ" altLang="cs-CZ" sz="2000" b="1" i="1" u="sng" dirty="0">
                <a:solidFill>
                  <a:schemeClr val="accent2"/>
                </a:solidFill>
                <a:sym typeface="Symbol" pitchFamily="18" charset="2"/>
              </a:rPr>
              <a:t>Explicitní závazek (forward </a:t>
            </a:r>
            <a:r>
              <a:rPr lang="cs-CZ" altLang="cs-CZ" sz="2000" b="1" i="1" u="sng" dirty="0" err="1">
                <a:solidFill>
                  <a:schemeClr val="accent2"/>
                </a:solidFill>
                <a:sym typeface="Symbol" pitchFamily="18" charset="2"/>
              </a:rPr>
              <a:t>guidance</a:t>
            </a:r>
            <a:r>
              <a:rPr lang="cs-CZ" altLang="cs-CZ" sz="2000" b="1" i="1" u="sng" dirty="0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cs-CZ" altLang="cs-CZ" sz="2000" dirty="0">
                <a:sym typeface="Symbol" pitchFamily="18" charset="2"/>
              </a:rPr>
              <a:t>- CB se zaváže držet sazby na 0 po delší dobu (ZLB od 1.11.2012)</a:t>
            </a:r>
            <a:endParaRPr lang="en-US" altLang="cs-CZ" sz="2000" dirty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arabicPeriod" startAt="3"/>
              <a:defRPr/>
            </a:pPr>
            <a:r>
              <a:rPr lang="cs-CZ" altLang="cs-CZ" sz="2000" b="1" i="1" u="sng" dirty="0">
                <a:solidFill>
                  <a:schemeClr val="accent2"/>
                </a:solidFill>
                <a:sym typeface="Symbol" pitchFamily="18" charset="2"/>
              </a:rPr>
              <a:t>Kurzový závazek- </a:t>
            </a:r>
            <a:r>
              <a:rPr lang="cs-CZ" altLang="cs-CZ" sz="2000" dirty="0">
                <a:sym typeface="Symbol" pitchFamily="18" charset="2"/>
              </a:rPr>
              <a:t>oproti intervencím explicitní závazek o kurzu („čára v písku“) (7.11.2013 až 6.4.2017)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3"/>
              <a:defRPr/>
            </a:pPr>
            <a:r>
              <a:rPr lang="cs-CZ" altLang="cs-CZ" sz="2000" b="1" i="1" u="sng" dirty="0" err="1">
                <a:solidFill>
                  <a:schemeClr val="accent2"/>
                </a:solidFill>
                <a:sym typeface="Symbol" pitchFamily="18" charset="2"/>
              </a:rPr>
              <a:t>Helicopter</a:t>
            </a:r>
            <a:r>
              <a:rPr lang="cs-CZ" altLang="cs-CZ" sz="2000" b="1" i="1" u="sng" dirty="0">
                <a:solidFill>
                  <a:schemeClr val="accent2"/>
                </a:solidFill>
                <a:sym typeface="Symbol" pitchFamily="18" charset="2"/>
              </a:rPr>
              <a:t> drop </a:t>
            </a:r>
            <a:r>
              <a:rPr lang="cs-CZ" altLang="cs-CZ" sz="2000" b="1" i="1" u="sng" dirty="0" err="1">
                <a:solidFill>
                  <a:schemeClr val="accent2"/>
                </a:solidFill>
                <a:sym typeface="Symbol" pitchFamily="18" charset="2"/>
              </a:rPr>
              <a:t>of</a:t>
            </a:r>
            <a:r>
              <a:rPr lang="cs-CZ" altLang="cs-CZ" sz="2000" b="1" i="1" u="sng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cs-CZ" altLang="cs-CZ" sz="2000" b="1" i="1" u="sng" dirty="0" err="1">
                <a:solidFill>
                  <a:schemeClr val="accent2"/>
                </a:solidFill>
                <a:sym typeface="Symbol" pitchFamily="18" charset="2"/>
              </a:rPr>
              <a:t>money</a:t>
            </a:r>
            <a:r>
              <a:rPr lang="cs-CZ" altLang="cs-CZ" sz="2000" b="1" i="1" u="sng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cs-CZ" altLang="cs-CZ" sz="2000" dirty="0">
                <a:sym typeface="Symbol" pitchFamily="18" charset="2"/>
              </a:rPr>
              <a:t>– připsání peněz ve prospěch ekonomických subjektů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3"/>
              <a:defRPr/>
            </a:pPr>
            <a:r>
              <a:rPr lang="cs-CZ" altLang="cs-CZ" sz="2000" b="1" i="1" u="sng" dirty="0">
                <a:solidFill>
                  <a:schemeClr val="accent2"/>
                </a:solidFill>
                <a:sym typeface="Symbol" pitchFamily="18" charset="2"/>
              </a:rPr>
              <a:t>Negativní úrokové sazby  </a:t>
            </a:r>
            <a:r>
              <a:rPr lang="cs-CZ" altLang="cs-CZ" sz="2000" dirty="0">
                <a:sym typeface="Symbol" pitchFamily="18" charset="2"/>
              </a:rPr>
              <a:t>- „penalizace držení peněz u centrální banky“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endParaRPr lang="cs-CZ" altLang="cs-CZ" sz="2000" dirty="0">
              <a:sym typeface="Symbol" pitchFamily="18" charset="2"/>
            </a:endParaRP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cs-CZ" altLang="cs-CZ" sz="2000" b="1" i="1" dirty="0">
                <a:solidFill>
                  <a:srgbClr val="FF0000"/>
                </a:solidFill>
                <a:sym typeface="Symbol" pitchFamily="18" charset="2"/>
              </a:rPr>
              <a:t>Stínové úrokové sazby</a:t>
            </a:r>
            <a:r>
              <a:rPr lang="cs-CZ" altLang="cs-CZ" sz="2000" dirty="0">
                <a:sym typeface="Symbol" pitchFamily="18" charset="2"/>
              </a:rPr>
              <a:t>- započtení vlivů nekonvenčních politik</a:t>
            </a:r>
            <a:endParaRPr lang="en-US" altLang="cs-CZ" sz="2000" b="1" i="1" dirty="0">
              <a:solidFill>
                <a:srgbClr val="FF0000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>
            <a:extLst>
              <a:ext uri="{FF2B5EF4-FFF2-40B4-BE49-F238E27FC236}">
                <a16:creationId xmlns:a16="http://schemas.microsoft.com/office/drawing/2014/main" id="{75D86442-E50C-1918-07E1-8B6E44F77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047750"/>
            <a:ext cx="76104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3" name="Rectangle 6">
            <a:extLst>
              <a:ext uri="{FF2B5EF4-FFF2-40B4-BE49-F238E27FC236}">
                <a16:creationId xmlns:a16="http://schemas.microsoft.com/office/drawing/2014/main" id="{C59D52F8-17E3-318E-E3CE-4880284DD5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2975742E-162F-44EB-A584-F7B772A728F7}" type="slidenum">
              <a:rPr lang="en-CA" altLang="cs-CZ" sz="1200" smtClean="0">
                <a:solidFill>
                  <a:srgbClr val="003F7C"/>
                </a:solidFill>
                <a:latin typeface="Arial" panose="020B0604020202020204" pitchFamily="34" charset="0"/>
              </a:rPr>
              <a:pPr algn="l">
                <a:spcBef>
                  <a:spcPct val="0"/>
                </a:spcBef>
                <a:buFontTx/>
                <a:buNone/>
              </a:pPr>
              <a:t>32</a:t>
            </a:fld>
            <a:endParaRPr lang="en-CA" altLang="cs-CZ" sz="1200">
              <a:solidFill>
                <a:srgbClr val="003F7C"/>
              </a:solidFill>
              <a:latin typeface="Arial" panose="020B0604020202020204" pitchFamily="34" charset="0"/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3AF89FE7-3112-8466-90A3-EA7C015F7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6763" y="-98425"/>
            <a:ext cx="7772400" cy="1143000"/>
          </a:xfrm>
        </p:spPr>
        <p:txBody>
          <a:bodyPr/>
          <a:lstStyle/>
          <a:p>
            <a:r>
              <a:rPr lang="cs-CZ" altLang="cs-CZ" sz="2800"/>
              <a:t>Inflation</a:t>
            </a:r>
            <a:endParaRPr lang="en-GB" altLang="cs-CZ" sz="2800"/>
          </a:p>
        </p:txBody>
      </p:sp>
      <p:sp>
        <p:nvSpPr>
          <p:cNvPr id="5" name="Oval 1">
            <a:extLst>
              <a:ext uri="{FF2B5EF4-FFF2-40B4-BE49-F238E27FC236}">
                <a16:creationId xmlns:a16="http://schemas.microsoft.com/office/drawing/2014/main" id="{F5B61510-9474-3C00-0EBF-915672A1300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454275" y="3833813"/>
            <a:ext cx="552450" cy="2520950"/>
          </a:xfrm>
          <a:prstGeom prst="ellipse">
            <a:avLst/>
          </a:prstGeom>
          <a:noFill/>
          <a:ln w="952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2400">
              <a:solidFill>
                <a:srgbClr val="00B050"/>
              </a:solidFill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496B592B-8DF7-4780-F392-BCB3FF3C7DCC}"/>
              </a:ext>
            </a:extLst>
          </p:cNvPr>
          <p:cNvSpPr txBox="1"/>
          <p:nvPr/>
        </p:nvSpPr>
        <p:spPr>
          <a:xfrm>
            <a:off x="1660525" y="4929188"/>
            <a:ext cx="19605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altLang="cs-CZ" b="1" kern="0" dirty="0">
                <a:solidFill>
                  <a:srgbClr val="00B050"/>
                </a:solidFill>
              </a:rPr>
              <a:t> </a:t>
            </a:r>
            <a:r>
              <a:rPr lang="cs-CZ" altLang="cs-CZ" b="1" kern="0" dirty="0">
                <a:solidFill>
                  <a:srgbClr val="00B050"/>
                </a:solidFill>
                <a:latin typeface="Arial Narrow" panose="020B0606020202030204" pitchFamily="34" charset="0"/>
              </a:rPr>
              <a:t>ENTRY</a:t>
            </a:r>
            <a:r>
              <a:rPr lang="cs-CZ" altLang="cs-CZ" kern="0" dirty="0">
                <a:solidFill>
                  <a:srgbClr val="00B050"/>
                </a:solidFill>
                <a:latin typeface="Arial Narrow" panose="020B0606020202030204" pitchFamily="34" charset="0"/>
              </a:rPr>
              <a:t> (7.11.2013) 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AE3DEA1A-862C-81AA-22DA-E21A8FA64F7F}"/>
              </a:ext>
            </a:extLst>
          </p:cNvPr>
          <p:cNvCxnSpPr>
            <a:cxnSpLocks noChangeShapeType="1"/>
            <a:stCxn id="5" idx="5"/>
          </p:cNvCxnSpPr>
          <p:nvPr/>
        </p:nvCxnSpPr>
        <p:spPr bwMode="auto">
          <a:xfrm flipV="1">
            <a:off x="3621088" y="4492625"/>
            <a:ext cx="369887" cy="406400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Oval 1">
            <a:extLst>
              <a:ext uri="{FF2B5EF4-FFF2-40B4-BE49-F238E27FC236}">
                <a16:creationId xmlns:a16="http://schemas.microsoft.com/office/drawing/2014/main" id="{E9190D6A-D65E-7CA2-214A-A3F8AF65DA6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204869" y="3845719"/>
            <a:ext cx="554038" cy="25209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cs-CZ" altLang="cs-CZ" sz="2400">
              <a:solidFill>
                <a:srgbClr val="FF0000"/>
              </a:solidFill>
            </a:endParaRP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BD912E1C-2F8E-74E2-B98B-F81B7B02D5C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308850" y="2636838"/>
            <a:ext cx="792163" cy="219233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121607F0-2119-0961-FE5B-246BED899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Cíle centrální bank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611E26C9-3858-9644-BAE1-78523F230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873125"/>
            <a:ext cx="78486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2000"/>
              <a:t>Cenová stabilita</a:t>
            </a:r>
            <a:r>
              <a:rPr lang="en-GB" altLang="cs-CZ" sz="2000"/>
              <a:t>, </a:t>
            </a:r>
            <a:r>
              <a:rPr lang="cs-CZ" altLang="cs-CZ" sz="2000"/>
              <a:t>hospodářský růst</a:t>
            </a:r>
            <a:r>
              <a:rPr lang="en-GB" altLang="cs-CZ" sz="2000"/>
              <a:t>, </a:t>
            </a:r>
            <a:r>
              <a:rPr lang="cs-CZ" altLang="cs-CZ" sz="2000"/>
              <a:t>nezaměstnanost</a:t>
            </a:r>
            <a:r>
              <a:rPr lang="en-GB" altLang="cs-CZ" sz="2000"/>
              <a:t>, stabilit</a:t>
            </a:r>
            <a:r>
              <a:rPr lang="cs-CZ" altLang="cs-CZ" sz="2000"/>
              <a:t>a úrokových sazeb</a:t>
            </a:r>
            <a:r>
              <a:rPr lang="en-GB" altLang="cs-CZ" sz="2000"/>
              <a:t>, </a:t>
            </a:r>
            <a:r>
              <a:rPr lang="cs-CZ" altLang="cs-CZ" sz="2000"/>
              <a:t>stabilita finančních trhů</a:t>
            </a:r>
            <a:r>
              <a:rPr lang="en-GB" altLang="cs-CZ" sz="2000"/>
              <a:t>, </a:t>
            </a:r>
            <a:r>
              <a:rPr lang="cs-CZ" altLang="cs-CZ" sz="2000"/>
              <a:t>devizových trhů</a:t>
            </a:r>
            <a:r>
              <a:rPr lang="en-GB" altLang="cs-CZ" sz="2000"/>
              <a:t>,...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000"/>
              <a:t>Cíle ČNB</a:t>
            </a:r>
            <a:r>
              <a:rPr lang="en-GB" altLang="cs-CZ" sz="2000"/>
              <a:t>- </a:t>
            </a:r>
            <a:r>
              <a:rPr lang="cs-CZ" altLang="cs-CZ" sz="2000"/>
              <a:t>hlavní cíl </a:t>
            </a:r>
            <a:r>
              <a:rPr lang="en-GB" altLang="cs-CZ" sz="2000"/>
              <a:t>-  </a:t>
            </a:r>
            <a:r>
              <a:rPr lang="cs-CZ" altLang="cs-CZ" sz="2000" i="1">
                <a:solidFill>
                  <a:schemeClr val="accent2"/>
                </a:solidFill>
              </a:rPr>
              <a:t>udržovat cenovou stabilitu</a:t>
            </a:r>
            <a:r>
              <a:rPr lang="en-GB" altLang="cs-CZ" sz="2000"/>
              <a:t>; “</a:t>
            </a:r>
            <a:r>
              <a:rPr lang="cs-CZ" altLang="cs-CZ" sz="2000"/>
              <a:t>druhotné</a:t>
            </a:r>
            <a:r>
              <a:rPr lang="en-GB" altLang="cs-CZ" sz="2000"/>
              <a:t>” </a:t>
            </a:r>
            <a:r>
              <a:rPr lang="cs-CZ" altLang="cs-CZ" sz="2000"/>
              <a:t>cíle-</a:t>
            </a:r>
            <a:r>
              <a:rPr lang="en-GB" altLang="cs-CZ" sz="2000"/>
              <a:t> to </a:t>
            </a:r>
            <a:r>
              <a:rPr lang="cs-CZ" altLang="cs-CZ" sz="2000"/>
              <a:t>podpořit hospodářskou politiku vlády vedoucí k udržitelnému rozvoji</a:t>
            </a:r>
            <a:endParaRPr lang="en-GB" altLang="cs-CZ" sz="2000"/>
          </a:p>
          <a:p>
            <a:pPr eaLnBrk="1" hangingPunct="1">
              <a:spcBef>
                <a:spcPct val="50000"/>
              </a:spcBef>
            </a:pPr>
            <a:r>
              <a:rPr lang="cs-CZ" altLang="cs-CZ" sz="2000" b="1" i="1">
                <a:solidFill>
                  <a:srgbClr val="FF0000"/>
                </a:solidFill>
              </a:rPr>
              <a:t>Tinbergerovo pravidlo</a:t>
            </a:r>
            <a:r>
              <a:rPr lang="cs-CZ" altLang="cs-CZ" sz="2000"/>
              <a:t>: </a:t>
            </a:r>
            <a:r>
              <a:rPr lang="en-GB" altLang="cs-CZ" sz="2000"/>
              <a:t>CB </a:t>
            </a:r>
            <a:r>
              <a:rPr lang="cs-CZ" altLang="cs-CZ" sz="2000"/>
              <a:t>musí mít nejméně </a:t>
            </a:r>
            <a:r>
              <a:rPr lang="en-GB" altLang="cs-CZ" sz="2000" i="1">
                <a:solidFill>
                  <a:schemeClr val="accent2"/>
                </a:solidFill>
              </a:rPr>
              <a:t>s</a:t>
            </a:r>
            <a:r>
              <a:rPr lang="cs-CZ" altLang="cs-CZ" sz="2000" i="1">
                <a:solidFill>
                  <a:schemeClr val="accent2"/>
                </a:solidFill>
              </a:rPr>
              <a:t>tejný počet nezávislých nástrojů, jako má cílů</a:t>
            </a:r>
            <a:r>
              <a:rPr lang="en-GB" altLang="cs-CZ" sz="2000"/>
              <a:t>; 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000" i="1">
                <a:solidFill>
                  <a:schemeClr val="accent2"/>
                </a:solidFill>
              </a:rPr>
              <a:t>Možný t</a:t>
            </a:r>
            <a:r>
              <a:rPr lang="en-GB" altLang="cs-CZ" sz="2000" i="1">
                <a:solidFill>
                  <a:schemeClr val="accent2"/>
                </a:solidFill>
              </a:rPr>
              <a:t>rade-off</a:t>
            </a:r>
            <a:r>
              <a:rPr lang="cs-CZ" altLang="cs-CZ" sz="2000" i="1">
                <a:solidFill>
                  <a:schemeClr val="accent2"/>
                </a:solidFill>
              </a:rPr>
              <a:t> cílů měnové politiky</a:t>
            </a:r>
            <a:r>
              <a:rPr lang="en-GB" altLang="cs-CZ" sz="2000" i="1">
                <a:solidFill>
                  <a:schemeClr val="accent2"/>
                </a:solidFill>
              </a:rPr>
              <a:t> </a:t>
            </a:r>
          </a:p>
          <a:p>
            <a:pPr lvl="2" eaLnBrk="1" hangingPunct="1">
              <a:spcBef>
                <a:spcPct val="50000"/>
              </a:spcBef>
              <a:buFontTx/>
              <a:buChar char="–"/>
            </a:pPr>
            <a:r>
              <a:rPr lang="cs-CZ" altLang="cs-CZ" sz="2000" b="1" i="1">
                <a:solidFill>
                  <a:srgbClr val="33CC33"/>
                </a:solidFill>
              </a:rPr>
              <a:t>Hospodářský růst </a:t>
            </a:r>
            <a:r>
              <a:rPr lang="en-GB" altLang="cs-CZ" sz="2000" b="1" i="1">
                <a:solidFill>
                  <a:srgbClr val="33CC33"/>
                </a:solidFill>
              </a:rPr>
              <a:t>x infla</a:t>
            </a:r>
            <a:r>
              <a:rPr lang="cs-CZ" altLang="cs-CZ" sz="2000" b="1" i="1">
                <a:solidFill>
                  <a:srgbClr val="33CC33"/>
                </a:solidFill>
              </a:rPr>
              <a:t>ce</a:t>
            </a:r>
            <a:r>
              <a:rPr lang="en-GB" altLang="cs-CZ" sz="2000" b="1" i="1">
                <a:solidFill>
                  <a:srgbClr val="33CC33"/>
                </a:solidFill>
              </a:rPr>
              <a:t>-</a:t>
            </a:r>
            <a:r>
              <a:rPr lang="en-GB" altLang="cs-CZ" sz="2000"/>
              <a:t> </a:t>
            </a:r>
            <a:r>
              <a:rPr lang="cs-CZ" altLang="cs-CZ" sz="2000"/>
              <a:t>(</a:t>
            </a:r>
            <a:r>
              <a:rPr lang="en-GB" altLang="cs-CZ" sz="2000"/>
              <a:t>Philips</a:t>
            </a:r>
            <a:r>
              <a:rPr lang="cs-CZ" altLang="cs-CZ" sz="2000"/>
              <a:t>ova křivka</a:t>
            </a:r>
            <a:r>
              <a:rPr lang="en-GB" altLang="cs-CZ" sz="2000"/>
              <a:t>)</a:t>
            </a:r>
          </a:p>
          <a:p>
            <a:pPr lvl="2" eaLnBrk="1" hangingPunct="1">
              <a:spcBef>
                <a:spcPct val="50000"/>
              </a:spcBef>
              <a:buFontTx/>
              <a:buChar char="–"/>
            </a:pPr>
            <a:r>
              <a:rPr lang="cs-CZ" altLang="cs-CZ" sz="2000" b="1" i="1">
                <a:solidFill>
                  <a:srgbClr val="33CC33"/>
                </a:solidFill>
              </a:rPr>
              <a:t>S</a:t>
            </a:r>
            <a:r>
              <a:rPr lang="en-GB" altLang="cs-CZ" sz="2000" b="1" i="1">
                <a:solidFill>
                  <a:srgbClr val="33CC33"/>
                </a:solidFill>
              </a:rPr>
              <a:t>tabilit</a:t>
            </a:r>
            <a:r>
              <a:rPr lang="cs-CZ" altLang="cs-CZ" sz="2000" b="1" i="1">
                <a:solidFill>
                  <a:srgbClr val="33CC33"/>
                </a:solidFill>
              </a:rPr>
              <a:t>a úrokových sazeb</a:t>
            </a:r>
            <a:r>
              <a:rPr lang="en-GB" altLang="cs-CZ" sz="2000" b="1" i="1">
                <a:solidFill>
                  <a:srgbClr val="33CC33"/>
                </a:solidFill>
              </a:rPr>
              <a:t> x stabilit</a:t>
            </a:r>
            <a:r>
              <a:rPr lang="cs-CZ" altLang="cs-CZ" sz="2000" b="1" i="1">
                <a:solidFill>
                  <a:srgbClr val="33CC33"/>
                </a:solidFill>
              </a:rPr>
              <a:t>a </a:t>
            </a:r>
            <a:r>
              <a:rPr lang="en-GB" altLang="cs-CZ" sz="2000" b="1" i="1">
                <a:solidFill>
                  <a:srgbClr val="33CC33"/>
                </a:solidFill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DCD82FB3-B66A-862F-FB20-4263AF65A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Trade-off mezi stabilitou i a M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ED2681D0-1586-2F50-9926-7F49CB24C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873125"/>
            <a:ext cx="3306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A) Nestabilní trh zboží	</a:t>
            </a:r>
          </a:p>
        </p:txBody>
      </p:sp>
      <p:graphicFrame>
        <p:nvGraphicFramePr>
          <p:cNvPr id="70660" name="Object 4">
            <a:extLst>
              <a:ext uri="{FF2B5EF4-FFF2-40B4-BE49-F238E27FC236}">
                <a16:creationId xmlns:a16="http://schemas.microsoft.com/office/drawing/2014/main" id="{ACE0714A-24B9-B4FA-6B82-C7F5527863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" y="1798638"/>
          <a:ext cx="4462463" cy="373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478024" imgH="2075688" progId="Word.Picture.8">
                  <p:embed/>
                </p:oleObj>
              </mc:Choice>
              <mc:Fallback>
                <p:oleObj name="obrázek" r:id="rId2" imgW="2478024" imgH="2075688" progId="Word.Picture.8">
                  <p:embed/>
                  <p:pic>
                    <p:nvPicPr>
                      <p:cNvPr id="70660" name="Object 4">
                        <a:extLst>
                          <a:ext uri="{FF2B5EF4-FFF2-40B4-BE49-F238E27FC236}">
                            <a16:creationId xmlns:a16="http://schemas.microsoft.com/office/drawing/2014/main" id="{ACE0714A-24B9-B4FA-6B82-C7F5527863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1798638"/>
                        <a:ext cx="4462463" cy="373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>
            <a:extLst>
              <a:ext uri="{FF2B5EF4-FFF2-40B4-BE49-F238E27FC236}">
                <a16:creationId xmlns:a16="http://schemas.microsoft.com/office/drawing/2014/main" id="{FA83F8A0-72C8-BD3F-52D3-9F7E1FCF58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4713" y="1768475"/>
          <a:ext cx="4459287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4" imgW="2478024" imgH="2075688" progId="Word.Picture.8">
                  <p:embed/>
                </p:oleObj>
              </mc:Choice>
              <mc:Fallback>
                <p:oleObj name="obrázek" r:id="rId4" imgW="2478024" imgH="2075688" progId="Word.Picture.8">
                  <p:embed/>
                  <p:pic>
                    <p:nvPicPr>
                      <p:cNvPr id="70661" name="Object 5">
                        <a:extLst>
                          <a:ext uri="{FF2B5EF4-FFF2-40B4-BE49-F238E27FC236}">
                            <a16:creationId xmlns:a16="http://schemas.microsoft.com/office/drawing/2014/main" id="{FA83F8A0-72C8-BD3F-52D3-9F7E1FCF58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1768475"/>
                        <a:ext cx="4459287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Text Box 6">
            <a:extLst>
              <a:ext uri="{FF2B5EF4-FFF2-40B4-BE49-F238E27FC236}">
                <a16:creationId xmlns:a16="http://schemas.microsoft.com/office/drawing/2014/main" id="{A7DE479F-01E8-9FC1-2F90-B367F9F57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885825"/>
            <a:ext cx="2913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/>
              <a:t>B) Nestabilní trh peněz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/>
      <p:bldP spid="7066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1990A3A6-838E-0131-255A-5434E13CD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800" b="1" i="1">
                <a:solidFill>
                  <a:schemeClr val="tx2"/>
                </a:solidFill>
              </a:rPr>
              <a:t>IS-MP-IA model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pic>
        <p:nvPicPr>
          <p:cNvPr id="80899" name="Picture 3">
            <a:extLst>
              <a:ext uri="{FF2B5EF4-FFF2-40B4-BE49-F238E27FC236}">
                <a16:creationId xmlns:a16="http://schemas.microsoft.com/office/drawing/2014/main" id="{8A0A4780-6B4E-9E9B-7116-7A67D3270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38" y="185738"/>
            <a:ext cx="3800475" cy="667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2" name="Text Box 4">
            <a:extLst>
              <a:ext uri="{FF2B5EF4-FFF2-40B4-BE49-F238E27FC236}">
                <a16:creationId xmlns:a16="http://schemas.microsoft.com/office/drawing/2014/main" id="{A7E8300C-23E2-7B44-0A14-C148F5E84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873125"/>
            <a:ext cx="4727575" cy="481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2000"/>
              <a:t>Pracuje s Taylorovým pravidlem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000"/>
              <a:t>Nahrazení křivky LM křivkou MP (monetary policy)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cs-CZ" altLang="cs-CZ" sz="2000"/>
              <a:t>Čisté inflační cílení- MP horizontální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cs-CZ" altLang="cs-CZ" sz="2000"/>
              <a:t>Může být rostoucí (role mezery výstupu), může zahrnovat jiné veličiny (kurz, zahraniční inflaci, úrokové sazby)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000"/>
              <a:t>Klesající křivka AD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000"/>
              <a:t>Křivka AD může být „zahnutá“, pokud existuje limit nulových úrokových sazeb</a:t>
            </a:r>
            <a:endParaRPr lang="en-GB" altLang="cs-CZ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BBE5E02-ED25-E39D-315C-121998376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cs-CZ" sz="2800" b="1" i="1">
                <a:solidFill>
                  <a:schemeClr val="tx2"/>
                </a:solidFill>
              </a:rPr>
              <a:t>IS-MP-IA model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pic>
        <p:nvPicPr>
          <p:cNvPr id="81923" name="Picture 3">
            <a:extLst>
              <a:ext uri="{FF2B5EF4-FFF2-40B4-BE49-F238E27FC236}">
                <a16:creationId xmlns:a16="http://schemas.microsoft.com/office/drawing/2014/main" id="{C288C50F-468D-83A2-1F94-F8355DF32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8" y="2825750"/>
            <a:ext cx="4754562" cy="376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4" name="Picture 4">
            <a:extLst>
              <a:ext uri="{FF2B5EF4-FFF2-40B4-BE49-F238E27FC236}">
                <a16:creationId xmlns:a16="http://schemas.microsoft.com/office/drawing/2014/main" id="{1D8B413E-884E-3435-EF10-29ECBF191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2750"/>
            <a:ext cx="4411663" cy="361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757" name="Text Box 5">
            <a:extLst>
              <a:ext uri="{FF2B5EF4-FFF2-40B4-BE49-F238E27FC236}">
                <a16:creationId xmlns:a16="http://schemas.microsoft.com/office/drawing/2014/main" id="{BE88DA05-76C1-357F-32EA-78CCF5A45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873125"/>
            <a:ext cx="872807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cs-CZ" altLang="cs-CZ" sz="2000"/>
              <a:t>Křivka IA (inflation adjustment)- </a:t>
            </a:r>
            <a:r>
              <a:rPr lang="cs-CZ" altLang="cs-CZ" sz="1800"/>
              <a:t>i</a:t>
            </a:r>
            <a:r>
              <a:rPr lang="en-US" altLang="cs-CZ" sz="1800"/>
              <a:t>nfla</a:t>
            </a:r>
            <a:r>
              <a:rPr lang="cs-CZ" altLang="cs-CZ" sz="1800"/>
              <a:t>ce je v každém bodě daná</a:t>
            </a:r>
          </a:p>
          <a:p>
            <a:pPr lvl="3" eaLnBrk="1" hangingPunct="1">
              <a:spcBef>
                <a:spcPct val="10000"/>
              </a:spcBef>
              <a:buFontTx/>
              <a:buChar char="•"/>
            </a:pPr>
            <a:r>
              <a:rPr lang="cs-CZ" altLang="cs-CZ" sz="1800"/>
              <a:t>V případě </a:t>
            </a:r>
            <a:r>
              <a:rPr lang="en-US" altLang="cs-CZ" sz="1800"/>
              <a:t>absence infla</a:t>
            </a:r>
            <a:r>
              <a:rPr lang="cs-CZ" altLang="cs-CZ" sz="1800"/>
              <a:t>čních šoků </a:t>
            </a:r>
            <a:r>
              <a:rPr lang="en-US" altLang="cs-CZ" sz="1800"/>
              <a:t>infla</a:t>
            </a:r>
            <a:r>
              <a:rPr lang="cs-CZ" altLang="cs-CZ" sz="1800"/>
              <a:t>ce roste pokud je výstup nad úrovní potenciálu</a:t>
            </a:r>
          </a:p>
          <a:p>
            <a:pPr lvl="3" eaLnBrk="1" hangingPunct="1">
              <a:spcBef>
                <a:spcPct val="10000"/>
              </a:spcBef>
              <a:buFontTx/>
              <a:buChar char="•"/>
            </a:pPr>
            <a:r>
              <a:rPr lang="cs-CZ" altLang="cs-CZ" sz="1800"/>
              <a:t>Pokud je výstup na úrovní potenciálu (žádné inflační šoky) </a:t>
            </a:r>
            <a:r>
              <a:rPr lang="en-US" altLang="cs-CZ" sz="1800"/>
              <a:t>infla</a:t>
            </a:r>
            <a:r>
              <a:rPr lang="cs-CZ" altLang="cs-CZ" sz="1800"/>
              <a:t>ce je stabilní</a:t>
            </a:r>
          </a:p>
          <a:p>
            <a:pPr eaLnBrk="1" hangingPunct="1">
              <a:spcBef>
                <a:spcPct val="50000"/>
              </a:spcBef>
            </a:pPr>
            <a:endParaRPr lang="cs-CZ" altLang="cs-CZ" sz="1800"/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93836679-8D77-1189-92E6-364FD3CDA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2425700"/>
            <a:ext cx="414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1"/>
              <a:t>The Effects of a Fall in Consumer Confidence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AutoShape 1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1D71223-D6F8-3363-F8FA-BB54A2969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8" y="6450013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2947" name="AutoShape 1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E3F3565-F672-A1B5-BF0F-F3FF476F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5100" y="6454775"/>
            <a:ext cx="468313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6F34450-91E4-8E40-787B-6C91CEE01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3504"/>
            <a:ext cx="9144000" cy="565099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2CEAAEE3-DA65-EE43-647C-B690350B6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-290513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Nastavení nástrojů ČNB</a:t>
            </a:r>
            <a:endParaRPr lang="en-US" altLang="cs-CZ" sz="2800" b="1" i="1">
              <a:solidFill>
                <a:schemeClr val="tx2"/>
              </a:solidFill>
            </a:endParaRP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DBE49319-540A-88BF-1E91-217AA7AD6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A929E4B2-AE9A-4F18-B7F8-3712A8909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1604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id="{145492D1-CC79-F902-7A5C-34B0C7746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9094" name="Rectangle 6">
            <a:extLst>
              <a:ext uri="{FF2B5EF4-FFF2-40B4-BE49-F238E27FC236}">
                <a16:creationId xmlns:a16="http://schemas.microsoft.com/office/drawing/2014/main" id="{DB3B9E6F-1C1D-5D80-A34E-E0DF372FC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9095" name="Rectangle 8">
            <a:extLst>
              <a:ext uri="{FF2B5EF4-FFF2-40B4-BE49-F238E27FC236}">
                <a16:creationId xmlns:a16="http://schemas.microsoft.com/office/drawing/2014/main" id="{4BF186F9-AD99-08EA-0B9C-F998FA296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363" y="240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9096" name="Rectangle 9">
            <a:extLst>
              <a:ext uri="{FF2B5EF4-FFF2-40B4-BE49-F238E27FC236}">
                <a16:creationId xmlns:a16="http://schemas.microsoft.com/office/drawing/2014/main" id="{06009704-4A01-A71D-57E3-A27471609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40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9097" name="Rectangle 10">
            <a:extLst>
              <a:ext uri="{FF2B5EF4-FFF2-40B4-BE49-F238E27FC236}">
                <a16:creationId xmlns:a16="http://schemas.microsoft.com/office/drawing/2014/main" id="{7137A71B-A4B9-0222-7B5C-70FD708D9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40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89098" name="AutoShap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BFE8173-DA06-5423-935F-28D50265A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8" y="6450013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3" name="graf 1">
            <a:extLst>
              <a:ext uri="{FF2B5EF4-FFF2-40B4-BE49-F238E27FC236}">
                <a16:creationId xmlns:a16="http://schemas.microsoft.com/office/drawing/2014/main" id="{AEF4EF19-3C08-76FA-EEC9-2E9ABC7D78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303350"/>
              </p:ext>
            </p:extLst>
          </p:nvPr>
        </p:nvGraphicFramePr>
        <p:xfrm>
          <a:off x="128605" y="2961767"/>
          <a:ext cx="5472095" cy="3796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af 2">
            <a:extLst>
              <a:ext uri="{FF2B5EF4-FFF2-40B4-BE49-F238E27FC236}">
                <a16:creationId xmlns:a16="http://schemas.microsoft.com/office/drawing/2014/main" id="{CE7349C5-7EFA-EAAB-01CA-5559A18FF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9446"/>
              </p:ext>
            </p:extLst>
          </p:nvPr>
        </p:nvGraphicFramePr>
        <p:xfrm>
          <a:off x="2841172" y="579469"/>
          <a:ext cx="6017078" cy="3796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913392FF-C4D3-D7F7-9B24-AFEE20C6F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-290513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Nastavení nástrojů ČNB</a:t>
            </a:r>
            <a:endParaRPr lang="en-US" altLang="cs-CZ" sz="2800" b="1" i="1">
              <a:solidFill>
                <a:schemeClr val="tx2"/>
              </a:solidFill>
            </a:endParaRP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3B366E95-7246-35E4-760B-0212F5F76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90116" name="Rectangle 5">
            <a:extLst>
              <a:ext uri="{FF2B5EF4-FFF2-40B4-BE49-F238E27FC236}">
                <a16:creationId xmlns:a16="http://schemas.microsoft.com/office/drawing/2014/main" id="{4B029817-D60B-D444-5BFA-8B9E7FE6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90117" name="Rectangle 6">
            <a:extLst>
              <a:ext uri="{FF2B5EF4-FFF2-40B4-BE49-F238E27FC236}">
                <a16:creationId xmlns:a16="http://schemas.microsoft.com/office/drawing/2014/main" id="{4E7B2C55-EA93-98D0-6E2B-B394569D9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90118" name="Rectangle 8">
            <a:extLst>
              <a:ext uri="{FF2B5EF4-FFF2-40B4-BE49-F238E27FC236}">
                <a16:creationId xmlns:a16="http://schemas.microsoft.com/office/drawing/2014/main" id="{BF0D43EC-594A-3264-31A5-DFEE898A2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363" y="240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90119" name="AutoShap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FE1397B-87CB-79EE-2498-44FF7DA53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8" y="6450013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3" name="Graf 2">
            <a:extLst>
              <a:ext uri="{FF2B5EF4-FFF2-40B4-BE49-F238E27FC236}">
                <a16:creationId xmlns:a16="http://schemas.microsoft.com/office/drawing/2014/main" id="{5441F7D3-6975-E4FA-3820-4E521CEDF2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100510"/>
              </p:ext>
            </p:extLst>
          </p:nvPr>
        </p:nvGraphicFramePr>
        <p:xfrm>
          <a:off x="351064" y="555170"/>
          <a:ext cx="8409215" cy="5788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3385C3C-72CF-2649-D042-9B0DAB7C3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Kv</a:t>
            </a:r>
            <a:r>
              <a:rPr lang="en-US" altLang="cs-CZ" sz="2800" b="1" i="1">
                <a:solidFill>
                  <a:schemeClr val="tx2"/>
                </a:solidFill>
              </a:rPr>
              <a:t>antitativ</a:t>
            </a:r>
            <a:r>
              <a:rPr lang="cs-CZ" altLang="cs-CZ" sz="2800" b="1" i="1">
                <a:solidFill>
                  <a:schemeClr val="tx2"/>
                </a:solidFill>
              </a:rPr>
              <a:t>ní t</a:t>
            </a:r>
            <a:r>
              <a:rPr lang="en-US" altLang="cs-CZ" sz="2800" b="1" i="1">
                <a:solidFill>
                  <a:schemeClr val="tx2"/>
                </a:solidFill>
              </a:rPr>
              <a:t>eor</a:t>
            </a:r>
            <a:r>
              <a:rPr lang="cs-CZ" altLang="cs-CZ" sz="2800" b="1" i="1">
                <a:solidFill>
                  <a:schemeClr val="tx2"/>
                </a:solidFill>
              </a:rPr>
              <a:t>ie peněz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7B3F4B1B-77DB-2747-2521-CCDF5048E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822325"/>
            <a:ext cx="8364537" cy="566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cs-CZ" sz="2000">
                <a:sym typeface="Symbol" panose="05050102010706020507" pitchFamily="18" charset="2"/>
              </a:rPr>
              <a:t>Neo</a:t>
            </a:r>
            <a:r>
              <a:rPr lang="cs-CZ" altLang="cs-CZ" sz="2000">
                <a:sym typeface="Symbol" panose="05050102010706020507" pitchFamily="18" charset="2"/>
              </a:rPr>
              <a:t>k</a:t>
            </a:r>
            <a:r>
              <a:rPr lang="en-US" altLang="cs-CZ" sz="2000">
                <a:sym typeface="Symbol" panose="05050102010706020507" pitchFamily="18" charset="2"/>
              </a:rPr>
              <a:t>las</a:t>
            </a:r>
            <a:r>
              <a:rPr lang="cs-CZ" altLang="cs-CZ" sz="2000">
                <a:sym typeface="Symbol" panose="05050102010706020507" pitchFamily="18" charset="2"/>
              </a:rPr>
              <a:t>ická škola</a:t>
            </a:r>
            <a:r>
              <a:rPr lang="en-US" altLang="cs-CZ" sz="2000">
                <a:sym typeface="Symbol" panose="05050102010706020507" pitchFamily="18" charset="2"/>
              </a:rPr>
              <a:t>-</a:t>
            </a:r>
            <a:r>
              <a:rPr lang="en-US" altLang="cs-CZ" sz="2000">
                <a:solidFill>
                  <a:srgbClr val="009900"/>
                </a:solidFill>
                <a:sym typeface="Symbol" panose="05050102010706020507" pitchFamily="18" charset="2"/>
              </a:rPr>
              <a:t>Fisher</a:t>
            </a:r>
            <a:r>
              <a:rPr lang="en-US" altLang="cs-CZ" sz="2000">
                <a:sym typeface="Symbol" panose="05050102010706020507" pitchFamily="18" charset="2"/>
              </a:rPr>
              <a:t>[1867-1947],</a:t>
            </a:r>
            <a:r>
              <a:rPr lang="en-US" altLang="cs-CZ" sz="2000">
                <a:solidFill>
                  <a:srgbClr val="009900"/>
                </a:solidFill>
                <a:sym typeface="Symbol" panose="05050102010706020507" pitchFamily="18" charset="2"/>
              </a:rPr>
              <a:t>Marshall</a:t>
            </a:r>
            <a:r>
              <a:rPr lang="en-US" altLang="cs-CZ" sz="2000">
                <a:sym typeface="Symbol" panose="05050102010706020507" pitchFamily="18" charset="2"/>
              </a:rPr>
              <a:t>[1842-1924],</a:t>
            </a:r>
            <a:r>
              <a:rPr lang="en-US" altLang="cs-CZ" sz="2000">
                <a:solidFill>
                  <a:srgbClr val="009900"/>
                </a:solidFill>
                <a:sym typeface="Symbol" panose="05050102010706020507" pitchFamily="18" charset="2"/>
              </a:rPr>
              <a:t>Cambridg</a:t>
            </a:r>
            <a:r>
              <a:rPr lang="cs-CZ" altLang="cs-CZ" sz="2000">
                <a:solidFill>
                  <a:srgbClr val="009900"/>
                </a:solidFill>
                <a:sym typeface="Symbol" panose="05050102010706020507" pitchFamily="18" charset="2"/>
              </a:rPr>
              <a:t>ská škola</a:t>
            </a:r>
            <a:endParaRPr lang="en-US" altLang="cs-CZ" sz="2000">
              <a:solidFill>
                <a:srgbClr val="009900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cs-CZ" sz="2400">
                <a:sym typeface="Symbol" panose="05050102010706020507" pitchFamily="18" charset="2"/>
              </a:rPr>
              <a:t>Fisher</a:t>
            </a:r>
            <a:r>
              <a:rPr lang="cs-CZ" altLang="cs-CZ" sz="2400">
                <a:sym typeface="Symbol" panose="05050102010706020507" pitchFamily="18" charset="2"/>
              </a:rPr>
              <a:t>ova rovnice</a:t>
            </a:r>
            <a:r>
              <a:rPr lang="en-US" altLang="cs-CZ" sz="2400">
                <a:sym typeface="Symbol" panose="05050102010706020507" pitchFamily="18" charset="2"/>
              </a:rPr>
              <a:t>: 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cs-CZ" sz="24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D </a:t>
            </a:r>
            <a:r>
              <a:rPr lang="en-US" altLang="cs-CZ" sz="2400" b="1">
                <a:solidFill>
                  <a:schemeClr val="accent2"/>
                </a:solidFill>
                <a:sym typeface="Symbol" panose="05050102010706020507" pitchFamily="18" charset="2"/>
              </a:rPr>
              <a:t>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V </a:t>
            </a:r>
            <a:r>
              <a:rPr lang="en-US" altLang="cs-CZ" sz="24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= P</a:t>
            </a:r>
            <a:r>
              <a:rPr lang="en-US" altLang="cs-CZ" sz="24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  </a:t>
            </a:r>
            <a:r>
              <a:rPr lang="en-US" altLang="cs-CZ" sz="2400" b="1">
                <a:solidFill>
                  <a:schemeClr val="accent2"/>
                </a:solidFill>
                <a:sym typeface="Symbol" panose="05050102010706020507" pitchFamily="18" charset="2"/>
              </a:rPr>
              <a:t>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T</a:t>
            </a:r>
            <a:r>
              <a:rPr lang="cs-CZ" altLang="cs-CZ" sz="2400" b="1" i="1">
                <a:sym typeface="Symbol" panose="05050102010706020507" pitchFamily="18" charset="2"/>
              </a:rPr>
              <a:t> </a:t>
            </a:r>
            <a:r>
              <a:rPr lang="en-US" altLang="cs-CZ" sz="2400">
                <a:sym typeface="Symbol" panose="05050102010706020507" pitchFamily="18" charset="2"/>
              </a:rPr>
              <a:t>,</a:t>
            </a:r>
            <a:r>
              <a:rPr lang="cs-CZ" altLang="cs-CZ" sz="2000"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>
                <a:sym typeface="Symbol" panose="05050102010706020507" pitchFamily="18" charset="2"/>
              </a:rPr>
              <a:t>	kde</a:t>
            </a:r>
            <a:r>
              <a:rPr lang="en-US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	</a:t>
            </a:r>
            <a:r>
              <a:rPr lang="en-US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označuje </a:t>
            </a:r>
            <a:r>
              <a:rPr lang="en-US" altLang="cs-CZ" sz="2000">
                <a:sym typeface="Symbol" panose="05050102010706020507" pitchFamily="18" charset="2"/>
              </a:rPr>
              <a:t>optim</a:t>
            </a:r>
            <a:r>
              <a:rPr lang="cs-CZ" altLang="cs-CZ" sz="2000">
                <a:sym typeface="Symbol" panose="05050102010706020507" pitchFamily="18" charset="2"/>
              </a:rPr>
              <a:t>ální poptávané množství oběživa</a:t>
            </a:r>
            <a:r>
              <a:rPr lang="en-US" altLang="cs-CZ" sz="2000">
                <a:sym typeface="Symbol" panose="05050102010706020507" pitchFamily="18" charset="2"/>
              </a:rPr>
              <a:t>, </a:t>
            </a:r>
            <a:endParaRPr lang="cs-CZ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>
                <a:sym typeface="Symbol" panose="05050102010706020507" pitchFamily="18" charset="2"/>
              </a:rPr>
              <a:t>		</a:t>
            </a:r>
            <a:r>
              <a:rPr lang="en-US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V </a:t>
            </a:r>
            <a:r>
              <a:rPr lang="en-US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cs-CZ" sz="2000">
                <a:sym typeface="Symbol" panose="05050102010706020507" pitchFamily="18" charset="2"/>
              </a:rPr>
              <a:t> transa</a:t>
            </a:r>
            <a:r>
              <a:rPr lang="cs-CZ" altLang="cs-CZ" sz="2000">
                <a:sym typeface="Symbol" panose="05050102010706020507" pitchFamily="18" charset="2"/>
              </a:rPr>
              <a:t>kční rychlost oběhu peněz</a:t>
            </a:r>
            <a:r>
              <a:rPr lang="en-US" altLang="cs-CZ" sz="2000">
                <a:sym typeface="Symbol" panose="05050102010706020507" pitchFamily="18" charset="2"/>
              </a:rPr>
              <a:t>, </a:t>
            </a:r>
            <a:endParaRPr lang="cs-CZ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>
                <a:sym typeface="Symbol" panose="05050102010706020507" pitchFamily="18" charset="2"/>
              </a:rPr>
              <a:t>		</a:t>
            </a:r>
            <a:r>
              <a:rPr lang="en-US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US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 cenovou hladinu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>
                <a:sym typeface="Symbol" panose="05050102010706020507" pitchFamily="18" charset="2"/>
              </a:rPr>
              <a:t>		</a:t>
            </a:r>
            <a:r>
              <a:rPr lang="en-US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cs-CZ" sz="2000">
                <a:sym typeface="Symbol" panose="05050102010706020507" pitchFamily="18" charset="2"/>
              </a:rPr>
              <a:t> re</a:t>
            </a:r>
            <a:r>
              <a:rPr lang="cs-CZ" altLang="cs-CZ" sz="2000">
                <a:sym typeface="Symbol" panose="05050102010706020507" pitchFamily="18" charset="2"/>
              </a:rPr>
              <a:t>álné </a:t>
            </a:r>
            <a:r>
              <a:rPr lang="en-US" altLang="cs-CZ" sz="2000">
                <a:sym typeface="Symbol" panose="05050102010706020507" pitchFamily="18" charset="2"/>
              </a:rPr>
              <a:t>transa</a:t>
            </a:r>
            <a:r>
              <a:rPr lang="cs-CZ" altLang="cs-CZ" sz="2000">
                <a:sym typeface="Symbol" panose="05050102010706020507" pitchFamily="18" charset="2"/>
              </a:rPr>
              <a:t>kce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>
                <a:sym typeface="Symbol" panose="05050102010706020507" pitchFamily="18" charset="2"/>
              </a:rPr>
              <a:t>P</a:t>
            </a:r>
            <a:r>
              <a:rPr lang="en-US" altLang="cs-CZ" sz="2000">
                <a:sym typeface="Symbol" panose="05050102010706020507" pitchFamily="18" charset="2"/>
              </a:rPr>
              <a:t>robl</a:t>
            </a:r>
            <a:r>
              <a:rPr lang="cs-CZ" altLang="cs-CZ" sz="2000">
                <a:sym typeface="Symbol" panose="05050102010706020507" pitchFamily="18" charset="2"/>
              </a:rPr>
              <a:t>é</a:t>
            </a:r>
            <a:r>
              <a:rPr lang="en-US" altLang="cs-CZ" sz="2000">
                <a:sym typeface="Symbol" panose="05050102010706020507" pitchFamily="18" charset="2"/>
              </a:rPr>
              <a:t>m- </a:t>
            </a:r>
            <a:r>
              <a:rPr lang="cs-CZ" altLang="cs-CZ" sz="2000">
                <a:sym typeface="Symbol" panose="05050102010706020507" pitchFamily="18" charset="2"/>
              </a:rPr>
              <a:t>Jak měřit transakce</a:t>
            </a:r>
            <a:r>
              <a:rPr lang="en-US" altLang="cs-CZ" sz="2000">
                <a:sym typeface="Symbol" panose="05050102010706020507" pitchFamily="18" charset="2"/>
              </a:rPr>
              <a:t>?</a:t>
            </a:r>
            <a:endParaRPr lang="cs-CZ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cs-CZ" sz="2000">
                <a:sym typeface="Symbol" panose="05050102010706020507" pitchFamily="18" charset="2"/>
              </a:rPr>
              <a:t>Marshall &amp; Cambridg</a:t>
            </a:r>
            <a:r>
              <a:rPr lang="cs-CZ" altLang="cs-CZ" sz="2000">
                <a:sym typeface="Symbol" panose="05050102010706020507" pitchFamily="18" charset="2"/>
              </a:rPr>
              <a:t>ská škola:</a:t>
            </a:r>
            <a:r>
              <a:rPr lang="en-US" altLang="cs-CZ" sz="2000">
                <a:sym typeface="Symbol" panose="05050102010706020507" pitchFamily="18" charset="2"/>
              </a:rPr>
              <a:t> </a:t>
            </a:r>
            <a:r>
              <a:rPr lang="en-US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D </a:t>
            </a:r>
            <a:r>
              <a:rPr lang="en-US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= k </a:t>
            </a:r>
            <a:r>
              <a:rPr lang="en-US" altLang="cs-CZ" sz="2000" b="1">
                <a:solidFill>
                  <a:schemeClr val="accent2"/>
                </a:solidFill>
                <a:sym typeface="Symbol" panose="05050102010706020507" pitchFamily="18" charset="2"/>
              </a:rPr>
              <a:t></a:t>
            </a:r>
            <a:r>
              <a:rPr lang="en-US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 P</a:t>
            </a:r>
            <a:r>
              <a:rPr lang="en-US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  </a:t>
            </a:r>
            <a:r>
              <a:rPr lang="en-US" altLang="cs-CZ" sz="2000" b="1">
                <a:solidFill>
                  <a:schemeClr val="accent2"/>
                </a:solidFill>
                <a:sym typeface="Symbol" panose="05050102010706020507" pitchFamily="18" charset="2"/>
              </a:rPr>
              <a:t></a:t>
            </a:r>
            <a:r>
              <a:rPr lang="en-US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 Y</a:t>
            </a:r>
            <a:endParaRPr lang="cs-CZ" altLang="cs-CZ" sz="20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cs-CZ" altLang="cs-CZ" sz="2000">
                <a:sym typeface="Symbol" panose="05050102010706020507" pitchFamily="18" charset="2"/>
              </a:rPr>
              <a:t>Porovnání </a:t>
            </a:r>
            <a:r>
              <a:rPr lang="en-US" altLang="cs-CZ" sz="2000">
                <a:sym typeface="Symbol" panose="05050102010706020507" pitchFamily="18" charset="2"/>
              </a:rPr>
              <a:t>Fisher</a:t>
            </a:r>
            <a:r>
              <a:rPr lang="cs-CZ" altLang="cs-CZ" sz="2000">
                <a:sym typeface="Symbol" panose="05050102010706020507" pitchFamily="18" charset="2"/>
              </a:rPr>
              <a:t>ovy transakční rovnice směny </a:t>
            </a:r>
            <a:r>
              <a:rPr lang="en-US" altLang="cs-CZ" sz="2000">
                <a:sym typeface="Symbol" panose="05050102010706020507" pitchFamily="18" charset="2"/>
              </a:rPr>
              <a:t>a</a:t>
            </a:r>
            <a:r>
              <a:rPr lang="cs-CZ" altLang="cs-CZ" sz="2000">
                <a:sym typeface="Symbol" panose="05050102010706020507" pitchFamily="18" charset="2"/>
              </a:rPr>
              <a:t> </a:t>
            </a:r>
            <a:r>
              <a:rPr lang="en-US" altLang="cs-CZ" sz="2000">
                <a:sym typeface="Symbol" panose="05050102010706020507" pitchFamily="18" charset="2"/>
              </a:rPr>
              <a:t>Marshall</a:t>
            </a:r>
            <a:r>
              <a:rPr lang="cs-CZ" altLang="cs-CZ" sz="2000">
                <a:sym typeface="Symbol" panose="05050102010706020507" pitchFamily="18" charset="2"/>
              </a:rPr>
              <a:t>ovy/</a:t>
            </a:r>
            <a:r>
              <a:rPr lang="en-US" altLang="cs-CZ" sz="2000">
                <a:sym typeface="Symbol" panose="05050102010706020507" pitchFamily="18" charset="2"/>
              </a:rPr>
              <a:t>Cambridg</a:t>
            </a:r>
            <a:r>
              <a:rPr lang="cs-CZ" altLang="cs-CZ" sz="2000">
                <a:sym typeface="Symbol" panose="05050102010706020507" pitchFamily="18" charset="2"/>
              </a:rPr>
              <a:t>ské rovnice</a:t>
            </a:r>
            <a:r>
              <a:rPr lang="en-US" altLang="cs-CZ" sz="2000">
                <a:sym typeface="Symbol" panose="05050102010706020507" pitchFamily="18" charset="2"/>
              </a:rPr>
              <a:t>:</a:t>
            </a:r>
            <a:endParaRPr lang="cs-CZ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>
                <a:sym typeface="Symbol" panose="05050102010706020507" pitchFamily="18" charset="2"/>
              </a:rPr>
              <a:t>	pokud platí </a:t>
            </a:r>
            <a:r>
              <a:rPr lang="en-US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Y= a </a:t>
            </a:r>
            <a:r>
              <a:rPr lang="en-US" altLang="cs-CZ" sz="2000" b="1">
                <a:solidFill>
                  <a:schemeClr val="accent2"/>
                </a:solidFill>
                <a:sym typeface="Symbol" panose="05050102010706020507" pitchFamily="18" charset="2"/>
              </a:rPr>
              <a:t> </a:t>
            </a:r>
            <a:r>
              <a:rPr lang="en-US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cs-CZ" altLang="cs-CZ" sz="2000" b="1" i="1">
                <a:sym typeface="Symbol" panose="05050102010706020507" pitchFamily="18" charset="2"/>
              </a:rPr>
              <a:t> </a:t>
            </a:r>
            <a:r>
              <a:rPr lang="en-US" altLang="cs-CZ" sz="2000" b="1" i="1">
                <a:sym typeface="Symbol" panose="05050102010706020507" pitchFamily="18" charset="2"/>
              </a:rPr>
              <a:t>	</a:t>
            </a:r>
            <a:endParaRPr lang="cs-CZ" altLang="cs-CZ" sz="2000" b="1" i="1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000" b="1" i="1">
                <a:sym typeface="Symbol" panose="05050102010706020507" pitchFamily="18" charset="2"/>
              </a:rPr>
              <a:t>	 </a:t>
            </a:r>
            <a:r>
              <a:rPr lang="en-US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D </a:t>
            </a:r>
            <a:r>
              <a:rPr lang="en-US" altLang="cs-CZ" sz="2000" b="1">
                <a:solidFill>
                  <a:schemeClr val="accent2"/>
                </a:solidFill>
                <a:sym typeface="Symbol" panose="05050102010706020507" pitchFamily="18" charset="2"/>
              </a:rPr>
              <a:t></a:t>
            </a:r>
            <a:r>
              <a:rPr lang="en-US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 V </a:t>
            </a:r>
            <a:r>
              <a:rPr lang="en-US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= P</a:t>
            </a:r>
            <a:r>
              <a:rPr lang="en-US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  </a:t>
            </a:r>
            <a:r>
              <a:rPr lang="en-US" altLang="cs-CZ" sz="2000" b="1">
                <a:solidFill>
                  <a:schemeClr val="accent2"/>
                </a:solidFill>
                <a:sym typeface="Symbol" panose="05050102010706020507" pitchFamily="18" charset="2"/>
              </a:rPr>
              <a:t></a:t>
            </a:r>
            <a:r>
              <a:rPr lang="en-US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 T</a:t>
            </a:r>
            <a:r>
              <a:rPr lang="en-US" altLang="cs-CZ" sz="2000" b="1" i="1">
                <a:sym typeface="Symbol" panose="05050102010706020507" pitchFamily="18" charset="2"/>
              </a:rPr>
              <a:t>			</a:t>
            </a:r>
            <a:endParaRPr lang="en-US" altLang="cs-CZ" sz="24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000" b="1" i="1">
                <a:sym typeface="Symbol" panose="05050102010706020507" pitchFamily="18" charset="2"/>
              </a:rPr>
              <a:t>	 </a:t>
            </a:r>
            <a:r>
              <a:rPr lang="en-US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D </a:t>
            </a:r>
            <a:r>
              <a:rPr lang="en-US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= k </a:t>
            </a:r>
            <a:r>
              <a:rPr lang="en-US" altLang="cs-CZ" sz="2000" b="1">
                <a:solidFill>
                  <a:schemeClr val="accent2"/>
                </a:solidFill>
                <a:sym typeface="Symbol" panose="05050102010706020507" pitchFamily="18" charset="2"/>
              </a:rPr>
              <a:t></a:t>
            </a:r>
            <a:r>
              <a:rPr lang="en-US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 P</a:t>
            </a:r>
            <a:r>
              <a:rPr lang="en-US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  </a:t>
            </a:r>
            <a:r>
              <a:rPr lang="en-US" altLang="cs-CZ" sz="2000" b="1">
                <a:solidFill>
                  <a:schemeClr val="accent2"/>
                </a:solidFill>
                <a:sym typeface="Symbol" panose="05050102010706020507" pitchFamily="18" charset="2"/>
              </a:rPr>
              <a:t></a:t>
            </a:r>
            <a:r>
              <a:rPr lang="en-US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 Y</a:t>
            </a:r>
            <a:r>
              <a:rPr lang="en-US" altLang="cs-CZ" sz="2000" b="1" i="1">
                <a:sym typeface="Symbol" panose="05050102010706020507" pitchFamily="18" charset="2"/>
              </a:rPr>
              <a:t>	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000">
                <a:sym typeface="Symbol" panose="05050102010706020507" pitchFamily="18" charset="2"/>
              </a:rPr>
              <a:t>	</a:t>
            </a:r>
          </a:p>
        </p:txBody>
      </p:sp>
      <p:sp>
        <p:nvSpPr>
          <p:cNvPr id="33796" name="Rectangle 9">
            <a:extLst>
              <a:ext uri="{FF2B5EF4-FFF2-40B4-BE49-F238E27FC236}">
                <a16:creationId xmlns:a16="http://schemas.microsoft.com/office/drawing/2014/main" id="{024BE3D2-19CB-1A0A-A599-BD8CA8546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33797" name="Rectangle 17">
            <a:extLst>
              <a:ext uri="{FF2B5EF4-FFF2-40B4-BE49-F238E27FC236}">
                <a16:creationId xmlns:a16="http://schemas.microsoft.com/office/drawing/2014/main" id="{E0AE2C38-EA7E-33AD-3C85-B14648327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1604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4114" name="AutoShape 18">
            <a:extLst>
              <a:ext uri="{FF2B5EF4-FFF2-40B4-BE49-F238E27FC236}">
                <a16:creationId xmlns:a16="http://schemas.microsoft.com/office/drawing/2014/main" id="{F6357D30-2215-17FF-B0FB-2916068D8A0A}"/>
              </a:ext>
            </a:extLst>
          </p:cNvPr>
          <p:cNvSpPr>
            <a:spLocks/>
          </p:cNvSpPr>
          <p:nvPr/>
        </p:nvSpPr>
        <p:spPr bwMode="auto">
          <a:xfrm>
            <a:off x="3635375" y="4416425"/>
            <a:ext cx="265113" cy="1512888"/>
          </a:xfrm>
          <a:prstGeom prst="rightBrace">
            <a:avLst>
              <a:gd name="adj1" fmla="val 4755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4115" name="Text Box 19">
            <a:extLst>
              <a:ext uri="{FF2B5EF4-FFF2-40B4-BE49-F238E27FC236}">
                <a16:creationId xmlns:a16="http://schemas.microsoft.com/office/drawing/2014/main" id="{2CB2F071-F79C-2DDE-D14E-D1C190032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9413" y="4465638"/>
            <a:ext cx="4583112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k </a:t>
            </a:r>
            <a:r>
              <a:rPr lang="en-US" altLang="cs-CZ" sz="2400" b="1">
                <a:solidFill>
                  <a:schemeClr val="accent2"/>
                </a:solidFill>
                <a:sym typeface="Symbol" panose="05050102010706020507" pitchFamily="18" charset="2"/>
              </a:rPr>
              <a:t>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P  </a:t>
            </a:r>
            <a:r>
              <a:rPr lang="en-US" altLang="cs-CZ" sz="2400" b="1">
                <a:solidFill>
                  <a:schemeClr val="accent2"/>
                </a:solidFill>
                <a:sym typeface="Symbol" panose="05050102010706020507" pitchFamily="18" charset="2"/>
              </a:rPr>
              <a:t>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a </a:t>
            </a:r>
            <a:r>
              <a:rPr lang="en-US" altLang="cs-CZ" sz="2400" b="1">
                <a:solidFill>
                  <a:schemeClr val="accent2"/>
                </a:solidFill>
                <a:sym typeface="Symbol" panose="05050102010706020507" pitchFamily="18" charset="2"/>
              </a:rPr>
              <a:t> 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T </a:t>
            </a:r>
            <a:r>
              <a:rPr lang="en-US" altLang="cs-CZ" sz="2400" b="1">
                <a:solidFill>
                  <a:schemeClr val="accent2"/>
                </a:solidFill>
                <a:sym typeface="Symbol" panose="05050102010706020507" pitchFamily="18" charset="2"/>
              </a:rPr>
              <a:t>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V </a:t>
            </a:r>
            <a:r>
              <a:rPr lang="en-US" altLang="cs-CZ" sz="24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= P  </a:t>
            </a:r>
            <a:r>
              <a:rPr lang="en-US" altLang="cs-CZ" sz="2400" b="1">
                <a:solidFill>
                  <a:schemeClr val="accent2"/>
                </a:solidFill>
                <a:sym typeface="Symbol" panose="05050102010706020507" pitchFamily="18" charset="2"/>
              </a:rPr>
              <a:t>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T</a:t>
            </a:r>
            <a:endParaRPr lang="cs-CZ" altLang="cs-CZ" sz="2400" b="1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	 </a:t>
            </a:r>
            <a:r>
              <a:rPr lang="en-US" altLang="cs-CZ" sz="2400">
                <a:sym typeface="Symbol" panose="05050102010706020507" pitchFamily="18" charset="2"/>
              </a:rPr>
              <a:t></a:t>
            </a:r>
            <a:endParaRPr lang="en-US" altLang="cs-CZ" sz="2400" b="1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4116" name="Text Box 20">
            <a:extLst>
              <a:ext uri="{FF2B5EF4-FFF2-40B4-BE49-F238E27FC236}">
                <a16:creationId xmlns:a16="http://schemas.microsoft.com/office/drawing/2014/main" id="{BADADC37-2D39-DDB4-289F-20E5E02DF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38" y="5465763"/>
            <a:ext cx="521176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k=1/(V </a:t>
            </a:r>
            <a:r>
              <a:rPr lang="en-US" altLang="cs-CZ" sz="24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cs-CZ" sz="2400" b="1">
                <a:solidFill>
                  <a:schemeClr val="accent2"/>
                </a:solidFill>
                <a:sym typeface="Symbol" panose="05050102010706020507" pitchFamily="18" charset="2"/>
              </a:rPr>
              <a:t>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a)	 </a:t>
            </a:r>
            <a:endParaRPr lang="cs-CZ" altLang="cs-CZ" sz="2400" b="1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V </a:t>
            </a:r>
            <a:r>
              <a:rPr lang="en-US" altLang="cs-CZ" sz="24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cs-CZ" sz="2400" b="1">
                <a:solidFill>
                  <a:schemeClr val="accent2"/>
                </a:solidFill>
                <a:sym typeface="Symbol" panose="05050102010706020507" pitchFamily="18" charset="2"/>
              </a:rPr>
              <a:t></a:t>
            </a:r>
            <a:r>
              <a:rPr lang="en-US" altLang="cs-CZ" sz="2400" b="1" i="1">
                <a:solidFill>
                  <a:schemeClr val="accent2"/>
                </a:solidFill>
                <a:sym typeface="Symbol" panose="05050102010706020507" pitchFamily="18" charset="2"/>
              </a:rPr>
              <a:t> a</a:t>
            </a:r>
            <a:r>
              <a:rPr lang="en-US" altLang="cs-CZ" sz="2400" b="1" i="1">
                <a:sym typeface="Symbol" panose="05050102010706020507" pitchFamily="18" charset="2"/>
              </a:rPr>
              <a:t> </a:t>
            </a:r>
            <a:r>
              <a:rPr lang="cs-CZ" altLang="cs-CZ" sz="2400" b="1" i="1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důchodová rychlost obratu peněz</a:t>
            </a:r>
          </a:p>
        </p:txBody>
      </p:sp>
      <p:sp>
        <p:nvSpPr>
          <p:cNvPr id="4119" name="Oval 23">
            <a:extLst>
              <a:ext uri="{FF2B5EF4-FFF2-40B4-BE49-F238E27FC236}">
                <a16:creationId xmlns:a16="http://schemas.microsoft.com/office/drawing/2014/main" id="{775CC7C4-AC70-1A0C-A73F-C77DE52FD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563" y="5646738"/>
            <a:ext cx="508000" cy="4206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4120" name="Line 24">
            <a:extLst>
              <a:ext uri="{FF2B5EF4-FFF2-40B4-BE49-F238E27FC236}">
                <a16:creationId xmlns:a16="http://schemas.microsoft.com/office/drawing/2014/main" id="{C3AF05E1-8079-FA74-7B23-676299E886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12913" y="5499100"/>
            <a:ext cx="14287" cy="160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123" name="Oval 27">
            <a:extLst>
              <a:ext uri="{FF2B5EF4-FFF2-40B4-BE49-F238E27FC236}">
                <a16:creationId xmlns:a16="http://schemas.microsoft.com/office/drawing/2014/main" id="{F5E510B4-AC25-8260-C3F1-A3C0384FA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763" y="4732338"/>
            <a:ext cx="260350" cy="3190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4124" name="Line 28">
            <a:extLst>
              <a:ext uri="{FF2B5EF4-FFF2-40B4-BE49-F238E27FC236}">
                <a16:creationId xmlns:a16="http://schemas.microsoft.com/office/drawing/2014/main" id="{C5677ACD-5B71-1F50-A2D3-A2CB2301A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4800" y="5080000"/>
            <a:ext cx="217488" cy="5810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125" name="Line 29">
            <a:extLst>
              <a:ext uri="{FF2B5EF4-FFF2-40B4-BE49-F238E27FC236}">
                <a16:creationId xmlns:a16="http://schemas.microsoft.com/office/drawing/2014/main" id="{FCD249FC-F3B5-C68D-1C23-E87614F5C9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02175" y="4630738"/>
            <a:ext cx="261938" cy="187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126" name="Line 30">
            <a:extLst>
              <a:ext uri="{FF2B5EF4-FFF2-40B4-BE49-F238E27FC236}">
                <a16:creationId xmlns:a16="http://schemas.microsoft.com/office/drawing/2014/main" id="{C93EABEC-D24A-C30D-7B87-8AB3C11E07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45163" y="4586288"/>
            <a:ext cx="261937" cy="187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127" name="Line 31">
            <a:extLst>
              <a:ext uri="{FF2B5EF4-FFF2-40B4-BE49-F238E27FC236}">
                <a16:creationId xmlns:a16="http://schemas.microsoft.com/office/drawing/2014/main" id="{FD5EC4C6-E70D-C055-3092-F5D0194B90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73963" y="4598988"/>
            <a:ext cx="261937" cy="187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128" name="Line 32">
            <a:extLst>
              <a:ext uri="{FF2B5EF4-FFF2-40B4-BE49-F238E27FC236}">
                <a16:creationId xmlns:a16="http://schemas.microsoft.com/office/drawing/2014/main" id="{5541440F-AC80-3EC6-FDDC-90E26AF363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05638" y="4584700"/>
            <a:ext cx="261937" cy="187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4" grpId="0" animBg="1"/>
      <p:bldP spid="4115" grpId="0"/>
      <p:bldP spid="4116" grpId="0"/>
      <p:bldP spid="4119" grpId="0" animBg="1"/>
      <p:bldP spid="4119" grpId="1" animBg="1"/>
      <p:bldP spid="4123" grpId="0" animBg="1"/>
      <p:bldP spid="4123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6">
            <a:extLst>
              <a:ext uri="{FF2B5EF4-FFF2-40B4-BE49-F238E27FC236}">
                <a16:creationId xmlns:a16="http://schemas.microsoft.com/office/drawing/2014/main" id="{9219365E-BE9D-7CDA-C131-6D3A8DC43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Tvorba peněz (roční toky; protipoložky M3)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pic>
        <p:nvPicPr>
          <p:cNvPr id="99331" name="Obrázek 1">
            <a:extLst>
              <a:ext uri="{FF2B5EF4-FFF2-40B4-BE49-F238E27FC236}">
                <a16:creationId xmlns:a16="http://schemas.microsoft.com/office/drawing/2014/main" id="{317E9FE1-20FF-51F0-8309-B8720B937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" y="1143000"/>
            <a:ext cx="8710612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BC7D1C0-75E9-FD15-399B-6720CF2A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Teorie preference likvidity- s</a:t>
            </a:r>
            <a:r>
              <a:rPr lang="en-GB" altLang="cs-CZ" sz="2800" b="1" i="1">
                <a:solidFill>
                  <a:schemeClr val="tx2"/>
                </a:solidFill>
              </a:rPr>
              <a:t>pe</a:t>
            </a:r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en-GB" altLang="cs-CZ" sz="2800" b="1" i="1">
                <a:solidFill>
                  <a:schemeClr val="tx2"/>
                </a:solidFill>
              </a:rPr>
              <a:t>ulativ</a:t>
            </a:r>
            <a:r>
              <a:rPr lang="cs-CZ" altLang="cs-CZ" sz="2800" b="1" i="1">
                <a:solidFill>
                  <a:schemeClr val="tx2"/>
                </a:solidFill>
              </a:rPr>
              <a:t>ní m</a:t>
            </a:r>
            <a:r>
              <a:rPr lang="en-GB" altLang="cs-CZ" sz="2800" b="1" i="1">
                <a:solidFill>
                  <a:schemeClr val="tx2"/>
                </a:solidFill>
              </a:rPr>
              <a:t>otiv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230093DD-D434-DD6C-9FC6-06818834F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785813"/>
            <a:ext cx="7848600" cy="325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800"/>
              <a:t>Domácnosti drží aktiva v různých aktivech podle jejich kritérií (očekáváný výnos, riziko, likvidita</a:t>
            </a:r>
            <a:r>
              <a:rPr lang="en-US" altLang="cs-CZ" sz="1800"/>
              <a:t>...)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cs-CZ" sz="1800"/>
              <a:t>2 </a:t>
            </a:r>
            <a:r>
              <a:rPr lang="cs-CZ" altLang="cs-CZ" sz="1800"/>
              <a:t>druhy aktiv</a:t>
            </a:r>
            <a:r>
              <a:rPr lang="en-US" altLang="cs-CZ" sz="1800"/>
              <a:t>- </a:t>
            </a:r>
            <a:r>
              <a:rPr lang="cs-CZ" altLang="cs-CZ" sz="1800"/>
              <a:t>Peníze</a:t>
            </a:r>
            <a:r>
              <a:rPr lang="en-US" altLang="cs-CZ" sz="1800"/>
              <a:t> (</a:t>
            </a:r>
            <a:r>
              <a:rPr lang="en-US" altLang="cs-CZ" sz="1800" b="1" i="1">
                <a:solidFill>
                  <a:schemeClr val="accent2"/>
                </a:solidFill>
              </a:rPr>
              <a:t>M</a:t>
            </a:r>
            <a:r>
              <a:rPr lang="en-US" altLang="cs-CZ" sz="1800"/>
              <a:t>) a</a:t>
            </a:r>
            <a:r>
              <a:rPr lang="cs-CZ" altLang="cs-CZ" sz="1800"/>
              <a:t> Obligace</a:t>
            </a:r>
            <a:r>
              <a:rPr lang="en-US" altLang="cs-CZ" sz="1800"/>
              <a:t> (</a:t>
            </a:r>
            <a:r>
              <a:rPr lang="en-US" altLang="cs-CZ" sz="1800" b="1" i="1">
                <a:solidFill>
                  <a:schemeClr val="accent2"/>
                </a:solidFill>
              </a:rPr>
              <a:t>B</a:t>
            </a:r>
            <a:r>
              <a:rPr lang="en-US" altLang="cs-CZ" sz="1800"/>
              <a:t>); </a:t>
            </a:r>
            <a:r>
              <a:rPr lang="en-US" altLang="cs-CZ" sz="1800" b="1" i="1">
                <a:solidFill>
                  <a:schemeClr val="accent2"/>
                </a:solidFill>
              </a:rPr>
              <a:t>W=M+B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cs-CZ" sz="1800"/>
              <a:t>Neo</a:t>
            </a:r>
            <a:r>
              <a:rPr lang="cs-CZ" altLang="cs-CZ" sz="1800"/>
              <a:t>k</a:t>
            </a:r>
            <a:r>
              <a:rPr lang="en-US" altLang="cs-CZ" sz="1800"/>
              <a:t>lasi</a:t>
            </a:r>
            <a:r>
              <a:rPr lang="cs-CZ" altLang="cs-CZ" sz="1800"/>
              <a:t>ka</a:t>
            </a:r>
            <a:r>
              <a:rPr lang="en-US" altLang="cs-CZ" sz="1800"/>
              <a:t>-</a:t>
            </a:r>
            <a:r>
              <a:rPr lang="en-US" altLang="cs-CZ" sz="1800" b="1" i="1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cs-CZ" sz="18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cs-CZ" sz="1800">
                <a:solidFill>
                  <a:schemeClr val="accent2"/>
                </a:solidFill>
                <a:sym typeface="Symbol" panose="05050102010706020507" pitchFamily="18" charset="2"/>
              </a:rPr>
              <a:t>&gt;0</a:t>
            </a:r>
            <a:r>
              <a:rPr lang="en-US" altLang="cs-CZ" sz="1800"/>
              <a:t> </a:t>
            </a:r>
            <a:r>
              <a:rPr lang="cs-CZ" altLang="cs-CZ" sz="1800"/>
              <a:t>není </a:t>
            </a:r>
            <a:r>
              <a:rPr lang="en-US" altLang="cs-CZ" sz="1800"/>
              <a:t>ra</a:t>
            </a:r>
            <a:r>
              <a:rPr lang="cs-CZ" altLang="cs-CZ" sz="1800"/>
              <a:t>c</a:t>
            </a:r>
            <a:r>
              <a:rPr lang="en-US" altLang="cs-CZ" sz="1800"/>
              <a:t>ion</a:t>
            </a:r>
            <a:r>
              <a:rPr lang="cs-CZ" altLang="cs-CZ" sz="1800"/>
              <a:t>ální protože peníze nenesou žádný úrok</a:t>
            </a:r>
            <a:endParaRPr lang="en-US" altLang="cs-CZ" sz="1800"/>
          </a:p>
          <a:p>
            <a:pPr eaLnBrk="1" hangingPunct="1">
              <a:spcBef>
                <a:spcPct val="50000"/>
              </a:spcBef>
            </a:pPr>
            <a:r>
              <a:rPr lang="cs-CZ" altLang="cs-CZ" sz="1800"/>
              <a:t>Na druhou stranu výhody peněz: zahrnují malé riziko, vysokou likviditu</a:t>
            </a:r>
            <a:endParaRPr lang="en-US" altLang="cs-CZ" sz="1800"/>
          </a:p>
          <a:p>
            <a:pPr eaLnBrk="1" hangingPunct="1">
              <a:spcBef>
                <a:spcPct val="50000"/>
              </a:spcBef>
            </a:pPr>
            <a:r>
              <a:rPr lang="en-US" altLang="cs-CZ" sz="1800"/>
              <a:t>Repre</a:t>
            </a:r>
            <a:r>
              <a:rPr lang="cs-CZ" altLang="cs-CZ" sz="1800"/>
              <a:t>ze</a:t>
            </a:r>
            <a:r>
              <a:rPr lang="en-US" altLang="cs-CZ" sz="1800"/>
              <a:t>ntativ</a:t>
            </a:r>
            <a:r>
              <a:rPr lang="cs-CZ" altLang="cs-CZ" sz="1800"/>
              <a:t>ní obligace</a:t>
            </a:r>
            <a:r>
              <a:rPr lang="en-US" altLang="cs-CZ" sz="1800"/>
              <a:t>- Perpetuit</a:t>
            </a:r>
            <a:r>
              <a:rPr lang="cs-CZ" altLang="cs-CZ" sz="1800"/>
              <a:t>a</a:t>
            </a:r>
            <a:r>
              <a:rPr lang="en-US" altLang="cs-CZ" sz="1800"/>
              <a:t> (</a:t>
            </a:r>
            <a:r>
              <a:rPr lang="en-US" altLang="cs-CZ" sz="1800" b="1" i="1">
                <a:solidFill>
                  <a:schemeClr val="accent2"/>
                </a:solidFill>
              </a:rPr>
              <a:t>CU</a:t>
            </a:r>
            <a:r>
              <a:rPr lang="en-US" altLang="cs-CZ" sz="1800"/>
              <a:t> </a:t>
            </a:r>
            <a:r>
              <a:rPr lang="cs-CZ" altLang="cs-CZ" sz="1800"/>
              <a:t>k</a:t>
            </a:r>
            <a:r>
              <a:rPr lang="en-US" altLang="cs-CZ" sz="1800"/>
              <a:t>upon, </a:t>
            </a:r>
            <a:r>
              <a:rPr lang="en-US" altLang="cs-CZ" sz="1800" b="1" i="1">
                <a:solidFill>
                  <a:schemeClr val="accent2"/>
                </a:solidFill>
              </a:rPr>
              <a:t>i</a:t>
            </a:r>
            <a:r>
              <a:rPr lang="en-US" altLang="cs-CZ" sz="1800"/>
              <a:t>- </a:t>
            </a:r>
            <a:r>
              <a:rPr lang="cs-CZ" altLang="cs-CZ" sz="1800"/>
              <a:t>úroková míra</a:t>
            </a:r>
            <a:r>
              <a:rPr lang="en-US" altLang="cs-CZ" sz="1800"/>
              <a:t>, </a:t>
            </a:r>
            <a:r>
              <a:rPr lang="en-US" altLang="cs-CZ" sz="1800" b="1" i="1">
                <a:solidFill>
                  <a:schemeClr val="accent2"/>
                </a:solidFill>
              </a:rPr>
              <a:t>MV</a:t>
            </a:r>
            <a:r>
              <a:rPr lang="en-US" altLang="cs-CZ" sz="1800"/>
              <a:t>- </a:t>
            </a:r>
            <a:r>
              <a:rPr lang="cs-CZ" altLang="cs-CZ" sz="1800"/>
              <a:t>cena</a:t>
            </a:r>
            <a:r>
              <a:rPr lang="en-US" altLang="cs-CZ" sz="1800"/>
              <a:t>);</a:t>
            </a:r>
          </a:p>
          <a:p>
            <a:pPr eaLnBrk="1" hangingPunct="1">
              <a:spcBef>
                <a:spcPct val="50000"/>
              </a:spcBef>
            </a:pPr>
            <a:endParaRPr lang="en-US" altLang="cs-CZ" sz="1800"/>
          </a:p>
          <a:p>
            <a:pPr eaLnBrk="1" hangingPunct="1">
              <a:spcBef>
                <a:spcPct val="100000"/>
              </a:spcBef>
            </a:pPr>
            <a:r>
              <a:rPr lang="en-US" altLang="cs-CZ" sz="1800" i="1">
                <a:solidFill>
                  <a:schemeClr val="accent2"/>
                </a:solidFill>
              </a:rPr>
              <a:t> </a:t>
            </a:r>
            <a:r>
              <a:rPr lang="cs-CZ" altLang="cs-CZ" sz="1800" i="1">
                <a:solidFill>
                  <a:schemeClr val="accent2"/>
                </a:solidFill>
              </a:rPr>
              <a:t>Běžný výnos</a:t>
            </a:r>
            <a:r>
              <a:rPr lang="en-US" altLang="cs-CZ" sz="1800" i="1">
                <a:solidFill>
                  <a:schemeClr val="accent2"/>
                </a:solidFill>
              </a:rPr>
              <a:t> vs. </a:t>
            </a:r>
            <a:r>
              <a:rPr lang="cs-CZ" altLang="cs-CZ" sz="1800" i="1">
                <a:solidFill>
                  <a:schemeClr val="accent2"/>
                </a:solidFill>
              </a:rPr>
              <a:t>Očekávaná kapitálová ztráta</a:t>
            </a:r>
            <a:endParaRPr lang="en-US" altLang="cs-CZ" sz="1800" i="1">
              <a:solidFill>
                <a:schemeClr val="accent2"/>
              </a:solidFill>
            </a:endParaRPr>
          </a:p>
        </p:txBody>
      </p:sp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E9741EC1-6201-48E1-1A53-9EECFE27EC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3" y="3052763"/>
          <a:ext cx="42545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3390900" imgH="584200" progId="Equation.3">
                  <p:embed/>
                </p:oleObj>
              </mc:Choice>
              <mc:Fallback>
                <p:oleObj name="Rovnice" r:id="rId2" imgW="3390900" imgH="584200" progId="Equation.3">
                  <p:embed/>
                  <p:pic>
                    <p:nvPicPr>
                      <p:cNvPr id="9221" name="Object 5">
                        <a:extLst>
                          <a:ext uri="{FF2B5EF4-FFF2-40B4-BE49-F238E27FC236}">
                            <a16:creationId xmlns:a16="http://schemas.microsoft.com/office/drawing/2014/main" id="{E9741EC1-6201-48E1-1A53-9EECFE27EC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052763"/>
                        <a:ext cx="4254500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>
            <a:extLst>
              <a:ext uri="{FF2B5EF4-FFF2-40B4-BE49-F238E27FC236}">
                <a16:creationId xmlns:a16="http://schemas.microsoft.com/office/drawing/2014/main" id="{81C36C7C-0829-36B3-0189-B2585365F7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398963"/>
          <a:ext cx="9004300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4" imgW="7171765" imgH="1792941" progId="Word.Picture.8">
                  <p:embed/>
                </p:oleObj>
              </mc:Choice>
              <mc:Fallback>
                <p:oleObj name="Obrázek" r:id="rId4" imgW="7171765" imgH="1792941" progId="Word.Picture.8">
                  <p:embed/>
                  <p:pic>
                    <p:nvPicPr>
                      <p:cNvPr id="9222" name="Object 6">
                        <a:extLst>
                          <a:ext uri="{FF2B5EF4-FFF2-40B4-BE49-F238E27FC236}">
                            <a16:creationId xmlns:a16="http://schemas.microsoft.com/office/drawing/2014/main" id="{81C36C7C-0829-36B3-0189-B2585365F7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98963"/>
                        <a:ext cx="9004300" cy="225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985941ED-C55F-430F-AF86-85D6701051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8" y="3956050"/>
          <a:ext cx="422116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3365500" imgH="457200" progId="Equation.3">
                  <p:embed/>
                </p:oleObj>
              </mc:Choice>
              <mc:Fallback>
                <p:oleObj name="Rovnice" r:id="rId6" imgW="3365500" imgH="457200" progId="Equation.3">
                  <p:embed/>
                  <p:pic>
                    <p:nvPicPr>
                      <p:cNvPr id="9223" name="Object 7">
                        <a:extLst>
                          <a:ext uri="{FF2B5EF4-FFF2-40B4-BE49-F238E27FC236}">
                            <a16:creationId xmlns:a16="http://schemas.microsoft.com/office/drawing/2014/main" id="{985941ED-C55F-430F-AF86-85D6701051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3956050"/>
                        <a:ext cx="4221162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8C992EA-ED16-04EF-91CB-D2A914DAE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Portfolio</a:t>
            </a:r>
            <a:r>
              <a:rPr lang="cs-CZ" altLang="cs-CZ" sz="2800" b="1" i="1">
                <a:solidFill>
                  <a:schemeClr val="tx2"/>
                </a:solidFill>
              </a:rPr>
              <a:t>vé t</a:t>
            </a:r>
            <a:r>
              <a:rPr lang="en-GB" altLang="cs-CZ" sz="2800" b="1" i="1">
                <a:solidFill>
                  <a:schemeClr val="tx2"/>
                </a:solidFill>
              </a:rPr>
              <a:t>eorie </a:t>
            </a:r>
            <a:r>
              <a:rPr lang="cs-CZ" altLang="cs-CZ" sz="2800" b="1" i="1">
                <a:solidFill>
                  <a:schemeClr val="tx2"/>
                </a:solidFill>
              </a:rPr>
              <a:t>p</a:t>
            </a:r>
            <a:r>
              <a:rPr lang="en-GB" altLang="cs-CZ" sz="2800" b="1" i="1">
                <a:solidFill>
                  <a:schemeClr val="tx2"/>
                </a:solidFill>
              </a:rPr>
              <a:t>o</a:t>
            </a:r>
            <a:r>
              <a:rPr lang="cs-CZ" altLang="cs-CZ" sz="2800" b="1" i="1">
                <a:solidFill>
                  <a:schemeClr val="tx2"/>
                </a:solidFill>
              </a:rPr>
              <a:t>ptávky po penězích- obecně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27F51394-5E93-FF63-E7FA-01E5C2892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722313"/>
            <a:ext cx="8364538" cy="608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Keynes</a:t>
            </a:r>
            <a:r>
              <a:rPr lang="cs-CZ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ova teorie </a:t>
            </a:r>
            <a:r>
              <a:rPr lang="en-GB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preference li</a:t>
            </a:r>
            <a:r>
              <a:rPr lang="cs-CZ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kv</a:t>
            </a:r>
            <a:r>
              <a:rPr lang="en-GB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idity-</a:t>
            </a:r>
            <a:r>
              <a:rPr lang="en-GB" altLang="cs-CZ" sz="2000">
                <a:sym typeface="Symbol" panose="05050102010706020507" pitchFamily="18" charset="2"/>
              </a:rPr>
              <a:t> probl</a:t>
            </a:r>
            <a:r>
              <a:rPr lang="cs-CZ" altLang="cs-CZ" sz="2000">
                <a:sym typeface="Symbol" panose="05050102010706020507" pitchFamily="18" charset="2"/>
              </a:rPr>
              <a:t>é</a:t>
            </a:r>
            <a:r>
              <a:rPr lang="en-GB" altLang="cs-CZ" sz="2000">
                <a:sym typeface="Symbol" panose="05050102010706020507" pitchFamily="18" charset="2"/>
              </a:rPr>
              <a:t>m- </a:t>
            </a:r>
            <a:r>
              <a:rPr lang="cs-CZ" altLang="cs-CZ" sz="2000">
                <a:sym typeface="Symbol" panose="05050102010706020507" pitchFamily="18" charset="2"/>
              </a:rPr>
              <a:t>jednotlivé domácnosti drží veškerý svůj majetek buď pouze ve formě peněz, nebo jen ve formě obligací</a:t>
            </a:r>
            <a:endParaRPr lang="en-GB" altLang="cs-CZ" sz="200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GB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Modern</a:t>
            </a:r>
            <a:r>
              <a:rPr lang="cs-CZ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í</a:t>
            </a:r>
            <a:r>
              <a:rPr lang="en-GB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 teorie </a:t>
            </a:r>
            <a:r>
              <a:rPr lang="cs-CZ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výběru</a:t>
            </a:r>
            <a:r>
              <a:rPr lang="en-GB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 portfoli</a:t>
            </a:r>
            <a:r>
              <a:rPr lang="cs-CZ" altLang="cs-CZ" sz="20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GB" altLang="cs-CZ" sz="2000">
                <a:sym typeface="Symbol" panose="05050102010706020507" pitchFamily="18" charset="2"/>
              </a:rPr>
              <a:t>: </a:t>
            </a:r>
            <a:r>
              <a:rPr lang="cs-CZ" altLang="cs-CZ" sz="2000">
                <a:sym typeface="Symbol" panose="05050102010706020507" pitchFamily="18" charset="2"/>
              </a:rPr>
              <a:t>domácnosti alokují svá aktiva podle </a:t>
            </a:r>
            <a:r>
              <a:rPr lang="en-GB" altLang="cs-CZ" sz="2000">
                <a:sym typeface="Symbol" panose="05050102010706020507" pitchFamily="18" charset="2"/>
              </a:rPr>
              <a:t>:</a:t>
            </a:r>
          </a:p>
          <a:p>
            <a:pPr lvl="2" eaLnBrk="1" hangingPunct="1">
              <a:spcBef>
                <a:spcPct val="50000"/>
              </a:spcBef>
            </a:pPr>
            <a:r>
              <a:rPr lang="cs-CZ" altLang="cs-CZ" sz="2000" i="1" u="sng">
                <a:solidFill>
                  <a:srgbClr val="009900"/>
                </a:solidFill>
                <a:sym typeface="Symbol" panose="05050102010706020507" pitchFamily="18" charset="2"/>
              </a:rPr>
              <a:t>Celkového bohatství</a:t>
            </a:r>
            <a:r>
              <a:rPr lang="en-GB" altLang="cs-CZ" sz="2000">
                <a:solidFill>
                  <a:srgbClr val="009900"/>
                </a:solidFill>
                <a:sym typeface="Symbol" panose="05050102010706020507" pitchFamily="18" charset="2"/>
              </a:rPr>
              <a:t>-</a:t>
            </a:r>
            <a:r>
              <a:rPr lang="en-GB" altLang="cs-CZ" sz="2000">
                <a:sym typeface="Symbol" panose="05050102010706020507" pitchFamily="18" charset="2"/>
              </a:rPr>
              <a:t> </a:t>
            </a:r>
            <a:r>
              <a:rPr lang="en-GB" altLang="cs-CZ" sz="2000" b="1" i="1">
                <a:sym typeface="Symbol" panose="05050102010706020507" pitchFamily="18" charset="2"/>
              </a:rPr>
              <a:t>W</a:t>
            </a:r>
            <a:r>
              <a:rPr lang="en-GB" altLang="cs-CZ" sz="2000">
                <a:sym typeface="Symbol" panose="05050102010706020507" pitchFamily="18" charset="2"/>
              </a:rPr>
              <a:t>   </a:t>
            </a:r>
            <a:r>
              <a:rPr lang="cs-CZ" altLang="cs-CZ" sz="2000">
                <a:sym typeface="Symbol" panose="05050102010706020507" pitchFamily="18" charset="2"/>
              </a:rPr>
              <a:t>poptávky po aktivech</a:t>
            </a:r>
            <a:r>
              <a:rPr lang="en-GB" altLang="cs-CZ" sz="2000">
                <a:sym typeface="Symbol" panose="05050102010706020507" pitchFamily="18" charset="2"/>
              </a:rPr>
              <a:t>; </a:t>
            </a:r>
            <a:r>
              <a:rPr lang="cs-CZ" altLang="cs-CZ" sz="2000">
                <a:sym typeface="Symbol" panose="05050102010706020507" pitchFamily="18" charset="2"/>
              </a:rPr>
              <a:t>důchodová </a:t>
            </a:r>
            <a:r>
              <a:rPr lang="en-GB" altLang="cs-CZ" sz="2000">
                <a:sym typeface="Symbol" panose="05050102010706020507" pitchFamily="18" charset="2"/>
              </a:rPr>
              <a:t>elasticit</a:t>
            </a:r>
            <a:r>
              <a:rPr lang="cs-CZ" altLang="cs-CZ" sz="2000">
                <a:sym typeface="Symbol" panose="05050102010706020507" pitchFamily="18" charset="2"/>
              </a:rPr>
              <a:t>a poptávky po aktivech</a:t>
            </a:r>
            <a:r>
              <a:rPr lang="en-GB" altLang="cs-CZ" sz="2000">
                <a:sym typeface="Symbol" panose="05050102010706020507" pitchFamily="18" charset="2"/>
              </a:rPr>
              <a:t>: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GB" altLang="cs-CZ" sz="2000">
                <a:sym typeface="Symbol" panose="05050102010706020507" pitchFamily="18" charset="2"/>
              </a:rPr>
              <a:t>	</a:t>
            </a:r>
          </a:p>
          <a:p>
            <a:pPr lvl="2" eaLnBrk="1" hangingPunct="1">
              <a:spcBef>
                <a:spcPct val="50000"/>
              </a:spcBef>
            </a:pP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cs-CZ" altLang="cs-CZ" sz="2000" i="1" u="sng">
                <a:solidFill>
                  <a:srgbClr val="009900"/>
                </a:solidFill>
                <a:sym typeface="Symbol" panose="05050102010706020507" pitchFamily="18" charset="2"/>
              </a:rPr>
              <a:t>Očekávaného výnosu aktiva</a:t>
            </a:r>
            <a:r>
              <a:rPr lang="en-GB" altLang="cs-CZ" sz="2000">
                <a:solidFill>
                  <a:srgbClr val="009900"/>
                </a:solidFill>
                <a:sym typeface="Symbol" panose="05050102010706020507" pitchFamily="18" charset="2"/>
              </a:rPr>
              <a:t>-</a:t>
            </a:r>
            <a:r>
              <a:rPr lang="en-GB" altLang="cs-CZ" sz="2000">
                <a:sym typeface="Symbol" panose="05050102010706020507" pitchFamily="18" charset="2"/>
              </a:rPr>
              <a:t> </a:t>
            </a:r>
            <a:r>
              <a:rPr lang="en-GB" altLang="cs-CZ" sz="2000" b="1" i="1">
                <a:sym typeface="Symbol" panose="05050102010706020507" pitchFamily="18" charset="2"/>
              </a:rPr>
              <a:t>RET</a:t>
            </a:r>
            <a:r>
              <a:rPr lang="en-GB" altLang="cs-CZ" sz="2000" b="1" i="1" baseline="-25000">
                <a:sym typeface="Symbol" panose="05050102010706020507" pitchFamily="18" charset="2"/>
              </a:rPr>
              <a:t>A</a:t>
            </a:r>
            <a:r>
              <a:rPr lang="en-GB" altLang="cs-CZ" sz="2000">
                <a:sym typeface="Symbol" panose="05050102010706020507" pitchFamily="18" charset="2"/>
              </a:rPr>
              <a:t>  </a:t>
            </a:r>
            <a:r>
              <a:rPr lang="en-GB" altLang="cs-CZ" sz="2000" b="1" i="1">
                <a:sym typeface="Symbol" panose="05050102010706020507" pitchFamily="18" charset="2"/>
              </a:rPr>
              <a:t>Q</a:t>
            </a:r>
            <a:r>
              <a:rPr lang="en-GB" altLang="cs-CZ" sz="2000" b="1" i="1" baseline="-25000">
                <a:sym typeface="Symbol" panose="05050102010706020507" pitchFamily="18" charset="2"/>
              </a:rPr>
              <a:t>A</a:t>
            </a:r>
            <a:r>
              <a:rPr lang="en-GB" altLang="cs-CZ" sz="2000" b="1" i="1">
                <a:sym typeface="Symbol" panose="05050102010706020507" pitchFamily="18" charset="2"/>
              </a:rPr>
              <a:t>;</a:t>
            </a:r>
          </a:p>
          <a:p>
            <a:pPr lvl="2" eaLnBrk="1" hangingPunct="1">
              <a:spcBef>
                <a:spcPct val="50000"/>
              </a:spcBef>
              <a:buFontTx/>
              <a:buNone/>
            </a:pPr>
            <a:r>
              <a:rPr lang="en-GB" altLang="cs-CZ" sz="2000">
                <a:sym typeface="Symbol" panose="05050102010706020507" pitchFamily="18" charset="2"/>
              </a:rPr>
              <a:t>	</a:t>
            </a:r>
            <a:r>
              <a:rPr lang="cs-CZ" altLang="cs-CZ" sz="2000">
                <a:sym typeface="Symbol" panose="05050102010706020507" pitchFamily="18" charset="2"/>
              </a:rPr>
              <a:t>úroková elasticita</a:t>
            </a:r>
            <a:endParaRPr lang="en-GB" altLang="cs-CZ" sz="2000">
              <a:sym typeface="Symbol" panose="05050102010706020507" pitchFamily="18" charset="2"/>
            </a:endParaRPr>
          </a:p>
          <a:p>
            <a:pPr lvl="2" eaLnBrk="1" hangingPunct="1">
              <a:spcBef>
                <a:spcPct val="80000"/>
              </a:spcBef>
            </a:pP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cs-CZ" altLang="cs-CZ" sz="2000" i="1" u="sng">
                <a:solidFill>
                  <a:srgbClr val="009900"/>
                </a:solidFill>
                <a:sym typeface="Symbol" panose="05050102010706020507" pitchFamily="18" charset="2"/>
              </a:rPr>
              <a:t>Očekávaného výnosu alternativních aktiv</a:t>
            </a:r>
            <a:r>
              <a:rPr lang="en-GB" altLang="cs-CZ" sz="2000">
                <a:solidFill>
                  <a:srgbClr val="009900"/>
                </a:solidFill>
                <a:sym typeface="Symbol" panose="05050102010706020507" pitchFamily="18" charset="2"/>
              </a:rPr>
              <a:t>-</a:t>
            </a:r>
            <a:r>
              <a:rPr lang="en-GB" altLang="cs-CZ" sz="2000">
                <a:sym typeface="Symbol" panose="05050102010706020507" pitchFamily="18" charset="2"/>
              </a:rPr>
              <a:t> </a:t>
            </a:r>
            <a:r>
              <a:rPr lang="en-GB" altLang="cs-CZ" sz="2000" b="1" i="1">
                <a:sym typeface="Symbol" panose="05050102010706020507" pitchFamily="18" charset="2"/>
              </a:rPr>
              <a:t>RET</a:t>
            </a:r>
            <a:r>
              <a:rPr lang="en-GB" altLang="cs-CZ" sz="2000" b="1" i="1" baseline="-25000">
                <a:sym typeface="Symbol" panose="05050102010706020507" pitchFamily="18" charset="2"/>
              </a:rPr>
              <a:t>OTHER</a:t>
            </a:r>
            <a:r>
              <a:rPr lang="en-GB" altLang="cs-CZ" sz="2000">
                <a:sym typeface="Symbol" panose="05050102010706020507" pitchFamily="18" charset="2"/>
              </a:rPr>
              <a:t>   </a:t>
            </a:r>
            <a:r>
              <a:rPr lang="en-GB" altLang="cs-CZ" sz="2000" b="1" i="1">
                <a:sym typeface="Symbol" panose="05050102010706020507" pitchFamily="18" charset="2"/>
              </a:rPr>
              <a:t>Q</a:t>
            </a:r>
            <a:r>
              <a:rPr lang="en-GB" altLang="cs-CZ" sz="2000" b="1" i="1" baseline="-25000">
                <a:sym typeface="Symbol" panose="05050102010706020507" pitchFamily="18" charset="2"/>
              </a:rPr>
              <a:t>A</a:t>
            </a:r>
            <a:r>
              <a:rPr lang="en-GB" altLang="cs-CZ" sz="2000" b="1" i="1">
                <a:sym typeface="Symbol" panose="05050102010706020507" pitchFamily="18" charset="2"/>
              </a:rPr>
              <a:t>;</a:t>
            </a:r>
            <a:endParaRPr lang="en-GB" altLang="cs-CZ" sz="2000">
              <a:sym typeface="Symbol" panose="05050102010706020507" pitchFamily="18" charset="2"/>
            </a:endParaRPr>
          </a:p>
          <a:p>
            <a:pPr lvl="2" eaLnBrk="1" hangingPunct="1">
              <a:spcBef>
                <a:spcPct val="50000"/>
              </a:spcBef>
              <a:buFontTx/>
              <a:buNone/>
            </a:pPr>
            <a:r>
              <a:rPr lang="en-GB" altLang="cs-CZ" sz="2000">
                <a:sym typeface="Symbol" panose="05050102010706020507" pitchFamily="18" charset="2"/>
              </a:rPr>
              <a:t>	</a:t>
            </a:r>
            <a:r>
              <a:rPr lang="cs-CZ" altLang="cs-CZ" sz="2000">
                <a:sym typeface="Symbol" panose="05050102010706020507" pitchFamily="18" charset="2"/>
              </a:rPr>
              <a:t>křížové </a:t>
            </a:r>
            <a:r>
              <a:rPr lang="en-GB" altLang="cs-CZ" sz="2000">
                <a:sym typeface="Symbol" panose="05050102010706020507" pitchFamily="18" charset="2"/>
              </a:rPr>
              <a:t>elasticit</a:t>
            </a:r>
            <a:r>
              <a:rPr lang="cs-CZ" altLang="cs-CZ" sz="2000">
                <a:sym typeface="Symbol" panose="05050102010706020507" pitchFamily="18" charset="2"/>
              </a:rPr>
              <a:t>y</a:t>
            </a:r>
            <a:endParaRPr lang="en-GB" altLang="cs-CZ" sz="2000">
              <a:sym typeface="Symbol" panose="05050102010706020507" pitchFamily="18" charset="2"/>
            </a:endParaRPr>
          </a:p>
          <a:p>
            <a:pPr lvl="2" eaLnBrk="1" hangingPunct="1">
              <a:spcBef>
                <a:spcPct val="50000"/>
              </a:spcBef>
            </a:pP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en-GB" altLang="cs-CZ" sz="2000" i="1" u="sng">
                <a:solidFill>
                  <a:srgbClr val="009900"/>
                </a:solidFill>
                <a:sym typeface="Symbol" panose="05050102010706020507" pitchFamily="18" charset="2"/>
              </a:rPr>
              <a:t>Ri</a:t>
            </a:r>
            <a:r>
              <a:rPr lang="cs-CZ" altLang="cs-CZ" sz="2000" i="1" u="sng">
                <a:solidFill>
                  <a:srgbClr val="009900"/>
                </a:solidFill>
                <a:sym typeface="Symbol" panose="05050102010706020507" pitchFamily="18" charset="2"/>
              </a:rPr>
              <a:t>zika aktiv</a:t>
            </a:r>
            <a:r>
              <a:rPr lang="en-GB" altLang="cs-CZ" sz="2000">
                <a:solidFill>
                  <a:srgbClr val="009900"/>
                </a:solidFill>
                <a:sym typeface="Symbol" panose="05050102010706020507" pitchFamily="18" charset="2"/>
              </a:rPr>
              <a:t>-</a:t>
            </a:r>
            <a:r>
              <a:rPr lang="en-GB" altLang="cs-CZ" sz="2000">
                <a:sym typeface="Symbol" panose="05050102010706020507" pitchFamily="18" charset="2"/>
              </a:rPr>
              <a:t>ri</a:t>
            </a:r>
            <a:r>
              <a:rPr lang="cs-CZ" altLang="cs-CZ" sz="2000">
                <a:sym typeface="Symbol" panose="05050102010706020507" pitchFamily="18" charset="2"/>
              </a:rPr>
              <a:t>ziková a</a:t>
            </a:r>
            <a:r>
              <a:rPr lang="en-GB" altLang="cs-CZ" sz="2000">
                <a:sym typeface="Symbol" panose="05050102010706020507" pitchFamily="18" charset="2"/>
              </a:rPr>
              <a:t>ver</a:t>
            </a:r>
            <a:r>
              <a:rPr lang="cs-CZ" altLang="cs-CZ" sz="2000">
                <a:sym typeface="Symbol" panose="05050102010706020507" pitchFamily="18" charset="2"/>
              </a:rPr>
              <a:t>ze</a:t>
            </a:r>
            <a:r>
              <a:rPr lang="en-GB" altLang="cs-CZ" sz="2000">
                <a:sym typeface="Symbol" panose="05050102010706020507" pitchFamily="18" charset="2"/>
              </a:rPr>
              <a:t> </a:t>
            </a:r>
            <a:r>
              <a:rPr lang="en-GB" altLang="cs-CZ" sz="2000" b="1" i="1">
                <a:sym typeface="Symbol" panose="05050102010706020507" pitchFamily="18" charset="2"/>
              </a:rPr>
              <a:t>ri</a:t>
            </a:r>
            <a:r>
              <a:rPr lang="cs-CZ" altLang="cs-CZ" sz="2000" b="1" i="1">
                <a:sym typeface="Symbol" panose="05050102010706020507" pitchFamily="18" charset="2"/>
              </a:rPr>
              <a:t>zika</a:t>
            </a:r>
            <a:r>
              <a:rPr lang="en-GB" altLang="cs-CZ" sz="2000">
                <a:sym typeface="Symbol" panose="05050102010706020507" pitchFamily="18" charset="2"/>
              </a:rPr>
              <a:t> </a:t>
            </a:r>
            <a:r>
              <a:rPr lang="en-GB" altLang="cs-CZ" sz="2000" b="1" i="1">
                <a:sym typeface="Symbol" panose="05050102010706020507" pitchFamily="18" charset="2"/>
              </a:rPr>
              <a:t>Q</a:t>
            </a:r>
            <a:r>
              <a:rPr lang="en-GB" altLang="cs-CZ" sz="2000" b="1" i="1" baseline="-25000">
                <a:sym typeface="Symbol" panose="05050102010706020507" pitchFamily="18" charset="2"/>
              </a:rPr>
              <a:t>A</a:t>
            </a:r>
            <a:r>
              <a:rPr lang="en-GB" altLang="cs-CZ" sz="2000">
                <a:sym typeface="Symbol" panose="05050102010706020507" pitchFamily="18" charset="2"/>
              </a:rPr>
              <a:t>; </a:t>
            </a:r>
            <a:endParaRPr lang="cs-CZ" altLang="cs-CZ" sz="2000">
              <a:sym typeface="Symbol" panose="05050102010706020507" pitchFamily="18" charset="2"/>
            </a:endParaRPr>
          </a:p>
          <a:p>
            <a:pPr lvl="2" eaLnBrk="1" hangingPunct="1">
              <a:spcBef>
                <a:spcPct val="50000"/>
              </a:spcBef>
              <a:buFontTx/>
              <a:buNone/>
            </a:pPr>
            <a:r>
              <a:rPr lang="en-GB" altLang="cs-CZ" sz="2000" b="1" i="1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GB" altLang="cs-CZ" sz="2000" b="1" i="1" baseline="-25000">
                <a:sym typeface="Symbol" panose="05050102010706020507" pitchFamily="18" charset="2"/>
              </a:rPr>
              <a:t>A</a:t>
            </a:r>
            <a:r>
              <a:rPr lang="en-GB" altLang="cs-CZ" sz="2000" b="1" i="1" baseline="30000">
                <a:sym typeface="Symbol" panose="05050102010706020507" pitchFamily="18" charset="2"/>
              </a:rPr>
              <a:t>2</a:t>
            </a:r>
            <a:r>
              <a:rPr lang="en-GB" altLang="cs-CZ" sz="2000" b="1" i="1">
                <a:sym typeface="Symbol" panose="05050102010706020507" pitchFamily="18" charset="2"/>
              </a:rPr>
              <a:t>=</a:t>
            </a:r>
            <a:r>
              <a:rPr lang="en-GB" altLang="cs-CZ" sz="2800" b="1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GB" altLang="cs-CZ" sz="2000" b="1" i="1">
                <a:sym typeface="Symbol" panose="05050102010706020507" pitchFamily="18" charset="2"/>
              </a:rPr>
              <a:t> p</a:t>
            </a:r>
            <a:r>
              <a:rPr lang="en-GB" altLang="cs-CZ" sz="2000" b="1" i="1" baseline="-25000">
                <a:sym typeface="Symbol" panose="05050102010706020507" pitchFamily="18" charset="2"/>
              </a:rPr>
              <a:t>i </a:t>
            </a:r>
            <a:r>
              <a:rPr lang="en-GB" altLang="cs-CZ" sz="2000" b="1" i="1">
                <a:sym typeface="Symbol" panose="05050102010706020507" pitchFamily="18" charset="2"/>
              </a:rPr>
              <a:t>. </a:t>
            </a:r>
            <a:r>
              <a:rPr lang="en-GB" altLang="cs-CZ" sz="2000" b="1">
                <a:sym typeface="Symbol" panose="05050102010706020507" pitchFamily="18" charset="2"/>
              </a:rPr>
              <a:t>[</a:t>
            </a:r>
            <a:r>
              <a:rPr lang="en-GB" altLang="cs-CZ" sz="2000" b="1" i="1">
                <a:sym typeface="Symbol" panose="05050102010706020507" pitchFamily="18" charset="2"/>
              </a:rPr>
              <a:t>RET</a:t>
            </a:r>
            <a:r>
              <a:rPr lang="en-GB" altLang="cs-CZ" sz="2000" b="1" i="1" baseline="-25000">
                <a:sym typeface="Symbol" panose="05050102010706020507" pitchFamily="18" charset="2"/>
              </a:rPr>
              <a:t>i</a:t>
            </a:r>
            <a:r>
              <a:rPr lang="en-GB" altLang="cs-CZ" sz="2000" b="1" i="1">
                <a:sym typeface="Symbol" panose="05050102010706020507" pitchFamily="18" charset="2"/>
              </a:rPr>
              <a:t>- RET</a:t>
            </a:r>
            <a:r>
              <a:rPr lang="en-GB" altLang="cs-CZ" sz="2000" b="1" i="1" baseline="30000">
                <a:sym typeface="Symbol" panose="05050102010706020507" pitchFamily="18" charset="2"/>
              </a:rPr>
              <a:t>e</a:t>
            </a:r>
            <a:r>
              <a:rPr lang="en-GB" altLang="cs-CZ" sz="2000" b="1">
                <a:sym typeface="Symbol" panose="05050102010706020507" pitchFamily="18" charset="2"/>
              </a:rPr>
              <a:t>]</a:t>
            </a:r>
            <a:r>
              <a:rPr lang="en-GB" altLang="cs-CZ" sz="2000" b="1" baseline="30000">
                <a:sym typeface="Symbol" panose="05050102010706020507" pitchFamily="18" charset="2"/>
              </a:rPr>
              <a:t>2</a:t>
            </a:r>
            <a:endParaRPr lang="en-GB" altLang="cs-CZ" sz="2000">
              <a:sym typeface="Symbol" panose="05050102010706020507" pitchFamily="18" charset="2"/>
            </a:endParaRPr>
          </a:p>
          <a:p>
            <a:pPr lvl="2" eaLnBrk="1" hangingPunct="1">
              <a:spcBef>
                <a:spcPct val="75000"/>
              </a:spcBef>
            </a:pP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en-GB" altLang="cs-CZ" sz="2000" i="1" u="sng">
                <a:solidFill>
                  <a:srgbClr val="009900"/>
                </a:solidFill>
                <a:sym typeface="Symbol" panose="05050102010706020507" pitchFamily="18" charset="2"/>
              </a:rPr>
              <a:t>Li</a:t>
            </a:r>
            <a:r>
              <a:rPr lang="cs-CZ" altLang="cs-CZ" sz="2000" i="1" u="sng">
                <a:solidFill>
                  <a:srgbClr val="009900"/>
                </a:solidFill>
                <a:sym typeface="Symbol" panose="05050102010706020507" pitchFamily="18" charset="2"/>
              </a:rPr>
              <a:t>kv</a:t>
            </a:r>
            <a:r>
              <a:rPr lang="en-GB" altLang="cs-CZ" sz="2000" i="1" u="sng">
                <a:solidFill>
                  <a:srgbClr val="009900"/>
                </a:solidFill>
                <a:sym typeface="Symbol" panose="05050102010706020507" pitchFamily="18" charset="2"/>
              </a:rPr>
              <a:t>idity </a:t>
            </a:r>
            <a:r>
              <a:rPr lang="cs-CZ" altLang="cs-CZ" sz="2000" i="1" u="sng">
                <a:solidFill>
                  <a:srgbClr val="009900"/>
                </a:solidFill>
                <a:sym typeface="Symbol" panose="05050102010706020507" pitchFamily="18" charset="2"/>
              </a:rPr>
              <a:t>aktiva</a:t>
            </a:r>
            <a:r>
              <a:rPr lang="en-GB" altLang="cs-CZ" sz="2000">
                <a:solidFill>
                  <a:srgbClr val="009900"/>
                </a:solidFill>
                <a:sym typeface="Symbol" panose="05050102010706020507" pitchFamily="18" charset="2"/>
              </a:rPr>
              <a:t>-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jak rychle </a:t>
            </a:r>
            <a:r>
              <a:rPr lang="en-GB" altLang="cs-CZ" sz="2000">
                <a:sym typeface="Symbol" panose="05050102010706020507" pitchFamily="18" charset="2"/>
              </a:rPr>
              <a:t>(</a:t>
            </a:r>
            <a:r>
              <a:rPr lang="cs-CZ" altLang="cs-CZ" sz="2000">
                <a:sym typeface="Symbol" panose="05050102010706020507" pitchFamily="18" charset="2"/>
              </a:rPr>
              <a:t>s jakými náklady</a:t>
            </a:r>
            <a:r>
              <a:rPr lang="en-GB" altLang="cs-CZ" sz="2000">
                <a:sym typeface="Symbol" panose="05050102010706020507" pitchFamily="18" charset="2"/>
              </a:rPr>
              <a:t>) </a:t>
            </a:r>
            <a:r>
              <a:rPr lang="cs-CZ" altLang="cs-CZ" sz="2000">
                <a:sym typeface="Symbol" panose="05050102010706020507" pitchFamily="18" charset="2"/>
              </a:rPr>
              <a:t>může být aktivum přeměněno na aktivum, které je možné použít na transakce </a:t>
            </a:r>
            <a:r>
              <a:rPr lang="en-GB" altLang="cs-CZ" sz="2000">
                <a:sym typeface="Symbol" panose="05050102010706020507" pitchFamily="18" charset="2"/>
              </a:rPr>
              <a:t>(</a:t>
            </a:r>
            <a:r>
              <a:rPr lang="cs-CZ" altLang="cs-CZ" sz="2000">
                <a:sym typeface="Symbol" panose="05050102010706020507" pitchFamily="18" charset="2"/>
              </a:rPr>
              <a:t>peníze</a:t>
            </a:r>
            <a:r>
              <a:rPr lang="en-GB" altLang="cs-CZ" sz="200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F850EB7A-E509-C9F8-3C71-734AC3D0D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0BEEF79B-CAA2-C25D-A7C9-A79D347C4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1604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19463" name="Object 7">
            <a:extLst>
              <a:ext uri="{FF2B5EF4-FFF2-40B4-BE49-F238E27FC236}">
                <a16:creationId xmlns:a16="http://schemas.microsoft.com/office/drawing/2014/main" id="{59E95620-CF6E-F769-9F1D-3F0FF54F2E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2347913"/>
          <a:ext cx="26130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1739900" imgH="431800" progId="Equation.3">
                  <p:embed/>
                </p:oleObj>
              </mc:Choice>
              <mc:Fallback>
                <p:oleObj name="Rovnice" r:id="rId3" imgW="1739900" imgH="431800" progId="Equation.3">
                  <p:embed/>
                  <p:pic>
                    <p:nvPicPr>
                      <p:cNvPr id="19463" name="Object 7">
                        <a:extLst>
                          <a:ext uri="{FF2B5EF4-FFF2-40B4-BE49-F238E27FC236}">
                            <a16:creationId xmlns:a16="http://schemas.microsoft.com/office/drawing/2014/main" id="{59E95620-CF6E-F769-9F1D-3F0FF54F2E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347913"/>
                        <a:ext cx="26130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>
            <a:extLst>
              <a:ext uri="{FF2B5EF4-FFF2-40B4-BE49-F238E27FC236}">
                <a16:creationId xmlns:a16="http://schemas.microsoft.com/office/drawing/2014/main" id="{5AD51AF3-0CE4-D6A0-C7D6-073EA9DC59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7950" y="3060700"/>
          <a:ext cx="21701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5" imgW="1435100" imgH="342900" progId="Equation.3">
                  <p:embed/>
                </p:oleObj>
              </mc:Choice>
              <mc:Fallback>
                <p:oleObj name="Rovnice" r:id="rId5" imgW="1435100" imgH="342900" progId="Equation.3">
                  <p:embed/>
                  <p:pic>
                    <p:nvPicPr>
                      <p:cNvPr id="19464" name="Object 8">
                        <a:extLst>
                          <a:ext uri="{FF2B5EF4-FFF2-40B4-BE49-F238E27FC236}">
                            <a16:creationId xmlns:a16="http://schemas.microsoft.com/office/drawing/2014/main" id="{5AD51AF3-0CE4-D6A0-C7D6-073EA9DC59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3060700"/>
                        <a:ext cx="21701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>
            <a:extLst>
              <a:ext uri="{FF2B5EF4-FFF2-40B4-BE49-F238E27FC236}">
                <a16:creationId xmlns:a16="http://schemas.microsoft.com/office/drawing/2014/main" id="{B5FB87A3-55F2-96B4-43FE-14D5DF1CB6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3225" y="3433763"/>
          <a:ext cx="20589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7" imgW="1473200" imgH="431800" progId="Equation.3">
                  <p:embed/>
                </p:oleObj>
              </mc:Choice>
              <mc:Fallback>
                <p:oleObj name="Rovnice" r:id="rId7" imgW="1473200" imgH="431800" progId="Equation.3">
                  <p:embed/>
                  <p:pic>
                    <p:nvPicPr>
                      <p:cNvPr id="19465" name="Object 9">
                        <a:extLst>
                          <a:ext uri="{FF2B5EF4-FFF2-40B4-BE49-F238E27FC236}">
                            <a16:creationId xmlns:a16="http://schemas.microsoft.com/office/drawing/2014/main" id="{B5FB87A3-55F2-96B4-43FE-14D5DF1CB6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3433763"/>
                        <a:ext cx="2058988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>
            <a:extLst>
              <a:ext uri="{FF2B5EF4-FFF2-40B4-BE49-F238E27FC236}">
                <a16:creationId xmlns:a16="http://schemas.microsoft.com/office/drawing/2014/main" id="{C69A2C64-7648-EE3A-E784-D37648C235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6088" y="4362450"/>
          <a:ext cx="20605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9" imgW="1473200" imgH="431800" progId="Equation.3">
                  <p:embed/>
                </p:oleObj>
              </mc:Choice>
              <mc:Fallback>
                <p:oleObj name="Rovnice" r:id="rId9" imgW="1473200" imgH="431800" progId="Equation.3">
                  <p:embed/>
                  <p:pic>
                    <p:nvPicPr>
                      <p:cNvPr id="19467" name="Object 11">
                        <a:extLst>
                          <a:ext uri="{FF2B5EF4-FFF2-40B4-BE49-F238E27FC236}">
                            <a16:creationId xmlns:a16="http://schemas.microsoft.com/office/drawing/2014/main" id="{C69A2C64-7648-EE3A-E784-D37648C235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088" y="4362450"/>
                        <a:ext cx="20605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7A04554-993C-0099-6E20-015F5770E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cs-CZ" sz="2800" b="1" i="1">
                <a:solidFill>
                  <a:schemeClr val="tx2"/>
                </a:solidFill>
              </a:rPr>
              <a:t>Teorie</a:t>
            </a:r>
            <a:r>
              <a:rPr lang="cs-CZ" altLang="cs-CZ" sz="2800" b="1" i="1">
                <a:solidFill>
                  <a:schemeClr val="tx2"/>
                </a:solidFill>
              </a:rPr>
              <a:t> poptávky po penězích- Tobinův m</a:t>
            </a:r>
            <a:r>
              <a:rPr lang="en-US" altLang="cs-CZ" sz="2800" b="1" i="1">
                <a:solidFill>
                  <a:schemeClr val="tx2"/>
                </a:solidFill>
              </a:rPr>
              <a:t>odel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89D3AC81-D300-BDAF-1FA8-888B5222E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722313"/>
            <a:ext cx="8364538" cy="699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2000">
                <a:sym typeface="Symbol" panose="05050102010706020507" pitchFamily="18" charset="2"/>
              </a:rPr>
              <a:t>Výběr mezi rizikem a očekávaným výnosem, dvě aktiva</a:t>
            </a:r>
            <a:r>
              <a:rPr lang="en-GB" altLang="cs-CZ" sz="2000">
                <a:sym typeface="Symbol" panose="05050102010706020507" pitchFamily="18" charset="2"/>
              </a:rPr>
              <a:t>: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cs-CZ" altLang="cs-CZ" sz="2000">
                <a:sym typeface="Symbol" panose="05050102010706020507" pitchFamily="18" charset="2"/>
              </a:rPr>
              <a:t>Peníze</a:t>
            </a:r>
            <a:r>
              <a:rPr lang="en-GB" altLang="cs-CZ" sz="2000">
                <a:sym typeface="Symbol" panose="05050102010706020507" pitchFamily="18" charset="2"/>
              </a:rPr>
              <a:t> 	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=0	 </a:t>
            </a:r>
            <a:r>
              <a:rPr lang="en-GB" altLang="cs-CZ" sz="20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=0</a:t>
            </a:r>
            <a:r>
              <a:rPr lang="en-GB" altLang="cs-CZ" sz="2000">
                <a:sym typeface="Symbol" panose="05050102010706020507" pitchFamily="18" charset="2"/>
              </a:rPr>
              <a:t>; </a:t>
            </a:r>
            <a:endParaRPr lang="cs-CZ" altLang="cs-CZ" sz="2000">
              <a:sym typeface="Symbol" panose="05050102010706020507" pitchFamily="18" charset="2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cs-CZ" altLang="cs-CZ" sz="2000">
                <a:sym typeface="Symbol" panose="05050102010706020507" pitchFamily="18" charset="2"/>
              </a:rPr>
              <a:t>Obligace</a:t>
            </a:r>
            <a:r>
              <a:rPr lang="en-GB" altLang="cs-CZ" sz="2000">
                <a:sym typeface="Symbol" panose="05050102010706020507" pitchFamily="18" charset="2"/>
              </a:rPr>
              <a:t> 	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&gt;0	 </a:t>
            </a:r>
            <a:r>
              <a:rPr lang="en-GB" altLang="cs-CZ" sz="20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&gt; 0</a:t>
            </a:r>
            <a:r>
              <a:rPr lang="en-GB" altLang="cs-CZ" sz="2000">
                <a:sym typeface="Symbol" panose="05050102010706020507" pitchFamily="18" charset="2"/>
              </a:rPr>
              <a:t>; </a:t>
            </a:r>
            <a:endParaRPr lang="cs-CZ" altLang="cs-CZ" sz="2000">
              <a:sym typeface="Symbol" panose="05050102010706020507" pitchFamily="18" charset="2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cs-CZ" altLang="cs-CZ" sz="2000">
                <a:sym typeface="Symbol" panose="05050102010706020507" pitchFamily="18" charset="2"/>
              </a:rPr>
              <a:t>Běžný výnos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C/P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GB" altLang="cs-CZ" sz="2000">
                <a:sym typeface="Symbol" panose="05050102010706020507" pitchFamily="18" charset="2"/>
              </a:rPr>
              <a:t> + </a:t>
            </a:r>
            <a:r>
              <a:rPr lang="cs-CZ" altLang="cs-CZ" sz="2000">
                <a:sym typeface="Symbol" panose="05050102010706020507" pitchFamily="18" charset="2"/>
              </a:rPr>
              <a:t>kapitálový výnos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 /P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GB" altLang="cs-CZ" sz="2000">
                <a:sym typeface="Symbol" panose="05050102010706020507" pitchFamily="18" charset="2"/>
              </a:rPr>
              <a:t>;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GB" altLang="cs-CZ" sz="2000">
                <a:sym typeface="Symbol" panose="05050102010706020507" pitchFamily="18" charset="2"/>
              </a:rPr>
              <a:t> – </a:t>
            </a:r>
            <a:r>
              <a:rPr lang="cs-CZ" altLang="cs-CZ" sz="2000">
                <a:sym typeface="Symbol" panose="05050102010706020507" pitchFamily="18" charset="2"/>
              </a:rPr>
              <a:t>podíl obligací v portfoliu</a:t>
            </a:r>
            <a:r>
              <a:rPr lang="en-GB" altLang="cs-CZ" sz="2000">
                <a:sym typeface="Symbol" panose="05050102010706020507" pitchFamily="18" charset="2"/>
              </a:rPr>
              <a:t>;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cs-CZ" altLang="cs-CZ" sz="2000" u="sng">
                <a:sym typeface="Symbol" panose="05050102010706020507" pitchFamily="18" charset="2"/>
              </a:rPr>
              <a:t>výnos</a:t>
            </a:r>
            <a:r>
              <a:rPr lang="en-GB" altLang="cs-CZ" sz="2000" u="sng">
                <a:sym typeface="Symbol" panose="05050102010706020507" pitchFamily="18" charset="2"/>
              </a:rPr>
              <a:t> portfoli</a:t>
            </a:r>
            <a:r>
              <a:rPr lang="cs-CZ" altLang="cs-CZ" sz="2000" u="sng">
                <a:sym typeface="Symbol" panose="05050102010706020507" pitchFamily="18" charset="2"/>
              </a:rPr>
              <a:t>a</a:t>
            </a:r>
            <a:r>
              <a:rPr lang="en-GB" altLang="cs-CZ" sz="2000">
                <a:sym typeface="Symbol" panose="05050102010706020507" pitchFamily="18" charset="2"/>
              </a:rPr>
              <a:t>: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= x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. E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+(1-x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). E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= x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. E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GB" altLang="cs-CZ" sz="2000" baseline="-250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GB" altLang="cs-CZ" sz="2000" u="sng">
                <a:sym typeface="Symbol" panose="05050102010706020507" pitchFamily="18" charset="2"/>
              </a:rPr>
              <a:t>ri</a:t>
            </a:r>
            <a:r>
              <a:rPr lang="cs-CZ" altLang="cs-CZ" sz="2000" u="sng">
                <a:sym typeface="Symbol" panose="05050102010706020507" pitchFamily="18" charset="2"/>
              </a:rPr>
              <a:t>ziko </a:t>
            </a:r>
            <a:r>
              <a:rPr lang="en-GB" altLang="cs-CZ" sz="2000" u="sng">
                <a:sym typeface="Symbol" panose="05050102010706020507" pitchFamily="18" charset="2"/>
              </a:rPr>
              <a:t>portfoli</a:t>
            </a:r>
            <a:r>
              <a:rPr lang="cs-CZ" altLang="cs-CZ" sz="2000" u="sng">
                <a:sym typeface="Symbol" panose="05050102010706020507" pitchFamily="18" charset="2"/>
              </a:rPr>
              <a:t>a</a:t>
            </a:r>
            <a:r>
              <a:rPr lang="en-GB" altLang="cs-CZ" sz="2000">
                <a:sym typeface="Symbol" panose="05050102010706020507" pitchFamily="18" charset="2"/>
              </a:rPr>
              <a:t>: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GB" altLang="cs-CZ" sz="20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= x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. </a:t>
            </a:r>
            <a:r>
              <a:rPr lang="en-GB" altLang="cs-CZ" sz="20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+(1-x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). </a:t>
            </a:r>
            <a:r>
              <a:rPr lang="en-GB" altLang="cs-CZ" sz="20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= x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. </a:t>
            </a:r>
            <a:r>
              <a:rPr lang="en-GB" altLang="cs-CZ" sz="20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GB" altLang="cs-CZ" sz="2000" baseline="-250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cs-CZ" altLang="cs-CZ" sz="2000" u="sng">
                <a:sym typeface="Symbol" panose="05050102010706020507" pitchFamily="18" charset="2"/>
              </a:rPr>
              <a:t>v</a:t>
            </a:r>
            <a:r>
              <a:rPr lang="en-GB" altLang="cs-CZ" sz="2000" u="sng">
                <a:sym typeface="Symbol" panose="05050102010706020507" pitchFamily="18" charset="2"/>
              </a:rPr>
              <a:t> optimu</a:t>
            </a:r>
            <a:r>
              <a:rPr lang="en-GB" altLang="cs-CZ" sz="2000">
                <a:sym typeface="Symbol" panose="05050102010706020507" pitchFamily="18" charset="2"/>
              </a:rPr>
              <a:t>:</a:t>
            </a:r>
          </a:p>
          <a:p>
            <a:pPr lvl="1" eaLnBrk="1" hangingPunct="1">
              <a:spcBef>
                <a:spcPct val="30000"/>
              </a:spcBef>
              <a:buFontTx/>
              <a:buNone/>
            </a:pPr>
            <a:r>
              <a:rPr lang="en-GB" altLang="cs-CZ" sz="20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*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= x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 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*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. </a:t>
            </a:r>
            <a:r>
              <a:rPr lang="en-GB" altLang="cs-CZ" sz="20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</a:p>
          <a:p>
            <a:pPr lvl="1" eaLnBrk="1" hangingPunct="1">
              <a:spcBef>
                <a:spcPct val="30000"/>
              </a:spcBef>
              <a:buFontTx/>
              <a:buNone/>
            </a:pP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 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*</a:t>
            </a:r>
            <a:r>
              <a:rPr lang="en-GB" altLang="cs-CZ" sz="20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= </a:t>
            </a:r>
            <a:r>
              <a:rPr lang="en-GB" altLang="cs-CZ" sz="20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*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/ </a:t>
            </a:r>
            <a:r>
              <a:rPr lang="en-GB" altLang="cs-CZ" sz="20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</a:p>
          <a:p>
            <a:pPr lvl="1" eaLnBrk="1" hangingPunct="1">
              <a:spcBef>
                <a:spcPct val="30000"/>
              </a:spcBef>
              <a:buFontTx/>
              <a:buNone/>
            </a:pP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M/W=1- x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 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*</a:t>
            </a:r>
            <a:endParaRPr lang="en-GB" altLang="cs-CZ" sz="2000" baseline="-250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lvl="1" eaLnBrk="1" hangingPunct="1">
              <a:spcBef>
                <a:spcPct val="30000"/>
              </a:spcBef>
              <a:buFontTx/>
              <a:buNone/>
            </a:pP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M 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 =(1- </a:t>
            </a:r>
            <a:r>
              <a:rPr lang="en-GB" altLang="cs-CZ" sz="20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*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/ </a:t>
            </a:r>
            <a:r>
              <a:rPr lang="en-GB" altLang="cs-CZ" sz="20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).W</a:t>
            </a:r>
            <a:endParaRPr lang="en-GB" altLang="cs-CZ" sz="2000" b="1" i="1" baseline="-250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GB" altLang="cs-CZ" sz="2000" baseline="-250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GB" altLang="cs-CZ" sz="2000" baseline="-25000">
              <a:sym typeface="Symbol" panose="05050102010706020507" pitchFamily="18" charset="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GB" altLang="cs-CZ" sz="2000" baseline="-25000">
              <a:sym typeface="Symbol" panose="05050102010706020507" pitchFamily="18" charset="2"/>
            </a:endParaRP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325E0D3A-6B3E-EB52-12D4-C5FC1D725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A9A08461-A909-294A-0AE4-C7A69C681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1604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39942" name="Rectangle 12">
            <a:extLst>
              <a:ext uri="{FF2B5EF4-FFF2-40B4-BE49-F238E27FC236}">
                <a16:creationId xmlns:a16="http://schemas.microsoft.com/office/drawing/2014/main" id="{DF9A0360-F2ED-4C18-802C-1E8F7E5B1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20491" name="Object 11">
            <a:extLst>
              <a:ext uri="{FF2B5EF4-FFF2-40B4-BE49-F238E27FC236}">
                <a16:creationId xmlns:a16="http://schemas.microsoft.com/office/drawing/2014/main" id="{8A18F5AB-7095-6A94-F616-CDC991B408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3340100"/>
          <a:ext cx="4318000" cy="330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404533" imgH="1840089" progId="Word.Picture.8">
                  <p:embed/>
                </p:oleObj>
              </mc:Choice>
              <mc:Fallback>
                <p:oleObj name="Obrázek" r:id="rId2" imgW="2404533" imgH="1840089" progId="Word.Picture.8">
                  <p:embed/>
                  <p:pic>
                    <p:nvPicPr>
                      <p:cNvPr id="20491" name="Object 11">
                        <a:extLst>
                          <a:ext uri="{FF2B5EF4-FFF2-40B4-BE49-F238E27FC236}">
                            <a16:creationId xmlns:a16="http://schemas.microsoft.com/office/drawing/2014/main" id="{8A18F5AB-7095-6A94-F616-CDC991B408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3340100"/>
                        <a:ext cx="4318000" cy="330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76A3E6A-020C-B2F1-CE57-F02AC8C75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>
                <a:solidFill>
                  <a:schemeClr val="tx2"/>
                </a:solidFill>
              </a:rPr>
              <a:t>Tobin</a:t>
            </a:r>
            <a:r>
              <a:rPr lang="cs-CZ" altLang="cs-CZ" sz="2800" b="1" i="1">
                <a:solidFill>
                  <a:schemeClr val="tx2"/>
                </a:solidFill>
              </a:rPr>
              <a:t>ův m</a:t>
            </a:r>
            <a:r>
              <a:rPr lang="en-GB" altLang="cs-CZ" sz="2800" b="1" i="1">
                <a:solidFill>
                  <a:schemeClr val="tx2"/>
                </a:solidFill>
              </a:rPr>
              <a:t>odel- </a:t>
            </a:r>
            <a:r>
              <a:rPr lang="cs-CZ" altLang="cs-CZ" sz="2800" b="1" i="1">
                <a:solidFill>
                  <a:schemeClr val="tx2"/>
                </a:solidFill>
              </a:rPr>
              <a:t>nárůst výnosu obligací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BFD6EB29-2E60-00AE-5614-9A3BCABD6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750888"/>
            <a:ext cx="836453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GB" altLang="cs-CZ" sz="2000" b="1" i="1" dirty="0">
                <a:solidFill>
                  <a:schemeClr val="accent2"/>
                </a:solidFill>
                <a:sym typeface="Symbol" panose="05050102010706020507" pitchFamily="18" charset="2"/>
              </a:rPr>
              <a:t>M </a:t>
            </a:r>
            <a:r>
              <a:rPr lang="en-GB" altLang="cs-CZ" sz="2000" b="1" i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GB" altLang="cs-CZ" sz="2000" b="1" i="1" dirty="0">
                <a:solidFill>
                  <a:schemeClr val="accent2"/>
                </a:solidFill>
                <a:sym typeface="Symbol" panose="05050102010706020507" pitchFamily="18" charset="2"/>
              </a:rPr>
              <a:t> =(1- </a:t>
            </a:r>
            <a:r>
              <a:rPr lang="en-GB" altLang="cs-CZ" sz="2000" b="1" i="1" dirty="0" err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GB" altLang="cs-CZ" sz="2000" b="1" i="1" baseline="-25000" dirty="0" err="1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GB" altLang="cs-CZ" sz="2000" b="1" i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*</a:t>
            </a:r>
            <a:r>
              <a:rPr lang="en-GB" altLang="cs-CZ" sz="2000" b="1" i="1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GB" altLang="cs-CZ" sz="2000" b="1" i="1" dirty="0">
                <a:solidFill>
                  <a:schemeClr val="accent2"/>
                </a:solidFill>
                <a:sym typeface="Symbol" panose="05050102010706020507" pitchFamily="18" charset="2"/>
              </a:rPr>
              <a:t>/ </a:t>
            </a:r>
            <a:r>
              <a:rPr lang="en-GB" altLang="cs-CZ" sz="2000" b="1" i="1" dirty="0" err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GB" altLang="cs-CZ" sz="2000" b="1" i="1" baseline="-25000" dirty="0" err="1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GB" altLang="cs-CZ" sz="2000" b="1" i="1" dirty="0">
                <a:solidFill>
                  <a:schemeClr val="accent2"/>
                </a:solidFill>
                <a:sym typeface="Symbol" panose="05050102010706020507" pitchFamily="18" charset="2"/>
              </a:rPr>
              <a:t>).W</a:t>
            </a:r>
            <a:endParaRPr lang="en-GB" altLang="cs-CZ" sz="2000" b="1" i="1" baseline="-250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GB" altLang="cs-CZ" sz="2000" dirty="0">
                <a:solidFill>
                  <a:schemeClr val="accent2"/>
                </a:solidFill>
                <a:sym typeface="Symbol" panose="05050102010706020507" pitchFamily="18" charset="2"/>
              </a:rPr>
              <a:t></a:t>
            </a:r>
            <a:r>
              <a:rPr lang="en-GB" altLang="cs-CZ" sz="2000" b="1" i="1" dirty="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GB" altLang="cs-CZ" sz="2000" b="1" i="1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GB" altLang="cs-CZ" sz="2000" dirty="0">
                <a:sym typeface="Symbol" panose="05050102010706020507" pitchFamily="18" charset="2"/>
              </a:rPr>
              <a:t>  </a:t>
            </a:r>
            <a:r>
              <a:rPr lang="cs-CZ" altLang="cs-CZ" sz="2000" dirty="0">
                <a:sym typeface="Symbol" panose="05050102010706020507" pitchFamily="18" charset="2"/>
              </a:rPr>
              <a:t>Co se stane s </a:t>
            </a:r>
            <a:r>
              <a:rPr lang="en-GB" altLang="cs-CZ" sz="2000" b="1" i="1" dirty="0">
                <a:solidFill>
                  <a:schemeClr val="accent2"/>
                </a:solidFill>
                <a:sym typeface="Symbol" panose="05050102010706020507" pitchFamily="18" charset="2"/>
              </a:rPr>
              <a:t>M </a:t>
            </a:r>
            <a:r>
              <a:rPr lang="en-GB" altLang="cs-CZ" sz="2000" b="1" i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GB" altLang="cs-CZ" sz="2000" dirty="0">
                <a:sym typeface="Symbol" panose="05050102010706020507" pitchFamily="18" charset="2"/>
              </a:rPr>
              <a:t>?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cs-CZ" altLang="cs-CZ" sz="2000" dirty="0">
                <a:sym typeface="Symbol" panose="05050102010706020507" pitchFamily="18" charset="2"/>
              </a:rPr>
              <a:t>Není jisté </a:t>
            </a:r>
            <a:r>
              <a:rPr lang="en-GB" altLang="cs-CZ" sz="2000" dirty="0">
                <a:sym typeface="Symbol" panose="05050102010706020507" pitchFamily="18" charset="2"/>
              </a:rPr>
              <a:t>(</a:t>
            </a:r>
            <a:r>
              <a:rPr lang="en-GB" altLang="cs-CZ" sz="2000" i="1" dirty="0" err="1">
                <a:sym typeface="Symbol" panose="05050102010706020507" pitchFamily="18" charset="2"/>
              </a:rPr>
              <a:t>substitu</a:t>
            </a:r>
            <a:r>
              <a:rPr lang="cs-CZ" altLang="cs-CZ" sz="2000" i="1" dirty="0">
                <a:sym typeface="Symbol" panose="05050102010706020507" pitchFamily="18" charset="2"/>
              </a:rPr>
              <a:t>ční</a:t>
            </a:r>
            <a:r>
              <a:rPr lang="en-GB" altLang="cs-CZ" sz="2000" i="1" dirty="0">
                <a:sym typeface="Symbol" panose="05050102010706020507" pitchFamily="18" charset="2"/>
              </a:rPr>
              <a:t> x </a:t>
            </a:r>
            <a:r>
              <a:rPr lang="cs-CZ" altLang="cs-CZ" sz="2000" i="1" dirty="0">
                <a:sym typeface="Symbol" panose="05050102010706020507" pitchFamily="18" charset="2"/>
              </a:rPr>
              <a:t>důchodový </a:t>
            </a:r>
            <a:r>
              <a:rPr lang="en-GB" altLang="cs-CZ" sz="2000" i="1" dirty="0" err="1">
                <a:sym typeface="Symbol" panose="05050102010706020507" pitchFamily="18" charset="2"/>
              </a:rPr>
              <a:t>efe</a:t>
            </a:r>
            <a:r>
              <a:rPr lang="cs-CZ" altLang="cs-CZ" sz="2000" i="1" dirty="0">
                <a:sym typeface="Symbol" panose="05050102010706020507" pitchFamily="18" charset="2"/>
              </a:rPr>
              <a:t>k</a:t>
            </a:r>
            <a:r>
              <a:rPr lang="en-GB" altLang="cs-CZ" sz="2000" i="1" dirty="0">
                <a:sym typeface="Symbol" panose="05050102010706020507" pitchFamily="18" charset="2"/>
              </a:rPr>
              <a:t>t</a:t>
            </a:r>
            <a:r>
              <a:rPr lang="en-GB" altLang="cs-CZ" sz="2000" dirty="0">
                <a:sym typeface="Symbol" panose="05050102010706020507" pitchFamily="18" charset="2"/>
              </a:rPr>
              <a:t>):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cs-CZ" altLang="cs-CZ" sz="2000" dirty="0">
                <a:sym typeface="Symbol" panose="05050102010706020507" pitchFamily="18" charset="2"/>
              </a:rPr>
              <a:t>když</a:t>
            </a:r>
            <a:r>
              <a:rPr lang="en-GB" altLang="cs-CZ" sz="2000" dirty="0">
                <a:sym typeface="Symbol" panose="05050102010706020507" pitchFamily="18" charset="2"/>
              </a:rPr>
              <a:t> </a:t>
            </a:r>
            <a:r>
              <a:rPr lang="en-GB" altLang="cs-CZ" sz="2000" dirty="0">
                <a:solidFill>
                  <a:schemeClr val="accent2"/>
                </a:solidFill>
                <a:sym typeface="Symbol" panose="05050102010706020507" pitchFamily="18" charset="2"/>
              </a:rPr>
              <a:t> </a:t>
            </a:r>
            <a:r>
              <a:rPr lang="en-GB" altLang="cs-CZ" sz="2000" b="1" i="1" dirty="0" err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GB" altLang="cs-CZ" sz="2000" b="1" i="1" baseline="-25000" dirty="0" err="1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GB" altLang="cs-CZ" sz="2000" b="1" i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*</a:t>
            </a:r>
            <a:r>
              <a:rPr lang="en-GB" altLang="cs-CZ" sz="2000" dirty="0">
                <a:solidFill>
                  <a:schemeClr val="accent2"/>
                </a:solidFill>
                <a:sym typeface="Symbol" panose="05050102010706020507" pitchFamily="18" charset="2"/>
              </a:rPr>
              <a:t>   </a:t>
            </a:r>
            <a:r>
              <a:rPr lang="en-GB" altLang="cs-CZ" sz="2000" b="1" i="1" dirty="0">
                <a:solidFill>
                  <a:schemeClr val="accent2"/>
                </a:solidFill>
                <a:sym typeface="Symbol" panose="05050102010706020507" pitchFamily="18" charset="2"/>
              </a:rPr>
              <a:t>M </a:t>
            </a:r>
            <a:r>
              <a:rPr lang="en-GB" altLang="cs-CZ" sz="2000" b="1" i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cs-CZ" altLang="cs-CZ" sz="2000" dirty="0">
                <a:sym typeface="Symbol" panose="05050102010706020507" pitchFamily="18" charset="2"/>
              </a:rPr>
              <a:t>když</a:t>
            </a:r>
            <a:r>
              <a:rPr lang="en-GB" altLang="cs-CZ" sz="2000" dirty="0">
                <a:sym typeface="Symbol" panose="05050102010706020507" pitchFamily="18" charset="2"/>
              </a:rPr>
              <a:t> </a:t>
            </a:r>
            <a:r>
              <a:rPr lang="en-GB" altLang="cs-CZ" sz="2000" dirty="0">
                <a:solidFill>
                  <a:schemeClr val="accent2"/>
                </a:solidFill>
                <a:sym typeface="Symbol" panose="05050102010706020507" pitchFamily="18" charset="2"/>
              </a:rPr>
              <a:t> </a:t>
            </a:r>
            <a:r>
              <a:rPr lang="en-GB" altLang="cs-CZ" sz="2000" b="1" i="1" dirty="0" err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GB" altLang="cs-CZ" sz="2000" b="1" i="1" baseline="-25000" dirty="0" err="1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GB" altLang="cs-CZ" sz="2000" b="1" i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*</a:t>
            </a:r>
            <a:r>
              <a:rPr lang="en-GB" altLang="cs-CZ" sz="2000" dirty="0">
                <a:solidFill>
                  <a:schemeClr val="accent2"/>
                </a:solidFill>
                <a:sym typeface="Symbol" panose="05050102010706020507" pitchFamily="18" charset="2"/>
              </a:rPr>
              <a:t>   </a:t>
            </a:r>
            <a:r>
              <a:rPr lang="en-GB" altLang="cs-CZ" sz="2000" b="1" i="1" dirty="0">
                <a:solidFill>
                  <a:schemeClr val="accent2"/>
                </a:solidFill>
                <a:sym typeface="Symbol" panose="05050102010706020507" pitchFamily="18" charset="2"/>
              </a:rPr>
              <a:t>M </a:t>
            </a:r>
            <a:r>
              <a:rPr lang="en-GB" altLang="cs-CZ" sz="2000" b="1" i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cs-CZ" altLang="cs-CZ" sz="2000" dirty="0">
                <a:sym typeface="Symbol" panose="05050102010706020507" pitchFamily="18" charset="2"/>
              </a:rPr>
              <a:t>když </a:t>
            </a:r>
            <a:r>
              <a:rPr lang="en-GB" altLang="cs-CZ" sz="2000" b="1" i="1" dirty="0" err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Ds</a:t>
            </a:r>
            <a:r>
              <a:rPr lang="en-GB" altLang="cs-CZ" sz="2000" b="1" i="1" baseline="-25000" dirty="0" err="1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GB" altLang="cs-CZ" sz="2000" b="1" i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*</a:t>
            </a:r>
            <a:r>
              <a:rPr lang="en-GB" altLang="cs-CZ" sz="2000" dirty="0">
                <a:solidFill>
                  <a:schemeClr val="accent2"/>
                </a:solidFill>
                <a:sym typeface="Symbol" panose="05050102010706020507" pitchFamily="18" charset="2"/>
              </a:rPr>
              <a:t> =0  </a:t>
            </a:r>
            <a:r>
              <a:rPr lang="en-GB" altLang="cs-CZ" sz="2000" b="1" i="1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GB" altLang="cs-CZ" sz="2000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GB" altLang="cs-CZ" sz="2000" b="1" i="1" dirty="0">
                <a:solidFill>
                  <a:schemeClr val="accent2"/>
                </a:solidFill>
                <a:sym typeface="Symbol" panose="05050102010706020507" pitchFamily="18" charset="2"/>
              </a:rPr>
              <a:t>M </a:t>
            </a:r>
            <a:r>
              <a:rPr lang="en-GB" altLang="cs-CZ" sz="2000" b="1" i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d </a:t>
            </a:r>
            <a:r>
              <a:rPr lang="en-GB" altLang="cs-CZ" sz="2000" dirty="0">
                <a:solidFill>
                  <a:schemeClr val="accent2"/>
                </a:solidFill>
                <a:sym typeface="Symbol" panose="05050102010706020507" pitchFamily="18" charset="2"/>
              </a:rPr>
              <a:t>=0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cs-CZ" altLang="cs-CZ" sz="2000" dirty="0">
                <a:sym typeface="Symbol" panose="05050102010706020507" pitchFamily="18" charset="2"/>
              </a:rPr>
              <a:t>Většinou předpoklad že peníze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cs-CZ" altLang="cs-CZ" sz="2000" dirty="0">
                <a:sym typeface="Symbol" panose="05050102010706020507" pitchFamily="18" charset="2"/>
              </a:rPr>
              <a:t>i obligace jsou </a:t>
            </a:r>
            <a:r>
              <a:rPr lang="en-GB" altLang="cs-CZ" sz="2000" dirty="0">
                <a:sym typeface="Symbol" panose="05050102010706020507" pitchFamily="18" charset="2"/>
              </a:rPr>
              <a:t>norm</a:t>
            </a:r>
            <a:r>
              <a:rPr lang="cs-CZ" altLang="cs-CZ" sz="2000" dirty="0" err="1">
                <a:sym typeface="Symbol" panose="05050102010706020507" pitchFamily="18" charset="2"/>
              </a:rPr>
              <a:t>ální</a:t>
            </a:r>
            <a:r>
              <a:rPr lang="cs-CZ" altLang="cs-CZ" sz="2000" dirty="0">
                <a:sym typeface="Symbol" panose="05050102010706020507" pitchFamily="18" charset="2"/>
              </a:rPr>
              <a:t> </a:t>
            </a:r>
            <a:r>
              <a:rPr lang="cs-CZ" altLang="cs-CZ" sz="2000" dirty="0" err="1">
                <a:sym typeface="Symbol" panose="05050102010706020507" pitchFamily="18" charset="2"/>
              </a:rPr>
              <a:t>aktiva,tedy</a:t>
            </a:r>
            <a:r>
              <a:rPr lang="en-GB" altLang="cs-CZ" sz="2000" dirty="0">
                <a:sym typeface="Symbol" panose="05050102010706020507" pitchFamily="18" charset="2"/>
              </a:rPr>
              <a:t>: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GB" altLang="cs-CZ" sz="2000" dirty="0">
                <a:solidFill>
                  <a:schemeClr val="accent2"/>
                </a:solidFill>
                <a:sym typeface="Symbol" panose="05050102010706020507" pitchFamily="18" charset="2"/>
              </a:rPr>
              <a:t></a:t>
            </a:r>
            <a:r>
              <a:rPr lang="en-GB" altLang="cs-CZ" sz="2000" b="1" i="1" dirty="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GB" altLang="cs-CZ" sz="2000" b="1" i="1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GB" altLang="cs-CZ" sz="2000" dirty="0">
                <a:solidFill>
                  <a:schemeClr val="accent2"/>
                </a:solidFill>
                <a:sym typeface="Symbol" panose="05050102010706020507" pitchFamily="18" charset="2"/>
              </a:rPr>
              <a:t>   </a:t>
            </a:r>
            <a:r>
              <a:rPr lang="en-GB" altLang="cs-CZ" sz="2000" b="1" i="1" dirty="0" err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GB" altLang="cs-CZ" sz="2000" b="1" i="1" baseline="-25000" dirty="0" err="1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GB" altLang="cs-CZ" sz="2000" b="1" i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* </a:t>
            </a:r>
            <a:r>
              <a:rPr lang="en-GB" altLang="cs-CZ" sz="2000" dirty="0">
                <a:solidFill>
                  <a:schemeClr val="accent2"/>
                </a:solidFill>
                <a:sym typeface="Symbol" panose="05050102010706020507" pitchFamily="18" charset="2"/>
              </a:rPr>
              <a:t>  </a:t>
            </a:r>
            <a:r>
              <a:rPr lang="en-GB" altLang="cs-CZ" sz="2000" b="1" i="1" dirty="0">
                <a:solidFill>
                  <a:schemeClr val="accent2"/>
                </a:solidFill>
                <a:sym typeface="Symbol" panose="05050102010706020507" pitchFamily="18" charset="2"/>
              </a:rPr>
              <a:t>M </a:t>
            </a:r>
            <a:r>
              <a:rPr lang="en-GB" altLang="cs-CZ" sz="2000" b="1" i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endParaRPr lang="en-GB" altLang="cs-CZ" sz="2000" b="1" i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GB" altLang="cs-CZ" sz="2000" b="1" i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endParaRPr lang="en-GB" altLang="cs-CZ" sz="2000" dirty="0">
              <a:sym typeface="Symbol" panose="05050102010706020507" pitchFamily="18" charset="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GB" altLang="cs-CZ" sz="2000" baseline="-25000" dirty="0">
              <a:sym typeface="Symbol" panose="05050102010706020507" pitchFamily="18" charset="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GB" altLang="cs-CZ" sz="2000" baseline="-25000" dirty="0">
              <a:sym typeface="Symbol" panose="05050102010706020507" pitchFamily="18" charset="2"/>
            </a:endParaRP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27BF5F14-6351-4908-03F6-E6630681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74E66DDA-A9E6-0BB2-9AB2-06B296A05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1604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4EC289DC-D64E-29E2-D957-DDC6A96F6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48135" name="Rectangle 9">
            <a:extLst>
              <a:ext uri="{FF2B5EF4-FFF2-40B4-BE49-F238E27FC236}">
                <a16:creationId xmlns:a16="http://schemas.microsoft.com/office/drawing/2014/main" id="{089CEDD4-B78B-3146-A837-8DC99DA93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21512" name="Object 8">
            <a:extLst>
              <a:ext uri="{FF2B5EF4-FFF2-40B4-BE49-F238E27FC236}">
                <a16:creationId xmlns:a16="http://schemas.microsoft.com/office/drawing/2014/main" id="{CB9CF563-5F9C-DB0D-9653-E514F1D1F8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6575" y="2559050"/>
          <a:ext cx="4797425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404533" imgH="1840089" progId="Word.Picture.8">
                  <p:embed/>
                </p:oleObj>
              </mc:Choice>
              <mc:Fallback>
                <p:oleObj name="Obrázek" r:id="rId2" imgW="2404533" imgH="1840089" progId="Word.Picture.8">
                  <p:embed/>
                  <p:pic>
                    <p:nvPicPr>
                      <p:cNvPr id="21512" name="Object 8">
                        <a:extLst>
                          <a:ext uri="{FF2B5EF4-FFF2-40B4-BE49-F238E27FC236}">
                            <a16:creationId xmlns:a16="http://schemas.microsoft.com/office/drawing/2014/main" id="{CB9CF563-5F9C-DB0D-9653-E514F1D1F8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5" y="2559050"/>
                        <a:ext cx="4797425" cy="366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0BF1C5B-E784-B11A-7968-1A53CE29B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2800" b="1" i="1">
                <a:solidFill>
                  <a:schemeClr val="tx2"/>
                </a:solidFill>
              </a:rPr>
              <a:t>Friedmanův</a:t>
            </a:r>
            <a:r>
              <a:rPr lang="en-US" altLang="cs-CZ" sz="2800" b="1" i="1">
                <a:solidFill>
                  <a:schemeClr val="tx2"/>
                </a:solidFill>
              </a:rPr>
              <a:t> </a:t>
            </a:r>
            <a:r>
              <a:rPr lang="cs-CZ" altLang="cs-CZ" sz="2800" b="1" i="1">
                <a:solidFill>
                  <a:schemeClr val="tx2"/>
                </a:solidFill>
              </a:rPr>
              <a:t>m</a:t>
            </a:r>
            <a:r>
              <a:rPr lang="en-US" altLang="cs-CZ" sz="2800" b="1" i="1">
                <a:solidFill>
                  <a:schemeClr val="tx2"/>
                </a:solidFill>
              </a:rPr>
              <a:t>odel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211C7C01-C2B9-E017-6800-E1B899302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722313"/>
            <a:ext cx="8364538" cy="580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M 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/P = M 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/P (Y 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; E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 - E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M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; E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 - E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M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; </a:t>
            </a:r>
            <a:r>
              <a:rPr lang="en-GB" altLang="cs-CZ" sz="20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p 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 - E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		     +          -             -              -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cs-CZ" altLang="cs-CZ" sz="2000">
                <a:sym typeface="Symbol" panose="05050102010706020507" pitchFamily="18" charset="2"/>
              </a:rPr>
              <a:t>Kde</a:t>
            </a:r>
            <a:r>
              <a:rPr lang="en-GB" altLang="cs-CZ" sz="2000">
                <a:sym typeface="Symbol" panose="05050102010706020507" pitchFamily="18" charset="2"/>
              </a:rPr>
              <a:t>: -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Y 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GB" altLang="cs-CZ" sz="2000">
                <a:sym typeface="Symbol" panose="05050102010706020507" pitchFamily="18" charset="2"/>
              </a:rPr>
              <a:t>...permanent</a:t>
            </a:r>
            <a:r>
              <a:rPr lang="cs-CZ" altLang="cs-CZ" sz="2000">
                <a:sym typeface="Symbol" panose="05050102010706020507" pitchFamily="18" charset="2"/>
              </a:rPr>
              <a:t>ní důchod </a:t>
            </a:r>
            <a:r>
              <a:rPr lang="en-GB" altLang="cs-CZ" sz="2000">
                <a:sym typeface="Symbol" panose="05050102010706020507" pitchFamily="18" charset="2"/>
              </a:rPr>
              <a:t>(</a:t>
            </a:r>
            <a:r>
              <a:rPr lang="cs-CZ" altLang="cs-CZ" sz="2000">
                <a:sym typeface="Symbol" panose="05050102010706020507" pitchFamily="18" charset="2"/>
              </a:rPr>
              <a:t>očekávané celoživotní bohatství</a:t>
            </a:r>
            <a:r>
              <a:rPr lang="en-GB" altLang="cs-CZ" sz="2000">
                <a:sym typeface="Symbol" panose="05050102010706020507" pitchFamily="18" charset="2"/>
              </a:rPr>
              <a:t>): </a:t>
            </a:r>
            <a:endParaRPr lang="cs-CZ" altLang="cs-CZ" sz="2000">
              <a:sym typeface="Symbol" panose="05050102010706020507" pitchFamily="18" charset="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GB" altLang="cs-CZ" sz="2000">
                <a:sym typeface="Symbol" panose="05050102010706020507" pitchFamily="18" charset="2"/>
              </a:rPr>
              <a:t>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GB" altLang="cs-CZ" sz="2000">
                <a:solidFill>
                  <a:schemeClr val="accent2"/>
                </a:solidFill>
                <a:sym typeface="Symbol" panose="05050102010706020507" pitchFamily="18" charset="2"/>
              </a:rPr>
              <a:t>	</a:t>
            </a:r>
            <a:r>
              <a:rPr lang="en-GB" altLang="cs-CZ" sz="2000">
                <a:sym typeface="Symbol" panose="05050102010706020507" pitchFamily="18" charset="2"/>
              </a:rPr>
              <a:t>	transitor</a:t>
            </a:r>
            <a:r>
              <a:rPr lang="cs-CZ" altLang="cs-CZ" sz="2000">
                <a:sym typeface="Symbol" panose="05050102010706020507" pitchFamily="18" charset="2"/>
              </a:rPr>
              <a:t>ní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důchod</a:t>
            </a:r>
            <a:endParaRPr lang="en-GB" altLang="cs-CZ" sz="2000">
              <a:sym typeface="Symbol" panose="05050102010706020507" pitchFamily="18" charset="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GB" altLang="cs-CZ" sz="2000">
                <a:sym typeface="Symbol" panose="05050102010706020507" pitchFamily="18" charset="2"/>
              </a:rPr>
              <a:t>		permanent</a:t>
            </a:r>
            <a:r>
              <a:rPr lang="cs-CZ" altLang="cs-CZ" sz="2000">
                <a:sym typeface="Symbol" panose="05050102010706020507" pitchFamily="18" charset="2"/>
              </a:rPr>
              <a:t>ní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důchod</a:t>
            </a:r>
            <a:endParaRPr lang="en-GB" altLang="cs-CZ" sz="2000">
              <a:sym typeface="Symbol" panose="05050102010706020507" pitchFamily="18" charset="2"/>
            </a:endParaRPr>
          </a:p>
          <a:p>
            <a:pPr lvl="1" eaLnBrk="1" hangingPunct="1">
              <a:spcBef>
                <a:spcPct val="0"/>
              </a:spcBef>
              <a:buFontTx/>
              <a:buChar char="-"/>
            </a:pP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GB" altLang="cs-CZ" sz="2000">
                <a:solidFill>
                  <a:schemeClr val="accent2"/>
                </a:solidFill>
                <a:sym typeface="Symbol" panose="05050102010706020507" pitchFamily="18" charset="2"/>
              </a:rPr>
              <a:t> ,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GB" altLang="cs-CZ" sz="2000">
                <a:solidFill>
                  <a:schemeClr val="accent2"/>
                </a:solidFill>
                <a:sym typeface="Symbol" panose="05050102010706020507" pitchFamily="18" charset="2"/>
              </a:rPr>
              <a:t> ,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výnos obligací, peněz a akcií</a:t>
            </a:r>
            <a:endParaRPr lang="en-GB" altLang="cs-CZ" sz="2000" b="1" i="1" baseline="30000">
              <a:sym typeface="Symbol" panose="05050102010706020507" pitchFamily="18" charset="2"/>
            </a:endParaRPr>
          </a:p>
          <a:p>
            <a:pPr lvl="1" eaLnBrk="1" hangingPunct="1">
              <a:spcBef>
                <a:spcPct val="0"/>
              </a:spcBef>
              <a:buFontTx/>
              <a:buChar char="-"/>
            </a:pPr>
            <a:r>
              <a:rPr lang="en-GB" altLang="cs-CZ" sz="20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p 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GB" altLang="cs-CZ" sz="2000" b="1" i="1">
                <a:sym typeface="Symbol" panose="05050102010706020507" pitchFamily="18" charset="2"/>
              </a:rPr>
              <a:t> –</a:t>
            </a:r>
            <a:r>
              <a:rPr lang="en-GB" altLang="cs-CZ" sz="2000">
                <a:sym typeface="Symbol" panose="05050102010706020507" pitchFamily="18" charset="2"/>
              </a:rPr>
              <a:t>očekávaná inflace („</a:t>
            </a:r>
            <a:r>
              <a:rPr lang="cs-CZ" altLang="cs-CZ" sz="2000">
                <a:sym typeface="Symbol" panose="05050102010706020507" pitchFamily="18" charset="2"/>
              </a:rPr>
              <a:t>výnos zboží</a:t>
            </a:r>
            <a:r>
              <a:rPr lang="en-GB" altLang="cs-CZ" sz="2000">
                <a:sym typeface="Symbol" panose="05050102010706020507" pitchFamily="18" charset="2"/>
              </a:rPr>
              <a:t> “)</a:t>
            </a:r>
            <a:endParaRPr lang="en-GB" altLang="cs-CZ" sz="2000" b="1" i="1" baseline="30000">
              <a:sym typeface="Symbol" panose="05050102010706020507" pitchFamily="18" charset="2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GB" altLang="cs-CZ" sz="2000">
                <a:sym typeface="Symbol" panose="05050102010706020507" pitchFamily="18" charset="2"/>
              </a:rPr>
              <a:t>stab</a:t>
            </a:r>
            <a:r>
              <a:rPr lang="cs-CZ" altLang="cs-CZ" sz="2000">
                <a:sym typeface="Symbol" panose="05050102010706020507" pitchFamily="18" charset="2"/>
              </a:rPr>
              <a:t>ilní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Y 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GB" altLang="cs-CZ" sz="2000">
                <a:sym typeface="Symbol" panose="05050102010706020507" pitchFamily="18" charset="2"/>
              </a:rPr>
              <a:t>stab</a:t>
            </a:r>
            <a:r>
              <a:rPr lang="cs-CZ" altLang="cs-CZ" sz="2000">
                <a:sym typeface="Symbol" panose="05050102010706020507" pitchFamily="18" charset="2"/>
              </a:rPr>
              <a:t>ilní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 - E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M </a:t>
            </a:r>
            <a:r>
              <a:rPr lang="en-GB" altLang="cs-CZ" sz="2000">
                <a:solidFill>
                  <a:schemeClr val="accent2"/>
                </a:solidFill>
                <a:sym typeface="Symbol" panose="05050102010706020507" pitchFamily="18" charset="2"/>
              </a:rPr>
              <a:t>,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 E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 - E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GB" altLang="cs-CZ" sz="2000" b="1" i="1" baseline="-25000">
                <a:sym typeface="Symbol" panose="05050102010706020507" pitchFamily="18" charset="2"/>
              </a:rPr>
              <a:t> </a:t>
            </a:r>
            <a:r>
              <a:rPr lang="en-GB" altLang="cs-CZ" sz="2000">
                <a:sym typeface="Symbol" panose="05050102010706020507" pitchFamily="18" charset="2"/>
              </a:rPr>
              <a:t>a</a:t>
            </a:r>
            <a:r>
              <a:rPr lang="en-GB" altLang="cs-CZ" sz="2000" b="1" i="1">
                <a:sym typeface="Symbol" panose="05050102010706020507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p 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 - E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GB" altLang="cs-CZ" sz="2000">
                <a:sym typeface="Symbol" panose="05050102010706020507" pitchFamily="18" charset="2"/>
              </a:rPr>
              <a:t> :</a:t>
            </a:r>
          </a:p>
          <a:p>
            <a:pPr lvl="1" eaLnBrk="1" hangingPunct="1">
              <a:spcBef>
                <a:spcPct val="35000"/>
              </a:spcBef>
              <a:buFontTx/>
              <a:buAutoNum type="arabicParenR"/>
            </a:pPr>
            <a:r>
              <a:rPr lang="en-GB" altLang="cs-CZ" sz="2000">
                <a:sym typeface="Symbol" panose="05050102010706020507" pitchFamily="18" charset="2"/>
              </a:rPr>
              <a:t>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GB" altLang="cs-CZ" sz="20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GB" altLang="cs-CZ" sz="2000">
                <a:sym typeface="Symbol" panose="05050102010706020507" pitchFamily="18" charset="2"/>
              </a:rPr>
              <a:t>  </a:t>
            </a:r>
            <a:r>
              <a:rPr lang="cs-CZ" altLang="cs-CZ" sz="2000">
                <a:sym typeface="Symbol" panose="05050102010706020507" pitchFamily="18" charset="2"/>
              </a:rPr>
              <a:t>zisk</a:t>
            </a:r>
            <a:r>
              <a:rPr lang="en-GB" altLang="cs-CZ" sz="2000">
                <a:sym typeface="Symbol" panose="05050102010706020507" pitchFamily="18" charset="2"/>
              </a:rPr>
              <a:t> bank</a:t>
            </a:r>
            <a:r>
              <a:rPr lang="en-GB" altLang="cs-CZ" sz="2000" b="1" i="1" baseline="30000">
                <a:sym typeface="Symbol" panose="05050102010706020507" pitchFamily="18" charset="2"/>
              </a:rPr>
              <a:t> </a:t>
            </a:r>
            <a:r>
              <a:rPr lang="en-GB" altLang="cs-CZ" sz="2000">
                <a:sym typeface="Symbol" panose="05050102010706020507" pitchFamily="18" charset="2"/>
              </a:rPr>
              <a:t>  depo</a:t>
            </a:r>
            <a:r>
              <a:rPr lang="cs-CZ" altLang="cs-CZ" sz="2000">
                <a:sym typeface="Symbol" panose="05050102010706020507" pitchFamily="18" charset="2"/>
              </a:rPr>
              <a:t>zitní úrokové sazby</a:t>
            </a:r>
            <a:r>
              <a:rPr lang="en-GB" altLang="cs-CZ" sz="2000">
                <a:sym typeface="Symbol" panose="05050102010706020507" pitchFamily="18" charset="2"/>
              </a:rPr>
              <a:t> 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</a:p>
          <a:p>
            <a:pPr lvl="1" eaLnBrk="1" hangingPunct="1">
              <a:spcBef>
                <a:spcPct val="0"/>
              </a:spcBef>
              <a:buFontTx/>
              <a:buAutoNum type="arabicParenR"/>
            </a:pPr>
            <a:r>
              <a:rPr lang="en-GB" altLang="cs-CZ" sz="2000">
                <a:sym typeface="Symbol" panose="05050102010706020507" pitchFamily="18" charset="2"/>
              </a:rPr>
              <a:t>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GB" altLang="cs-CZ" sz="20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GB" altLang="cs-CZ" sz="2000">
                <a:sym typeface="Symbol" panose="05050102010706020507" pitchFamily="18" charset="2"/>
              </a:rPr>
              <a:t> </a:t>
            </a:r>
            <a:r>
              <a:rPr lang="cs-CZ" altLang="cs-CZ" sz="2000">
                <a:sym typeface="Symbol" panose="05050102010706020507" pitchFamily="18" charset="2"/>
              </a:rPr>
              <a:t>akcie a obligace jsou </a:t>
            </a:r>
            <a:r>
              <a:rPr lang="en-GB" altLang="cs-CZ" sz="2000">
                <a:sym typeface="Symbol" panose="05050102010706020507" pitchFamily="18" charset="2"/>
              </a:rPr>
              <a:t>substitut</a:t>
            </a:r>
            <a:r>
              <a:rPr lang="cs-CZ" altLang="cs-CZ" sz="2000">
                <a:sym typeface="Symbol" panose="05050102010706020507" pitchFamily="18" charset="2"/>
              </a:rPr>
              <a:t>y</a:t>
            </a:r>
            <a:r>
              <a:rPr lang="en-GB" altLang="cs-CZ" sz="2000">
                <a:sym typeface="Symbol" panose="05050102010706020507" pitchFamily="18" charset="2"/>
              </a:rPr>
              <a:t>  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GB" altLang="cs-CZ" sz="2000">
                <a:sym typeface="Symbol" panose="05050102010706020507" pitchFamily="18" charset="2"/>
              </a:rPr>
              <a:t>  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</a:p>
          <a:p>
            <a:pPr lvl="1" eaLnBrk="1" hangingPunct="1">
              <a:spcBef>
                <a:spcPct val="0"/>
              </a:spcBef>
              <a:buFontTx/>
              <a:buAutoNum type="arabicParenR"/>
            </a:pP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i=r + </a:t>
            </a:r>
            <a:r>
              <a:rPr lang="en-GB" altLang="cs-CZ" sz="20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p 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GB" altLang="cs-CZ" sz="2000">
                <a:sym typeface="Symbol" panose="05050102010706020507" pitchFamily="18" charset="2"/>
              </a:rPr>
              <a:t>  t</a:t>
            </a:r>
            <a:r>
              <a:rPr lang="cs-CZ" altLang="cs-CZ" sz="2000">
                <a:sym typeface="Symbol" panose="05050102010706020507" pitchFamily="18" charset="2"/>
              </a:rPr>
              <a:t>edy</a:t>
            </a:r>
            <a:r>
              <a:rPr lang="en-GB" altLang="cs-CZ" sz="2000">
                <a:sym typeface="Symbol" panose="05050102010706020507" pitchFamily="18" charset="2"/>
              </a:rPr>
              <a:t>  </a:t>
            </a:r>
            <a:r>
              <a:rPr lang="en-GB" altLang="cs-CZ" sz="20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p 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GB" altLang="cs-CZ" sz="2000">
                <a:sym typeface="Symbol" panose="05050102010706020507" pitchFamily="18" charset="2"/>
              </a:rPr>
              <a:t> </a:t>
            </a:r>
            <a:r>
              <a:rPr lang="en-GB" altLang="cs-CZ" sz="2400">
                <a:sym typeface="Symbol" panose="05050102010706020507" pitchFamily="18" charset="2"/>
              </a:rPr>
              <a:t>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i=r + </a:t>
            </a:r>
            <a:r>
              <a:rPr lang="en-GB" altLang="cs-CZ" sz="20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p</a:t>
            </a:r>
            <a:r>
              <a:rPr lang="en-GB" altLang="cs-CZ" sz="2000" b="1" i="1"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GB" altLang="cs-CZ" sz="2000" b="1" i="1" baseline="30000">
                <a:sym typeface="Symbol" panose="05050102010706020507" pitchFamily="18" charset="2"/>
              </a:rPr>
              <a:t>e</a:t>
            </a:r>
            <a:r>
              <a:rPr lang="en-GB" altLang="cs-CZ" sz="2000">
                <a:sym typeface="Symbol" panose="05050102010706020507" pitchFamily="18" charset="2"/>
              </a:rPr>
              <a:t> 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GB" altLang="cs-CZ" sz="2000">
                <a:sym typeface="Symbol" panose="05050102010706020507" pitchFamily="18" charset="2"/>
              </a:rPr>
              <a:t>  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GB" altLang="cs-CZ" sz="20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M 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/P</a:t>
            </a:r>
            <a:r>
              <a:rPr lang="en-GB" altLang="cs-CZ" sz="2000" b="1" i="1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nezávisí na úrokových sazbách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/P = M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/P(Y 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cs-CZ" altLang="cs-CZ" sz="2000" b="1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cs-CZ" altLang="cs-CZ" sz="2000">
                <a:sym typeface="Symbol" panose="05050102010706020507" pitchFamily="18" charset="2"/>
              </a:rPr>
              <a:t>narozdíl od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kv</a:t>
            </a:r>
            <a:r>
              <a:rPr lang="en-GB" altLang="cs-CZ" sz="2000">
                <a:sym typeface="Symbol" panose="05050102010706020507" pitchFamily="18" charset="2"/>
              </a:rPr>
              <a:t>antitativ</a:t>
            </a:r>
            <a:r>
              <a:rPr lang="cs-CZ" altLang="cs-CZ" sz="2000">
                <a:sym typeface="Symbol" panose="05050102010706020507" pitchFamily="18" charset="2"/>
              </a:rPr>
              <a:t>ní </a:t>
            </a:r>
            <a:r>
              <a:rPr lang="en-GB" altLang="cs-CZ" sz="2000">
                <a:sym typeface="Symbol" panose="05050102010706020507" pitchFamily="18" charset="2"/>
              </a:rPr>
              <a:t>teor</a:t>
            </a:r>
            <a:r>
              <a:rPr lang="cs-CZ" altLang="cs-CZ" sz="2000">
                <a:sym typeface="Symbol" panose="05050102010706020507" pitchFamily="18" charset="2"/>
              </a:rPr>
              <a:t>ie peněz: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může </a:t>
            </a:r>
            <a:r>
              <a:rPr lang="en-GB" altLang="cs-CZ" sz="2000">
                <a:sym typeface="Symbol" panose="05050102010706020507" pitchFamily="18" charset="2"/>
              </a:rPr>
              <a:t>flu</a:t>
            </a:r>
            <a:r>
              <a:rPr lang="cs-CZ" altLang="cs-CZ" sz="2000">
                <a:sym typeface="Symbol" panose="05050102010706020507" pitchFamily="18" charset="2"/>
              </a:rPr>
              <a:t>k</a:t>
            </a:r>
            <a:r>
              <a:rPr lang="en-GB" altLang="cs-CZ" sz="2000">
                <a:sym typeface="Symbol" panose="05050102010706020507" pitchFamily="18" charset="2"/>
              </a:rPr>
              <a:t>tu</a:t>
            </a:r>
            <a:r>
              <a:rPr lang="cs-CZ" altLang="cs-CZ" sz="2000">
                <a:sym typeface="Symbol" panose="05050102010706020507" pitchFamily="18" charset="2"/>
              </a:rPr>
              <a:t>ovat v rámci cyklu</a:t>
            </a:r>
            <a:r>
              <a:rPr lang="en-GB" altLang="cs-CZ" sz="2000">
                <a:sym typeface="Symbol" panose="05050102010706020507" pitchFamily="18" charset="2"/>
              </a:rPr>
              <a:t>: transitor</a:t>
            </a:r>
            <a:r>
              <a:rPr lang="cs-CZ" altLang="cs-CZ" sz="2000">
                <a:sym typeface="Symbol" panose="05050102010706020507" pitchFamily="18" charset="2"/>
              </a:rPr>
              <a:t>ní</a:t>
            </a:r>
            <a:r>
              <a:rPr lang="en-GB" altLang="cs-CZ" sz="2000">
                <a:sym typeface="Symbol" panose="05050102010706020507" pitchFamily="18" charset="2"/>
              </a:rPr>
              <a:t> 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GB" altLang="cs-CZ" sz="2000" b="1" i="1">
                <a:sym typeface="Symbol" panose="05050102010706020507" pitchFamily="18" charset="2"/>
              </a:rPr>
              <a:t> </a:t>
            </a:r>
            <a:r>
              <a:rPr lang="en-GB" altLang="cs-CZ" sz="2000">
                <a:sym typeface="Symbol" panose="05050102010706020507" pitchFamily="18" charset="2"/>
              </a:rPr>
              <a:t>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Y 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GB" altLang="cs-CZ" sz="2000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se nemění</a:t>
            </a:r>
            <a:r>
              <a:rPr lang="en-GB" altLang="cs-CZ" sz="2000">
                <a:sym typeface="Symbol" panose="05050102010706020507" pitchFamily="18" charset="2"/>
              </a:rPr>
              <a:t>    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/P</a:t>
            </a:r>
            <a:r>
              <a:rPr lang="en-GB" altLang="cs-CZ" sz="2000" b="1" i="1">
                <a:sym typeface="Symbol" panose="05050102010706020507" pitchFamily="18" charset="2"/>
              </a:rPr>
              <a:t> </a:t>
            </a:r>
            <a:r>
              <a:rPr lang="cs-CZ" altLang="cs-CZ" sz="2000">
                <a:sym typeface="Symbol" panose="05050102010706020507" pitchFamily="18" charset="2"/>
              </a:rPr>
              <a:t>se nemění</a:t>
            </a:r>
            <a:r>
              <a:rPr lang="en-GB" altLang="cs-CZ" sz="2000">
                <a:sym typeface="Symbol" panose="05050102010706020507" pitchFamily="18" charset="2"/>
              </a:rPr>
              <a:t> </a:t>
            </a:r>
            <a:r>
              <a:rPr lang="en-GB" altLang="cs-CZ" sz="2000" b="1" i="1">
                <a:sym typeface="Symbol" panose="05050102010706020507" pitchFamily="18" charset="2"/>
              </a:rPr>
              <a:t> </a:t>
            </a:r>
            <a:r>
              <a:rPr lang="cs-CZ" altLang="cs-CZ" sz="2000" b="1" i="1">
                <a:sym typeface="Symbol" panose="05050102010706020507" pitchFamily="18" charset="2"/>
              </a:rPr>
              <a:t>          </a:t>
            </a:r>
            <a:r>
              <a:rPr lang="en-GB" altLang="cs-CZ" sz="2400">
                <a:sym typeface="Symbol" panose="05050102010706020507" pitchFamily="18" charset="2"/>
              </a:rPr>
              <a:t> </a:t>
            </a:r>
            <a:r>
              <a:rPr lang="en-GB" altLang="cs-CZ" sz="2000">
                <a:sym typeface="Symbol" panose="05050102010706020507" pitchFamily="18" charset="2"/>
              </a:rPr>
              <a:t>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V= Y/(M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GB" altLang="cs-CZ" sz="2000" b="1" i="1">
                <a:solidFill>
                  <a:schemeClr val="accent2"/>
                </a:solidFill>
                <a:sym typeface="Symbol" panose="05050102010706020507" pitchFamily="18" charset="2"/>
              </a:rPr>
              <a:t>/P)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5B326460-9700-B796-48C7-14ED6D68A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36127E32-175F-8EDC-4925-8A075607B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1604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6760BBFC-D7BB-ACBA-067A-E212113D8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9EC6A543-41F8-3416-8ADD-37EC1BD4B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5E374EC9-4400-6EEA-166B-222474238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5025" y="1693863"/>
          <a:ext cx="13319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952087" imgH="431613" progId="Equation.3">
                  <p:embed/>
                </p:oleObj>
              </mc:Choice>
              <mc:Fallback>
                <p:oleObj name="Rovnice" r:id="rId2" imgW="952087" imgH="431613" progId="Equation.3">
                  <p:embed/>
                  <p:pic>
                    <p:nvPicPr>
                      <p:cNvPr id="22537" name="Object 9">
                        <a:extLst>
                          <a:ext uri="{FF2B5EF4-FFF2-40B4-BE49-F238E27FC236}">
                            <a16:creationId xmlns:a16="http://schemas.microsoft.com/office/drawing/2014/main" id="{5E374EC9-4400-6EEA-166B-222474238D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1693863"/>
                        <a:ext cx="13319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Line 10">
            <a:extLst>
              <a:ext uri="{FF2B5EF4-FFF2-40B4-BE49-F238E27FC236}">
                <a16:creationId xmlns:a16="http://schemas.microsoft.com/office/drawing/2014/main" id="{B6B54925-B742-F372-1B98-85957C26B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5413" y="1855788"/>
            <a:ext cx="73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2539" name="Line 11">
            <a:extLst>
              <a:ext uri="{FF2B5EF4-FFF2-40B4-BE49-F238E27FC236}">
                <a16:creationId xmlns:a16="http://schemas.microsoft.com/office/drawing/2014/main" id="{BF0B041B-B28F-67E8-C65F-9EE77A715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5413" y="1857375"/>
            <a:ext cx="7143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2540" name="AutoShape 12">
            <a:extLst>
              <a:ext uri="{FF2B5EF4-FFF2-40B4-BE49-F238E27FC236}">
                <a16:creationId xmlns:a16="http://schemas.microsoft.com/office/drawing/2014/main" id="{F903C269-62DC-CC87-13A8-3D8CD25E03DE}"/>
              </a:ext>
            </a:extLst>
          </p:cNvPr>
          <p:cNvSpPr>
            <a:spLocks/>
          </p:cNvSpPr>
          <p:nvPr/>
        </p:nvSpPr>
        <p:spPr bwMode="auto">
          <a:xfrm>
            <a:off x="7912100" y="3816350"/>
            <a:ext cx="233363" cy="1279525"/>
          </a:xfrm>
          <a:prstGeom prst="rightBrace">
            <a:avLst>
              <a:gd name="adj1" fmla="val 45692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  <p:sp>
        <p:nvSpPr>
          <p:cNvPr id="22542" name="Freeform 14">
            <a:extLst>
              <a:ext uri="{FF2B5EF4-FFF2-40B4-BE49-F238E27FC236}">
                <a16:creationId xmlns:a16="http://schemas.microsoft.com/office/drawing/2014/main" id="{00BFDC94-D2F6-72ED-EB14-93AF9CF2D0E9}"/>
              </a:ext>
            </a:extLst>
          </p:cNvPr>
          <p:cNvSpPr>
            <a:spLocks/>
          </p:cNvSpPr>
          <p:nvPr/>
        </p:nvSpPr>
        <p:spPr bwMode="auto">
          <a:xfrm>
            <a:off x="8245475" y="4451350"/>
            <a:ext cx="658813" cy="1450975"/>
          </a:xfrm>
          <a:custGeom>
            <a:avLst/>
            <a:gdLst>
              <a:gd name="T0" fmla="*/ 0 w 415"/>
              <a:gd name="T1" fmla="*/ 0 h 754"/>
              <a:gd name="T2" fmla="*/ 2147483646 w 415"/>
              <a:gd name="T3" fmla="*/ 2147483646 h 754"/>
              <a:gd name="T4" fmla="*/ 2147483646 w 415"/>
              <a:gd name="T5" fmla="*/ 2147483646 h 754"/>
              <a:gd name="T6" fmla="*/ 2147483646 w 415"/>
              <a:gd name="T7" fmla="*/ 2147483646 h 7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5" h="754">
                <a:moveTo>
                  <a:pt x="0" y="0"/>
                </a:moveTo>
                <a:cubicBezTo>
                  <a:pt x="149" y="36"/>
                  <a:pt x="299" y="72"/>
                  <a:pt x="357" y="157"/>
                </a:cubicBezTo>
                <a:cubicBezTo>
                  <a:pt x="415" y="242"/>
                  <a:pt x="392" y="413"/>
                  <a:pt x="346" y="513"/>
                </a:cubicBezTo>
                <a:cubicBezTo>
                  <a:pt x="300" y="613"/>
                  <a:pt x="192" y="683"/>
                  <a:pt x="84" y="75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2543" name="Rectangle 15">
            <a:extLst>
              <a:ext uri="{FF2B5EF4-FFF2-40B4-BE49-F238E27FC236}">
                <a16:creationId xmlns:a16="http://schemas.microsoft.com/office/drawing/2014/main" id="{410FA8B0-52B9-61CF-797A-6912DEC67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5113338"/>
            <a:ext cx="7446963" cy="13811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" grpId="0" animBg="1"/>
      <p:bldP spid="2254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29984</TotalTime>
  <Words>3045</Words>
  <Application>Microsoft Office PowerPoint</Application>
  <PresentationFormat>Předvádění na obrazovce (4:3)</PresentationFormat>
  <Paragraphs>313</Paragraphs>
  <Slides>40</Slides>
  <Notes>3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4</vt:i4>
      </vt:variant>
      <vt:variant>
        <vt:lpstr>Nadpisy snímků</vt:lpstr>
      </vt:variant>
      <vt:variant>
        <vt:i4>40</vt:i4>
      </vt:variant>
    </vt:vector>
  </HeadingPairs>
  <TitlesOfParts>
    <vt:vector size="50" baseType="lpstr">
      <vt:lpstr>Arial</vt:lpstr>
      <vt:lpstr>Arial Narrow</vt:lpstr>
      <vt:lpstr>Calibri</vt:lpstr>
      <vt:lpstr>Symbol</vt:lpstr>
      <vt:lpstr>Times New Roman</vt:lpstr>
      <vt:lpstr>Default Design</vt:lpstr>
      <vt:lpstr>Rovnice</vt:lpstr>
      <vt:lpstr>Obrázek</vt:lpstr>
      <vt:lpstr>Dokument</vt:lpstr>
      <vt:lpstr>obrázek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Inflation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Moje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Karlos</dc:creator>
  <cp:lastModifiedBy>Hlaváček Michal</cp:lastModifiedBy>
  <cp:revision>167</cp:revision>
  <cp:lastPrinted>2019-12-18T08:29:08Z</cp:lastPrinted>
  <dcterms:created xsi:type="dcterms:W3CDTF">2003-10-12T18:44:50Z</dcterms:created>
  <dcterms:modified xsi:type="dcterms:W3CDTF">2023-12-08T08:28:54Z</dcterms:modified>
</cp:coreProperties>
</file>