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316" r:id="rId2"/>
    <p:sldId id="348" r:id="rId3"/>
    <p:sldId id="361" r:id="rId4"/>
    <p:sldId id="306" r:id="rId5"/>
    <p:sldId id="307" r:id="rId6"/>
    <p:sldId id="308" r:id="rId7"/>
    <p:sldId id="309" r:id="rId8"/>
    <p:sldId id="310" r:id="rId9"/>
    <p:sldId id="362" r:id="rId10"/>
    <p:sldId id="311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256" r:id="rId19"/>
    <p:sldId id="279" r:id="rId20"/>
    <p:sldId id="288" r:id="rId21"/>
    <p:sldId id="275" r:id="rId22"/>
    <p:sldId id="263" r:id="rId23"/>
    <p:sldId id="264" r:id="rId24"/>
    <p:sldId id="265" r:id="rId25"/>
    <p:sldId id="266" r:id="rId26"/>
    <p:sldId id="267" r:id="rId27"/>
    <p:sldId id="276" r:id="rId28"/>
    <p:sldId id="268" r:id="rId29"/>
    <p:sldId id="269" r:id="rId30"/>
    <p:sldId id="270" r:id="rId31"/>
    <p:sldId id="281" r:id="rId32"/>
    <p:sldId id="271" r:id="rId33"/>
    <p:sldId id="363" r:id="rId34"/>
    <p:sldId id="364" r:id="rId35"/>
    <p:sldId id="365" r:id="rId36"/>
    <p:sldId id="277" r:id="rId37"/>
    <p:sldId id="272" r:id="rId38"/>
    <p:sldId id="273" r:id="rId39"/>
    <p:sldId id="322" r:id="rId40"/>
    <p:sldId id="321" r:id="rId41"/>
  </p:sldIdLst>
  <p:sldSz cx="9144000" cy="6858000" type="screen4x3"/>
  <p:notesSz cx="6669088" cy="9926638"/>
  <p:defaultTextStyle>
    <a:defPPr>
      <a:defRPr lang="cs-CZ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3590" autoAdjust="0"/>
  </p:normalViewPr>
  <p:slideViewPr>
    <p:cSldViewPr snapToGrid="0">
      <p:cViewPr varScale="1">
        <p:scale>
          <a:sx n="92" d="100"/>
          <a:sy n="92" d="100"/>
        </p:scale>
        <p:origin x="231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4697" y="34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unrr.sharepoint.com/sites/analytici/Sdilene%20dokumenty/ZPR&#193;VA%20O%20PLN&#282;N&#205;%20PRAVIDEL/2020_ZPRAVA%20O%20PLNENI%20PRAVIDEL/Zpr&#225;va%20o%20pln&#283;n&#237;%20pravidel%20rozpo&#269;tov&#233;%20odpov&#283;dnosti%20za%20rok%202019%20-%20grafy%20a%20tabulk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unrr.sharepoint.com/sites/analytici/Sdilene%20dokumenty/ZPR&#193;VA%20O%20PLN&#282;N&#205;%20PRAVIDEL/2020_ZPRAVA%20O%20PLNENI%20PRAVIDEL/Zpr&#225;va%20o%20pln&#283;n&#237;%20pravidel%20rozpo&#269;tov&#233;%20odpov&#283;dnosti%20za%20rok%202019%20-%20grafy%20a%20tabulk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848420246714759E-2"/>
          <c:y val="1.9364833462432222E-2"/>
          <c:w val="0.93145712192514074"/>
          <c:h val="0.81755521264721853"/>
        </c:manualLayout>
      </c:layout>
      <c:lineChart>
        <c:grouping val="standard"/>
        <c:varyColors val="0"/>
        <c:ser>
          <c:idx val="0"/>
          <c:order val="0"/>
          <c:tx>
            <c:strRef>
              <c:f>'G 7b'!$B$2</c:f>
              <c:strCache>
                <c:ptCount val="1"/>
                <c:pt idx="0">
                  <c:v>Česká republika</c:v>
                </c:pt>
              </c:strCache>
            </c:strRef>
          </c:tx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cat>
            <c:numRef>
              <c:f>'G 7b'!$A$3:$A$24</c:f>
              <c:numCache>
                <c:formatCode>General</c:formatCode>
                <c:ptCount val="22"/>
                <c:pt idx="0">
                  <c:v>1998</c:v>
                </c:pt>
                <c:pt idx="1">
                  <c:v>1999</c:v>
                </c:pt>
                <c:pt idx="2">
                  <c:v>2000</c:v>
                </c:pt>
                <c:pt idx="3">
                  <c:v>2001</c:v>
                </c:pt>
                <c:pt idx="4">
                  <c:v>2002</c:v>
                </c:pt>
                <c:pt idx="5">
                  <c:v>2003</c:v>
                </c:pt>
                <c:pt idx="6">
                  <c:v>2004</c:v>
                </c:pt>
                <c:pt idx="7">
                  <c:v>2005</c:v>
                </c:pt>
                <c:pt idx="8">
                  <c:v>2006</c:v>
                </c:pt>
                <c:pt idx="9">
                  <c:v>2007</c:v>
                </c:pt>
                <c:pt idx="10">
                  <c:v>2008</c:v>
                </c:pt>
                <c:pt idx="11">
                  <c:v>2009</c:v>
                </c:pt>
                <c:pt idx="12">
                  <c:v>2010</c:v>
                </c:pt>
                <c:pt idx="13">
                  <c:v>2011</c:v>
                </c:pt>
                <c:pt idx="14">
                  <c:v>2012</c:v>
                </c:pt>
                <c:pt idx="15">
                  <c:v>2013</c:v>
                </c:pt>
                <c:pt idx="16">
                  <c:v>2014</c:v>
                </c:pt>
                <c:pt idx="17">
                  <c:v>2015</c:v>
                </c:pt>
                <c:pt idx="18">
                  <c:v>2016</c:v>
                </c:pt>
                <c:pt idx="19">
                  <c:v>2017</c:v>
                </c:pt>
                <c:pt idx="20">
                  <c:v>2018</c:v>
                </c:pt>
                <c:pt idx="21">
                  <c:v>2019</c:v>
                </c:pt>
              </c:numCache>
            </c:numRef>
          </c:cat>
          <c:val>
            <c:numRef>
              <c:f>'G 7b'!$B$3:$B$24</c:f>
              <c:numCache>
                <c:formatCode>0.00</c:formatCode>
                <c:ptCount val="22"/>
                <c:pt idx="0">
                  <c:v>-1.1816278409924701</c:v>
                </c:pt>
                <c:pt idx="1">
                  <c:v>-0.13202227774762701</c:v>
                </c:pt>
                <c:pt idx="2">
                  <c:v>-0.57452509946864605</c:v>
                </c:pt>
                <c:pt idx="3">
                  <c:v>-2.48497085047009</c:v>
                </c:pt>
                <c:pt idx="4">
                  <c:v>-3.3562874117518899</c:v>
                </c:pt>
                <c:pt idx="5">
                  <c:v>-3.88454452099394</c:v>
                </c:pt>
                <c:pt idx="6">
                  <c:v>0.61873196701719202</c:v>
                </c:pt>
                <c:pt idx="7">
                  <c:v>8.6657267795247003E-3</c:v>
                </c:pt>
                <c:pt idx="8">
                  <c:v>0.82848316356363105</c:v>
                </c:pt>
                <c:pt idx="9">
                  <c:v>2.3464782453242901</c:v>
                </c:pt>
                <c:pt idx="10">
                  <c:v>1.0203110396641</c:v>
                </c:pt>
                <c:pt idx="11">
                  <c:v>-2.4500943794907801</c:v>
                </c:pt>
                <c:pt idx="12">
                  <c:v>-1.18974153456031</c:v>
                </c:pt>
                <c:pt idx="13">
                  <c:v>0.27559060974203903</c:v>
                </c:pt>
                <c:pt idx="14">
                  <c:v>-0.92993739765787997</c:v>
                </c:pt>
                <c:pt idx="15">
                  <c:v>1.75238157519726</c:v>
                </c:pt>
                <c:pt idx="16">
                  <c:v>0.90066227161319101</c:v>
                </c:pt>
                <c:pt idx="17">
                  <c:v>2.3850884604429701</c:v>
                </c:pt>
                <c:pt idx="18">
                  <c:v>3.7159410988697501</c:v>
                </c:pt>
                <c:pt idx="19">
                  <c:v>4.5199909178571298</c:v>
                </c:pt>
                <c:pt idx="20">
                  <c:v>3.9253025609197998</c:v>
                </c:pt>
                <c:pt idx="21">
                  <c:v>3.2719832967510398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C05-4B99-8B55-F2ED9ADDE3DD}"/>
            </c:ext>
          </c:extLst>
        </c:ser>
        <c:ser>
          <c:idx val="1"/>
          <c:order val="1"/>
          <c:tx>
            <c:strRef>
              <c:f>'G 7b'!$C$2</c:f>
              <c:strCache>
                <c:ptCount val="1"/>
                <c:pt idx="0">
                  <c:v>eurozóna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'G 7b'!$A$3:$A$24</c:f>
              <c:numCache>
                <c:formatCode>General</c:formatCode>
                <c:ptCount val="22"/>
                <c:pt idx="0">
                  <c:v>1998</c:v>
                </c:pt>
                <c:pt idx="1">
                  <c:v>1999</c:v>
                </c:pt>
                <c:pt idx="2">
                  <c:v>2000</c:v>
                </c:pt>
                <c:pt idx="3">
                  <c:v>2001</c:v>
                </c:pt>
                <c:pt idx="4">
                  <c:v>2002</c:v>
                </c:pt>
                <c:pt idx="5">
                  <c:v>2003</c:v>
                </c:pt>
                <c:pt idx="6">
                  <c:v>2004</c:v>
                </c:pt>
                <c:pt idx="7">
                  <c:v>2005</c:v>
                </c:pt>
                <c:pt idx="8">
                  <c:v>2006</c:v>
                </c:pt>
                <c:pt idx="9">
                  <c:v>2007</c:v>
                </c:pt>
                <c:pt idx="10">
                  <c:v>2008</c:v>
                </c:pt>
                <c:pt idx="11">
                  <c:v>2009</c:v>
                </c:pt>
                <c:pt idx="12">
                  <c:v>2010</c:v>
                </c:pt>
                <c:pt idx="13">
                  <c:v>2011</c:v>
                </c:pt>
                <c:pt idx="14">
                  <c:v>2012</c:v>
                </c:pt>
                <c:pt idx="15">
                  <c:v>2013</c:v>
                </c:pt>
                <c:pt idx="16">
                  <c:v>2014</c:v>
                </c:pt>
                <c:pt idx="17">
                  <c:v>2015</c:v>
                </c:pt>
                <c:pt idx="18">
                  <c:v>2016</c:v>
                </c:pt>
                <c:pt idx="19">
                  <c:v>2017</c:v>
                </c:pt>
                <c:pt idx="20">
                  <c:v>2018</c:v>
                </c:pt>
                <c:pt idx="21">
                  <c:v>2019</c:v>
                </c:pt>
              </c:numCache>
            </c:numRef>
          </c:cat>
          <c:val>
            <c:numRef>
              <c:f>'G 7b'!$C$3:$C$24</c:f>
              <c:numCache>
                <c:formatCode>0.00</c:formatCode>
                <c:ptCount val="22"/>
                <c:pt idx="0">
                  <c:v>0.67296910506436902</c:v>
                </c:pt>
                <c:pt idx="1">
                  <c:v>0.86261014318382401</c:v>
                </c:pt>
                <c:pt idx="2">
                  <c:v>1.53612313994515</c:v>
                </c:pt>
                <c:pt idx="3">
                  <c:v>1.2771527323854499</c:v>
                </c:pt>
                <c:pt idx="4">
                  <c:v>0.821536278496242</c:v>
                </c:pt>
                <c:pt idx="5">
                  <c:v>0.35593971570437999</c:v>
                </c:pt>
                <c:pt idx="6">
                  <c:v>0.75064062065162795</c:v>
                </c:pt>
                <c:pt idx="7">
                  <c:v>1.30795028804942</c:v>
                </c:pt>
                <c:pt idx="8">
                  <c:v>2.1833373988895701</c:v>
                </c:pt>
                <c:pt idx="9">
                  <c:v>2.85779407052337</c:v>
                </c:pt>
                <c:pt idx="10">
                  <c:v>0.71922911473836904</c:v>
                </c:pt>
                <c:pt idx="11">
                  <c:v>-3.7193420668674899</c:v>
                </c:pt>
                <c:pt idx="12">
                  <c:v>-3.9441789574210202</c:v>
                </c:pt>
                <c:pt idx="13">
                  <c:v>-1.9041174002310099</c:v>
                </c:pt>
                <c:pt idx="14">
                  <c:v>-1.00819735047217</c:v>
                </c:pt>
                <c:pt idx="15">
                  <c:v>-1.07409195500433</c:v>
                </c:pt>
                <c:pt idx="16">
                  <c:v>5.15703066819045E-3</c:v>
                </c:pt>
                <c:pt idx="17">
                  <c:v>0.99668243520617195</c:v>
                </c:pt>
                <c:pt idx="18">
                  <c:v>2.0364766881671601</c:v>
                </c:pt>
                <c:pt idx="19">
                  <c:v>2.68049988736316</c:v>
                </c:pt>
                <c:pt idx="20">
                  <c:v>2.7706050696813098</c:v>
                </c:pt>
                <c:pt idx="21">
                  <c:v>2.9407758134496098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C05-4B99-8B55-F2ED9ADDE3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42143103"/>
        <c:axId val="1942144783"/>
      </c:lineChart>
      <c:catAx>
        <c:axId val="19421431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cs-CZ"/>
          </a:p>
        </c:txPr>
        <c:crossAx val="1942144783"/>
        <c:crosses val="autoZero"/>
        <c:auto val="0"/>
        <c:lblAlgn val="ctr"/>
        <c:lblOffset val="100"/>
        <c:noMultiLvlLbl val="0"/>
      </c:catAx>
      <c:valAx>
        <c:axId val="19421447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cs-CZ"/>
                  <a:t>Odchylka od pravidla (% HDP)</a:t>
                </a:r>
              </a:p>
              <a:p>
                <a:pPr>
                  <a:defRPr/>
                </a:pPr>
                <a:endParaRPr lang="cs-CZ"/>
              </a:p>
            </c:rich>
          </c:tx>
          <c:layout>
            <c:manualLayout>
              <c:xMode val="edge"/>
              <c:yMode val="edge"/>
              <c:x val="5.0293378038558257E-3"/>
              <c:y val="0.2079255536512622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cs-CZ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cs-CZ"/>
          </a:p>
        </c:txPr>
        <c:crossAx val="194214310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6548514629300843"/>
          <c:y val="0.93475758888001126"/>
          <c:w val="0.27908838302169481"/>
          <c:h val="5.74964777350158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cs-CZ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800">
          <a:solidFill>
            <a:sysClr val="windowText" lastClr="000000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712746680723498E-2"/>
          <c:y val="2.667063568273478E-2"/>
          <c:w val="0.9337391361644648"/>
          <c:h val="0.77996466295371614"/>
        </c:manualLayout>
      </c:layout>
      <c:lineChart>
        <c:grouping val="standard"/>
        <c:varyColors val="0"/>
        <c:ser>
          <c:idx val="0"/>
          <c:order val="0"/>
          <c:tx>
            <c:strRef>
              <c:f>'G 7d'!$B$2</c:f>
              <c:strCache>
                <c:ptCount val="1"/>
                <c:pt idx="0">
                  <c:v>Česká republika</c:v>
                </c:pt>
              </c:strCache>
            </c:strRef>
          </c:tx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cat>
            <c:numRef>
              <c:f>'G 7d'!$A$3:$A$24</c:f>
              <c:numCache>
                <c:formatCode>General</c:formatCode>
                <c:ptCount val="22"/>
                <c:pt idx="0">
                  <c:v>1998</c:v>
                </c:pt>
                <c:pt idx="1">
                  <c:v>1999</c:v>
                </c:pt>
                <c:pt idx="2">
                  <c:v>2000</c:v>
                </c:pt>
                <c:pt idx="3">
                  <c:v>2001</c:v>
                </c:pt>
                <c:pt idx="4">
                  <c:v>2002</c:v>
                </c:pt>
                <c:pt idx="5">
                  <c:v>2003</c:v>
                </c:pt>
                <c:pt idx="6">
                  <c:v>2004</c:v>
                </c:pt>
                <c:pt idx="7">
                  <c:v>2005</c:v>
                </c:pt>
                <c:pt idx="8">
                  <c:v>2006</c:v>
                </c:pt>
                <c:pt idx="9">
                  <c:v>2007</c:v>
                </c:pt>
                <c:pt idx="10">
                  <c:v>2008</c:v>
                </c:pt>
                <c:pt idx="11">
                  <c:v>2009</c:v>
                </c:pt>
                <c:pt idx="12">
                  <c:v>2010</c:v>
                </c:pt>
                <c:pt idx="13">
                  <c:v>2011</c:v>
                </c:pt>
                <c:pt idx="14">
                  <c:v>2012</c:v>
                </c:pt>
                <c:pt idx="15">
                  <c:v>2013</c:v>
                </c:pt>
                <c:pt idx="16">
                  <c:v>2014</c:v>
                </c:pt>
                <c:pt idx="17">
                  <c:v>2015</c:v>
                </c:pt>
                <c:pt idx="18">
                  <c:v>2016</c:v>
                </c:pt>
                <c:pt idx="19">
                  <c:v>2017</c:v>
                </c:pt>
                <c:pt idx="20">
                  <c:v>2018</c:v>
                </c:pt>
                <c:pt idx="21">
                  <c:v>2019</c:v>
                </c:pt>
              </c:numCache>
            </c:numRef>
          </c:cat>
          <c:val>
            <c:numRef>
              <c:f>'G 7d'!$B$3:$B$24</c:f>
              <c:numCache>
                <c:formatCode>0.00</c:formatCode>
                <c:ptCount val="22"/>
                <c:pt idx="0">
                  <c:v>0.36144868053868301</c:v>
                </c:pt>
                <c:pt idx="1">
                  <c:v>-0.27782238241040302</c:v>
                </c:pt>
                <c:pt idx="2">
                  <c:v>-0.30360124814794498</c:v>
                </c:pt>
                <c:pt idx="3">
                  <c:v>-3.1246197652518499</c:v>
                </c:pt>
                <c:pt idx="4">
                  <c:v>-1.5365028107096901</c:v>
                </c:pt>
                <c:pt idx="5">
                  <c:v>-2.3024401495580702</c:v>
                </c:pt>
                <c:pt idx="6">
                  <c:v>3.10375823321449</c:v>
                </c:pt>
                <c:pt idx="7">
                  <c:v>-0.81649855349932399</c:v>
                </c:pt>
                <c:pt idx="8">
                  <c:v>-2.0484098419706802</c:v>
                </c:pt>
                <c:pt idx="9">
                  <c:v>-0.32251172391490801</c:v>
                </c:pt>
                <c:pt idx="10">
                  <c:v>-0.34983579399348502</c:v>
                </c:pt>
                <c:pt idx="11">
                  <c:v>-0.84369212035207997</c:v>
                </c:pt>
                <c:pt idx="12">
                  <c:v>0.57572822910209298</c:v>
                </c:pt>
                <c:pt idx="13">
                  <c:v>-8.2809070309174397E-4</c:v>
                </c:pt>
                <c:pt idx="14">
                  <c:v>1.5498631553389599</c:v>
                </c:pt>
                <c:pt idx="15">
                  <c:v>1.1118320310724701</c:v>
                </c:pt>
                <c:pt idx="16">
                  <c:v>1.5571599606714901</c:v>
                </c:pt>
                <c:pt idx="17">
                  <c:v>0.33043648087181998</c:v>
                </c:pt>
                <c:pt idx="18">
                  <c:v>0.25985507710501698</c:v>
                </c:pt>
                <c:pt idx="19">
                  <c:v>1.51123257000696</c:v>
                </c:pt>
                <c:pt idx="20">
                  <c:v>0.415980355921377</c:v>
                </c:pt>
                <c:pt idx="21">
                  <c:v>0.48706287756747502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721-41A0-98EE-078852A10D90}"/>
            </c:ext>
          </c:extLst>
        </c:ser>
        <c:ser>
          <c:idx val="1"/>
          <c:order val="1"/>
          <c:tx>
            <c:strRef>
              <c:f>'G 7d'!$C$2</c:f>
              <c:strCache>
                <c:ptCount val="1"/>
                <c:pt idx="0">
                  <c:v>eurozóna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'G 7d'!$A$3:$A$24</c:f>
              <c:numCache>
                <c:formatCode>General</c:formatCode>
                <c:ptCount val="22"/>
                <c:pt idx="0">
                  <c:v>1998</c:v>
                </c:pt>
                <c:pt idx="1">
                  <c:v>1999</c:v>
                </c:pt>
                <c:pt idx="2">
                  <c:v>2000</c:v>
                </c:pt>
                <c:pt idx="3">
                  <c:v>2001</c:v>
                </c:pt>
                <c:pt idx="4">
                  <c:v>2002</c:v>
                </c:pt>
                <c:pt idx="5">
                  <c:v>2003</c:v>
                </c:pt>
                <c:pt idx="6">
                  <c:v>2004</c:v>
                </c:pt>
                <c:pt idx="7">
                  <c:v>2005</c:v>
                </c:pt>
                <c:pt idx="8">
                  <c:v>2006</c:v>
                </c:pt>
                <c:pt idx="9">
                  <c:v>2007</c:v>
                </c:pt>
                <c:pt idx="10">
                  <c:v>2008</c:v>
                </c:pt>
                <c:pt idx="11">
                  <c:v>2009</c:v>
                </c:pt>
                <c:pt idx="12">
                  <c:v>2010</c:v>
                </c:pt>
                <c:pt idx="13">
                  <c:v>2011</c:v>
                </c:pt>
                <c:pt idx="14">
                  <c:v>2012</c:v>
                </c:pt>
                <c:pt idx="15">
                  <c:v>2013</c:v>
                </c:pt>
                <c:pt idx="16">
                  <c:v>2014</c:v>
                </c:pt>
                <c:pt idx="17">
                  <c:v>2015</c:v>
                </c:pt>
                <c:pt idx="18">
                  <c:v>2016</c:v>
                </c:pt>
                <c:pt idx="19">
                  <c:v>2017</c:v>
                </c:pt>
                <c:pt idx="20">
                  <c:v>2018</c:v>
                </c:pt>
                <c:pt idx="21">
                  <c:v>2019</c:v>
                </c:pt>
              </c:numCache>
            </c:numRef>
          </c:cat>
          <c:val>
            <c:numRef>
              <c:f>'G 7d'!$C$3:$C$24</c:f>
              <c:numCache>
                <c:formatCode>0.00</c:formatCode>
                <c:ptCount val="22"/>
                <c:pt idx="0">
                  <c:v>-3.5769546994319001E-2</c:v>
                </c:pt>
                <c:pt idx="1">
                  <c:v>-0.30843048959367297</c:v>
                </c:pt>
                <c:pt idx="2">
                  <c:v>3.13126378167361E-2</c:v>
                </c:pt>
                <c:pt idx="3">
                  <c:v>0.64717394559994101</c:v>
                </c:pt>
                <c:pt idx="4">
                  <c:v>-0.336300284084182</c:v>
                </c:pt>
                <c:pt idx="5">
                  <c:v>-0.27467723713022701</c:v>
                </c:pt>
                <c:pt idx="6">
                  <c:v>-0.38208703696380703</c:v>
                </c:pt>
                <c:pt idx="7">
                  <c:v>-0.50909505557148504</c:v>
                </c:pt>
                <c:pt idx="8">
                  <c:v>-0.442550220843697</c:v>
                </c:pt>
                <c:pt idx="9">
                  <c:v>-0.17785867581282899</c:v>
                </c:pt>
                <c:pt idx="10">
                  <c:v>-1.7778328646968999</c:v>
                </c:pt>
                <c:pt idx="11">
                  <c:v>-1.48105309633822</c:v>
                </c:pt>
                <c:pt idx="12">
                  <c:v>0.91061501692423197</c:v>
                </c:pt>
                <c:pt idx="13">
                  <c:v>1.3959992503358001</c:v>
                </c:pt>
                <c:pt idx="14">
                  <c:v>1.45486910498665</c:v>
                </c:pt>
                <c:pt idx="15">
                  <c:v>1.0431336654741701</c:v>
                </c:pt>
                <c:pt idx="16">
                  <c:v>1.0016737043249</c:v>
                </c:pt>
                <c:pt idx="17">
                  <c:v>0.36091869965145201</c:v>
                </c:pt>
                <c:pt idx="18">
                  <c:v>0.332704998158382</c:v>
                </c:pt>
                <c:pt idx="19">
                  <c:v>0.41436089798832199</c:v>
                </c:pt>
                <c:pt idx="20">
                  <c:v>-6.5366022149382003E-2</c:v>
                </c:pt>
                <c:pt idx="21">
                  <c:v>-0.52608726220617097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721-41A0-98EE-078852A10D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54065359"/>
        <c:axId val="1954321791"/>
      </c:lineChart>
      <c:catAx>
        <c:axId val="19540653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cs-CZ"/>
          </a:p>
        </c:txPr>
        <c:crossAx val="1954321791"/>
        <c:crosses val="autoZero"/>
        <c:auto val="1"/>
        <c:lblAlgn val="ctr"/>
        <c:lblOffset val="100"/>
        <c:noMultiLvlLbl val="0"/>
      </c:catAx>
      <c:valAx>
        <c:axId val="19543217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cs-CZ"/>
                  <a:t>Odchylka od pravidla (% HDP)</a:t>
                </a:r>
              </a:p>
            </c:rich>
          </c:tx>
          <c:layout>
            <c:manualLayout>
              <c:xMode val="edge"/>
              <c:yMode val="edge"/>
              <c:x val="0"/>
              <c:y val="0.2178166691427722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cs-CZ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cs-CZ"/>
          </a:p>
        </c:txPr>
        <c:crossAx val="195406535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6147425295687413"/>
          <c:y val="0.92758248511618979"/>
          <c:w val="0.28039877442097982"/>
          <c:h val="7.241751488381024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cs-CZ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800">
          <a:solidFill>
            <a:sysClr val="windowText" lastClr="000000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BE4B19F-C994-4C47-BCCF-57EDB3EB8E1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27" tIns="45363" rIns="90727" bIns="4536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8AC43209-ABC1-4D53-A73E-6EFA74627CE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27" tIns="45363" rIns="90727" bIns="4536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96547D78-9349-442F-A46F-3C48B3BF071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27" tIns="45363" rIns="90727" bIns="4536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06A0645E-7ADA-4A63-9C3A-B32E7FFB92E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27" tIns="45363" rIns="90727" bIns="4536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547B4F0-D73F-4C0C-AA6C-3EDA5E35139B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B589A6F7-C8D4-4A0C-B299-4E021A133FA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27" tIns="45363" rIns="90727" bIns="4536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2DEA801C-22A1-4242-AA90-7E027362AEC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27" tIns="45363" rIns="90727" bIns="4536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8E124BAF-D4A4-4A22-AC5C-5DDB5AB22F1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744538"/>
            <a:ext cx="4960938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9941" name="Rectangle 5">
            <a:extLst>
              <a:ext uri="{FF2B5EF4-FFF2-40B4-BE49-F238E27FC236}">
                <a16:creationId xmlns:a16="http://schemas.microsoft.com/office/drawing/2014/main" id="{AEBB39FE-FC38-465B-8A55-F101574B35C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6463"/>
            <a:ext cx="5335588" cy="446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27" tIns="45363" rIns="90727" bIns="453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 noProof="0"/>
              <a:t>Klepnutím lze upravit styly předlohy textu.</a:t>
            </a:r>
          </a:p>
          <a:p>
            <a:pPr lvl="1"/>
            <a:r>
              <a:rPr lang="cs-CZ" altLang="cs-CZ" noProof="0"/>
              <a:t>Druhá úroveň</a:t>
            </a:r>
          </a:p>
          <a:p>
            <a:pPr lvl="2"/>
            <a:r>
              <a:rPr lang="cs-CZ" altLang="cs-CZ" noProof="0"/>
              <a:t>Třetí úroveň</a:t>
            </a:r>
          </a:p>
          <a:p>
            <a:pPr lvl="3"/>
            <a:r>
              <a:rPr lang="cs-CZ" altLang="cs-CZ" noProof="0"/>
              <a:t>Čtvrtá úroveň</a:t>
            </a:r>
          </a:p>
          <a:p>
            <a:pPr lvl="4"/>
            <a:r>
              <a:rPr lang="cs-CZ" altLang="cs-CZ" noProof="0"/>
              <a:t>Pátá úroveň</a:t>
            </a:r>
          </a:p>
        </p:txBody>
      </p:sp>
      <p:sp>
        <p:nvSpPr>
          <p:cNvPr id="39942" name="Rectangle 6">
            <a:extLst>
              <a:ext uri="{FF2B5EF4-FFF2-40B4-BE49-F238E27FC236}">
                <a16:creationId xmlns:a16="http://schemas.microsoft.com/office/drawing/2014/main" id="{BB6B294B-AE1A-44FB-9D95-61F67C77651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8892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27" tIns="45363" rIns="90727" bIns="4536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39943" name="Rectangle 7">
            <a:extLst>
              <a:ext uri="{FF2B5EF4-FFF2-40B4-BE49-F238E27FC236}">
                <a16:creationId xmlns:a16="http://schemas.microsoft.com/office/drawing/2014/main" id="{91DE74AF-05CA-4F12-AAFB-E05ECEC3C5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27" tIns="45363" rIns="90727" bIns="4536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6FC1B02E-C70E-4115-A18F-9A78A7F8DCE5}" type="slidenum">
              <a:rPr lang="cs-CZ" altLang="cs-CZ"/>
              <a:pPr/>
              <a:t>‹#›</a:t>
            </a:fld>
            <a:endParaRPr lang="cs-CZ" alt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1B02E-C70E-4115-A18F-9A78A7F8DCE5}" type="slidenum">
              <a:rPr lang="cs-CZ" altLang="cs-CZ" smtClean="0"/>
              <a:pPr/>
              <a:t>4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522952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1B02E-C70E-4115-A18F-9A78A7F8DCE5}" type="slidenum">
              <a:rPr lang="cs-CZ" altLang="cs-CZ" smtClean="0"/>
              <a:pPr/>
              <a:t>5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954983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1B02E-C70E-4115-A18F-9A78A7F8DCE5}" type="slidenum">
              <a:rPr lang="cs-CZ" altLang="cs-CZ" smtClean="0"/>
              <a:pPr/>
              <a:t>6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818371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1B02E-C70E-4115-A18F-9A78A7F8DCE5}" type="slidenum">
              <a:rPr lang="cs-CZ" altLang="cs-CZ" smtClean="0"/>
              <a:pPr/>
              <a:t>7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592786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1B02E-C70E-4115-A18F-9A78A7F8DCE5}" type="slidenum">
              <a:rPr lang="cs-CZ" altLang="cs-CZ" smtClean="0"/>
              <a:pPr/>
              <a:t>8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023834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1B02E-C70E-4115-A18F-9A78A7F8DCE5}" type="slidenum">
              <a:rPr lang="cs-CZ" altLang="cs-CZ" smtClean="0"/>
              <a:pPr/>
              <a:t>9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958049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1D4289DC-36C6-4DB3-C78C-D6D2B9FA53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FAAED02-3471-421B-97CD-C371F40F0F04}" type="slidenum">
              <a:rPr lang="cs-CZ" altLang="cs-CZ" smtClean="0">
                <a:latin typeface="Times New Roman" panose="02020603050405020304" pitchFamily="18" charset="0"/>
              </a:rPr>
              <a:pPr/>
              <a:t>18</a:t>
            </a:fld>
            <a:endParaRPr lang="cs-CZ" altLang="cs-CZ">
              <a:latin typeface="Times New Roman" panose="02020603050405020304" pitchFamily="18" charset="0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BBE32E1B-22B7-A016-1E57-B02C6FB3CC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25834BE1-7032-5099-3CF9-460E345A2E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cs-CZ" altLang="cs-CZ"/>
              <a:t>(Oct 24th „Black Thursday“, Oct 25th „Black Friday“ Oct29th „Black Tuesday“- fall by 13 p.p.)</a:t>
            </a:r>
          </a:p>
          <a:p>
            <a:pPr eaLnBrk="1" hangingPunct="1"/>
            <a:r>
              <a:rPr lang="cs-CZ" altLang="cs-CZ"/>
              <a:t>Similarities to current crisis?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B753A176-548B-DC4F-D1CF-6EED19E11E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2E1C007-93FF-4B90-8251-350BB2E6A8C3}" type="slidenum">
              <a:rPr lang="cs-CZ" altLang="cs-CZ" smtClean="0">
                <a:latin typeface="Times New Roman" panose="02020603050405020304" pitchFamily="18" charset="0"/>
              </a:rPr>
              <a:pPr/>
              <a:t>19</a:t>
            </a:fld>
            <a:endParaRPr lang="cs-CZ" altLang="cs-CZ">
              <a:latin typeface="Times New Roman" panose="02020603050405020304" pitchFamily="18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FE2C9BF5-FF04-FA66-A75D-961761F133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E043D758-C8AF-F611-1A38-AECCAB2444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cs-CZ"/>
              <a:t>In</a:t>
            </a:r>
            <a:r>
              <a:rPr lang="cs-CZ" altLang="cs-CZ"/>
              <a:t> </a:t>
            </a:r>
            <a:r>
              <a:rPr lang="en-US" altLang="cs-CZ"/>
              <a:t>1873, the German and Austrian stock markets</a:t>
            </a:r>
            <a:r>
              <a:rPr lang="cs-CZ" altLang="cs-CZ"/>
              <a:t> </a:t>
            </a:r>
            <a:r>
              <a:rPr lang="en-US" altLang="cs-CZ"/>
              <a:t>Collapsed</a:t>
            </a:r>
            <a:endParaRPr lang="cs-CZ" altLang="cs-CZ"/>
          </a:p>
          <a:p>
            <a:pPr eaLnBrk="1" hangingPunct="1"/>
            <a:r>
              <a:rPr lang="en-US" altLang="cs-CZ"/>
              <a:t>In 1890, a boom</a:t>
            </a:r>
            <a:r>
              <a:rPr lang="cs-CZ" altLang="cs-CZ"/>
              <a:t> </a:t>
            </a:r>
            <a:r>
              <a:rPr lang="en-US" altLang="cs-CZ"/>
              <a:t>in lending to the Americas came to an end,</a:t>
            </a:r>
            <a:r>
              <a:rPr lang="cs-CZ" altLang="cs-CZ"/>
              <a:t> </a:t>
            </a:r>
            <a:r>
              <a:rPr lang="en-US" altLang="cs-CZ"/>
              <a:t>leading to debt crises in Latin America, notably</a:t>
            </a:r>
          </a:p>
          <a:p>
            <a:pPr eaLnBrk="1" hangingPunct="1"/>
            <a:r>
              <a:rPr lang="en-US" altLang="cs-CZ"/>
              <a:t>Argentina, and to the near failure of the</a:t>
            </a:r>
            <a:r>
              <a:rPr lang="cs-CZ" altLang="cs-CZ"/>
              <a:t> </a:t>
            </a:r>
            <a:r>
              <a:rPr lang="en-US" altLang="cs-CZ"/>
              <a:t>London-based Baring Brothers bank.</a:t>
            </a:r>
            <a:endParaRPr lang="cs-CZ" altLang="cs-CZ"/>
          </a:p>
          <a:p>
            <a:pPr eaLnBrk="1" hangingPunct="1"/>
            <a:r>
              <a:rPr lang="en-US" altLang="cs-CZ"/>
              <a:t>In 1907,a fall in copper prices caused financial panic in</a:t>
            </a:r>
            <a:r>
              <a:rPr lang="cs-CZ" altLang="cs-CZ"/>
              <a:t> </a:t>
            </a:r>
            <a:r>
              <a:rPr lang="en-US" altLang="cs-CZ"/>
              <a:t>the United States, with spillovers to a number of</a:t>
            </a:r>
          </a:p>
          <a:p>
            <a:pPr eaLnBrk="1" hangingPunct="1"/>
            <a:r>
              <a:rPr lang="en-US" altLang="cs-CZ"/>
              <a:t>countries in Europe, Latin America, and Asia.</a:t>
            </a:r>
            <a:endParaRPr lang="cs-CZ" altLang="cs-CZ"/>
          </a:p>
          <a:p>
            <a:pPr eaLnBrk="1" hangingPunct="1"/>
            <a:r>
              <a:rPr lang="en-US" altLang="cs-CZ"/>
              <a:t>In 1929, a stock market crash in the United</a:t>
            </a:r>
            <a:r>
              <a:rPr lang="cs-CZ" altLang="cs-CZ"/>
              <a:t> </a:t>
            </a:r>
            <a:r>
              <a:rPr lang="en-US" altLang="cs-CZ"/>
              <a:t>States ushered in the Great Depression.</a:t>
            </a:r>
            <a:endParaRPr lang="cs-CZ" altLang="cs-CZ"/>
          </a:p>
          <a:p>
            <a:pPr eaLnBrk="1" hangingPunct="1"/>
            <a:r>
              <a:rPr lang="en-US" altLang="cs-CZ"/>
              <a:t>The Latin American crisis began in</a:t>
            </a:r>
            <a:r>
              <a:rPr lang="cs-CZ" altLang="cs-CZ"/>
              <a:t> </a:t>
            </a:r>
            <a:r>
              <a:rPr lang="en-US" altLang="cs-CZ"/>
              <a:t>1981–82 and set off a nearly decade-long debt</a:t>
            </a:r>
            <a:r>
              <a:rPr lang="cs-CZ" altLang="cs-CZ"/>
              <a:t> </a:t>
            </a:r>
            <a:r>
              <a:rPr lang="en-US" altLang="cs-CZ"/>
              <a:t>crisis across emerging economies. </a:t>
            </a:r>
            <a:endParaRPr lang="cs-CZ" altLang="cs-CZ"/>
          </a:p>
          <a:p>
            <a:pPr eaLnBrk="1" hangingPunct="1"/>
            <a:r>
              <a:rPr lang="en-US" altLang="cs-CZ"/>
              <a:t>In 1991–92,</a:t>
            </a:r>
            <a:r>
              <a:rPr lang="cs-CZ" altLang="cs-CZ"/>
              <a:t> </a:t>
            </a:r>
            <a:r>
              <a:rPr lang="en-US" altLang="cs-CZ"/>
              <a:t>real estate and equity price bubbles burst in</a:t>
            </a:r>
            <a:r>
              <a:rPr lang="cs-CZ" altLang="cs-CZ"/>
              <a:t> </a:t>
            </a:r>
            <a:r>
              <a:rPr lang="en-US" altLang="cs-CZ"/>
              <a:t>Scandinavia and Japan, while the exchange rate</a:t>
            </a:r>
          </a:p>
          <a:p>
            <a:pPr eaLnBrk="1" hangingPunct="1"/>
            <a:r>
              <a:rPr lang="en-US" altLang="cs-CZ"/>
              <a:t>mechanism (ERM) in Europe came under pressure.</a:t>
            </a:r>
          </a:p>
          <a:p>
            <a:pPr eaLnBrk="1" hangingPunct="1"/>
            <a:r>
              <a:rPr lang="en-US" altLang="cs-CZ"/>
              <a:t>In 1997–98, the Asian and Russian crises</a:t>
            </a:r>
            <a:r>
              <a:rPr lang="cs-CZ" altLang="cs-CZ"/>
              <a:t> </a:t>
            </a:r>
            <a:r>
              <a:rPr lang="en-US" altLang="cs-CZ"/>
              <a:t>led to widespread capital outflows from emerging</a:t>
            </a:r>
            <a:r>
              <a:rPr lang="cs-CZ" altLang="cs-CZ"/>
              <a:t> </a:t>
            </a:r>
            <a:r>
              <a:rPr lang="en-US" altLang="cs-CZ"/>
              <a:t>economies.</a:t>
            </a:r>
            <a:endParaRPr lang="cs-CZ" alt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Zástupný symbol pro obrázek snímku 1">
            <a:extLst>
              <a:ext uri="{FF2B5EF4-FFF2-40B4-BE49-F238E27FC236}">
                <a16:creationId xmlns:a16="http://schemas.microsoft.com/office/drawing/2014/main" id="{D1D98DCA-232E-32AF-C4F5-17FBB893CD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Zástupný symbol pro poznámky 2">
            <a:extLst>
              <a:ext uri="{FF2B5EF4-FFF2-40B4-BE49-F238E27FC236}">
                <a16:creationId xmlns:a16="http://schemas.microsoft.com/office/drawing/2014/main" id="{789A6F4C-F856-FAF7-10E1-DD926408ED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cs-CZ" altLang="cs-CZ"/>
              <a:t>John Maynard Keynes se vrátil domů a v roce 1920 napsal knihu s názvem „Ekonomické důsledky míru“. Prodávala se s takovým úspěchem na obou stranách Atlantiku, že překonala úplně všechny rekordy. V ní podrobil diplomatické sbory obou zemí ostré a zdrcující kritice a přesně popsal, kam Versailleský mír povede. Válkou zruinované Německo nebude schopné platit vysoké reparace a jedinou cestou, jak vybřednout z dluhů, bude tištění inflačních peněz. To pochopitelně povede k dalšímu hospodářskému rozvratu, který bude mít zcela opačný výsledek, než byl původní záměr. Trefa do černého. Jeho předpověď se splnila bezezbytku.</a:t>
            </a:r>
          </a:p>
          <a:p>
            <a:endParaRPr lang="cs-CZ" altLang="cs-CZ"/>
          </a:p>
          <a:p>
            <a:r>
              <a:rPr lang="cs-CZ" altLang="cs-CZ"/>
              <a:t>V roce 1923 napsal „Traktát o peněžní reformě“, ve kterém varoval před návratem ke zlatému standardu. To by vyvolalo deflační nebezpečí a hospodářskou depresi. Prostě snížení objemu peněz (deflace) při stálé poptávce po penězích a nepružných mzdách povede k tomu, že se na některé účastníky soutěže již prachy nedostanou a budou muset z kola ven. Když je těch, kteří musejí z kola ven příliš mnoho, tak je z toho hospodářská deprese. Tehdejší britský ministr financí Winston Churchill na něho nedal stejně jako premiéři Lloyd a Clemenceau ve Versailles a zlatý standard obnovil roku 1925. Libra byla nadhodnocena vůči dolaru, což prodražovalo anglické zboží na americkém trhu a bylo tudíž neprodejné. Dostal tedy za odměnu brožurku „Ekonomické důsledky pana Churchilla“ a Anglie dostala za odměnu hospodářskou depresi. Zase trefa do černého.</a:t>
            </a:r>
          </a:p>
          <a:p>
            <a:endParaRPr lang="cs-CZ" altLang="cs-CZ"/>
          </a:p>
          <a:p>
            <a:r>
              <a:rPr lang="cs-CZ" altLang="cs-CZ"/>
              <a:t>Následujícího roku se oženil s ruskou balerínou Lýdií Lopokovou, hrál karty a ruletu, vedl společenský život a úspěšně spekuloval na burze.</a:t>
            </a:r>
          </a:p>
          <a:p>
            <a:endParaRPr lang="cs-CZ" altLang="cs-CZ"/>
          </a:p>
        </p:txBody>
      </p:sp>
      <p:sp>
        <p:nvSpPr>
          <p:cNvPr id="11268" name="Zástupný symbol pro číslo snímku 3">
            <a:extLst>
              <a:ext uri="{FF2B5EF4-FFF2-40B4-BE49-F238E27FC236}">
                <a16:creationId xmlns:a16="http://schemas.microsoft.com/office/drawing/2014/main" id="{ECBAA261-707A-4804-0A37-C8F90B3E44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342A438-0ABC-4DEA-9B91-BBFC9E97905B}" type="slidenum">
              <a:rPr lang="cs-CZ" altLang="cs-CZ" smtClean="0">
                <a:latin typeface="Times New Roman" panose="02020603050405020304" pitchFamily="18" charset="0"/>
              </a:rPr>
              <a:pPr/>
              <a:t>21</a:t>
            </a:fld>
            <a:endParaRPr lang="cs-CZ" altLang="cs-CZ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cs-CZ"/>
              <a:t>Kliknutím lze upravit styl předlohy.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A0A9B5C-097E-4143-A38C-94BEF2D55E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3839D50-F490-4562-9939-EE463FB68BA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C0C28CC-B42E-4CC9-8E73-1448FA6C81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EFD3E2-EA9D-4F87-81F9-8ABD64ACA692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324670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F2C5D09-49A2-4164-8D0C-3C0FACC456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6E348EE-77D6-4D2D-9DD2-C3E0C9218C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A7E22E6-0AAB-459A-A1E1-5967F5A229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4D2946-1F89-42C3-8BA3-28396FF57315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403224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8C8B9B8-C28C-4A10-A325-D07211FB31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95455EF-75CD-43A1-BEAE-A51FAFBBB7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3D8C9CE-66B1-41F4-BD6A-8A36B8BE85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334F92-DB31-4CA3-B22B-AACAC6478C7C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584545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6C354AD-BFCB-4D0E-B6DB-63DAF8DAF1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E17D04F-EECD-4666-BCBD-39A565585E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0B7B967-204F-4C1F-A080-9FE2380971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8906A6-688B-4D4A-863B-3CA0BCF5BDFC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64485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64C5FA7-40A8-492F-9D4C-76D81D789A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10A9232-868D-4DA6-A84F-10889A8036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57FE413-5AAD-4047-BE65-46CCF1C4FF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8EA552-6516-43D0-A879-61EFA2F60E58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526745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86C8350-53ED-4CCB-B9EA-B3BA7455F4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21FDAFA-7BD3-4627-99F5-697EA7CC29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45E22F8-6C7A-4860-8BE8-C3FA7BB4D6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FE5E40-22E1-48EB-9C0E-0A352752A8EB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026677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5822B7-1B46-4A96-889C-E2DDD5652E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9177B3-42BF-439D-A9DC-FE6CD5B3D9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67DC28-B6F8-4E85-A93F-149E6A406E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DF376E-5F04-4193-AD30-AE25A411CAA7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553698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37A522B-8D3F-441C-93A2-E32E4372BF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42977AE-974B-4EC3-96C8-575B180F5C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434C482-644E-40BE-AF1D-3852AAA37F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7554BC-F94A-4D17-A72E-E001F6A3381D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741818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8F796D9-63BD-47E1-B30B-63A017FCF0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5EEFA7C-0DB1-4762-A32C-19CE4DCBA1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3E159A3-1247-4F30-89AB-0A6B0342D6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54B6D1-FFD6-4A55-9B2E-A6C77435DBA1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40820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51E728D-02E9-4A3C-911E-0487CC3412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CFEA2FB-CD9B-4B1B-9433-B3FD1C05EDD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3CACF13-4502-4ECD-8465-674D3D199F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E427B9-1AAD-4BD0-AA34-8CFC3793F236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488393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C67A25-1324-42EC-8F44-E85372173A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9B56E5-95EA-46FE-BE80-EAF3D9AA13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F348AD-4CD8-48DC-8E74-6EBE84CB43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98E266-A601-4662-93FA-0D09C052ED8D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964381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s-CZ" noProof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DD2DA4-DE81-42A3-9794-B207D36D3C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7B2BEF-5757-49E8-9710-A03A763C84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F7AAA4-42B0-4CCF-A7AA-43835AB560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F8E233-108F-40F9-836A-A82634E2A87E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12446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522C740-9F44-468B-BB20-2A49E0F034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/>
              <a:t>Klepnutím lze upravit styl předlohy nadpisů.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26B1C67-3324-4BDD-9C10-E4CB434E4D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/>
              <a:t>Klepnutím lze upravit styly předlohy textu.</a:t>
            </a:r>
          </a:p>
          <a:p>
            <a:pPr lvl="1"/>
            <a:r>
              <a:rPr lang="cs-CZ" altLang="cs-CZ"/>
              <a:t>Druhá úroveň</a:t>
            </a:r>
          </a:p>
          <a:p>
            <a:pPr lvl="2"/>
            <a:r>
              <a:rPr lang="cs-CZ" altLang="cs-CZ"/>
              <a:t>Třetí úroveň</a:t>
            </a:r>
          </a:p>
          <a:p>
            <a:pPr lvl="3"/>
            <a:r>
              <a:rPr lang="cs-CZ" altLang="cs-CZ"/>
              <a:t>Čtvrtá úroveň</a:t>
            </a:r>
          </a:p>
          <a:p>
            <a:pPr lvl="4"/>
            <a:r>
              <a:rPr lang="cs-CZ" altLang="cs-CZ"/>
              <a:t>Pátá úroveň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F2EC64C-1CC4-40AD-9C1B-ADB5077B7C4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C4D7344-0B0A-44FA-9D58-57E0FD36407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55B0C1F-E01C-4347-87A5-1C8D4FAA641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CFD0E482-AA2D-4BDB-8584-9ADB9C8E0969}" type="slidenum">
              <a:rPr lang="cs-CZ" altLang="cs-CZ"/>
              <a:pPr/>
              <a:t>‹#›</a:t>
            </a:fld>
            <a:endParaRPr lang="cs-CZ" alt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6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7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9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7.xml"/><Relationship Id="rId6" Type="http://schemas.openxmlformats.org/officeDocument/2006/relationships/slide" Target="slide21.x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4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6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0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" Target="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D2E505B8-2909-4450-A887-F4FD91D65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cs-CZ" altLang="cs-CZ" sz="2800" b="1" i="1">
                <a:solidFill>
                  <a:schemeClr val="tx2"/>
                </a:solidFill>
              </a:rPr>
              <a:t>Méně standardní indexy krize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78851" name="Text Box 3">
            <a:extLst>
              <a:ext uri="{FF2B5EF4-FFF2-40B4-BE49-F238E27FC236}">
                <a16:creationId xmlns:a16="http://schemas.microsoft.com/office/drawing/2014/main" id="{7E417714-C0D3-4A33-955C-82B6B916D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941388"/>
            <a:ext cx="8331200" cy="6389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2800" b="1" i="1" u="sng" dirty="0">
                <a:solidFill>
                  <a:schemeClr val="accent2"/>
                </a:solidFill>
              </a:rPr>
              <a:t>H</a:t>
            </a:r>
            <a:r>
              <a:rPr lang="en-US" altLang="cs-CZ" sz="2800" b="1" i="1" u="sng" dirty="0" err="1">
                <a:solidFill>
                  <a:schemeClr val="accent2"/>
                </a:solidFill>
              </a:rPr>
              <a:t>emline</a:t>
            </a:r>
            <a:r>
              <a:rPr lang="en-US" altLang="cs-CZ" sz="2800" b="1" i="1" u="sng" dirty="0">
                <a:solidFill>
                  <a:schemeClr val="accent2"/>
                </a:solidFill>
              </a:rPr>
              <a:t> index</a:t>
            </a:r>
            <a:r>
              <a:rPr lang="en-US" altLang="cs-CZ" sz="2800" b="1" i="1" dirty="0">
                <a:solidFill>
                  <a:schemeClr val="accent2"/>
                </a:solidFill>
              </a:rPr>
              <a:t>- </a:t>
            </a:r>
            <a:r>
              <a:rPr lang="cs-CZ" altLang="cs-CZ" sz="2800" dirty="0"/>
              <a:t>kratší sukně během expanze</a:t>
            </a:r>
            <a:endParaRPr lang="en-US" altLang="cs-CZ" sz="2800" dirty="0"/>
          </a:p>
          <a:p>
            <a:pPr eaLnBrk="1" hangingPunct="1">
              <a:spcBef>
                <a:spcPct val="50000"/>
              </a:spcBef>
            </a:pPr>
            <a:r>
              <a:rPr lang="cs-CZ" altLang="cs-CZ" sz="2800" b="1" i="1" u="sng" dirty="0">
                <a:solidFill>
                  <a:schemeClr val="accent2"/>
                </a:solidFill>
              </a:rPr>
              <a:t>L</a:t>
            </a:r>
            <a:r>
              <a:rPr lang="en-US" altLang="cs-CZ" sz="2800" b="1" i="1" u="sng" dirty="0" err="1">
                <a:solidFill>
                  <a:schemeClr val="accent2"/>
                </a:solidFill>
              </a:rPr>
              <a:t>eading</a:t>
            </a:r>
            <a:r>
              <a:rPr lang="en-US" altLang="cs-CZ" sz="2800" b="1" i="1" u="sng" dirty="0">
                <a:solidFill>
                  <a:schemeClr val="accent2"/>
                </a:solidFill>
              </a:rPr>
              <a:t> lipstick indicator</a:t>
            </a:r>
            <a:r>
              <a:rPr lang="en-US" altLang="cs-CZ" sz="2800" dirty="0">
                <a:solidFill>
                  <a:schemeClr val="accent2"/>
                </a:solidFill>
              </a:rPr>
              <a:t>- </a:t>
            </a:r>
            <a:r>
              <a:rPr lang="cs-CZ" altLang="cs-CZ" sz="2800" dirty="0"/>
              <a:t>v krizi ženy používají výrazněji červené rtěnky</a:t>
            </a:r>
            <a:endParaRPr lang="en-US" altLang="cs-CZ" sz="2800" dirty="0"/>
          </a:p>
          <a:p>
            <a:pPr eaLnBrk="1" hangingPunct="1">
              <a:spcBef>
                <a:spcPct val="50000"/>
              </a:spcBef>
            </a:pPr>
            <a:r>
              <a:rPr lang="en-US" altLang="cs-CZ" sz="2800" b="1" i="1" u="sng" dirty="0">
                <a:solidFill>
                  <a:schemeClr val="accent2"/>
                </a:solidFill>
              </a:rPr>
              <a:t>Hot waitress index</a:t>
            </a:r>
            <a:r>
              <a:rPr lang="en-US" altLang="cs-CZ" sz="2800" dirty="0">
                <a:solidFill>
                  <a:schemeClr val="accent2"/>
                </a:solidFill>
              </a:rPr>
              <a:t>- </a:t>
            </a:r>
            <a:r>
              <a:rPr lang="cs-CZ" altLang="cs-CZ" sz="2800" dirty="0"/>
              <a:t>více sexy servírek v krizi</a:t>
            </a:r>
            <a:endParaRPr lang="cs-CZ" altLang="cs-CZ" sz="2800" b="1" i="1" u="sng" dirty="0">
              <a:solidFill>
                <a:schemeClr val="accent2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cs-CZ" sz="2800" b="1" i="1" u="sng" dirty="0">
                <a:solidFill>
                  <a:schemeClr val="accent2"/>
                </a:solidFill>
              </a:rPr>
              <a:t>Men's underwear index</a:t>
            </a:r>
            <a:r>
              <a:rPr lang="en-US" altLang="cs-CZ" sz="2800" dirty="0">
                <a:solidFill>
                  <a:schemeClr val="accent2"/>
                </a:solidFill>
              </a:rPr>
              <a:t>- </a:t>
            </a:r>
            <a:r>
              <a:rPr lang="cs-CZ" altLang="cs-CZ" sz="2800" dirty="0"/>
              <a:t>prodej mužského spodního prádla v krizi klesá</a:t>
            </a:r>
            <a:endParaRPr lang="en-US" altLang="cs-CZ" sz="2800" dirty="0"/>
          </a:p>
          <a:p>
            <a:pPr eaLnBrk="1" hangingPunct="1">
              <a:spcBef>
                <a:spcPct val="50000"/>
              </a:spcBef>
            </a:pPr>
            <a:r>
              <a:rPr lang="cs-CZ" altLang="cs-CZ" sz="2800" b="1" i="1" u="sng" dirty="0">
                <a:solidFill>
                  <a:schemeClr val="accent2"/>
                </a:solidFill>
              </a:rPr>
              <a:t>Index kvality pouličních muzikantů</a:t>
            </a:r>
          </a:p>
          <a:p>
            <a:pPr eaLnBrk="1" hangingPunct="1"/>
            <a:r>
              <a:rPr lang="cs-CZ" altLang="cs-CZ" sz="2400" dirty="0"/>
              <a:t>Vývojová křivka financí EU má profil vany? = Dvojitá recese, jedno odražení ode </a:t>
            </a:r>
            <a:r>
              <a:rPr lang="cs-CZ" altLang="cs-CZ" sz="2400" dirty="0" err="1"/>
              <a:t>dna?Nikoliv</a:t>
            </a:r>
            <a:r>
              <a:rPr lang="cs-CZ" altLang="cs-CZ" sz="2400" dirty="0"/>
              <a:t>, prudký sešup, pak období stagnace a nakonec všechno půjde do odpadového odtoku."</a:t>
            </a:r>
            <a:endParaRPr lang="en-US" altLang="cs-CZ" sz="2800" b="1" i="1" u="sng" dirty="0">
              <a:solidFill>
                <a:schemeClr val="accent2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cs-CZ" sz="2800" b="1" i="1" u="sng" dirty="0">
              <a:solidFill>
                <a:schemeClr val="accent2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cs-CZ" sz="2800" b="1" i="1" dirty="0">
              <a:sym typeface="Symbol" panose="05050102010706020507" pitchFamily="18" charset="2"/>
            </a:endParaRPr>
          </a:p>
        </p:txBody>
      </p:sp>
      <p:sp>
        <p:nvSpPr>
          <p:cNvPr id="81924" name="Rectangle 4">
            <a:extLst>
              <a:ext uri="{FF2B5EF4-FFF2-40B4-BE49-F238E27FC236}">
                <a16:creationId xmlns:a16="http://schemas.microsoft.com/office/drawing/2014/main" id="{9B2E4432-782E-4423-ABCF-02249BCCC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81925" name="Rectangle 5">
            <a:extLst>
              <a:ext uri="{FF2B5EF4-FFF2-40B4-BE49-F238E27FC236}">
                <a16:creationId xmlns:a16="http://schemas.microsoft.com/office/drawing/2014/main" id="{070F788C-D198-4F38-B948-C702D6969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81926" name="Rectangle 6">
            <a:extLst>
              <a:ext uri="{FF2B5EF4-FFF2-40B4-BE49-F238E27FC236}">
                <a16:creationId xmlns:a16="http://schemas.microsoft.com/office/drawing/2014/main" id="{D550848A-53EB-4E25-8FAF-EF085D073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81927" name="Rectangle 7">
            <a:extLst>
              <a:ext uri="{FF2B5EF4-FFF2-40B4-BE49-F238E27FC236}">
                <a16:creationId xmlns:a16="http://schemas.microsoft.com/office/drawing/2014/main" id="{BC965F25-9B32-435A-AA50-EE49C7358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81928" name="Rectangle 8">
            <a:extLst>
              <a:ext uri="{FF2B5EF4-FFF2-40B4-BE49-F238E27FC236}">
                <a16:creationId xmlns:a16="http://schemas.microsoft.com/office/drawing/2014/main" id="{16DA9C04-16E3-4615-9F2E-915072F87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81929" name="Rectangle 9">
            <a:extLst>
              <a:ext uri="{FF2B5EF4-FFF2-40B4-BE49-F238E27FC236}">
                <a16:creationId xmlns:a16="http://schemas.microsoft.com/office/drawing/2014/main" id="{E7E51508-DB85-42AB-BA72-1E557A2BD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52425" y="3087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0A50423B-669A-4094-903D-0109601FA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cs-CZ" sz="2800" b="1" i="1">
                <a:solidFill>
                  <a:schemeClr val="tx2"/>
                </a:solidFill>
              </a:rPr>
              <a:t>I-O Analýza- užití</a:t>
            </a:r>
          </a:p>
        </p:txBody>
      </p:sp>
      <p:sp>
        <p:nvSpPr>
          <p:cNvPr id="70659" name="Text Box 3">
            <a:extLst>
              <a:ext uri="{FF2B5EF4-FFF2-40B4-BE49-F238E27FC236}">
                <a16:creationId xmlns:a16="http://schemas.microsoft.com/office/drawing/2014/main" id="{47DBCD60-1823-4FC1-B71B-7DD8C4051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150" y="1114425"/>
            <a:ext cx="7521575" cy="422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cs-CZ" sz="2800" i="1" u="sng">
                <a:effectLst>
                  <a:outerShdw blurRad="38100" dist="38100" dir="2700000" algn="tl">
                    <a:srgbClr val="C0C0C0"/>
                  </a:outerShdw>
                </a:effectLst>
              </a:rPr>
              <a:t>1) </a:t>
            </a:r>
            <a:r>
              <a:rPr lang="cs-CZ" altLang="cs-CZ" i="1" u="sng">
                <a:effectLst>
                  <a:outerShdw blurRad="38100" dist="38100" dir="2700000" algn="tl">
                    <a:srgbClr val="C0C0C0"/>
                  </a:outerShdw>
                </a:effectLst>
              </a:rPr>
              <a:t>Výpočet výroby z finálního výstupu a mezispotřeby</a:t>
            </a:r>
            <a:endParaRPr lang="en-US" altLang="cs-CZ" i="1" u="sng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spcBef>
                <a:spcPct val="30000"/>
              </a:spcBef>
              <a:defRPr/>
            </a:pPr>
            <a:r>
              <a:rPr lang="en-US" altLang="cs-CZ" sz="32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cs-CZ" sz="3200" b="1" i="1"/>
              <a:t> .X +Y=X</a:t>
            </a:r>
            <a:endParaRPr lang="en-US" altLang="cs-CZ" b="1" i="1"/>
          </a:p>
          <a:p>
            <a:pPr eaLnBrk="1" hangingPunct="1">
              <a:spcBef>
                <a:spcPct val="30000"/>
              </a:spcBef>
              <a:defRPr/>
            </a:pPr>
            <a:r>
              <a:rPr lang="en-US" altLang="cs-CZ" i="1" u="sng">
                <a:effectLst>
                  <a:outerShdw blurRad="38100" dist="38100" dir="2700000" algn="tl">
                    <a:srgbClr val="C0C0C0"/>
                  </a:outerShdw>
                </a:effectLst>
              </a:rPr>
              <a:t>2) </a:t>
            </a:r>
            <a:r>
              <a:rPr lang="cs-CZ" altLang="cs-CZ" i="1" u="sng">
                <a:effectLst>
                  <a:outerShdw blurRad="38100" dist="38100" dir="2700000" algn="tl">
                    <a:srgbClr val="C0C0C0"/>
                  </a:outerShdw>
                </a:effectLst>
              </a:rPr>
              <a:t>Výpočet finálního výstupu z dané úrovně výroby</a:t>
            </a:r>
            <a:endParaRPr lang="en-US" altLang="cs-CZ" i="1" u="sng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spcBef>
                <a:spcPct val="30000"/>
              </a:spcBef>
              <a:defRPr/>
            </a:pPr>
            <a:r>
              <a:rPr lang="en-US" altLang="cs-CZ" sz="32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Y=X- A</a:t>
            </a:r>
            <a:r>
              <a:rPr lang="en-US" altLang="cs-CZ" sz="3200" b="1" i="1"/>
              <a:t> .X =(I-A) . X</a:t>
            </a:r>
          </a:p>
          <a:p>
            <a:pPr eaLnBrk="1" hangingPunct="1">
              <a:spcBef>
                <a:spcPct val="30000"/>
              </a:spcBef>
              <a:defRPr/>
            </a:pPr>
            <a:r>
              <a:rPr lang="en-US" altLang="cs-CZ" i="1" u="sng">
                <a:effectLst>
                  <a:outerShdw blurRad="38100" dist="38100" dir="2700000" algn="tl">
                    <a:srgbClr val="C0C0C0"/>
                  </a:outerShdw>
                </a:effectLst>
              </a:rPr>
              <a:t>3) </a:t>
            </a:r>
            <a:r>
              <a:rPr lang="cs-CZ" altLang="cs-CZ" i="1" u="sng">
                <a:effectLst>
                  <a:outerShdw blurRad="38100" dist="38100" dir="2700000" algn="tl">
                    <a:srgbClr val="C0C0C0"/>
                  </a:outerShdw>
                </a:effectLst>
              </a:rPr>
              <a:t>Výpočet výroby nutné pro zajištění určitého finálního výstupu</a:t>
            </a:r>
          </a:p>
          <a:p>
            <a:pPr eaLnBrk="1" hangingPunct="1">
              <a:spcBef>
                <a:spcPct val="30000"/>
              </a:spcBef>
              <a:defRPr/>
            </a:pPr>
            <a:r>
              <a:rPr lang="en-US" altLang="cs-CZ" sz="32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X=</a:t>
            </a:r>
            <a:r>
              <a:rPr lang="en-US" altLang="cs-CZ" sz="3200" b="1" i="1"/>
              <a:t>(I-A)</a:t>
            </a:r>
            <a:r>
              <a:rPr lang="en-US" altLang="cs-CZ" sz="3200" b="1" i="1" baseline="30000"/>
              <a:t>-1</a:t>
            </a:r>
            <a:r>
              <a:rPr lang="en-US" altLang="cs-CZ" sz="3200" b="1" i="1"/>
              <a:t> . Y</a:t>
            </a:r>
          </a:p>
          <a:p>
            <a:pPr eaLnBrk="1" hangingPunct="1">
              <a:defRPr/>
            </a:pPr>
            <a:endParaRPr lang="en-US" altLang="cs-CZ" sz="3200" b="1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E7121FD2-386C-4208-85E9-E707B7507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cs-CZ" sz="2800" b="1" i="1">
                <a:solidFill>
                  <a:schemeClr val="tx2"/>
                </a:solidFill>
              </a:rPr>
              <a:t>Neo</a:t>
            </a:r>
            <a:r>
              <a:rPr lang="cs-CZ" altLang="cs-CZ" sz="2800" b="1" i="1">
                <a:solidFill>
                  <a:schemeClr val="tx2"/>
                </a:solidFill>
              </a:rPr>
              <a:t>k</a:t>
            </a:r>
            <a:r>
              <a:rPr lang="en-GB" altLang="cs-CZ" sz="2800" b="1" i="1">
                <a:solidFill>
                  <a:schemeClr val="tx2"/>
                </a:solidFill>
              </a:rPr>
              <a:t>lasic</a:t>
            </a:r>
            <a:r>
              <a:rPr lang="cs-CZ" altLang="cs-CZ" sz="2800" b="1" i="1">
                <a:solidFill>
                  <a:schemeClr val="tx2"/>
                </a:solidFill>
              </a:rPr>
              <a:t>ká</a:t>
            </a:r>
            <a:r>
              <a:rPr lang="en-GB" altLang="cs-CZ" sz="2800" b="1" i="1">
                <a:solidFill>
                  <a:schemeClr val="tx2"/>
                </a:solidFill>
              </a:rPr>
              <a:t> </a:t>
            </a:r>
            <a:r>
              <a:rPr lang="cs-CZ" altLang="cs-CZ" sz="2800" b="1" i="1">
                <a:solidFill>
                  <a:schemeClr val="tx2"/>
                </a:solidFill>
              </a:rPr>
              <a:t>ek</a:t>
            </a:r>
            <a:r>
              <a:rPr lang="en-GB" altLang="cs-CZ" sz="2800" b="1" i="1">
                <a:solidFill>
                  <a:schemeClr val="tx2"/>
                </a:solidFill>
              </a:rPr>
              <a:t>onomi</a:t>
            </a:r>
            <a:r>
              <a:rPr lang="cs-CZ" altLang="cs-CZ" sz="2800" b="1" i="1">
                <a:solidFill>
                  <a:schemeClr val="tx2"/>
                </a:solidFill>
              </a:rPr>
              <a:t>e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2051" name="Text Box 3">
            <a:extLst>
              <a:ext uri="{FF2B5EF4-FFF2-40B4-BE49-F238E27FC236}">
                <a16:creationId xmlns:a16="http://schemas.microsoft.com/office/drawing/2014/main" id="{CA3E8C09-C3D4-41A6-8FC9-2CA76170D8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371600"/>
            <a:ext cx="7848600" cy="435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2000"/>
              <a:t>Přibližně do 50tých let</a:t>
            </a:r>
            <a:r>
              <a:rPr lang="en-GB" altLang="cs-CZ" sz="2000"/>
              <a:t> (</a:t>
            </a:r>
            <a:r>
              <a:rPr lang="cs-CZ" altLang="cs-CZ" sz="2000"/>
              <a:t>před </a:t>
            </a:r>
            <a:r>
              <a:rPr lang="en-GB" altLang="cs-CZ" sz="2000"/>
              <a:t>Keynes</a:t>
            </a:r>
            <a:r>
              <a:rPr lang="cs-CZ" altLang="cs-CZ" sz="2000"/>
              <a:t>em</a:t>
            </a:r>
            <a:r>
              <a:rPr lang="en-GB" altLang="cs-CZ" sz="2000"/>
              <a:t>)</a:t>
            </a:r>
            <a:endParaRPr lang="cs-CZ" altLang="cs-CZ" sz="2000"/>
          </a:p>
          <a:p>
            <a:pPr eaLnBrk="1" hangingPunct="1">
              <a:spcBef>
                <a:spcPct val="50000"/>
              </a:spcBef>
            </a:pPr>
            <a:r>
              <a:rPr lang="cs-CZ" altLang="cs-CZ" sz="2000"/>
              <a:t>Důraz na </a:t>
            </a:r>
            <a:r>
              <a:rPr lang="en-GB" altLang="cs-CZ" sz="2000" i="1">
                <a:solidFill>
                  <a:schemeClr val="accent2"/>
                </a:solidFill>
              </a:rPr>
              <a:t>mi</a:t>
            </a:r>
            <a:r>
              <a:rPr lang="cs-CZ" altLang="cs-CZ" sz="2000" i="1">
                <a:solidFill>
                  <a:schemeClr val="accent2"/>
                </a:solidFill>
              </a:rPr>
              <a:t>k</a:t>
            </a:r>
            <a:r>
              <a:rPr lang="en-GB" altLang="cs-CZ" sz="2000" i="1">
                <a:solidFill>
                  <a:schemeClr val="accent2"/>
                </a:solidFill>
              </a:rPr>
              <a:t>roe</a:t>
            </a:r>
            <a:r>
              <a:rPr lang="cs-CZ" altLang="cs-CZ" sz="2000" i="1">
                <a:solidFill>
                  <a:schemeClr val="accent2"/>
                </a:solidFill>
              </a:rPr>
              <a:t>k</a:t>
            </a:r>
            <a:r>
              <a:rPr lang="en-GB" altLang="cs-CZ" sz="2000" i="1">
                <a:solidFill>
                  <a:schemeClr val="accent2"/>
                </a:solidFill>
              </a:rPr>
              <a:t>onomic</a:t>
            </a:r>
            <a:r>
              <a:rPr lang="cs-CZ" altLang="cs-CZ" sz="2000" i="1">
                <a:solidFill>
                  <a:schemeClr val="accent2"/>
                </a:solidFill>
              </a:rPr>
              <a:t>ké základy</a:t>
            </a:r>
            <a:r>
              <a:rPr lang="en-GB" altLang="cs-CZ" sz="2000" i="1">
                <a:solidFill>
                  <a:schemeClr val="accent2"/>
                </a:solidFill>
              </a:rPr>
              <a:t> </a:t>
            </a:r>
            <a:endParaRPr lang="cs-CZ" altLang="cs-CZ" sz="2000" i="1">
              <a:solidFill>
                <a:schemeClr val="accent2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cs-CZ" altLang="cs-CZ" sz="2000"/>
              <a:t>Předpoklad </a:t>
            </a:r>
            <a:r>
              <a:rPr lang="cs-CZ" altLang="cs-CZ" sz="2000" i="1">
                <a:solidFill>
                  <a:schemeClr val="accent2"/>
                </a:solidFill>
              </a:rPr>
              <a:t>vyčišťujících se trhů (m</a:t>
            </a:r>
            <a:r>
              <a:rPr lang="en-GB" altLang="cs-CZ" sz="2000" i="1">
                <a:solidFill>
                  <a:schemeClr val="accent2"/>
                </a:solidFill>
              </a:rPr>
              <a:t>arket clearing</a:t>
            </a:r>
            <a:r>
              <a:rPr lang="cs-CZ" altLang="cs-CZ" sz="2000" i="1">
                <a:solidFill>
                  <a:schemeClr val="accent2"/>
                </a:solidFill>
              </a:rPr>
              <a:t>)</a:t>
            </a:r>
            <a:endParaRPr lang="cs-CZ" altLang="cs-CZ" sz="2000"/>
          </a:p>
          <a:p>
            <a:pPr eaLnBrk="1" hangingPunct="1">
              <a:spcBef>
                <a:spcPct val="50000"/>
              </a:spcBef>
            </a:pPr>
            <a:r>
              <a:rPr lang="en-GB" altLang="cs-CZ" sz="2000"/>
              <a:t>Předpoklad </a:t>
            </a:r>
            <a:r>
              <a:rPr lang="cs-CZ" altLang="cs-CZ" sz="2000" i="1">
                <a:solidFill>
                  <a:schemeClr val="accent2"/>
                </a:solidFill>
              </a:rPr>
              <a:t>dokonalé konkurence</a:t>
            </a:r>
          </a:p>
          <a:p>
            <a:pPr eaLnBrk="1" hangingPunct="1">
              <a:spcBef>
                <a:spcPct val="50000"/>
              </a:spcBef>
            </a:pPr>
            <a:r>
              <a:rPr lang="cs-CZ" altLang="cs-CZ" sz="2000"/>
              <a:t>Použití </a:t>
            </a:r>
            <a:r>
              <a:rPr lang="cs-CZ" altLang="cs-CZ" sz="2000" i="1">
                <a:solidFill>
                  <a:schemeClr val="accent2"/>
                </a:solidFill>
              </a:rPr>
              <a:t>tokového </a:t>
            </a:r>
            <a:r>
              <a:rPr lang="en-GB" altLang="cs-CZ" sz="2000" i="1">
                <a:solidFill>
                  <a:schemeClr val="accent2"/>
                </a:solidFill>
              </a:rPr>
              <a:t>diagram</a:t>
            </a:r>
            <a:r>
              <a:rPr lang="cs-CZ" altLang="cs-CZ" sz="2000" i="1">
                <a:solidFill>
                  <a:schemeClr val="accent2"/>
                </a:solidFill>
              </a:rPr>
              <a:t>u</a:t>
            </a:r>
            <a:r>
              <a:rPr lang="en-GB" altLang="cs-CZ" sz="2000"/>
              <a:t> </a:t>
            </a:r>
            <a:r>
              <a:rPr lang="cs-CZ" altLang="cs-CZ" sz="2000"/>
              <a:t>ze s</a:t>
            </a:r>
            <a:r>
              <a:rPr lang="en-GB" altLang="cs-CZ" sz="2000"/>
              <a:t>yst</a:t>
            </a:r>
            <a:r>
              <a:rPr lang="cs-CZ" altLang="cs-CZ" sz="2000"/>
              <a:t>ému národních účtů (minulá přednáška)</a:t>
            </a:r>
          </a:p>
          <a:p>
            <a:pPr eaLnBrk="1" hangingPunct="1">
              <a:spcBef>
                <a:spcPct val="50000"/>
              </a:spcBef>
            </a:pPr>
            <a:r>
              <a:rPr lang="cs-CZ" altLang="cs-CZ" sz="2000" i="1">
                <a:solidFill>
                  <a:schemeClr val="accent2"/>
                </a:solidFill>
              </a:rPr>
              <a:t>Opuštění </a:t>
            </a:r>
            <a:r>
              <a:rPr lang="en-GB" altLang="cs-CZ" sz="2000" i="1">
                <a:solidFill>
                  <a:schemeClr val="accent2"/>
                </a:solidFill>
              </a:rPr>
              <a:t>finan</a:t>
            </a:r>
            <a:r>
              <a:rPr lang="cs-CZ" altLang="cs-CZ" sz="2000" i="1">
                <a:solidFill>
                  <a:schemeClr val="accent2"/>
                </a:solidFill>
              </a:rPr>
              <a:t>čního </a:t>
            </a:r>
            <a:r>
              <a:rPr lang="en-GB" altLang="cs-CZ" sz="2000" i="1">
                <a:solidFill>
                  <a:schemeClr val="accent2"/>
                </a:solidFill>
              </a:rPr>
              <a:t>syst</a:t>
            </a:r>
            <a:r>
              <a:rPr lang="cs-CZ" altLang="cs-CZ" sz="2000" i="1">
                <a:solidFill>
                  <a:schemeClr val="accent2"/>
                </a:solidFill>
              </a:rPr>
              <a:t>ému</a:t>
            </a:r>
            <a:r>
              <a:rPr lang="en-GB" altLang="cs-CZ" sz="2000" i="1">
                <a:solidFill>
                  <a:schemeClr val="accent2"/>
                </a:solidFill>
              </a:rPr>
              <a:t>-</a:t>
            </a:r>
            <a:r>
              <a:rPr lang="en-GB" altLang="cs-CZ" sz="2000"/>
              <a:t> </a:t>
            </a:r>
            <a:r>
              <a:rPr lang="cs-CZ" altLang="cs-CZ" sz="2000"/>
              <a:t>místo něj kapitálový trh</a:t>
            </a:r>
            <a:r>
              <a:rPr lang="en-GB" altLang="cs-CZ" sz="2000"/>
              <a:t> (implicit</a:t>
            </a:r>
            <a:r>
              <a:rPr lang="cs-CZ" altLang="cs-CZ" sz="2000"/>
              <a:t>ní předpoklady</a:t>
            </a:r>
            <a:r>
              <a:rPr lang="en-GB" altLang="cs-CZ" sz="2000"/>
              <a:t>- </a:t>
            </a:r>
            <a:r>
              <a:rPr lang="cs-CZ" altLang="cs-CZ" sz="2000"/>
              <a:t>dokonalá konkurence, nulové transakční náklady</a:t>
            </a:r>
            <a:r>
              <a:rPr lang="en-GB" altLang="cs-CZ" sz="2000">
                <a:sym typeface="Symbol" panose="05050102010706020507" pitchFamily="18" charset="2"/>
              </a:rPr>
              <a:t></a:t>
            </a:r>
            <a:r>
              <a:rPr lang="cs-CZ" altLang="cs-CZ" sz="2000">
                <a:sym typeface="Symbol" panose="05050102010706020507" pitchFamily="18" charset="2"/>
              </a:rPr>
              <a:t>úrok z vkladu</a:t>
            </a:r>
            <a:r>
              <a:rPr lang="en-GB" altLang="cs-CZ" sz="2000">
                <a:sym typeface="Symbol" panose="05050102010706020507" pitchFamily="18" charset="2"/>
              </a:rPr>
              <a:t>=</a:t>
            </a:r>
            <a:r>
              <a:rPr lang="cs-CZ" altLang="cs-CZ" sz="2000">
                <a:sym typeface="Symbol" panose="05050102010706020507" pitchFamily="18" charset="2"/>
              </a:rPr>
              <a:t>úrok z úvěru</a:t>
            </a:r>
            <a:r>
              <a:rPr lang="en-GB" altLang="cs-CZ" sz="2000">
                <a:sym typeface="Symbol" panose="05050102010706020507" pitchFamily="18" charset="2"/>
              </a:rPr>
              <a:t>; </a:t>
            </a:r>
            <a:r>
              <a:rPr lang="cs-CZ" altLang="cs-CZ" sz="2000">
                <a:sym typeface="Symbol" panose="05050102010706020507" pitchFamily="18" charset="2"/>
              </a:rPr>
              <a:t>dokonalá informovanost, dokonalá vynutitelnost kontraktů, nekonečný časový horizont…)</a:t>
            </a:r>
          </a:p>
          <a:p>
            <a:pPr eaLnBrk="1" hangingPunct="1">
              <a:spcBef>
                <a:spcPct val="50000"/>
              </a:spcBef>
            </a:pPr>
            <a:r>
              <a:rPr lang="cs-CZ" altLang="cs-CZ" sz="2000">
                <a:sym typeface="Symbol" panose="05050102010706020507" pitchFamily="18" charset="2"/>
              </a:rPr>
              <a:t>Aproximace všech firem jednou </a:t>
            </a:r>
            <a:r>
              <a:rPr lang="cs-CZ" altLang="cs-CZ" sz="2000" i="1">
                <a:solidFill>
                  <a:schemeClr val="accent2"/>
                </a:solidFill>
                <a:sym typeface="Symbol" panose="05050102010706020507" pitchFamily="18" charset="2"/>
              </a:rPr>
              <a:t>reprezentativní firmou</a:t>
            </a:r>
            <a:r>
              <a:rPr lang="cs-CZ" altLang="cs-CZ" sz="2000">
                <a:sym typeface="Symbol" panose="05050102010706020507" pitchFamily="18" charset="2"/>
              </a:rPr>
              <a:t> (to samé pro domácnosti)- problém agregace</a:t>
            </a:r>
            <a:endParaRPr lang="en-GB" altLang="cs-CZ" sz="200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BD4C1A16-1943-4550-8284-8BF226EC1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cs-CZ" sz="2800" b="1" i="1">
                <a:solidFill>
                  <a:schemeClr val="tx2"/>
                </a:solidFill>
              </a:rPr>
              <a:t>Systém národních účtů</a:t>
            </a:r>
          </a:p>
        </p:txBody>
      </p:sp>
      <p:sp>
        <p:nvSpPr>
          <p:cNvPr id="55299" name="Text Box 3">
            <a:extLst>
              <a:ext uri="{FF2B5EF4-FFF2-40B4-BE49-F238E27FC236}">
                <a16:creationId xmlns:a16="http://schemas.microsoft.com/office/drawing/2014/main" id="{D6E80FC2-3E12-4DA9-8365-6A2EE559E6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411288"/>
            <a:ext cx="1981200" cy="10858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370800" bIns="370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2000"/>
              <a:t>DOMÁCNOSTI</a:t>
            </a:r>
          </a:p>
        </p:txBody>
      </p:sp>
      <p:sp>
        <p:nvSpPr>
          <p:cNvPr id="55300" name="Text Box 4">
            <a:extLst>
              <a:ext uri="{FF2B5EF4-FFF2-40B4-BE49-F238E27FC236}">
                <a16:creationId xmlns:a16="http://schemas.microsoft.com/office/drawing/2014/main" id="{48D465CF-B9CA-400D-8A38-736E24843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419600"/>
            <a:ext cx="1981200" cy="10858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370800" bIns="370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2000"/>
              <a:t>FIRMY</a:t>
            </a:r>
          </a:p>
        </p:txBody>
      </p:sp>
      <p:sp>
        <p:nvSpPr>
          <p:cNvPr id="55301" name="Text Box 5">
            <a:extLst>
              <a:ext uri="{FF2B5EF4-FFF2-40B4-BE49-F238E27FC236}">
                <a16:creationId xmlns:a16="http://schemas.microsoft.com/office/drawing/2014/main" id="{815EB2A5-4256-41A7-B122-7B283B0FD7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035300"/>
            <a:ext cx="1808163" cy="8921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468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2000"/>
              <a:t>FINANČNÍ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2000"/>
              <a:t>SYSTÉM</a:t>
            </a:r>
          </a:p>
        </p:txBody>
      </p:sp>
      <p:sp>
        <p:nvSpPr>
          <p:cNvPr id="55302" name="Line 6">
            <a:extLst>
              <a:ext uri="{FF2B5EF4-FFF2-40B4-BE49-F238E27FC236}">
                <a16:creationId xmlns:a16="http://schemas.microsoft.com/office/drawing/2014/main" id="{97C9BAE7-B859-47F9-9F24-09EE75683DE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1600200"/>
            <a:ext cx="4714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5303" name="Line 7">
            <a:extLst>
              <a:ext uri="{FF2B5EF4-FFF2-40B4-BE49-F238E27FC236}">
                <a16:creationId xmlns:a16="http://schemas.microsoft.com/office/drawing/2014/main" id="{B4B7BD99-FDD4-4079-9136-1383D661591E}"/>
              </a:ext>
            </a:extLst>
          </p:cNvPr>
          <p:cNvSpPr>
            <a:spLocks noChangeShapeType="1"/>
          </p:cNvSpPr>
          <p:nvPr/>
        </p:nvSpPr>
        <p:spPr bwMode="auto">
          <a:xfrm>
            <a:off x="7535863" y="1582738"/>
            <a:ext cx="0" cy="2854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5304" name="Line 8">
            <a:extLst>
              <a:ext uri="{FF2B5EF4-FFF2-40B4-BE49-F238E27FC236}">
                <a16:creationId xmlns:a16="http://schemas.microsoft.com/office/drawing/2014/main" id="{DA3E56B9-77A6-4BC0-840C-25FC238FBDEA}"/>
              </a:ext>
            </a:extLst>
          </p:cNvPr>
          <p:cNvSpPr>
            <a:spLocks noChangeShapeType="1"/>
          </p:cNvSpPr>
          <p:nvPr/>
        </p:nvSpPr>
        <p:spPr bwMode="auto">
          <a:xfrm>
            <a:off x="911225" y="2489200"/>
            <a:ext cx="0" cy="3457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5305" name="Line 9">
            <a:extLst>
              <a:ext uri="{FF2B5EF4-FFF2-40B4-BE49-F238E27FC236}">
                <a16:creationId xmlns:a16="http://schemas.microsoft.com/office/drawing/2014/main" id="{D6F61B73-F46F-441C-8511-E314B71134E1}"/>
              </a:ext>
            </a:extLst>
          </p:cNvPr>
          <p:cNvSpPr>
            <a:spLocks noChangeShapeType="1"/>
          </p:cNvSpPr>
          <p:nvPr/>
        </p:nvSpPr>
        <p:spPr bwMode="auto">
          <a:xfrm>
            <a:off x="900113" y="5927725"/>
            <a:ext cx="6613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5306" name="Text Box 10">
            <a:extLst>
              <a:ext uri="{FF2B5EF4-FFF2-40B4-BE49-F238E27FC236}">
                <a16:creationId xmlns:a16="http://schemas.microsoft.com/office/drawing/2014/main" id="{B5BAD509-04B6-4F49-8509-A7C031184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0850" y="1138238"/>
            <a:ext cx="1276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000" b="1" i="1"/>
              <a:t>W + </a:t>
            </a:r>
            <a:r>
              <a:rPr lang="cs-CZ" altLang="cs-CZ" sz="2000" b="1" i="1">
                <a:latin typeface="Symbol" panose="05050102010706020507" pitchFamily="18" charset="2"/>
              </a:rPr>
              <a:t>p</a:t>
            </a:r>
            <a:r>
              <a:rPr lang="cs-CZ" altLang="cs-CZ" sz="2000" b="1" i="1" baseline="-25000"/>
              <a:t>R</a:t>
            </a:r>
            <a:endParaRPr lang="cs-CZ" altLang="cs-CZ" sz="2000" b="1" i="1"/>
          </a:p>
        </p:txBody>
      </p:sp>
      <p:sp>
        <p:nvSpPr>
          <p:cNvPr id="55307" name="Text Box 11">
            <a:extLst>
              <a:ext uri="{FF2B5EF4-FFF2-40B4-BE49-F238E27FC236}">
                <a16:creationId xmlns:a16="http://schemas.microsoft.com/office/drawing/2014/main" id="{F74881DA-32E0-4728-BD29-67F58322A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5663" y="5983288"/>
            <a:ext cx="430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/>
              <a:t>C</a:t>
            </a:r>
          </a:p>
        </p:txBody>
      </p:sp>
      <p:sp>
        <p:nvSpPr>
          <p:cNvPr id="55308" name="Text Box 12">
            <a:extLst>
              <a:ext uri="{FF2B5EF4-FFF2-40B4-BE49-F238E27FC236}">
                <a16:creationId xmlns:a16="http://schemas.microsoft.com/office/drawing/2014/main" id="{05BF857C-E30C-4754-B37F-2E594971A9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2013" y="2547938"/>
            <a:ext cx="550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000" b="1" i="1"/>
              <a:t>S</a:t>
            </a:r>
            <a:r>
              <a:rPr lang="cs-CZ" altLang="cs-CZ" sz="2000" b="1" i="1" baseline="-25000"/>
              <a:t>D</a:t>
            </a:r>
            <a:endParaRPr lang="cs-CZ" altLang="cs-CZ" sz="2000" b="1" i="1"/>
          </a:p>
        </p:txBody>
      </p:sp>
      <p:sp>
        <p:nvSpPr>
          <p:cNvPr id="55309" name="Line 13">
            <a:extLst>
              <a:ext uri="{FF2B5EF4-FFF2-40B4-BE49-F238E27FC236}">
                <a16:creationId xmlns:a16="http://schemas.microsoft.com/office/drawing/2014/main" id="{D48C5165-C0A6-4646-B6DC-09B9CF1416B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01850" y="2519363"/>
            <a:ext cx="0" cy="501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5310" name="Line 14">
            <a:extLst>
              <a:ext uri="{FF2B5EF4-FFF2-40B4-BE49-F238E27FC236}">
                <a16:creationId xmlns:a16="http://schemas.microsoft.com/office/drawing/2014/main" id="{A91078D6-E76D-4A10-9771-0A42836F2FC8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7450" y="3605213"/>
            <a:ext cx="241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5311" name="Line 15">
            <a:extLst>
              <a:ext uri="{FF2B5EF4-FFF2-40B4-BE49-F238E27FC236}">
                <a16:creationId xmlns:a16="http://schemas.microsoft.com/office/drawing/2014/main" id="{D8B433C4-EAD5-474A-97CC-07BBA6E59FB2}"/>
              </a:ext>
            </a:extLst>
          </p:cNvPr>
          <p:cNvSpPr>
            <a:spLocks noChangeShapeType="1"/>
          </p:cNvSpPr>
          <p:nvPr/>
        </p:nvSpPr>
        <p:spPr bwMode="auto">
          <a:xfrm>
            <a:off x="6142038" y="3589338"/>
            <a:ext cx="0" cy="8270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5312" name="Text Box 16">
            <a:extLst>
              <a:ext uri="{FF2B5EF4-FFF2-40B4-BE49-F238E27FC236}">
                <a16:creationId xmlns:a16="http://schemas.microsoft.com/office/drawing/2014/main" id="{DFFE4D73-7AE1-4EEE-A157-048E2A280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5650" y="3203575"/>
            <a:ext cx="430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/>
              <a:t>I</a:t>
            </a:r>
          </a:p>
        </p:txBody>
      </p:sp>
      <p:sp>
        <p:nvSpPr>
          <p:cNvPr id="55313" name="Line 17">
            <a:extLst>
              <a:ext uri="{FF2B5EF4-FFF2-40B4-BE49-F238E27FC236}">
                <a16:creationId xmlns:a16="http://schemas.microsoft.com/office/drawing/2014/main" id="{117640EA-4D03-46B6-82EB-E7460FE5D5D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95663" y="5121275"/>
            <a:ext cx="24844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5314" name="Line 18">
            <a:extLst>
              <a:ext uri="{FF2B5EF4-FFF2-40B4-BE49-F238E27FC236}">
                <a16:creationId xmlns:a16="http://schemas.microsoft.com/office/drawing/2014/main" id="{177DE00F-05FA-4C11-AB24-D1EAA7A4BD9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3125" y="3860800"/>
            <a:ext cx="0" cy="12430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5315" name="Line 19">
            <a:extLst>
              <a:ext uri="{FF2B5EF4-FFF2-40B4-BE49-F238E27FC236}">
                <a16:creationId xmlns:a16="http://schemas.microsoft.com/office/drawing/2014/main" id="{27B8DDEA-95AC-4937-B9F4-39FBE2E7708A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2988" y="3890963"/>
            <a:ext cx="0" cy="6746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5316" name="Line 20">
            <a:extLst>
              <a:ext uri="{FF2B5EF4-FFF2-40B4-BE49-F238E27FC236}">
                <a16:creationId xmlns:a16="http://schemas.microsoft.com/office/drawing/2014/main" id="{8AD84AAC-B2A3-4C40-8295-70F632C43CA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2988" y="4565650"/>
            <a:ext cx="22590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5317" name="Line 21">
            <a:extLst>
              <a:ext uri="{FF2B5EF4-FFF2-40B4-BE49-F238E27FC236}">
                <a16:creationId xmlns:a16="http://schemas.microsoft.com/office/drawing/2014/main" id="{B80233BC-E203-425E-86A0-A876D56FDE9F}"/>
              </a:ext>
            </a:extLst>
          </p:cNvPr>
          <p:cNvSpPr>
            <a:spLocks noChangeShapeType="1"/>
          </p:cNvSpPr>
          <p:nvPr/>
        </p:nvSpPr>
        <p:spPr bwMode="auto">
          <a:xfrm>
            <a:off x="7497763" y="5457825"/>
            <a:ext cx="0" cy="4683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5318" name="Text Box 22">
            <a:extLst>
              <a:ext uri="{FF2B5EF4-FFF2-40B4-BE49-F238E27FC236}">
                <a16:creationId xmlns:a16="http://schemas.microsoft.com/office/drawing/2014/main" id="{7CAB99B9-C6C9-4574-9979-53B4275C73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4638" y="4137025"/>
            <a:ext cx="1276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000" b="1" i="1"/>
              <a:t>S</a:t>
            </a:r>
            <a:r>
              <a:rPr lang="cs-CZ" altLang="cs-CZ" sz="2000" b="1" i="1" baseline="-25000"/>
              <a:t>F </a:t>
            </a:r>
            <a:r>
              <a:rPr lang="cs-CZ" altLang="cs-CZ" sz="2000" b="1" i="1"/>
              <a:t> (</a:t>
            </a:r>
            <a:r>
              <a:rPr lang="cs-CZ" altLang="cs-CZ" sz="2000" b="1" i="1">
                <a:latin typeface="Symbol" panose="05050102010706020507" pitchFamily="18" charset="2"/>
              </a:rPr>
              <a:t>p</a:t>
            </a:r>
            <a:r>
              <a:rPr lang="cs-CZ" altLang="cs-CZ" sz="2000" b="1" i="1" baseline="-25000"/>
              <a:t>N </a:t>
            </a:r>
            <a:r>
              <a:rPr lang="cs-CZ" altLang="cs-CZ" sz="2000" b="1" i="1"/>
              <a:t>)</a:t>
            </a:r>
          </a:p>
        </p:txBody>
      </p:sp>
      <p:sp>
        <p:nvSpPr>
          <p:cNvPr id="55319" name="Text Box 23">
            <a:extLst>
              <a:ext uri="{FF2B5EF4-FFF2-40B4-BE49-F238E27FC236}">
                <a16:creationId xmlns:a16="http://schemas.microsoft.com/office/drawing/2014/main" id="{74A2A368-714F-446E-96B4-403B40D26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6050" y="4767263"/>
            <a:ext cx="1568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000" b="1" i="1"/>
              <a:t>odpisy</a:t>
            </a:r>
            <a:endParaRPr lang="en-GB" altLang="cs-CZ" sz="2000" b="1" i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6B78BAF9-9831-486F-8F26-519442EB1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cs-CZ" altLang="cs-CZ" sz="2800" b="1" i="1">
                <a:solidFill>
                  <a:schemeClr val="tx2"/>
                </a:solidFill>
              </a:rPr>
              <a:t>Firmy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4099" name="Text Box 3">
            <a:extLst>
              <a:ext uri="{FF2B5EF4-FFF2-40B4-BE49-F238E27FC236}">
                <a16:creationId xmlns:a16="http://schemas.microsoft.com/office/drawing/2014/main" id="{5834AC69-B063-490D-BC73-B5821DE4B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371600"/>
            <a:ext cx="7848600" cy="20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2000"/>
              <a:t>Je jich mnoho (nekonečně x jedna reprezentativní)</a:t>
            </a:r>
            <a:r>
              <a:rPr lang="cs-CZ" altLang="cs-CZ" sz="2000">
                <a:sym typeface="Symbol" panose="05050102010706020507" pitchFamily="18" charset="2"/>
              </a:rPr>
              <a:t> </a:t>
            </a:r>
            <a:r>
              <a:rPr lang="cs-CZ" altLang="cs-CZ" sz="2000" i="1">
                <a:solidFill>
                  <a:schemeClr val="accent2"/>
                </a:solidFill>
                <a:sym typeface="Symbol" panose="05050102010706020507" pitchFamily="18" charset="2"/>
              </a:rPr>
              <a:t>nemožnost ovlivnit jakoukoli cenu</a:t>
            </a:r>
            <a:r>
              <a:rPr lang="cs-CZ" altLang="cs-CZ" sz="2000">
                <a:sym typeface="Symbol" panose="05050102010706020507" pitchFamily="18" charset="2"/>
              </a:rPr>
              <a:t>, každá firma považuje ceny za dané (</a:t>
            </a:r>
            <a:r>
              <a:rPr lang="cs-CZ" altLang="cs-CZ" sz="2000" b="1" i="1">
                <a:sym typeface="Symbol" panose="05050102010706020507" pitchFamily="18" charset="2"/>
              </a:rPr>
              <a:t>P, i, W</a:t>
            </a:r>
            <a:r>
              <a:rPr lang="cs-CZ" altLang="cs-CZ" sz="2000">
                <a:sym typeface="Symbol" panose="05050102010706020507" pitchFamily="18" charset="2"/>
              </a:rPr>
              <a:t>)</a:t>
            </a:r>
          </a:p>
          <a:p>
            <a:pPr eaLnBrk="1" hangingPunct="1">
              <a:spcBef>
                <a:spcPct val="50000"/>
              </a:spcBef>
            </a:pPr>
            <a:r>
              <a:rPr lang="cs-CZ" altLang="cs-CZ" sz="2000">
                <a:sym typeface="Symbol" panose="05050102010706020507" pitchFamily="18" charset="2"/>
              </a:rPr>
              <a:t>Objektivní funkce- </a:t>
            </a:r>
            <a:r>
              <a:rPr lang="cs-CZ" altLang="cs-CZ" sz="2000" i="1">
                <a:solidFill>
                  <a:schemeClr val="accent2"/>
                </a:solidFill>
                <a:sym typeface="Symbol" panose="05050102010706020507" pitchFamily="18" charset="2"/>
              </a:rPr>
              <a:t>maximalizace zisku</a:t>
            </a:r>
          </a:p>
          <a:p>
            <a:pPr eaLnBrk="1" hangingPunct="1">
              <a:spcBef>
                <a:spcPct val="50000"/>
              </a:spcBef>
            </a:pPr>
            <a:r>
              <a:rPr lang="cs-CZ" altLang="cs-CZ" sz="2000" i="1">
                <a:solidFill>
                  <a:schemeClr val="accent2"/>
                </a:solidFill>
                <a:sym typeface="Symbol" panose="05050102010706020507" pitchFamily="18" charset="2"/>
              </a:rPr>
              <a:t>produkční funkce-</a:t>
            </a:r>
            <a:r>
              <a:rPr lang="cs-CZ" altLang="cs-CZ" sz="2000">
                <a:sym typeface="Symbol" panose="05050102010706020507" pitchFamily="18" charset="2"/>
              </a:rPr>
              <a:t> </a:t>
            </a:r>
            <a:r>
              <a:rPr lang="cs-CZ" altLang="cs-CZ" sz="2400" i="1">
                <a:sym typeface="Symbol" panose="05050102010706020507" pitchFamily="18" charset="2"/>
              </a:rPr>
              <a:t>F(K;L)</a:t>
            </a:r>
            <a:r>
              <a:rPr lang="cs-CZ" altLang="cs-CZ" sz="2000">
                <a:sym typeface="Symbol" panose="05050102010706020507" pitchFamily="18" charset="2"/>
              </a:rPr>
              <a:t>- kladný klesající mezní produkt práce (a kapitálu) :</a:t>
            </a:r>
            <a:endParaRPr lang="en-GB" altLang="cs-CZ" sz="2000"/>
          </a:p>
        </p:txBody>
      </p:sp>
      <p:graphicFrame>
        <p:nvGraphicFramePr>
          <p:cNvPr id="4101" name="Object 5">
            <a:extLst>
              <a:ext uri="{FF2B5EF4-FFF2-40B4-BE49-F238E27FC236}">
                <a16:creationId xmlns:a16="http://schemas.microsoft.com/office/drawing/2014/main" id="{F323AA1B-0C07-4FAD-971B-BF5A6CE3CE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3581400"/>
          <a:ext cx="4638675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2" imgW="3098800" imgH="419100" progId="Equation.3">
                  <p:embed/>
                </p:oleObj>
              </mc:Choice>
              <mc:Fallback>
                <p:oleObj name="Rovnice" r:id="rId2" imgW="3098800" imgH="419100" progId="Equation.3">
                  <p:embed/>
                  <p:pic>
                    <p:nvPicPr>
                      <p:cNvPr id="4101" name="Object 5">
                        <a:extLst>
                          <a:ext uri="{FF2B5EF4-FFF2-40B4-BE49-F238E27FC236}">
                            <a16:creationId xmlns:a16="http://schemas.microsoft.com/office/drawing/2014/main" id="{F323AA1B-0C07-4FAD-971B-BF5A6CE3CE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581400"/>
                        <a:ext cx="4638675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Text Box 6">
            <a:extLst>
              <a:ext uri="{FF2B5EF4-FFF2-40B4-BE49-F238E27FC236}">
                <a16:creationId xmlns:a16="http://schemas.microsoft.com/office/drawing/2014/main" id="{BEFFD5EF-62EA-4E4B-B38A-CE16F3883B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191000"/>
            <a:ext cx="784860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2000" i="1">
                <a:solidFill>
                  <a:schemeClr val="accent2"/>
                </a:solidFill>
              </a:rPr>
              <a:t>Konstantní výnosy  z rozsahu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i="1">
                <a:sym typeface="Symbol" panose="05050102010706020507" pitchFamily="18" charset="2"/>
              </a:rPr>
              <a:t>F(z.L;z.K)=z.F(K;L)</a:t>
            </a:r>
          </a:p>
        </p:txBody>
      </p:sp>
      <p:graphicFrame>
        <p:nvGraphicFramePr>
          <p:cNvPr id="4103" name="Object 7">
            <a:extLst>
              <a:ext uri="{FF2B5EF4-FFF2-40B4-BE49-F238E27FC236}">
                <a16:creationId xmlns:a16="http://schemas.microsoft.com/office/drawing/2014/main" id="{CED8B6BF-DE07-4AF2-9933-6D5EDB07CA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5257800"/>
          <a:ext cx="3552825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4" imgW="2362200" imgH="393700" progId="Equation.3">
                  <p:embed/>
                </p:oleObj>
              </mc:Choice>
              <mc:Fallback>
                <p:oleObj name="Rovnice" r:id="rId4" imgW="2362200" imgH="393700" progId="Equation.3">
                  <p:embed/>
                  <p:pic>
                    <p:nvPicPr>
                      <p:cNvPr id="4103" name="Object 7">
                        <a:extLst>
                          <a:ext uri="{FF2B5EF4-FFF2-40B4-BE49-F238E27FC236}">
                            <a16:creationId xmlns:a16="http://schemas.microsoft.com/office/drawing/2014/main" id="{CED8B6BF-DE07-4AF2-9933-6D5EDB07CA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257800"/>
                        <a:ext cx="3552825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933DB332-0B63-454C-BA23-E1FB75F1F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cs-CZ" altLang="cs-CZ" sz="2800" b="1" i="1">
                <a:solidFill>
                  <a:schemeClr val="tx2"/>
                </a:solidFill>
              </a:rPr>
              <a:t>Firmy- maximalizace zisku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5123" name="Text Box 3">
            <a:extLst>
              <a:ext uri="{FF2B5EF4-FFF2-40B4-BE49-F238E27FC236}">
                <a16:creationId xmlns:a16="http://schemas.microsoft.com/office/drawing/2014/main" id="{E620C297-BD5D-473B-82D9-AAECBFAAA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7848600" cy="2103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>
                <a:solidFill>
                  <a:schemeClr val="accent2"/>
                </a:solidFill>
                <a:sym typeface="Symbol" panose="05050102010706020507" pitchFamily="18" charset="2"/>
              </a:rPr>
              <a:t>max </a:t>
            </a:r>
            <a:r>
              <a:rPr lang="cs-CZ" altLang="cs-CZ" sz="2400" b="1" i="1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p </a:t>
            </a:r>
            <a:r>
              <a:rPr lang="cs-CZ" altLang="cs-CZ" sz="2400" b="1" i="1">
                <a:solidFill>
                  <a:schemeClr val="accent2"/>
                </a:solidFill>
                <a:sym typeface="Symbol" panose="05050102010706020507" pitchFamily="18" charset="2"/>
              </a:rPr>
              <a:t>=P. F(K;L)-W.L- i . K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1200" i="1">
                <a:sym typeface="Symbol" panose="05050102010706020507" pitchFamily="18" charset="2"/>
              </a:rPr>
              <a:t>  </a:t>
            </a:r>
            <a:r>
              <a:rPr lang="cs-CZ" altLang="cs-CZ" sz="1200" i="1">
                <a:solidFill>
                  <a:schemeClr val="accent2"/>
                </a:solidFill>
                <a:sym typeface="Symbol" panose="05050102010706020507" pitchFamily="18" charset="2"/>
              </a:rPr>
              <a:t>K;L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000">
                <a:sym typeface="Symbol" panose="05050102010706020507" pitchFamily="18" charset="2"/>
              </a:rPr>
              <a:t>Podmínky prvního řádu: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cs-CZ" altLang="cs-CZ" sz="2000"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GB" altLang="cs-CZ" sz="2000">
              <a:sym typeface="Symbol" panose="05050102010706020507" pitchFamily="18" charset="2"/>
            </a:endParaRPr>
          </a:p>
        </p:txBody>
      </p:sp>
      <p:graphicFrame>
        <p:nvGraphicFramePr>
          <p:cNvPr id="5127" name="Object 7">
            <a:extLst>
              <a:ext uri="{FF2B5EF4-FFF2-40B4-BE49-F238E27FC236}">
                <a16:creationId xmlns:a16="http://schemas.microsoft.com/office/drawing/2014/main" id="{58276DA5-F175-4C56-997C-FCC48EA1D2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8975" y="2322513"/>
          <a:ext cx="3590925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2" imgW="2565400" imgH="393700" progId="Equation.3">
                  <p:embed/>
                </p:oleObj>
              </mc:Choice>
              <mc:Fallback>
                <p:oleObj name="Rovnice" r:id="rId2" imgW="2565400" imgH="393700" progId="Equation.3">
                  <p:embed/>
                  <p:pic>
                    <p:nvPicPr>
                      <p:cNvPr id="5127" name="Object 7">
                        <a:extLst>
                          <a:ext uri="{FF2B5EF4-FFF2-40B4-BE49-F238E27FC236}">
                            <a16:creationId xmlns:a16="http://schemas.microsoft.com/office/drawing/2014/main" id="{58276DA5-F175-4C56-997C-FCC48EA1D2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" y="2322513"/>
                        <a:ext cx="3590925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8" name="Object 8">
            <a:extLst>
              <a:ext uri="{FF2B5EF4-FFF2-40B4-BE49-F238E27FC236}">
                <a16:creationId xmlns:a16="http://schemas.microsoft.com/office/drawing/2014/main" id="{58AADEC1-4DC4-4646-B731-090E97EA62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2950" y="3492500"/>
          <a:ext cx="3479800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4" imgW="2489200" imgH="584200" progId="Equation.3">
                  <p:embed/>
                </p:oleObj>
              </mc:Choice>
              <mc:Fallback>
                <p:oleObj name="Rovnice" r:id="rId4" imgW="2489200" imgH="584200" progId="Equation.3">
                  <p:embed/>
                  <p:pic>
                    <p:nvPicPr>
                      <p:cNvPr id="5128" name="Object 8">
                        <a:extLst>
                          <a:ext uri="{FF2B5EF4-FFF2-40B4-BE49-F238E27FC236}">
                            <a16:creationId xmlns:a16="http://schemas.microsoft.com/office/drawing/2014/main" id="{58AADEC1-4DC4-4646-B731-090E97EA62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0" y="3492500"/>
                        <a:ext cx="3479800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Text Box 9">
            <a:extLst>
              <a:ext uri="{FF2B5EF4-FFF2-40B4-BE49-F238E27FC236}">
                <a16:creationId xmlns:a16="http://schemas.microsoft.com/office/drawing/2014/main" id="{5BB3AA34-5EEC-466B-BE71-65278C6F7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88" y="4594225"/>
            <a:ext cx="7848600" cy="240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000">
                <a:sym typeface="Symbol" panose="05050102010706020507" pitchFamily="18" charset="2"/>
              </a:rPr>
              <a:t>Zisk v optimu:</a:t>
            </a:r>
          </a:p>
          <a:p>
            <a:pPr eaLnBrk="1" hangingPunct="1">
              <a:spcBef>
                <a:spcPct val="50000"/>
              </a:spcBef>
              <a:buFont typeface="Symbol" panose="05050102010706020507" pitchFamily="18" charset="2"/>
              <a:buChar char="p"/>
            </a:pPr>
            <a:r>
              <a:rPr lang="cs-CZ" altLang="cs-CZ" sz="2400" b="1" i="1">
                <a:solidFill>
                  <a:schemeClr val="accent2"/>
                </a:solidFill>
                <a:sym typeface="Symbol" panose="05050102010706020507" pitchFamily="18" charset="2"/>
              </a:rPr>
              <a:t>=P. F(K;L)-MPL . P. L- MPK . P . K= </a:t>
            </a:r>
          </a:p>
          <a:p>
            <a:pPr eaLnBrk="1" hangingPunct="1">
              <a:spcBef>
                <a:spcPct val="50000"/>
              </a:spcBef>
              <a:buFont typeface="Symbol" panose="05050102010706020507" pitchFamily="18" charset="2"/>
              <a:buNone/>
            </a:pPr>
            <a:r>
              <a:rPr lang="cs-CZ" altLang="cs-CZ" sz="2400" b="1" i="1">
                <a:solidFill>
                  <a:schemeClr val="accent2"/>
                </a:solidFill>
                <a:sym typeface="Symbol" panose="05050102010706020507" pitchFamily="18" charset="2"/>
              </a:rPr>
              <a:t>=P. </a:t>
            </a:r>
            <a:r>
              <a:rPr lang="en-US" altLang="cs-CZ" sz="2400" b="1" i="1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cs-CZ" altLang="cs-CZ" sz="2400" b="1" i="1">
                <a:solidFill>
                  <a:schemeClr val="accent2"/>
                </a:solidFill>
                <a:sym typeface="Symbol" panose="05050102010706020507" pitchFamily="18" charset="2"/>
              </a:rPr>
              <a:t>F(K;L)-MPL</a:t>
            </a:r>
            <a:r>
              <a:rPr lang="en-US" altLang="cs-CZ" sz="2400" b="1" i="1">
                <a:solidFill>
                  <a:schemeClr val="accent2"/>
                </a:solidFill>
                <a:sym typeface="Symbol" panose="05050102010706020507" pitchFamily="18" charset="2"/>
              </a:rPr>
              <a:t>.</a:t>
            </a:r>
            <a:r>
              <a:rPr lang="cs-CZ" altLang="cs-CZ" sz="2400" b="1" i="1">
                <a:solidFill>
                  <a:schemeClr val="accent2"/>
                </a:solidFill>
                <a:sym typeface="Symbol" panose="05050102010706020507" pitchFamily="18" charset="2"/>
              </a:rPr>
              <a:t> L- MPK . K </a:t>
            </a:r>
            <a:r>
              <a:rPr lang="en-US" altLang="cs-CZ" sz="2400" b="1" i="1">
                <a:solidFill>
                  <a:schemeClr val="accent2"/>
                </a:solidFill>
                <a:sym typeface="Symbol" panose="05050102010706020507" pitchFamily="18" charset="2"/>
              </a:rPr>
              <a:t>]</a:t>
            </a:r>
            <a:r>
              <a:rPr lang="cs-CZ" altLang="cs-CZ" sz="2400" b="1" i="1">
                <a:solidFill>
                  <a:schemeClr val="accent2"/>
                </a:solidFill>
                <a:sym typeface="Symbol" panose="05050102010706020507" pitchFamily="18" charset="2"/>
              </a:rPr>
              <a:t>= 0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cs-CZ" altLang="cs-CZ" sz="200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GB" altLang="cs-CZ" sz="2000">
              <a:sym typeface="Symbol" panose="05050102010706020507" pitchFamily="18" charset="2"/>
            </a:endParaRPr>
          </a:p>
        </p:txBody>
      </p:sp>
      <p:graphicFrame>
        <p:nvGraphicFramePr>
          <p:cNvPr id="5130" name="Object 10">
            <a:extLst>
              <a:ext uri="{FF2B5EF4-FFF2-40B4-BE49-F238E27FC236}">
                <a16:creationId xmlns:a16="http://schemas.microsoft.com/office/drawing/2014/main" id="{1B83C2B0-04E2-4200-8164-9112D16EA1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6588" y="2835275"/>
          <a:ext cx="7092950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6" imgW="5067300" imgH="419100" progId="Equation.3">
                  <p:embed/>
                </p:oleObj>
              </mc:Choice>
              <mc:Fallback>
                <p:oleObj name="Rovnice" r:id="rId6" imgW="5067300" imgH="419100" progId="Equation.3">
                  <p:embed/>
                  <p:pic>
                    <p:nvPicPr>
                      <p:cNvPr id="5130" name="Object 10">
                        <a:extLst>
                          <a:ext uri="{FF2B5EF4-FFF2-40B4-BE49-F238E27FC236}">
                            <a16:creationId xmlns:a16="http://schemas.microsoft.com/office/drawing/2014/main" id="{1B83C2B0-04E2-4200-8164-9112D16EA1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588" y="2835275"/>
                        <a:ext cx="7092950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90F6FE4F-B95E-42CB-8C3B-B189066503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cs-CZ" altLang="cs-CZ" sz="2800" b="1" i="1">
                <a:solidFill>
                  <a:schemeClr val="tx2"/>
                </a:solidFill>
              </a:rPr>
              <a:t>Domácnosti-maximalizace užitku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58371" name="Text Box 3">
            <a:extLst>
              <a:ext uri="{FF2B5EF4-FFF2-40B4-BE49-F238E27FC236}">
                <a16:creationId xmlns:a16="http://schemas.microsoft.com/office/drawing/2014/main" id="{9AC6F631-5A33-4CCC-982E-375C0F96A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78486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>
                <a:solidFill>
                  <a:schemeClr val="accent2"/>
                </a:solidFill>
                <a:sym typeface="Symbol" panose="05050102010706020507" pitchFamily="18" charset="2"/>
              </a:rPr>
              <a:t>max  U (C;L)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000">
                <a:sym typeface="Symbol" panose="05050102010706020507" pitchFamily="18" charset="2"/>
              </a:rPr>
              <a:t>S.t.: </a:t>
            </a:r>
            <a:r>
              <a:rPr lang="cs-CZ" altLang="cs-CZ" sz="2400" b="1" i="1">
                <a:solidFill>
                  <a:schemeClr val="accent2"/>
                </a:solidFill>
                <a:sym typeface="Symbol" panose="05050102010706020507" pitchFamily="18" charset="2"/>
              </a:rPr>
              <a:t>P.C W .L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>
                <a:sym typeface="Symbol" panose="05050102010706020507" pitchFamily="18" charset="2"/>
              </a:rPr>
              <a:t>       </a:t>
            </a:r>
            <a:r>
              <a:rPr lang="cs-CZ" altLang="cs-CZ" sz="2400" b="1" i="1">
                <a:solidFill>
                  <a:schemeClr val="accent2"/>
                </a:solidFill>
                <a:sym typeface="Symbol" panose="05050102010706020507" pitchFamily="18" charset="2"/>
              </a:rPr>
              <a:t>L  L</a:t>
            </a:r>
            <a:r>
              <a:rPr lang="en-US" altLang="cs-CZ" sz="2400" b="1" i="1" baseline="-25000">
                <a:solidFill>
                  <a:schemeClr val="accent2"/>
                </a:solidFill>
                <a:sym typeface="Symbol" panose="05050102010706020507" pitchFamily="18" charset="2"/>
              </a:rPr>
              <a:t>M</a:t>
            </a:r>
            <a:r>
              <a:rPr lang="cs-CZ" altLang="cs-CZ" sz="200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</a:p>
        </p:txBody>
      </p:sp>
      <p:sp>
        <p:nvSpPr>
          <p:cNvPr id="58372" name="Line 7">
            <a:extLst>
              <a:ext uri="{FF2B5EF4-FFF2-40B4-BE49-F238E27FC236}">
                <a16:creationId xmlns:a16="http://schemas.microsoft.com/office/drawing/2014/main" id="{15E9E4EB-010F-4EB6-9FDD-18E848C89C26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61722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8373" name="Line 8">
            <a:extLst>
              <a:ext uri="{FF2B5EF4-FFF2-40B4-BE49-F238E27FC236}">
                <a16:creationId xmlns:a16="http://schemas.microsoft.com/office/drawing/2014/main" id="{B437608C-47C5-49BF-B987-47446A6EA9DF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-571500" y="46863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8374" name="Text Box 9">
            <a:extLst>
              <a:ext uri="{FF2B5EF4-FFF2-40B4-BE49-F238E27FC236}">
                <a16:creationId xmlns:a16="http://schemas.microsoft.com/office/drawing/2014/main" id="{6301B2BF-DDAF-475B-BFA3-3CD581863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6172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cs-CZ" sz="2400" b="1" i="1"/>
              <a:t>L</a:t>
            </a:r>
            <a:endParaRPr lang="cs-CZ" altLang="cs-CZ" sz="2400" b="1" i="1"/>
          </a:p>
        </p:txBody>
      </p:sp>
      <p:sp>
        <p:nvSpPr>
          <p:cNvPr id="58375" name="Text Box 10">
            <a:extLst>
              <a:ext uri="{FF2B5EF4-FFF2-40B4-BE49-F238E27FC236}">
                <a16:creationId xmlns:a16="http://schemas.microsoft.com/office/drawing/2014/main" id="{B8927611-9277-4AF3-B72F-FC95F1FBCE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200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cs-CZ" sz="2400" b="1" i="1"/>
              <a:t>C</a:t>
            </a:r>
            <a:endParaRPr lang="cs-CZ" altLang="cs-CZ" sz="2400" b="1" i="1"/>
          </a:p>
        </p:txBody>
      </p:sp>
      <p:sp>
        <p:nvSpPr>
          <p:cNvPr id="6155" name="Text Box 11">
            <a:extLst>
              <a:ext uri="{FF2B5EF4-FFF2-40B4-BE49-F238E27FC236}">
                <a16:creationId xmlns:a16="http://schemas.microsoft.com/office/drawing/2014/main" id="{8B86C5ED-029A-486C-B5EE-45E76FFD8B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61722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cs-CZ" sz="2400" b="1" i="1"/>
              <a:t>L</a:t>
            </a:r>
            <a:r>
              <a:rPr lang="en-US" altLang="cs-CZ" sz="2400" b="1" i="1" baseline="-25000"/>
              <a:t>M</a:t>
            </a:r>
            <a:endParaRPr lang="cs-CZ" altLang="cs-CZ" sz="2400" b="1" i="1" baseline="-25000"/>
          </a:p>
        </p:txBody>
      </p:sp>
      <p:sp>
        <p:nvSpPr>
          <p:cNvPr id="6156" name="Line 12">
            <a:extLst>
              <a:ext uri="{FF2B5EF4-FFF2-40B4-BE49-F238E27FC236}">
                <a16:creationId xmlns:a16="http://schemas.microsoft.com/office/drawing/2014/main" id="{E06515A1-DE90-4C5A-A780-BB49E431E3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6200" y="3048000"/>
            <a:ext cx="0" cy="31242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6157" name="Line 13">
            <a:extLst>
              <a:ext uri="{FF2B5EF4-FFF2-40B4-BE49-F238E27FC236}">
                <a16:creationId xmlns:a16="http://schemas.microsoft.com/office/drawing/2014/main" id="{EA05C515-1699-41C0-BF6B-71274AFDFA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4400" y="4038600"/>
            <a:ext cx="3962400" cy="2133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6158" name="Text Box 14">
            <a:extLst>
              <a:ext uri="{FF2B5EF4-FFF2-40B4-BE49-F238E27FC236}">
                <a16:creationId xmlns:a16="http://schemas.microsoft.com/office/drawing/2014/main" id="{45E73810-A456-4860-8D23-2E8FB8396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7338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cs-CZ" sz="2400" b="1" i="1"/>
              <a:t>W</a:t>
            </a:r>
            <a:r>
              <a:rPr lang="cs-CZ" altLang="cs-CZ" sz="2400" b="1" i="1"/>
              <a:t>/</a:t>
            </a:r>
            <a:r>
              <a:rPr lang="en-US" altLang="cs-CZ" sz="2400" b="1" i="1"/>
              <a:t>P.L</a:t>
            </a:r>
            <a:endParaRPr lang="cs-CZ" altLang="cs-CZ" sz="2400" b="1" i="1"/>
          </a:p>
        </p:txBody>
      </p:sp>
      <p:sp>
        <p:nvSpPr>
          <p:cNvPr id="6162" name="Freeform 18">
            <a:extLst>
              <a:ext uri="{FF2B5EF4-FFF2-40B4-BE49-F238E27FC236}">
                <a16:creationId xmlns:a16="http://schemas.microsoft.com/office/drawing/2014/main" id="{46CB3ADA-12AA-4393-9652-12D03221DA9C}"/>
              </a:ext>
            </a:extLst>
          </p:cNvPr>
          <p:cNvSpPr>
            <a:spLocks/>
          </p:cNvSpPr>
          <p:nvPr/>
        </p:nvSpPr>
        <p:spPr bwMode="auto">
          <a:xfrm>
            <a:off x="931863" y="2984500"/>
            <a:ext cx="2846387" cy="2719388"/>
          </a:xfrm>
          <a:custGeom>
            <a:avLst/>
            <a:gdLst>
              <a:gd name="T0" fmla="*/ 0 w 1793"/>
              <a:gd name="T1" fmla="*/ 2147483646 h 1713"/>
              <a:gd name="T2" fmla="*/ 2147483646 w 1793"/>
              <a:gd name="T3" fmla="*/ 2147483646 h 1713"/>
              <a:gd name="T4" fmla="*/ 2147483646 w 1793"/>
              <a:gd name="T5" fmla="*/ 2147483646 h 1713"/>
              <a:gd name="T6" fmla="*/ 2147483646 w 1793"/>
              <a:gd name="T7" fmla="*/ 0 h 171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793" h="1713">
                <a:moveTo>
                  <a:pt x="0" y="1674"/>
                </a:moveTo>
                <a:cubicBezTo>
                  <a:pt x="263" y="1693"/>
                  <a:pt x="527" y="1713"/>
                  <a:pt x="793" y="1565"/>
                </a:cubicBezTo>
                <a:cubicBezTo>
                  <a:pt x="1059" y="1417"/>
                  <a:pt x="1430" y="1044"/>
                  <a:pt x="1597" y="783"/>
                </a:cubicBezTo>
                <a:cubicBezTo>
                  <a:pt x="1764" y="522"/>
                  <a:pt x="1778" y="261"/>
                  <a:pt x="1793" y="0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6163" name="Text Box 19">
            <a:extLst>
              <a:ext uri="{FF2B5EF4-FFF2-40B4-BE49-F238E27FC236}">
                <a16:creationId xmlns:a16="http://schemas.microsoft.com/office/drawing/2014/main" id="{188B9FE7-A593-4F91-B4D8-F5249B4314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5163" y="6172200"/>
            <a:ext cx="506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cs-CZ" sz="2400" b="1" i="1"/>
              <a:t>L</a:t>
            </a:r>
            <a:r>
              <a:rPr lang="cs-CZ" altLang="cs-CZ" sz="2400" b="1" i="1" baseline="-25000"/>
              <a:t>1</a:t>
            </a:r>
          </a:p>
        </p:txBody>
      </p:sp>
      <p:sp>
        <p:nvSpPr>
          <p:cNvPr id="6166" name="Line 22">
            <a:extLst>
              <a:ext uri="{FF2B5EF4-FFF2-40B4-BE49-F238E27FC236}">
                <a16:creationId xmlns:a16="http://schemas.microsoft.com/office/drawing/2014/main" id="{E53E5C83-538F-48DD-B35B-ECF286D5925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55825" y="5503863"/>
            <a:ext cx="0" cy="6731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6168" name="Line 24">
            <a:extLst>
              <a:ext uri="{FF2B5EF4-FFF2-40B4-BE49-F238E27FC236}">
                <a16:creationId xmlns:a16="http://schemas.microsoft.com/office/drawing/2014/main" id="{1D070878-3B31-4F98-A753-E4A2173470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4400" y="5503863"/>
            <a:ext cx="124142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6172" name="Text Box 28">
            <a:extLst>
              <a:ext uri="{FF2B5EF4-FFF2-40B4-BE49-F238E27FC236}">
                <a16:creationId xmlns:a16="http://schemas.microsoft.com/office/drawing/2014/main" id="{79FA1841-8C9A-4634-A540-9AAC0A2F5C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338763"/>
            <a:ext cx="50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/>
              <a:t>C</a:t>
            </a:r>
            <a:r>
              <a:rPr lang="cs-CZ" altLang="cs-CZ" sz="2400" b="1" i="1" baseline="-2500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5" grpId="0"/>
      <p:bldP spid="6158" grpId="0"/>
      <p:bldP spid="6163" grpId="0"/>
      <p:bldP spid="617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FAE49602-DE7C-40A9-8EF0-E38FFC359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cs-CZ" altLang="cs-CZ" sz="2800" b="1" i="1">
                <a:solidFill>
                  <a:schemeClr val="tx2"/>
                </a:solidFill>
              </a:rPr>
              <a:t>Domácnosti-maximalizace užitku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59395" name="Text Box 3">
            <a:extLst>
              <a:ext uri="{FF2B5EF4-FFF2-40B4-BE49-F238E27FC236}">
                <a16:creationId xmlns:a16="http://schemas.microsoft.com/office/drawing/2014/main" id="{BEA128A5-CC31-4A1C-8961-4FFA2CC18A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78486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>
                <a:solidFill>
                  <a:schemeClr val="accent2"/>
                </a:solidFill>
                <a:sym typeface="Symbol" panose="05050102010706020507" pitchFamily="18" charset="2"/>
              </a:rPr>
              <a:t>max  U (C;L)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000">
                <a:sym typeface="Symbol" panose="05050102010706020507" pitchFamily="18" charset="2"/>
              </a:rPr>
              <a:t>S.t.: </a:t>
            </a:r>
            <a:r>
              <a:rPr lang="cs-CZ" altLang="cs-CZ" sz="2400" b="1" i="1">
                <a:solidFill>
                  <a:schemeClr val="accent2"/>
                </a:solidFill>
                <a:sym typeface="Symbol" panose="05050102010706020507" pitchFamily="18" charset="2"/>
              </a:rPr>
              <a:t>P.C W .L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>
                <a:solidFill>
                  <a:schemeClr val="accent2"/>
                </a:solidFill>
                <a:sym typeface="Symbol" panose="05050102010706020507" pitchFamily="18" charset="2"/>
              </a:rPr>
              <a:t>       L  L</a:t>
            </a:r>
            <a:r>
              <a:rPr lang="en-US" altLang="cs-CZ" sz="2400" b="1" i="1" baseline="-25000">
                <a:solidFill>
                  <a:schemeClr val="accent2"/>
                </a:solidFill>
                <a:sym typeface="Symbol" panose="05050102010706020507" pitchFamily="18" charset="2"/>
              </a:rPr>
              <a:t>M</a:t>
            </a:r>
            <a:r>
              <a:rPr lang="cs-CZ" altLang="cs-CZ" sz="2000">
                <a:sym typeface="Symbol" panose="05050102010706020507" pitchFamily="18" charset="2"/>
              </a:rPr>
              <a:t> </a:t>
            </a:r>
          </a:p>
        </p:txBody>
      </p:sp>
      <p:sp>
        <p:nvSpPr>
          <p:cNvPr id="59396" name="Line 4">
            <a:extLst>
              <a:ext uri="{FF2B5EF4-FFF2-40B4-BE49-F238E27FC236}">
                <a16:creationId xmlns:a16="http://schemas.microsoft.com/office/drawing/2014/main" id="{6A46AA84-26E0-445C-8E8F-604C292461E4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61722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9397" name="Line 5">
            <a:extLst>
              <a:ext uri="{FF2B5EF4-FFF2-40B4-BE49-F238E27FC236}">
                <a16:creationId xmlns:a16="http://schemas.microsoft.com/office/drawing/2014/main" id="{1FDD6FD2-9D50-4E6A-B7E0-63D15C5F1997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-571500" y="46863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9398" name="Text Box 6">
            <a:extLst>
              <a:ext uri="{FF2B5EF4-FFF2-40B4-BE49-F238E27FC236}">
                <a16:creationId xmlns:a16="http://schemas.microsoft.com/office/drawing/2014/main" id="{C7A07D4B-8970-408F-9CA1-5B1A60EF1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6172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cs-CZ" sz="2400" b="1" i="1"/>
              <a:t>L</a:t>
            </a:r>
            <a:endParaRPr lang="cs-CZ" altLang="cs-CZ" sz="2400" b="1" i="1"/>
          </a:p>
        </p:txBody>
      </p:sp>
      <p:sp>
        <p:nvSpPr>
          <p:cNvPr id="59399" name="Text Box 7">
            <a:extLst>
              <a:ext uri="{FF2B5EF4-FFF2-40B4-BE49-F238E27FC236}">
                <a16:creationId xmlns:a16="http://schemas.microsoft.com/office/drawing/2014/main" id="{81A71E9C-4AC3-41DA-B194-29B5512B2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200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cs-CZ" sz="2400" b="1" i="1"/>
              <a:t>C</a:t>
            </a:r>
            <a:endParaRPr lang="cs-CZ" altLang="cs-CZ" sz="2400" b="1" i="1"/>
          </a:p>
        </p:txBody>
      </p:sp>
      <p:sp>
        <p:nvSpPr>
          <p:cNvPr id="59400" name="Text Box 8">
            <a:extLst>
              <a:ext uri="{FF2B5EF4-FFF2-40B4-BE49-F238E27FC236}">
                <a16:creationId xmlns:a16="http://schemas.microsoft.com/office/drawing/2014/main" id="{5F640CAB-95B8-4B51-8DA6-25B6D4162B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61722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cs-CZ" sz="2400" b="1" i="1"/>
              <a:t>L</a:t>
            </a:r>
            <a:r>
              <a:rPr lang="en-US" altLang="cs-CZ" sz="2400" b="1" i="1" baseline="-25000"/>
              <a:t>M</a:t>
            </a:r>
            <a:endParaRPr lang="cs-CZ" altLang="cs-CZ" sz="2400" b="1" i="1" baseline="-25000"/>
          </a:p>
        </p:txBody>
      </p:sp>
      <p:sp>
        <p:nvSpPr>
          <p:cNvPr id="59401" name="Line 9">
            <a:extLst>
              <a:ext uri="{FF2B5EF4-FFF2-40B4-BE49-F238E27FC236}">
                <a16:creationId xmlns:a16="http://schemas.microsoft.com/office/drawing/2014/main" id="{355DCC26-7FAF-4E6E-9B84-2C43770826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6200" y="3048000"/>
            <a:ext cx="0" cy="3124200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9402" name="Line 10">
            <a:extLst>
              <a:ext uri="{FF2B5EF4-FFF2-40B4-BE49-F238E27FC236}">
                <a16:creationId xmlns:a16="http://schemas.microsoft.com/office/drawing/2014/main" id="{1766793C-E2E0-4681-9D48-D01F121A41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4400" y="4038600"/>
            <a:ext cx="3962400" cy="2133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9403" name="Text Box 11">
            <a:extLst>
              <a:ext uri="{FF2B5EF4-FFF2-40B4-BE49-F238E27FC236}">
                <a16:creationId xmlns:a16="http://schemas.microsoft.com/office/drawing/2014/main" id="{D0D6AB0D-CA31-495E-829A-2D2BB7E49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7338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cs-CZ" sz="2400" b="1" i="1">
                <a:solidFill>
                  <a:schemeClr val="accent2"/>
                </a:solidFill>
              </a:rPr>
              <a:t>W</a:t>
            </a:r>
            <a:r>
              <a:rPr lang="cs-CZ" altLang="cs-CZ" sz="2400" b="1" i="1">
                <a:solidFill>
                  <a:schemeClr val="accent2"/>
                </a:solidFill>
              </a:rPr>
              <a:t>/</a:t>
            </a:r>
            <a:r>
              <a:rPr lang="en-US" altLang="cs-CZ" sz="2400" b="1" i="1">
                <a:solidFill>
                  <a:schemeClr val="accent2"/>
                </a:solidFill>
              </a:rPr>
              <a:t>P.L</a:t>
            </a:r>
            <a:endParaRPr lang="cs-CZ" altLang="cs-CZ" sz="2400" b="1" i="1">
              <a:solidFill>
                <a:schemeClr val="accent2"/>
              </a:solidFill>
            </a:endParaRPr>
          </a:p>
        </p:txBody>
      </p:sp>
      <p:sp>
        <p:nvSpPr>
          <p:cNvPr id="59404" name="Freeform 12">
            <a:extLst>
              <a:ext uri="{FF2B5EF4-FFF2-40B4-BE49-F238E27FC236}">
                <a16:creationId xmlns:a16="http://schemas.microsoft.com/office/drawing/2014/main" id="{8C23A3F9-CD2F-4970-ABC0-0CE17D987790}"/>
              </a:ext>
            </a:extLst>
          </p:cNvPr>
          <p:cNvSpPr>
            <a:spLocks/>
          </p:cNvSpPr>
          <p:nvPr/>
        </p:nvSpPr>
        <p:spPr bwMode="auto">
          <a:xfrm>
            <a:off x="931863" y="2984500"/>
            <a:ext cx="2846387" cy="2719388"/>
          </a:xfrm>
          <a:custGeom>
            <a:avLst/>
            <a:gdLst>
              <a:gd name="T0" fmla="*/ 0 w 1793"/>
              <a:gd name="T1" fmla="*/ 2147483646 h 1713"/>
              <a:gd name="T2" fmla="*/ 2147483646 w 1793"/>
              <a:gd name="T3" fmla="*/ 2147483646 h 1713"/>
              <a:gd name="T4" fmla="*/ 2147483646 w 1793"/>
              <a:gd name="T5" fmla="*/ 2147483646 h 1713"/>
              <a:gd name="T6" fmla="*/ 2147483646 w 1793"/>
              <a:gd name="T7" fmla="*/ 0 h 171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793" h="1713">
                <a:moveTo>
                  <a:pt x="0" y="1674"/>
                </a:moveTo>
                <a:cubicBezTo>
                  <a:pt x="263" y="1693"/>
                  <a:pt x="527" y="1713"/>
                  <a:pt x="793" y="1565"/>
                </a:cubicBezTo>
                <a:cubicBezTo>
                  <a:pt x="1059" y="1417"/>
                  <a:pt x="1430" y="1044"/>
                  <a:pt x="1597" y="783"/>
                </a:cubicBezTo>
                <a:cubicBezTo>
                  <a:pt x="1764" y="522"/>
                  <a:pt x="1778" y="261"/>
                  <a:pt x="1793" y="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9405" name="Text Box 13">
            <a:extLst>
              <a:ext uri="{FF2B5EF4-FFF2-40B4-BE49-F238E27FC236}">
                <a16:creationId xmlns:a16="http://schemas.microsoft.com/office/drawing/2014/main" id="{5B2C82EB-1E07-4242-81E6-8D13CF202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4363" y="6203950"/>
            <a:ext cx="506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cs-CZ" sz="2400" b="1" i="1"/>
              <a:t>L</a:t>
            </a:r>
            <a:r>
              <a:rPr lang="cs-CZ" altLang="cs-CZ" sz="2400" b="1" i="1" baseline="-25000"/>
              <a:t>1</a:t>
            </a:r>
          </a:p>
        </p:txBody>
      </p:sp>
      <p:sp>
        <p:nvSpPr>
          <p:cNvPr id="7182" name="Text Box 14">
            <a:extLst>
              <a:ext uri="{FF2B5EF4-FFF2-40B4-BE49-F238E27FC236}">
                <a16:creationId xmlns:a16="http://schemas.microsoft.com/office/drawing/2014/main" id="{204264CC-AF78-4829-AF21-70598E2A8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5375" y="6184900"/>
            <a:ext cx="50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cs-CZ" sz="2400" b="1" i="1">
                <a:solidFill>
                  <a:srgbClr val="FF0000"/>
                </a:solidFill>
              </a:rPr>
              <a:t>L</a:t>
            </a:r>
            <a:r>
              <a:rPr lang="cs-CZ" altLang="cs-CZ" sz="2400" b="1" i="1" baseline="-250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9407" name="Line 15">
            <a:extLst>
              <a:ext uri="{FF2B5EF4-FFF2-40B4-BE49-F238E27FC236}">
                <a16:creationId xmlns:a16="http://schemas.microsoft.com/office/drawing/2014/main" id="{34566833-0FAB-46A0-9D67-6D85A7464C64}"/>
              </a:ext>
            </a:extLst>
          </p:cNvPr>
          <p:cNvSpPr>
            <a:spLocks noChangeShapeType="1"/>
          </p:cNvSpPr>
          <p:nvPr/>
        </p:nvSpPr>
        <p:spPr bwMode="auto">
          <a:xfrm>
            <a:off x="2155825" y="5503863"/>
            <a:ext cx="0" cy="6731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7184" name="Line 16">
            <a:extLst>
              <a:ext uri="{FF2B5EF4-FFF2-40B4-BE49-F238E27FC236}">
                <a16:creationId xmlns:a16="http://schemas.microsoft.com/office/drawing/2014/main" id="{510319B6-13AF-450E-8BF4-F64BA8CD15F9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8725" y="4895850"/>
            <a:ext cx="0" cy="1260475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9409" name="Line 17">
            <a:extLst>
              <a:ext uri="{FF2B5EF4-FFF2-40B4-BE49-F238E27FC236}">
                <a16:creationId xmlns:a16="http://schemas.microsoft.com/office/drawing/2014/main" id="{43CB443B-C0EC-4E4A-8D0A-9EFDC357FC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4400" y="5503863"/>
            <a:ext cx="124142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7186" name="Line 18">
            <a:extLst>
              <a:ext uri="{FF2B5EF4-FFF2-40B4-BE49-F238E27FC236}">
                <a16:creationId xmlns:a16="http://schemas.microsoft.com/office/drawing/2014/main" id="{4915F194-CDE0-4DE9-AFFA-5024A62FB9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44563" y="4846638"/>
            <a:ext cx="1552575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7187" name="Line 19">
            <a:extLst>
              <a:ext uri="{FF2B5EF4-FFF2-40B4-BE49-F238E27FC236}">
                <a16:creationId xmlns:a16="http://schemas.microsoft.com/office/drawing/2014/main" id="{5E031366-7466-43A8-AD2A-351BBB05E9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8688" y="2982913"/>
            <a:ext cx="3841750" cy="316865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7188" name="Freeform 20">
            <a:extLst>
              <a:ext uri="{FF2B5EF4-FFF2-40B4-BE49-F238E27FC236}">
                <a16:creationId xmlns:a16="http://schemas.microsoft.com/office/drawing/2014/main" id="{38FA832C-246A-475C-8858-C4D2486E0E71}"/>
              </a:ext>
            </a:extLst>
          </p:cNvPr>
          <p:cNvSpPr>
            <a:spLocks/>
          </p:cNvSpPr>
          <p:nvPr/>
        </p:nvSpPr>
        <p:spPr bwMode="auto">
          <a:xfrm>
            <a:off x="914400" y="2949575"/>
            <a:ext cx="2570163" cy="2381250"/>
          </a:xfrm>
          <a:custGeom>
            <a:avLst/>
            <a:gdLst>
              <a:gd name="T0" fmla="*/ 0 w 1619"/>
              <a:gd name="T1" fmla="*/ 2147483646 h 1630"/>
              <a:gd name="T2" fmla="*/ 2147483646 w 1619"/>
              <a:gd name="T3" fmla="*/ 2147483646 h 1630"/>
              <a:gd name="T4" fmla="*/ 2147483646 w 1619"/>
              <a:gd name="T5" fmla="*/ 2147483646 h 1630"/>
              <a:gd name="T6" fmla="*/ 2147483646 w 1619"/>
              <a:gd name="T7" fmla="*/ 0 h 163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19" h="1630">
                <a:moveTo>
                  <a:pt x="0" y="1630"/>
                </a:moveTo>
                <a:cubicBezTo>
                  <a:pt x="350" y="1576"/>
                  <a:pt x="700" y="1523"/>
                  <a:pt x="946" y="1337"/>
                </a:cubicBezTo>
                <a:cubicBezTo>
                  <a:pt x="1192" y="1151"/>
                  <a:pt x="1366" y="734"/>
                  <a:pt x="1478" y="511"/>
                </a:cubicBezTo>
                <a:cubicBezTo>
                  <a:pt x="1590" y="288"/>
                  <a:pt x="1604" y="144"/>
                  <a:pt x="1619" y="0"/>
                </a:cubicBezTo>
              </a:path>
            </a:pathLst>
          </a:custGeom>
          <a:noFill/>
          <a:ln w="28575" cmpd="sng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9413" name="Text Box 21">
            <a:extLst>
              <a:ext uri="{FF2B5EF4-FFF2-40B4-BE49-F238E27FC236}">
                <a16:creationId xmlns:a16="http://schemas.microsoft.com/office/drawing/2014/main" id="{EC8A07EE-F913-44AD-A5B5-145BCDD24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88" y="5359400"/>
            <a:ext cx="506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/>
              <a:t>C</a:t>
            </a:r>
            <a:r>
              <a:rPr lang="cs-CZ" altLang="cs-CZ" sz="2400" b="1" i="1" baseline="-25000"/>
              <a:t>1</a:t>
            </a:r>
          </a:p>
        </p:txBody>
      </p:sp>
      <p:sp>
        <p:nvSpPr>
          <p:cNvPr id="7190" name="Text Box 22">
            <a:extLst>
              <a:ext uri="{FF2B5EF4-FFF2-40B4-BE49-F238E27FC236}">
                <a16:creationId xmlns:a16="http://schemas.microsoft.com/office/drawing/2014/main" id="{2E6A2E9A-C965-4680-BA76-C895B87D1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8" y="4664075"/>
            <a:ext cx="506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>
                <a:solidFill>
                  <a:srgbClr val="FF0000"/>
                </a:solidFill>
              </a:rPr>
              <a:t>C</a:t>
            </a:r>
            <a:r>
              <a:rPr lang="cs-CZ" altLang="cs-CZ" sz="2400" b="1" i="1" baseline="-250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191" name="Text Box 23">
            <a:extLst>
              <a:ext uri="{FF2B5EF4-FFF2-40B4-BE49-F238E27FC236}">
                <a16:creationId xmlns:a16="http://schemas.microsoft.com/office/drawing/2014/main" id="{50BB30C8-0FA5-4D0B-8201-E8A206785B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1538" y="2747963"/>
            <a:ext cx="11445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cs-CZ" sz="2400" b="1" i="1">
                <a:solidFill>
                  <a:srgbClr val="FF00FF"/>
                </a:solidFill>
                <a:sym typeface="Symbol" panose="05050102010706020507" pitchFamily="18" charset="2"/>
              </a:rPr>
              <a:t></a:t>
            </a:r>
            <a:r>
              <a:rPr lang="en-US" altLang="cs-CZ" sz="2400" b="1" i="1">
                <a:solidFill>
                  <a:srgbClr val="FF00FF"/>
                </a:solidFill>
              </a:rPr>
              <a:t>W</a:t>
            </a:r>
            <a:r>
              <a:rPr lang="cs-CZ" altLang="cs-CZ" sz="2400" b="1" i="1">
                <a:solidFill>
                  <a:srgbClr val="FF00FF"/>
                </a:solidFill>
              </a:rPr>
              <a:t>/</a:t>
            </a:r>
            <a:r>
              <a:rPr lang="en-US" altLang="cs-CZ" sz="2400" b="1" i="1">
                <a:solidFill>
                  <a:srgbClr val="FF00FF"/>
                </a:solidFill>
              </a:rPr>
              <a:t>P</a:t>
            </a:r>
            <a:endParaRPr lang="cs-CZ" altLang="cs-CZ" sz="2400" b="1" i="1">
              <a:solidFill>
                <a:srgbClr val="FF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2" grpId="0"/>
      <p:bldP spid="7190" grpId="0"/>
      <p:bldP spid="719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3">
            <a:extLst>
              <a:ext uri="{FF2B5EF4-FFF2-40B4-BE49-F238E27FC236}">
                <a16:creationId xmlns:a16="http://schemas.microsoft.com/office/drawing/2014/main" id="{C1DD590E-740E-40ED-BD06-C4D16918EA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208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>
                <a:solidFill>
                  <a:schemeClr val="accent2"/>
                </a:solidFill>
                <a:sym typeface="Symbol" panose="05050102010706020507" pitchFamily="18" charset="2"/>
              </a:rPr>
              <a:t>Trh Práce</a:t>
            </a:r>
          </a:p>
        </p:txBody>
      </p:sp>
      <p:grpSp>
        <p:nvGrpSpPr>
          <p:cNvPr id="8255" name="Group 63">
            <a:extLst>
              <a:ext uri="{FF2B5EF4-FFF2-40B4-BE49-F238E27FC236}">
                <a16:creationId xmlns:a16="http://schemas.microsoft.com/office/drawing/2014/main" id="{6E32C19B-2D0B-4167-8A1C-C5308A61F6C5}"/>
              </a:ext>
            </a:extLst>
          </p:cNvPr>
          <p:cNvGrpSpPr>
            <a:grpSpLocks/>
          </p:cNvGrpSpPr>
          <p:nvPr/>
        </p:nvGrpSpPr>
        <p:grpSpPr bwMode="auto">
          <a:xfrm>
            <a:off x="0" y="504825"/>
            <a:ext cx="3778250" cy="2765425"/>
            <a:chOff x="0" y="621"/>
            <a:chExt cx="2380" cy="1742"/>
          </a:xfrm>
        </p:grpSpPr>
        <p:sp>
          <p:nvSpPr>
            <p:cNvPr id="60446" name="Text Box 11">
              <a:extLst>
                <a:ext uri="{FF2B5EF4-FFF2-40B4-BE49-F238E27FC236}">
                  <a16:creationId xmlns:a16="http://schemas.microsoft.com/office/drawing/2014/main" id="{B5CCADD2-FD31-4424-9783-AA5ACE9439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" y="739"/>
              <a:ext cx="43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cs-CZ" sz="2000" b="1" i="1"/>
                <a:t>W</a:t>
              </a:r>
              <a:r>
                <a:rPr lang="cs-CZ" altLang="cs-CZ" sz="2000" b="1" i="1"/>
                <a:t>/</a:t>
              </a:r>
              <a:r>
                <a:rPr lang="en-US" altLang="cs-CZ" sz="2000" b="1" i="1"/>
                <a:t>P</a:t>
              </a:r>
              <a:endParaRPr lang="cs-CZ" altLang="cs-CZ" sz="2000" b="1" i="1"/>
            </a:p>
          </p:txBody>
        </p:sp>
        <p:sp>
          <p:nvSpPr>
            <p:cNvPr id="60447" name="Line 4">
              <a:extLst>
                <a:ext uri="{FF2B5EF4-FFF2-40B4-BE49-F238E27FC236}">
                  <a16:creationId xmlns:a16="http://schemas.microsoft.com/office/drawing/2014/main" id="{B11CA7FD-87A2-40FA-8A7A-F7B68B2053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2104"/>
              <a:ext cx="1737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60448" name="Line 5">
              <a:extLst>
                <a:ext uri="{FF2B5EF4-FFF2-40B4-BE49-F238E27FC236}">
                  <a16:creationId xmlns:a16="http://schemas.microsoft.com/office/drawing/2014/main" id="{6BFD8D4D-458D-4A90-BECB-B36926757DC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-309" y="1362"/>
              <a:ext cx="1483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60449" name="Text Box 6">
              <a:extLst>
                <a:ext uri="{FF2B5EF4-FFF2-40B4-BE49-F238E27FC236}">
                  <a16:creationId xmlns:a16="http://schemas.microsoft.com/office/drawing/2014/main" id="{831634E0-EE3C-4108-B292-09BFEF0720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2" y="2103"/>
              <a:ext cx="16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cs-CZ" sz="2000" b="1" i="1"/>
                <a:t>L</a:t>
              </a:r>
              <a:endParaRPr lang="cs-CZ" altLang="cs-CZ" sz="2400" b="1" i="1"/>
            </a:p>
          </p:txBody>
        </p:sp>
        <p:sp>
          <p:nvSpPr>
            <p:cNvPr id="60450" name="Line 15">
              <a:extLst>
                <a:ext uri="{FF2B5EF4-FFF2-40B4-BE49-F238E27FC236}">
                  <a16:creationId xmlns:a16="http://schemas.microsoft.com/office/drawing/2014/main" id="{7C37AEC4-6BAF-4491-9642-39B728324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1" y="1524"/>
              <a:ext cx="1" cy="5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60451" name="Line 17">
              <a:extLst>
                <a:ext uri="{FF2B5EF4-FFF2-40B4-BE49-F238E27FC236}">
                  <a16:creationId xmlns:a16="http://schemas.microsoft.com/office/drawing/2014/main" id="{B6E8139F-111A-46DC-89F1-4D0FCFCF41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1" y="1517"/>
              <a:ext cx="76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60452" name="Freeform 24">
              <a:extLst>
                <a:ext uri="{FF2B5EF4-FFF2-40B4-BE49-F238E27FC236}">
                  <a16:creationId xmlns:a16="http://schemas.microsoft.com/office/drawing/2014/main" id="{9BF971DD-3C42-4744-B92E-2745598CA8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" y="802"/>
              <a:ext cx="1434" cy="1275"/>
            </a:xfrm>
            <a:custGeom>
              <a:avLst/>
              <a:gdLst>
                <a:gd name="T0" fmla="*/ 4 w 2060"/>
                <a:gd name="T1" fmla="*/ 188 h 1610"/>
                <a:gd name="T2" fmla="*/ 6 w 2060"/>
                <a:gd name="T3" fmla="*/ 185 h 1610"/>
                <a:gd name="T4" fmla="*/ 43 w 2060"/>
                <a:gd name="T5" fmla="*/ 108 h 1610"/>
                <a:gd name="T6" fmla="*/ 79 w 2060"/>
                <a:gd name="T7" fmla="*/ 0 h 16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0" h="1610">
                  <a:moveTo>
                    <a:pt x="120" y="1528"/>
                  </a:moveTo>
                  <a:cubicBezTo>
                    <a:pt x="60" y="1569"/>
                    <a:pt x="0" y="1610"/>
                    <a:pt x="167" y="1504"/>
                  </a:cubicBezTo>
                  <a:cubicBezTo>
                    <a:pt x="334" y="1398"/>
                    <a:pt x="810" y="1140"/>
                    <a:pt x="1125" y="889"/>
                  </a:cubicBezTo>
                  <a:cubicBezTo>
                    <a:pt x="1440" y="638"/>
                    <a:pt x="1904" y="149"/>
                    <a:pt x="2060" y="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0453" name="Freeform 26">
              <a:extLst>
                <a:ext uri="{FF2B5EF4-FFF2-40B4-BE49-F238E27FC236}">
                  <a16:creationId xmlns:a16="http://schemas.microsoft.com/office/drawing/2014/main" id="{98FE252C-D9DF-4BFE-87F8-40C110A19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" y="710"/>
              <a:ext cx="1497" cy="1308"/>
            </a:xfrm>
            <a:custGeom>
              <a:avLst/>
              <a:gdLst>
                <a:gd name="T0" fmla="*/ 0 w 2151"/>
                <a:gd name="T1" fmla="*/ 0 h 1652"/>
                <a:gd name="T2" fmla="*/ 28 w 2151"/>
                <a:gd name="T3" fmla="*/ 114 h 1652"/>
                <a:gd name="T4" fmla="*/ 82 w 2151"/>
                <a:gd name="T5" fmla="*/ 202 h 16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51" h="1652">
                  <a:moveTo>
                    <a:pt x="0" y="0"/>
                  </a:moveTo>
                  <a:cubicBezTo>
                    <a:pt x="191" y="330"/>
                    <a:pt x="383" y="660"/>
                    <a:pt x="741" y="935"/>
                  </a:cubicBezTo>
                  <a:cubicBezTo>
                    <a:pt x="1099" y="1210"/>
                    <a:pt x="1625" y="1431"/>
                    <a:pt x="2151" y="1652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0454" name="Text Box 27">
              <a:extLst>
                <a:ext uri="{FF2B5EF4-FFF2-40B4-BE49-F238E27FC236}">
                  <a16:creationId xmlns:a16="http://schemas.microsoft.com/office/drawing/2014/main" id="{DDACE8BE-B379-46AD-B800-A4DC08243F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389"/>
              <a:ext cx="4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cs-CZ" sz="2000" b="1" i="1"/>
                <a:t>W</a:t>
              </a:r>
              <a:r>
                <a:rPr lang="cs-CZ" altLang="cs-CZ" sz="2000" b="1" i="1"/>
                <a:t>/</a:t>
              </a:r>
              <a:r>
                <a:rPr lang="en-US" altLang="cs-CZ" sz="2000" b="1" i="1"/>
                <a:t>P</a:t>
              </a:r>
              <a:r>
                <a:rPr lang="en-US" altLang="cs-CZ" sz="2000" b="1" i="1" baseline="30000"/>
                <a:t>*</a:t>
              </a:r>
              <a:endParaRPr lang="cs-CZ" altLang="cs-CZ" sz="2400" b="1" i="1"/>
            </a:p>
          </p:txBody>
        </p:sp>
        <p:sp>
          <p:nvSpPr>
            <p:cNvPr id="60455" name="Text Box 28">
              <a:extLst>
                <a:ext uri="{FF2B5EF4-FFF2-40B4-BE49-F238E27FC236}">
                  <a16:creationId xmlns:a16="http://schemas.microsoft.com/office/drawing/2014/main" id="{06561C84-79FB-4CC1-A338-D33ED055F3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0" y="2113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cs-CZ" sz="2000" b="1" i="1"/>
                <a:t>L</a:t>
              </a:r>
              <a:r>
                <a:rPr lang="en-US" altLang="cs-CZ" sz="2000" b="1" i="1" baseline="30000"/>
                <a:t>*</a:t>
              </a:r>
              <a:endParaRPr lang="cs-CZ" altLang="cs-CZ" sz="2400" b="1" i="1"/>
            </a:p>
          </p:txBody>
        </p:sp>
        <p:sp>
          <p:nvSpPr>
            <p:cNvPr id="60456" name="Text Box 29">
              <a:extLst>
                <a:ext uri="{FF2B5EF4-FFF2-40B4-BE49-F238E27FC236}">
                  <a16:creationId xmlns:a16="http://schemas.microsoft.com/office/drawing/2014/main" id="{CF17E30D-A04A-4084-BAEA-493D342265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9" y="714"/>
              <a:ext cx="48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cs-CZ" sz="2000" b="1" i="1"/>
                <a:t>L</a:t>
              </a:r>
              <a:r>
                <a:rPr lang="en-US" altLang="cs-CZ" sz="2000" b="1" i="1" baseline="30000"/>
                <a:t>S</a:t>
              </a:r>
              <a:endParaRPr lang="cs-CZ" altLang="cs-CZ" sz="2400" b="1" i="1"/>
            </a:p>
          </p:txBody>
        </p:sp>
        <p:sp>
          <p:nvSpPr>
            <p:cNvPr id="60457" name="Text Box 30">
              <a:extLst>
                <a:ext uri="{FF2B5EF4-FFF2-40B4-BE49-F238E27FC236}">
                  <a16:creationId xmlns:a16="http://schemas.microsoft.com/office/drawing/2014/main" id="{4D5671EE-4045-43A5-8540-C5E30061A4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9" y="1659"/>
              <a:ext cx="4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cs-CZ" sz="2000" b="1" i="1"/>
                <a:t>L</a:t>
              </a:r>
              <a:r>
                <a:rPr lang="en-US" altLang="cs-CZ" sz="2000" b="1" i="1" baseline="30000"/>
                <a:t>D</a:t>
              </a:r>
              <a:endParaRPr lang="cs-CZ" altLang="cs-CZ" sz="2400" b="1" i="1"/>
            </a:p>
          </p:txBody>
        </p:sp>
      </p:grpSp>
      <p:sp>
        <p:nvSpPr>
          <p:cNvPr id="8225" name="Text Box 33">
            <a:extLst>
              <a:ext uri="{FF2B5EF4-FFF2-40B4-BE49-F238E27FC236}">
                <a16:creationId xmlns:a16="http://schemas.microsoft.com/office/drawing/2014/main" id="{F4ADA5F9-92AB-43AC-AE98-AA985F1E3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9938" y="0"/>
            <a:ext cx="39528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>
                <a:solidFill>
                  <a:schemeClr val="accent2"/>
                </a:solidFill>
                <a:sym typeface="Symbol" panose="05050102010706020507" pitchFamily="18" charset="2"/>
              </a:rPr>
              <a:t>Trh zboží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000" b="1" i="1">
                <a:solidFill>
                  <a:srgbClr val="FF0000"/>
                </a:solidFill>
                <a:sym typeface="Symbol" panose="05050102010706020507" pitchFamily="18" charset="2"/>
              </a:rPr>
              <a:t>Y</a:t>
            </a:r>
            <a:r>
              <a:rPr lang="cs-CZ" altLang="cs-CZ" sz="2000" b="1" i="1" baseline="30000">
                <a:solidFill>
                  <a:srgbClr val="FF0000"/>
                </a:solidFill>
                <a:sym typeface="Symbol" panose="05050102010706020507" pitchFamily="18" charset="2"/>
              </a:rPr>
              <a:t>S</a:t>
            </a:r>
            <a:r>
              <a:rPr lang="cs-CZ" altLang="cs-CZ" sz="2000" b="1" i="1">
                <a:solidFill>
                  <a:srgbClr val="FF0000"/>
                </a:solidFill>
                <a:sym typeface="Symbol" panose="05050102010706020507" pitchFamily="18" charset="2"/>
              </a:rPr>
              <a:t>=F(K;L)   Y</a:t>
            </a:r>
            <a:r>
              <a:rPr lang="cs-CZ" altLang="cs-CZ" sz="2000" b="1" i="1" baseline="30000">
                <a:solidFill>
                  <a:srgbClr val="FF0000"/>
                </a:solidFill>
                <a:sym typeface="Symbol" panose="05050102010706020507" pitchFamily="18" charset="2"/>
              </a:rPr>
              <a:t>D</a:t>
            </a:r>
            <a:r>
              <a:rPr lang="cs-CZ" altLang="cs-CZ" sz="2000" b="1" i="1">
                <a:solidFill>
                  <a:srgbClr val="FF0000"/>
                </a:solidFill>
                <a:sym typeface="Symbol" panose="05050102010706020507" pitchFamily="18" charset="2"/>
              </a:rPr>
              <a:t>=C(W/P)+I(r)+G</a:t>
            </a:r>
          </a:p>
        </p:txBody>
      </p:sp>
      <p:grpSp>
        <p:nvGrpSpPr>
          <p:cNvPr id="8242" name="Group 50">
            <a:extLst>
              <a:ext uri="{FF2B5EF4-FFF2-40B4-BE49-F238E27FC236}">
                <a16:creationId xmlns:a16="http://schemas.microsoft.com/office/drawing/2014/main" id="{B30466E0-5515-4A35-812A-8D9CAEB84BA0}"/>
              </a:ext>
            </a:extLst>
          </p:cNvPr>
          <p:cNvGrpSpPr>
            <a:grpSpLocks/>
          </p:cNvGrpSpPr>
          <p:nvPr/>
        </p:nvGrpSpPr>
        <p:grpSpPr bwMode="auto">
          <a:xfrm>
            <a:off x="4365625" y="615950"/>
            <a:ext cx="3683000" cy="2816225"/>
            <a:chOff x="2883" y="677"/>
            <a:chExt cx="2320" cy="1774"/>
          </a:xfrm>
        </p:grpSpPr>
        <p:sp>
          <p:nvSpPr>
            <p:cNvPr id="60435" name="Text Box 35">
              <a:extLst>
                <a:ext uri="{FF2B5EF4-FFF2-40B4-BE49-F238E27FC236}">
                  <a16:creationId xmlns:a16="http://schemas.microsoft.com/office/drawing/2014/main" id="{E4EFA773-4C69-4344-A21D-F7FE22E56D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3" y="827"/>
              <a:ext cx="27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cs-CZ" sz="2000" b="1" i="1"/>
                <a:t>P</a:t>
              </a:r>
              <a:endParaRPr lang="cs-CZ" altLang="cs-CZ" sz="2400" b="1" i="1"/>
            </a:p>
          </p:txBody>
        </p:sp>
        <p:sp>
          <p:nvSpPr>
            <p:cNvPr id="60436" name="Line 36">
              <a:extLst>
                <a:ext uri="{FF2B5EF4-FFF2-40B4-BE49-F238E27FC236}">
                  <a16:creationId xmlns:a16="http://schemas.microsoft.com/office/drawing/2014/main" id="{48564534-D80D-420E-B076-9BE88F740C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8" y="2192"/>
              <a:ext cx="17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60437" name="Line 37">
              <a:extLst>
                <a:ext uri="{FF2B5EF4-FFF2-40B4-BE49-F238E27FC236}">
                  <a16:creationId xmlns:a16="http://schemas.microsoft.com/office/drawing/2014/main" id="{48875D4B-6A61-4686-9302-CF3A1B1D748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2506" y="1451"/>
              <a:ext cx="14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60438" name="Text Box 38">
              <a:extLst>
                <a:ext uri="{FF2B5EF4-FFF2-40B4-BE49-F238E27FC236}">
                  <a16:creationId xmlns:a16="http://schemas.microsoft.com/office/drawing/2014/main" id="{E084C827-3C10-45F2-8CF6-E180C024BF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8" y="2191"/>
              <a:ext cx="16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cs-CZ" altLang="cs-CZ" sz="2000" b="1" i="1"/>
                <a:t>Y</a:t>
              </a:r>
              <a:endParaRPr lang="cs-CZ" altLang="cs-CZ" sz="2400" b="1" i="1"/>
            </a:p>
          </p:txBody>
        </p:sp>
        <p:sp>
          <p:nvSpPr>
            <p:cNvPr id="60439" name="Line 40">
              <a:extLst>
                <a:ext uri="{FF2B5EF4-FFF2-40B4-BE49-F238E27FC236}">
                  <a16:creationId xmlns:a16="http://schemas.microsoft.com/office/drawing/2014/main" id="{1F3FA419-1D55-40F6-B25C-5E1030F8B6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40" y="1581"/>
              <a:ext cx="76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60440" name="Freeform 42">
              <a:extLst>
                <a:ext uri="{FF2B5EF4-FFF2-40B4-BE49-F238E27FC236}">
                  <a16:creationId xmlns:a16="http://schemas.microsoft.com/office/drawing/2014/main" id="{0C99231A-0E5A-42E6-82D1-6DBB20422B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8" y="798"/>
              <a:ext cx="1497" cy="1308"/>
            </a:xfrm>
            <a:custGeom>
              <a:avLst/>
              <a:gdLst>
                <a:gd name="T0" fmla="*/ 0 w 2151"/>
                <a:gd name="T1" fmla="*/ 0 h 1652"/>
                <a:gd name="T2" fmla="*/ 28 w 2151"/>
                <a:gd name="T3" fmla="*/ 114 h 1652"/>
                <a:gd name="T4" fmla="*/ 82 w 2151"/>
                <a:gd name="T5" fmla="*/ 202 h 16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51" h="1652">
                  <a:moveTo>
                    <a:pt x="0" y="0"/>
                  </a:moveTo>
                  <a:cubicBezTo>
                    <a:pt x="191" y="330"/>
                    <a:pt x="383" y="660"/>
                    <a:pt x="741" y="935"/>
                  </a:cubicBezTo>
                  <a:cubicBezTo>
                    <a:pt x="1099" y="1210"/>
                    <a:pt x="1625" y="1431"/>
                    <a:pt x="2151" y="1652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0441" name="Text Box 43">
              <a:extLst>
                <a:ext uri="{FF2B5EF4-FFF2-40B4-BE49-F238E27FC236}">
                  <a16:creationId xmlns:a16="http://schemas.microsoft.com/office/drawing/2014/main" id="{BE265DDD-6AC9-40A7-AA7F-BB0CE0831E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2" y="1477"/>
              <a:ext cx="33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cs-CZ" sz="2000" b="1" i="1"/>
                <a:t>P</a:t>
              </a:r>
              <a:r>
                <a:rPr lang="en-US" altLang="cs-CZ" sz="2000" b="1" i="1" baseline="30000"/>
                <a:t>*</a:t>
              </a:r>
              <a:endParaRPr lang="cs-CZ" altLang="cs-CZ" sz="2400" b="1" i="1"/>
            </a:p>
          </p:txBody>
        </p:sp>
        <p:sp>
          <p:nvSpPr>
            <p:cNvPr id="60442" name="Text Box 44">
              <a:extLst>
                <a:ext uri="{FF2B5EF4-FFF2-40B4-BE49-F238E27FC236}">
                  <a16:creationId xmlns:a16="http://schemas.microsoft.com/office/drawing/2014/main" id="{0C77C06D-5BC5-416F-B397-08D2835A9E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6" y="2201"/>
              <a:ext cx="29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cs-CZ" altLang="cs-CZ" sz="2000" b="1" i="1"/>
                <a:t>Y</a:t>
              </a:r>
              <a:r>
                <a:rPr lang="en-US" altLang="cs-CZ" sz="2000" b="1" i="1" baseline="30000"/>
                <a:t>*</a:t>
              </a:r>
              <a:endParaRPr lang="cs-CZ" altLang="cs-CZ" sz="2400" b="1" i="1"/>
            </a:p>
          </p:txBody>
        </p:sp>
        <p:sp>
          <p:nvSpPr>
            <p:cNvPr id="60443" name="Text Box 45">
              <a:extLst>
                <a:ext uri="{FF2B5EF4-FFF2-40B4-BE49-F238E27FC236}">
                  <a16:creationId xmlns:a16="http://schemas.microsoft.com/office/drawing/2014/main" id="{FD7BD899-36EE-4F84-A283-0E71682613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1" y="677"/>
              <a:ext cx="4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cs-CZ" sz="2000" b="1" i="1"/>
                <a:t>AS</a:t>
              </a:r>
              <a:endParaRPr lang="cs-CZ" altLang="cs-CZ" sz="2400" b="1" i="1"/>
            </a:p>
          </p:txBody>
        </p:sp>
        <p:sp>
          <p:nvSpPr>
            <p:cNvPr id="60444" name="Text Box 46">
              <a:extLst>
                <a:ext uri="{FF2B5EF4-FFF2-40B4-BE49-F238E27FC236}">
                  <a16:creationId xmlns:a16="http://schemas.microsoft.com/office/drawing/2014/main" id="{AABAEBA3-CD00-4F1C-8B15-9142C778CC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5" y="1739"/>
              <a:ext cx="37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cs-CZ" sz="2000" b="1" i="1"/>
                <a:t>Y</a:t>
              </a:r>
              <a:r>
                <a:rPr lang="en-US" altLang="cs-CZ" sz="2000" b="1" i="1" baseline="30000"/>
                <a:t>D</a:t>
              </a:r>
              <a:endParaRPr lang="cs-CZ" altLang="cs-CZ" sz="2400" b="1" i="1"/>
            </a:p>
          </p:txBody>
        </p:sp>
        <p:sp>
          <p:nvSpPr>
            <p:cNvPr id="60445" name="Line 47">
              <a:extLst>
                <a:ext uri="{FF2B5EF4-FFF2-40B4-BE49-F238E27FC236}">
                  <a16:creationId xmlns:a16="http://schemas.microsoft.com/office/drawing/2014/main" id="{F8268858-8311-436F-853D-B5D3DEEE36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13" y="756"/>
              <a:ext cx="0" cy="14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</p:grpSp>
      <p:sp>
        <p:nvSpPr>
          <p:cNvPr id="8241" name="Text Box 49">
            <a:extLst>
              <a:ext uri="{FF2B5EF4-FFF2-40B4-BE49-F238E27FC236}">
                <a16:creationId xmlns:a16="http://schemas.microsoft.com/office/drawing/2014/main" id="{F345EFA5-200D-4FAE-AEAA-DCE5078A60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190875"/>
            <a:ext cx="5145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>
                <a:solidFill>
                  <a:schemeClr val="accent2"/>
                </a:solidFill>
                <a:sym typeface="Symbol" panose="05050102010706020507" pitchFamily="18" charset="2"/>
              </a:rPr>
              <a:t>Kapitálový trh (trh zápůjčních fondů)</a:t>
            </a:r>
            <a:endParaRPr lang="cs-CZ" altLang="cs-CZ" sz="2000" b="1" i="1">
              <a:solidFill>
                <a:schemeClr val="accent2"/>
              </a:solidFill>
              <a:sym typeface="Symbol" panose="05050102010706020507" pitchFamily="18" charset="2"/>
            </a:endParaRPr>
          </a:p>
        </p:txBody>
      </p:sp>
      <p:grpSp>
        <p:nvGrpSpPr>
          <p:cNvPr id="8256" name="Group 64">
            <a:extLst>
              <a:ext uri="{FF2B5EF4-FFF2-40B4-BE49-F238E27FC236}">
                <a16:creationId xmlns:a16="http://schemas.microsoft.com/office/drawing/2014/main" id="{04943253-8A68-4924-82BA-62F04253EB55}"/>
              </a:ext>
            </a:extLst>
          </p:cNvPr>
          <p:cNvGrpSpPr>
            <a:grpSpLocks/>
          </p:cNvGrpSpPr>
          <p:nvPr/>
        </p:nvGrpSpPr>
        <p:grpSpPr bwMode="auto">
          <a:xfrm>
            <a:off x="0" y="3775075"/>
            <a:ext cx="3683000" cy="2800350"/>
            <a:chOff x="259" y="2378"/>
            <a:chExt cx="2320" cy="1764"/>
          </a:xfrm>
        </p:grpSpPr>
        <p:sp>
          <p:nvSpPr>
            <p:cNvPr id="60425" name="Text Box 52">
              <a:extLst>
                <a:ext uri="{FF2B5EF4-FFF2-40B4-BE49-F238E27FC236}">
                  <a16:creationId xmlns:a16="http://schemas.microsoft.com/office/drawing/2014/main" id="{84E42227-8A4F-444F-9B3B-2637391FE6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" y="2528"/>
              <a:ext cx="27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cs-CZ" sz="2000" b="1" i="1"/>
                <a:t>rc</a:t>
              </a:r>
              <a:endParaRPr lang="cs-CZ" altLang="cs-CZ" sz="2400" b="1" i="1"/>
            </a:p>
          </p:txBody>
        </p:sp>
        <p:sp>
          <p:nvSpPr>
            <p:cNvPr id="60426" name="Line 53">
              <a:extLst>
                <a:ext uri="{FF2B5EF4-FFF2-40B4-BE49-F238E27FC236}">
                  <a16:creationId xmlns:a16="http://schemas.microsoft.com/office/drawing/2014/main" id="{5A08BD6A-EA16-4B97-B1EF-829F0A2B59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3893"/>
              <a:ext cx="17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60427" name="Line 54">
              <a:extLst>
                <a:ext uri="{FF2B5EF4-FFF2-40B4-BE49-F238E27FC236}">
                  <a16:creationId xmlns:a16="http://schemas.microsoft.com/office/drawing/2014/main" id="{F277A1C1-BD52-452F-9240-F7FCFDFB4A3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-118" y="3152"/>
              <a:ext cx="14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60428" name="Text Box 55">
              <a:extLst>
                <a:ext uri="{FF2B5EF4-FFF2-40B4-BE49-F238E27FC236}">
                  <a16:creationId xmlns:a16="http://schemas.microsoft.com/office/drawing/2014/main" id="{C2FA97B8-886F-48ED-AF2E-426BB1CCD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4" y="3892"/>
              <a:ext cx="33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cs-CZ" sz="2000" b="1" i="1"/>
                <a:t>I,S</a:t>
              </a:r>
              <a:endParaRPr lang="cs-CZ" altLang="cs-CZ" sz="2400" b="1" i="1"/>
            </a:p>
          </p:txBody>
        </p:sp>
        <p:sp>
          <p:nvSpPr>
            <p:cNvPr id="60429" name="Line 56">
              <a:extLst>
                <a:ext uri="{FF2B5EF4-FFF2-40B4-BE49-F238E27FC236}">
                  <a16:creationId xmlns:a16="http://schemas.microsoft.com/office/drawing/2014/main" id="{15A8786E-6043-4231-BC0A-3415889ACF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6" y="3282"/>
              <a:ext cx="76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60430" name="Freeform 57">
              <a:extLst>
                <a:ext uri="{FF2B5EF4-FFF2-40B4-BE49-F238E27FC236}">
                  <a16:creationId xmlns:a16="http://schemas.microsoft.com/office/drawing/2014/main" id="{B5A1D011-D00E-410B-A2C3-ACE6A5503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" y="2499"/>
              <a:ext cx="1497" cy="1308"/>
            </a:xfrm>
            <a:custGeom>
              <a:avLst/>
              <a:gdLst>
                <a:gd name="T0" fmla="*/ 0 w 2151"/>
                <a:gd name="T1" fmla="*/ 0 h 1652"/>
                <a:gd name="T2" fmla="*/ 28 w 2151"/>
                <a:gd name="T3" fmla="*/ 114 h 1652"/>
                <a:gd name="T4" fmla="*/ 82 w 2151"/>
                <a:gd name="T5" fmla="*/ 202 h 16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51" h="1652">
                  <a:moveTo>
                    <a:pt x="0" y="0"/>
                  </a:moveTo>
                  <a:cubicBezTo>
                    <a:pt x="191" y="330"/>
                    <a:pt x="383" y="660"/>
                    <a:pt x="741" y="935"/>
                  </a:cubicBezTo>
                  <a:cubicBezTo>
                    <a:pt x="1099" y="1210"/>
                    <a:pt x="1625" y="1431"/>
                    <a:pt x="2151" y="1652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0431" name="Text Box 58">
              <a:extLst>
                <a:ext uri="{FF2B5EF4-FFF2-40B4-BE49-F238E27FC236}">
                  <a16:creationId xmlns:a16="http://schemas.microsoft.com/office/drawing/2014/main" id="{33EF6258-B021-4351-88DC-E63D432A75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3178"/>
              <a:ext cx="33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cs-CZ" sz="2000" b="1" i="1"/>
                <a:t>rc</a:t>
              </a:r>
              <a:r>
                <a:rPr lang="en-US" altLang="cs-CZ" sz="2000" b="1" i="1" baseline="30000"/>
                <a:t>*</a:t>
              </a:r>
              <a:endParaRPr lang="cs-CZ" altLang="cs-CZ" sz="2400" b="1" i="1"/>
            </a:p>
          </p:txBody>
        </p:sp>
        <p:sp>
          <p:nvSpPr>
            <p:cNvPr id="60432" name="Text Box 60">
              <a:extLst>
                <a:ext uri="{FF2B5EF4-FFF2-40B4-BE49-F238E27FC236}">
                  <a16:creationId xmlns:a16="http://schemas.microsoft.com/office/drawing/2014/main" id="{09A78046-FBF3-4456-9516-20B8CA25BC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7" y="2378"/>
              <a:ext cx="4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cs-CZ" sz="2000" b="1" i="1"/>
                <a:t>S</a:t>
              </a:r>
              <a:endParaRPr lang="cs-CZ" altLang="cs-CZ" sz="2400" b="1" i="1"/>
            </a:p>
          </p:txBody>
        </p:sp>
        <p:sp>
          <p:nvSpPr>
            <p:cNvPr id="60433" name="Text Box 61">
              <a:extLst>
                <a:ext uri="{FF2B5EF4-FFF2-40B4-BE49-F238E27FC236}">
                  <a16:creationId xmlns:a16="http://schemas.microsoft.com/office/drawing/2014/main" id="{D082B609-EE88-4CE9-B2FF-FA720828FB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1" y="3440"/>
              <a:ext cx="37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cs-CZ" sz="2000" b="1" i="1"/>
                <a:t>I(r)</a:t>
              </a:r>
              <a:endParaRPr lang="cs-CZ" altLang="cs-CZ" sz="2400" b="1" i="1"/>
            </a:p>
          </p:txBody>
        </p:sp>
        <p:sp>
          <p:nvSpPr>
            <p:cNvPr id="60434" name="Line 62">
              <a:extLst>
                <a:ext uri="{FF2B5EF4-FFF2-40B4-BE49-F238E27FC236}">
                  <a16:creationId xmlns:a16="http://schemas.microsoft.com/office/drawing/2014/main" id="{E520E399-6F80-4E8F-AE90-953993C834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89" y="2457"/>
              <a:ext cx="0" cy="14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</p:grpSp>
      <p:sp>
        <p:nvSpPr>
          <p:cNvPr id="8257" name="Text Box 65">
            <a:extLst>
              <a:ext uri="{FF2B5EF4-FFF2-40B4-BE49-F238E27FC236}">
                <a16:creationId xmlns:a16="http://schemas.microsoft.com/office/drawing/2014/main" id="{9CAB6B6B-F7EE-4A85-A1C7-838AAA6BD9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8613" y="3406775"/>
            <a:ext cx="3952875" cy="230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>
                <a:solidFill>
                  <a:schemeClr val="accent2"/>
                </a:solidFill>
                <a:sym typeface="Symbol" panose="05050102010706020507" pitchFamily="18" charset="2"/>
              </a:rPr>
              <a:t>Trh peněz</a:t>
            </a:r>
            <a:endParaRPr lang="en-GB" altLang="cs-CZ" sz="2400" b="1" i="1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cs-CZ" sz="2000">
                <a:sym typeface="Symbol" panose="05050102010706020507" pitchFamily="18" charset="2"/>
              </a:rPr>
              <a:t>Neo</a:t>
            </a:r>
            <a:r>
              <a:rPr lang="cs-CZ" altLang="cs-CZ" sz="2000">
                <a:sym typeface="Symbol" panose="05050102010706020507" pitchFamily="18" charset="2"/>
              </a:rPr>
              <a:t>k</a:t>
            </a:r>
            <a:r>
              <a:rPr lang="en-GB" altLang="cs-CZ" sz="2000">
                <a:sym typeface="Symbol" panose="05050102010706020507" pitchFamily="18" charset="2"/>
              </a:rPr>
              <a:t>lasi</a:t>
            </a:r>
            <a:r>
              <a:rPr lang="cs-CZ" altLang="cs-CZ" sz="2000">
                <a:sym typeface="Symbol" panose="05050102010706020507" pitchFamily="18" charset="2"/>
              </a:rPr>
              <a:t>ka</a:t>
            </a:r>
            <a:r>
              <a:rPr lang="en-GB" altLang="cs-CZ" sz="2000">
                <a:sym typeface="Symbol" panose="05050102010706020507" pitchFamily="18" charset="2"/>
              </a:rPr>
              <a:t>- </a:t>
            </a:r>
            <a:r>
              <a:rPr lang="cs-CZ" altLang="cs-CZ" sz="2000" i="1">
                <a:solidFill>
                  <a:schemeClr val="accent2"/>
                </a:solidFill>
                <a:sym typeface="Symbol" panose="05050102010706020507" pitchFamily="18" charset="2"/>
              </a:rPr>
              <a:t>oddělení reálné a peněžní ekonomiky (tzv. klasická dichotomie)</a:t>
            </a:r>
            <a:endParaRPr lang="en-GB" altLang="cs-CZ" sz="2000" i="1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000" i="1">
                <a:solidFill>
                  <a:srgbClr val="33CC33"/>
                </a:solidFill>
                <a:sym typeface="Symbol" panose="05050102010706020507" pitchFamily="18" charset="2"/>
              </a:rPr>
              <a:t>Kva</a:t>
            </a:r>
            <a:r>
              <a:rPr lang="en-GB" altLang="cs-CZ" sz="2000" i="1">
                <a:solidFill>
                  <a:srgbClr val="33CC33"/>
                </a:solidFill>
                <a:sym typeface="Symbol" panose="05050102010706020507" pitchFamily="18" charset="2"/>
              </a:rPr>
              <a:t>ntitativ</a:t>
            </a:r>
            <a:r>
              <a:rPr lang="cs-CZ" altLang="cs-CZ" sz="2000" i="1">
                <a:solidFill>
                  <a:srgbClr val="33CC33"/>
                </a:solidFill>
                <a:sym typeface="Symbol" panose="05050102010706020507" pitchFamily="18" charset="2"/>
              </a:rPr>
              <a:t>ní</a:t>
            </a:r>
            <a:r>
              <a:rPr lang="en-GB" altLang="cs-CZ" sz="2000" i="1">
                <a:solidFill>
                  <a:srgbClr val="33CC33"/>
                </a:solidFill>
                <a:sym typeface="Symbol" panose="05050102010706020507" pitchFamily="18" charset="2"/>
              </a:rPr>
              <a:t> </a:t>
            </a:r>
            <a:r>
              <a:rPr lang="cs-CZ" altLang="cs-CZ" sz="2000" i="1">
                <a:solidFill>
                  <a:srgbClr val="33CC33"/>
                </a:solidFill>
                <a:sym typeface="Symbol" panose="05050102010706020507" pitchFamily="18" charset="2"/>
              </a:rPr>
              <a:t>t</a:t>
            </a:r>
            <a:r>
              <a:rPr lang="en-GB" altLang="cs-CZ" sz="2000" i="1">
                <a:solidFill>
                  <a:srgbClr val="33CC33"/>
                </a:solidFill>
                <a:sym typeface="Symbol" panose="05050102010706020507" pitchFamily="18" charset="2"/>
              </a:rPr>
              <a:t>eor</a:t>
            </a:r>
            <a:r>
              <a:rPr lang="cs-CZ" altLang="cs-CZ" sz="2000" i="1">
                <a:solidFill>
                  <a:srgbClr val="33CC33"/>
                </a:solidFill>
                <a:sym typeface="Symbol" panose="05050102010706020507" pitchFamily="18" charset="2"/>
              </a:rPr>
              <a:t>ie peněz</a:t>
            </a:r>
            <a:endParaRPr lang="en-GB" altLang="cs-CZ" sz="2000" i="1">
              <a:solidFill>
                <a:srgbClr val="33CC33"/>
              </a:solidFill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cs-CZ" sz="2000" b="1" i="1">
                <a:solidFill>
                  <a:schemeClr val="accent2"/>
                </a:solidFill>
                <a:sym typeface="Symbol" panose="05050102010706020507" pitchFamily="18" charset="2"/>
              </a:rPr>
              <a:t>M</a:t>
            </a:r>
            <a:r>
              <a:rPr lang="en-GB" altLang="cs-CZ" sz="2000" b="1" i="1" baseline="30000">
                <a:solidFill>
                  <a:schemeClr val="accent2"/>
                </a:solidFill>
                <a:sym typeface="Symbol" panose="05050102010706020507" pitchFamily="18" charset="2"/>
              </a:rPr>
              <a:t>D</a:t>
            </a:r>
            <a:r>
              <a:rPr lang="en-GB" altLang="cs-CZ" sz="2000" b="1" i="1">
                <a:solidFill>
                  <a:schemeClr val="accent2"/>
                </a:solidFill>
                <a:sym typeface="Symbol" panose="05050102010706020507" pitchFamily="18" charset="2"/>
              </a:rPr>
              <a:t>=1/v .P .Y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cs-CZ" sz="2000" b="1" i="1">
                <a:solidFill>
                  <a:schemeClr val="accent2"/>
                </a:solidFill>
                <a:sym typeface="Symbol" panose="05050102010706020507" pitchFamily="18" charset="2"/>
              </a:rPr>
              <a:t>M .v = P .Y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82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82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82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82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/>
      <p:bldP spid="824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6E504C0-1D4B-5C9E-D38F-1396CBD5B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cs-CZ" sz="2800" b="1" i="1">
                <a:solidFill>
                  <a:schemeClr val="accent2"/>
                </a:solidFill>
              </a:rPr>
              <a:t>Keyn</a:t>
            </a:r>
            <a:r>
              <a:rPr lang="cs-CZ" altLang="cs-CZ" sz="2800" b="1" i="1">
                <a:solidFill>
                  <a:schemeClr val="accent2"/>
                </a:solidFill>
              </a:rPr>
              <a:t>e</a:t>
            </a:r>
            <a:r>
              <a:rPr lang="en-GB" altLang="cs-CZ" sz="2800" b="1" i="1">
                <a:solidFill>
                  <a:schemeClr val="accent2"/>
                </a:solidFill>
              </a:rPr>
              <a:t>si</a:t>
            </a:r>
            <a:r>
              <a:rPr lang="cs-CZ" altLang="cs-CZ" sz="2800" b="1" i="1">
                <a:solidFill>
                  <a:schemeClr val="accent2"/>
                </a:solidFill>
              </a:rPr>
              <a:t>ánská ek</a:t>
            </a:r>
            <a:r>
              <a:rPr lang="en-GB" altLang="cs-CZ" sz="2800" b="1" i="1">
                <a:solidFill>
                  <a:schemeClr val="accent2"/>
                </a:solidFill>
              </a:rPr>
              <a:t>onomi</a:t>
            </a:r>
            <a:r>
              <a:rPr lang="cs-CZ" altLang="cs-CZ" sz="2800" b="1" i="1">
                <a:solidFill>
                  <a:schemeClr val="accent2"/>
                </a:solidFill>
              </a:rPr>
              <a:t>e</a:t>
            </a:r>
            <a:endParaRPr lang="en-GB" altLang="cs-CZ" sz="2800" b="1" i="1">
              <a:solidFill>
                <a:schemeClr val="accent2"/>
              </a:solidFill>
            </a:endParaRPr>
          </a:p>
        </p:txBody>
      </p:sp>
      <p:sp>
        <p:nvSpPr>
          <p:cNvPr id="2051" name="Text Box 3">
            <a:extLst>
              <a:ext uri="{FF2B5EF4-FFF2-40B4-BE49-F238E27FC236}">
                <a16:creationId xmlns:a16="http://schemas.microsoft.com/office/drawing/2014/main" id="{43FDD026-887E-F84C-7333-84478572A0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025" y="928688"/>
            <a:ext cx="7848600" cy="435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cs-CZ" sz="2400"/>
              <a:t>Rea</a:t>
            </a:r>
            <a:r>
              <a:rPr lang="cs-CZ" altLang="cs-CZ" sz="2400"/>
              <a:t>kce na </a:t>
            </a:r>
            <a:r>
              <a:rPr lang="en-US" altLang="cs-CZ" sz="2400"/>
              <a:t>neo-</a:t>
            </a:r>
            <a:r>
              <a:rPr lang="cs-CZ" altLang="cs-CZ" sz="2400"/>
              <a:t>k</a:t>
            </a:r>
            <a:r>
              <a:rPr lang="en-US" altLang="cs-CZ" sz="2400"/>
              <a:t>lasic</a:t>
            </a:r>
            <a:r>
              <a:rPr lang="cs-CZ" altLang="cs-CZ" sz="2400"/>
              <a:t>kou</a:t>
            </a:r>
            <a:r>
              <a:rPr lang="en-US" altLang="cs-CZ" sz="2400"/>
              <a:t> e</a:t>
            </a:r>
            <a:r>
              <a:rPr lang="cs-CZ" altLang="cs-CZ" sz="2400"/>
              <a:t>k</a:t>
            </a:r>
            <a:r>
              <a:rPr lang="en-US" altLang="cs-CZ" sz="2400"/>
              <a:t>onomi</a:t>
            </a:r>
            <a:r>
              <a:rPr lang="cs-CZ" altLang="cs-CZ" sz="2400"/>
              <a:t>i</a:t>
            </a:r>
            <a:r>
              <a:rPr lang="en-US" altLang="cs-CZ" sz="2000"/>
              <a:t> (</a:t>
            </a:r>
            <a:r>
              <a:rPr lang="en-US" altLang="cs-CZ" sz="2000" b="1" i="1"/>
              <a:t>Y=Y</a:t>
            </a:r>
            <a:r>
              <a:rPr lang="en-US" altLang="cs-CZ" sz="2000" b="1" i="1" baseline="-25000"/>
              <a:t>P</a:t>
            </a:r>
            <a:r>
              <a:rPr lang="en-US" altLang="cs-CZ" sz="2000" b="1" i="1"/>
              <a:t>, u=u</a:t>
            </a:r>
            <a:r>
              <a:rPr lang="en-US" altLang="cs-CZ" sz="2000" b="1" i="1" baseline="30000"/>
              <a:t>*</a:t>
            </a:r>
            <a:r>
              <a:rPr lang="en-US" altLang="cs-CZ" sz="2000"/>
              <a:t>)</a:t>
            </a:r>
          </a:p>
          <a:p>
            <a:pPr eaLnBrk="1" hangingPunct="1">
              <a:spcBef>
                <a:spcPct val="50000"/>
              </a:spcBef>
            </a:pPr>
            <a:r>
              <a:rPr lang="cs-CZ" altLang="cs-CZ" sz="2200" i="1">
                <a:solidFill>
                  <a:schemeClr val="accent2"/>
                </a:solidFill>
              </a:rPr>
              <a:t>Velká d</a:t>
            </a:r>
            <a:r>
              <a:rPr lang="en-US" altLang="cs-CZ" sz="2200" i="1">
                <a:solidFill>
                  <a:schemeClr val="accent2"/>
                </a:solidFill>
              </a:rPr>
              <a:t>epres</a:t>
            </a:r>
            <a:r>
              <a:rPr lang="cs-CZ" altLang="cs-CZ" sz="2200" i="1">
                <a:solidFill>
                  <a:schemeClr val="accent2"/>
                </a:solidFill>
              </a:rPr>
              <a:t>e </a:t>
            </a:r>
            <a:r>
              <a:rPr lang="en-US" altLang="cs-CZ" sz="2200" i="1">
                <a:solidFill>
                  <a:schemeClr val="accent2"/>
                </a:solidFill>
              </a:rPr>
              <a:t>1929-33</a:t>
            </a:r>
            <a:r>
              <a:rPr lang="en-US" altLang="cs-CZ" sz="2200">
                <a:solidFill>
                  <a:schemeClr val="accent2"/>
                </a:solidFill>
              </a:rPr>
              <a:t>-</a:t>
            </a:r>
            <a:r>
              <a:rPr lang="en-US" altLang="cs-CZ" sz="2200"/>
              <a:t> </a:t>
            </a:r>
            <a:r>
              <a:rPr lang="en-US" altLang="cs-CZ" sz="2200">
                <a:sym typeface="Symbol" panose="05050102010706020507" pitchFamily="18" charset="2"/>
              </a:rPr>
              <a:t>e</a:t>
            </a:r>
            <a:r>
              <a:rPr lang="cs-CZ" altLang="cs-CZ" sz="2200">
                <a:sym typeface="Symbol" panose="05050102010706020507" pitchFamily="18" charset="2"/>
              </a:rPr>
              <a:t>k</a:t>
            </a:r>
            <a:r>
              <a:rPr lang="en-US" altLang="cs-CZ" sz="2200">
                <a:sym typeface="Symbol" panose="05050102010706020507" pitchFamily="18" charset="2"/>
              </a:rPr>
              <a:t>onom</a:t>
            </a:r>
            <a:r>
              <a:rPr lang="cs-CZ" altLang="cs-CZ" sz="2200">
                <a:sym typeface="Symbol" panose="05050102010706020507" pitchFamily="18" charset="2"/>
              </a:rPr>
              <a:t>ika může přetrvávat v depresi i v ve středním až dlouhém období</a:t>
            </a:r>
            <a:endParaRPr lang="en-US" altLang="cs-CZ" sz="2200"/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cs-CZ" sz="2000"/>
              <a:t>    -</a:t>
            </a:r>
            <a:r>
              <a:rPr lang="cs-CZ" altLang="cs-CZ" sz="2000"/>
              <a:t> </a:t>
            </a:r>
            <a:r>
              <a:rPr lang="cs-CZ" altLang="cs-CZ" sz="2000">
                <a:solidFill>
                  <a:schemeClr val="accent1"/>
                </a:solidFill>
              </a:rPr>
              <a:t>Propad akciového trhu</a:t>
            </a:r>
            <a:r>
              <a:rPr lang="en-US" altLang="cs-CZ" sz="2000">
                <a:solidFill>
                  <a:schemeClr val="accent1"/>
                </a:solidFill>
              </a:rPr>
              <a:t>-</a:t>
            </a:r>
            <a:r>
              <a:rPr lang="en-US" altLang="cs-CZ" sz="2000"/>
              <a:t> </a:t>
            </a:r>
            <a:r>
              <a:rPr lang="cs-CZ" altLang="cs-CZ" sz="1800"/>
              <a:t>říjen</a:t>
            </a:r>
            <a:r>
              <a:rPr lang="en-US" altLang="cs-CZ" sz="1800"/>
              <a:t> 1929 </a:t>
            </a:r>
            <a:r>
              <a:rPr lang="cs-CZ" altLang="cs-CZ" sz="1800"/>
              <a:t>o </a:t>
            </a:r>
            <a:r>
              <a:rPr lang="en-US" altLang="cs-CZ" sz="1800"/>
              <a:t>37</a:t>
            </a:r>
            <a:r>
              <a:rPr lang="cs-CZ" altLang="cs-CZ" sz="1800"/>
              <a:t> </a:t>
            </a:r>
            <a:r>
              <a:rPr lang="en-US" altLang="cs-CZ" sz="1800"/>
              <a:t>%, </a:t>
            </a:r>
            <a:r>
              <a:rPr lang="cs-CZ" altLang="cs-CZ" sz="1800"/>
              <a:t>mezi 3.9.29 </a:t>
            </a:r>
            <a:r>
              <a:rPr lang="en-US" altLang="cs-CZ" sz="1800"/>
              <a:t>a</a:t>
            </a:r>
            <a:r>
              <a:rPr lang="cs-CZ" altLang="cs-CZ" sz="1800"/>
              <a:t> 8.8.32 o </a:t>
            </a:r>
            <a:r>
              <a:rPr lang="en-US" altLang="cs-CZ" sz="1800"/>
              <a:t>90</a:t>
            </a:r>
            <a:r>
              <a:rPr lang="cs-CZ" altLang="cs-CZ" sz="1800"/>
              <a:t> </a:t>
            </a:r>
            <a:r>
              <a:rPr lang="en-US" altLang="cs-CZ" sz="1800"/>
              <a:t>%;</a:t>
            </a:r>
            <a:r>
              <a:rPr lang="en-US" altLang="cs-CZ" sz="2000"/>
              <a:t> 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cs-CZ" sz="2000"/>
              <a:t>    - </a:t>
            </a:r>
            <a:r>
              <a:rPr lang="en-US" altLang="cs-CZ" sz="2000">
                <a:solidFill>
                  <a:schemeClr val="accent1"/>
                </a:solidFill>
              </a:rPr>
              <a:t>bankr</a:t>
            </a:r>
            <a:r>
              <a:rPr lang="cs-CZ" altLang="cs-CZ" sz="2000">
                <a:solidFill>
                  <a:schemeClr val="accent1"/>
                </a:solidFill>
              </a:rPr>
              <a:t>ot </a:t>
            </a:r>
            <a:r>
              <a:rPr lang="cs-CZ" altLang="cs-CZ" sz="2000"/>
              <a:t>9000 bank</a:t>
            </a:r>
            <a:endParaRPr lang="en-US" altLang="cs-CZ" sz="2000"/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cs-CZ" sz="2000"/>
              <a:t>    - </a:t>
            </a:r>
            <a:r>
              <a:rPr lang="en-US" altLang="cs-CZ" sz="2000">
                <a:solidFill>
                  <a:schemeClr val="accent1"/>
                </a:solidFill>
                <a:sym typeface="Symbol" panose="05050102010706020507" pitchFamily="18" charset="2"/>
              </a:rPr>
              <a:t> of </a:t>
            </a:r>
            <a:r>
              <a:rPr lang="cs-CZ" altLang="cs-CZ" sz="2000">
                <a:solidFill>
                  <a:schemeClr val="accent1"/>
                </a:solidFill>
                <a:sym typeface="Symbol" panose="05050102010706020507" pitchFamily="18" charset="2"/>
              </a:rPr>
              <a:t>H</a:t>
            </a:r>
            <a:r>
              <a:rPr lang="en-US" altLang="cs-CZ" sz="2000">
                <a:solidFill>
                  <a:schemeClr val="accent1"/>
                </a:solidFill>
                <a:sym typeface="Symbol" panose="05050102010706020507" pitchFamily="18" charset="2"/>
              </a:rPr>
              <a:t>NP</a:t>
            </a:r>
            <a:r>
              <a:rPr lang="en-US" altLang="cs-CZ" sz="2000">
                <a:sym typeface="Symbol" panose="05050102010706020507" pitchFamily="18" charset="2"/>
              </a:rPr>
              <a:t> </a:t>
            </a:r>
            <a:r>
              <a:rPr lang="cs-CZ" altLang="cs-CZ" sz="2000">
                <a:sym typeface="Symbol" panose="05050102010706020507" pitchFamily="18" charset="2"/>
              </a:rPr>
              <a:t>o</a:t>
            </a:r>
            <a:r>
              <a:rPr lang="en-US" altLang="cs-CZ" sz="2000">
                <a:sym typeface="Symbol" panose="05050102010706020507" pitchFamily="18" charset="2"/>
              </a:rPr>
              <a:t> 30</a:t>
            </a:r>
            <a:r>
              <a:rPr lang="cs-CZ" altLang="cs-CZ" sz="2000">
                <a:sym typeface="Symbol" panose="05050102010706020507" pitchFamily="18" charset="2"/>
              </a:rPr>
              <a:t> </a:t>
            </a:r>
            <a:r>
              <a:rPr lang="en-US" altLang="cs-CZ" sz="2000">
                <a:sym typeface="Symbol" panose="05050102010706020507" pitchFamily="18" charset="2"/>
              </a:rPr>
              <a:t>%, 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cs-CZ" sz="2000">
                <a:sym typeface="Symbol" panose="05050102010706020507" pitchFamily="18" charset="2"/>
              </a:rPr>
              <a:t>    - </a:t>
            </a:r>
            <a:r>
              <a:rPr lang="en-US" altLang="cs-CZ" sz="2000">
                <a:solidFill>
                  <a:schemeClr val="accent1"/>
                </a:solidFill>
                <a:sym typeface="Symbol" panose="05050102010706020507" pitchFamily="18" charset="2"/>
              </a:rPr>
              <a:t>u</a:t>
            </a:r>
            <a:r>
              <a:rPr lang="en-US" altLang="cs-CZ" sz="2000">
                <a:sym typeface="Symbol" panose="05050102010706020507" pitchFamily="18" charset="2"/>
              </a:rPr>
              <a:t> </a:t>
            </a:r>
            <a:r>
              <a:rPr lang="cs-CZ" altLang="cs-CZ" sz="2000">
                <a:sym typeface="Symbol" panose="05050102010706020507" pitchFamily="18" charset="2"/>
              </a:rPr>
              <a:t>z </a:t>
            </a:r>
            <a:r>
              <a:rPr lang="en-US" altLang="cs-CZ" sz="2000">
                <a:sym typeface="Symbol" panose="05050102010706020507" pitchFamily="18" charset="2"/>
              </a:rPr>
              <a:t>3</a:t>
            </a:r>
            <a:r>
              <a:rPr lang="cs-CZ" altLang="cs-CZ" sz="2000">
                <a:sym typeface="Symbol" panose="05050102010706020507" pitchFamily="18" charset="2"/>
              </a:rPr>
              <a:t> </a:t>
            </a:r>
            <a:r>
              <a:rPr lang="en-US" altLang="cs-CZ" sz="2000">
                <a:sym typeface="Symbol" panose="05050102010706020507" pitchFamily="18" charset="2"/>
              </a:rPr>
              <a:t>% </a:t>
            </a:r>
            <a:r>
              <a:rPr lang="cs-CZ" altLang="cs-CZ" sz="2000">
                <a:sym typeface="Symbol" panose="05050102010706020507" pitchFamily="18" charset="2"/>
              </a:rPr>
              <a:t>na </a:t>
            </a:r>
            <a:r>
              <a:rPr lang="en-US" altLang="cs-CZ" sz="2000">
                <a:sym typeface="Symbol" panose="05050102010706020507" pitchFamily="18" charset="2"/>
              </a:rPr>
              <a:t>25</a:t>
            </a:r>
            <a:r>
              <a:rPr lang="cs-CZ" altLang="cs-CZ" sz="2000">
                <a:sym typeface="Symbol" panose="05050102010706020507" pitchFamily="18" charset="2"/>
              </a:rPr>
              <a:t> </a:t>
            </a:r>
            <a:r>
              <a:rPr lang="en-US" altLang="cs-CZ" sz="2000">
                <a:sym typeface="Symbol" panose="05050102010706020507" pitchFamily="18" charset="2"/>
              </a:rPr>
              <a:t>%, 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cs-CZ" sz="2000">
                <a:sym typeface="Symbol" panose="05050102010706020507" pitchFamily="18" charset="2"/>
              </a:rPr>
              <a:t>    - </a:t>
            </a:r>
            <a:r>
              <a:rPr lang="en-US" altLang="cs-CZ" sz="2000">
                <a:solidFill>
                  <a:schemeClr val="accent1"/>
                </a:solidFill>
                <a:sym typeface="Symbol" panose="05050102010706020507" pitchFamily="18" charset="2"/>
              </a:rPr>
              <a:t>P</a:t>
            </a:r>
            <a:r>
              <a:rPr lang="en-US" altLang="cs-CZ" sz="2000">
                <a:sym typeface="Symbol" panose="05050102010706020507" pitchFamily="18" charset="2"/>
              </a:rPr>
              <a:t> </a:t>
            </a:r>
            <a:r>
              <a:rPr lang="cs-CZ" altLang="cs-CZ" sz="2000">
                <a:sym typeface="Symbol" panose="05050102010706020507" pitchFamily="18" charset="2"/>
              </a:rPr>
              <a:t>o</a:t>
            </a:r>
            <a:r>
              <a:rPr lang="en-US" altLang="cs-CZ" sz="2000">
                <a:sym typeface="Symbol" panose="05050102010706020507" pitchFamily="18" charset="2"/>
              </a:rPr>
              <a:t> 25</a:t>
            </a:r>
            <a:r>
              <a:rPr lang="cs-CZ" altLang="cs-CZ" sz="2000">
                <a:sym typeface="Symbol" panose="05050102010706020507" pitchFamily="18" charset="2"/>
              </a:rPr>
              <a:t> </a:t>
            </a:r>
            <a:r>
              <a:rPr lang="en-US" altLang="cs-CZ" sz="2000">
                <a:sym typeface="Symbol" panose="05050102010706020507" pitchFamily="18" charset="2"/>
              </a:rPr>
              <a:t>%, </a:t>
            </a:r>
            <a:endParaRPr lang="cs-CZ" altLang="cs-CZ" sz="2000">
              <a:sym typeface="Symbol" panose="05050102010706020507" pitchFamily="18" charset="2"/>
            </a:endParaRP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cs-CZ" altLang="cs-CZ" sz="2000">
                <a:sym typeface="Symbol" panose="05050102010706020507" pitchFamily="18" charset="2"/>
              </a:rPr>
              <a:t>    - </a:t>
            </a:r>
            <a:r>
              <a:rPr lang="en-US" altLang="cs-CZ" sz="2000">
                <a:solidFill>
                  <a:schemeClr val="accent1"/>
                </a:solidFill>
                <a:sym typeface="Symbol" panose="05050102010706020507" pitchFamily="18" charset="2"/>
              </a:rPr>
              <a:t></a:t>
            </a:r>
            <a:r>
              <a:rPr lang="cs-CZ" altLang="cs-CZ" sz="2000">
                <a:solidFill>
                  <a:schemeClr val="accent1"/>
                </a:solidFill>
                <a:sym typeface="Symbol" panose="05050102010706020507" pitchFamily="18" charset="2"/>
              </a:rPr>
              <a:t> zahraničního obchodu </a:t>
            </a:r>
            <a:r>
              <a:rPr lang="cs-CZ" altLang="cs-CZ" sz="2000">
                <a:sym typeface="Symbol" panose="05050102010706020507" pitchFamily="18" charset="2"/>
              </a:rPr>
              <a:t>o 34 %</a:t>
            </a:r>
            <a:endParaRPr lang="en-US" altLang="cs-CZ" sz="2000">
              <a:sym typeface="Symbol" panose="05050102010706020507" pitchFamily="18" charset="2"/>
            </a:endParaRP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cs-CZ" sz="2000">
                <a:sym typeface="Symbol" panose="05050102010706020507" pitchFamily="18" charset="2"/>
              </a:rPr>
              <a:t>    - 1933-37 </a:t>
            </a:r>
            <a:r>
              <a:rPr lang="cs-CZ" altLang="cs-CZ" sz="2000">
                <a:sym typeface="Symbol" panose="05050102010706020507" pitchFamily="18" charset="2"/>
              </a:rPr>
              <a:t>růst H</a:t>
            </a:r>
            <a:r>
              <a:rPr lang="en-US" altLang="cs-CZ" sz="2000">
                <a:sym typeface="Symbol" panose="05050102010706020507" pitchFamily="18" charset="2"/>
              </a:rPr>
              <a:t>DP</a:t>
            </a:r>
            <a:r>
              <a:rPr lang="cs-CZ" altLang="cs-CZ" sz="2000">
                <a:sym typeface="Symbol" panose="05050102010706020507" pitchFamily="18" charset="2"/>
              </a:rPr>
              <a:t>, ale</a:t>
            </a:r>
            <a:r>
              <a:rPr lang="en-US" altLang="cs-CZ" sz="2000">
                <a:sym typeface="Symbol" panose="05050102010706020507" pitchFamily="18" charset="2"/>
              </a:rPr>
              <a:t> 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cs-CZ" sz="2000">
                <a:sym typeface="Symbol" panose="05050102010706020507" pitchFamily="18" charset="2"/>
              </a:rPr>
              <a:t>        </a:t>
            </a:r>
            <a:r>
              <a:rPr lang="en-US" altLang="cs-CZ" sz="2000">
                <a:solidFill>
                  <a:schemeClr val="accent1"/>
                </a:solidFill>
                <a:sym typeface="Symbol" panose="05050102010706020507" pitchFamily="18" charset="2"/>
              </a:rPr>
              <a:t>u</a:t>
            </a:r>
            <a:r>
              <a:rPr lang="en-US" altLang="cs-CZ" sz="2000">
                <a:sym typeface="Symbol" panose="05050102010706020507" pitchFamily="18" charset="2"/>
              </a:rPr>
              <a:t> </a:t>
            </a:r>
            <a:r>
              <a:rPr lang="cs-CZ" altLang="cs-CZ" sz="2000">
                <a:sym typeface="Symbol" panose="05050102010706020507" pitchFamily="18" charset="2"/>
              </a:rPr>
              <a:t>stále nad </a:t>
            </a:r>
            <a:r>
              <a:rPr lang="en-US" altLang="cs-CZ" sz="2000">
                <a:sym typeface="Symbol" panose="05050102010706020507" pitchFamily="18" charset="2"/>
              </a:rPr>
              <a:t>10</a:t>
            </a:r>
            <a:r>
              <a:rPr lang="cs-CZ" altLang="cs-CZ" sz="2000">
                <a:sym typeface="Symbol" panose="05050102010706020507" pitchFamily="18" charset="2"/>
              </a:rPr>
              <a:t> </a:t>
            </a:r>
            <a:r>
              <a:rPr lang="en-US" altLang="cs-CZ" sz="2000">
                <a:sym typeface="Symbol" panose="05050102010706020507" pitchFamily="18" charset="2"/>
              </a:rPr>
              <a:t>%</a:t>
            </a:r>
            <a:endParaRPr lang="cs-CZ" altLang="cs-CZ" sz="2000">
              <a:sym typeface="Symbol" panose="05050102010706020507" pitchFamily="18" charset="2"/>
            </a:endParaRP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cs-CZ" sz="2000">
                <a:sym typeface="Symbol" panose="05050102010706020507" pitchFamily="18" charset="2"/>
              </a:rPr>
              <a:t> </a:t>
            </a:r>
          </a:p>
        </p:txBody>
      </p:sp>
      <p:pic>
        <p:nvPicPr>
          <p:cNvPr id="2052" name="Picture 4" descr="US_Gdp20-40">
            <a:extLst>
              <a:ext uri="{FF2B5EF4-FFF2-40B4-BE49-F238E27FC236}">
                <a16:creationId xmlns:a16="http://schemas.microsoft.com/office/drawing/2014/main" id="{498018D2-F9E9-6392-366B-E65B95232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363" y="3201988"/>
            <a:ext cx="4973637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>
            <a:extLst>
              <a:ext uri="{FF2B5EF4-FFF2-40B4-BE49-F238E27FC236}">
                <a16:creationId xmlns:a16="http://schemas.microsoft.com/office/drawing/2014/main" id="{D86B3FB5-4BCA-7A10-B662-947229447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827088"/>
            <a:ext cx="8126412" cy="550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5">
            <a:extLst>
              <a:ext uri="{FF2B5EF4-FFF2-40B4-BE49-F238E27FC236}">
                <a16:creationId xmlns:a16="http://schemas.microsoft.com/office/drawing/2014/main" id="{3E8A89C3-1492-9678-8E93-108C9510A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cs-CZ" sz="2800" b="1" i="1">
                <a:solidFill>
                  <a:schemeClr val="accent2"/>
                </a:solidFill>
              </a:rPr>
              <a:t>Histor</a:t>
            </a:r>
            <a:r>
              <a:rPr lang="cs-CZ" altLang="cs-CZ" sz="2800" b="1" i="1">
                <a:solidFill>
                  <a:schemeClr val="accent2"/>
                </a:solidFill>
              </a:rPr>
              <a:t>ie f</a:t>
            </a:r>
            <a:r>
              <a:rPr lang="en-US" altLang="cs-CZ" sz="2800" b="1" i="1">
                <a:solidFill>
                  <a:schemeClr val="accent2"/>
                </a:solidFill>
              </a:rPr>
              <a:t>inan</a:t>
            </a:r>
            <a:r>
              <a:rPr lang="cs-CZ" altLang="cs-CZ" sz="2800" b="1" i="1">
                <a:solidFill>
                  <a:schemeClr val="accent2"/>
                </a:solidFill>
              </a:rPr>
              <a:t>čních k</a:t>
            </a:r>
            <a:r>
              <a:rPr lang="en-US" altLang="cs-CZ" sz="2800" b="1" i="1">
                <a:solidFill>
                  <a:schemeClr val="accent2"/>
                </a:solidFill>
              </a:rPr>
              <a:t>ri</a:t>
            </a:r>
            <a:r>
              <a:rPr lang="cs-CZ" altLang="cs-CZ" sz="2800" b="1" i="1">
                <a:solidFill>
                  <a:schemeClr val="accent2"/>
                </a:solidFill>
              </a:rPr>
              <a:t>zí</a:t>
            </a:r>
            <a:endParaRPr lang="en-US" altLang="cs-CZ" sz="2800" b="1" i="1">
              <a:solidFill>
                <a:schemeClr val="accent2"/>
              </a:solidFill>
            </a:endParaRPr>
          </a:p>
        </p:txBody>
      </p:sp>
      <p:sp>
        <p:nvSpPr>
          <p:cNvPr id="6148" name="Text Box 6">
            <a:extLst>
              <a:ext uri="{FF2B5EF4-FFF2-40B4-BE49-F238E27FC236}">
                <a16:creationId xmlns:a16="http://schemas.microsoft.com/office/drawing/2014/main" id="{5DC68C92-9371-0576-6C61-3CBFFC768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838" y="6319838"/>
            <a:ext cx="3927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cs-CZ" altLang="cs-CZ" sz="1800">
                <a:latin typeface="Arial" panose="020B0604020202020204" pitchFamily="34" charset="0"/>
              </a:rPr>
              <a:t>Source: IMF WEO (Chapter 4)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>
            <a:extLst>
              <a:ext uri="{FF2B5EF4-FFF2-40B4-BE49-F238E27FC236}">
                <a16:creationId xmlns:a16="http://schemas.microsoft.com/office/drawing/2014/main" id="{EEDCFD07-AC03-4113-AECE-37280DB31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97" y="1752288"/>
            <a:ext cx="8390493" cy="379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550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Obrázek 1">
            <a:extLst>
              <a:ext uri="{FF2B5EF4-FFF2-40B4-BE49-F238E27FC236}">
                <a16:creationId xmlns:a16="http://schemas.microsoft.com/office/drawing/2014/main" id="{B1E44317-2A9B-1ED9-83F0-DD2AE96A2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769938"/>
            <a:ext cx="8242300" cy="495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B29F96F-4CDD-27EB-DB04-7867C9869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cs-CZ" sz="2800" b="1" i="1">
                <a:solidFill>
                  <a:schemeClr val="accent2"/>
                </a:solidFill>
              </a:rPr>
              <a:t>Keynesiánská ekonomie</a:t>
            </a:r>
          </a:p>
        </p:txBody>
      </p:sp>
      <p:sp>
        <p:nvSpPr>
          <p:cNvPr id="30723" name="Text Box 3">
            <a:extLst>
              <a:ext uri="{FF2B5EF4-FFF2-40B4-BE49-F238E27FC236}">
                <a16:creationId xmlns:a16="http://schemas.microsoft.com/office/drawing/2014/main" id="{E02F5112-0E40-E797-8F1E-66D6A2967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371600"/>
            <a:ext cx="7848600" cy="485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600" i="1">
                <a:sym typeface="Symbol" panose="05050102010706020507" pitchFamily="18" charset="2"/>
              </a:rPr>
              <a:t>Změna </a:t>
            </a:r>
            <a:r>
              <a:rPr lang="en-GB" altLang="cs-CZ" sz="2600" i="1">
                <a:sym typeface="Symbol" panose="05050102010706020507" pitchFamily="18" charset="2"/>
              </a:rPr>
              <a:t>e</a:t>
            </a:r>
            <a:r>
              <a:rPr lang="cs-CZ" altLang="cs-CZ" sz="2600" i="1">
                <a:sym typeface="Symbol" panose="05050102010706020507" pitchFamily="18" charset="2"/>
              </a:rPr>
              <a:t>k</a:t>
            </a:r>
            <a:r>
              <a:rPr lang="en-GB" altLang="cs-CZ" sz="2600" i="1">
                <a:sym typeface="Symbol" panose="05050102010706020507" pitchFamily="18" charset="2"/>
              </a:rPr>
              <a:t>onomic</a:t>
            </a:r>
            <a:r>
              <a:rPr lang="cs-CZ" altLang="cs-CZ" sz="2600" i="1">
                <a:sym typeface="Symbol" panose="05050102010706020507" pitchFamily="18" charset="2"/>
              </a:rPr>
              <a:t>ké</a:t>
            </a:r>
            <a:r>
              <a:rPr lang="en-GB" altLang="cs-CZ" sz="2600" i="1">
                <a:sym typeface="Symbol" panose="05050102010706020507" pitchFamily="18" charset="2"/>
              </a:rPr>
              <a:t> teor</a:t>
            </a:r>
            <a:r>
              <a:rPr lang="cs-CZ" altLang="cs-CZ" sz="2600" i="1">
                <a:sym typeface="Symbol" panose="05050102010706020507" pitchFamily="18" charset="2"/>
              </a:rPr>
              <a:t>ie</a:t>
            </a:r>
            <a:r>
              <a:rPr lang="en-GB" altLang="cs-CZ" sz="2600" i="1">
                <a:sym typeface="Symbol" panose="05050102010706020507" pitchFamily="18" charset="2"/>
              </a:rPr>
              <a:t>/</a:t>
            </a:r>
            <a:r>
              <a:rPr lang="cs-CZ" altLang="cs-CZ" sz="2600" i="1">
                <a:sym typeface="Symbol" panose="05050102010706020507" pitchFamily="18" charset="2"/>
              </a:rPr>
              <a:t>hospodářské politiky</a:t>
            </a:r>
            <a:endParaRPr lang="en-GB" altLang="cs-CZ" sz="2600"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GB" altLang="cs-CZ" sz="2600">
                <a:solidFill>
                  <a:schemeClr val="accent1"/>
                </a:solidFill>
                <a:sym typeface="Symbol" panose="05050102010706020507" pitchFamily="18" charset="2"/>
              </a:rPr>
              <a:t>NEW DEAL</a:t>
            </a:r>
            <a:r>
              <a:rPr lang="en-GB" altLang="cs-CZ" sz="2600">
                <a:sym typeface="Symbol" panose="05050102010706020507" pitchFamily="18" charset="2"/>
              </a:rPr>
              <a:t> (Roosevelt)- 1933-37</a:t>
            </a:r>
          </a:p>
          <a:p>
            <a:pPr eaLnBrk="1" hangingPunct="1">
              <a:spcBef>
                <a:spcPct val="50000"/>
              </a:spcBef>
            </a:pPr>
            <a:r>
              <a:rPr lang="cs-CZ" altLang="cs-CZ" sz="2600">
                <a:sym typeface="Symbol" panose="05050102010706020507" pitchFamily="18" charset="2"/>
              </a:rPr>
              <a:t>K</a:t>
            </a:r>
            <a:r>
              <a:rPr lang="en-GB" altLang="cs-CZ" sz="2600">
                <a:sym typeface="Symbol" panose="05050102010706020507" pitchFamily="18" charset="2"/>
              </a:rPr>
              <a:t>omunist</a:t>
            </a:r>
            <a:r>
              <a:rPr lang="cs-CZ" altLang="cs-CZ" sz="2600">
                <a:sym typeface="Symbol" panose="05050102010706020507" pitchFamily="18" charset="2"/>
              </a:rPr>
              <a:t>ické</a:t>
            </a:r>
            <a:r>
              <a:rPr lang="en-GB" altLang="cs-CZ" sz="2600">
                <a:sym typeface="Symbol" panose="05050102010706020507" pitchFamily="18" charset="2"/>
              </a:rPr>
              <a:t> </a:t>
            </a:r>
            <a:r>
              <a:rPr lang="cs-CZ" altLang="cs-CZ" sz="2600">
                <a:sym typeface="Symbol" panose="05050102010706020507" pitchFamily="18" charset="2"/>
              </a:rPr>
              <a:t>SSSR v 30tých letech</a:t>
            </a:r>
            <a:r>
              <a:rPr lang="en-GB" altLang="cs-CZ" sz="2600">
                <a:sym typeface="Symbol" panose="05050102010706020507" pitchFamily="18" charset="2"/>
              </a:rPr>
              <a:t>- e</a:t>
            </a:r>
            <a:r>
              <a:rPr lang="cs-CZ" altLang="cs-CZ" sz="2600">
                <a:sym typeface="Symbol" panose="05050102010706020507" pitchFamily="18" charset="2"/>
              </a:rPr>
              <a:t>k</a:t>
            </a:r>
            <a:r>
              <a:rPr lang="en-GB" altLang="cs-CZ" sz="2600">
                <a:sym typeface="Symbol" panose="05050102010706020507" pitchFamily="18" charset="2"/>
              </a:rPr>
              <a:t>onomic</a:t>
            </a:r>
            <a:r>
              <a:rPr lang="cs-CZ" altLang="cs-CZ" sz="2600">
                <a:sym typeface="Symbol" panose="05050102010706020507" pitchFamily="18" charset="2"/>
              </a:rPr>
              <a:t>ký</a:t>
            </a:r>
            <a:r>
              <a:rPr lang="en-GB" altLang="cs-CZ" sz="2600">
                <a:sym typeface="Symbol" panose="05050102010706020507" pitchFamily="18" charset="2"/>
              </a:rPr>
              <a:t> </a:t>
            </a:r>
            <a:r>
              <a:rPr lang="cs-CZ" altLang="cs-CZ" sz="2600">
                <a:sym typeface="Symbol" panose="05050102010706020507" pitchFamily="18" charset="2"/>
              </a:rPr>
              <a:t>růst</a:t>
            </a:r>
            <a:r>
              <a:rPr lang="en-GB" altLang="cs-CZ" sz="2600">
                <a:sym typeface="Symbol" panose="05050102010706020507" pitchFamily="18" charset="2"/>
              </a:rPr>
              <a:t>- </a:t>
            </a:r>
            <a:r>
              <a:rPr lang="en-GB" altLang="cs-CZ" sz="2600">
                <a:solidFill>
                  <a:schemeClr val="accent1"/>
                </a:solidFill>
                <a:sym typeface="Symbol" panose="05050102010706020507" pitchFamily="18" charset="2"/>
              </a:rPr>
              <a:t>teorie </a:t>
            </a:r>
            <a:r>
              <a:rPr lang="cs-CZ" altLang="cs-CZ" sz="2600">
                <a:solidFill>
                  <a:schemeClr val="accent1"/>
                </a:solidFill>
                <a:sym typeface="Symbol" panose="05050102010706020507" pitchFamily="18" charset="2"/>
              </a:rPr>
              <a:t>k</a:t>
            </a:r>
            <a:r>
              <a:rPr lang="en-GB" altLang="cs-CZ" sz="2600">
                <a:solidFill>
                  <a:schemeClr val="accent1"/>
                </a:solidFill>
                <a:sym typeface="Symbol" panose="05050102010706020507" pitchFamily="18" charset="2"/>
              </a:rPr>
              <a:t>onvergence</a:t>
            </a:r>
          </a:p>
          <a:p>
            <a:pPr eaLnBrk="1" hangingPunct="1">
              <a:spcBef>
                <a:spcPct val="50000"/>
              </a:spcBef>
            </a:pPr>
            <a:r>
              <a:rPr lang="cs-CZ" altLang="cs-CZ" sz="2600">
                <a:sym typeface="Symbol" panose="05050102010706020507" pitchFamily="18" charset="2"/>
              </a:rPr>
              <a:t>Důraz na </a:t>
            </a:r>
            <a:r>
              <a:rPr lang="en-GB" altLang="cs-CZ" sz="2600">
                <a:solidFill>
                  <a:schemeClr val="accent1"/>
                </a:solidFill>
                <a:sym typeface="Symbol" panose="05050102010706020507" pitchFamily="18" charset="2"/>
              </a:rPr>
              <a:t>soci</a:t>
            </a:r>
            <a:r>
              <a:rPr lang="cs-CZ" altLang="cs-CZ" sz="2600">
                <a:solidFill>
                  <a:schemeClr val="accent1"/>
                </a:solidFill>
                <a:sym typeface="Symbol" panose="05050102010706020507" pitchFamily="18" charset="2"/>
              </a:rPr>
              <a:t>ální</a:t>
            </a:r>
            <a:r>
              <a:rPr lang="en-GB" altLang="cs-CZ" sz="2600">
                <a:solidFill>
                  <a:schemeClr val="accent1"/>
                </a:solidFill>
                <a:sym typeface="Symbol" panose="05050102010706020507" pitchFamily="18" charset="2"/>
              </a:rPr>
              <a:t> syst</a:t>
            </a:r>
            <a:r>
              <a:rPr lang="cs-CZ" altLang="cs-CZ" sz="2600">
                <a:solidFill>
                  <a:schemeClr val="accent1"/>
                </a:solidFill>
                <a:sym typeface="Symbol" panose="05050102010706020507" pitchFamily="18" charset="2"/>
              </a:rPr>
              <a:t>é</a:t>
            </a:r>
            <a:r>
              <a:rPr lang="en-GB" altLang="cs-CZ" sz="2600">
                <a:solidFill>
                  <a:schemeClr val="accent1"/>
                </a:solidFill>
                <a:sym typeface="Symbol" panose="05050102010706020507" pitchFamily="18" charset="2"/>
              </a:rPr>
              <a:t>m</a:t>
            </a:r>
            <a:r>
              <a:rPr lang="en-GB" altLang="cs-CZ" sz="2600">
                <a:sym typeface="Symbol" panose="05050102010706020507" pitchFamily="18" charset="2"/>
              </a:rPr>
              <a:t>, </a:t>
            </a:r>
            <a:r>
              <a:rPr lang="en-GB" altLang="cs-CZ" sz="2600">
                <a:solidFill>
                  <a:schemeClr val="accent1"/>
                </a:solidFill>
                <a:sym typeface="Symbol" panose="05050102010706020507" pitchFamily="18" charset="2"/>
              </a:rPr>
              <a:t>regula</a:t>
            </a:r>
            <a:r>
              <a:rPr lang="cs-CZ" altLang="cs-CZ" sz="2600">
                <a:solidFill>
                  <a:schemeClr val="accent1"/>
                </a:solidFill>
                <a:sym typeface="Symbol" panose="05050102010706020507" pitchFamily="18" charset="2"/>
              </a:rPr>
              <a:t>ci</a:t>
            </a:r>
            <a:r>
              <a:rPr lang="en-GB" altLang="cs-CZ" sz="2600">
                <a:sym typeface="Symbol" panose="05050102010706020507" pitchFamily="18" charset="2"/>
              </a:rPr>
              <a:t> </a:t>
            </a:r>
            <a:r>
              <a:rPr lang="en-GB" altLang="cs-CZ" sz="2600">
                <a:solidFill>
                  <a:schemeClr val="accent1"/>
                </a:solidFill>
                <a:sym typeface="Symbol" panose="05050102010706020507" pitchFamily="18" charset="2"/>
              </a:rPr>
              <a:t>finan</a:t>
            </a:r>
            <a:r>
              <a:rPr lang="cs-CZ" altLang="cs-CZ" sz="2600">
                <a:solidFill>
                  <a:schemeClr val="accent1"/>
                </a:solidFill>
                <a:sym typeface="Symbol" panose="05050102010706020507" pitchFamily="18" charset="2"/>
              </a:rPr>
              <a:t>čních trhů </a:t>
            </a:r>
            <a:r>
              <a:rPr lang="cs-CZ" altLang="cs-CZ" sz="2600">
                <a:sym typeface="Symbol" panose="05050102010706020507" pitchFamily="18" charset="2"/>
              </a:rPr>
              <a:t>(Glass–Steagall Act)</a:t>
            </a:r>
            <a:r>
              <a:rPr lang="en-GB" altLang="cs-CZ" sz="2600">
                <a:sym typeface="Symbol" panose="05050102010706020507" pitchFamily="18" charset="2"/>
              </a:rPr>
              <a:t>, </a:t>
            </a:r>
            <a:r>
              <a:rPr lang="cs-CZ" altLang="cs-CZ" sz="2600">
                <a:solidFill>
                  <a:schemeClr val="accent1"/>
                </a:solidFill>
                <a:sym typeface="Symbol" panose="05050102010706020507" pitchFamily="18" charset="2"/>
              </a:rPr>
              <a:t>růst mezd a cen</a:t>
            </a:r>
            <a:r>
              <a:rPr lang="en-GB" altLang="cs-CZ" sz="2600">
                <a:solidFill>
                  <a:schemeClr val="accent1"/>
                </a:solidFill>
                <a:sym typeface="Symbol" panose="05050102010706020507" pitchFamily="18" charset="2"/>
              </a:rPr>
              <a:t>,</a:t>
            </a:r>
            <a:r>
              <a:rPr lang="en-GB" altLang="cs-CZ" sz="2600">
                <a:sym typeface="Symbol" panose="05050102010706020507" pitchFamily="18" charset="2"/>
              </a:rPr>
              <a:t> </a:t>
            </a:r>
            <a:r>
              <a:rPr lang="cs-CZ" altLang="cs-CZ" sz="2600">
                <a:solidFill>
                  <a:schemeClr val="accent1"/>
                </a:solidFill>
                <a:sym typeface="Symbol" panose="05050102010706020507" pitchFamily="18" charset="2"/>
              </a:rPr>
              <a:t>podpora odborové organizovanosti </a:t>
            </a:r>
            <a:r>
              <a:rPr lang="cs-CZ" altLang="cs-CZ" sz="2600">
                <a:sym typeface="Symbol" panose="05050102010706020507" pitchFamily="18" charset="2"/>
              </a:rPr>
              <a:t>(Jimmy Hoffa)</a:t>
            </a:r>
            <a:endParaRPr lang="en-GB" altLang="cs-CZ" sz="2600"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GB" altLang="cs-CZ" sz="2600">
                <a:sym typeface="Symbol" panose="05050102010706020507" pitchFamily="18" charset="2"/>
              </a:rPr>
              <a:t>Keynesi</a:t>
            </a:r>
            <a:r>
              <a:rPr lang="cs-CZ" altLang="cs-CZ" sz="2600">
                <a:sym typeface="Symbol" panose="05050102010706020507" pitchFamily="18" charset="2"/>
              </a:rPr>
              <a:t>ánská </a:t>
            </a:r>
            <a:r>
              <a:rPr lang="en-GB" altLang="cs-CZ" sz="2600">
                <a:sym typeface="Symbol" panose="05050102010706020507" pitchFamily="18" charset="2"/>
              </a:rPr>
              <a:t>e</a:t>
            </a:r>
            <a:r>
              <a:rPr lang="cs-CZ" altLang="cs-CZ" sz="2600">
                <a:sym typeface="Symbol" panose="05050102010706020507" pitchFamily="18" charset="2"/>
              </a:rPr>
              <a:t>k</a:t>
            </a:r>
            <a:r>
              <a:rPr lang="en-GB" altLang="cs-CZ" sz="2600">
                <a:sym typeface="Symbol" panose="05050102010706020507" pitchFamily="18" charset="2"/>
              </a:rPr>
              <a:t>onomi</a:t>
            </a:r>
            <a:r>
              <a:rPr lang="cs-CZ" altLang="cs-CZ" sz="2600">
                <a:sym typeface="Symbol" panose="05050102010706020507" pitchFamily="18" charset="2"/>
              </a:rPr>
              <a:t>e</a:t>
            </a:r>
            <a:r>
              <a:rPr lang="en-GB" altLang="cs-CZ" sz="2600">
                <a:sym typeface="Symbol" panose="05050102010706020507" pitchFamily="18" charset="2"/>
              </a:rPr>
              <a:t>- “</a:t>
            </a:r>
            <a:r>
              <a:rPr lang="pl-PL" altLang="cs-CZ" sz="2600" i="1">
                <a:solidFill>
                  <a:schemeClr val="accent2"/>
                </a:solidFill>
              </a:rPr>
              <a:t>Obecná teorie zaměstnanosti, úroku a peněz</a:t>
            </a:r>
            <a:r>
              <a:rPr lang="pl-PL" altLang="cs-CZ" sz="2600"/>
              <a:t>” (</a:t>
            </a:r>
            <a:r>
              <a:rPr lang="pl-PL" altLang="cs-CZ" sz="2600" i="1"/>
              <a:t>G</a:t>
            </a:r>
            <a:r>
              <a:rPr lang="en-GB" altLang="cs-CZ" sz="2600" i="1"/>
              <a:t>eneral Theory of Employment, Interest and Money</a:t>
            </a:r>
            <a:r>
              <a:rPr lang="cs-CZ" altLang="cs-CZ" sz="2600"/>
              <a:t>, </a:t>
            </a:r>
            <a:r>
              <a:rPr lang="en-GB" altLang="cs-CZ" sz="2600"/>
              <a:t>1936)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3">
            <a:extLst>
              <a:ext uri="{FF2B5EF4-FFF2-40B4-BE49-F238E27FC236}">
                <a16:creationId xmlns:a16="http://schemas.microsoft.com/office/drawing/2014/main" id="{D398AF83-F243-08D2-5D13-3F4C4890B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371600"/>
            <a:ext cx="7848600" cy="415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800" i="1">
                <a:solidFill>
                  <a:schemeClr val="accent2"/>
                </a:solidFill>
                <a:sym typeface="Symbol" panose="05050102010706020507" pitchFamily="18" charset="2"/>
              </a:rPr>
              <a:t>Předpoklady:</a:t>
            </a:r>
            <a:endParaRPr lang="en-GB" altLang="cs-CZ" sz="280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GB" altLang="cs-CZ" sz="2800">
                <a:sym typeface="Symbol" panose="05050102010706020507" pitchFamily="18" charset="2"/>
              </a:rPr>
              <a:t>E</a:t>
            </a:r>
            <a:r>
              <a:rPr lang="cs-CZ" altLang="cs-CZ" sz="2800">
                <a:sym typeface="Symbol" panose="05050102010706020507" pitchFamily="18" charset="2"/>
              </a:rPr>
              <a:t>k</a:t>
            </a:r>
            <a:r>
              <a:rPr lang="en-GB" altLang="cs-CZ" sz="2800">
                <a:sym typeface="Symbol" panose="05050102010706020507" pitchFamily="18" charset="2"/>
              </a:rPr>
              <a:t>onom</a:t>
            </a:r>
            <a:r>
              <a:rPr lang="cs-CZ" altLang="cs-CZ" sz="2800">
                <a:sym typeface="Symbol" panose="05050102010706020507" pitchFamily="18" charset="2"/>
              </a:rPr>
              <a:t>ika</a:t>
            </a:r>
            <a:r>
              <a:rPr lang="en-GB" altLang="cs-CZ" sz="2800">
                <a:sym typeface="Symbol" panose="05050102010706020507" pitchFamily="18" charset="2"/>
              </a:rPr>
              <a:t> </a:t>
            </a:r>
            <a:r>
              <a:rPr lang="cs-CZ" altLang="cs-CZ" sz="2800">
                <a:solidFill>
                  <a:schemeClr val="accent1"/>
                </a:solidFill>
                <a:sym typeface="Symbol" panose="05050102010706020507" pitchFamily="18" charset="2"/>
              </a:rPr>
              <a:t>pod úrovní </a:t>
            </a:r>
            <a:r>
              <a:rPr lang="en-GB" altLang="cs-CZ" sz="2800">
                <a:solidFill>
                  <a:schemeClr val="accent1"/>
                </a:solidFill>
                <a:sym typeface="Symbol" panose="05050102010706020507" pitchFamily="18" charset="2"/>
              </a:rPr>
              <a:t>poten</a:t>
            </a:r>
            <a:r>
              <a:rPr lang="cs-CZ" altLang="cs-CZ" sz="2800">
                <a:solidFill>
                  <a:schemeClr val="accent1"/>
                </a:solidFill>
                <a:sym typeface="Symbol" panose="05050102010706020507" pitchFamily="18" charset="2"/>
              </a:rPr>
              <a:t>ciálního produktu</a:t>
            </a:r>
            <a:r>
              <a:rPr lang="en-GB" altLang="cs-CZ" sz="2800">
                <a:sym typeface="Symbol" panose="05050102010706020507" pitchFamily="18" charset="2"/>
              </a:rPr>
              <a:t> </a:t>
            </a:r>
            <a:endParaRPr lang="cs-CZ" altLang="cs-CZ" sz="2800"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cs-CZ" altLang="cs-CZ" sz="2800">
                <a:solidFill>
                  <a:schemeClr val="accent1"/>
                </a:solidFill>
                <a:sym typeface="Symbol" panose="05050102010706020507" pitchFamily="18" charset="2"/>
              </a:rPr>
              <a:t>Ceny se nemění</a:t>
            </a:r>
          </a:p>
          <a:p>
            <a:pPr eaLnBrk="1" hangingPunct="1">
              <a:spcBef>
                <a:spcPct val="50000"/>
              </a:spcBef>
            </a:pPr>
            <a:r>
              <a:rPr lang="cs-CZ" altLang="cs-CZ" sz="2800">
                <a:solidFill>
                  <a:schemeClr val="accent1"/>
                </a:solidFill>
                <a:sym typeface="Symbol" panose="05050102010706020507" pitchFamily="18" charset="2"/>
              </a:rPr>
              <a:t>F</a:t>
            </a:r>
            <a:r>
              <a:rPr lang="en-GB" altLang="cs-CZ" sz="2800">
                <a:solidFill>
                  <a:schemeClr val="accent1"/>
                </a:solidFill>
                <a:sym typeface="Symbol" panose="05050102010706020507" pitchFamily="18" charset="2"/>
              </a:rPr>
              <a:t>irm</a:t>
            </a:r>
            <a:r>
              <a:rPr lang="cs-CZ" altLang="cs-CZ" sz="2800">
                <a:solidFill>
                  <a:schemeClr val="accent1"/>
                </a:solidFill>
                <a:sym typeface="Symbol" panose="05050102010706020507" pitchFamily="18" charset="2"/>
              </a:rPr>
              <a:t>y mohou prodat jakékoli množství výstupu </a:t>
            </a:r>
            <a:r>
              <a:rPr lang="cs-CZ" altLang="cs-CZ" sz="2800">
                <a:sym typeface="Symbol" panose="05050102010706020507" pitchFamily="18" charset="2"/>
              </a:rPr>
              <a:t>(pokud je po něm poptávka)</a:t>
            </a:r>
          </a:p>
          <a:p>
            <a:pPr eaLnBrk="1" hangingPunct="1">
              <a:spcBef>
                <a:spcPct val="50000"/>
              </a:spcBef>
            </a:pPr>
            <a:r>
              <a:rPr lang="cs-CZ" altLang="cs-CZ" sz="2800">
                <a:sym typeface="Symbol" panose="05050102010706020507" pitchFamily="18" charset="2"/>
              </a:rPr>
              <a:t>Výstup je určen </a:t>
            </a:r>
            <a:r>
              <a:rPr lang="en-GB" altLang="cs-CZ" sz="2800" i="1">
                <a:solidFill>
                  <a:schemeClr val="accent1"/>
                </a:solidFill>
                <a:sym typeface="Symbol" panose="05050102010706020507" pitchFamily="18" charset="2"/>
              </a:rPr>
              <a:t>efe</a:t>
            </a:r>
            <a:r>
              <a:rPr lang="cs-CZ" altLang="cs-CZ" sz="2800" i="1">
                <a:solidFill>
                  <a:schemeClr val="accent1"/>
                </a:solidFill>
                <a:sym typeface="Symbol" panose="05050102010706020507" pitchFamily="18" charset="2"/>
              </a:rPr>
              <a:t>k</a:t>
            </a:r>
            <a:r>
              <a:rPr lang="en-GB" altLang="cs-CZ" sz="2800" i="1">
                <a:solidFill>
                  <a:schemeClr val="accent1"/>
                </a:solidFill>
                <a:sym typeface="Symbol" panose="05050102010706020507" pitchFamily="18" charset="2"/>
              </a:rPr>
              <a:t>tiv</a:t>
            </a:r>
            <a:r>
              <a:rPr lang="cs-CZ" altLang="cs-CZ" sz="2800" i="1">
                <a:solidFill>
                  <a:schemeClr val="accent1"/>
                </a:solidFill>
                <a:sym typeface="Symbol" panose="05050102010706020507" pitchFamily="18" charset="2"/>
              </a:rPr>
              <a:t>ní poptávkou</a:t>
            </a:r>
            <a:r>
              <a:rPr lang="en-GB" altLang="cs-CZ" sz="2800">
                <a:solidFill>
                  <a:schemeClr val="accent1"/>
                </a:solidFill>
                <a:sym typeface="Symbol" panose="05050102010706020507" pitchFamily="18" charset="2"/>
              </a:rPr>
              <a:t>-</a:t>
            </a:r>
            <a:r>
              <a:rPr lang="en-GB" altLang="cs-CZ" sz="2800">
                <a:sym typeface="Symbol" panose="05050102010706020507" pitchFamily="18" charset="2"/>
              </a:rPr>
              <a:t>  </a:t>
            </a:r>
            <a:endParaRPr lang="cs-CZ" altLang="cs-CZ" sz="2800"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cs-CZ" altLang="cs-CZ" sz="2800">
                <a:sym typeface="Symbol" panose="05050102010706020507" pitchFamily="18" charset="2"/>
              </a:rPr>
              <a:t>Negace </a:t>
            </a:r>
            <a:r>
              <a:rPr lang="en-GB" altLang="cs-CZ" sz="2800">
                <a:sym typeface="Symbol" panose="05050102010706020507" pitchFamily="18" charset="2"/>
              </a:rPr>
              <a:t>neo-</a:t>
            </a:r>
            <a:r>
              <a:rPr lang="cs-CZ" altLang="cs-CZ" sz="2800">
                <a:sym typeface="Symbol" panose="05050102010706020507" pitchFamily="18" charset="2"/>
              </a:rPr>
              <a:t>k</a:t>
            </a:r>
            <a:r>
              <a:rPr lang="en-GB" altLang="cs-CZ" sz="2800">
                <a:sym typeface="Symbol" panose="05050102010706020507" pitchFamily="18" charset="2"/>
              </a:rPr>
              <a:t>lasic</a:t>
            </a:r>
            <a:r>
              <a:rPr lang="cs-CZ" altLang="cs-CZ" sz="2800">
                <a:sym typeface="Symbol" panose="05050102010706020507" pitchFamily="18" charset="2"/>
              </a:rPr>
              <a:t>kého</a:t>
            </a:r>
            <a:r>
              <a:rPr lang="en-GB" altLang="cs-CZ" sz="2800">
                <a:sym typeface="Symbol" panose="05050102010706020507" pitchFamily="18" charset="2"/>
              </a:rPr>
              <a:t> </a:t>
            </a:r>
            <a:r>
              <a:rPr lang="en-GB" altLang="cs-CZ" sz="2800">
                <a:solidFill>
                  <a:schemeClr val="accent1"/>
                </a:solidFill>
                <a:sym typeface="Symbol" panose="05050102010706020507" pitchFamily="18" charset="2"/>
              </a:rPr>
              <a:t>Say</a:t>
            </a:r>
            <a:r>
              <a:rPr lang="cs-CZ" altLang="cs-CZ" sz="2800">
                <a:solidFill>
                  <a:schemeClr val="accent1"/>
                </a:solidFill>
                <a:sym typeface="Symbol" panose="05050102010706020507" pitchFamily="18" charset="2"/>
              </a:rPr>
              <a:t>ova zákona trhů</a:t>
            </a:r>
            <a:endParaRPr lang="en-GB" altLang="cs-CZ" sz="2800">
              <a:solidFill>
                <a:schemeClr val="accent1"/>
              </a:solidFill>
              <a:sym typeface="Symbol" panose="05050102010706020507" pitchFamily="18" charset="2"/>
            </a:endParaRPr>
          </a:p>
        </p:txBody>
      </p:sp>
      <p:sp>
        <p:nvSpPr>
          <p:cNvPr id="13315" name="Rectangle 5">
            <a:extLst>
              <a:ext uri="{FF2B5EF4-FFF2-40B4-BE49-F238E27FC236}">
                <a16:creationId xmlns:a16="http://schemas.microsoft.com/office/drawing/2014/main" id="{8F74AE84-BBD4-B3E1-F1BC-E985B8D44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cs-CZ" sz="2800" b="1" i="1">
                <a:solidFill>
                  <a:schemeClr val="accent2"/>
                </a:solidFill>
              </a:rPr>
              <a:t>Keynesiánská ekonomie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811FFE9E-7322-4FF0-3EDE-3D6BA3559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" y="-271463"/>
            <a:ext cx="7772400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cs-CZ" sz="2800" b="1" i="1">
                <a:solidFill>
                  <a:schemeClr val="accent2"/>
                </a:solidFill>
              </a:rPr>
              <a:t>Keyn</a:t>
            </a:r>
            <a:r>
              <a:rPr lang="cs-CZ" altLang="cs-CZ" sz="2800" b="1" i="1">
                <a:solidFill>
                  <a:schemeClr val="accent2"/>
                </a:solidFill>
              </a:rPr>
              <a:t>e</a:t>
            </a:r>
            <a:r>
              <a:rPr lang="en-GB" altLang="cs-CZ" sz="2800" b="1" i="1">
                <a:solidFill>
                  <a:schemeClr val="accent2"/>
                </a:solidFill>
              </a:rPr>
              <a:t>si</a:t>
            </a:r>
            <a:r>
              <a:rPr lang="cs-CZ" altLang="cs-CZ" sz="2800" b="1" i="1">
                <a:solidFill>
                  <a:schemeClr val="accent2"/>
                </a:solidFill>
              </a:rPr>
              <a:t>ánská t</a:t>
            </a:r>
            <a:r>
              <a:rPr lang="en-GB" altLang="cs-CZ" sz="2800" b="1" i="1">
                <a:solidFill>
                  <a:schemeClr val="accent2"/>
                </a:solidFill>
              </a:rPr>
              <a:t>eor</a:t>
            </a:r>
            <a:r>
              <a:rPr lang="cs-CZ" altLang="cs-CZ" sz="2800" b="1" i="1">
                <a:solidFill>
                  <a:schemeClr val="accent2"/>
                </a:solidFill>
              </a:rPr>
              <a:t>ie spotřeby</a:t>
            </a:r>
            <a:endParaRPr lang="en-GB" altLang="cs-CZ" sz="2800" b="1" i="1">
              <a:solidFill>
                <a:schemeClr val="accent2"/>
              </a:solidFill>
            </a:endParaRPr>
          </a:p>
        </p:txBody>
      </p:sp>
      <p:sp>
        <p:nvSpPr>
          <p:cNvPr id="13315" name="Text Box 3">
            <a:extLst>
              <a:ext uri="{FF2B5EF4-FFF2-40B4-BE49-F238E27FC236}">
                <a16:creationId xmlns:a16="http://schemas.microsoft.com/office/drawing/2014/main" id="{87DDA6D7-40C1-F0BF-BD8E-EA4D1331E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638" y="666750"/>
            <a:ext cx="7848600" cy="328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000" i="1" u="sng">
                <a:solidFill>
                  <a:schemeClr val="accent1"/>
                </a:solidFill>
                <a:sym typeface="Symbol" panose="05050102010706020507" pitchFamily="18" charset="2"/>
              </a:rPr>
              <a:t>Spotřeba závisí na výstupu </a:t>
            </a:r>
            <a:r>
              <a:rPr lang="en-GB" altLang="cs-CZ" sz="2000">
                <a:sym typeface="Symbol" panose="05050102010706020507" pitchFamily="18" charset="2"/>
              </a:rPr>
              <a:t> </a:t>
            </a:r>
            <a:r>
              <a:rPr lang="en-GB" altLang="cs-CZ" sz="2000" b="1" i="1">
                <a:solidFill>
                  <a:schemeClr val="accent2"/>
                </a:solidFill>
                <a:sym typeface="Symbol" panose="05050102010706020507" pitchFamily="18" charset="2"/>
              </a:rPr>
              <a:t>C=C(Y)</a:t>
            </a:r>
            <a:r>
              <a:rPr lang="en-GB" altLang="cs-CZ" sz="2000">
                <a:sym typeface="Symbol" panose="05050102010706020507" pitchFamily="18" charset="2"/>
              </a:rPr>
              <a:t> </a:t>
            </a:r>
            <a:endParaRPr lang="cs-CZ" altLang="cs-CZ" sz="2000">
              <a:sym typeface="Symbol" panose="05050102010706020507" pitchFamily="18" charset="2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GB" altLang="cs-CZ" sz="2000">
                <a:sym typeface="Symbol" panose="05050102010706020507" pitchFamily="18" charset="2"/>
              </a:rPr>
              <a:t>(X neo</a:t>
            </a:r>
            <a:r>
              <a:rPr lang="cs-CZ" altLang="cs-CZ" sz="2000">
                <a:sym typeface="Symbol" panose="05050102010706020507" pitchFamily="18" charset="2"/>
              </a:rPr>
              <a:t>k</a:t>
            </a:r>
            <a:r>
              <a:rPr lang="en-GB" altLang="cs-CZ" sz="2000">
                <a:sym typeface="Symbol" panose="05050102010706020507" pitchFamily="18" charset="2"/>
              </a:rPr>
              <a:t>lasi</a:t>
            </a:r>
            <a:r>
              <a:rPr lang="cs-CZ" altLang="cs-CZ" sz="2000">
                <a:sym typeface="Symbol" panose="05050102010706020507" pitchFamily="18" charset="2"/>
              </a:rPr>
              <a:t>ka kde</a:t>
            </a:r>
            <a:r>
              <a:rPr lang="en-GB" altLang="cs-CZ" sz="2000">
                <a:sym typeface="Symbol" panose="05050102010706020507" pitchFamily="18" charset="2"/>
              </a:rPr>
              <a:t> </a:t>
            </a:r>
            <a:r>
              <a:rPr lang="en-GB" altLang="cs-CZ" sz="2000" b="1" i="1">
                <a:solidFill>
                  <a:schemeClr val="accent2"/>
                </a:solidFill>
                <a:sym typeface="Symbol" panose="05050102010706020507" pitchFamily="18" charset="2"/>
              </a:rPr>
              <a:t>C=C(W/P)</a:t>
            </a:r>
            <a:r>
              <a:rPr lang="en-GB" altLang="cs-CZ" sz="200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cs-CZ" altLang="cs-CZ" sz="2000">
                <a:sym typeface="Symbol" panose="05050102010706020507" pitchFamily="18" charset="2"/>
              </a:rPr>
              <a:t>nebo</a:t>
            </a:r>
            <a:r>
              <a:rPr lang="en-GB" altLang="cs-CZ" sz="200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en-GB" altLang="cs-CZ" sz="2000" b="1" i="1">
                <a:solidFill>
                  <a:schemeClr val="accent2"/>
                </a:solidFill>
                <a:sym typeface="Symbol" panose="05050102010706020507" pitchFamily="18" charset="2"/>
              </a:rPr>
              <a:t>C=C(MPL)</a:t>
            </a:r>
            <a:r>
              <a:rPr lang="en-GB" altLang="cs-CZ" sz="2000">
                <a:sym typeface="Symbol" panose="05050102010706020507" pitchFamily="18" charset="2"/>
              </a:rPr>
              <a:t>)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en-GB" altLang="cs-CZ" sz="2000">
                <a:sym typeface="Symbol" panose="05050102010706020507" pitchFamily="18" charset="2"/>
              </a:rPr>
              <a:t>Line</a:t>
            </a:r>
            <a:r>
              <a:rPr lang="cs-CZ" altLang="cs-CZ" sz="2000">
                <a:sym typeface="Symbol" panose="05050102010706020507" pitchFamily="18" charset="2"/>
              </a:rPr>
              <a:t>ární spotřební </a:t>
            </a:r>
            <a:r>
              <a:rPr lang="en-GB" altLang="cs-CZ" sz="2000">
                <a:sym typeface="Symbol" panose="05050102010706020507" pitchFamily="18" charset="2"/>
              </a:rPr>
              <a:t>fun</a:t>
            </a:r>
            <a:r>
              <a:rPr lang="cs-CZ" altLang="cs-CZ" sz="2000">
                <a:sym typeface="Symbol" panose="05050102010706020507" pitchFamily="18" charset="2"/>
              </a:rPr>
              <a:t>kce</a:t>
            </a:r>
            <a:r>
              <a:rPr lang="en-GB" altLang="cs-CZ" sz="2000">
                <a:sym typeface="Symbol" panose="05050102010706020507" pitchFamily="18" charset="2"/>
              </a:rPr>
              <a:t> </a:t>
            </a:r>
            <a:r>
              <a:rPr lang="en-GB" altLang="cs-CZ" sz="2400" b="1" i="1">
                <a:solidFill>
                  <a:schemeClr val="accent2"/>
                </a:solidFill>
                <a:sym typeface="Symbol" panose="05050102010706020507" pitchFamily="18" charset="2"/>
              </a:rPr>
              <a:t>C = C</a:t>
            </a:r>
            <a:r>
              <a:rPr lang="en-GB" altLang="cs-CZ" sz="2400" b="1" i="1" baseline="-25000">
                <a:solidFill>
                  <a:schemeClr val="accent2"/>
                </a:solidFill>
              </a:rPr>
              <a:t>A</a:t>
            </a:r>
            <a:r>
              <a:rPr lang="en-GB" altLang="cs-CZ" sz="2400" b="1" i="1">
                <a:solidFill>
                  <a:schemeClr val="accent2"/>
                </a:solidFill>
                <a:sym typeface="Symbol" panose="05050102010706020507" pitchFamily="18" charset="2"/>
              </a:rPr>
              <a:t> + c .Y</a:t>
            </a:r>
            <a:endParaRPr lang="en-GB" altLang="cs-CZ" sz="240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000" b="1" i="1">
                <a:sym typeface="Symbol" panose="05050102010706020507" pitchFamily="18" charset="2"/>
              </a:rPr>
              <a:t> </a:t>
            </a:r>
            <a:r>
              <a:rPr lang="en-GB" altLang="cs-CZ" sz="2400" b="1" i="1">
                <a:solidFill>
                  <a:schemeClr val="accent2"/>
                </a:solidFill>
                <a:sym typeface="Symbol" panose="05050102010706020507" pitchFamily="18" charset="2"/>
              </a:rPr>
              <a:t>MPC=dC / dY = c</a:t>
            </a:r>
            <a:r>
              <a:rPr lang="en-GB" altLang="cs-CZ" sz="2400" b="1" i="1">
                <a:sym typeface="Symbol" panose="05050102010706020507" pitchFamily="18" charset="2"/>
              </a:rPr>
              <a:t> , </a:t>
            </a:r>
            <a:r>
              <a:rPr lang="en-GB" altLang="cs-CZ" sz="2400" b="1" i="1">
                <a:solidFill>
                  <a:schemeClr val="accent2"/>
                </a:solidFill>
                <a:sym typeface="Symbol" panose="05050102010706020507" pitchFamily="18" charset="2"/>
              </a:rPr>
              <a:t>APC=C/Y=c+ C</a:t>
            </a:r>
            <a:r>
              <a:rPr lang="en-GB" altLang="cs-CZ" sz="2400" b="1" i="1" baseline="-25000">
                <a:solidFill>
                  <a:schemeClr val="accent2"/>
                </a:solidFill>
              </a:rPr>
              <a:t>A</a:t>
            </a:r>
            <a:r>
              <a:rPr lang="en-GB" altLang="cs-CZ" sz="2400" b="1" i="1">
                <a:solidFill>
                  <a:schemeClr val="accent2"/>
                </a:solidFill>
                <a:sym typeface="Symbol" panose="05050102010706020507" pitchFamily="18" charset="2"/>
              </a:rPr>
              <a:t> /Y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i="1" u="sng">
                <a:solidFill>
                  <a:schemeClr val="accent1"/>
                </a:solidFill>
                <a:sym typeface="Symbol" panose="05050102010706020507" pitchFamily="18" charset="2"/>
              </a:rPr>
              <a:t>Úspory</a:t>
            </a:r>
            <a:endParaRPr lang="en-GB" altLang="cs-CZ" sz="2400" b="1" i="1">
              <a:solidFill>
                <a:schemeClr val="accent1"/>
              </a:solidFill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GB" altLang="cs-CZ" sz="2400" b="1" i="1">
                <a:solidFill>
                  <a:schemeClr val="accent2"/>
                </a:solidFill>
                <a:sym typeface="Symbol" panose="05050102010706020507" pitchFamily="18" charset="2"/>
              </a:rPr>
              <a:t>C+S=Y</a:t>
            </a:r>
            <a:r>
              <a:rPr lang="en-GB" altLang="cs-CZ" sz="200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en-GB" altLang="cs-CZ" sz="2000">
                <a:sym typeface="Symbol" panose="05050102010706020507" pitchFamily="18" charset="2"/>
              </a:rPr>
              <a:t>   t</a:t>
            </a:r>
            <a:r>
              <a:rPr lang="cs-CZ" altLang="cs-CZ" sz="2000">
                <a:sym typeface="Symbol" panose="05050102010706020507" pitchFamily="18" charset="2"/>
              </a:rPr>
              <a:t>edy</a:t>
            </a:r>
            <a:r>
              <a:rPr lang="en-GB" altLang="cs-CZ" sz="2000">
                <a:sym typeface="Symbol" panose="05050102010706020507" pitchFamily="18" charset="2"/>
              </a:rPr>
              <a:t> </a:t>
            </a:r>
            <a:r>
              <a:rPr lang="en-GB" altLang="cs-CZ" sz="2400" b="1" i="1">
                <a:solidFill>
                  <a:schemeClr val="accent2"/>
                </a:solidFill>
                <a:sym typeface="Symbol" panose="05050102010706020507" pitchFamily="18" charset="2"/>
              </a:rPr>
              <a:t>C /Y +S /Y =</a:t>
            </a:r>
            <a:r>
              <a:rPr lang="en-GB" altLang="cs-CZ" sz="2000" b="1" i="1">
                <a:solidFill>
                  <a:schemeClr val="accent2"/>
                </a:solidFill>
                <a:sym typeface="Symbol" panose="05050102010706020507" pitchFamily="18" charset="2"/>
              </a:rPr>
              <a:t> 1</a:t>
            </a:r>
            <a:r>
              <a:rPr lang="en-GB" altLang="cs-CZ" sz="2000">
                <a:sym typeface="Symbol" panose="05050102010706020507" pitchFamily="18" charset="2"/>
              </a:rPr>
              <a:t>   </a:t>
            </a:r>
            <a:r>
              <a:rPr lang="cs-CZ" altLang="cs-CZ" sz="2000">
                <a:sym typeface="Symbol" panose="05050102010706020507" pitchFamily="18" charset="2"/>
              </a:rPr>
              <a:t>nebo</a:t>
            </a:r>
            <a:r>
              <a:rPr lang="en-GB" altLang="cs-CZ" sz="2000">
                <a:sym typeface="Symbol" panose="05050102010706020507" pitchFamily="18" charset="2"/>
              </a:rPr>
              <a:t> </a:t>
            </a:r>
            <a:r>
              <a:rPr lang="en-GB" altLang="cs-CZ" sz="2400" b="1" i="1">
                <a:solidFill>
                  <a:schemeClr val="accent2"/>
                </a:solidFill>
                <a:sym typeface="Symbol" panose="05050102010706020507" pitchFamily="18" charset="2"/>
              </a:rPr>
              <a:t>c+s=1</a:t>
            </a:r>
            <a:r>
              <a:rPr lang="en-GB" altLang="cs-CZ" sz="2000">
                <a:sym typeface="Symbol" panose="05050102010706020507" pitchFamily="18" charset="2"/>
              </a:rPr>
              <a:t>    t</a:t>
            </a:r>
            <a:r>
              <a:rPr lang="cs-CZ" altLang="cs-CZ" sz="2000">
                <a:sym typeface="Symbol" panose="05050102010706020507" pitchFamily="18" charset="2"/>
              </a:rPr>
              <a:t>edy</a:t>
            </a:r>
            <a:endParaRPr lang="en-GB" altLang="cs-CZ" sz="2000" b="1" i="1"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400" b="1" i="1">
                <a:solidFill>
                  <a:schemeClr val="accent2"/>
                </a:solidFill>
                <a:sym typeface="Symbol" panose="05050102010706020507" pitchFamily="18" charset="2"/>
              </a:rPr>
              <a:t>S = Y - C = Y - C</a:t>
            </a:r>
            <a:r>
              <a:rPr lang="en-GB" altLang="cs-CZ" sz="2400" b="1" i="1" baseline="-25000">
                <a:solidFill>
                  <a:schemeClr val="accent2"/>
                </a:solidFill>
              </a:rPr>
              <a:t>A</a:t>
            </a:r>
            <a:r>
              <a:rPr lang="en-GB" altLang="cs-CZ" sz="2400" b="1" i="1">
                <a:solidFill>
                  <a:schemeClr val="accent2"/>
                </a:solidFill>
                <a:sym typeface="Symbol" panose="05050102010706020507" pitchFamily="18" charset="2"/>
              </a:rPr>
              <a:t> + c .Y =</a:t>
            </a:r>
            <a:r>
              <a:rPr lang="en-GB" altLang="cs-CZ" sz="240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en-GB" altLang="cs-CZ" sz="2400" b="1" i="1">
                <a:solidFill>
                  <a:schemeClr val="accent2"/>
                </a:solidFill>
                <a:sym typeface="Symbol" panose="05050102010706020507" pitchFamily="18" charset="2"/>
              </a:rPr>
              <a:t>- C</a:t>
            </a:r>
            <a:r>
              <a:rPr lang="en-GB" altLang="cs-CZ" sz="2400" b="1" i="1" baseline="-25000">
                <a:solidFill>
                  <a:schemeClr val="accent2"/>
                </a:solidFill>
              </a:rPr>
              <a:t>A</a:t>
            </a:r>
            <a:r>
              <a:rPr lang="en-GB" altLang="cs-CZ" sz="2400" b="1" i="1">
                <a:solidFill>
                  <a:schemeClr val="accent2"/>
                </a:solidFill>
                <a:sym typeface="Symbol" panose="05050102010706020507" pitchFamily="18" charset="2"/>
              </a:rPr>
              <a:t> + (1-c) . Y= - C</a:t>
            </a:r>
            <a:r>
              <a:rPr lang="en-GB" altLang="cs-CZ" sz="2400" b="1" i="1" baseline="-25000">
                <a:solidFill>
                  <a:schemeClr val="accent2"/>
                </a:solidFill>
              </a:rPr>
              <a:t>A</a:t>
            </a:r>
            <a:r>
              <a:rPr lang="en-GB" altLang="cs-CZ" sz="2400" b="1" i="1">
                <a:solidFill>
                  <a:schemeClr val="accent2"/>
                </a:solidFill>
                <a:sym typeface="Symbol" panose="05050102010706020507" pitchFamily="18" charset="2"/>
              </a:rPr>
              <a:t> + s . Y</a:t>
            </a:r>
          </a:p>
        </p:txBody>
      </p:sp>
      <p:graphicFrame>
        <p:nvGraphicFramePr>
          <p:cNvPr id="13316" name="Object 4">
            <a:extLst>
              <a:ext uri="{FF2B5EF4-FFF2-40B4-BE49-F238E27FC236}">
                <a16:creationId xmlns:a16="http://schemas.microsoft.com/office/drawing/2014/main" id="{7815C231-112E-49C6-D2FC-A5EB198D05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3992563"/>
          <a:ext cx="4265613" cy="309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rázek" r:id="rId2" imgW="2868168" imgH="1932432" progId="Word.Picture.8">
                  <p:embed/>
                </p:oleObj>
              </mc:Choice>
              <mc:Fallback>
                <p:oleObj name="obrázek" r:id="rId2" imgW="2868168" imgH="1932432" progId="Word.Picture.8">
                  <p:embed/>
                  <p:pic>
                    <p:nvPicPr>
                      <p:cNvPr id="13316" name="Object 4">
                        <a:extLst>
                          <a:ext uri="{FF2B5EF4-FFF2-40B4-BE49-F238E27FC236}">
                            <a16:creationId xmlns:a16="http://schemas.microsoft.com/office/drawing/2014/main" id="{7815C231-112E-49C6-D2FC-A5EB198D05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992563"/>
                        <a:ext cx="4265613" cy="309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5">
            <a:extLst>
              <a:ext uri="{FF2B5EF4-FFF2-40B4-BE49-F238E27FC236}">
                <a16:creationId xmlns:a16="http://schemas.microsoft.com/office/drawing/2014/main" id="{903836D3-A8F9-5B64-0788-973E512CAD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4363" y="3978275"/>
          <a:ext cx="4302125" cy="309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rázek" r:id="rId4" imgW="2868168" imgH="1932432" progId="Word.Picture.8">
                  <p:embed/>
                </p:oleObj>
              </mc:Choice>
              <mc:Fallback>
                <p:oleObj name="obrázek" r:id="rId4" imgW="2868168" imgH="1932432" progId="Word.Picture.8">
                  <p:embed/>
                  <p:pic>
                    <p:nvPicPr>
                      <p:cNvPr id="13317" name="Object 5">
                        <a:extLst>
                          <a:ext uri="{FF2B5EF4-FFF2-40B4-BE49-F238E27FC236}">
                            <a16:creationId xmlns:a16="http://schemas.microsoft.com/office/drawing/2014/main" id="{903836D3-A8F9-5B64-0788-973E512CAD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4363" y="3978275"/>
                        <a:ext cx="4302125" cy="309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85A12A5D-16F7-E169-132F-1CC9FE591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" y="-271463"/>
            <a:ext cx="7772400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cs-CZ" sz="2800" b="1" i="1">
                <a:solidFill>
                  <a:schemeClr val="accent2"/>
                </a:solidFill>
              </a:rPr>
              <a:t>Keynesiánsk</a:t>
            </a:r>
            <a:r>
              <a:rPr lang="cs-CZ" altLang="cs-CZ" sz="2800" b="1" i="1">
                <a:solidFill>
                  <a:schemeClr val="accent2"/>
                </a:solidFill>
              </a:rPr>
              <a:t>á</a:t>
            </a:r>
            <a:r>
              <a:rPr lang="en-GB" altLang="cs-CZ" sz="2800" b="1" i="1">
                <a:solidFill>
                  <a:schemeClr val="accent2"/>
                </a:solidFill>
              </a:rPr>
              <a:t> teorie </a:t>
            </a:r>
            <a:r>
              <a:rPr lang="cs-CZ" altLang="cs-CZ" sz="2800" b="1" i="1">
                <a:solidFill>
                  <a:schemeClr val="accent2"/>
                </a:solidFill>
              </a:rPr>
              <a:t>i</a:t>
            </a:r>
            <a:r>
              <a:rPr lang="en-GB" altLang="cs-CZ" sz="2800" b="1" i="1">
                <a:solidFill>
                  <a:schemeClr val="accent2"/>
                </a:solidFill>
              </a:rPr>
              <a:t>nvest</a:t>
            </a:r>
            <a:r>
              <a:rPr lang="cs-CZ" altLang="cs-CZ" sz="2800" b="1" i="1">
                <a:solidFill>
                  <a:schemeClr val="accent2"/>
                </a:solidFill>
              </a:rPr>
              <a:t>ic</a:t>
            </a:r>
            <a:endParaRPr lang="en-GB" altLang="cs-CZ" sz="2800" b="1" i="1">
              <a:solidFill>
                <a:schemeClr val="accent2"/>
              </a:solidFill>
            </a:endParaRPr>
          </a:p>
        </p:txBody>
      </p:sp>
      <p:sp>
        <p:nvSpPr>
          <p:cNvPr id="14339" name="Text Box 3">
            <a:extLst>
              <a:ext uri="{FF2B5EF4-FFF2-40B4-BE49-F238E27FC236}">
                <a16:creationId xmlns:a16="http://schemas.microsoft.com/office/drawing/2014/main" id="{1E9F62B2-7F9A-56D5-1941-E6DD1F456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638" y="654050"/>
            <a:ext cx="8869362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400">
                <a:sym typeface="Symbol" panose="05050102010706020507" pitchFamily="18" charset="2"/>
              </a:rPr>
              <a:t>Neo-</a:t>
            </a:r>
            <a:r>
              <a:rPr lang="cs-CZ" altLang="cs-CZ" sz="2400">
                <a:sym typeface="Symbol" panose="05050102010706020507" pitchFamily="18" charset="2"/>
              </a:rPr>
              <a:t>k</a:t>
            </a:r>
            <a:r>
              <a:rPr lang="en-GB" altLang="cs-CZ" sz="2400">
                <a:sym typeface="Symbol" panose="05050102010706020507" pitchFamily="18" charset="2"/>
              </a:rPr>
              <a:t>lasi</a:t>
            </a:r>
            <a:r>
              <a:rPr lang="cs-CZ" altLang="cs-CZ" sz="2400">
                <a:sym typeface="Symbol" panose="05050102010706020507" pitchFamily="18" charset="2"/>
              </a:rPr>
              <a:t>ka:</a:t>
            </a:r>
            <a:r>
              <a:rPr lang="en-GB" altLang="cs-CZ" sz="2400">
                <a:sym typeface="Symbol" panose="05050102010706020507" pitchFamily="18" charset="2"/>
              </a:rPr>
              <a:t> </a:t>
            </a:r>
            <a:r>
              <a:rPr lang="en-GB" altLang="cs-CZ" sz="2400" b="1" i="1">
                <a:solidFill>
                  <a:schemeClr val="accent2"/>
                </a:solidFill>
                <a:sym typeface="Symbol" panose="05050102010706020507" pitchFamily="18" charset="2"/>
              </a:rPr>
              <a:t>I=I(MPK)</a:t>
            </a:r>
            <a:r>
              <a:rPr lang="en-GB" altLang="cs-CZ" sz="2400">
                <a:sym typeface="Symbol" panose="05050102010706020507" pitchFamily="18" charset="2"/>
              </a:rPr>
              <a:t> , Keynes</a:t>
            </a:r>
            <a:r>
              <a:rPr lang="cs-CZ" altLang="cs-CZ" sz="2400">
                <a:sym typeface="Symbol" panose="05050102010706020507" pitchFamily="18" charset="2"/>
              </a:rPr>
              <a:t>:</a:t>
            </a:r>
            <a:r>
              <a:rPr lang="en-GB" altLang="cs-CZ" sz="2400">
                <a:sym typeface="Symbol" panose="05050102010706020507" pitchFamily="18" charset="2"/>
              </a:rPr>
              <a:t> </a:t>
            </a:r>
            <a:r>
              <a:rPr lang="cs-CZ" altLang="cs-CZ" sz="2400">
                <a:sym typeface="Symbol" panose="05050102010706020507" pitchFamily="18" charset="2"/>
              </a:rPr>
              <a:t>obtížné měřit </a:t>
            </a:r>
            <a:r>
              <a:rPr lang="en-GB" altLang="cs-CZ" sz="2400">
                <a:sym typeface="Symbol" panose="05050102010706020507" pitchFamily="18" charset="2"/>
              </a:rPr>
              <a:t>MPK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400">
                <a:sym typeface="Symbol" panose="05050102010706020507" pitchFamily="18" charset="2"/>
              </a:rPr>
              <a:t>Invest</a:t>
            </a:r>
            <a:r>
              <a:rPr lang="cs-CZ" altLang="cs-CZ" sz="2400">
                <a:sym typeface="Symbol" panose="05050102010706020507" pitchFamily="18" charset="2"/>
              </a:rPr>
              <a:t>ice závisí na </a:t>
            </a:r>
            <a:r>
              <a:rPr lang="cs-CZ" altLang="cs-CZ" sz="2400" i="1">
                <a:solidFill>
                  <a:schemeClr val="accent1"/>
                </a:solidFill>
                <a:sym typeface="Symbol" panose="05050102010706020507" pitchFamily="18" charset="2"/>
              </a:rPr>
              <a:t>očekávaných budoucích </a:t>
            </a:r>
            <a:r>
              <a:rPr lang="en-GB" altLang="cs-CZ" sz="2400" i="1">
                <a:solidFill>
                  <a:schemeClr val="accent1"/>
                </a:solidFill>
                <a:sym typeface="Symbol" panose="05050102010706020507" pitchFamily="18" charset="2"/>
              </a:rPr>
              <a:t>cash flows</a:t>
            </a:r>
            <a:r>
              <a:rPr lang="en-GB" altLang="cs-CZ" sz="2400">
                <a:sym typeface="Symbol" panose="05050102010706020507" pitchFamily="18" charset="2"/>
              </a:rPr>
              <a:t>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i="1" u="sng">
                <a:solidFill>
                  <a:schemeClr val="accent1"/>
                </a:solidFill>
                <a:sym typeface="Symbol" panose="05050102010706020507" pitchFamily="18" charset="2"/>
              </a:rPr>
              <a:t>Čistá současná hodnota investice </a:t>
            </a:r>
            <a:r>
              <a:rPr lang="cs-CZ" altLang="cs-CZ" sz="2400" i="1" u="sng">
                <a:sym typeface="Symbol" panose="05050102010706020507" pitchFamily="18" charset="2"/>
              </a:rPr>
              <a:t>(NPV; N</a:t>
            </a:r>
            <a:r>
              <a:rPr lang="en-GB" altLang="cs-CZ" sz="2400" i="1" u="sng">
                <a:sym typeface="Symbol" panose="05050102010706020507" pitchFamily="18" charset="2"/>
              </a:rPr>
              <a:t>et present value</a:t>
            </a:r>
            <a:r>
              <a:rPr lang="cs-CZ" altLang="cs-CZ" sz="2400" i="1" u="sng">
                <a:sym typeface="Symbol" panose="05050102010706020507" pitchFamily="18" charset="2"/>
              </a:rPr>
              <a:t>)</a:t>
            </a:r>
            <a:endParaRPr lang="en-GB" altLang="cs-CZ" sz="2400"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cs-CZ" altLang="cs-CZ" sz="2400" i="1" u="sng">
              <a:solidFill>
                <a:schemeClr val="accent1"/>
              </a:solidFill>
              <a:sym typeface="Symbol" panose="05050102010706020507" pitchFamily="18" charset="2"/>
            </a:endParaRPr>
          </a:p>
          <a:p>
            <a:pPr eaLnBrk="1" hangingPunct="1">
              <a:spcBef>
                <a:spcPct val="170000"/>
              </a:spcBef>
              <a:buFontTx/>
              <a:buNone/>
            </a:pPr>
            <a:r>
              <a:rPr lang="en-GB" altLang="cs-CZ" sz="2400" i="1" u="sng">
                <a:solidFill>
                  <a:schemeClr val="accent1"/>
                </a:solidFill>
                <a:sym typeface="Symbol" panose="05050102010706020507" pitchFamily="18" charset="2"/>
              </a:rPr>
              <a:t>Internal Rate of Return</a:t>
            </a:r>
            <a:r>
              <a:rPr lang="en-GB" altLang="cs-CZ" sz="2400">
                <a:solidFill>
                  <a:schemeClr val="accent1"/>
                </a:solidFill>
                <a:sym typeface="Symbol" panose="05050102010706020507" pitchFamily="18" charset="2"/>
              </a:rPr>
              <a:t>-</a:t>
            </a:r>
            <a:r>
              <a:rPr lang="en-GB" altLang="cs-CZ" sz="2400">
                <a:sym typeface="Symbol" panose="05050102010706020507" pitchFamily="18" charset="2"/>
              </a:rPr>
              <a:t> </a:t>
            </a:r>
            <a:r>
              <a:rPr lang="cs-CZ" altLang="cs-CZ" sz="2400">
                <a:sym typeface="Symbol" panose="05050102010706020507" pitchFamily="18" charset="2"/>
              </a:rPr>
              <a:t>takový </a:t>
            </a:r>
            <a:r>
              <a:rPr lang="en-GB" altLang="cs-CZ" sz="2400">
                <a:sym typeface="Symbol" panose="05050102010706020507" pitchFamily="18" charset="2"/>
              </a:rPr>
              <a:t>DF, </a:t>
            </a:r>
            <a:r>
              <a:rPr lang="cs-CZ" altLang="cs-CZ" sz="2400">
                <a:sym typeface="Symbol" panose="05050102010706020507" pitchFamily="18" charset="2"/>
              </a:rPr>
              <a:t>pro který </a:t>
            </a:r>
            <a:r>
              <a:rPr lang="en-GB" altLang="cs-CZ" sz="2400" b="1" i="1">
                <a:solidFill>
                  <a:schemeClr val="accent2"/>
                </a:solidFill>
                <a:sym typeface="Symbol" panose="05050102010706020507" pitchFamily="18" charset="2"/>
              </a:rPr>
              <a:t>NPV(I)=0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>
                <a:sym typeface="Symbol" panose="05050102010706020507" pitchFamily="18" charset="2"/>
              </a:rPr>
              <a:t>Pokud </a:t>
            </a:r>
            <a:r>
              <a:rPr lang="en-GB" altLang="cs-CZ" sz="2400" b="1" i="1">
                <a:solidFill>
                  <a:schemeClr val="accent2"/>
                </a:solidFill>
                <a:sym typeface="Symbol" panose="05050102010706020507" pitchFamily="18" charset="2"/>
              </a:rPr>
              <a:t>IRR</a:t>
            </a:r>
            <a:r>
              <a:rPr lang="en-US" altLang="cs-CZ" sz="2400" b="1" i="1">
                <a:solidFill>
                  <a:schemeClr val="accent2"/>
                </a:solidFill>
                <a:sym typeface="Symbol" panose="05050102010706020507" pitchFamily="18" charset="2"/>
              </a:rPr>
              <a:t>&gt;i</a:t>
            </a:r>
            <a:r>
              <a:rPr lang="en-US" altLang="cs-CZ" sz="2400">
                <a:sym typeface="Symbol" panose="05050102010706020507" pitchFamily="18" charset="2"/>
              </a:rPr>
              <a:t>, invest</a:t>
            </a:r>
            <a:r>
              <a:rPr lang="cs-CZ" altLang="cs-CZ" sz="2400">
                <a:sym typeface="Symbol" panose="05050102010706020507" pitchFamily="18" charset="2"/>
              </a:rPr>
              <a:t>ice</a:t>
            </a:r>
            <a:r>
              <a:rPr lang="en-US" altLang="cs-CZ" sz="2400">
                <a:sym typeface="Symbol" panose="05050102010706020507" pitchFamily="18" charset="2"/>
              </a:rPr>
              <a:t> </a:t>
            </a:r>
            <a:endParaRPr lang="cs-CZ" altLang="cs-CZ" sz="2400"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>
                <a:sym typeface="Symbol" panose="05050102010706020507" pitchFamily="18" charset="2"/>
              </a:rPr>
              <a:t>bude provedena</a:t>
            </a:r>
            <a:r>
              <a:rPr lang="en-US" altLang="cs-CZ" sz="2400">
                <a:sym typeface="Symbol" panose="05050102010706020507" pitchFamily="18" charset="2"/>
              </a:rPr>
              <a:t>  </a:t>
            </a:r>
            <a:r>
              <a:rPr lang="en-US" altLang="cs-CZ" sz="2400" b="1" i="1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cs-CZ" altLang="cs-CZ" sz="2400" b="1" i="1">
                <a:solidFill>
                  <a:schemeClr val="accent2"/>
                </a:solidFill>
                <a:sym typeface="Symbol" panose="05050102010706020507" pitchFamily="18" charset="2"/>
              </a:rPr>
              <a:t>=I(i)</a:t>
            </a:r>
            <a:endParaRPr lang="en-GB" altLang="cs-CZ" sz="2400" b="1" i="1">
              <a:solidFill>
                <a:schemeClr val="accent2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14342" name="Object 6">
            <a:extLst>
              <a:ext uri="{FF2B5EF4-FFF2-40B4-BE49-F238E27FC236}">
                <a16:creationId xmlns:a16="http://schemas.microsoft.com/office/drawing/2014/main" id="{E0711586-CAF0-155D-D92A-492FF5AE20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3538" y="2293938"/>
          <a:ext cx="8143875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2" imgW="4051300" imgH="419100" progId="Equation.3">
                  <p:embed/>
                </p:oleObj>
              </mc:Choice>
              <mc:Fallback>
                <p:oleObj name="Rovnice" r:id="rId2" imgW="4051300" imgH="419100" progId="Equation.3">
                  <p:embed/>
                  <p:pic>
                    <p:nvPicPr>
                      <p:cNvPr id="14342" name="Object 6">
                        <a:extLst>
                          <a:ext uri="{FF2B5EF4-FFF2-40B4-BE49-F238E27FC236}">
                            <a16:creationId xmlns:a16="http://schemas.microsoft.com/office/drawing/2014/main" id="{E0711586-CAF0-155D-D92A-492FF5AE20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8" y="2293938"/>
                        <a:ext cx="8143875" cy="84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7">
            <a:extLst>
              <a:ext uri="{FF2B5EF4-FFF2-40B4-BE49-F238E27FC236}">
                <a16:creationId xmlns:a16="http://schemas.microsoft.com/office/drawing/2014/main" id="{AD5DA70B-2DE9-AA03-0231-8B58C237BA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7975" y="3825875"/>
          <a:ext cx="4675188" cy="303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rázek" r:id="rId4" imgW="3127022" imgH="1896533" progId="Word.Picture.8">
                  <p:embed/>
                </p:oleObj>
              </mc:Choice>
              <mc:Fallback>
                <p:oleObj name="Obrázek" r:id="rId4" imgW="3127022" imgH="1896533" progId="Word.Picture.8">
                  <p:embed/>
                  <p:pic>
                    <p:nvPicPr>
                      <p:cNvPr id="14343" name="Object 7">
                        <a:extLst>
                          <a:ext uri="{FF2B5EF4-FFF2-40B4-BE49-F238E27FC236}">
                            <a16:creationId xmlns:a16="http://schemas.microsoft.com/office/drawing/2014/main" id="{AD5DA70B-2DE9-AA03-0231-8B58C237BA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7975" y="3825875"/>
                        <a:ext cx="4675188" cy="303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61AB3CDD-EB4E-0FE3-A31A-49F2D0E96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" y="-271463"/>
            <a:ext cx="7772400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cs-CZ" sz="2800" b="1" i="1">
                <a:solidFill>
                  <a:schemeClr val="accent2"/>
                </a:solidFill>
              </a:rPr>
              <a:t>Keyn</a:t>
            </a:r>
            <a:r>
              <a:rPr lang="cs-CZ" altLang="cs-CZ" sz="2800" b="1" i="1">
                <a:solidFill>
                  <a:schemeClr val="accent2"/>
                </a:solidFill>
              </a:rPr>
              <a:t>e</a:t>
            </a:r>
            <a:r>
              <a:rPr lang="en-GB" altLang="cs-CZ" sz="2800" b="1" i="1">
                <a:solidFill>
                  <a:schemeClr val="accent2"/>
                </a:solidFill>
              </a:rPr>
              <a:t>si</a:t>
            </a:r>
            <a:r>
              <a:rPr lang="cs-CZ" altLang="cs-CZ" sz="2800" b="1" i="1">
                <a:solidFill>
                  <a:schemeClr val="accent2"/>
                </a:solidFill>
              </a:rPr>
              <a:t>ánský model Důchod- výdaje</a:t>
            </a:r>
            <a:endParaRPr lang="en-GB" altLang="cs-CZ" sz="2800" b="1" i="1">
              <a:solidFill>
                <a:schemeClr val="accent2"/>
              </a:solidFill>
            </a:endParaRPr>
          </a:p>
        </p:txBody>
      </p:sp>
      <p:sp>
        <p:nvSpPr>
          <p:cNvPr id="15363" name="Text Box 3">
            <a:extLst>
              <a:ext uri="{FF2B5EF4-FFF2-40B4-BE49-F238E27FC236}">
                <a16:creationId xmlns:a16="http://schemas.microsoft.com/office/drawing/2014/main" id="{4F390C4C-4FC4-5E67-C392-2DD7216F3C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638" y="666750"/>
            <a:ext cx="8869362" cy="267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cs-CZ" sz="2400" b="1" i="1">
                <a:solidFill>
                  <a:schemeClr val="accent2"/>
                </a:solidFill>
                <a:sym typeface="Symbol" panose="05050102010706020507" pitchFamily="18" charset="2"/>
              </a:rPr>
              <a:t>I=I</a:t>
            </a:r>
            <a:r>
              <a:rPr lang="en-US" altLang="cs-CZ" sz="2400" b="1" i="1" baseline="-25000">
                <a:solidFill>
                  <a:schemeClr val="accent2"/>
                </a:solidFill>
              </a:rPr>
              <a:t>A</a:t>
            </a:r>
            <a:r>
              <a:rPr lang="en-US" altLang="cs-CZ" sz="2400" b="1" i="1">
                <a:sym typeface="Symbol" panose="05050102010706020507" pitchFamily="18" charset="2"/>
              </a:rPr>
              <a:t> </a:t>
            </a:r>
            <a:r>
              <a:rPr lang="en-US" altLang="cs-CZ" sz="2400">
                <a:sym typeface="Symbol" panose="05050102010706020507" pitchFamily="18" charset="2"/>
              </a:rPr>
              <a:t>(</a:t>
            </a:r>
            <a:r>
              <a:rPr lang="cs-CZ" altLang="cs-CZ" sz="2400">
                <a:sym typeface="Symbol" panose="05050102010706020507" pitchFamily="18" charset="2"/>
              </a:rPr>
              <a:t>předpoklad opustíme v </a:t>
            </a:r>
            <a:r>
              <a:rPr lang="en-US" altLang="cs-CZ" sz="2400">
                <a:sym typeface="Symbol" panose="05050102010706020507" pitchFamily="18" charset="2"/>
              </a:rPr>
              <a:t>IS-LM model</a:t>
            </a:r>
            <a:r>
              <a:rPr lang="cs-CZ" altLang="cs-CZ" sz="2400">
                <a:sym typeface="Symbol" panose="05050102010706020507" pitchFamily="18" charset="2"/>
              </a:rPr>
              <a:t>u</a:t>
            </a:r>
            <a:r>
              <a:rPr lang="en-US" altLang="cs-CZ" sz="2400">
                <a:sym typeface="Symbol" panose="05050102010706020507" pitchFamily="18" charset="2"/>
              </a:rPr>
              <a:t>)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cs-CZ" sz="2400" i="1" u="sng">
                <a:solidFill>
                  <a:schemeClr val="accent1"/>
                </a:solidFill>
                <a:sym typeface="Symbol" panose="05050102010706020507" pitchFamily="18" charset="2"/>
              </a:rPr>
              <a:t>Efe</a:t>
            </a:r>
            <a:r>
              <a:rPr lang="cs-CZ" altLang="cs-CZ" sz="2400" i="1" u="sng">
                <a:solidFill>
                  <a:schemeClr val="accent1"/>
                </a:solidFill>
                <a:sym typeface="Symbol" panose="05050102010706020507" pitchFamily="18" charset="2"/>
              </a:rPr>
              <a:t>k</a:t>
            </a:r>
            <a:r>
              <a:rPr lang="en-US" altLang="cs-CZ" sz="2400" i="1" u="sng">
                <a:solidFill>
                  <a:schemeClr val="accent1"/>
                </a:solidFill>
                <a:sym typeface="Symbol" panose="05050102010706020507" pitchFamily="18" charset="2"/>
              </a:rPr>
              <a:t>tiv</a:t>
            </a:r>
            <a:r>
              <a:rPr lang="cs-CZ" altLang="cs-CZ" sz="2400" i="1" u="sng">
                <a:solidFill>
                  <a:schemeClr val="accent1"/>
                </a:solidFill>
                <a:sym typeface="Symbol" panose="05050102010706020507" pitchFamily="18" charset="2"/>
              </a:rPr>
              <a:t>ní poptávka</a:t>
            </a:r>
            <a:r>
              <a:rPr lang="en-US" altLang="cs-CZ" sz="2400">
                <a:sym typeface="Symbol" panose="05050102010706020507" pitchFamily="18" charset="2"/>
              </a:rPr>
              <a:t> </a:t>
            </a:r>
            <a:r>
              <a:rPr lang="cs-CZ" altLang="cs-CZ" sz="2400">
                <a:sym typeface="Symbol" panose="05050102010706020507" pitchFamily="18" charset="2"/>
              </a:rPr>
              <a:t>	</a:t>
            </a:r>
            <a:r>
              <a:rPr lang="en-US" altLang="cs-CZ" sz="2400" b="1" i="1">
                <a:solidFill>
                  <a:schemeClr val="accent2"/>
                </a:solidFill>
                <a:sym typeface="Symbol" panose="05050102010706020507" pitchFamily="18" charset="2"/>
              </a:rPr>
              <a:t>AE=C+I= C</a:t>
            </a:r>
            <a:r>
              <a:rPr lang="en-US" altLang="cs-CZ" sz="2400" b="1" i="1" baseline="-25000">
                <a:solidFill>
                  <a:schemeClr val="accent2"/>
                </a:solidFill>
              </a:rPr>
              <a:t>A</a:t>
            </a:r>
            <a:r>
              <a:rPr lang="en-US" altLang="cs-CZ" sz="2400" b="1" i="1">
                <a:solidFill>
                  <a:schemeClr val="accent2"/>
                </a:solidFill>
                <a:sym typeface="Symbol" panose="05050102010706020507" pitchFamily="18" charset="2"/>
              </a:rPr>
              <a:t> +c. Y+ I</a:t>
            </a:r>
            <a:r>
              <a:rPr lang="en-US" altLang="cs-CZ" sz="2400" b="1" i="1" baseline="-25000">
                <a:solidFill>
                  <a:schemeClr val="accent2"/>
                </a:solidFill>
              </a:rPr>
              <a:t>A</a:t>
            </a:r>
            <a:r>
              <a:rPr lang="en-US" altLang="cs-CZ" sz="2400" b="1" i="1">
                <a:solidFill>
                  <a:schemeClr val="accent2"/>
                </a:solidFill>
                <a:sym typeface="Symbol" panose="05050102010706020507" pitchFamily="18" charset="2"/>
              </a:rPr>
              <a:t> =A+ c. Y</a:t>
            </a:r>
            <a:r>
              <a:rPr lang="en-US" altLang="cs-CZ" sz="2400" b="1" i="1">
                <a:sym typeface="Symbol" panose="05050102010706020507" pitchFamily="18" charset="2"/>
              </a:rPr>
              <a:t>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i="1" u="sng">
                <a:solidFill>
                  <a:schemeClr val="accent1"/>
                </a:solidFill>
                <a:sym typeface="Symbol" panose="05050102010706020507" pitchFamily="18" charset="2"/>
              </a:rPr>
              <a:t>Rovnovážný výstup</a:t>
            </a:r>
            <a:r>
              <a:rPr lang="en-US" altLang="cs-CZ" sz="2400">
                <a:sym typeface="Symbol" panose="05050102010706020507" pitchFamily="18" charset="2"/>
              </a:rPr>
              <a:t>   	</a:t>
            </a:r>
            <a:r>
              <a:rPr lang="en-US" altLang="cs-CZ" sz="2400" b="1" i="1">
                <a:solidFill>
                  <a:schemeClr val="accent2"/>
                </a:solidFill>
                <a:sym typeface="Symbol" panose="05050102010706020507" pitchFamily="18" charset="2"/>
              </a:rPr>
              <a:t>AE= Y</a:t>
            </a:r>
            <a:r>
              <a:rPr lang="en-US" altLang="cs-CZ" sz="240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cs-CZ" sz="2400">
                <a:solidFill>
                  <a:schemeClr val="accent2"/>
                </a:solidFill>
                <a:sym typeface="Symbol" panose="05050102010706020507" pitchFamily="18" charset="2"/>
              </a:rPr>
              <a:t>			</a:t>
            </a:r>
            <a:r>
              <a:rPr lang="en-US" altLang="cs-CZ" sz="2400" b="1" i="1">
                <a:solidFill>
                  <a:schemeClr val="accent2"/>
                </a:solidFill>
                <a:sym typeface="Symbol" panose="05050102010706020507" pitchFamily="18" charset="2"/>
              </a:rPr>
              <a:t>Y= A+ c. Y </a:t>
            </a:r>
            <a:r>
              <a:rPr lang="cs-CZ" altLang="cs-CZ" sz="2400" b="1" i="1">
                <a:solidFill>
                  <a:schemeClr val="accent2"/>
                </a:solidFill>
                <a:sym typeface="Symbol" panose="05050102010706020507" pitchFamily="18" charset="2"/>
              </a:rPr>
              <a:t>		</a:t>
            </a:r>
            <a:r>
              <a:rPr lang="cs-CZ" altLang="cs-CZ" sz="2400">
                <a:sym typeface="Symbol" panose="05050102010706020507" pitchFamily="18" charset="2"/>
              </a:rPr>
              <a:t>(kde</a:t>
            </a:r>
            <a:r>
              <a:rPr lang="cs-CZ" altLang="cs-CZ" sz="2400" b="1" i="1">
                <a:solidFill>
                  <a:schemeClr val="accent2"/>
                </a:solidFill>
                <a:sym typeface="Symbol" panose="05050102010706020507" pitchFamily="18" charset="2"/>
              </a:rPr>
              <a:t> A=C</a:t>
            </a:r>
            <a:r>
              <a:rPr lang="cs-CZ" altLang="cs-CZ" sz="2400" b="1" i="1" baseline="-2500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cs-CZ" altLang="cs-CZ" sz="2400" b="1" i="1">
                <a:solidFill>
                  <a:schemeClr val="accent2"/>
                </a:solidFill>
                <a:sym typeface="Symbol" panose="05050102010706020507" pitchFamily="18" charset="2"/>
              </a:rPr>
              <a:t>+I</a:t>
            </a:r>
            <a:r>
              <a:rPr lang="cs-CZ" altLang="cs-CZ" sz="2400" b="1" i="1" baseline="-2500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cs-CZ" altLang="cs-CZ" sz="2400">
                <a:sym typeface="Symbol" panose="05050102010706020507" pitchFamily="18" charset="2"/>
              </a:rPr>
              <a:t>)</a:t>
            </a:r>
            <a:endParaRPr lang="en-US" altLang="cs-CZ" sz="2400"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cs-CZ" sz="2400" b="1" i="1">
                <a:solidFill>
                  <a:schemeClr val="accent2"/>
                </a:solidFill>
                <a:sym typeface="Symbol" panose="05050102010706020507" pitchFamily="18" charset="2"/>
              </a:rPr>
              <a:t>			Y</a:t>
            </a:r>
            <a:r>
              <a:rPr lang="en-US" altLang="cs-CZ" sz="2400" b="1" i="1" baseline="30000">
                <a:solidFill>
                  <a:schemeClr val="accent2"/>
                </a:solidFill>
                <a:sym typeface="Symbol" panose="05050102010706020507" pitchFamily="18" charset="2"/>
              </a:rPr>
              <a:t>* </a:t>
            </a:r>
            <a:r>
              <a:rPr lang="en-US" altLang="cs-CZ" sz="2400" b="1" i="1">
                <a:solidFill>
                  <a:schemeClr val="accent2"/>
                </a:solidFill>
                <a:sym typeface="Symbol" panose="05050102010706020507" pitchFamily="18" charset="2"/>
              </a:rPr>
              <a:t>= A/(1-c)= </a:t>
            </a:r>
            <a:r>
              <a:rPr lang="en-US" altLang="cs-CZ" sz="2400" b="1" i="1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a</a:t>
            </a:r>
            <a:r>
              <a:rPr lang="en-US" altLang="cs-CZ" sz="2400" b="1" i="1">
                <a:solidFill>
                  <a:schemeClr val="accent2"/>
                </a:solidFill>
                <a:sym typeface="Symbol" panose="05050102010706020507" pitchFamily="18" charset="2"/>
              </a:rPr>
              <a:t> .A</a:t>
            </a:r>
          </a:p>
        </p:txBody>
      </p:sp>
      <p:graphicFrame>
        <p:nvGraphicFramePr>
          <p:cNvPr id="15364" name="Object 4">
            <a:extLst>
              <a:ext uri="{FF2B5EF4-FFF2-40B4-BE49-F238E27FC236}">
                <a16:creationId xmlns:a16="http://schemas.microsoft.com/office/drawing/2014/main" id="{F1B1C163-5CBA-93ED-1D5B-685D78F882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" y="3375025"/>
          <a:ext cx="5164138" cy="348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rázek" r:id="rId2" imgW="2878667" imgH="1941689" progId="Word.Picture.8">
                  <p:embed/>
                </p:oleObj>
              </mc:Choice>
              <mc:Fallback>
                <p:oleObj name="Obrázek" r:id="rId2" imgW="2878667" imgH="1941689" progId="Word.Picture.8">
                  <p:embed/>
                  <p:pic>
                    <p:nvPicPr>
                      <p:cNvPr id="15364" name="Object 4">
                        <a:extLst>
                          <a:ext uri="{FF2B5EF4-FFF2-40B4-BE49-F238E27FC236}">
                            <a16:creationId xmlns:a16="http://schemas.microsoft.com/office/drawing/2014/main" id="{F1B1C163-5CBA-93ED-1D5B-685D78F882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" y="3375025"/>
                        <a:ext cx="5164138" cy="348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7350D7C6-B6B6-41C9-4BCC-725678583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" y="-271463"/>
            <a:ext cx="7772400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cs-CZ" sz="2800" b="1" i="1">
                <a:solidFill>
                  <a:schemeClr val="accent2"/>
                </a:solidFill>
              </a:rPr>
              <a:t>Rea</a:t>
            </a:r>
            <a:r>
              <a:rPr lang="cs-CZ" altLang="cs-CZ" sz="2800" b="1" i="1">
                <a:solidFill>
                  <a:schemeClr val="accent2"/>
                </a:solidFill>
              </a:rPr>
              <a:t>kce</a:t>
            </a:r>
            <a:r>
              <a:rPr lang="en-GB" altLang="cs-CZ" sz="2800" b="1" i="1">
                <a:solidFill>
                  <a:schemeClr val="accent2"/>
                </a:solidFill>
              </a:rPr>
              <a:t> </a:t>
            </a:r>
            <a:r>
              <a:rPr lang="cs-CZ" altLang="cs-CZ" sz="2800" b="1" i="1">
                <a:solidFill>
                  <a:schemeClr val="accent2"/>
                </a:solidFill>
              </a:rPr>
              <a:t>na nárůst </a:t>
            </a:r>
            <a:r>
              <a:rPr lang="en-GB" altLang="cs-CZ" sz="2800" b="1" i="1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16387" name="Text Box 3">
            <a:extLst>
              <a:ext uri="{FF2B5EF4-FFF2-40B4-BE49-F238E27FC236}">
                <a16:creationId xmlns:a16="http://schemas.microsoft.com/office/drawing/2014/main" id="{F36FCBBB-6C6F-A8F6-47EC-6109099DE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" y="4300538"/>
            <a:ext cx="7848600" cy="210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400" b="1" i="1">
                <a:solidFill>
                  <a:schemeClr val="accent2"/>
                </a:solidFill>
                <a:sym typeface="Symbol" panose="05050102010706020507" pitchFamily="18" charset="2"/>
              </a:rPr>
              <a:t>c= (</a:t>
            </a:r>
            <a:r>
              <a:rPr lang="en-GB" altLang="cs-CZ" sz="2400" b="1" i="1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D</a:t>
            </a:r>
            <a:r>
              <a:rPr lang="en-GB" altLang="cs-CZ" sz="2400" b="1" i="1">
                <a:solidFill>
                  <a:schemeClr val="accent2"/>
                </a:solidFill>
                <a:sym typeface="Symbol" panose="05050102010706020507" pitchFamily="18" charset="2"/>
              </a:rPr>
              <a:t> Y- </a:t>
            </a:r>
            <a:r>
              <a:rPr lang="en-GB" altLang="cs-CZ" sz="2400" b="1" i="1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D</a:t>
            </a:r>
            <a:r>
              <a:rPr lang="en-GB" altLang="cs-CZ" sz="2400" b="1" i="1">
                <a:solidFill>
                  <a:schemeClr val="accent2"/>
                </a:solidFill>
                <a:sym typeface="Symbol" panose="05050102010706020507" pitchFamily="18" charset="2"/>
              </a:rPr>
              <a:t> A) / </a:t>
            </a:r>
            <a:r>
              <a:rPr lang="en-GB" altLang="cs-CZ" sz="2400" b="1" i="1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D</a:t>
            </a:r>
            <a:r>
              <a:rPr lang="en-GB" altLang="cs-CZ" sz="2400" b="1" i="1">
                <a:solidFill>
                  <a:schemeClr val="accent2"/>
                </a:solidFill>
                <a:sym typeface="Symbol" panose="05050102010706020507" pitchFamily="18" charset="2"/>
              </a:rPr>
              <a:t> Y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400" b="1" i="1">
                <a:solidFill>
                  <a:schemeClr val="accent2"/>
                </a:solidFill>
                <a:sym typeface="Symbol" panose="05050102010706020507" pitchFamily="18" charset="2"/>
              </a:rPr>
              <a:t>c. </a:t>
            </a:r>
            <a:r>
              <a:rPr lang="en-GB" altLang="cs-CZ" sz="2400" b="1" i="1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D</a:t>
            </a:r>
            <a:r>
              <a:rPr lang="en-GB" altLang="cs-CZ" sz="2400" b="1" i="1">
                <a:solidFill>
                  <a:schemeClr val="accent2"/>
                </a:solidFill>
                <a:sym typeface="Symbol" panose="05050102010706020507" pitchFamily="18" charset="2"/>
              </a:rPr>
              <a:t> Y = </a:t>
            </a:r>
            <a:r>
              <a:rPr lang="en-GB" altLang="cs-CZ" sz="2400" b="1" i="1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D</a:t>
            </a:r>
            <a:r>
              <a:rPr lang="en-GB" altLang="cs-CZ" sz="2400" b="1" i="1">
                <a:solidFill>
                  <a:schemeClr val="accent2"/>
                </a:solidFill>
                <a:sym typeface="Symbol" panose="05050102010706020507" pitchFamily="18" charset="2"/>
              </a:rPr>
              <a:t> Y- </a:t>
            </a:r>
            <a:r>
              <a:rPr lang="en-GB" altLang="cs-CZ" sz="2400" b="1" i="1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D</a:t>
            </a:r>
            <a:r>
              <a:rPr lang="en-GB" altLang="cs-CZ" sz="2400" b="1" i="1">
                <a:solidFill>
                  <a:schemeClr val="accent2"/>
                </a:solidFill>
                <a:sym typeface="Symbol" panose="05050102010706020507" pitchFamily="18" charset="2"/>
              </a:rPr>
              <a:t> A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400" b="1" i="1">
                <a:solidFill>
                  <a:schemeClr val="accent2"/>
                </a:solidFill>
                <a:sym typeface="Symbol" panose="05050102010706020507" pitchFamily="18" charset="2"/>
              </a:rPr>
              <a:t>(1-c). </a:t>
            </a:r>
            <a:r>
              <a:rPr lang="en-GB" altLang="cs-CZ" sz="2400" b="1" i="1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D</a:t>
            </a:r>
            <a:r>
              <a:rPr lang="en-GB" altLang="cs-CZ" sz="2400" b="1" i="1">
                <a:solidFill>
                  <a:schemeClr val="accent2"/>
                </a:solidFill>
                <a:sym typeface="Symbol" panose="05050102010706020507" pitchFamily="18" charset="2"/>
              </a:rPr>
              <a:t> Y = </a:t>
            </a:r>
            <a:r>
              <a:rPr lang="en-GB" altLang="cs-CZ" sz="2400" b="1" i="1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D</a:t>
            </a:r>
            <a:r>
              <a:rPr lang="en-GB" altLang="cs-CZ" sz="2400" b="1" i="1">
                <a:solidFill>
                  <a:schemeClr val="accent2"/>
                </a:solidFill>
                <a:sym typeface="Symbol" panose="05050102010706020507" pitchFamily="18" charset="2"/>
              </a:rPr>
              <a:t> A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400" b="1" i="1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D</a:t>
            </a:r>
            <a:r>
              <a:rPr lang="en-GB" altLang="cs-CZ" sz="2400" b="1" i="1">
                <a:solidFill>
                  <a:schemeClr val="accent2"/>
                </a:solidFill>
                <a:sym typeface="Symbol" panose="05050102010706020507" pitchFamily="18" charset="2"/>
              </a:rPr>
              <a:t> Y = </a:t>
            </a:r>
            <a:r>
              <a:rPr lang="en-GB" altLang="cs-CZ" sz="2400" b="1" i="1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D</a:t>
            </a:r>
            <a:r>
              <a:rPr lang="en-GB" altLang="cs-CZ" sz="2400" b="1" i="1">
                <a:solidFill>
                  <a:schemeClr val="accent2"/>
                </a:solidFill>
                <a:sym typeface="Symbol" panose="05050102010706020507" pitchFamily="18" charset="2"/>
              </a:rPr>
              <a:t> A/(1-c)= </a:t>
            </a:r>
            <a:r>
              <a:rPr lang="en-GB" altLang="cs-CZ" sz="2400" b="1" i="1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a</a:t>
            </a:r>
            <a:r>
              <a:rPr lang="en-GB" altLang="cs-CZ" sz="2400" b="1" i="1">
                <a:solidFill>
                  <a:schemeClr val="accent2"/>
                </a:solidFill>
                <a:sym typeface="Symbol" panose="05050102010706020507" pitchFamily="18" charset="2"/>
              </a:rPr>
              <a:t> . </a:t>
            </a:r>
            <a:r>
              <a:rPr lang="en-GB" altLang="cs-CZ" sz="2400" b="1" i="1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D</a:t>
            </a:r>
            <a:r>
              <a:rPr lang="en-GB" altLang="cs-CZ" sz="2400" b="1" i="1">
                <a:solidFill>
                  <a:schemeClr val="accent2"/>
                </a:solidFill>
                <a:sym typeface="Symbol" panose="05050102010706020507" pitchFamily="18" charset="2"/>
              </a:rPr>
              <a:t> A</a:t>
            </a:r>
          </a:p>
        </p:txBody>
      </p:sp>
      <p:sp>
        <p:nvSpPr>
          <p:cNvPr id="16390" name="AutoShape 6">
            <a:extLst>
              <a:ext uri="{FF2B5EF4-FFF2-40B4-BE49-F238E27FC236}">
                <a16:creationId xmlns:a16="http://schemas.microsoft.com/office/drawing/2014/main" id="{39FB0143-DBAE-A46A-A259-BBA37FCA4990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752475" y="700088"/>
            <a:ext cx="5545138" cy="384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7413" name="Rectangle 8">
            <a:extLst>
              <a:ext uri="{FF2B5EF4-FFF2-40B4-BE49-F238E27FC236}">
                <a16:creationId xmlns:a16="http://schemas.microsoft.com/office/drawing/2014/main" id="{FA4AA2C7-EDE1-2761-B2BA-065C25954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3563" y="4054475"/>
            <a:ext cx="406400" cy="495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cs-CZ" altLang="cs-CZ" sz="1800">
              <a:latin typeface="Arial" panose="020B0604020202020204" pitchFamily="34" charset="0"/>
            </a:endParaRPr>
          </a:p>
        </p:txBody>
      </p:sp>
      <p:sp>
        <p:nvSpPr>
          <p:cNvPr id="17414" name="Rectangle 9">
            <a:extLst>
              <a:ext uri="{FF2B5EF4-FFF2-40B4-BE49-F238E27FC236}">
                <a16:creationId xmlns:a16="http://schemas.microsoft.com/office/drawing/2014/main" id="{FAE55F1D-381C-5764-50EC-3E1DB4EE8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3563" y="4032250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cs-CZ" altLang="cs-CZ" sz="2000">
                <a:solidFill>
                  <a:srgbClr val="000000"/>
                </a:solidFill>
              </a:rPr>
              <a:t>Y</a:t>
            </a:r>
            <a:endParaRPr lang="cs-CZ" altLang="cs-CZ" sz="1800">
              <a:latin typeface="Arial" panose="020B0604020202020204" pitchFamily="34" charset="0"/>
            </a:endParaRPr>
          </a:p>
        </p:txBody>
      </p:sp>
      <p:sp>
        <p:nvSpPr>
          <p:cNvPr id="17415" name="Rectangle 10">
            <a:extLst>
              <a:ext uri="{FF2B5EF4-FFF2-40B4-BE49-F238E27FC236}">
                <a16:creationId xmlns:a16="http://schemas.microsoft.com/office/drawing/2014/main" id="{8F28488D-63DB-03A3-6801-11542A840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4538" y="4032250"/>
            <a:ext cx="6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cs-CZ" altLang="cs-CZ" sz="2000">
                <a:solidFill>
                  <a:srgbClr val="000000"/>
                </a:solidFill>
              </a:rPr>
              <a:t> </a:t>
            </a:r>
            <a:endParaRPr lang="cs-CZ" altLang="cs-CZ" sz="1800">
              <a:latin typeface="Arial" panose="020B0604020202020204" pitchFamily="34" charset="0"/>
            </a:endParaRPr>
          </a:p>
        </p:txBody>
      </p:sp>
      <p:sp>
        <p:nvSpPr>
          <p:cNvPr id="17416" name="Rectangle 11">
            <a:extLst>
              <a:ext uri="{FF2B5EF4-FFF2-40B4-BE49-F238E27FC236}">
                <a16:creationId xmlns:a16="http://schemas.microsoft.com/office/drawing/2014/main" id="{7E007B25-3F8D-F980-34F3-07C805953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738" y="1060450"/>
            <a:ext cx="404812" cy="495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cs-CZ" altLang="cs-CZ" sz="1800">
              <a:latin typeface="Arial" panose="020B0604020202020204" pitchFamily="34" charset="0"/>
            </a:endParaRPr>
          </a:p>
        </p:txBody>
      </p:sp>
      <p:sp>
        <p:nvSpPr>
          <p:cNvPr id="17417" name="Rectangle 12">
            <a:extLst>
              <a:ext uri="{FF2B5EF4-FFF2-40B4-BE49-F238E27FC236}">
                <a16:creationId xmlns:a16="http://schemas.microsoft.com/office/drawing/2014/main" id="{B6A5CE06-2A84-351D-DD22-31BDF47D0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738" y="1038225"/>
            <a:ext cx="339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cs-CZ" altLang="cs-CZ" sz="2000">
                <a:solidFill>
                  <a:srgbClr val="000000"/>
                </a:solidFill>
              </a:rPr>
              <a:t>AE</a:t>
            </a:r>
            <a:endParaRPr lang="cs-CZ" altLang="cs-CZ" sz="1800">
              <a:latin typeface="Arial" panose="020B0604020202020204" pitchFamily="34" charset="0"/>
            </a:endParaRPr>
          </a:p>
        </p:txBody>
      </p:sp>
      <p:sp>
        <p:nvSpPr>
          <p:cNvPr id="17418" name="Rectangle 13">
            <a:extLst>
              <a:ext uri="{FF2B5EF4-FFF2-40B4-BE49-F238E27FC236}">
                <a16:creationId xmlns:a16="http://schemas.microsoft.com/office/drawing/2014/main" id="{12817D9F-B45E-B0B5-423C-F3E339D3C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875" y="1038225"/>
            <a:ext cx="6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cs-CZ" altLang="cs-CZ" sz="2000">
                <a:solidFill>
                  <a:srgbClr val="000000"/>
                </a:solidFill>
              </a:rPr>
              <a:t> </a:t>
            </a:r>
            <a:endParaRPr lang="cs-CZ" altLang="cs-CZ" sz="1800">
              <a:latin typeface="Arial" panose="020B0604020202020204" pitchFamily="34" charset="0"/>
            </a:endParaRPr>
          </a:p>
        </p:txBody>
      </p:sp>
      <p:sp>
        <p:nvSpPr>
          <p:cNvPr id="17419" name="Rectangle 14">
            <a:extLst>
              <a:ext uri="{FF2B5EF4-FFF2-40B4-BE49-F238E27FC236}">
                <a16:creationId xmlns:a16="http://schemas.microsoft.com/office/drawing/2014/main" id="{44E4AEB9-0395-4793-3D99-44538E8F5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8500" y="1668463"/>
            <a:ext cx="519113" cy="495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cs-CZ" altLang="cs-CZ" sz="1800">
              <a:latin typeface="Arial" panose="020B0604020202020204" pitchFamily="34" charset="0"/>
            </a:endParaRPr>
          </a:p>
        </p:txBody>
      </p:sp>
      <p:sp>
        <p:nvSpPr>
          <p:cNvPr id="17420" name="Rectangle 15">
            <a:extLst>
              <a:ext uri="{FF2B5EF4-FFF2-40B4-BE49-F238E27FC236}">
                <a16:creationId xmlns:a16="http://schemas.microsoft.com/office/drawing/2014/main" id="{67B5A6FD-58B6-1B31-D3F1-8333FC536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8500" y="1646238"/>
            <a:ext cx="339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cs-CZ" altLang="cs-CZ" sz="2000">
                <a:solidFill>
                  <a:srgbClr val="FF0000"/>
                </a:solidFill>
              </a:rPr>
              <a:t>AE</a:t>
            </a:r>
            <a:endParaRPr lang="cs-CZ" altLang="cs-CZ" sz="1800">
              <a:latin typeface="Arial" panose="020B0604020202020204" pitchFamily="34" charset="0"/>
            </a:endParaRPr>
          </a:p>
        </p:txBody>
      </p:sp>
      <p:sp>
        <p:nvSpPr>
          <p:cNvPr id="17421" name="Rectangle 16">
            <a:extLst>
              <a:ext uri="{FF2B5EF4-FFF2-40B4-BE49-F238E27FC236}">
                <a16:creationId xmlns:a16="http://schemas.microsoft.com/office/drawing/2014/main" id="{A8FEC9CF-B28E-76EE-529B-7CFFAA2A4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6638" y="1803400"/>
            <a:ext cx="76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cs-CZ" altLang="cs-CZ" sz="1200">
                <a:solidFill>
                  <a:srgbClr val="FF0000"/>
                </a:solidFill>
              </a:rPr>
              <a:t>1</a:t>
            </a:r>
            <a:endParaRPr lang="cs-CZ" altLang="cs-CZ" sz="1800">
              <a:latin typeface="Arial" panose="020B0604020202020204" pitchFamily="34" charset="0"/>
            </a:endParaRPr>
          </a:p>
        </p:txBody>
      </p:sp>
      <p:sp>
        <p:nvSpPr>
          <p:cNvPr id="17422" name="Rectangle 17">
            <a:extLst>
              <a:ext uri="{FF2B5EF4-FFF2-40B4-BE49-F238E27FC236}">
                <a16:creationId xmlns:a16="http://schemas.microsoft.com/office/drawing/2014/main" id="{F4302A23-3A7B-473C-2E03-7A8DFD362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7125" y="1803400"/>
            <a:ext cx="381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cs-CZ" altLang="cs-CZ" sz="1200">
                <a:solidFill>
                  <a:srgbClr val="FF0000"/>
                </a:solidFill>
              </a:rPr>
              <a:t> </a:t>
            </a:r>
            <a:endParaRPr lang="cs-CZ" altLang="cs-CZ" sz="1800">
              <a:latin typeface="Arial" panose="020B0604020202020204" pitchFamily="34" charset="0"/>
            </a:endParaRPr>
          </a:p>
        </p:txBody>
      </p:sp>
      <p:sp>
        <p:nvSpPr>
          <p:cNvPr id="17423" name="Rectangle 18">
            <a:extLst>
              <a:ext uri="{FF2B5EF4-FFF2-40B4-BE49-F238E27FC236}">
                <a16:creationId xmlns:a16="http://schemas.microsoft.com/office/drawing/2014/main" id="{AEF793EA-C83D-9495-8807-E734F0BA8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25" y="3176588"/>
            <a:ext cx="384175" cy="495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cs-CZ" altLang="cs-CZ" sz="1800">
              <a:latin typeface="Arial" panose="020B0604020202020204" pitchFamily="34" charset="0"/>
            </a:endParaRPr>
          </a:p>
        </p:txBody>
      </p:sp>
      <p:sp>
        <p:nvSpPr>
          <p:cNvPr id="17424" name="Rectangle 19">
            <a:extLst>
              <a:ext uri="{FF2B5EF4-FFF2-40B4-BE49-F238E27FC236}">
                <a16:creationId xmlns:a16="http://schemas.microsoft.com/office/drawing/2014/main" id="{9A7F5DBA-5271-382A-711A-586EBC0C8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25" y="3154363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cs-CZ" altLang="cs-CZ" sz="2000">
                <a:solidFill>
                  <a:srgbClr val="000000"/>
                </a:solidFill>
              </a:rPr>
              <a:t>A</a:t>
            </a:r>
            <a:endParaRPr lang="cs-CZ" altLang="cs-CZ" sz="1800">
              <a:latin typeface="Arial" panose="020B0604020202020204" pitchFamily="34" charset="0"/>
            </a:endParaRPr>
          </a:p>
        </p:txBody>
      </p:sp>
      <p:sp>
        <p:nvSpPr>
          <p:cNvPr id="17425" name="Rectangle 20">
            <a:extLst>
              <a:ext uri="{FF2B5EF4-FFF2-40B4-BE49-F238E27FC236}">
                <a16:creationId xmlns:a16="http://schemas.microsoft.com/office/drawing/2014/main" id="{293275AC-F6BF-939E-F443-DC30E0F07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900" y="3311525"/>
            <a:ext cx="76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cs-CZ" altLang="cs-CZ" sz="1200">
                <a:solidFill>
                  <a:srgbClr val="000000"/>
                </a:solidFill>
              </a:rPr>
              <a:t>1</a:t>
            </a:r>
            <a:endParaRPr lang="cs-CZ" altLang="cs-CZ" sz="1800">
              <a:latin typeface="Arial" panose="020B0604020202020204" pitchFamily="34" charset="0"/>
            </a:endParaRPr>
          </a:p>
        </p:txBody>
      </p:sp>
      <p:sp>
        <p:nvSpPr>
          <p:cNvPr id="17426" name="Rectangle 21">
            <a:extLst>
              <a:ext uri="{FF2B5EF4-FFF2-40B4-BE49-F238E27FC236}">
                <a16:creationId xmlns:a16="http://schemas.microsoft.com/office/drawing/2014/main" id="{709FB248-21A7-C8CC-D565-F6DC30517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163" y="3311525"/>
            <a:ext cx="381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cs-CZ" altLang="cs-CZ" sz="1200">
                <a:solidFill>
                  <a:srgbClr val="000000"/>
                </a:solidFill>
              </a:rPr>
              <a:t> </a:t>
            </a:r>
            <a:endParaRPr lang="cs-CZ" altLang="cs-CZ" sz="1800">
              <a:latin typeface="Arial" panose="020B0604020202020204" pitchFamily="34" charset="0"/>
            </a:endParaRPr>
          </a:p>
        </p:txBody>
      </p:sp>
      <p:sp>
        <p:nvSpPr>
          <p:cNvPr id="17427" name="Rectangle 22">
            <a:extLst>
              <a:ext uri="{FF2B5EF4-FFF2-40B4-BE49-F238E27FC236}">
                <a16:creationId xmlns:a16="http://schemas.microsoft.com/office/drawing/2014/main" id="{ECC1552E-3925-FB6E-1534-1BE5B7B3E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3536950"/>
            <a:ext cx="404813" cy="495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cs-CZ" altLang="cs-CZ" sz="1800">
              <a:latin typeface="Arial" panose="020B0604020202020204" pitchFamily="34" charset="0"/>
            </a:endParaRPr>
          </a:p>
        </p:txBody>
      </p:sp>
      <p:sp>
        <p:nvSpPr>
          <p:cNvPr id="17428" name="Rectangle 23">
            <a:extLst>
              <a:ext uri="{FF2B5EF4-FFF2-40B4-BE49-F238E27FC236}">
                <a16:creationId xmlns:a16="http://schemas.microsoft.com/office/drawing/2014/main" id="{854E75BB-3164-8BD4-1824-CCAC79A94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3514725"/>
            <a:ext cx="25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cs-CZ" altLang="cs-CZ" sz="2000">
                <a:solidFill>
                  <a:srgbClr val="000000"/>
                </a:solidFill>
              </a:rPr>
              <a:t>45</a:t>
            </a:r>
            <a:endParaRPr lang="cs-CZ" altLang="cs-CZ" sz="1800">
              <a:latin typeface="Arial" panose="020B0604020202020204" pitchFamily="34" charset="0"/>
            </a:endParaRPr>
          </a:p>
        </p:txBody>
      </p:sp>
      <p:sp>
        <p:nvSpPr>
          <p:cNvPr id="17429" name="Rectangle 24">
            <a:extLst>
              <a:ext uri="{FF2B5EF4-FFF2-40B4-BE49-F238E27FC236}">
                <a16:creationId xmlns:a16="http://schemas.microsoft.com/office/drawing/2014/main" id="{7A0773C5-468A-E9E5-8574-758222131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2800" y="3514725"/>
            <a:ext cx="101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cs-CZ" altLang="cs-CZ" sz="2000">
                <a:solidFill>
                  <a:srgbClr val="000000"/>
                </a:solidFill>
              </a:rPr>
              <a:t>°</a:t>
            </a:r>
            <a:endParaRPr lang="cs-CZ" altLang="cs-CZ" sz="1800">
              <a:latin typeface="Arial" panose="020B0604020202020204" pitchFamily="34" charset="0"/>
            </a:endParaRPr>
          </a:p>
        </p:txBody>
      </p:sp>
      <p:sp>
        <p:nvSpPr>
          <p:cNvPr id="17430" name="Rectangle 25">
            <a:extLst>
              <a:ext uri="{FF2B5EF4-FFF2-40B4-BE49-F238E27FC236}">
                <a16:creationId xmlns:a16="http://schemas.microsoft.com/office/drawing/2014/main" id="{3CB4344F-22F1-F597-58A3-668D2A889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3514725"/>
            <a:ext cx="381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cs-CZ" altLang="cs-CZ" sz="1200">
                <a:solidFill>
                  <a:srgbClr val="000000"/>
                </a:solidFill>
              </a:rPr>
              <a:t> </a:t>
            </a:r>
            <a:endParaRPr lang="cs-CZ" altLang="cs-CZ" sz="1800">
              <a:latin typeface="Arial" panose="020B0604020202020204" pitchFamily="34" charset="0"/>
            </a:endParaRPr>
          </a:p>
        </p:txBody>
      </p:sp>
      <p:sp>
        <p:nvSpPr>
          <p:cNvPr id="17431" name="Rectangle 26">
            <a:extLst>
              <a:ext uri="{FF2B5EF4-FFF2-40B4-BE49-F238E27FC236}">
                <a16:creationId xmlns:a16="http://schemas.microsoft.com/office/drawing/2014/main" id="{DF005CE8-1F06-9884-EB7F-13918CF5F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" y="2230438"/>
            <a:ext cx="406400" cy="495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cs-CZ" altLang="cs-CZ" sz="1800">
              <a:latin typeface="Arial" panose="020B0604020202020204" pitchFamily="34" charset="0"/>
            </a:endParaRPr>
          </a:p>
        </p:txBody>
      </p:sp>
      <p:sp>
        <p:nvSpPr>
          <p:cNvPr id="16411" name="Rectangle 27">
            <a:extLst>
              <a:ext uri="{FF2B5EF4-FFF2-40B4-BE49-F238E27FC236}">
                <a16:creationId xmlns:a16="http://schemas.microsoft.com/office/drawing/2014/main" id="{BFFABA51-D5E6-C677-5B7A-79E2CBA3C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" y="2208213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cs-CZ" altLang="cs-CZ" sz="2000">
                <a:solidFill>
                  <a:srgbClr val="000000"/>
                </a:solidFill>
              </a:rPr>
              <a:t>A</a:t>
            </a:r>
            <a:endParaRPr lang="cs-CZ" altLang="cs-CZ" sz="1800">
              <a:latin typeface="Arial" panose="020B0604020202020204" pitchFamily="34" charset="0"/>
            </a:endParaRPr>
          </a:p>
        </p:txBody>
      </p:sp>
      <p:sp>
        <p:nvSpPr>
          <p:cNvPr id="16412" name="Rectangle 28">
            <a:extLst>
              <a:ext uri="{FF2B5EF4-FFF2-40B4-BE49-F238E27FC236}">
                <a16:creationId xmlns:a16="http://schemas.microsoft.com/office/drawing/2014/main" id="{2D874E8A-5D75-8317-DA1F-54F5B98C0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450" y="2366963"/>
            <a:ext cx="762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cs-CZ" altLang="cs-CZ" sz="1200">
                <a:solidFill>
                  <a:srgbClr val="000000"/>
                </a:solidFill>
              </a:rPr>
              <a:t>2</a:t>
            </a:r>
            <a:endParaRPr lang="cs-CZ" altLang="cs-CZ" sz="1800">
              <a:latin typeface="Arial" panose="020B0604020202020204" pitchFamily="34" charset="0"/>
            </a:endParaRPr>
          </a:p>
        </p:txBody>
      </p:sp>
      <p:sp>
        <p:nvSpPr>
          <p:cNvPr id="17434" name="Rectangle 29">
            <a:extLst>
              <a:ext uri="{FF2B5EF4-FFF2-40B4-BE49-F238E27FC236}">
                <a16:creationId xmlns:a16="http://schemas.microsoft.com/office/drawing/2014/main" id="{22D41D16-F8CC-272A-E5E8-02396D09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350" y="2366963"/>
            <a:ext cx="381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cs-CZ" altLang="cs-CZ" sz="1200">
                <a:solidFill>
                  <a:srgbClr val="000000"/>
                </a:solidFill>
              </a:rPr>
              <a:t> </a:t>
            </a:r>
            <a:endParaRPr lang="cs-CZ" altLang="cs-CZ" sz="1800">
              <a:latin typeface="Arial" panose="020B0604020202020204" pitchFamily="34" charset="0"/>
            </a:endParaRPr>
          </a:p>
        </p:txBody>
      </p:sp>
      <p:sp>
        <p:nvSpPr>
          <p:cNvPr id="17435" name="Rectangle 30">
            <a:extLst>
              <a:ext uri="{FF2B5EF4-FFF2-40B4-BE49-F238E27FC236}">
                <a16:creationId xmlns:a16="http://schemas.microsoft.com/office/drawing/2014/main" id="{2CF1DA9E-2359-EC38-6F67-519F1A452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6850" y="3019425"/>
            <a:ext cx="404813" cy="495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cs-CZ" altLang="cs-CZ" sz="1800">
              <a:latin typeface="Arial" panose="020B0604020202020204" pitchFamily="34" charset="0"/>
            </a:endParaRPr>
          </a:p>
        </p:txBody>
      </p:sp>
      <p:sp>
        <p:nvSpPr>
          <p:cNvPr id="16415" name="Rectangle 31">
            <a:extLst>
              <a:ext uri="{FF2B5EF4-FFF2-40B4-BE49-F238E27FC236}">
                <a16:creationId xmlns:a16="http://schemas.microsoft.com/office/drawing/2014/main" id="{4C9ECF14-C79C-46C0-04C4-C0B64ED64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6850" y="3019425"/>
            <a:ext cx="155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cs-CZ" altLang="cs-CZ" sz="2000">
                <a:solidFill>
                  <a:srgbClr val="FF00FF"/>
                </a:solidFill>
                <a:latin typeface="Symbol" panose="05050102010706020507" pitchFamily="18" charset="2"/>
              </a:rPr>
              <a:t>D</a:t>
            </a:r>
            <a:endParaRPr lang="cs-CZ" altLang="cs-CZ" sz="1800">
              <a:latin typeface="Arial" panose="020B0604020202020204" pitchFamily="34" charset="0"/>
            </a:endParaRPr>
          </a:p>
        </p:txBody>
      </p:sp>
      <p:sp>
        <p:nvSpPr>
          <p:cNvPr id="16416" name="Rectangle 32">
            <a:extLst>
              <a:ext uri="{FF2B5EF4-FFF2-40B4-BE49-F238E27FC236}">
                <a16:creationId xmlns:a16="http://schemas.microsoft.com/office/drawing/2014/main" id="{EA6F789B-CAE4-0749-3DF8-09F874EC5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013" y="3019425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cs-CZ" altLang="cs-CZ" sz="2000">
                <a:solidFill>
                  <a:srgbClr val="FF00FF"/>
                </a:solidFill>
              </a:rPr>
              <a:t>Y</a:t>
            </a:r>
            <a:endParaRPr lang="cs-CZ" altLang="cs-CZ" sz="1800">
              <a:latin typeface="Arial" panose="020B0604020202020204" pitchFamily="34" charset="0"/>
            </a:endParaRPr>
          </a:p>
        </p:txBody>
      </p:sp>
      <p:sp>
        <p:nvSpPr>
          <p:cNvPr id="17438" name="Rectangle 33">
            <a:extLst>
              <a:ext uri="{FF2B5EF4-FFF2-40B4-BE49-F238E27FC236}">
                <a16:creationId xmlns:a16="http://schemas.microsoft.com/office/drawing/2014/main" id="{2BF817FE-7A1A-0F32-CEE0-DDD220492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4988" y="3019425"/>
            <a:ext cx="6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cs-CZ" altLang="cs-CZ" sz="2000">
                <a:solidFill>
                  <a:srgbClr val="FF00FF"/>
                </a:solidFill>
              </a:rPr>
              <a:t> </a:t>
            </a:r>
            <a:endParaRPr lang="cs-CZ" altLang="cs-CZ" sz="1800">
              <a:latin typeface="Arial" panose="020B0604020202020204" pitchFamily="34" charset="0"/>
            </a:endParaRPr>
          </a:p>
        </p:txBody>
      </p:sp>
      <p:sp>
        <p:nvSpPr>
          <p:cNvPr id="17439" name="Rectangle 34">
            <a:extLst>
              <a:ext uri="{FF2B5EF4-FFF2-40B4-BE49-F238E27FC236}">
                <a16:creationId xmlns:a16="http://schemas.microsoft.com/office/drawing/2014/main" id="{A939934E-AC7C-24CE-6C9D-36CC3F11D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0850" y="879475"/>
            <a:ext cx="609600" cy="495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cs-CZ" altLang="cs-CZ" sz="1800">
              <a:latin typeface="Arial" panose="020B0604020202020204" pitchFamily="34" charset="0"/>
            </a:endParaRPr>
          </a:p>
        </p:txBody>
      </p:sp>
      <p:sp>
        <p:nvSpPr>
          <p:cNvPr id="16419" name="Rectangle 35">
            <a:extLst>
              <a:ext uri="{FF2B5EF4-FFF2-40B4-BE49-F238E27FC236}">
                <a16:creationId xmlns:a16="http://schemas.microsoft.com/office/drawing/2014/main" id="{6285F8F4-15DE-5D89-CE4D-B22549C3A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0850" y="879475"/>
            <a:ext cx="339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cs-CZ" altLang="cs-CZ" sz="2000">
                <a:solidFill>
                  <a:srgbClr val="0000FF"/>
                </a:solidFill>
              </a:rPr>
              <a:t>AE</a:t>
            </a:r>
            <a:endParaRPr lang="cs-CZ" altLang="cs-CZ" sz="1800">
              <a:latin typeface="Arial" panose="020B0604020202020204" pitchFamily="34" charset="0"/>
            </a:endParaRPr>
          </a:p>
        </p:txBody>
      </p:sp>
      <p:sp>
        <p:nvSpPr>
          <p:cNvPr id="16420" name="Rectangle 36">
            <a:extLst>
              <a:ext uri="{FF2B5EF4-FFF2-40B4-BE49-F238E27FC236}">
                <a16:creationId xmlns:a16="http://schemas.microsoft.com/office/drawing/2014/main" id="{1F16CAC0-9301-DF77-AF56-A532FD3B0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988" y="1038225"/>
            <a:ext cx="76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cs-CZ" altLang="cs-CZ" sz="1200">
                <a:solidFill>
                  <a:srgbClr val="0000FF"/>
                </a:solidFill>
              </a:rPr>
              <a:t>2</a:t>
            </a:r>
            <a:endParaRPr lang="cs-CZ" altLang="cs-CZ" sz="1800">
              <a:latin typeface="Arial" panose="020B0604020202020204" pitchFamily="34" charset="0"/>
            </a:endParaRPr>
          </a:p>
        </p:txBody>
      </p:sp>
      <p:sp>
        <p:nvSpPr>
          <p:cNvPr id="17442" name="Rectangle 38">
            <a:extLst>
              <a:ext uri="{FF2B5EF4-FFF2-40B4-BE49-F238E27FC236}">
                <a16:creationId xmlns:a16="http://schemas.microsoft.com/office/drawing/2014/main" id="{98C979E1-5DB8-EFA8-02B4-9FE427823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9675" y="1712913"/>
            <a:ext cx="384175" cy="495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cs-CZ" altLang="cs-CZ" sz="1800">
              <a:latin typeface="Arial" panose="020B0604020202020204" pitchFamily="34" charset="0"/>
            </a:endParaRPr>
          </a:p>
        </p:txBody>
      </p:sp>
      <p:sp>
        <p:nvSpPr>
          <p:cNvPr id="16423" name="Rectangle 39">
            <a:extLst>
              <a:ext uri="{FF2B5EF4-FFF2-40B4-BE49-F238E27FC236}">
                <a16:creationId xmlns:a16="http://schemas.microsoft.com/office/drawing/2014/main" id="{2B99F53A-1BAA-BF09-8BD4-C81E9A47E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9675" y="1735138"/>
            <a:ext cx="155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cs-CZ" altLang="cs-CZ" sz="2000">
                <a:solidFill>
                  <a:srgbClr val="00FF00"/>
                </a:solidFill>
                <a:latin typeface="Symbol" panose="05050102010706020507" pitchFamily="18" charset="2"/>
              </a:rPr>
              <a:t>D</a:t>
            </a:r>
            <a:endParaRPr lang="cs-CZ" altLang="cs-CZ" sz="1800">
              <a:latin typeface="Arial" panose="020B0604020202020204" pitchFamily="34" charset="0"/>
            </a:endParaRPr>
          </a:p>
        </p:txBody>
      </p:sp>
      <p:sp>
        <p:nvSpPr>
          <p:cNvPr id="16424" name="Rectangle 40">
            <a:extLst>
              <a:ext uri="{FF2B5EF4-FFF2-40B4-BE49-F238E27FC236}">
                <a16:creationId xmlns:a16="http://schemas.microsoft.com/office/drawing/2014/main" id="{0421D845-1796-6812-1BD3-EEC4CFFD5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8425" y="1735138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cs-CZ" altLang="cs-CZ" sz="2000">
                <a:solidFill>
                  <a:srgbClr val="00FF00"/>
                </a:solidFill>
              </a:rPr>
              <a:t>A</a:t>
            </a:r>
            <a:endParaRPr lang="cs-CZ" altLang="cs-CZ" sz="1800">
              <a:latin typeface="Arial" panose="020B0604020202020204" pitchFamily="34" charset="0"/>
            </a:endParaRPr>
          </a:p>
        </p:txBody>
      </p:sp>
      <p:sp>
        <p:nvSpPr>
          <p:cNvPr id="17445" name="Rectangle 41">
            <a:extLst>
              <a:ext uri="{FF2B5EF4-FFF2-40B4-BE49-F238E27FC236}">
                <a16:creationId xmlns:a16="http://schemas.microsoft.com/office/drawing/2014/main" id="{1679EB7A-2453-2320-7D9A-B2C36C8E2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5588" y="1735138"/>
            <a:ext cx="6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cs-CZ" altLang="cs-CZ" sz="2000">
                <a:solidFill>
                  <a:srgbClr val="00FF00"/>
                </a:solidFill>
              </a:rPr>
              <a:t> </a:t>
            </a:r>
            <a:endParaRPr lang="cs-CZ" altLang="cs-CZ" sz="1800">
              <a:latin typeface="Arial" panose="020B0604020202020204" pitchFamily="34" charset="0"/>
            </a:endParaRPr>
          </a:p>
        </p:txBody>
      </p:sp>
      <p:sp>
        <p:nvSpPr>
          <p:cNvPr id="17446" name="Rectangle 42">
            <a:extLst>
              <a:ext uri="{FF2B5EF4-FFF2-40B4-BE49-F238E27FC236}">
                <a16:creationId xmlns:a16="http://schemas.microsoft.com/office/drawing/2014/main" id="{908E0E60-5165-89EA-B69A-A720F9FAD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7450" y="2524125"/>
            <a:ext cx="811213" cy="2921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cs-CZ" altLang="cs-CZ" sz="1800">
              <a:latin typeface="Arial" panose="020B0604020202020204" pitchFamily="34" charset="0"/>
            </a:endParaRPr>
          </a:p>
        </p:txBody>
      </p:sp>
      <p:sp>
        <p:nvSpPr>
          <p:cNvPr id="16427" name="Rectangle 43">
            <a:extLst>
              <a:ext uri="{FF2B5EF4-FFF2-40B4-BE49-F238E27FC236}">
                <a16:creationId xmlns:a16="http://schemas.microsoft.com/office/drawing/2014/main" id="{3F78C98D-FF09-5BDC-53E1-9021ADD19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7450" y="2524125"/>
            <a:ext cx="155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cs-CZ" altLang="cs-CZ" sz="2000">
                <a:solidFill>
                  <a:srgbClr val="FFCC00"/>
                </a:solidFill>
                <a:latin typeface="Symbol" panose="05050102010706020507" pitchFamily="18" charset="2"/>
              </a:rPr>
              <a:t>D</a:t>
            </a:r>
            <a:endParaRPr lang="cs-CZ" altLang="cs-CZ" sz="1800">
              <a:latin typeface="Arial" panose="020B0604020202020204" pitchFamily="34" charset="0"/>
            </a:endParaRPr>
          </a:p>
        </p:txBody>
      </p:sp>
      <p:sp>
        <p:nvSpPr>
          <p:cNvPr id="16428" name="Rectangle 44">
            <a:extLst>
              <a:ext uri="{FF2B5EF4-FFF2-40B4-BE49-F238E27FC236}">
                <a16:creationId xmlns:a16="http://schemas.microsoft.com/office/drawing/2014/main" id="{9574E066-AEBC-0A94-734B-055C59FD2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524125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cs-CZ" altLang="cs-CZ" sz="2000">
                <a:solidFill>
                  <a:srgbClr val="FFCC00"/>
                </a:solidFill>
              </a:rPr>
              <a:t>Y</a:t>
            </a:r>
            <a:endParaRPr lang="cs-CZ" altLang="cs-CZ" sz="1800">
              <a:latin typeface="Arial" panose="020B0604020202020204" pitchFamily="34" charset="0"/>
            </a:endParaRPr>
          </a:p>
        </p:txBody>
      </p:sp>
      <p:sp>
        <p:nvSpPr>
          <p:cNvPr id="16429" name="Rectangle 45">
            <a:extLst>
              <a:ext uri="{FF2B5EF4-FFF2-40B4-BE49-F238E27FC236}">
                <a16:creationId xmlns:a16="http://schemas.microsoft.com/office/drawing/2014/main" id="{974939D4-4764-202A-B11B-21D4D0F52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5588" y="2524125"/>
            <a:ext cx="841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cs-CZ" altLang="cs-CZ" sz="2000">
                <a:solidFill>
                  <a:srgbClr val="FFCC00"/>
                </a:solidFill>
              </a:rPr>
              <a:t>-</a:t>
            </a:r>
            <a:endParaRPr lang="cs-CZ" altLang="cs-CZ" sz="1800">
              <a:latin typeface="Arial" panose="020B0604020202020204" pitchFamily="34" charset="0"/>
            </a:endParaRPr>
          </a:p>
        </p:txBody>
      </p:sp>
      <p:sp>
        <p:nvSpPr>
          <p:cNvPr id="16430" name="Rectangle 46">
            <a:extLst>
              <a:ext uri="{FF2B5EF4-FFF2-40B4-BE49-F238E27FC236}">
                <a16:creationId xmlns:a16="http://schemas.microsoft.com/office/drawing/2014/main" id="{AAA953C2-C32A-A413-0EC5-7CDFB8C1F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6075" y="2524125"/>
            <a:ext cx="155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cs-CZ" altLang="cs-CZ" sz="2000">
                <a:solidFill>
                  <a:srgbClr val="FFCC00"/>
                </a:solidFill>
                <a:latin typeface="Symbol" panose="05050102010706020507" pitchFamily="18" charset="2"/>
              </a:rPr>
              <a:t>D</a:t>
            </a:r>
            <a:endParaRPr lang="cs-CZ" altLang="cs-CZ" sz="1800">
              <a:latin typeface="Arial" panose="020B0604020202020204" pitchFamily="34" charset="0"/>
            </a:endParaRPr>
          </a:p>
        </p:txBody>
      </p:sp>
      <p:sp>
        <p:nvSpPr>
          <p:cNvPr id="16431" name="Rectangle 47">
            <a:extLst>
              <a:ext uri="{FF2B5EF4-FFF2-40B4-BE49-F238E27FC236}">
                <a16:creationId xmlns:a16="http://schemas.microsoft.com/office/drawing/2014/main" id="{A6127F88-7EA7-ED52-5C97-FB3657429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3238" y="2524125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cs-CZ" altLang="cs-CZ" sz="2000">
                <a:solidFill>
                  <a:srgbClr val="FFCC00"/>
                </a:solidFill>
              </a:rPr>
              <a:t>A</a:t>
            </a:r>
            <a:endParaRPr lang="cs-CZ" altLang="cs-CZ" sz="1800">
              <a:latin typeface="Arial" panose="020B0604020202020204" pitchFamily="34" charset="0"/>
            </a:endParaRPr>
          </a:p>
        </p:txBody>
      </p:sp>
      <p:sp>
        <p:nvSpPr>
          <p:cNvPr id="17452" name="Rectangle 48">
            <a:extLst>
              <a:ext uri="{FF2B5EF4-FFF2-40B4-BE49-F238E27FC236}">
                <a16:creationId xmlns:a16="http://schemas.microsoft.com/office/drawing/2014/main" id="{53BC6CEA-7F4C-1ADF-892D-FB7440CBA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4538" y="2662238"/>
            <a:ext cx="6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cs-CZ" altLang="cs-CZ" sz="2000">
                <a:solidFill>
                  <a:srgbClr val="FFCC00"/>
                </a:solidFill>
              </a:rPr>
              <a:t> </a:t>
            </a:r>
            <a:endParaRPr lang="cs-CZ" altLang="cs-CZ" sz="1800">
              <a:latin typeface="Arial" panose="020B0604020202020204" pitchFamily="34" charset="0"/>
            </a:endParaRPr>
          </a:p>
        </p:txBody>
      </p:sp>
      <p:sp>
        <p:nvSpPr>
          <p:cNvPr id="17453" name="Rectangle 49">
            <a:extLst>
              <a:ext uri="{FF2B5EF4-FFF2-40B4-BE49-F238E27FC236}">
                <a16:creationId xmlns:a16="http://schemas.microsoft.com/office/drawing/2014/main" id="{7F421F64-2DFE-6E4E-98E0-79F27C4B8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" y="677863"/>
            <a:ext cx="6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cs-CZ" altLang="cs-CZ" sz="2000">
                <a:solidFill>
                  <a:srgbClr val="000000"/>
                </a:solidFill>
              </a:rPr>
              <a:t> </a:t>
            </a:r>
            <a:endParaRPr lang="cs-CZ" altLang="cs-CZ" sz="1800">
              <a:latin typeface="Arial" panose="020B0604020202020204" pitchFamily="34" charset="0"/>
            </a:endParaRPr>
          </a:p>
        </p:txBody>
      </p:sp>
      <p:sp>
        <p:nvSpPr>
          <p:cNvPr id="17454" name="Freeform 50">
            <a:extLst>
              <a:ext uri="{FF2B5EF4-FFF2-40B4-BE49-F238E27FC236}">
                <a16:creationId xmlns:a16="http://schemas.microsoft.com/office/drawing/2014/main" id="{75F14B3C-7730-7DFA-3533-955201E9A9BD}"/>
              </a:ext>
            </a:extLst>
          </p:cNvPr>
          <p:cNvSpPr>
            <a:spLocks noEditPoints="1"/>
          </p:cNvSpPr>
          <p:nvPr/>
        </p:nvSpPr>
        <p:spPr bwMode="auto">
          <a:xfrm>
            <a:off x="1271588" y="744538"/>
            <a:ext cx="157162" cy="3130550"/>
          </a:xfrm>
          <a:custGeom>
            <a:avLst/>
            <a:gdLst>
              <a:gd name="T0" fmla="*/ 2147483646 w 99"/>
              <a:gd name="T1" fmla="*/ 2147483646 h 1972"/>
              <a:gd name="T2" fmla="*/ 2147483646 w 99"/>
              <a:gd name="T3" fmla="*/ 2147483646 h 1972"/>
              <a:gd name="T4" fmla="*/ 2147483646 w 99"/>
              <a:gd name="T5" fmla="*/ 2147483646 h 1972"/>
              <a:gd name="T6" fmla="*/ 2147483646 w 99"/>
              <a:gd name="T7" fmla="*/ 2147483646 h 1972"/>
              <a:gd name="T8" fmla="*/ 2147483646 w 99"/>
              <a:gd name="T9" fmla="*/ 2147483646 h 1972"/>
              <a:gd name="T10" fmla="*/ 2147483646 w 99"/>
              <a:gd name="T11" fmla="*/ 2147483646 h 1972"/>
              <a:gd name="T12" fmla="*/ 2147483646 w 99"/>
              <a:gd name="T13" fmla="*/ 2147483646 h 1972"/>
              <a:gd name="T14" fmla="*/ 2147483646 w 99"/>
              <a:gd name="T15" fmla="*/ 2147483646 h 1972"/>
              <a:gd name="T16" fmla="*/ 2147483646 w 99"/>
              <a:gd name="T17" fmla="*/ 2147483646 h 1972"/>
              <a:gd name="T18" fmla="*/ 2147483646 w 99"/>
              <a:gd name="T19" fmla="*/ 2147483646 h 1972"/>
              <a:gd name="T20" fmla="*/ 2147483646 w 99"/>
              <a:gd name="T21" fmla="*/ 2147483646 h 1972"/>
              <a:gd name="T22" fmla="*/ 2147483646 w 99"/>
              <a:gd name="T23" fmla="*/ 2147483646 h 1972"/>
              <a:gd name="T24" fmla="*/ 0 w 99"/>
              <a:gd name="T25" fmla="*/ 2147483646 h 1972"/>
              <a:gd name="T26" fmla="*/ 2147483646 w 99"/>
              <a:gd name="T27" fmla="*/ 0 h 1972"/>
              <a:gd name="T28" fmla="*/ 2147483646 w 99"/>
              <a:gd name="T29" fmla="*/ 2147483646 h 1972"/>
              <a:gd name="T30" fmla="*/ 0 w 99"/>
              <a:gd name="T31" fmla="*/ 2147483646 h 197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99" h="1972">
                <a:moveTo>
                  <a:pt x="42" y="1957"/>
                </a:moveTo>
                <a:lnTo>
                  <a:pt x="42" y="85"/>
                </a:lnTo>
                <a:lnTo>
                  <a:pt x="42" y="71"/>
                </a:lnTo>
                <a:lnTo>
                  <a:pt x="56" y="71"/>
                </a:lnTo>
                <a:lnTo>
                  <a:pt x="56" y="85"/>
                </a:lnTo>
                <a:lnTo>
                  <a:pt x="56" y="1957"/>
                </a:lnTo>
                <a:lnTo>
                  <a:pt x="56" y="1972"/>
                </a:lnTo>
                <a:lnTo>
                  <a:pt x="42" y="1972"/>
                </a:lnTo>
                <a:lnTo>
                  <a:pt x="42" y="1957"/>
                </a:lnTo>
                <a:close/>
                <a:moveTo>
                  <a:pt x="0" y="100"/>
                </a:moveTo>
                <a:lnTo>
                  <a:pt x="42" y="0"/>
                </a:lnTo>
                <a:lnTo>
                  <a:pt x="99" y="100"/>
                </a:lnTo>
                <a:lnTo>
                  <a:pt x="0" y="10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cs-CZ"/>
          </a:p>
        </p:txBody>
      </p:sp>
      <p:sp>
        <p:nvSpPr>
          <p:cNvPr id="17455" name="Freeform 51">
            <a:extLst>
              <a:ext uri="{FF2B5EF4-FFF2-40B4-BE49-F238E27FC236}">
                <a16:creationId xmlns:a16="http://schemas.microsoft.com/office/drawing/2014/main" id="{F0CF34E8-33B7-E930-98CF-8F9EB1A535BA}"/>
              </a:ext>
            </a:extLst>
          </p:cNvPr>
          <p:cNvSpPr>
            <a:spLocks noEditPoints="1"/>
          </p:cNvSpPr>
          <p:nvPr/>
        </p:nvSpPr>
        <p:spPr bwMode="auto">
          <a:xfrm>
            <a:off x="1338263" y="3784600"/>
            <a:ext cx="4891087" cy="157163"/>
          </a:xfrm>
          <a:custGeom>
            <a:avLst/>
            <a:gdLst>
              <a:gd name="T0" fmla="*/ 0 w 3081"/>
              <a:gd name="T1" fmla="*/ 2147483646 h 99"/>
              <a:gd name="T2" fmla="*/ 2147483646 w 3081"/>
              <a:gd name="T3" fmla="*/ 2147483646 h 99"/>
              <a:gd name="T4" fmla="*/ 2147483646 w 3081"/>
              <a:gd name="T5" fmla="*/ 2147483646 h 99"/>
              <a:gd name="T6" fmla="*/ 2147483646 w 3081"/>
              <a:gd name="T7" fmla="*/ 2147483646 h 99"/>
              <a:gd name="T8" fmla="*/ 2147483646 w 3081"/>
              <a:gd name="T9" fmla="*/ 2147483646 h 99"/>
              <a:gd name="T10" fmla="*/ 2147483646 w 3081"/>
              <a:gd name="T11" fmla="*/ 2147483646 h 99"/>
              <a:gd name="T12" fmla="*/ 0 w 3081"/>
              <a:gd name="T13" fmla="*/ 2147483646 h 99"/>
              <a:gd name="T14" fmla="*/ 0 w 3081"/>
              <a:gd name="T15" fmla="*/ 2147483646 h 99"/>
              <a:gd name="T16" fmla="*/ 0 w 3081"/>
              <a:gd name="T17" fmla="*/ 2147483646 h 99"/>
              <a:gd name="T18" fmla="*/ 0 w 3081"/>
              <a:gd name="T19" fmla="*/ 2147483646 h 99"/>
              <a:gd name="T20" fmla="*/ 0 w 3081"/>
              <a:gd name="T21" fmla="*/ 2147483646 h 99"/>
              <a:gd name="T22" fmla="*/ 0 w 3081"/>
              <a:gd name="T23" fmla="*/ 2147483646 h 99"/>
              <a:gd name="T24" fmla="*/ 2147483646 w 3081"/>
              <a:gd name="T25" fmla="*/ 0 h 99"/>
              <a:gd name="T26" fmla="*/ 2147483646 w 3081"/>
              <a:gd name="T27" fmla="*/ 2147483646 h 99"/>
              <a:gd name="T28" fmla="*/ 2147483646 w 3081"/>
              <a:gd name="T29" fmla="*/ 2147483646 h 99"/>
              <a:gd name="T30" fmla="*/ 2147483646 w 3081"/>
              <a:gd name="T31" fmla="*/ 0 h 9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3081" h="99">
                <a:moveTo>
                  <a:pt x="0" y="42"/>
                </a:moveTo>
                <a:lnTo>
                  <a:pt x="3010" y="42"/>
                </a:lnTo>
                <a:lnTo>
                  <a:pt x="3010" y="57"/>
                </a:lnTo>
                <a:lnTo>
                  <a:pt x="0" y="57"/>
                </a:lnTo>
                <a:lnTo>
                  <a:pt x="0" y="42"/>
                </a:lnTo>
                <a:close/>
                <a:moveTo>
                  <a:pt x="2996" y="0"/>
                </a:moveTo>
                <a:lnTo>
                  <a:pt x="3081" y="42"/>
                </a:lnTo>
                <a:lnTo>
                  <a:pt x="2996" y="99"/>
                </a:lnTo>
                <a:lnTo>
                  <a:pt x="2996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cs-CZ"/>
          </a:p>
        </p:txBody>
      </p:sp>
      <p:sp>
        <p:nvSpPr>
          <p:cNvPr id="17456" name="Line 52">
            <a:extLst>
              <a:ext uri="{FF2B5EF4-FFF2-40B4-BE49-F238E27FC236}">
                <a16:creationId xmlns:a16="http://schemas.microsoft.com/office/drawing/2014/main" id="{3567BFB9-B034-4C81-6324-DC4A7509BB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60488" y="1533525"/>
            <a:ext cx="4667250" cy="1733550"/>
          </a:xfrm>
          <a:prstGeom prst="line">
            <a:avLst/>
          </a:prstGeom>
          <a:noFill/>
          <a:ln w="68263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7457" name="Freeform 53">
            <a:extLst>
              <a:ext uri="{FF2B5EF4-FFF2-40B4-BE49-F238E27FC236}">
                <a16:creationId xmlns:a16="http://schemas.microsoft.com/office/drawing/2014/main" id="{F5F0CEF9-5A95-2098-B174-0F682C970734}"/>
              </a:ext>
            </a:extLst>
          </p:cNvPr>
          <p:cNvSpPr>
            <a:spLocks noEditPoints="1"/>
          </p:cNvSpPr>
          <p:nvPr/>
        </p:nvSpPr>
        <p:spPr bwMode="auto">
          <a:xfrm>
            <a:off x="1338263" y="1082675"/>
            <a:ext cx="2795587" cy="2792413"/>
          </a:xfrm>
          <a:custGeom>
            <a:avLst/>
            <a:gdLst>
              <a:gd name="T0" fmla="*/ 2147483646 w 1761"/>
              <a:gd name="T1" fmla="*/ 2147483646 h 1759"/>
              <a:gd name="T2" fmla="*/ 2147483646 w 1761"/>
              <a:gd name="T3" fmla="*/ 2147483646 h 1759"/>
              <a:gd name="T4" fmla="*/ 2147483646 w 1761"/>
              <a:gd name="T5" fmla="*/ 2147483646 h 1759"/>
              <a:gd name="T6" fmla="*/ 2147483646 w 1761"/>
              <a:gd name="T7" fmla="*/ 2147483646 h 1759"/>
              <a:gd name="T8" fmla="*/ 2147483646 w 1761"/>
              <a:gd name="T9" fmla="*/ 2147483646 h 1759"/>
              <a:gd name="T10" fmla="*/ 2147483646 w 1761"/>
              <a:gd name="T11" fmla="*/ 2147483646 h 1759"/>
              <a:gd name="T12" fmla="*/ 2147483646 w 1761"/>
              <a:gd name="T13" fmla="*/ 2147483646 h 1759"/>
              <a:gd name="T14" fmla="*/ 2147483646 w 1761"/>
              <a:gd name="T15" fmla="*/ 2147483646 h 1759"/>
              <a:gd name="T16" fmla="*/ 2147483646 w 1761"/>
              <a:gd name="T17" fmla="*/ 2147483646 h 1759"/>
              <a:gd name="T18" fmla="*/ 2147483646 w 1761"/>
              <a:gd name="T19" fmla="*/ 2147483646 h 1759"/>
              <a:gd name="T20" fmla="*/ 2147483646 w 1761"/>
              <a:gd name="T21" fmla="*/ 2147483646 h 1759"/>
              <a:gd name="T22" fmla="*/ 2147483646 w 1761"/>
              <a:gd name="T23" fmla="*/ 2147483646 h 1759"/>
              <a:gd name="T24" fmla="*/ 2147483646 w 1761"/>
              <a:gd name="T25" fmla="*/ 2147483646 h 1759"/>
              <a:gd name="T26" fmla="*/ 2147483646 w 1761"/>
              <a:gd name="T27" fmla="*/ 2147483646 h 1759"/>
              <a:gd name="T28" fmla="*/ 2147483646 w 1761"/>
              <a:gd name="T29" fmla="*/ 2147483646 h 1759"/>
              <a:gd name="T30" fmla="*/ 2147483646 w 1761"/>
              <a:gd name="T31" fmla="*/ 2147483646 h 1759"/>
              <a:gd name="T32" fmla="*/ 2147483646 w 1761"/>
              <a:gd name="T33" fmla="*/ 2147483646 h 1759"/>
              <a:gd name="T34" fmla="*/ 2147483646 w 1761"/>
              <a:gd name="T35" fmla="*/ 2147483646 h 1759"/>
              <a:gd name="T36" fmla="*/ 2147483646 w 1761"/>
              <a:gd name="T37" fmla="*/ 2147483646 h 1759"/>
              <a:gd name="T38" fmla="*/ 2147483646 w 1761"/>
              <a:gd name="T39" fmla="*/ 2147483646 h 1759"/>
              <a:gd name="T40" fmla="*/ 2147483646 w 1761"/>
              <a:gd name="T41" fmla="*/ 2147483646 h 1759"/>
              <a:gd name="T42" fmla="*/ 2147483646 w 1761"/>
              <a:gd name="T43" fmla="*/ 2147483646 h 1759"/>
              <a:gd name="T44" fmla="*/ 2147483646 w 1761"/>
              <a:gd name="T45" fmla="*/ 2147483646 h 1759"/>
              <a:gd name="T46" fmla="*/ 2147483646 w 1761"/>
              <a:gd name="T47" fmla="*/ 2147483646 h 1759"/>
              <a:gd name="T48" fmla="*/ 2147483646 w 1761"/>
              <a:gd name="T49" fmla="*/ 2147483646 h 1759"/>
              <a:gd name="T50" fmla="*/ 2147483646 w 1761"/>
              <a:gd name="T51" fmla="*/ 2147483646 h 1759"/>
              <a:gd name="T52" fmla="*/ 2147483646 w 1761"/>
              <a:gd name="T53" fmla="*/ 2147483646 h 1759"/>
              <a:gd name="T54" fmla="*/ 2147483646 w 1761"/>
              <a:gd name="T55" fmla="*/ 2147483646 h 1759"/>
              <a:gd name="T56" fmla="*/ 2147483646 w 1761"/>
              <a:gd name="T57" fmla="*/ 2147483646 h 1759"/>
              <a:gd name="T58" fmla="*/ 2147483646 w 1761"/>
              <a:gd name="T59" fmla="*/ 2147483646 h 1759"/>
              <a:gd name="T60" fmla="*/ 2147483646 w 1761"/>
              <a:gd name="T61" fmla="*/ 2147483646 h 1759"/>
              <a:gd name="T62" fmla="*/ 2147483646 w 1761"/>
              <a:gd name="T63" fmla="*/ 2147483646 h 1759"/>
              <a:gd name="T64" fmla="*/ 2147483646 w 1761"/>
              <a:gd name="T65" fmla="*/ 2147483646 h 1759"/>
              <a:gd name="T66" fmla="*/ 2147483646 w 1761"/>
              <a:gd name="T67" fmla="*/ 2147483646 h 1759"/>
              <a:gd name="T68" fmla="*/ 2147483646 w 1761"/>
              <a:gd name="T69" fmla="*/ 2147483646 h 1759"/>
              <a:gd name="T70" fmla="*/ 2147483646 w 1761"/>
              <a:gd name="T71" fmla="*/ 2147483646 h 1759"/>
              <a:gd name="T72" fmla="*/ 2147483646 w 1761"/>
              <a:gd name="T73" fmla="*/ 2147483646 h 1759"/>
              <a:gd name="T74" fmla="*/ 2147483646 w 1761"/>
              <a:gd name="T75" fmla="*/ 2147483646 h 1759"/>
              <a:gd name="T76" fmla="*/ 2147483646 w 1761"/>
              <a:gd name="T77" fmla="*/ 2147483646 h 1759"/>
              <a:gd name="T78" fmla="*/ 2147483646 w 1761"/>
              <a:gd name="T79" fmla="*/ 2147483646 h 1759"/>
              <a:gd name="T80" fmla="*/ 2147483646 w 1761"/>
              <a:gd name="T81" fmla="*/ 2147483646 h 1759"/>
              <a:gd name="T82" fmla="*/ 2147483646 w 1761"/>
              <a:gd name="T83" fmla="*/ 2147483646 h 1759"/>
              <a:gd name="T84" fmla="*/ 2147483646 w 1761"/>
              <a:gd name="T85" fmla="*/ 2147483646 h 1759"/>
              <a:gd name="T86" fmla="*/ 2147483646 w 1761"/>
              <a:gd name="T87" fmla="*/ 2147483646 h 1759"/>
              <a:gd name="T88" fmla="*/ 2147483646 w 1761"/>
              <a:gd name="T89" fmla="*/ 2147483646 h 1759"/>
              <a:gd name="T90" fmla="*/ 2147483646 w 1761"/>
              <a:gd name="T91" fmla="*/ 2147483646 h 1759"/>
              <a:gd name="T92" fmla="*/ 2147483646 w 1761"/>
              <a:gd name="T93" fmla="*/ 2147483646 h 1759"/>
              <a:gd name="T94" fmla="*/ 2147483646 w 1761"/>
              <a:gd name="T95" fmla="*/ 2147483646 h 1759"/>
              <a:gd name="T96" fmla="*/ 2147483646 w 1761"/>
              <a:gd name="T97" fmla="*/ 2147483646 h 1759"/>
              <a:gd name="T98" fmla="*/ 2147483646 w 1761"/>
              <a:gd name="T99" fmla="*/ 2147483646 h 1759"/>
              <a:gd name="T100" fmla="*/ 2147483646 w 1761"/>
              <a:gd name="T101" fmla="*/ 2147483646 h 1759"/>
              <a:gd name="T102" fmla="*/ 2147483646 w 1761"/>
              <a:gd name="T103" fmla="*/ 2147483646 h 1759"/>
              <a:gd name="T104" fmla="*/ 2147483646 w 1761"/>
              <a:gd name="T105" fmla="*/ 2147483646 h 1759"/>
              <a:gd name="T106" fmla="*/ 2147483646 w 1761"/>
              <a:gd name="T107" fmla="*/ 2147483646 h 1759"/>
              <a:gd name="T108" fmla="*/ 2147483646 w 1761"/>
              <a:gd name="T109" fmla="*/ 2147483646 h 1759"/>
              <a:gd name="T110" fmla="*/ 2147483646 w 1761"/>
              <a:gd name="T111" fmla="*/ 2147483646 h 1759"/>
              <a:gd name="T112" fmla="*/ 2147483646 w 1761"/>
              <a:gd name="T113" fmla="*/ 2147483646 h 1759"/>
              <a:gd name="T114" fmla="*/ 2147483646 w 1761"/>
              <a:gd name="T115" fmla="*/ 2147483646 h 1759"/>
              <a:gd name="T116" fmla="*/ 2147483646 w 1761"/>
              <a:gd name="T117" fmla="*/ 2147483646 h 1759"/>
              <a:gd name="T118" fmla="*/ 2147483646 w 1761"/>
              <a:gd name="T119" fmla="*/ 2147483646 h 1759"/>
              <a:gd name="T120" fmla="*/ 2147483646 w 1761"/>
              <a:gd name="T121" fmla="*/ 2147483646 h 1759"/>
              <a:gd name="T122" fmla="*/ 2147483646 w 1761"/>
              <a:gd name="T123" fmla="*/ 0 h 175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61" h="1759">
                <a:moveTo>
                  <a:pt x="0" y="1744"/>
                </a:moveTo>
                <a:lnTo>
                  <a:pt x="0" y="1744"/>
                </a:lnTo>
                <a:lnTo>
                  <a:pt x="14" y="1744"/>
                </a:lnTo>
                <a:lnTo>
                  <a:pt x="0" y="1759"/>
                </a:lnTo>
                <a:lnTo>
                  <a:pt x="0" y="1744"/>
                </a:lnTo>
                <a:close/>
                <a:moveTo>
                  <a:pt x="14" y="1730"/>
                </a:moveTo>
                <a:lnTo>
                  <a:pt x="14" y="1730"/>
                </a:lnTo>
                <a:lnTo>
                  <a:pt x="29" y="1730"/>
                </a:lnTo>
                <a:lnTo>
                  <a:pt x="14" y="1744"/>
                </a:lnTo>
                <a:lnTo>
                  <a:pt x="14" y="1730"/>
                </a:lnTo>
                <a:close/>
                <a:moveTo>
                  <a:pt x="29" y="1716"/>
                </a:moveTo>
                <a:lnTo>
                  <a:pt x="29" y="1716"/>
                </a:lnTo>
                <a:lnTo>
                  <a:pt x="43" y="1716"/>
                </a:lnTo>
                <a:lnTo>
                  <a:pt x="29" y="1716"/>
                </a:lnTo>
                <a:close/>
                <a:moveTo>
                  <a:pt x="43" y="1688"/>
                </a:moveTo>
                <a:lnTo>
                  <a:pt x="43" y="1688"/>
                </a:lnTo>
                <a:lnTo>
                  <a:pt x="57" y="1688"/>
                </a:lnTo>
                <a:lnTo>
                  <a:pt x="57" y="1702"/>
                </a:lnTo>
                <a:lnTo>
                  <a:pt x="43" y="1702"/>
                </a:lnTo>
                <a:lnTo>
                  <a:pt x="43" y="1688"/>
                </a:lnTo>
                <a:close/>
                <a:moveTo>
                  <a:pt x="71" y="1673"/>
                </a:moveTo>
                <a:lnTo>
                  <a:pt x="71" y="1673"/>
                </a:lnTo>
                <a:lnTo>
                  <a:pt x="71" y="1688"/>
                </a:lnTo>
                <a:lnTo>
                  <a:pt x="57" y="1688"/>
                </a:lnTo>
                <a:lnTo>
                  <a:pt x="71" y="1673"/>
                </a:lnTo>
                <a:close/>
                <a:moveTo>
                  <a:pt x="85" y="1659"/>
                </a:moveTo>
                <a:lnTo>
                  <a:pt x="85" y="1659"/>
                </a:lnTo>
                <a:lnTo>
                  <a:pt x="100" y="1659"/>
                </a:lnTo>
                <a:lnTo>
                  <a:pt x="85" y="1673"/>
                </a:lnTo>
                <a:lnTo>
                  <a:pt x="85" y="1659"/>
                </a:lnTo>
                <a:close/>
                <a:moveTo>
                  <a:pt x="100" y="1645"/>
                </a:moveTo>
                <a:lnTo>
                  <a:pt x="100" y="1645"/>
                </a:lnTo>
                <a:lnTo>
                  <a:pt x="114" y="1645"/>
                </a:lnTo>
                <a:lnTo>
                  <a:pt x="100" y="1659"/>
                </a:lnTo>
                <a:lnTo>
                  <a:pt x="100" y="1645"/>
                </a:lnTo>
                <a:close/>
                <a:moveTo>
                  <a:pt x="114" y="1631"/>
                </a:moveTo>
                <a:lnTo>
                  <a:pt x="114" y="1631"/>
                </a:lnTo>
                <a:lnTo>
                  <a:pt x="128" y="1631"/>
                </a:lnTo>
                <a:lnTo>
                  <a:pt x="114" y="1631"/>
                </a:lnTo>
                <a:close/>
                <a:moveTo>
                  <a:pt x="128" y="1603"/>
                </a:moveTo>
                <a:lnTo>
                  <a:pt x="128" y="1603"/>
                </a:lnTo>
                <a:lnTo>
                  <a:pt x="142" y="1603"/>
                </a:lnTo>
                <a:lnTo>
                  <a:pt x="142" y="1617"/>
                </a:lnTo>
                <a:lnTo>
                  <a:pt x="128" y="1617"/>
                </a:lnTo>
                <a:lnTo>
                  <a:pt x="128" y="1603"/>
                </a:lnTo>
                <a:close/>
                <a:moveTo>
                  <a:pt x="156" y="1588"/>
                </a:moveTo>
                <a:lnTo>
                  <a:pt x="156" y="1588"/>
                </a:lnTo>
                <a:lnTo>
                  <a:pt x="156" y="1603"/>
                </a:lnTo>
                <a:lnTo>
                  <a:pt x="142" y="1603"/>
                </a:lnTo>
                <a:lnTo>
                  <a:pt x="156" y="1588"/>
                </a:lnTo>
                <a:close/>
                <a:moveTo>
                  <a:pt x="171" y="1574"/>
                </a:moveTo>
                <a:lnTo>
                  <a:pt x="171" y="1574"/>
                </a:lnTo>
                <a:lnTo>
                  <a:pt x="185" y="1574"/>
                </a:lnTo>
                <a:lnTo>
                  <a:pt x="171" y="1588"/>
                </a:lnTo>
                <a:lnTo>
                  <a:pt x="171" y="1574"/>
                </a:lnTo>
                <a:close/>
                <a:moveTo>
                  <a:pt x="185" y="1560"/>
                </a:moveTo>
                <a:lnTo>
                  <a:pt x="185" y="1560"/>
                </a:lnTo>
                <a:lnTo>
                  <a:pt x="199" y="1560"/>
                </a:lnTo>
                <a:lnTo>
                  <a:pt x="185" y="1574"/>
                </a:lnTo>
                <a:lnTo>
                  <a:pt x="185" y="1560"/>
                </a:lnTo>
                <a:close/>
                <a:moveTo>
                  <a:pt x="199" y="1546"/>
                </a:moveTo>
                <a:lnTo>
                  <a:pt x="199" y="1546"/>
                </a:lnTo>
                <a:lnTo>
                  <a:pt x="213" y="1546"/>
                </a:lnTo>
                <a:lnTo>
                  <a:pt x="199" y="1546"/>
                </a:lnTo>
                <a:close/>
                <a:moveTo>
                  <a:pt x="213" y="1532"/>
                </a:moveTo>
                <a:lnTo>
                  <a:pt x="213" y="1532"/>
                </a:lnTo>
                <a:lnTo>
                  <a:pt x="227" y="1517"/>
                </a:lnTo>
                <a:lnTo>
                  <a:pt x="227" y="1532"/>
                </a:lnTo>
                <a:lnTo>
                  <a:pt x="213" y="1532"/>
                </a:lnTo>
                <a:close/>
                <a:moveTo>
                  <a:pt x="242" y="1503"/>
                </a:moveTo>
                <a:lnTo>
                  <a:pt x="242" y="1503"/>
                </a:lnTo>
                <a:lnTo>
                  <a:pt x="242" y="1517"/>
                </a:lnTo>
                <a:lnTo>
                  <a:pt x="227" y="1517"/>
                </a:lnTo>
                <a:lnTo>
                  <a:pt x="242" y="1503"/>
                </a:lnTo>
                <a:close/>
                <a:moveTo>
                  <a:pt x="256" y="1489"/>
                </a:moveTo>
                <a:lnTo>
                  <a:pt x="256" y="1489"/>
                </a:lnTo>
                <a:lnTo>
                  <a:pt x="256" y="1503"/>
                </a:lnTo>
                <a:lnTo>
                  <a:pt x="256" y="1489"/>
                </a:lnTo>
                <a:close/>
                <a:moveTo>
                  <a:pt x="270" y="1475"/>
                </a:moveTo>
                <a:lnTo>
                  <a:pt x="270" y="1475"/>
                </a:lnTo>
                <a:lnTo>
                  <a:pt x="284" y="1475"/>
                </a:lnTo>
                <a:lnTo>
                  <a:pt x="284" y="1489"/>
                </a:lnTo>
                <a:lnTo>
                  <a:pt x="270" y="1489"/>
                </a:lnTo>
                <a:lnTo>
                  <a:pt x="270" y="1475"/>
                </a:lnTo>
                <a:close/>
                <a:moveTo>
                  <a:pt x="284" y="1461"/>
                </a:moveTo>
                <a:lnTo>
                  <a:pt x="284" y="1461"/>
                </a:lnTo>
                <a:lnTo>
                  <a:pt x="298" y="1461"/>
                </a:lnTo>
                <a:lnTo>
                  <a:pt x="284" y="1461"/>
                </a:lnTo>
                <a:close/>
                <a:moveTo>
                  <a:pt x="298" y="1447"/>
                </a:moveTo>
                <a:lnTo>
                  <a:pt x="298" y="1447"/>
                </a:lnTo>
                <a:lnTo>
                  <a:pt x="313" y="1432"/>
                </a:lnTo>
                <a:lnTo>
                  <a:pt x="313" y="1447"/>
                </a:lnTo>
                <a:lnTo>
                  <a:pt x="298" y="1447"/>
                </a:lnTo>
                <a:close/>
                <a:moveTo>
                  <a:pt x="327" y="1418"/>
                </a:moveTo>
                <a:lnTo>
                  <a:pt x="327" y="1418"/>
                </a:lnTo>
                <a:lnTo>
                  <a:pt x="327" y="1432"/>
                </a:lnTo>
                <a:lnTo>
                  <a:pt x="313" y="1432"/>
                </a:lnTo>
                <a:lnTo>
                  <a:pt x="327" y="1418"/>
                </a:lnTo>
                <a:close/>
                <a:moveTo>
                  <a:pt x="341" y="1404"/>
                </a:moveTo>
                <a:lnTo>
                  <a:pt x="341" y="1404"/>
                </a:lnTo>
                <a:lnTo>
                  <a:pt x="341" y="1418"/>
                </a:lnTo>
                <a:lnTo>
                  <a:pt x="341" y="1404"/>
                </a:lnTo>
                <a:close/>
                <a:moveTo>
                  <a:pt x="355" y="1390"/>
                </a:moveTo>
                <a:lnTo>
                  <a:pt x="355" y="1390"/>
                </a:lnTo>
                <a:lnTo>
                  <a:pt x="369" y="1390"/>
                </a:lnTo>
                <a:lnTo>
                  <a:pt x="369" y="1404"/>
                </a:lnTo>
                <a:lnTo>
                  <a:pt x="355" y="1404"/>
                </a:lnTo>
                <a:lnTo>
                  <a:pt x="355" y="1390"/>
                </a:lnTo>
                <a:close/>
                <a:moveTo>
                  <a:pt x="369" y="1376"/>
                </a:moveTo>
                <a:lnTo>
                  <a:pt x="369" y="1376"/>
                </a:lnTo>
                <a:lnTo>
                  <a:pt x="384" y="1376"/>
                </a:lnTo>
                <a:lnTo>
                  <a:pt x="369" y="1376"/>
                </a:lnTo>
                <a:close/>
                <a:moveTo>
                  <a:pt x="384" y="1361"/>
                </a:moveTo>
                <a:lnTo>
                  <a:pt x="384" y="1361"/>
                </a:lnTo>
                <a:lnTo>
                  <a:pt x="398" y="1347"/>
                </a:lnTo>
                <a:lnTo>
                  <a:pt x="398" y="1361"/>
                </a:lnTo>
                <a:lnTo>
                  <a:pt x="384" y="1361"/>
                </a:lnTo>
                <a:close/>
                <a:moveTo>
                  <a:pt x="412" y="1333"/>
                </a:moveTo>
                <a:lnTo>
                  <a:pt x="412" y="1333"/>
                </a:lnTo>
                <a:lnTo>
                  <a:pt x="412" y="1347"/>
                </a:lnTo>
                <a:lnTo>
                  <a:pt x="398" y="1347"/>
                </a:lnTo>
                <a:lnTo>
                  <a:pt x="412" y="1333"/>
                </a:lnTo>
                <a:close/>
                <a:moveTo>
                  <a:pt x="426" y="1319"/>
                </a:moveTo>
                <a:lnTo>
                  <a:pt x="426" y="1319"/>
                </a:lnTo>
                <a:lnTo>
                  <a:pt x="426" y="1333"/>
                </a:lnTo>
                <a:lnTo>
                  <a:pt x="426" y="1319"/>
                </a:lnTo>
                <a:close/>
                <a:moveTo>
                  <a:pt x="440" y="1305"/>
                </a:moveTo>
                <a:lnTo>
                  <a:pt x="440" y="1305"/>
                </a:lnTo>
                <a:lnTo>
                  <a:pt x="455" y="1305"/>
                </a:lnTo>
                <a:lnTo>
                  <a:pt x="455" y="1319"/>
                </a:lnTo>
                <a:lnTo>
                  <a:pt x="440" y="1319"/>
                </a:lnTo>
                <a:lnTo>
                  <a:pt x="440" y="1305"/>
                </a:lnTo>
                <a:close/>
                <a:moveTo>
                  <a:pt x="455" y="1291"/>
                </a:moveTo>
                <a:lnTo>
                  <a:pt x="455" y="1291"/>
                </a:lnTo>
                <a:lnTo>
                  <a:pt x="469" y="1291"/>
                </a:lnTo>
                <a:lnTo>
                  <a:pt x="455" y="1291"/>
                </a:lnTo>
                <a:close/>
                <a:moveTo>
                  <a:pt x="469" y="1276"/>
                </a:moveTo>
                <a:lnTo>
                  <a:pt x="469" y="1276"/>
                </a:lnTo>
                <a:lnTo>
                  <a:pt x="483" y="1262"/>
                </a:lnTo>
                <a:lnTo>
                  <a:pt x="483" y="1276"/>
                </a:lnTo>
                <a:lnTo>
                  <a:pt x="469" y="1276"/>
                </a:lnTo>
                <a:close/>
                <a:moveTo>
                  <a:pt x="483" y="1248"/>
                </a:moveTo>
                <a:lnTo>
                  <a:pt x="483" y="1248"/>
                </a:lnTo>
                <a:lnTo>
                  <a:pt x="497" y="1248"/>
                </a:lnTo>
                <a:lnTo>
                  <a:pt x="497" y="1262"/>
                </a:lnTo>
                <a:lnTo>
                  <a:pt x="483" y="1262"/>
                </a:lnTo>
                <a:lnTo>
                  <a:pt x="483" y="1248"/>
                </a:lnTo>
                <a:close/>
                <a:moveTo>
                  <a:pt x="511" y="1234"/>
                </a:moveTo>
                <a:lnTo>
                  <a:pt x="511" y="1234"/>
                </a:lnTo>
                <a:lnTo>
                  <a:pt x="511" y="1248"/>
                </a:lnTo>
                <a:lnTo>
                  <a:pt x="511" y="1234"/>
                </a:lnTo>
                <a:close/>
                <a:moveTo>
                  <a:pt x="526" y="1220"/>
                </a:moveTo>
                <a:lnTo>
                  <a:pt x="526" y="1220"/>
                </a:lnTo>
                <a:lnTo>
                  <a:pt x="540" y="1220"/>
                </a:lnTo>
                <a:lnTo>
                  <a:pt x="526" y="1234"/>
                </a:lnTo>
                <a:lnTo>
                  <a:pt x="526" y="1220"/>
                </a:lnTo>
                <a:close/>
                <a:moveTo>
                  <a:pt x="540" y="1205"/>
                </a:moveTo>
                <a:lnTo>
                  <a:pt x="540" y="1205"/>
                </a:lnTo>
                <a:lnTo>
                  <a:pt x="554" y="1205"/>
                </a:lnTo>
                <a:lnTo>
                  <a:pt x="540" y="1205"/>
                </a:lnTo>
                <a:close/>
                <a:moveTo>
                  <a:pt x="554" y="1191"/>
                </a:moveTo>
                <a:lnTo>
                  <a:pt x="554" y="1191"/>
                </a:lnTo>
                <a:lnTo>
                  <a:pt x="568" y="1177"/>
                </a:lnTo>
                <a:lnTo>
                  <a:pt x="568" y="1191"/>
                </a:lnTo>
                <a:lnTo>
                  <a:pt x="554" y="1191"/>
                </a:lnTo>
                <a:close/>
                <a:moveTo>
                  <a:pt x="568" y="1163"/>
                </a:moveTo>
                <a:lnTo>
                  <a:pt x="568" y="1163"/>
                </a:lnTo>
                <a:lnTo>
                  <a:pt x="582" y="1163"/>
                </a:lnTo>
                <a:lnTo>
                  <a:pt x="582" y="1177"/>
                </a:lnTo>
                <a:lnTo>
                  <a:pt x="568" y="1177"/>
                </a:lnTo>
                <a:lnTo>
                  <a:pt x="568" y="1163"/>
                </a:lnTo>
                <a:close/>
                <a:moveTo>
                  <a:pt x="597" y="1149"/>
                </a:moveTo>
                <a:lnTo>
                  <a:pt x="597" y="1149"/>
                </a:lnTo>
                <a:lnTo>
                  <a:pt x="597" y="1163"/>
                </a:lnTo>
                <a:lnTo>
                  <a:pt x="597" y="1149"/>
                </a:lnTo>
                <a:close/>
                <a:moveTo>
                  <a:pt x="611" y="1135"/>
                </a:moveTo>
                <a:lnTo>
                  <a:pt x="611" y="1135"/>
                </a:lnTo>
                <a:lnTo>
                  <a:pt x="625" y="1135"/>
                </a:lnTo>
                <a:lnTo>
                  <a:pt x="611" y="1149"/>
                </a:lnTo>
                <a:lnTo>
                  <a:pt x="611" y="1135"/>
                </a:lnTo>
                <a:close/>
                <a:moveTo>
                  <a:pt x="625" y="1120"/>
                </a:moveTo>
                <a:lnTo>
                  <a:pt x="625" y="1120"/>
                </a:lnTo>
                <a:lnTo>
                  <a:pt x="639" y="1120"/>
                </a:lnTo>
                <a:lnTo>
                  <a:pt x="625" y="1120"/>
                </a:lnTo>
                <a:close/>
                <a:moveTo>
                  <a:pt x="639" y="1106"/>
                </a:moveTo>
                <a:lnTo>
                  <a:pt x="639" y="1106"/>
                </a:lnTo>
                <a:lnTo>
                  <a:pt x="653" y="1092"/>
                </a:lnTo>
                <a:lnTo>
                  <a:pt x="653" y="1106"/>
                </a:lnTo>
                <a:lnTo>
                  <a:pt x="639" y="1106"/>
                </a:lnTo>
                <a:close/>
                <a:moveTo>
                  <a:pt x="653" y="1078"/>
                </a:moveTo>
                <a:lnTo>
                  <a:pt x="653" y="1078"/>
                </a:lnTo>
                <a:lnTo>
                  <a:pt x="668" y="1078"/>
                </a:lnTo>
                <a:lnTo>
                  <a:pt x="668" y="1092"/>
                </a:lnTo>
                <a:lnTo>
                  <a:pt x="653" y="1092"/>
                </a:lnTo>
                <a:lnTo>
                  <a:pt x="653" y="1078"/>
                </a:lnTo>
                <a:close/>
                <a:moveTo>
                  <a:pt x="682" y="1064"/>
                </a:moveTo>
                <a:lnTo>
                  <a:pt x="682" y="1064"/>
                </a:lnTo>
                <a:lnTo>
                  <a:pt x="682" y="1078"/>
                </a:lnTo>
                <a:lnTo>
                  <a:pt x="682" y="1064"/>
                </a:lnTo>
                <a:close/>
                <a:moveTo>
                  <a:pt x="696" y="1049"/>
                </a:moveTo>
                <a:lnTo>
                  <a:pt x="696" y="1049"/>
                </a:lnTo>
                <a:lnTo>
                  <a:pt x="710" y="1049"/>
                </a:lnTo>
                <a:lnTo>
                  <a:pt x="696" y="1064"/>
                </a:lnTo>
                <a:lnTo>
                  <a:pt x="696" y="1049"/>
                </a:lnTo>
                <a:close/>
                <a:moveTo>
                  <a:pt x="710" y="1035"/>
                </a:moveTo>
                <a:lnTo>
                  <a:pt x="710" y="1035"/>
                </a:lnTo>
                <a:lnTo>
                  <a:pt x="724" y="1035"/>
                </a:lnTo>
                <a:lnTo>
                  <a:pt x="710" y="1035"/>
                </a:lnTo>
                <a:close/>
                <a:moveTo>
                  <a:pt x="724" y="1021"/>
                </a:moveTo>
                <a:lnTo>
                  <a:pt x="724" y="1021"/>
                </a:lnTo>
                <a:lnTo>
                  <a:pt x="739" y="1007"/>
                </a:lnTo>
                <a:lnTo>
                  <a:pt x="739" y="1021"/>
                </a:lnTo>
                <a:lnTo>
                  <a:pt x="724" y="1021"/>
                </a:lnTo>
                <a:close/>
                <a:moveTo>
                  <a:pt x="739" y="993"/>
                </a:moveTo>
                <a:lnTo>
                  <a:pt x="739" y="993"/>
                </a:lnTo>
                <a:lnTo>
                  <a:pt x="753" y="993"/>
                </a:lnTo>
                <a:lnTo>
                  <a:pt x="753" y="1007"/>
                </a:lnTo>
                <a:lnTo>
                  <a:pt x="739" y="1007"/>
                </a:lnTo>
                <a:lnTo>
                  <a:pt x="739" y="993"/>
                </a:lnTo>
                <a:close/>
                <a:moveTo>
                  <a:pt x="767" y="979"/>
                </a:moveTo>
                <a:lnTo>
                  <a:pt x="767" y="979"/>
                </a:lnTo>
                <a:lnTo>
                  <a:pt x="767" y="993"/>
                </a:lnTo>
                <a:lnTo>
                  <a:pt x="767" y="979"/>
                </a:lnTo>
                <a:close/>
                <a:moveTo>
                  <a:pt x="781" y="964"/>
                </a:moveTo>
                <a:lnTo>
                  <a:pt x="781" y="964"/>
                </a:lnTo>
                <a:lnTo>
                  <a:pt x="795" y="964"/>
                </a:lnTo>
                <a:lnTo>
                  <a:pt x="781" y="979"/>
                </a:lnTo>
                <a:lnTo>
                  <a:pt x="781" y="964"/>
                </a:lnTo>
                <a:close/>
                <a:moveTo>
                  <a:pt x="795" y="950"/>
                </a:moveTo>
                <a:lnTo>
                  <a:pt x="795" y="950"/>
                </a:lnTo>
                <a:lnTo>
                  <a:pt x="810" y="950"/>
                </a:lnTo>
                <a:lnTo>
                  <a:pt x="795" y="964"/>
                </a:lnTo>
                <a:lnTo>
                  <a:pt x="795" y="950"/>
                </a:lnTo>
                <a:close/>
                <a:moveTo>
                  <a:pt x="810" y="936"/>
                </a:moveTo>
                <a:lnTo>
                  <a:pt x="810" y="936"/>
                </a:lnTo>
                <a:lnTo>
                  <a:pt x="824" y="922"/>
                </a:lnTo>
                <a:lnTo>
                  <a:pt x="824" y="936"/>
                </a:lnTo>
                <a:lnTo>
                  <a:pt x="810" y="936"/>
                </a:lnTo>
                <a:close/>
                <a:moveTo>
                  <a:pt x="824" y="908"/>
                </a:moveTo>
                <a:lnTo>
                  <a:pt x="824" y="908"/>
                </a:lnTo>
                <a:lnTo>
                  <a:pt x="838" y="908"/>
                </a:lnTo>
                <a:lnTo>
                  <a:pt x="838" y="922"/>
                </a:lnTo>
                <a:lnTo>
                  <a:pt x="824" y="922"/>
                </a:lnTo>
                <a:lnTo>
                  <a:pt x="824" y="908"/>
                </a:lnTo>
                <a:close/>
                <a:moveTo>
                  <a:pt x="852" y="894"/>
                </a:moveTo>
                <a:lnTo>
                  <a:pt x="852" y="894"/>
                </a:lnTo>
                <a:lnTo>
                  <a:pt x="852" y="908"/>
                </a:lnTo>
                <a:lnTo>
                  <a:pt x="838" y="908"/>
                </a:lnTo>
                <a:lnTo>
                  <a:pt x="852" y="894"/>
                </a:lnTo>
                <a:close/>
                <a:moveTo>
                  <a:pt x="866" y="879"/>
                </a:moveTo>
                <a:lnTo>
                  <a:pt x="866" y="879"/>
                </a:lnTo>
                <a:lnTo>
                  <a:pt x="881" y="879"/>
                </a:lnTo>
                <a:lnTo>
                  <a:pt x="866" y="894"/>
                </a:lnTo>
                <a:lnTo>
                  <a:pt x="866" y="879"/>
                </a:lnTo>
                <a:close/>
                <a:moveTo>
                  <a:pt x="881" y="865"/>
                </a:moveTo>
                <a:lnTo>
                  <a:pt x="881" y="865"/>
                </a:lnTo>
                <a:lnTo>
                  <a:pt x="895" y="865"/>
                </a:lnTo>
                <a:lnTo>
                  <a:pt x="881" y="879"/>
                </a:lnTo>
                <a:lnTo>
                  <a:pt x="881" y="865"/>
                </a:lnTo>
                <a:close/>
                <a:moveTo>
                  <a:pt x="895" y="851"/>
                </a:moveTo>
                <a:lnTo>
                  <a:pt x="895" y="851"/>
                </a:lnTo>
                <a:lnTo>
                  <a:pt x="895" y="837"/>
                </a:lnTo>
                <a:lnTo>
                  <a:pt x="909" y="851"/>
                </a:lnTo>
                <a:lnTo>
                  <a:pt x="895" y="851"/>
                </a:lnTo>
                <a:close/>
                <a:moveTo>
                  <a:pt x="909" y="823"/>
                </a:moveTo>
                <a:lnTo>
                  <a:pt x="909" y="823"/>
                </a:lnTo>
                <a:lnTo>
                  <a:pt x="923" y="823"/>
                </a:lnTo>
                <a:lnTo>
                  <a:pt x="923" y="837"/>
                </a:lnTo>
                <a:lnTo>
                  <a:pt x="909" y="837"/>
                </a:lnTo>
                <a:lnTo>
                  <a:pt x="909" y="823"/>
                </a:lnTo>
                <a:close/>
                <a:moveTo>
                  <a:pt x="937" y="808"/>
                </a:moveTo>
                <a:lnTo>
                  <a:pt x="937" y="808"/>
                </a:lnTo>
                <a:lnTo>
                  <a:pt x="937" y="823"/>
                </a:lnTo>
                <a:lnTo>
                  <a:pt x="923" y="823"/>
                </a:lnTo>
                <a:lnTo>
                  <a:pt x="937" y="808"/>
                </a:lnTo>
                <a:close/>
                <a:moveTo>
                  <a:pt x="952" y="794"/>
                </a:moveTo>
                <a:lnTo>
                  <a:pt x="952" y="794"/>
                </a:lnTo>
                <a:lnTo>
                  <a:pt x="952" y="808"/>
                </a:lnTo>
                <a:lnTo>
                  <a:pt x="952" y="794"/>
                </a:lnTo>
                <a:close/>
                <a:moveTo>
                  <a:pt x="966" y="780"/>
                </a:moveTo>
                <a:lnTo>
                  <a:pt x="966" y="780"/>
                </a:lnTo>
                <a:lnTo>
                  <a:pt x="980" y="780"/>
                </a:lnTo>
                <a:lnTo>
                  <a:pt x="966" y="794"/>
                </a:lnTo>
                <a:lnTo>
                  <a:pt x="966" y="780"/>
                </a:lnTo>
                <a:close/>
                <a:moveTo>
                  <a:pt x="980" y="766"/>
                </a:moveTo>
                <a:lnTo>
                  <a:pt x="980" y="766"/>
                </a:lnTo>
                <a:lnTo>
                  <a:pt x="980" y="752"/>
                </a:lnTo>
                <a:lnTo>
                  <a:pt x="994" y="766"/>
                </a:lnTo>
                <a:lnTo>
                  <a:pt x="980" y="766"/>
                </a:lnTo>
                <a:close/>
                <a:moveTo>
                  <a:pt x="994" y="738"/>
                </a:moveTo>
                <a:lnTo>
                  <a:pt x="994" y="738"/>
                </a:lnTo>
                <a:lnTo>
                  <a:pt x="1008" y="738"/>
                </a:lnTo>
                <a:lnTo>
                  <a:pt x="1008" y="752"/>
                </a:lnTo>
                <a:lnTo>
                  <a:pt x="994" y="752"/>
                </a:lnTo>
                <a:lnTo>
                  <a:pt x="994" y="738"/>
                </a:lnTo>
                <a:close/>
                <a:moveTo>
                  <a:pt x="1023" y="723"/>
                </a:moveTo>
                <a:lnTo>
                  <a:pt x="1023" y="723"/>
                </a:lnTo>
                <a:lnTo>
                  <a:pt x="1023" y="738"/>
                </a:lnTo>
                <a:lnTo>
                  <a:pt x="1008" y="738"/>
                </a:lnTo>
                <a:lnTo>
                  <a:pt x="1023" y="723"/>
                </a:lnTo>
                <a:close/>
                <a:moveTo>
                  <a:pt x="1037" y="709"/>
                </a:moveTo>
                <a:lnTo>
                  <a:pt x="1037" y="709"/>
                </a:lnTo>
                <a:lnTo>
                  <a:pt x="1037" y="723"/>
                </a:lnTo>
                <a:lnTo>
                  <a:pt x="1037" y="709"/>
                </a:lnTo>
                <a:close/>
                <a:moveTo>
                  <a:pt x="1051" y="695"/>
                </a:moveTo>
                <a:lnTo>
                  <a:pt x="1051" y="695"/>
                </a:lnTo>
                <a:lnTo>
                  <a:pt x="1065" y="695"/>
                </a:lnTo>
                <a:lnTo>
                  <a:pt x="1051" y="709"/>
                </a:lnTo>
                <a:lnTo>
                  <a:pt x="1051" y="695"/>
                </a:lnTo>
                <a:close/>
                <a:moveTo>
                  <a:pt x="1065" y="681"/>
                </a:moveTo>
                <a:lnTo>
                  <a:pt x="1065" y="681"/>
                </a:lnTo>
                <a:lnTo>
                  <a:pt x="1079" y="681"/>
                </a:lnTo>
                <a:lnTo>
                  <a:pt x="1065" y="681"/>
                </a:lnTo>
                <a:close/>
                <a:moveTo>
                  <a:pt x="1079" y="652"/>
                </a:moveTo>
                <a:lnTo>
                  <a:pt x="1079" y="652"/>
                </a:lnTo>
                <a:lnTo>
                  <a:pt x="1094" y="652"/>
                </a:lnTo>
                <a:lnTo>
                  <a:pt x="1094" y="667"/>
                </a:lnTo>
                <a:lnTo>
                  <a:pt x="1079" y="667"/>
                </a:lnTo>
                <a:lnTo>
                  <a:pt x="1079" y="652"/>
                </a:lnTo>
                <a:close/>
                <a:moveTo>
                  <a:pt x="1108" y="638"/>
                </a:moveTo>
                <a:lnTo>
                  <a:pt x="1108" y="638"/>
                </a:lnTo>
                <a:lnTo>
                  <a:pt x="1108" y="652"/>
                </a:lnTo>
                <a:lnTo>
                  <a:pt x="1094" y="652"/>
                </a:lnTo>
                <a:lnTo>
                  <a:pt x="1108" y="638"/>
                </a:lnTo>
                <a:close/>
                <a:moveTo>
                  <a:pt x="1122" y="624"/>
                </a:moveTo>
                <a:lnTo>
                  <a:pt x="1122" y="624"/>
                </a:lnTo>
                <a:lnTo>
                  <a:pt x="1122" y="638"/>
                </a:lnTo>
                <a:lnTo>
                  <a:pt x="1122" y="624"/>
                </a:lnTo>
                <a:close/>
                <a:moveTo>
                  <a:pt x="1136" y="610"/>
                </a:moveTo>
                <a:lnTo>
                  <a:pt x="1136" y="610"/>
                </a:lnTo>
                <a:lnTo>
                  <a:pt x="1150" y="610"/>
                </a:lnTo>
                <a:lnTo>
                  <a:pt x="1136" y="624"/>
                </a:lnTo>
                <a:lnTo>
                  <a:pt x="1136" y="610"/>
                </a:lnTo>
                <a:close/>
                <a:moveTo>
                  <a:pt x="1150" y="596"/>
                </a:moveTo>
                <a:lnTo>
                  <a:pt x="1150" y="596"/>
                </a:lnTo>
                <a:lnTo>
                  <a:pt x="1165" y="596"/>
                </a:lnTo>
                <a:lnTo>
                  <a:pt x="1150" y="596"/>
                </a:lnTo>
                <a:close/>
                <a:moveTo>
                  <a:pt x="1165" y="567"/>
                </a:moveTo>
                <a:lnTo>
                  <a:pt x="1165" y="567"/>
                </a:lnTo>
                <a:lnTo>
                  <a:pt x="1179" y="567"/>
                </a:lnTo>
                <a:lnTo>
                  <a:pt x="1179" y="582"/>
                </a:lnTo>
                <a:lnTo>
                  <a:pt x="1165" y="582"/>
                </a:lnTo>
                <a:lnTo>
                  <a:pt x="1165" y="567"/>
                </a:lnTo>
                <a:close/>
                <a:moveTo>
                  <a:pt x="1193" y="553"/>
                </a:moveTo>
                <a:lnTo>
                  <a:pt x="1193" y="553"/>
                </a:lnTo>
                <a:lnTo>
                  <a:pt x="1193" y="567"/>
                </a:lnTo>
                <a:lnTo>
                  <a:pt x="1179" y="567"/>
                </a:lnTo>
                <a:lnTo>
                  <a:pt x="1193" y="553"/>
                </a:lnTo>
                <a:close/>
                <a:moveTo>
                  <a:pt x="1207" y="539"/>
                </a:moveTo>
                <a:lnTo>
                  <a:pt x="1207" y="539"/>
                </a:lnTo>
                <a:lnTo>
                  <a:pt x="1207" y="553"/>
                </a:lnTo>
                <a:lnTo>
                  <a:pt x="1207" y="539"/>
                </a:lnTo>
                <a:close/>
                <a:moveTo>
                  <a:pt x="1221" y="525"/>
                </a:moveTo>
                <a:lnTo>
                  <a:pt x="1221" y="525"/>
                </a:lnTo>
                <a:lnTo>
                  <a:pt x="1236" y="525"/>
                </a:lnTo>
                <a:lnTo>
                  <a:pt x="1221" y="525"/>
                </a:lnTo>
                <a:lnTo>
                  <a:pt x="1221" y="539"/>
                </a:lnTo>
                <a:lnTo>
                  <a:pt x="1221" y="525"/>
                </a:lnTo>
                <a:close/>
                <a:moveTo>
                  <a:pt x="1236" y="511"/>
                </a:moveTo>
                <a:lnTo>
                  <a:pt x="1236" y="511"/>
                </a:lnTo>
                <a:lnTo>
                  <a:pt x="1250" y="511"/>
                </a:lnTo>
                <a:lnTo>
                  <a:pt x="1236" y="511"/>
                </a:lnTo>
                <a:close/>
                <a:moveTo>
                  <a:pt x="1250" y="482"/>
                </a:moveTo>
                <a:lnTo>
                  <a:pt x="1250" y="482"/>
                </a:lnTo>
                <a:lnTo>
                  <a:pt x="1264" y="482"/>
                </a:lnTo>
                <a:lnTo>
                  <a:pt x="1264" y="496"/>
                </a:lnTo>
                <a:lnTo>
                  <a:pt x="1250" y="496"/>
                </a:lnTo>
                <a:lnTo>
                  <a:pt x="1250" y="482"/>
                </a:lnTo>
                <a:close/>
                <a:moveTo>
                  <a:pt x="1264" y="468"/>
                </a:moveTo>
                <a:lnTo>
                  <a:pt x="1264" y="468"/>
                </a:lnTo>
                <a:lnTo>
                  <a:pt x="1278" y="468"/>
                </a:lnTo>
                <a:lnTo>
                  <a:pt x="1278" y="482"/>
                </a:lnTo>
                <a:lnTo>
                  <a:pt x="1264" y="482"/>
                </a:lnTo>
                <a:lnTo>
                  <a:pt x="1264" y="468"/>
                </a:lnTo>
                <a:close/>
                <a:moveTo>
                  <a:pt x="1292" y="454"/>
                </a:moveTo>
                <a:lnTo>
                  <a:pt x="1292" y="454"/>
                </a:lnTo>
                <a:lnTo>
                  <a:pt x="1292" y="468"/>
                </a:lnTo>
                <a:lnTo>
                  <a:pt x="1292" y="454"/>
                </a:lnTo>
                <a:close/>
                <a:moveTo>
                  <a:pt x="1307" y="440"/>
                </a:moveTo>
                <a:lnTo>
                  <a:pt x="1307" y="440"/>
                </a:lnTo>
                <a:lnTo>
                  <a:pt x="1321" y="440"/>
                </a:lnTo>
                <a:lnTo>
                  <a:pt x="1307" y="440"/>
                </a:lnTo>
                <a:lnTo>
                  <a:pt x="1307" y="454"/>
                </a:lnTo>
                <a:lnTo>
                  <a:pt x="1307" y="440"/>
                </a:lnTo>
                <a:close/>
                <a:moveTo>
                  <a:pt x="1321" y="426"/>
                </a:moveTo>
                <a:lnTo>
                  <a:pt x="1321" y="426"/>
                </a:lnTo>
                <a:lnTo>
                  <a:pt x="1335" y="426"/>
                </a:lnTo>
                <a:lnTo>
                  <a:pt x="1321" y="426"/>
                </a:lnTo>
                <a:close/>
                <a:moveTo>
                  <a:pt x="1335" y="397"/>
                </a:moveTo>
                <a:lnTo>
                  <a:pt x="1335" y="397"/>
                </a:lnTo>
                <a:lnTo>
                  <a:pt x="1349" y="397"/>
                </a:lnTo>
                <a:lnTo>
                  <a:pt x="1349" y="411"/>
                </a:lnTo>
                <a:lnTo>
                  <a:pt x="1335" y="411"/>
                </a:lnTo>
                <a:lnTo>
                  <a:pt x="1335" y="397"/>
                </a:lnTo>
                <a:close/>
                <a:moveTo>
                  <a:pt x="1349" y="383"/>
                </a:moveTo>
                <a:lnTo>
                  <a:pt x="1349" y="383"/>
                </a:lnTo>
                <a:lnTo>
                  <a:pt x="1363" y="383"/>
                </a:lnTo>
                <a:lnTo>
                  <a:pt x="1363" y="397"/>
                </a:lnTo>
                <a:lnTo>
                  <a:pt x="1349" y="397"/>
                </a:lnTo>
                <a:lnTo>
                  <a:pt x="1349" y="383"/>
                </a:lnTo>
                <a:close/>
                <a:moveTo>
                  <a:pt x="1378" y="369"/>
                </a:moveTo>
                <a:lnTo>
                  <a:pt x="1378" y="369"/>
                </a:lnTo>
                <a:lnTo>
                  <a:pt x="1378" y="383"/>
                </a:lnTo>
                <a:lnTo>
                  <a:pt x="1378" y="369"/>
                </a:lnTo>
                <a:close/>
                <a:moveTo>
                  <a:pt x="1392" y="355"/>
                </a:moveTo>
                <a:lnTo>
                  <a:pt x="1392" y="355"/>
                </a:lnTo>
                <a:lnTo>
                  <a:pt x="1406" y="355"/>
                </a:lnTo>
                <a:lnTo>
                  <a:pt x="1392" y="355"/>
                </a:lnTo>
                <a:lnTo>
                  <a:pt x="1392" y="369"/>
                </a:lnTo>
                <a:lnTo>
                  <a:pt x="1392" y="355"/>
                </a:lnTo>
                <a:close/>
                <a:moveTo>
                  <a:pt x="1406" y="340"/>
                </a:moveTo>
                <a:lnTo>
                  <a:pt x="1406" y="340"/>
                </a:lnTo>
                <a:lnTo>
                  <a:pt x="1420" y="340"/>
                </a:lnTo>
                <a:lnTo>
                  <a:pt x="1406" y="340"/>
                </a:lnTo>
                <a:close/>
                <a:moveTo>
                  <a:pt x="1420" y="312"/>
                </a:moveTo>
                <a:lnTo>
                  <a:pt x="1420" y="312"/>
                </a:lnTo>
                <a:lnTo>
                  <a:pt x="1434" y="312"/>
                </a:lnTo>
                <a:lnTo>
                  <a:pt x="1434" y="326"/>
                </a:lnTo>
                <a:lnTo>
                  <a:pt x="1420" y="326"/>
                </a:lnTo>
                <a:lnTo>
                  <a:pt x="1420" y="312"/>
                </a:lnTo>
                <a:close/>
                <a:moveTo>
                  <a:pt x="1434" y="298"/>
                </a:moveTo>
                <a:lnTo>
                  <a:pt x="1434" y="298"/>
                </a:lnTo>
                <a:lnTo>
                  <a:pt x="1448" y="298"/>
                </a:lnTo>
                <a:lnTo>
                  <a:pt x="1448" y="312"/>
                </a:lnTo>
                <a:lnTo>
                  <a:pt x="1434" y="312"/>
                </a:lnTo>
                <a:lnTo>
                  <a:pt x="1434" y="298"/>
                </a:lnTo>
                <a:close/>
                <a:moveTo>
                  <a:pt x="1463" y="284"/>
                </a:moveTo>
                <a:lnTo>
                  <a:pt x="1463" y="284"/>
                </a:lnTo>
                <a:lnTo>
                  <a:pt x="1463" y="298"/>
                </a:lnTo>
                <a:lnTo>
                  <a:pt x="1463" y="284"/>
                </a:lnTo>
                <a:close/>
                <a:moveTo>
                  <a:pt x="1477" y="270"/>
                </a:moveTo>
                <a:lnTo>
                  <a:pt x="1477" y="270"/>
                </a:lnTo>
                <a:lnTo>
                  <a:pt x="1491" y="270"/>
                </a:lnTo>
                <a:lnTo>
                  <a:pt x="1477" y="270"/>
                </a:lnTo>
                <a:lnTo>
                  <a:pt x="1477" y="284"/>
                </a:lnTo>
                <a:lnTo>
                  <a:pt x="1477" y="270"/>
                </a:lnTo>
                <a:close/>
                <a:moveTo>
                  <a:pt x="1491" y="255"/>
                </a:moveTo>
                <a:lnTo>
                  <a:pt x="1491" y="255"/>
                </a:lnTo>
                <a:lnTo>
                  <a:pt x="1505" y="255"/>
                </a:lnTo>
                <a:lnTo>
                  <a:pt x="1491" y="255"/>
                </a:lnTo>
                <a:close/>
                <a:moveTo>
                  <a:pt x="1505" y="227"/>
                </a:moveTo>
                <a:lnTo>
                  <a:pt x="1505" y="227"/>
                </a:lnTo>
                <a:lnTo>
                  <a:pt x="1519" y="227"/>
                </a:lnTo>
                <a:lnTo>
                  <a:pt x="1519" y="241"/>
                </a:lnTo>
                <a:lnTo>
                  <a:pt x="1505" y="241"/>
                </a:lnTo>
                <a:lnTo>
                  <a:pt x="1505" y="227"/>
                </a:lnTo>
                <a:close/>
                <a:moveTo>
                  <a:pt x="1519" y="213"/>
                </a:moveTo>
                <a:lnTo>
                  <a:pt x="1519" y="213"/>
                </a:lnTo>
                <a:lnTo>
                  <a:pt x="1534" y="213"/>
                </a:lnTo>
                <a:lnTo>
                  <a:pt x="1534" y="227"/>
                </a:lnTo>
                <a:lnTo>
                  <a:pt x="1519" y="227"/>
                </a:lnTo>
                <a:lnTo>
                  <a:pt x="1519" y="213"/>
                </a:lnTo>
                <a:close/>
                <a:moveTo>
                  <a:pt x="1548" y="199"/>
                </a:moveTo>
                <a:lnTo>
                  <a:pt x="1548" y="199"/>
                </a:lnTo>
                <a:lnTo>
                  <a:pt x="1548" y="213"/>
                </a:lnTo>
                <a:lnTo>
                  <a:pt x="1534" y="199"/>
                </a:lnTo>
                <a:lnTo>
                  <a:pt x="1548" y="199"/>
                </a:lnTo>
                <a:close/>
                <a:moveTo>
                  <a:pt x="1562" y="184"/>
                </a:moveTo>
                <a:lnTo>
                  <a:pt x="1562" y="184"/>
                </a:lnTo>
                <a:lnTo>
                  <a:pt x="1576" y="184"/>
                </a:lnTo>
                <a:lnTo>
                  <a:pt x="1562" y="199"/>
                </a:lnTo>
                <a:lnTo>
                  <a:pt x="1562" y="184"/>
                </a:lnTo>
                <a:close/>
                <a:moveTo>
                  <a:pt x="1576" y="170"/>
                </a:moveTo>
                <a:lnTo>
                  <a:pt x="1576" y="170"/>
                </a:lnTo>
                <a:lnTo>
                  <a:pt x="1590" y="170"/>
                </a:lnTo>
                <a:lnTo>
                  <a:pt x="1576" y="170"/>
                </a:lnTo>
                <a:close/>
                <a:moveTo>
                  <a:pt x="1590" y="156"/>
                </a:moveTo>
                <a:lnTo>
                  <a:pt x="1590" y="156"/>
                </a:lnTo>
                <a:lnTo>
                  <a:pt x="1605" y="142"/>
                </a:lnTo>
                <a:lnTo>
                  <a:pt x="1605" y="156"/>
                </a:lnTo>
                <a:lnTo>
                  <a:pt x="1590" y="156"/>
                </a:lnTo>
                <a:close/>
                <a:moveTo>
                  <a:pt x="1605" y="128"/>
                </a:moveTo>
                <a:lnTo>
                  <a:pt x="1605" y="128"/>
                </a:lnTo>
                <a:lnTo>
                  <a:pt x="1619" y="128"/>
                </a:lnTo>
                <a:lnTo>
                  <a:pt x="1619" y="142"/>
                </a:lnTo>
                <a:lnTo>
                  <a:pt x="1605" y="142"/>
                </a:lnTo>
                <a:lnTo>
                  <a:pt x="1605" y="128"/>
                </a:lnTo>
                <a:close/>
                <a:moveTo>
                  <a:pt x="1633" y="114"/>
                </a:moveTo>
                <a:lnTo>
                  <a:pt x="1633" y="114"/>
                </a:lnTo>
                <a:lnTo>
                  <a:pt x="1633" y="128"/>
                </a:lnTo>
                <a:lnTo>
                  <a:pt x="1619" y="114"/>
                </a:lnTo>
                <a:lnTo>
                  <a:pt x="1633" y="114"/>
                </a:lnTo>
                <a:close/>
                <a:moveTo>
                  <a:pt x="1647" y="99"/>
                </a:moveTo>
                <a:lnTo>
                  <a:pt x="1647" y="99"/>
                </a:lnTo>
                <a:lnTo>
                  <a:pt x="1661" y="99"/>
                </a:lnTo>
                <a:lnTo>
                  <a:pt x="1647" y="114"/>
                </a:lnTo>
                <a:lnTo>
                  <a:pt x="1647" y="99"/>
                </a:lnTo>
                <a:close/>
                <a:moveTo>
                  <a:pt x="1661" y="85"/>
                </a:moveTo>
                <a:lnTo>
                  <a:pt x="1661" y="85"/>
                </a:lnTo>
                <a:lnTo>
                  <a:pt x="1676" y="85"/>
                </a:lnTo>
                <a:lnTo>
                  <a:pt x="1661" y="85"/>
                </a:lnTo>
                <a:close/>
                <a:moveTo>
                  <a:pt x="1676" y="71"/>
                </a:moveTo>
                <a:lnTo>
                  <a:pt x="1676" y="71"/>
                </a:lnTo>
                <a:lnTo>
                  <a:pt x="1676" y="57"/>
                </a:lnTo>
                <a:lnTo>
                  <a:pt x="1690" y="71"/>
                </a:lnTo>
                <a:lnTo>
                  <a:pt x="1676" y="71"/>
                </a:lnTo>
                <a:close/>
                <a:moveTo>
                  <a:pt x="1690" y="43"/>
                </a:moveTo>
                <a:lnTo>
                  <a:pt x="1690" y="43"/>
                </a:lnTo>
                <a:lnTo>
                  <a:pt x="1704" y="43"/>
                </a:lnTo>
                <a:lnTo>
                  <a:pt x="1704" y="57"/>
                </a:lnTo>
                <a:lnTo>
                  <a:pt x="1690" y="57"/>
                </a:lnTo>
                <a:lnTo>
                  <a:pt x="1690" y="43"/>
                </a:lnTo>
                <a:close/>
                <a:moveTo>
                  <a:pt x="1718" y="28"/>
                </a:moveTo>
                <a:lnTo>
                  <a:pt x="1718" y="28"/>
                </a:lnTo>
                <a:lnTo>
                  <a:pt x="1718" y="43"/>
                </a:lnTo>
                <a:lnTo>
                  <a:pt x="1704" y="28"/>
                </a:lnTo>
                <a:lnTo>
                  <a:pt x="1718" y="28"/>
                </a:lnTo>
                <a:close/>
                <a:moveTo>
                  <a:pt x="1732" y="14"/>
                </a:moveTo>
                <a:lnTo>
                  <a:pt x="1732" y="14"/>
                </a:lnTo>
                <a:lnTo>
                  <a:pt x="1732" y="28"/>
                </a:lnTo>
                <a:lnTo>
                  <a:pt x="1732" y="14"/>
                </a:lnTo>
                <a:close/>
                <a:moveTo>
                  <a:pt x="1747" y="0"/>
                </a:moveTo>
                <a:lnTo>
                  <a:pt x="1747" y="0"/>
                </a:lnTo>
                <a:lnTo>
                  <a:pt x="1761" y="0"/>
                </a:lnTo>
                <a:lnTo>
                  <a:pt x="1747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cs-CZ"/>
          </a:p>
        </p:txBody>
      </p:sp>
      <p:sp>
        <p:nvSpPr>
          <p:cNvPr id="17458" name="Freeform 54">
            <a:extLst>
              <a:ext uri="{FF2B5EF4-FFF2-40B4-BE49-F238E27FC236}">
                <a16:creationId xmlns:a16="http://schemas.microsoft.com/office/drawing/2014/main" id="{CF862A18-6B5E-026A-39FF-F4620C642E49}"/>
              </a:ext>
            </a:extLst>
          </p:cNvPr>
          <p:cNvSpPr>
            <a:spLocks/>
          </p:cNvSpPr>
          <p:nvPr/>
        </p:nvSpPr>
        <p:spPr bwMode="auto">
          <a:xfrm>
            <a:off x="1654175" y="3581400"/>
            <a:ext cx="157163" cy="269875"/>
          </a:xfrm>
          <a:custGeom>
            <a:avLst/>
            <a:gdLst>
              <a:gd name="T0" fmla="*/ 0 w 99"/>
              <a:gd name="T1" fmla="*/ 0 h 170"/>
              <a:gd name="T2" fmla="*/ 2147483646 w 99"/>
              <a:gd name="T3" fmla="*/ 2147483646 h 170"/>
              <a:gd name="T4" fmla="*/ 2147483646 w 99"/>
              <a:gd name="T5" fmla="*/ 2147483646 h 170"/>
              <a:gd name="T6" fmla="*/ 2147483646 w 99"/>
              <a:gd name="T7" fmla="*/ 2147483646 h 170"/>
              <a:gd name="T8" fmla="*/ 2147483646 w 99"/>
              <a:gd name="T9" fmla="*/ 2147483646 h 170"/>
              <a:gd name="T10" fmla="*/ 2147483646 w 99"/>
              <a:gd name="T11" fmla="*/ 2147483646 h 170"/>
              <a:gd name="T12" fmla="*/ 2147483646 w 99"/>
              <a:gd name="T13" fmla="*/ 2147483646 h 170"/>
              <a:gd name="T14" fmla="*/ 2147483646 w 99"/>
              <a:gd name="T15" fmla="*/ 2147483646 h 170"/>
              <a:gd name="T16" fmla="*/ 2147483646 w 99"/>
              <a:gd name="T17" fmla="*/ 2147483646 h 170"/>
              <a:gd name="T18" fmla="*/ 2147483646 w 99"/>
              <a:gd name="T19" fmla="*/ 2147483646 h 170"/>
              <a:gd name="T20" fmla="*/ 2147483646 w 99"/>
              <a:gd name="T21" fmla="*/ 2147483646 h 17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99" h="170">
                <a:moveTo>
                  <a:pt x="0" y="0"/>
                </a:moveTo>
                <a:lnTo>
                  <a:pt x="28" y="14"/>
                </a:lnTo>
                <a:lnTo>
                  <a:pt x="57" y="29"/>
                </a:lnTo>
                <a:lnTo>
                  <a:pt x="71" y="43"/>
                </a:lnTo>
                <a:lnTo>
                  <a:pt x="85" y="57"/>
                </a:lnTo>
                <a:lnTo>
                  <a:pt x="85" y="71"/>
                </a:lnTo>
                <a:lnTo>
                  <a:pt x="99" y="85"/>
                </a:lnTo>
                <a:lnTo>
                  <a:pt x="99" y="114"/>
                </a:lnTo>
                <a:lnTo>
                  <a:pt x="99" y="142"/>
                </a:lnTo>
                <a:lnTo>
                  <a:pt x="85" y="170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7459" name="Freeform 55">
            <a:extLst>
              <a:ext uri="{FF2B5EF4-FFF2-40B4-BE49-F238E27FC236}">
                <a16:creationId xmlns:a16="http://schemas.microsoft.com/office/drawing/2014/main" id="{C5C38E61-8592-580D-05A1-6F7B1CBDEB53}"/>
              </a:ext>
            </a:extLst>
          </p:cNvPr>
          <p:cNvSpPr>
            <a:spLocks noEditPoints="1"/>
          </p:cNvSpPr>
          <p:nvPr/>
        </p:nvSpPr>
        <p:spPr bwMode="auto">
          <a:xfrm>
            <a:off x="2286000" y="2906713"/>
            <a:ext cx="22225" cy="990600"/>
          </a:xfrm>
          <a:custGeom>
            <a:avLst/>
            <a:gdLst>
              <a:gd name="T0" fmla="*/ 2147483646 w 14"/>
              <a:gd name="T1" fmla="*/ 2147483646 h 624"/>
              <a:gd name="T2" fmla="*/ 0 w 14"/>
              <a:gd name="T3" fmla="*/ 2147483646 h 624"/>
              <a:gd name="T4" fmla="*/ 0 w 14"/>
              <a:gd name="T5" fmla="*/ 2147483646 h 624"/>
              <a:gd name="T6" fmla="*/ 0 w 14"/>
              <a:gd name="T7" fmla="*/ 0 h 624"/>
              <a:gd name="T8" fmla="*/ 2147483646 w 14"/>
              <a:gd name="T9" fmla="*/ 0 h 624"/>
              <a:gd name="T10" fmla="*/ 2147483646 w 14"/>
              <a:gd name="T11" fmla="*/ 0 h 624"/>
              <a:gd name="T12" fmla="*/ 2147483646 w 14"/>
              <a:gd name="T13" fmla="*/ 2147483646 h 624"/>
              <a:gd name="T14" fmla="*/ 0 w 14"/>
              <a:gd name="T15" fmla="*/ 2147483646 h 624"/>
              <a:gd name="T16" fmla="*/ 0 w 14"/>
              <a:gd name="T17" fmla="*/ 2147483646 h 624"/>
              <a:gd name="T18" fmla="*/ 0 w 14"/>
              <a:gd name="T19" fmla="*/ 2147483646 h 624"/>
              <a:gd name="T20" fmla="*/ 2147483646 w 14"/>
              <a:gd name="T21" fmla="*/ 2147483646 h 624"/>
              <a:gd name="T22" fmla="*/ 2147483646 w 14"/>
              <a:gd name="T23" fmla="*/ 2147483646 h 624"/>
              <a:gd name="T24" fmla="*/ 2147483646 w 14"/>
              <a:gd name="T25" fmla="*/ 2147483646 h 624"/>
              <a:gd name="T26" fmla="*/ 0 w 14"/>
              <a:gd name="T27" fmla="*/ 2147483646 h 624"/>
              <a:gd name="T28" fmla="*/ 0 w 14"/>
              <a:gd name="T29" fmla="*/ 2147483646 h 624"/>
              <a:gd name="T30" fmla="*/ 0 w 14"/>
              <a:gd name="T31" fmla="*/ 2147483646 h 624"/>
              <a:gd name="T32" fmla="*/ 2147483646 w 14"/>
              <a:gd name="T33" fmla="*/ 2147483646 h 624"/>
              <a:gd name="T34" fmla="*/ 2147483646 w 14"/>
              <a:gd name="T35" fmla="*/ 2147483646 h 624"/>
              <a:gd name="T36" fmla="*/ 2147483646 w 14"/>
              <a:gd name="T37" fmla="*/ 2147483646 h 624"/>
              <a:gd name="T38" fmla="*/ 0 w 14"/>
              <a:gd name="T39" fmla="*/ 2147483646 h 624"/>
              <a:gd name="T40" fmla="*/ 0 w 14"/>
              <a:gd name="T41" fmla="*/ 2147483646 h 624"/>
              <a:gd name="T42" fmla="*/ 0 w 14"/>
              <a:gd name="T43" fmla="*/ 2147483646 h 624"/>
              <a:gd name="T44" fmla="*/ 2147483646 w 14"/>
              <a:gd name="T45" fmla="*/ 2147483646 h 624"/>
              <a:gd name="T46" fmla="*/ 2147483646 w 14"/>
              <a:gd name="T47" fmla="*/ 2147483646 h 624"/>
              <a:gd name="T48" fmla="*/ 2147483646 w 14"/>
              <a:gd name="T49" fmla="*/ 2147483646 h 624"/>
              <a:gd name="T50" fmla="*/ 0 w 14"/>
              <a:gd name="T51" fmla="*/ 2147483646 h 624"/>
              <a:gd name="T52" fmla="*/ 0 w 14"/>
              <a:gd name="T53" fmla="*/ 2147483646 h 624"/>
              <a:gd name="T54" fmla="*/ 0 w 14"/>
              <a:gd name="T55" fmla="*/ 2147483646 h 624"/>
              <a:gd name="T56" fmla="*/ 2147483646 w 14"/>
              <a:gd name="T57" fmla="*/ 2147483646 h 624"/>
              <a:gd name="T58" fmla="*/ 2147483646 w 14"/>
              <a:gd name="T59" fmla="*/ 2147483646 h 624"/>
              <a:gd name="T60" fmla="*/ 2147483646 w 14"/>
              <a:gd name="T61" fmla="*/ 2147483646 h 624"/>
              <a:gd name="T62" fmla="*/ 0 w 14"/>
              <a:gd name="T63" fmla="*/ 2147483646 h 624"/>
              <a:gd name="T64" fmla="*/ 0 w 14"/>
              <a:gd name="T65" fmla="*/ 2147483646 h 624"/>
              <a:gd name="T66" fmla="*/ 0 w 14"/>
              <a:gd name="T67" fmla="*/ 2147483646 h 624"/>
              <a:gd name="T68" fmla="*/ 2147483646 w 14"/>
              <a:gd name="T69" fmla="*/ 2147483646 h 624"/>
              <a:gd name="T70" fmla="*/ 2147483646 w 14"/>
              <a:gd name="T71" fmla="*/ 2147483646 h 624"/>
              <a:gd name="T72" fmla="*/ 2147483646 w 14"/>
              <a:gd name="T73" fmla="*/ 2147483646 h 624"/>
              <a:gd name="T74" fmla="*/ 0 w 14"/>
              <a:gd name="T75" fmla="*/ 2147483646 h 624"/>
              <a:gd name="T76" fmla="*/ 0 w 14"/>
              <a:gd name="T77" fmla="*/ 2147483646 h 624"/>
              <a:gd name="T78" fmla="*/ 0 w 14"/>
              <a:gd name="T79" fmla="*/ 2147483646 h 624"/>
              <a:gd name="T80" fmla="*/ 2147483646 w 14"/>
              <a:gd name="T81" fmla="*/ 2147483646 h 624"/>
              <a:gd name="T82" fmla="*/ 2147483646 w 14"/>
              <a:gd name="T83" fmla="*/ 2147483646 h 624"/>
              <a:gd name="T84" fmla="*/ 2147483646 w 14"/>
              <a:gd name="T85" fmla="*/ 2147483646 h 624"/>
              <a:gd name="T86" fmla="*/ 0 w 14"/>
              <a:gd name="T87" fmla="*/ 2147483646 h 624"/>
              <a:gd name="T88" fmla="*/ 0 w 14"/>
              <a:gd name="T89" fmla="*/ 2147483646 h 624"/>
              <a:gd name="T90" fmla="*/ 0 w 14"/>
              <a:gd name="T91" fmla="*/ 2147483646 h 624"/>
              <a:gd name="T92" fmla="*/ 2147483646 w 14"/>
              <a:gd name="T93" fmla="*/ 2147483646 h 624"/>
              <a:gd name="T94" fmla="*/ 2147483646 w 14"/>
              <a:gd name="T95" fmla="*/ 2147483646 h 624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14" h="624">
                <a:moveTo>
                  <a:pt x="14" y="0"/>
                </a:moveTo>
                <a:lnTo>
                  <a:pt x="14" y="42"/>
                </a:lnTo>
                <a:lnTo>
                  <a:pt x="0" y="42"/>
                </a:lnTo>
                <a:lnTo>
                  <a:pt x="0" y="0"/>
                </a:lnTo>
                <a:lnTo>
                  <a:pt x="14" y="0"/>
                </a:lnTo>
                <a:close/>
                <a:moveTo>
                  <a:pt x="14" y="85"/>
                </a:moveTo>
                <a:lnTo>
                  <a:pt x="14" y="127"/>
                </a:lnTo>
                <a:lnTo>
                  <a:pt x="0" y="127"/>
                </a:lnTo>
                <a:lnTo>
                  <a:pt x="0" y="85"/>
                </a:lnTo>
                <a:lnTo>
                  <a:pt x="14" y="85"/>
                </a:lnTo>
                <a:close/>
                <a:moveTo>
                  <a:pt x="14" y="170"/>
                </a:moveTo>
                <a:lnTo>
                  <a:pt x="14" y="198"/>
                </a:lnTo>
                <a:lnTo>
                  <a:pt x="14" y="212"/>
                </a:lnTo>
                <a:lnTo>
                  <a:pt x="0" y="212"/>
                </a:lnTo>
                <a:lnTo>
                  <a:pt x="0" y="198"/>
                </a:lnTo>
                <a:lnTo>
                  <a:pt x="0" y="170"/>
                </a:lnTo>
                <a:lnTo>
                  <a:pt x="0" y="156"/>
                </a:lnTo>
                <a:lnTo>
                  <a:pt x="14" y="170"/>
                </a:lnTo>
                <a:close/>
                <a:moveTo>
                  <a:pt x="14" y="255"/>
                </a:moveTo>
                <a:lnTo>
                  <a:pt x="14" y="283"/>
                </a:lnTo>
                <a:lnTo>
                  <a:pt x="14" y="298"/>
                </a:lnTo>
                <a:lnTo>
                  <a:pt x="0" y="298"/>
                </a:lnTo>
                <a:lnTo>
                  <a:pt x="0" y="283"/>
                </a:lnTo>
                <a:lnTo>
                  <a:pt x="0" y="255"/>
                </a:lnTo>
                <a:lnTo>
                  <a:pt x="0" y="241"/>
                </a:lnTo>
                <a:lnTo>
                  <a:pt x="14" y="255"/>
                </a:lnTo>
                <a:close/>
                <a:moveTo>
                  <a:pt x="14" y="340"/>
                </a:moveTo>
                <a:lnTo>
                  <a:pt x="14" y="368"/>
                </a:lnTo>
                <a:lnTo>
                  <a:pt x="14" y="383"/>
                </a:lnTo>
                <a:lnTo>
                  <a:pt x="0" y="383"/>
                </a:lnTo>
                <a:lnTo>
                  <a:pt x="0" y="368"/>
                </a:lnTo>
                <a:lnTo>
                  <a:pt x="0" y="340"/>
                </a:lnTo>
                <a:lnTo>
                  <a:pt x="0" y="326"/>
                </a:lnTo>
                <a:lnTo>
                  <a:pt x="14" y="326"/>
                </a:lnTo>
                <a:lnTo>
                  <a:pt x="14" y="340"/>
                </a:lnTo>
                <a:close/>
                <a:moveTo>
                  <a:pt x="14" y="425"/>
                </a:moveTo>
                <a:lnTo>
                  <a:pt x="14" y="454"/>
                </a:lnTo>
                <a:lnTo>
                  <a:pt x="14" y="468"/>
                </a:lnTo>
                <a:lnTo>
                  <a:pt x="0" y="468"/>
                </a:lnTo>
                <a:lnTo>
                  <a:pt x="0" y="454"/>
                </a:lnTo>
                <a:lnTo>
                  <a:pt x="0" y="425"/>
                </a:lnTo>
                <a:lnTo>
                  <a:pt x="0" y="411"/>
                </a:lnTo>
                <a:lnTo>
                  <a:pt x="14" y="411"/>
                </a:lnTo>
                <a:lnTo>
                  <a:pt x="14" y="425"/>
                </a:lnTo>
                <a:close/>
                <a:moveTo>
                  <a:pt x="14" y="510"/>
                </a:moveTo>
                <a:lnTo>
                  <a:pt x="14" y="539"/>
                </a:lnTo>
                <a:lnTo>
                  <a:pt x="0" y="553"/>
                </a:lnTo>
                <a:lnTo>
                  <a:pt x="0" y="539"/>
                </a:lnTo>
                <a:lnTo>
                  <a:pt x="0" y="510"/>
                </a:lnTo>
                <a:lnTo>
                  <a:pt x="0" y="496"/>
                </a:lnTo>
                <a:lnTo>
                  <a:pt x="14" y="496"/>
                </a:lnTo>
                <a:lnTo>
                  <a:pt x="14" y="510"/>
                </a:lnTo>
                <a:close/>
                <a:moveTo>
                  <a:pt x="14" y="595"/>
                </a:moveTo>
                <a:lnTo>
                  <a:pt x="14" y="610"/>
                </a:lnTo>
                <a:lnTo>
                  <a:pt x="14" y="624"/>
                </a:lnTo>
                <a:lnTo>
                  <a:pt x="0" y="624"/>
                </a:lnTo>
                <a:lnTo>
                  <a:pt x="0" y="610"/>
                </a:lnTo>
                <a:lnTo>
                  <a:pt x="0" y="595"/>
                </a:lnTo>
                <a:lnTo>
                  <a:pt x="0" y="581"/>
                </a:lnTo>
                <a:lnTo>
                  <a:pt x="14" y="581"/>
                </a:lnTo>
                <a:lnTo>
                  <a:pt x="14" y="59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cs-CZ"/>
          </a:p>
        </p:txBody>
      </p:sp>
      <p:sp>
        <p:nvSpPr>
          <p:cNvPr id="16440" name="Line 56">
            <a:extLst>
              <a:ext uri="{FF2B5EF4-FFF2-40B4-BE49-F238E27FC236}">
                <a16:creationId xmlns:a16="http://schemas.microsoft.com/office/drawing/2014/main" id="{B7BF9961-DB6E-6C3C-D765-A6B8B98145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38263" y="744538"/>
            <a:ext cx="4665662" cy="1733550"/>
          </a:xfrm>
          <a:prstGeom prst="line">
            <a:avLst/>
          </a:prstGeom>
          <a:noFill/>
          <a:ln w="68263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6441" name="Freeform 57">
            <a:extLst>
              <a:ext uri="{FF2B5EF4-FFF2-40B4-BE49-F238E27FC236}">
                <a16:creationId xmlns:a16="http://schemas.microsoft.com/office/drawing/2014/main" id="{FAA6AD2E-776B-07B8-0B02-50715AC69553}"/>
              </a:ext>
            </a:extLst>
          </p:cNvPr>
          <p:cNvSpPr>
            <a:spLocks noEditPoints="1"/>
          </p:cNvSpPr>
          <p:nvPr/>
        </p:nvSpPr>
        <p:spPr bwMode="auto">
          <a:xfrm>
            <a:off x="3570288" y="1668463"/>
            <a:ext cx="0" cy="2206625"/>
          </a:xfrm>
          <a:custGeom>
            <a:avLst/>
            <a:gdLst>
              <a:gd name="T0" fmla="*/ 2147483646 h 1390"/>
              <a:gd name="T1" fmla="*/ 0 h 1390"/>
              <a:gd name="T2" fmla="*/ 0 h 1390"/>
              <a:gd name="T3" fmla="*/ 2147483646 h 1390"/>
              <a:gd name="T4" fmla="*/ 2147483646 h 1390"/>
              <a:gd name="T5" fmla="*/ 2147483646 h 1390"/>
              <a:gd name="T6" fmla="*/ 2147483646 h 1390"/>
              <a:gd name="T7" fmla="*/ 2147483646 h 1390"/>
              <a:gd name="T8" fmla="*/ 2147483646 h 1390"/>
              <a:gd name="T9" fmla="*/ 2147483646 h 1390"/>
              <a:gd name="T10" fmla="*/ 2147483646 h 1390"/>
              <a:gd name="T11" fmla="*/ 2147483646 h 1390"/>
              <a:gd name="T12" fmla="*/ 2147483646 h 1390"/>
              <a:gd name="T13" fmla="*/ 2147483646 h 1390"/>
              <a:gd name="T14" fmla="*/ 2147483646 h 1390"/>
              <a:gd name="T15" fmla="*/ 2147483646 h 1390"/>
              <a:gd name="T16" fmla="*/ 2147483646 h 1390"/>
              <a:gd name="T17" fmla="*/ 2147483646 h 1390"/>
              <a:gd name="T18" fmla="*/ 2147483646 h 1390"/>
              <a:gd name="T19" fmla="*/ 2147483646 h 1390"/>
              <a:gd name="T20" fmla="*/ 2147483646 h 1390"/>
              <a:gd name="T21" fmla="*/ 2147483646 h 1390"/>
              <a:gd name="T22" fmla="*/ 2147483646 h 1390"/>
              <a:gd name="T23" fmla="*/ 2147483646 h 1390"/>
              <a:gd name="T24" fmla="*/ 2147483646 h 1390"/>
              <a:gd name="T25" fmla="*/ 2147483646 h 1390"/>
              <a:gd name="T26" fmla="*/ 2147483646 h 1390"/>
              <a:gd name="T27" fmla="*/ 2147483646 h 1390"/>
              <a:gd name="T28" fmla="*/ 2147483646 h 1390"/>
              <a:gd name="T29" fmla="*/ 2147483646 h 1390"/>
              <a:gd name="T30" fmla="*/ 2147483646 h 1390"/>
              <a:gd name="T31" fmla="*/ 2147483646 h 1390"/>
              <a:gd name="T32" fmla="*/ 2147483646 h 1390"/>
              <a:gd name="T33" fmla="*/ 2147483646 h 1390"/>
              <a:gd name="T34" fmla="*/ 2147483646 h 1390"/>
              <a:gd name="T35" fmla="*/ 2147483646 h 1390"/>
              <a:gd name="T36" fmla="*/ 2147483646 h 1390"/>
              <a:gd name="T37" fmla="*/ 2147483646 h 1390"/>
              <a:gd name="T38" fmla="*/ 2147483646 h 1390"/>
              <a:gd name="T39" fmla="*/ 2147483646 h 1390"/>
              <a:gd name="T40" fmla="*/ 2147483646 h 1390"/>
              <a:gd name="T41" fmla="*/ 2147483646 h 1390"/>
              <a:gd name="T42" fmla="*/ 2147483646 h 1390"/>
              <a:gd name="T43" fmla="*/ 2147483646 h 1390"/>
              <a:gd name="T44" fmla="*/ 2147483646 h 1390"/>
              <a:gd name="T45" fmla="*/ 2147483646 h 1390"/>
              <a:gd name="T46" fmla="*/ 2147483646 h 1390"/>
              <a:gd name="T47" fmla="*/ 2147483646 h 1390"/>
              <a:gd name="T48" fmla="*/ 2147483646 h 1390"/>
              <a:gd name="T49" fmla="*/ 2147483646 h 1390"/>
              <a:gd name="T50" fmla="*/ 2147483646 h 1390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51">
                <a:pos x="0" y="T0"/>
              </a:cxn>
              <a:cxn ang="T52">
                <a:pos x="0" y="T1"/>
              </a:cxn>
              <a:cxn ang="T53">
                <a:pos x="0" y="T2"/>
              </a:cxn>
              <a:cxn ang="T54">
                <a:pos x="0" y="T3"/>
              </a:cxn>
              <a:cxn ang="T55">
                <a:pos x="0" y="T4"/>
              </a:cxn>
              <a:cxn ang="T56">
                <a:pos x="0" y="T5"/>
              </a:cxn>
              <a:cxn ang="T57">
                <a:pos x="0" y="T6"/>
              </a:cxn>
              <a:cxn ang="T58">
                <a:pos x="0" y="T7"/>
              </a:cxn>
              <a:cxn ang="T59">
                <a:pos x="0" y="T8"/>
              </a:cxn>
              <a:cxn ang="T60">
                <a:pos x="0" y="T9"/>
              </a:cxn>
              <a:cxn ang="T61">
                <a:pos x="0" y="T10"/>
              </a:cxn>
              <a:cxn ang="T62">
                <a:pos x="0" y="T11"/>
              </a:cxn>
              <a:cxn ang="T63">
                <a:pos x="0" y="T12"/>
              </a:cxn>
              <a:cxn ang="T64">
                <a:pos x="0" y="T13"/>
              </a:cxn>
              <a:cxn ang="T65">
                <a:pos x="0" y="T14"/>
              </a:cxn>
              <a:cxn ang="T66">
                <a:pos x="0" y="T15"/>
              </a:cxn>
              <a:cxn ang="T67">
                <a:pos x="0" y="T16"/>
              </a:cxn>
              <a:cxn ang="T68">
                <a:pos x="0" y="T17"/>
              </a:cxn>
              <a:cxn ang="T69">
                <a:pos x="0" y="T18"/>
              </a:cxn>
              <a:cxn ang="T70">
                <a:pos x="0" y="T19"/>
              </a:cxn>
              <a:cxn ang="T71">
                <a:pos x="0" y="T20"/>
              </a:cxn>
              <a:cxn ang="T72">
                <a:pos x="0" y="T21"/>
              </a:cxn>
              <a:cxn ang="T73">
                <a:pos x="0" y="T22"/>
              </a:cxn>
              <a:cxn ang="T74">
                <a:pos x="0" y="T23"/>
              </a:cxn>
              <a:cxn ang="T75">
                <a:pos x="0" y="T24"/>
              </a:cxn>
              <a:cxn ang="T76">
                <a:pos x="0" y="T25"/>
              </a:cxn>
              <a:cxn ang="T77">
                <a:pos x="0" y="T26"/>
              </a:cxn>
              <a:cxn ang="T78">
                <a:pos x="0" y="T27"/>
              </a:cxn>
              <a:cxn ang="T79">
                <a:pos x="0" y="T28"/>
              </a:cxn>
              <a:cxn ang="T80">
                <a:pos x="0" y="T29"/>
              </a:cxn>
              <a:cxn ang="T81">
                <a:pos x="0" y="T30"/>
              </a:cxn>
              <a:cxn ang="T82">
                <a:pos x="0" y="T31"/>
              </a:cxn>
              <a:cxn ang="T83">
                <a:pos x="0" y="T32"/>
              </a:cxn>
              <a:cxn ang="T84">
                <a:pos x="0" y="T33"/>
              </a:cxn>
              <a:cxn ang="T85">
                <a:pos x="0" y="T34"/>
              </a:cxn>
              <a:cxn ang="T86">
                <a:pos x="0" y="T35"/>
              </a:cxn>
              <a:cxn ang="T87">
                <a:pos x="0" y="T36"/>
              </a:cxn>
              <a:cxn ang="T88">
                <a:pos x="0" y="T37"/>
              </a:cxn>
              <a:cxn ang="T89">
                <a:pos x="0" y="T38"/>
              </a:cxn>
              <a:cxn ang="T90">
                <a:pos x="0" y="T39"/>
              </a:cxn>
              <a:cxn ang="T91">
                <a:pos x="0" y="T40"/>
              </a:cxn>
              <a:cxn ang="T92">
                <a:pos x="0" y="T41"/>
              </a:cxn>
              <a:cxn ang="T93">
                <a:pos x="0" y="T42"/>
              </a:cxn>
              <a:cxn ang="T94">
                <a:pos x="0" y="T43"/>
              </a:cxn>
              <a:cxn ang="T95">
                <a:pos x="0" y="T44"/>
              </a:cxn>
              <a:cxn ang="T96">
                <a:pos x="0" y="T45"/>
              </a:cxn>
              <a:cxn ang="T97">
                <a:pos x="0" y="T46"/>
              </a:cxn>
              <a:cxn ang="T98">
                <a:pos x="0" y="T47"/>
              </a:cxn>
              <a:cxn ang="T99">
                <a:pos x="0" y="T48"/>
              </a:cxn>
              <a:cxn ang="T100">
                <a:pos x="0" y="T49"/>
              </a:cxn>
              <a:cxn ang="T101">
                <a:pos x="0" y="T50"/>
              </a:cxn>
            </a:cxnLst>
            <a:rect l="0" t="0" r="r" b="b"/>
            <a:pathLst>
              <a:path h="1390">
                <a:moveTo>
                  <a:pt x="0" y="0"/>
                </a:moveTo>
                <a:lnTo>
                  <a:pt x="0" y="42"/>
                </a:lnTo>
                <a:lnTo>
                  <a:pt x="0" y="0"/>
                </a:lnTo>
                <a:close/>
                <a:moveTo>
                  <a:pt x="0" y="85"/>
                </a:moveTo>
                <a:lnTo>
                  <a:pt x="0" y="127"/>
                </a:lnTo>
                <a:lnTo>
                  <a:pt x="0" y="85"/>
                </a:lnTo>
                <a:close/>
                <a:moveTo>
                  <a:pt x="0" y="170"/>
                </a:moveTo>
                <a:lnTo>
                  <a:pt x="0" y="198"/>
                </a:lnTo>
                <a:lnTo>
                  <a:pt x="0" y="213"/>
                </a:lnTo>
                <a:lnTo>
                  <a:pt x="0" y="198"/>
                </a:lnTo>
                <a:lnTo>
                  <a:pt x="0" y="170"/>
                </a:lnTo>
                <a:lnTo>
                  <a:pt x="0" y="156"/>
                </a:lnTo>
                <a:lnTo>
                  <a:pt x="0" y="170"/>
                </a:lnTo>
                <a:close/>
                <a:moveTo>
                  <a:pt x="0" y="255"/>
                </a:moveTo>
                <a:lnTo>
                  <a:pt x="0" y="283"/>
                </a:lnTo>
                <a:lnTo>
                  <a:pt x="0" y="298"/>
                </a:lnTo>
                <a:lnTo>
                  <a:pt x="0" y="283"/>
                </a:lnTo>
                <a:lnTo>
                  <a:pt x="0" y="255"/>
                </a:lnTo>
                <a:lnTo>
                  <a:pt x="0" y="241"/>
                </a:lnTo>
                <a:lnTo>
                  <a:pt x="0" y="255"/>
                </a:lnTo>
                <a:close/>
                <a:moveTo>
                  <a:pt x="0" y="340"/>
                </a:moveTo>
                <a:lnTo>
                  <a:pt x="0" y="369"/>
                </a:lnTo>
                <a:lnTo>
                  <a:pt x="0" y="383"/>
                </a:lnTo>
                <a:lnTo>
                  <a:pt x="0" y="369"/>
                </a:lnTo>
                <a:lnTo>
                  <a:pt x="0" y="340"/>
                </a:lnTo>
                <a:lnTo>
                  <a:pt x="0" y="326"/>
                </a:lnTo>
                <a:lnTo>
                  <a:pt x="0" y="340"/>
                </a:lnTo>
                <a:close/>
                <a:moveTo>
                  <a:pt x="0" y="425"/>
                </a:moveTo>
                <a:lnTo>
                  <a:pt x="0" y="454"/>
                </a:lnTo>
                <a:lnTo>
                  <a:pt x="0" y="468"/>
                </a:lnTo>
                <a:lnTo>
                  <a:pt x="0" y="454"/>
                </a:lnTo>
                <a:lnTo>
                  <a:pt x="0" y="425"/>
                </a:lnTo>
                <a:lnTo>
                  <a:pt x="0" y="411"/>
                </a:lnTo>
                <a:lnTo>
                  <a:pt x="0" y="425"/>
                </a:lnTo>
                <a:close/>
                <a:moveTo>
                  <a:pt x="0" y="510"/>
                </a:moveTo>
                <a:lnTo>
                  <a:pt x="0" y="539"/>
                </a:lnTo>
                <a:lnTo>
                  <a:pt x="0" y="553"/>
                </a:lnTo>
                <a:lnTo>
                  <a:pt x="0" y="539"/>
                </a:lnTo>
                <a:lnTo>
                  <a:pt x="0" y="510"/>
                </a:lnTo>
                <a:lnTo>
                  <a:pt x="0" y="496"/>
                </a:lnTo>
                <a:lnTo>
                  <a:pt x="0" y="510"/>
                </a:lnTo>
                <a:close/>
                <a:moveTo>
                  <a:pt x="0" y="595"/>
                </a:moveTo>
                <a:lnTo>
                  <a:pt x="0" y="624"/>
                </a:lnTo>
                <a:lnTo>
                  <a:pt x="0" y="595"/>
                </a:lnTo>
                <a:lnTo>
                  <a:pt x="0" y="581"/>
                </a:lnTo>
                <a:lnTo>
                  <a:pt x="0" y="595"/>
                </a:lnTo>
                <a:close/>
                <a:moveTo>
                  <a:pt x="0" y="666"/>
                </a:moveTo>
                <a:lnTo>
                  <a:pt x="0" y="709"/>
                </a:lnTo>
                <a:lnTo>
                  <a:pt x="0" y="666"/>
                </a:lnTo>
                <a:close/>
                <a:moveTo>
                  <a:pt x="0" y="751"/>
                </a:moveTo>
                <a:lnTo>
                  <a:pt x="0" y="794"/>
                </a:lnTo>
                <a:lnTo>
                  <a:pt x="0" y="751"/>
                </a:lnTo>
                <a:close/>
                <a:moveTo>
                  <a:pt x="0" y="836"/>
                </a:moveTo>
                <a:lnTo>
                  <a:pt x="0" y="879"/>
                </a:lnTo>
                <a:lnTo>
                  <a:pt x="0" y="836"/>
                </a:lnTo>
                <a:close/>
                <a:moveTo>
                  <a:pt x="0" y="922"/>
                </a:moveTo>
                <a:lnTo>
                  <a:pt x="0" y="964"/>
                </a:lnTo>
                <a:lnTo>
                  <a:pt x="0" y="922"/>
                </a:lnTo>
                <a:close/>
                <a:moveTo>
                  <a:pt x="0" y="1007"/>
                </a:moveTo>
                <a:lnTo>
                  <a:pt x="0" y="1049"/>
                </a:lnTo>
                <a:lnTo>
                  <a:pt x="0" y="1007"/>
                </a:lnTo>
                <a:close/>
                <a:moveTo>
                  <a:pt x="0" y="1092"/>
                </a:moveTo>
                <a:lnTo>
                  <a:pt x="0" y="1134"/>
                </a:lnTo>
                <a:lnTo>
                  <a:pt x="0" y="1092"/>
                </a:lnTo>
                <a:close/>
                <a:moveTo>
                  <a:pt x="0" y="1177"/>
                </a:moveTo>
                <a:lnTo>
                  <a:pt x="0" y="1219"/>
                </a:lnTo>
                <a:lnTo>
                  <a:pt x="0" y="1177"/>
                </a:lnTo>
                <a:close/>
                <a:moveTo>
                  <a:pt x="0" y="1262"/>
                </a:moveTo>
                <a:lnTo>
                  <a:pt x="0" y="1290"/>
                </a:lnTo>
                <a:lnTo>
                  <a:pt x="0" y="1304"/>
                </a:lnTo>
                <a:lnTo>
                  <a:pt x="0" y="1290"/>
                </a:lnTo>
                <a:lnTo>
                  <a:pt x="0" y="1262"/>
                </a:lnTo>
                <a:lnTo>
                  <a:pt x="0" y="1248"/>
                </a:lnTo>
                <a:lnTo>
                  <a:pt x="0" y="1262"/>
                </a:lnTo>
                <a:close/>
                <a:moveTo>
                  <a:pt x="0" y="1347"/>
                </a:moveTo>
                <a:lnTo>
                  <a:pt x="0" y="1375"/>
                </a:lnTo>
                <a:lnTo>
                  <a:pt x="0" y="1390"/>
                </a:lnTo>
                <a:lnTo>
                  <a:pt x="0" y="1375"/>
                </a:lnTo>
                <a:lnTo>
                  <a:pt x="0" y="1347"/>
                </a:lnTo>
                <a:lnTo>
                  <a:pt x="0" y="1333"/>
                </a:lnTo>
                <a:lnTo>
                  <a:pt x="0" y="134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cs-CZ"/>
          </a:p>
        </p:txBody>
      </p:sp>
      <p:sp>
        <p:nvSpPr>
          <p:cNvPr id="16442" name="Freeform 58">
            <a:extLst>
              <a:ext uri="{FF2B5EF4-FFF2-40B4-BE49-F238E27FC236}">
                <a16:creationId xmlns:a16="http://schemas.microsoft.com/office/drawing/2014/main" id="{650BCD84-D47F-3277-75C0-1E089BA24A6A}"/>
              </a:ext>
            </a:extLst>
          </p:cNvPr>
          <p:cNvSpPr>
            <a:spLocks noEditPoints="1"/>
          </p:cNvSpPr>
          <p:nvPr/>
        </p:nvSpPr>
        <p:spPr bwMode="auto">
          <a:xfrm>
            <a:off x="2286000" y="2816225"/>
            <a:ext cx="1306513" cy="203200"/>
          </a:xfrm>
          <a:custGeom>
            <a:avLst/>
            <a:gdLst>
              <a:gd name="T0" fmla="*/ 2147483646 w 823"/>
              <a:gd name="T1" fmla="*/ 2147483646 h 128"/>
              <a:gd name="T2" fmla="*/ 2147483646 w 823"/>
              <a:gd name="T3" fmla="*/ 2147483646 h 128"/>
              <a:gd name="T4" fmla="*/ 2147483646 w 823"/>
              <a:gd name="T5" fmla="*/ 2147483646 h 128"/>
              <a:gd name="T6" fmla="*/ 2147483646 w 823"/>
              <a:gd name="T7" fmla="*/ 2147483646 h 128"/>
              <a:gd name="T8" fmla="*/ 2147483646 w 823"/>
              <a:gd name="T9" fmla="*/ 2147483646 h 128"/>
              <a:gd name="T10" fmla="*/ 2147483646 w 823"/>
              <a:gd name="T11" fmla="*/ 2147483646 h 128"/>
              <a:gd name="T12" fmla="*/ 2147483646 w 823"/>
              <a:gd name="T13" fmla="*/ 2147483646 h 128"/>
              <a:gd name="T14" fmla="*/ 2147483646 w 823"/>
              <a:gd name="T15" fmla="*/ 2147483646 h 128"/>
              <a:gd name="T16" fmla="*/ 2147483646 w 823"/>
              <a:gd name="T17" fmla="*/ 2147483646 h 128"/>
              <a:gd name="T18" fmla="*/ 2147483646 w 823"/>
              <a:gd name="T19" fmla="*/ 2147483646 h 128"/>
              <a:gd name="T20" fmla="*/ 2147483646 w 823"/>
              <a:gd name="T21" fmla="*/ 2147483646 h 128"/>
              <a:gd name="T22" fmla="*/ 2147483646 w 823"/>
              <a:gd name="T23" fmla="*/ 2147483646 h 128"/>
              <a:gd name="T24" fmla="*/ 2147483646 w 823"/>
              <a:gd name="T25" fmla="*/ 2147483646 h 128"/>
              <a:gd name="T26" fmla="*/ 0 w 823"/>
              <a:gd name="T27" fmla="*/ 2147483646 h 128"/>
              <a:gd name="T28" fmla="*/ 2147483646 w 823"/>
              <a:gd name="T29" fmla="*/ 0 h 128"/>
              <a:gd name="T30" fmla="*/ 2147483646 w 823"/>
              <a:gd name="T31" fmla="*/ 0 h 128"/>
              <a:gd name="T32" fmla="*/ 2147483646 w 823"/>
              <a:gd name="T33" fmla="*/ 2147483646 h 128"/>
              <a:gd name="T34" fmla="*/ 2147483646 w 823"/>
              <a:gd name="T35" fmla="*/ 2147483646 h 128"/>
              <a:gd name="T36" fmla="*/ 2147483646 w 823"/>
              <a:gd name="T37" fmla="*/ 2147483646 h 128"/>
              <a:gd name="T38" fmla="*/ 2147483646 w 823"/>
              <a:gd name="T39" fmla="*/ 2147483646 h 128"/>
              <a:gd name="T40" fmla="*/ 2147483646 w 823"/>
              <a:gd name="T41" fmla="*/ 2147483646 h 128"/>
              <a:gd name="T42" fmla="*/ 2147483646 w 823"/>
              <a:gd name="T43" fmla="*/ 2147483646 h 128"/>
              <a:gd name="T44" fmla="*/ 2147483646 w 823"/>
              <a:gd name="T45" fmla="*/ 2147483646 h 128"/>
              <a:gd name="T46" fmla="*/ 2147483646 w 823"/>
              <a:gd name="T47" fmla="*/ 2147483646 h 128"/>
              <a:gd name="T48" fmla="*/ 2147483646 w 823"/>
              <a:gd name="T49" fmla="*/ 2147483646 h 128"/>
              <a:gd name="T50" fmla="*/ 2147483646 w 823"/>
              <a:gd name="T51" fmla="*/ 2147483646 h 128"/>
              <a:gd name="T52" fmla="*/ 2147483646 w 823"/>
              <a:gd name="T53" fmla="*/ 2147483646 h 128"/>
              <a:gd name="T54" fmla="*/ 2147483646 w 823"/>
              <a:gd name="T55" fmla="*/ 0 h 128"/>
              <a:gd name="T56" fmla="*/ 2147483646 w 823"/>
              <a:gd name="T57" fmla="*/ 2147483646 h 128"/>
              <a:gd name="T58" fmla="*/ 2147483646 w 823"/>
              <a:gd name="T59" fmla="*/ 2147483646 h 128"/>
              <a:gd name="T60" fmla="*/ 2147483646 w 823"/>
              <a:gd name="T61" fmla="*/ 2147483646 h 128"/>
              <a:gd name="T62" fmla="*/ 2147483646 w 823"/>
              <a:gd name="T63" fmla="*/ 2147483646 h 128"/>
              <a:gd name="T64" fmla="*/ 2147483646 w 823"/>
              <a:gd name="T65" fmla="*/ 2147483646 h 128"/>
              <a:gd name="T66" fmla="*/ 2147483646 w 823"/>
              <a:gd name="T67" fmla="*/ 2147483646 h 128"/>
              <a:gd name="T68" fmla="*/ 2147483646 w 823"/>
              <a:gd name="T69" fmla="*/ 2147483646 h 128"/>
              <a:gd name="T70" fmla="*/ 2147483646 w 823"/>
              <a:gd name="T71" fmla="*/ 2147483646 h 128"/>
              <a:gd name="T72" fmla="*/ 2147483646 w 823"/>
              <a:gd name="T73" fmla="*/ 2147483646 h 128"/>
              <a:gd name="T74" fmla="*/ 2147483646 w 823"/>
              <a:gd name="T75" fmla="*/ 2147483646 h 128"/>
              <a:gd name="T76" fmla="*/ 2147483646 w 823"/>
              <a:gd name="T77" fmla="*/ 2147483646 h 128"/>
              <a:gd name="T78" fmla="*/ 2147483646 w 823"/>
              <a:gd name="T79" fmla="*/ 0 h 128"/>
              <a:gd name="T80" fmla="*/ 2147483646 w 823"/>
              <a:gd name="T81" fmla="*/ 0 h 128"/>
              <a:gd name="T82" fmla="*/ 2147483646 w 823"/>
              <a:gd name="T83" fmla="*/ 0 h 128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823" h="128">
                <a:moveTo>
                  <a:pt x="14" y="57"/>
                </a:moveTo>
                <a:lnTo>
                  <a:pt x="809" y="57"/>
                </a:lnTo>
                <a:lnTo>
                  <a:pt x="809" y="71"/>
                </a:lnTo>
                <a:lnTo>
                  <a:pt x="14" y="71"/>
                </a:lnTo>
                <a:lnTo>
                  <a:pt x="14" y="57"/>
                </a:lnTo>
                <a:close/>
                <a:moveTo>
                  <a:pt x="113" y="128"/>
                </a:moveTo>
                <a:lnTo>
                  <a:pt x="0" y="71"/>
                </a:lnTo>
                <a:lnTo>
                  <a:pt x="113" y="0"/>
                </a:lnTo>
                <a:lnTo>
                  <a:pt x="113" y="14"/>
                </a:lnTo>
                <a:lnTo>
                  <a:pt x="14" y="71"/>
                </a:lnTo>
                <a:lnTo>
                  <a:pt x="14" y="57"/>
                </a:lnTo>
                <a:lnTo>
                  <a:pt x="113" y="113"/>
                </a:lnTo>
                <a:lnTo>
                  <a:pt x="113" y="128"/>
                </a:lnTo>
                <a:close/>
                <a:moveTo>
                  <a:pt x="710" y="0"/>
                </a:moveTo>
                <a:lnTo>
                  <a:pt x="823" y="71"/>
                </a:lnTo>
                <a:lnTo>
                  <a:pt x="710" y="128"/>
                </a:lnTo>
                <a:lnTo>
                  <a:pt x="695" y="128"/>
                </a:lnTo>
                <a:lnTo>
                  <a:pt x="710" y="113"/>
                </a:lnTo>
                <a:lnTo>
                  <a:pt x="795" y="57"/>
                </a:lnTo>
                <a:lnTo>
                  <a:pt x="795" y="71"/>
                </a:lnTo>
                <a:lnTo>
                  <a:pt x="710" y="14"/>
                </a:lnTo>
                <a:lnTo>
                  <a:pt x="695" y="14"/>
                </a:lnTo>
                <a:lnTo>
                  <a:pt x="710" y="0"/>
                </a:lnTo>
                <a:close/>
              </a:path>
            </a:pathLst>
          </a:custGeom>
          <a:solidFill>
            <a:srgbClr val="FF00FF"/>
          </a:solidFill>
          <a:ln w="0">
            <a:solidFill>
              <a:srgbClr val="FF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cs-CZ"/>
          </a:p>
        </p:txBody>
      </p:sp>
      <p:sp>
        <p:nvSpPr>
          <p:cNvPr id="16443" name="Freeform 59">
            <a:extLst>
              <a:ext uri="{FF2B5EF4-FFF2-40B4-BE49-F238E27FC236}">
                <a16:creationId xmlns:a16="http://schemas.microsoft.com/office/drawing/2014/main" id="{CEF37399-7895-3740-9CB0-66D1EBC6A987}"/>
              </a:ext>
            </a:extLst>
          </p:cNvPr>
          <p:cNvSpPr>
            <a:spLocks noEditPoints="1"/>
          </p:cNvSpPr>
          <p:nvPr/>
        </p:nvSpPr>
        <p:spPr bwMode="auto">
          <a:xfrm>
            <a:off x="3502025" y="1600200"/>
            <a:ext cx="134938" cy="1328738"/>
          </a:xfrm>
          <a:custGeom>
            <a:avLst/>
            <a:gdLst>
              <a:gd name="T0" fmla="*/ 2147483646 w 85"/>
              <a:gd name="T1" fmla="*/ 2147483646 h 837"/>
              <a:gd name="T2" fmla="*/ 2147483646 w 85"/>
              <a:gd name="T3" fmla="*/ 2147483646 h 837"/>
              <a:gd name="T4" fmla="*/ 2147483646 w 85"/>
              <a:gd name="T5" fmla="*/ 2147483646 h 837"/>
              <a:gd name="T6" fmla="*/ 2147483646 w 85"/>
              <a:gd name="T7" fmla="*/ 2147483646 h 837"/>
              <a:gd name="T8" fmla="*/ 2147483646 w 85"/>
              <a:gd name="T9" fmla="*/ 2147483646 h 837"/>
              <a:gd name="T10" fmla="*/ 2147483646 w 85"/>
              <a:gd name="T11" fmla="*/ 2147483646 h 837"/>
              <a:gd name="T12" fmla="*/ 2147483646 w 85"/>
              <a:gd name="T13" fmla="*/ 2147483646 h 837"/>
              <a:gd name="T14" fmla="*/ 2147483646 w 85"/>
              <a:gd name="T15" fmla="*/ 2147483646 h 837"/>
              <a:gd name="T16" fmla="*/ 2147483646 w 85"/>
              <a:gd name="T17" fmla="*/ 2147483646 h 837"/>
              <a:gd name="T18" fmla="*/ 2147483646 w 85"/>
              <a:gd name="T19" fmla="*/ 2147483646 h 837"/>
              <a:gd name="T20" fmla="*/ 2147483646 w 85"/>
              <a:gd name="T21" fmla="*/ 2147483646 h 837"/>
              <a:gd name="T22" fmla="*/ 2147483646 w 85"/>
              <a:gd name="T23" fmla="*/ 2147483646 h 837"/>
              <a:gd name="T24" fmla="*/ 0 w 85"/>
              <a:gd name="T25" fmla="*/ 2147483646 h 837"/>
              <a:gd name="T26" fmla="*/ 2147483646 w 85"/>
              <a:gd name="T27" fmla="*/ 0 h 837"/>
              <a:gd name="T28" fmla="*/ 2147483646 w 85"/>
              <a:gd name="T29" fmla="*/ 2147483646 h 837"/>
              <a:gd name="T30" fmla="*/ 2147483646 w 85"/>
              <a:gd name="T31" fmla="*/ 2147483646 h 837"/>
              <a:gd name="T32" fmla="*/ 2147483646 w 85"/>
              <a:gd name="T33" fmla="*/ 2147483646 h 837"/>
              <a:gd name="T34" fmla="*/ 2147483646 w 85"/>
              <a:gd name="T35" fmla="*/ 2147483646 h 837"/>
              <a:gd name="T36" fmla="*/ 2147483646 w 85"/>
              <a:gd name="T37" fmla="*/ 2147483646 h 837"/>
              <a:gd name="T38" fmla="*/ 2147483646 w 85"/>
              <a:gd name="T39" fmla="*/ 2147483646 h 837"/>
              <a:gd name="T40" fmla="*/ 2147483646 w 85"/>
              <a:gd name="T41" fmla="*/ 2147483646 h 837"/>
              <a:gd name="T42" fmla="*/ 2147483646 w 85"/>
              <a:gd name="T43" fmla="*/ 2147483646 h 837"/>
              <a:gd name="T44" fmla="*/ 0 w 85"/>
              <a:gd name="T45" fmla="*/ 2147483646 h 837"/>
              <a:gd name="T46" fmla="*/ 0 w 85"/>
              <a:gd name="T47" fmla="*/ 2147483646 h 837"/>
              <a:gd name="T48" fmla="*/ 0 w 85"/>
              <a:gd name="T49" fmla="*/ 2147483646 h 837"/>
              <a:gd name="T50" fmla="*/ 0 w 85"/>
              <a:gd name="T51" fmla="*/ 2147483646 h 837"/>
              <a:gd name="T52" fmla="*/ 0 w 85"/>
              <a:gd name="T53" fmla="*/ 2147483646 h 837"/>
              <a:gd name="T54" fmla="*/ 2147483646 w 85"/>
              <a:gd name="T55" fmla="*/ 2147483646 h 837"/>
              <a:gd name="T56" fmla="*/ 2147483646 w 85"/>
              <a:gd name="T57" fmla="*/ 2147483646 h 837"/>
              <a:gd name="T58" fmla="*/ 0 w 85"/>
              <a:gd name="T59" fmla="*/ 2147483646 h 837"/>
              <a:gd name="T60" fmla="*/ 0 w 85"/>
              <a:gd name="T61" fmla="*/ 2147483646 h 837"/>
              <a:gd name="T62" fmla="*/ 0 w 85"/>
              <a:gd name="T63" fmla="*/ 2147483646 h 837"/>
              <a:gd name="T64" fmla="*/ 0 w 85"/>
              <a:gd name="T65" fmla="*/ 2147483646 h 837"/>
              <a:gd name="T66" fmla="*/ 2147483646 w 85"/>
              <a:gd name="T67" fmla="*/ 2147483646 h 837"/>
              <a:gd name="T68" fmla="*/ 2147483646 w 85"/>
              <a:gd name="T69" fmla="*/ 2147483646 h 837"/>
              <a:gd name="T70" fmla="*/ 2147483646 w 85"/>
              <a:gd name="T71" fmla="*/ 2147483646 h 837"/>
              <a:gd name="T72" fmla="*/ 2147483646 w 85"/>
              <a:gd name="T73" fmla="*/ 2147483646 h 837"/>
              <a:gd name="T74" fmla="*/ 2147483646 w 85"/>
              <a:gd name="T75" fmla="*/ 2147483646 h 837"/>
              <a:gd name="T76" fmla="*/ 2147483646 w 85"/>
              <a:gd name="T77" fmla="*/ 2147483646 h 837"/>
              <a:gd name="T78" fmla="*/ 2147483646 w 85"/>
              <a:gd name="T79" fmla="*/ 2147483646 h 837"/>
              <a:gd name="T80" fmla="*/ 2147483646 w 85"/>
              <a:gd name="T81" fmla="*/ 2147483646 h 837"/>
              <a:gd name="T82" fmla="*/ 2147483646 w 85"/>
              <a:gd name="T83" fmla="*/ 2147483646 h 837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85" h="837">
                <a:moveTo>
                  <a:pt x="57" y="29"/>
                </a:moveTo>
                <a:lnTo>
                  <a:pt x="57" y="823"/>
                </a:lnTo>
                <a:lnTo>
                  <a:pt x="43" y="823"/>
                </a:lnTo>
                <a:lnTo>
                  <a:pt x="29" y="823"/>
                </a:lnTo>
                <a:lnTo>
                  <a:pt x="29" y="29"/>
                </a:lnTo>
                <a:lnTo>
                  <a:pt x="43" y="14"/>
                </a:lnTo>
                <a:lnTo>
                  <a:pt x="57" y="29"/>
                </a:lnTo>
                <a:close/>
                <a:moveTo>
                  <a:pt x="0" y="114"/>
                </a:moveTo>
                <a:lnTo>
                  <a:pt x="43" y="0"/>
                </a:lnTo>
                <a:lnTo>
                  <a:pt x="85" y="114"/>
                </a:lnTo>
                <a:lnTo>
                  <a:pt x="85" y="128"/>
                </a:lnTo>
                <a:lnTo>
                  <a:pt x="71" y="128"/>
                </a:lnTo>
                <a:lnTo>
                  <a:pt x="29" y="29"/>
                </a:lnTo>
                <a:lnTo>
                  <a:pt x="57" y="29"/>
                </a:lnTo>
                <a:lnTo>
                  <a:pt x="15" y="128"/>
                </a:lnTo>
                <a:lnTo>
                  <a:pt x="0" y="128"/>
                </a:lnTo>
                <a:lnTo>
                  <a:pt x="0" y="114"/>
                </a:lnTo>
                <a:close/>
                <a:moveTo>
                  <a:pt x="85" y="723"/>
                </a:moveTo>
                <a:lnTo>
                  <a:pt x="43" y="837"/>
                </a:lnTo>
                <a:lnTo>
                  <a:pt x="0" y="723"/>
                </a:lnTo>
                <a:lnTo>
                  <a:pt x="15" y="723"/>
                </a:lnTo>
                <a:lnTo>
                  <a:pt x="57" y="823"/>
                </a:lnTo>
                <a:lnTo>
                  <a:pt x="29" y="823"/>
                </a:lnTo>
                <a:lnTo>
                  <a:pt x="71" y="723"/>
                </a:lnTo>
                <a:lnTo>
                  <a:pt x="85" y="723"/>
                </a:lnTo>
                <a:close/>
              </a:path>
            </a:pathLst>
          </a:custGeom>
          <a:solidFill>
            <a:srgbClr val="FF00FF"/>
          </a:solidFill>
          <a:ln w="0">
            <a:solidFill>
              <a:srgbClr val="FF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cs-CZ"/>
          </a:p>
        </p:txBody>
      </p:sp>
      <p:sp>
        <p:nvSpPr>
          <p:cNvPr id="16444" name="Freeform 60">
            <a:extLst>
              <a:ext uri="{FF2B5EF4-FFF2-40B4-BE49-F238E27FC236}">
                <a16:creationId xmlns:a16="http://schemas.microsoft.com/office/drawing/2014/main" id="{9C9A1465-F486-1FD2-1C7A-5270601DFB50}"/>
              </a:ext>
            </a:extLst>
          </p:cNvPr>
          <p:cNvSpPr>
            <a:spLocks noEditPoints="1"/>
          </p:cNvSpPr>
          <p:nvPr/>
        </p:nvSpPr>
        <p:spPr bwMode="auto">
          <a:xfrm>
            <a:off x="3548063" y="1600200"/>
            <a:ext cx="134937" cy="855663"/>
          </a:xfrm>
          <a:custGeom>
            <a:avLst/>
            <a:gdLst>
              <a:gd name="T0" fmla="*/ 2147483646 w 85"/>
              <a:gd name="T1" fmla="*/ 2147483646 h 539"/>
              <a:gd name="T2" fmla="*/ 2147483646 w 85"/>
              <a:gd name="T3" fmla="*/ 2147483646 h 539"/>
              <a:gd name="T4" fmla="*/ 2147483646 w 85"/>
              <a:gd name="T5" fmla="*/ 2147483646 h 539"/>
              <a:gd name="T6" fmla="*/ 2147483646 w 85"/>
              <a:gd name="T7" fmla="*/ 2147483646 h 539"/>
              <a:gd name="T8" fmla="*/ 2147483646 w 85"/>
              <a:gd name="T9" fmla="*/ 2147483646 h 539"/>
              <a:gd name="T10" fmla="*/ 2147483646 w 85"/>
              <a:gd name="T11" fmla="*/ 2147483646 h 539"/>
              <a:gd name="T12" fmla="*/ 2147483646 w 85"/>
              <a:gd name="T13" fmla="*/ 2147483646 h 539"/>
              <a:gd name="T14" fmla="*/ 2147483646 w 85"/>
              <a:gd name="T15" fmla="*/ 2147483646 h 539"/>
              <a:gd name="T16" fmla="*/ 2147483646 w 85"/>
              <a:gd name="T17" fmla="*/ 2147483646 h 539"/>
              <a:gd name="T18" fmla="*/ 2147483646 w 85"/>
              <a:gd name="T19" fmla="*/ 2147483646 h 539"/>
              <a:gd name="T20" fmla="*/ 2147483646 w 85"/>
              <a:gd name="T21" fmla="*/ 2147483646 h 539"/>
              <a:gd name="T22" fmla="*/ 2147483646 w 85"/>
              <a:gd name="T23" fmla="*/ 2147483646 h 539"/>
              <a:gd name="T24" fmla="*/ 0 w 85"/>
              <a:gd name="T25" fmla="*/ 2147483646 h 539"/>
              <a:gd name="T26" fmla="*/ 2147483646 w 85"/>
              <a:gd name="T27" fmla="*/ 0 h 539"/>
              <a:gd name="T28" fmla="*/ 2147483646 w 85"/>
              <a:gd name="T29" fmla="*/ 2147483646 h 539"/>
              <a:gd name="T30" fmla="*/ 2147483646 w 85"/>
              <a:gd name="T31" fmla="*/ 2147483646 h 539"/>
              <a:gd name="T32" fmla="*/ 2147483646 w 85"/>
              <a:gd name="T33" fmla="*/ 2147483646 h 539"/>
              <a:gd name="T34" fmla="*/ 2147483646 w 85"/>
              <a:gd name="T35" fmla="*/ 2147483646 h 539"/>
              <a:gd name="T36" fmla="*/ 2147483646 w 85"/>
              <a:gd name="T37" fmla="*/ 2147483646 h 539"/>
              <a:gd name="T38" fmla="*/ 2147483646 w 85"/>
              <a:gd name="T39" fmla="*/ 2147483646 h 539"/>
              <a:gd name="T40" fmla="*/ 2147483646 w 85"/>
              <a:gd name="T41" fmla="*/ 2147483646 h 539"/>
              <a:gd name="T42" fmla="*/ 2147483646 w 85"/>
              <a:gd name="T43" fmla="*/ 2147483646 h 539"/>
              <a:gd name="T44" fmla="*/ 0 w 85"/>
              <a:gd name="T45" fmla="*/ 2147483646 h 539"/>
              <a:gd name="T46" fmla="*/ 0 w 85"/>
              <a:gd name="T47" fmla="*/ 2147483646 h 539"/>
              <a:gd name="T48" fmla="*/ 0 w 85"/>
              <a:gd name="T49" fmla="*/ 2147483646 h 539"/>
              <a:gd name="T50" fmla="*/ 0 w 85"/>
              <a:gd name="T51" fmla="*/ 2147483646 h 539"/>
              <a:gd name="T52" fmla="*/ 0 w 85"/>
              <a:gd name="T53" fmla="*/ 2147483646 h 539"/>
              <a:gd name="T54" fmla="*/ 2147483646 w 85"/>
              <a:gd name="T55" fmla="*/ 2147483646 h 539"/>
              <a:gd name="T56" fmla="*/ 2147483646 w 85"/>
              <a:gd name="T57" fmla="*/ 2147483646 h 539"/>
              <a:gd name="T58" fmla="*/ 0 w 85"/>
              <a:gd name="T59" fmla="*/ 2147483646 h 539"/>
              <a:gd name="T60" fmla="*/ 0 w 85"/>
              <a:gd name="T61" fmla="*/ 2147483646 h 539"/>
              <a:gd name="T62" fmla="*/ 0 w 85"/>
              <a:gd name="T63" fmla="*/ 2147483646 h 539"/>
              <a:gd name="T64" fmla="*/ 0 w 85"/>
              <a:gd name="T65" fmla="*/ 2147483646 h 539"/>
              <a:gd name="T66" fmla="*/ 2147483646 w 85"/>
              <a:gd name="T67" fmla="*/ 2147483646 h 539"/>
              <a:gd name="T68" fmla="*/ 2147483646 w 85"/>
              <a:gd name="T69" fmla="*/ 2147483646 h 539"/>
              <a:gd name="T70" fmla="*/ 2147483646 w 85"/>
              <a:gd name="T71" fmla="*/ 2147483646 h 539"/>
              <a:gd name="T72" fmla="*/ 2147483646 w 85"/>
              <a:gd name="T73" fmla="*/ 2147483646 h 539"/>
              <a:gd name="T74" fmla="*/ 2147483646 w 85"/>
              <a:gd name="T75" fmla="*/ 2147483646 h 539"/>
              <a:gd name="T76" fmla="*/ 2147483646 w 85"/>
              <a:gd name="T77" fmla="*/ 2147483646 h 539"/>
              <a:gd name="T78" fmla="*/ 2147483646 w 85"/>
              <a:gd name="T79" fmla="*/ 2147483646 h 539"/>
              <a:gd name="T80" fmla="*/ 2147483646 w 85"/>
              <a:gd name="T81" fmla="*/ 2147483646 h 539"/>
              <a:gd name="T82" fmla="*/ 2147483646 w 85"/>
              <a:gd name="T83" fmla="*/ 2147483646 h 539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85" h="539">
                <a:moveTo>
                  <a:pt x="56" y="29"/>
                </a:moveTo>
                <a:lnTo>
                  <a:pt x="56" y="511"/>
                </a:lnTo>
                <a:lnTo>
                  <a:pt x="42" y="525"/>
                </a:lnTo>
                <a:lnTo>
                  <a:pt x="28" y="511"/>
                </a:lnTo>
                <a:lnTo>
                  <a:pt x="28" y="29"/>
                </a:lnTo>
                <a:lnTo>
                  <a:pt x="42" y="14"/>
                </a:lnTo>
                <a:lnTo>
                  <a:pt x="56" y="29"/>
                </a:lnTo>
                <a:close/>
                <a:moveTo>
                  <a:pt x="0" y="114"/>
                </a:moveTo>
                <a:lnTo>
                  <a:pt x="42" y="0"/>
                </a:lnTo>
                <a:lnTo>
                  <a:pt x="85" y="114"/>
                </a:lnTo>
                <a:lnTo>
                  <a:pt x="85" y="128"/>
                </a:lnTo>
                <a:lnTo>
                  <a:pt x="71" y="128"/>
                </a:lnTo>
                <a:lnTo>
                  <a:pt x="28" y="29"/>
                </a:lnTo>
                <a:lnTo>
                  <a:pt x="56" y="29"/>
                </a:lnTo>
                <a:lnTo>
                  <a:pt x="14" y="128"/>
                </a:lnTo>
                <a:lnTo>
                  <a:pt x="0" y="128"/>
                </a:lnTo>
                <a:lnTo>
                  <a:pt x="0" y="114"/>
                </a:lnTo>
                <a:close/>
                <a:moveTo>
                  <a:pt x="85" y="426"/>
                </a:moveTo>
                <a:lnTo>
                  <a:pt x="42" y="539"/>
                </a:lnTo>
                <a:lnTo>
                  <a:pt x="0" y="426"/>
                </a:lnTo>
                <a:lnTo>
                  <a:pt x="0" y="412"/>
                </a:lnTo>
                <a:lnTo>
                  <a:pt x="14" y="412"/>
                </a:lnTo>
                <a:lnTo>
                  <a:pt x="56" y="511"/>
                </a:lnTo>
                <a:lnTo>
                  <a:pt x="28" y="511"/>
                </a:lnTo>
                <a:lnTo>
                  <a:pt x="71" y="412"/>
                </a:lnTo>
                <a:lnTo>
                  <a:pt x="85" y="412"/>
                </a:lnTo>
                <a:lnTo>
                  <a:pt x="85" y="426"/>
                </a:lnTo>
                <a:close/>
              </a:path>
            </a:pathLst>
          </a:custGeom>
          <a:solidFill>
            <a:srgbClr val="00FF00"/>
          </a:solidFill>
          <a:ln w="0">
            <a:solidFill>
              <a:srgbClr val="00FF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cs-CZ"/>
          </a:p>
        </p:txBody>
      </p:sp>
      <p:sp>
        <p:nvSpPr>
          <p:cNvPr id="16445" name="Freeform 61">
            <a:extLst>
              <a:ext uri="{FF2B5EF4-FFF2-40B4-BE49-F238E27FC236}">
                <a16:creationId xmlns:a16="http://schemas.microsoft.com/office/drawing/2014/main" id="{E819A9C9-2E0B-BA7B-DF9E-94DE036DDAF3}"/>
              </a:ext>
            </a:extLst>
          </p:cNvPr>
          <p:cNvSpPr>
            <a:spLocks noEditPoints="1"/>
          </p:cNvSpPr>
          <p:nvPr/>
        </p:nvSpPr>
        <p:spPr bwMode="auto">
          <a:xfrm>
            <a:off x="3548063" y="2433638"/>
            <a:ext cx="157162" cy="517525"/>
          </a:xfrm>
          <a:custGeom>
            <a:avLst/>
            <a:gdLst>
              <a:gd name="T0" fmla="*/ 2147483646 w 99"/>
              <a:gd name="T1" fmla="*/ 2147483646 h 326"/>
              <a:gd name="T2" fmla="*/ 2147483646 w 99"/>
              <a:gd name="T3" fmla="*/ 2147483646 h 326"/>
              <a:gd name="T4" fmla="*/ 2147483646 w 99"/>
              <a:gd name="T5" fmla="*/ 2147483646 h 326"/>
              <a:gd name="T6" fmla="*/ 2147483646 w 99"/>
              <a:gd name="T7" fmla="*/ 2147483646 h 326"/>
              <a:gd name="T8" fmla="*/ 2147483646 w 99"/>
              <a:gd name="T9" fmla="*/ 2147483646 h 326"/>
              <a:gd name="T10" fmla="*/ 2147483646 w 99"/>
              <a:gd name="T11" fmla="*/ 2147483646 h 326"/>
              <a:gd name="T12" fmla="*/ 2147483646 w 99"/>
              <a:gd name="T13" fmla="*/ 2147483646 h 326"/>
              <a:gd name="T14" fmla="*/ 2147483646 w 99"/>
              <a:gd name="T15" fmla="*/ 0 h 326"/>
              <a:gd name="T16" fmla="*/ 2147483646 w 99"/>
              <a:gd name="T17" fmla="*/ 0 h 326"/>
              <a:gd name="T18" fmla="*/ 2147483646 w 99"/>
              <a:gd name="T19" fmla="*/ 0 h 326"/>
              <a:gd name="T20" fmla="*/ 2147483646 w 99"/>
              <a:gd name="T21" fmla="*/ 2147483646 h 326"/>
              <a:gd name="T22" fmla="*/ 2147483646 w 99"/>
              <a:gd name="T23" fmla="*/ 2147483646 h 326"/>
              <a:gd name="T24" fmla="*/ 0 w 99"/>
              <a:gd name="T25" fmla="*/ 2147483646 h 326"/>
              <a:gd name="T26" fmla="*/ 2147483646 w 99"/>
              <a:gd name="T27" fmla="*/ 0 h 326"/>
              <a:gd name="T28" fmla="*/ 2147483646 w 99"/>
              <a:gd name="T29" fmla="*/ 2147483646 h 326"/>
              <a:gd name="T30" fmla="*/ 2147483646 w 99"/>
              <a:gd name="T31" fmla="*/ 2147483646 h 326"/>
              <a:gd name="T32" fmla="*/ 2147483646 w 99"/>
              <a:gd name="T33" fmla="*/ 2147483646 h 326"/>
              <a:gd name="T34" fmla="*/ 2147483646 w 99"/>
              <a:gd name="T35" fmla="*/ 2147483646 h 326"/>
              <a:gd name="T36" fmla="*/ 2147483646 w 99"/>
              <a:gd name="T37" fmla="*/ 2147483646 h 326"/>
              <a:gd name="T38" fmla="*/ 2147483646 w 99"/>
              <a:gd name="T39" fmla="*/ 2147483646 h 326"/>
              <a:gd name="T40" fmla="*/ 2147483646 w 99"/>
              <a:gd name="T41" fmla="*/ 2147483646 h 326"/>
              <a:gd name="T42" fmla="*/ 2147483646 w 99"/>
              <a:gd name="T43" fmla="*/ 2147483646 h 326"/>
              <a:gd name="T44" fmla="*/ 2147483646 w 99"/>
              <a:gd name="T45" fmla="*/ 2147483646 h 326"/>
              <a:gd name="T46" fmla="*/ 0 w 99"/>
              <a:gd name="T47" fmla="*/ 2147483646 h 326"/>
              <a:gd name="T48" fmla="*/ 0 w 99"/>
              <a:gd name="T49" fmla="*/ 2147483646 h 326"/>
              <a:gd name="T50" fmla="*/ 0 w 99"/>
              <a:gd name="T51" fmla="*/ 2147483646 h 326"/>
              <a:gd name="T52" fmla="*/ 0 w 99"/>
              <a:gd name="T53" fmla="*/ 2147483646 h 326"/>
              <a:gd name="T54" fmla="*/ 2147483646 w 99"/>
              <a:gd name="T55" fmla="*/ 2147483646 h 326"/>
              <a:gd name="T56" fmla="*/ 2147483646 w 99"/>
              <a:gd name="T57" fmla="*/ 2147483646 h 326"/>
              <a:gd name="T58" fmla="*/ 0 w 99"/>
              <a:gd name="T59" fmla="*/ 2147483646 h 326"/>
              <a:gd name="T60" fmla="*/ 0 w 99"/>
              <a:gd name="T61" fmla="*/ 2147483646 h 326"/>
              <a:gd name="T62" fmla="*/ 0 w 99"/>
              <a:gd name="T63" fmla="*/ 2147483646 h 326"/>
              <a:gd name="T64" fmla="*/ 2147483646 w 99"/>
              <a:gd name="T65" fmla="*/ 2147483646 h 326"/>
              <a:gd name="T66" fmla="*/ 2147483646 w 99"/>
              <a:gd name="T67" fmla="*/ 2147483646 h 326"/>
              <a:gd name="T68" fmla="*/ 2147483646 w 99"/>
              <a:gd name="T69" fmla="*/ 2147483646 h 326"/>
              <a:gd name="T70" fmla="*/ 2147483646 w 99"/>
              <a:gd name="T71" fmla="*/ 2147483646 h 326"/>
              <a:gd name="T72" fmla="*/ 2147483646 w 99"/>
              <a:gd name="T73" fmla="*/ 2147483646 h 326"/>
              <a:gd name="T74" fmla="*/ 2147483646 w 99"/>
              <a:gd name="T75" fmla="*/ 2147483646 h 326"/>
              <a:gd name="T76" fmla="*/ 2147483646 w 99"/>
              <a:gd name="T77" fmla="*/ 2147483646 h 326"/>
              <a:gd name="T78" fmla="*/ 2147483646 w 99"/>
              <a:gd name="T79" fmla="*/ 2147483646 h 326"/>
              <a:gd name="T80" fmla="*/ 2147483646 w 99"/>
              <a:gd name="T81" fmla="*/ 2147483646 h 326"/>
              <a:gd name="T82" fmla="*/ 2147483646 w 99"/>
              <a:gd name="T83" fmla="*/ 2147483646 h 32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99" h="326">
                <a:moveTo>
                  <a:pt x="56" y="14"/>
                </a:moveTo>
                <a:lnTo>
                  <a:pt x="56" y="312"/>
                </a:lnTo>
                <a:lnTo>
                  <a:pt x="42" y="312"/>
                </a:lnTo>
                <a:lnTo>
                  <a:pt x="42" y="14"/>
                </a:lnTo>
                <a:lnTo>
                  <a:pt x="42" y="0"/>
                </a:lnTo>
                <a:lnTo>
                  <a:pt x="56" y="0"/>
                </a:lnTo>
                <a:lnTo>
                  <a:pt x="56" y="14"/>
                </a:lnTo>
                <a:close/>
                <a:moveTo>
                  <a:pt x="0" y="71"/>
                </a:moveTo>
                <a:lnTo>
                  <a:pt x="42" y="0"/>
                </a:lnTo>
                <a:lnTo>
                  <a:pt x="99" y="71"/>
                </a:lnTo>
                <a:lnTo>
                  <a:pt x="85" y="85"/>
                </a:lnTo>
                <a:lnTo>
                  <a:pt x="42" y="14"/>
                </a:lnTo>
                <a:lnTo>
                  <a:pt x="56" y="14"/>
                </a:lnTo>
                <a:lnTo>
                  <a:pt x="14" y="85"/>
                </a:lnTo>
                <a:lnTo>
                  <a:pt x="0" y="85"/>
                </a:lnTo>
                <a:lnTo>
                  <a:pt x="0" y="71"/>
                </a:lnTo>
                <a:close/>
                <a:moveTo>
                  <a:pt x="99" y="241"/>
                </a:moveTo>
                <a:lnTo>
                  <a:pt x="42" y="326"/>
                </a:lnTo>
                <a:lnTo>
                  <a:pt x="0" y="241"/>
                </a:lnTo>
                <a:lnTo>
                  <a:pt x="14" y="241"/>
                </a:lnTo>
                <a:lnTo>
                  <a:pt x="56" y="298"/>
                </a:lnTo>
                <a:lnTo>
                  <a:pt x="42" y="298"/>
                </a:lnTo>
                <a:lnTo>
                  <a:pt x="85" y="241"/>
                </a:lnTo>
                <a:lnTo>
                  <a:pt x="99" y="241"/>
                </a:lnTo>
                <a:close/>
              </a:path>
            </a:pathLst>
          </a:custGeom>
          <a:solidFill>
            <a:srgbClr val="FFCC00"/>
          </a:solidFill>
          <a:ln w="0">
            <a:solidFill>
              <a:srgbClr val="FFCC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6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6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6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6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6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6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6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6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6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6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6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11" grpId="0"/>
      <p:bldP spid="16412" grpId="0"/>
      <p:bldP spid="16415" grpId="0"/>
      <p:bldP spid="16416" grpId="0"/>
      <p:bldP spid="16419" grpId="0"/>
      <p:bldP spid="16420" grpId="0"/>
      <p:bldP spid="16423" grpId="0"/>
      <p:bldP spid="16424" grpId="0"/>
      <p:bldP spid="16427" grpId="0"/>
      <p:bldP spid="16428" grpId="0"/>
      <p:bldP spid="16429" grpId="0"/>
      <p:bldP spid="16430" grpId="0"/>
      <p:bldP spid="1643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6592572B-4471-D3D7-14D1-E085256CC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" y="-271463"/>
            <a:ext cx="7772400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cs-CZ" sz="2800" b="1" i="1">
                <a:solidFill>
                  <a:schemeClr val="accent2"/>
                </a:solidFill>
              </a:rPr>
              <a:t>Rea</a:t>
            </a:r>
            <a:r>
              <a:rPr lang="cs-CZ" altLang="cs-CZ" sz="2800" b="1" i="1">
                <a:solidFill>
                  <a:schemeClr val="accent2"/>
                </a:solidFill>
              </a:rPr>
              <a:t>kce na nárůst c</a:t>
            </a:r>
            <a:endParaRPr lang="en-GB" altLang="cs-CZ" sz="2800" b="1" i="1">
              <a:solidFill>
                <a:schemeClr val="accent2"/>
              </a:solidFill>
            </a:endParaRPr>
          </a:p>
        </p:txBody>
      </p:sp>
      <p:graphicFrame>
        <p:nvGraphicFramePr>
          <p:cNvPr id="18435" name="Object 4">
            <a:extLst>
              <a:ext uri="{FF2B5EF4-FFF2-40B4-BE49-F238E27FC236}">
                <a16:creationId xmlns:a16="http://schemas.microsoft.com/office/drawing/2014/main" id="{CB66397C-4B30-3A68-8ADF-3D50A53BDD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9463" y="889000"/>
          <a:ext cx="4991100" cy="346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rázek" r:id="rId2" imgW="2777067" imgH="1930400" progId="Word.Picture.8">
                  <p:embed/>
                </p:oleObj>
              </mc:Choice>
              <mc:Fallback>
                <p:oleObj name="Obrázek" r:id="rId2" imgW="2777067" imgH="1930400" progId="Word.Picture.8">
                  <p:embed/>
                  <p:pic>
                    <p:nvPicPr>
                      <p:cNvPr id="18435" name="Object 4">
                        <a:extLst>
                          <a:ext uri="{FF2B5EF4-FFF2-40B4-BE49-F238E27FC236}">
                            <a16:creationId xmlns:a16="http://schemas.microsoft.com/office/drawing/2014/main" id="{CB66397C-4B30-3A68-8ADF-3D50A53BDD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463" y="889000"/>
                        <a:ext cx="4991100" cy="346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7192EA5F-7D11-1A71-7B57-0D29C3B0C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" y="-271463"/>
            <a:ext cx="7772400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cs-CZ" sz="2800" b="1" i="1">
                <a:solidFill>
                  <a:schemeClr val="accent2"/>
                </a:solidFill>
              </a:rPr>
              <a:t>Alternativ</a:t>
            </a:r>
            <a:r>
              <a:rPr lang="cs-CZ" altLang="cs-CZ" sz="2800" b="1" i="1">
                <a:solidFill>
                  <a:schemeClr val="accent2"/>
                </a:solidFill>
              </a:rPr>
              <a:t>ní a</a:t>
            </a:r>
            <a:r>
              <a:rPr lang="en-GB" altLang="cs-CZ" sz="2800" b="1" i="1">
                <a:solidFill>
                  <a:schemeClr val="accent2"/>
                </a:solidFill>
              </a:rPr>
              <a:t>lgebraic</a:t>
            </a:r>
            <a:r>
              <a:rPr lang="cs-CZ" altLang="cs-CZ" sz="2800" b="1" i="1">
                <a:solidFill>
                  <a:schemeClr val="accent2"/>
                </a:solidFill>
              </a:rPr>
              <a:t>ké odvození</a:t>
            </a:r>
            <a:endParaRPr lang="en-GB" altLang="cs-CZ" sz="2800" b="1" i="1">
              <a:solidFill>
                <a:schemeClr val="accent2"/>
              </a:solidFill>
            </a:endParaRPr>
          </a:p>
        </p:txBody>
      </p:sp>
      <p:sp>
        <p:nvSpPr>
          <p:cNvPr id="17411" name="Text Box 3">
            <a:extLst>
              <a:ext uri="{FF2B5EF4-FFF2-40B4-BE49-F238E27FC236}">
                <a16:creationId xmlns:a16="http://schemas.microsoft.com/office/drawing/2014/main" id="{4259442B-651F-80D4-9ADD-563344D6C0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790575"/>
            <a:ext cx="784860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GB" altLang="cs-CZ" b="1" i="1"/>
              <a:t> t	 </a:t>
            </a:r>
            <a:r>
              <a:rPr lang="en-GB" altLang="cs-CZ" b="1" i="1">
                <a:sym typeface="Symbol" panose="05050102010706020507" pitchFamily="18" charset="2"/>
              </a:rPr>
              <a:t></a:t>
            </a:r>
            <a:r>
              <a:rPr lang="en-GB" altLang="cs-CZ" b="1" i="1"/>
              <a:t> AD	 	</a:t>
            </a:r>
            <a:r>
              <a:rPr lang="en-GB" altLang="cs-CZ" b="1" i="1">
                <a:sym typeface="Symbol" panose="05050102010706020507" pitchFamily="18" charset="2"/>
              </a:rPr>
              <a:t></a:t>
            </a:r>
            <a:r>
              <a:rPr lang="en-GB" altLang="cs-CZ" b="1" i="1"/>
              <a:t> Y		</a:t>
            </a:r>
            <a:r>
              <a:rPr lang="en-GB" altLang="cs-CZ" b="1" i="1">
                <a:sym typeface="Symbol" panose="05050102010706020507" pitchFamily="18" charset="2"/>
              </a:rPr>
              <a:t></a:t>
            </a:r>
            <a:r>
              <a:rPr lang="en-GB" altLang="cs-CZ" b="1" i="1"/>
              <a:t> Y (Cumm)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GB" altLang="cs-CZ" b="1" i="1"/>
              <a:t>1	</a:t>
            </a:r>
            <a:r>
              <a:rPr lang="en-GB" altLang="cs-CZ" b="1" i="1">
                <a:latin typeface="Symbol" panose="05050102010706020507" pitchFamily="18" charset="2"/>
              </a:rPr>
              <a:t>DA		DA		DA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cs-CZ" sz="2400" b="1" i="1">
                <a:latin typeface="Symbol" panose="05050102010706020507" pitchFamily="18" charset="2"/>
              </a:rPr>
              <a:t>	2	</a:t>
            </a:r>
            <a:r>
              <a:rPr lang="en-GB" altLang="cs-CZ" sz="2400" b="1" i="1"/>
              <a:t>c.</a:t>
            </a:r>
            <a:r>
              <a:rPr lang="en-GB" altLang="cs-CZ" sz="2400" b="1" i="1">
                <a:latin typeface="Symbol" panose="05050102010706020507" pitchFamily="18" charset="2"/>
              </a:rPr>
              <a:t> DA		</a:t>
            </a:r>
            <a:r>
              <a:rPr lang="en-GB" altLang="cs-CZ" sz="2400" b="1" i="1"/>
              <a:t>c</a:t>
            </a:r>
            <a:r>
              <a:rPr lang="en-GB" altLang="cs-CZ" sz="2400" b="1" i="1">
                <a:latin typeface="Symbol" panose="05050102010706020507" pitchFamily="18" charset="2"/>
              </a:rPr>
              <a:t>.DA</a:t>
            </a:r>
            <a:r>
              <a:rPr lang="en-GB" altLang="cs-CZ" sz="2400" b="1" i="1"/>
              <a:t>		(1+c).</a:t>
            </a:r>
            <a:r>
              <a:rPr lang="en-GB" altLang="cs-CZ" sz="2400" b="1" i="1">
                <a:latin typeface="Symbol" panose="05050102010706020507" pitchFamily="18" charset="2"/>
              </a:rPr>
              <a:t> DA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cs-CZ" sz="2400" b="1" i="1">
                <a:latin typeface="Symbol" panose="05050102010706020507" pitchFamily="18" charset="2"/>
              </a:rPr>
              <a:t>	3	</a:t>
            </a:r>
            <a:r>
              <a:rPr lang="en-GB" altLang="cs-CZ" sz="2400" b="1" i="1"/>
              <a:t>c</a:t>
            </a:r>
            <a:r>
              <a:rPr lang="en-GB" altLang="cs-CZ" sz="2400" b="1" i="1" baseline="30000"/>
              <a:t>2</a:t>
            </a:r>
            <a:r>
              <a:rPr lang="en-GB" altLang="cs-CZ" sz="2400" b="1" i="1"/>
              <a:t>.</a:t>
            </a:r>
            <a:r>
              <a:rPr lang="en-GB" altLang="cs-CZ" sz="2400" b="1" i="1">
                <a:latin typeface="Symbol" panose="05050102010706020507" pitchFamily="18" charset="2"/>
              </a:rPr>
              <a:t> DA		</a:t>
            </a:r>
            <a:r>
              <a:rPr lang="en-GB" altLang="cs-CZ" sz="2400" b="1" i="1"/>
              <a:t>c</a:t>
            </a:r>
            <a:r>
              <a:rPr lang="en-GB" altLang="cs-CZ" sz="2400" b="1" i="1" baseline="30000"/>
              <a:t>2</a:t>
            </a:r>
            <a:r>
              <a:rPr lang="en-GB" altLang="cs-CZ" sz="2400" b="1" i="1"/>
              <a:t>.</a:t>
            </a:r>
            <a:r>
              <a:rPr lang="en-GB" altLang="cs-CZ" sz="2400" b="1" i="1">
                <a:latin typeface="Symbol" panose="05050102010706020507" pitchFamily="18" charset="2"/>
              </a:rPr>
              <a:t> DA		</a:t>
            </a:r>
            <a:r>
              <a:rPr lang="en-GB" altLang="cs-CZ" sz="2400" b="1" i="1"/>
              <a:t>(1+c+c</a:t>
            </a:r>
            <a:r>
              <a:rPr lang="en-GB" altLang="cs-CZ" sz="2400" b="1" i="1" baseline="30000"/>
              <a:t>2</a:t>
            </a:r>
            <a:r>
              <a:rPr lang="en-GB" altLang="cs-CZ" sz="2400" b="1" i="1"/>
              <a:t>).</a:t>
            </a:r>
            <a:r>
              <a:rPr lang="en-GB" altLang="cs-CZ" sz="2400" b="1" i="1">
                <a:latin typeface="Symbol" panose="05050102010706020507" pitchFamily="18" charset="2"/>
              </a:rPr>
              <a:t> DA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cs-CZ" sz="2400" b="1" i="1">
                <a:latin typeface="Symbol" panose="05050102010706020507" pitchFamily="18" charset="2"/>
              </a:rPr>
              <a:t>	4	</a:t>
            </a:r>
            <a:r>
              <a:rPr lang="en-GB" altLang="cs-CZ" sz="2400" b="1" i="1"/>
              <a:t>c</a:t>
            </a:r>
            <a:r>
              <a:rPr lang="en-GB" altLang="cs-CZ" sz="2400" b="1" i="1" baseline="30000"/>
              <a:t>3</a:t>
            </a:r>
            <a:r>
              <a:rPr lang="en-GB" altLang="cs-CZ" sz="2400" b="1" i="1"/>
              <a:t>.</a:t>
            </a:r>
            <a:r>
              <a:rPr lang="en-GB" altLang="cs-CZ" sz="2400" b="1" i="1">
                <a:latin typeface="Symbol" panose="05050102010706020507" pitchFamily="18" charset="2"/>
              </a:rPr>
              <a:t> DA		</a:t>
            </a:r>
            <a:r>
              <a:rPr lang="en-GB" altLang="cs-CZ" sz="2400" b="1" i="1"/>
              <a:t>c</a:t>
            </a:r>
            <a:r>
              <a:rPr lang="en-GB" altLang="cs-CZ" sz="2400" b="1" i="1" baseline="30000"/>
              <a:t>3</a:t>
            </a:r>
            <a:r>
              <a:rPr lang="en-GB" altLang="cs-CZ" sz="2400" b="1" i="1"/>
              <a:t>.</a:t>
            </a:r>
            <a:r>
              <a:rPr lang="en-GB" altLang="cs-CZ" sz="2400" b="1" i="1">
                <a:latin typeface="Symbol" panose="05050102010706020507" pitchFamily="18" charset="2"/>
              </a:rPr>
              <a:t> DA		</a:t>
            </a:r>
            <a:r>
              <a:rPr lang="en-GB" altLang="cs-CZ" sz="2400" b="1" i="1"/>
              <a:t>(1+c+c</a:t>
            </a:r>
            <a:r>
              <a:rPr lang="en-GB" altLang="cs-CZ" sz="2400" b="1" i="1" baseline="30000"/>
              <a:t>2</a:t>
            </a:r>
            <a:r>
              <a:rPr lang="en-GB" altLang="cs-CZ" sz="2400" b="1" i="1"/>
              <a:t>+c</a:t>
            </a:r>
            <a:r>
              <a:rPr lang="en-GB" altLang="cs-CZ" sz="2400" b="1" i="1" baseline="30000"/>
              <a:t>3</a:t>
            </a:r>
            <a:r>
              <a:rPr lang="en-GB" altLang="cs-CZ" sz="2400" b="1" i="1"/>
              <a:t>).</a:t>
            </a:r>
            <a:r>
              <a:rPr lang="en-GB" altLang="cs-CZ" sz="2400" b="1" i="1">
                <a:latin typeface="Symbol" panose="05050102010706020507" pitchFamily="18" charset="2"/>
              </a:rPr>
              <a:t> DA</a:t>
            </a:r>
            <a:endParaRPr lang="en-GB" altLang="cs-CZ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cs-CZ" sz="2400"/>
              <a:t>	.	   …		   …			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cs-CZ" sz="2400"/>
              <a:t>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400"/>
              <a:t>Celková změna výstupu</a:t>
            </a:r>
            <a:r>
              <a:rPr lang="en-GB" altLang="cs-CZ" sz="2400"/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cs-CZ" sz="2400"/>
              <a:t>	</a:t>
            </a:r>
            <a:r>
              <a:rPr lang="en-GB" altLang="cs-CZ" sz="2400" b="1" i="1">
                <a:solidFill>
                  <a:srgbClr val="FF0000"/>
                </a:solidFill>
                <a:latin typeface="Symbol" panose="05050102010706020507" pitchFamily="18" charset="2"/>
              </a:rPr>
              <a:t>D</a:t>
            </a:r>
            <a:r>
              <a:rPr lang="en-GB" altLang="cs-CZ" sz="2400" b="1" i="1">
                <a:solidFill>
                  <a:srgbClr val="FF0000"/>
                </a:solidFill>
              </a:rPr>
              <a:t>Y = (1+c+c</a:t>
            </a:r>
            <a:r>
              <a:rPr lang="en-GB" altLang="cs-CZ" sz="2400" b="1" i="1" baseline="30000">
                <a:solidFill>
                  <a:srgbClr val="FF0000"/>
                </a:solidFill>
              </a:rPr>
              <a:t>2</a:t>
            </a:r>
            <a:r>
              <a:rPr lang="en-GB" altLang="cs-CZ" sz="2400" b="1" i="1">
                <a:solidFill>
                  <a:srgbClr val="FF0000"/>
                </a:solidFill>
              </a:rPr>
              <a:t>+c</a:t>
            </a:r>
            <a:r>
              <a:rPr lang="en-GB" altLang="cs-CZ" sz="2400" b="1" i="1" baseline="30000">
                <a:solidFill>
                  <a:srgbClr val="FF0000"/>
                </a:solidFill>
              </a:rPr>
              <a:t>3</a:t>
            </a:r>
            <a:r>
              <a:rPr lang="en-GB" altLang="cs-CZ" sz="2400" b="1" i="1">
                <a:solidFill>
                  <a:srgbClr val="FF0000"/>
                </a:solidFill>
              </a:rPr>
              <a:t>+ ….. ).</a:t>
            </a:r>
            <a:r>
              <a:rPr lang="en-GB" altLang="cs-CZ" sz="2400" b="1" i="1">
                <a:solidFill>
                  <a:srgbClr val="FF0000"/>
                </a:solidFill>
                <a:latin typeface="Symbol" panose="05050102010706020507" pitchFamily="18" charset="2"/>
              </a:rPr>
              <a:t> DA</a:t>
            </a:r>
            <a:endParaRPr lang="en-GB" altLang="cs-CZ" sz="2400">
              <a:solidFill>
                <a:srgbClr val="FF0000"/>
              </a:solidFill>
              <a:latin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400"/>
              <a:t>tedy pro </a:t>
            </a:r>
            <a:r>
              <a:rPr lang="en-GB" altLang="cs-CZ" sz="2400" b="1" i="1"/>
              <a:t>0 &lt; c &lt; 1:</a:t>
            </a:r>
            <a:r>
              <a:rPr lang="en-GB" altLang="cs-CZ" sz="2400"/>
              <a:t>	</a:t>
            </a:r>
            <a:endParaRPr lang="en-GB" altLang="cs-CZ" sz="2000">
              <a:sym typeface="Symbol" panose="05050102010706020507" pitchFamily="18" charset="2"/>
            </a:endParaRPr>
          </a:p>
        </p:txBody>
      </p:sp>
      <p:graphicFrame>
        <p:nvGraphicFramePr>
          <p:cNvPr id="17413" name="Object 5">
            <a:extLst>
              <a:ext uri="{FF2B5EF4-FFF2-40B4-BE49-F238E27FC236}">
                <a16:creationId xmlns:a16="http://schemas.microsoft.com/office/drawing/2014/main" id="{627AA12A-2B5D-2024-5C2D-42B51824AD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93838" y="4676775"/>
          <a:ext cx="2573337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2" imgW="1028700" imgH="419100" progId="Equation.3">
                  <p:embed/>
                </p:oleObj>
              </mc:Choice>
              <mc:Fallback>
                <p:oleObj name="Rovnice" r:id="rId2" imgW="1028700" imgH="419100" progId="Equation.3">
                  <p:embed/>
                  <p:pic>
                    <p:nvPicPr>
                      <p:cNvPr id="17413" name="Object 5">
                        <a:extLst>
                          <a:ext uri="{FF2B5EF4-FFF2-40B4-BE49-F238E27FC236}">
                            <a16:creationId xmlns:a16="http://schemas.microsoft.com/office/drawing/2014/main" id="{627AA12A-2B5D-2024-5C2D-42B51824AD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3838" y="4676775"/>
                        <a:ext cx="2573337" cy="104775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Text Box 6">
            <a:extLst>
              <a:ext uri="{FF2B5EF4-FFF2-40B4-BE49-F238E27FC236}">
                <a16:creationId xmlns:a16="http://schemas.microsoft.com/office/drawing/2014/main" id="{1B430CAE-EAD4-4782-7F98-27D082E6D5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138" y="5811838"/>
            <a:ext cx="7848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000" u="sng">
                <a:sym typeface="Symbol" panose="05050102010706020507" pitchFamily="18" charset="2"/>
              </a:rPr>
              <a:t>Issue for seminar</a:t>
            </a:r>
            <a:r>
              <a:rPr lang="en-GB" altLang="cs-CZ" sz="2000">
                <a:sym typeface="Symbol" panose="05050102010706020507" pitchFamily="18" charset="2"/>
              </a:rPr>
              <a:t>- alternativ</a:t>
            </a:r>
            <a:r>
              <a:rPr lang="cs-CZ" altLang="cs-CZ" sz="2000">
                <a:sym typeface="Symbol" panose="05050102010706020507" pitchFamily="18" charset="2"/>
              </a:rPr>
              <a:t>ní vyjádření přes úspory- rovnovážné úspory; </a:t>
            </a:r>
            <a:r>
              <a:rPr lang="en-GB" altLang="cs-CZ" sz="2000">
                <a:sym typeface="Symbol" panose="05050102010706020507" pitchFamily="18" charset="2"/>
              </a:rPr>
              <a:t>paradox </a:t>
            </a:r>
            <a:r>
              <a:rPr lang="cs-CZ" altLang="cs-CZ" sz="2000">
                <a:sym typeface="Symbol" panose="05050102010706020507" pitchFamily="18" charset="2"/>
              </a:rPr>
              <a:t>úspor</a:t>
            </a:r>
            <a:r>
              <a:rPr lang="en-GB" altLang="cs-CZ" sz="2000">
                <a:sym typeface="Symbol" panose="05050102010706020507" pitchFamily="18" charset="2"/>
              </a:rPr>
              <a:t>- </a:t>
            </a:r>
            <a:r>
              <a:rPr lang="cs-CZ" altLang="cs-CZ" sz="2000">
                <a:sym typeface="Symbol" panose="05050102010706020507" pitchFamily="18" charset="2"/>
              </a:rPr>
              <a:t>jak ekonomika zareaguje na nárůst </a:t>
            </a:r>
            <a:r>
              <a:rPr lang="en-GB" altLang="cs-CZ" sz="2000" b="1" i="1">
                <a:sym typeface="Symbol" panose="05050102010706020507" pitchFamily="18" charset="2"/>
              </a:rPr>
              <a:t>s</a:t>
            </a:r>
            <a:r>
              <a:rPr lang="en-GB" altLang="cs-CZ" sz="2000">
                <a:sym typeface="Symbol" panose="05050102010706020507" pitchFamily="18" charset="2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7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E34F9F70-DF93-AA87-382A-EF27AAEE4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" y="-271463"/>
            <a:ext cx="7772400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cs-CZ" altLang="cs-CZ" sz="2800" b="1" i="1">
                <a:solidFill>
                  <a:schemeClr val="accent2"/>
                </a:solidFill>
              </a:rPr>
              <a:t>Přidání veřejného sektoru</a:t>
            </a:r>
            <a:endParaRPr lang="en-GB" altLang="cs-CZ" sz="2800" b="1" i="1">
              <a:solidFill>
                <a:schemeClr val="accent2"/>
              </a:solidFill>
            </a:endParaRPr>
          </a:p>
        </p:txBody>
      </p:sp>
      <p:sp>
        <p:nvSpPr>
          <p:cNvPr id="18435" name="Text Box 3">
            <a:extLst>
              <a:ext uri="{FF2B5EF4-FFF2-40B4-BE49-F238E27FC236}">
                <a16:creationId xmlns:a16="http://schemas.microsoft.com/office/drawing/2014/main" id="{1809FA71-544D-1DA1-3403-19B83EBE11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13" y="561975"/>
            <a:ext cx="8624887" cy="516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400"/>
              <a:t>Vládní výdaje</a:t>
            </a:r>
            <a:r>
              <a:rPr lang="en-GB" altLang="cs-CZ" sz="2400"/>
              <a:t>	</a:t>
            </a:r>
            <a:r>
              <a:rPr lang="cs-CZ" altLang="cs-CZ" sz="2400"/>
              <a:t>	</a:t>
            </a:r>
            <a:r>
              <a:rPr lang="en-GB" altLang="cs-CZ" sz="2400" b="1" i="1">
                <a:solidFill>
                  <a:srgbClr val="FF0000"/>
                </a:solidFill>
              </a:rPr>
              <a:t>G</a:t>
            </a:r>
            <a:r>
              <a:rPr lang="en-GB" altLang="cs-CZ" sz="2400"/>
              <a:t>	autonom</a:t>
            </a:r>
            <a:r>
              <a:rPr lang="cs-CZ" altLang="cs-CZ" sz="2400"/>
              <a:t>ní</a:t>
            </a:r>
            <a:endParaRPr lang="en-GB" altLang="cs-CZ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400"/>
              <a:t>Daně</a:t>
            </a:r>
            <a:r>
              <a:rPr lang="en-GB" altLang="cs-CZ" sz="2400"/>
              <a:t>		</a:t>
            </a:r>
            <a:r>
              <a:rPr lang="cs-CZ" altLang="cs-CZ" sz="2400"/>
              <a:t>	</a:t>
            </a:r>
            <a:r>
              <a:rPr lang="en-GB" altLang="cs-CZ" sz="2400" b="1" i="1">
                <a:solidFill>
                  <a:srgbClr val="FF0000"/>
                </a:solidFill>
              </a:rPr>
              <a:t>TA = t . Y</a:t>
            </a:r>
            <a:endParaRPr lang="en-GB" altLang="cs-CZ" sz="240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cs-CZ" sz="2400"/>
              <a:t>Transfer</a:t>
            </a:r>
            <a:r>
              <a:rPr lang="cs-CZ" altLang="cs-CZ" sz="2400"/>
              <a:t>y</a:t>
            </a:r>
            <a:r>
              <a:rPr lang="en-GB" altLang="cs-CZ" sz="2400"/>
              <a:t>	</a:t>
            </a:r>
            <a:r>
              <a:rPr lang="cs-CZ" altLang="cs-CZ" sz="2400"/>
              <a:t>	</a:t>
            </a:r>
            <a:r>
              <a:rPr lang="en-GB" altLang="cs-CZ" sz="2400" b="1" i="1">
                <a:solidFill>
                  <a:srgbClr val="FF0000"/>
                </a:solidFill>
              </a:rPr>
              <a:t>TR</a:t>
            </a:r>
            <a:r>
              <a:rPr lang="en-GB" altLang="cs-CZ" sz="2400"/>
              <a:t>	 autonom</a:t>
            </a:r>
            <a:r>
              <a:rPr lang="cs-CZ" altLang="cs-CZ" sz="2400"/>
              <a:t>ní</a:t>
            </a:r>
            <a:endParaRPr lang="en-GB" altLang="cs-CZ" sz="24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cs-CZ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cs-CZ" sz="2400" u="sng"/>
              <a:t>AE</a:t>
            </a:r>
            <a:r>
              <a:rPr lang="en-GB" altLang="cs-CZ" sz="2400"/>
              <a:t>: </a:t>
            </a:r>
            <a:r>
              <a:rPr lang="en-GB" altLang="cs-CZ" sz="2400" b="1" i="1">
                <a:solidFill>
                  <a:schemeClr val="accent2"/>
                </a:solidFill>
              </a:rPr>
              <a:t>AE = C + I + G</a:t>
            </a:r>
            <a:endParaRPr lang="en-GB" altLang="cs-CZ" sz="2400">
              <a:solidFill>
                <a:schemeClr val="accent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cs-CZ" sz="2000">
              <a:solidFill>
                <a:schemeClr val="accent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000" u="sng"/>
              <a:t>Spotřební f</a:t>
            </a:r>
            <a:r>
              <a:rPr lang="en-GB" altLang="cs-CZ" sz="2000" u="sng"/>
              <a:t>un</a:t>
            </a:r>
            <a:r>
              <a:rPr lang="cs-CZ" altLang="cs-CZ" sz="2000" u="sng"/>
              <a:t>k</a:t>
            </a:r>
            <a:r>
              <a:rPr lang="en-GB" altLang="cs-CZ" sz="2000" u="sng"/>
              <a:t>c</a:t>
            </a:r>
            <a:r>
              <a:rPr lang="cs-CZ" altLang="cs-CZ" sz="2000" u="sng"/>
              <a:t>e</a:t>
            </a:r>
            <a:r>
              <a:rPr lang="en-GB" altLang="cs-CZ" sz="2000"/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400" b="1" i="1">
                <a:sym typeface="Symbol" panose="05050102010706020507" pitchFamily="18" charset="2"/>
              </a:rPr>
              <a:t>	</a:t>
            </a:r>
            <a:r>
              <a:rPr lang="en-GB" altLang="cs-CZ" sz="2400" b="1" i="1">
                <a:solidFill>
                  <a:schemeClr val="accent2"/>
                </a:solidFill>
                <a:sym typeface="Symbol" panose="05050102010706020507" pitchFamily="18" charset="2"/>
              </a:rPr>
              <a:t>C= C</a:t>
            </a:r>
            <a:r>
              <a:rPr lang="en-GB" altLang="cs-CZ" sz="2400" b="1" i="1" baseline="-25000">
                <a:solidFill>
                  <a:schemeClr val="accent2"/>
                </a:solidFill>
              </a:rPr>
              <a:t>A</a:t>
            </a:r>
            <a:r>
              <a:rPr lang="en-GB" altLang="cs-CZ" sz="2400" b="1" i="1">
                <a:solidFill>
                  <a:schemeClr val="accent2"/>
                </a:solidFill>
                <a:sym typeface="Symbol" panose="05050102010706020507" pitchFamily="18" charset="2"/>
              </a:rPr>
              <a:t> +c. YD = C</a:t>
            </a:r>
            <a:r>
              <a:rPr lang="en-GB" altLang="cs-CZ" sz="2400" b="1" i="1" baseline="-25000">
                <a:solidFill>
                  <a:schemeClr val="accent2"/>
                </a:solidFill>
              </a:rPr>
              <a:t>A</a:t>
            </a:r>
            <a:r>
              <a:rPr lang="en-GB" altLang="cs-CZ" sz="2400" b="1" i="1">
                <a:solidFill>
                  <a:schemeClr val="accent2"/>
                </a:solidFill>
                <a:sym typeface="Symbol" panose="05050102010706020507" pitchFamily="18" charset="2"/>
              </a:rPr>
              <a:t> +c. (Y- TA</a:t>
            </a:r>
            <a:r>
              <a:rPr lang="cs-CZ" altLang="cs-CZ" sz="2400" b="1" i="1">
                <a:solidFill>
                  <a:schemeClr val="accent2"/>
                </a:solidFill>
                <a:sym typeface="Symbol" panose="05050102010706020507" pitchFamily="18" charset="2"/>
              </a:rPr>
              <a:t>+</a:t>
            </a:r>
            <a:r>
              <a:rPr lang="en-GB" altLang="cs-CZ" sz="2400" b="1" i="1">
                <a:solidFill>
                  <a:schemeClr val="accent2"/>
                </a:solidFill>
                <a:sym typeface="Symbol" panose="05050102010706020507" pitchFamily="18" charset="2"/>
              </a:rPr>
              <a:t> TR)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>
                <a:solidFill>
                  <a:schemeClr val="accent2"/>
                </a:solidFill>
                <a:sym typeface="Symbol" panose="05050102010706020507" pitchFamily="18" charset="2"/>
              </a:rPr>
              <a:t>	</a:t>
            </a:r>
            <a:r>
              <a:rPr lang="en-GB" altLang="cs-CZ" sz="2400" b="1" i="1">
                <a:solidFill>
                  <a:schemeClr val="accent2"/>
                </a:solidFill>
                <a:sym typeface="Symbol" panose="05050102010706020507" pitchFamily="18" charset="2"/>
              </a:rPr>
              <a:t>AE= C</a:t>
            </a:r>
            <a:r>
              <a:rPr lang="en-GB" altLang="cs-CZ" sz="2400" b="1" i="1" baseline="-25000">
                <a:solidFill>
                  <a:schemeClr val="accent2"/>
                </a:solidFill>
              </a:rPr>
              <a:t>A</a:t>
            </a:r>
            <a:r>
              <a:rPr lang="en-GB" altLang="cs-CZ" sz="2400" b="1" i="1">
                <a:solidFill>
                  <a:schemeClr val="accent2"/>
                </a:solidFill>
                <a:sym typeface="Symbol" panose="05050102010706020507" pitchFamily="18" charset="2"/>
              </a:rPr>
              <a:t> +c. (Y- t. Y </a:t>
            </a:r>
            <a:r>
              <a:rPr lang="cs-CZ" altLang="cs-CZ" sz="2400" b="1" i="1">
                <a:solidFill>
                  <a:schemeClr val="accent2"/>
                </a:solidFill>
                <a:sym typeface="Symbol" panose="05050102010706020507" pitchFamily="18" charset="2"/>
              </a:rPr>
              <a:t>+</a:t>
            </a:r>
            <a:r>
              <a:rPr lang="en-GB" altLang="cs-CZ" sz="2400" b="1" i="1">
                <a:solidFill>
                  <a:schemeClr val="accent2"/>
                </a:solidFill>
                <a:sym typeface="Symbol" panose="05050102010706020507" pitchFamily="18" charset="2"/>
              </a:rPr>
              <a:t> TR</a:t>
            </a:r>
            <a:r>
              <a:rPr lang="en-GB" altLang="cs-CZ" sz="2400" b="1" i="1" baseline="-25000">
                <a:solidFill>
                  <a:schemeClr val="accent2"/>
                </a:solidFill>
              </a:rPr>
              <a:t>A</a:t>
            </a:r>
            <a:r>
              <a:rPr lang="en-GB" altLang="cs-CZ" sz="2400" b="1" i="1">
                <a:solidFill>
                  <a:schemeClr val="accent2"/>
                </a:solidFill>
                <a:sym typeface="Symbol" panose="05050102010706020507" pitchFamily="18" charset="2"/>
              </a:rPr>
              <a:t>) + G</a:t>
            </a:r>
            <a:r>
              <a:rPr lang="en-GB" altLang="cs-CZ" sz="2400" b="1" i="1" baseline="-25000">
                <a:solidFill>
                  <a:schemeClr val="accent2"/>
                </a:solidFill>
              </a:rPr>
              <a:t>A</a:t>
            </a:r>
            <a:r>
              <a:rPr lang="en-GB" altLang="cs-CZ" sz="2400" b="1" i="1">
                <a:solidFill>
                  <a:schemeClr val="accent2"/>
                </a:solidFill>
                <a:sym typeface="Symbol" panose="05050102010706020507" pitchFamily="18" charset="2"/>
              </a:rPr>
              <a:t> + I</a:t>
            </a:r>
            <a:r>
              <a:rPr lang="en-GB" altLang="cs-CZ" sz="2400" b="1" i="1" baseline="-25000">
                <a:solidFill>
                  <a:schemeClr val="accent2"/>
                </a:solidFill>
              </a:rPr>
              <a:t>A</a:t>
            </a:r>
            <a:endParaRPr lang="en-GB" altLang="cs-CZ" sz="2400" b="1" i="1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000" u="sng">
                <a:sym typeface="Symbol" panose="05050102010706020507" pitchFamily="18" charset="2"/>
              </a:rPr>
              <a:t>Rovnovážný výstup</a:t>
            </a:r>
            <a:r>
              <a:rPr lang="en-GB" altLang="cs-CZ" sz="2000">
                <a:sym typeface="Symbol" panose="05050102010706020507" pitchFamily="18" charset="2"/>
              </a:rPr>
              <a:t>   	</a:t>
            </a:r>
            <a:r>
              <a:rPr lang="en-GB" altLang="cs-CZ" sz="2400" b="1" i="1">
                <a:solidFill>
                  <a:schemeClr val="accent2"/>
                </a:solidFill>
                <a:sym typeface="Symbol" panose="05050102010706020507" pitchFamily="18" charset="2"/>
              </a:rPr>
              <a:t>AE= Y</a:t>
            </a:r>
            <a:r>
              <a:rPr lang="en-GB" altLang="cs-CZ" sz="240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endParaRPr lang="cs-CZ" altLang="cs-CZ" sz="240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>
                <a:solidFill>
                  <a:schemeClr val="accent2"/>
                </a:solidFill>
                <a:sym typeface="Symbol" panose="05050102010706020507" pitchFamily="18" charset="2"/>
              </a:rPr>
              <a:t>			</a:t>
            </a:r>
            <a:r>
              <a:rPr lang="en-GB" altLang="cs-CZ" sz="2400" b="1" i="1">
                <a:solidFill>
                  <a:schemeClr val="accent2"/>
                </a:solidFill>
                <a:sym typeface="Symbol" panose="05050102010706020507" pitchFamily="18" charset="2"/>
              </a:rPr>
              <a:t>Y= C</a:t>
            </a:r>
            <a:r>
              <a:rPr lang="en-GB" altLang="cs-CZ" sz="2400" b="1" i="1" baseline="-25000">
                <a:solidFill>
                  <a:schemeClr val="accent2"/>
                </a:solidFill>
              </a:rPr>
              <a:t>A</a:t>
            </a:r>
            <a:r>
              <a:rPr lang="en-GB" altLang="cs-CZ" sz="2400" b="1" i="1">
                <a:solidFill>
                  <a:schemeClr val="accent2"/>
                </a:solidFill>
                <a:sym typeface="Symbol" panose="05050102010706020507" pitchFamily="18" charset="2"/>
              </a:rPr>
              <a:t> +c. (Y- t. Y </a:t>
            </a:r>
            <a:r>
              <a:rPr lang="cs-CZ" altLang="cs-CZ" sz="2400" b="1" i="1">
                <a:solidFill>
                  <a:schemeClr val="accent2"/>
                </a:solidFill>
                <a:sym typeface="Symbol" panose="05050102010706020507" pitchFamily="18" charset="2"/>
              </a:rPr>
              <a:t>+ </a:t>
            </a:r>
            <a:r>
              <a:rPr lang="en-GB" altLang="cs-CZ" sz="2400" b="1" i="1">
                <a:solidFill>
                  <a:schemeClr val="accent2"/>
                </a:solidFill>
                <a:sym typeface="Symbol" panose="05050102010706020507" pitchFamily="18" charset="2"/>
              </a:rPr>
              <a:t>TR</a:t>
            </a:r>
            <a:r>
              <a:rPr lang="en-GB" altLang="cs-CZ" sz="2400" b="1" i="1" baseline="-25000">
                <a:solidFill>
                  <a:schemeClr val="accent2"/>
                </a:solidFill>
              </a:rPr>
              <a:t>A</a:t>
            </a:r>
            <a:r>
              <a:rPr lang="en-GB" altLang="cs-CZ" sz="2400" b="1" i="1">
                <a:solidFill>
                  <a:schemeClr val="accent2"/>
                </a:solidFill>
                <a:sym typeface="Symbol" panose="05050102010706020507" pitchFamily="18" charset="2"/>
              </a:rPr>
              <a:t>) + G</a:t>
            </a:r>
            <a:r>
              <a:rPr lang="en-GB" altLang="cs-CZ" sz="2400" b="1" i="1" baseline="-25000">
                <a:solidFill>
                  <a:schemeClr val="accent2"/>
                </a:solidFill>
              </a:rPr>
              <a:t>A</a:t>
            </a:r>
            <a:r>
              <a:rPr lang="en-GB" altLang="cs-CZ" sz="2400" b="1" i="1">
                <a:solidFill>
                  <a:schemeClr val="accent2"/>
                </a:solidFill>
                <a:sym typeface="Symbol" panose="05050102010706020507" pitchFamily="18" charset="2"/>
              </a:rPr>
              <a:t> + I</a:t>
            </a:r>
            <a:r>
              <a:rPr lang="en-GB" altLang="cs-CZ" sz="2400" b="1" i="1" baseline="-25000">
                <a:solidFill>
                  <a:schemeClr val="accent2"/>
                </a:solidFill>
              </a:rPr>
              <a:t>A</a:t>
            </a:r>
            <a:endParaRPr lang="cs-CZ" altLang="cs-CZ" sz="2400" b="1" i="1" baseline="-25000">
              <a:solidFill>
                <a:schemeClr val="accent2"/>
              </a:solidFill>
            </a:endParaRPr>
          </a:p>
          <a:p>
            <a:pPr eaLnBrk="1" hangingPunct="1">
              <a:spcBef>
                <a:spcPct val="90000"/>
              </a:spcBef>
              <a:buFontTx/>
              <a:buNone/>
            </a:pPr>
            <a:r>
              <a:rPr lang="cs-CZ" altLang="cs-CZ" sz="2400" b="1" i="1" baseline="-25000">
                <a:solidFill>
                  <a:schemeClr val="accent2"/>
                </a:solidFill>
              </a:rPr>
              <a:t>						</a:t>
            </a:r>
            <a:r>
              <a:rPr lang="cs-CZ" altLang="cs-CZ" sz="2000"/>
              <a:t>kde </a:t>
            </a:r>
            <a:r>
              <a:rPr lang="cs-CZ" altLang="cs-CZ" sz="2000" b="1" i="1">
                <a:solidFill>
                  <a:schemeClr val="accent2"/>
                </a:solidFill>
              </a:rPr>
              <a:t>A=C</a:t>
            </a:r>
            <a:r>
              <a:rPr lang="cs-CZ" altLang="cs-CZ" sz="2000" b="1" i="1" baseline="-25000">
                <a:solidFill>
                  <a:schemeClr val="accent2"/>
                </a:solidFill>
              </a:rPr>
              <a:t>A</a:t>
            </a:r>
            <a:r>
              <a:rPr lang="cs-CZ" altLang="cs-CZ" sz="2000" b="1" i="1">
                <a:solidFill>
                  <a:schemeClr val="accent2"/>
                </a:solidFill>
              </a:rPr>
              <a:t>+I</a:t>
            </a:r>
            <a:r>
              <a:rPr lang="cs-CZ" altLang="cs-CZ" sz="2000" b="1" i="1" baseline="-25000">
                <a:solidFill>
                  <a:schemeClr val="accent2"/>
                </a:solidFill>
              </a:rPr>
              <a:t>A</a:t>
            </a:r>
            <a:r>
              <a:rPr lang="cs-CZ" altLang="cs-CZ" sz="2000" b="1" i="1">
                <a:solidFill>
                  <a:schemeClr val="accent2"/>
                </a:solidFill>
              </a:rPr>
              <a:t>+G</a:t>
            </a:r>
            <a:r>
              <a:rPr lang="cs-CZ" altLang="cs-CZ" sz="2000" b="1" i="1" baseline="-25000">
                <a:solidFill>
                  <a:schemeClr val="accent2"/>
                </a:solidFill>
              </a:rPr>
              <a:t>A</a:t>
            </a:r>
            <a:r>
              <a:rPr lang="cs-CZ" altLang="cs-CZ" sz="2000" b="1" i="1">
                <a:solidFill>
                  <a:schemeClr val="accent2"/>
                </a:solidFill>
              </a:rPr>
              <a:t>+c.TR</a:t>
            </a:r>
            <a:r>
              <a:rPr lang="cs-CZ" altLang="cs-CZ" sz="2000" b="1" i="1" baseline="-25000">
                <a:solidFill>
                  <a:schemeClr val="accent2"/>
                </a:solidFill>
              </a:rPr>
              <a:t>A</a:t>
            </a:r>
            <a:r>
              <a:rPr lang="cs-CZ" altLang="cs-CZ" sz="2400" b="1" i="1">
                <a:solidFill>
                  <a:schemeClr val="accent2"/>
                </a:solidFill>
              </a:rPr>
              <a:t> </a:t>
            </a:r>
            <a:endParaRPr lang="en-GB" altLang="cs-CZ" sz="2400" b="1" i="1">
              <a:solidFill>
                <a:schemeClr val="accent2"/>
              </a:solidFill>
            </a:endParaRPr>
          </a:p>
        </p:txBody>
      </p:sp>
      <p:graphicFrame>
        <p:nvGraphicFramePr>
          <p:cNvPr id="18437" name="Object 5">
            <a:extLst>
              <a:ext uri="{FF2B5EF4-FFF2-40B4-BE49-F238E27FC236}">
                <a16:creationId xmlns:a16="http://schemas.microsoft.com/office/drawing/2014/main" id="{8FF6BC6C-2D50-2BFF-3AEB-7708541F7F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60725" y="5099050"/>
          <a:ext cx="2112963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2" imgW="1206500" imgH="419100" progId="Equation.3">
                  <p:embed/>
                </p:oleObj>
              </mc:Choice>
              <mc:Fallback>
                <p:oleObj name="Rovnice" r:id="rId2" imgW="1206500" imgH="419100" progId="Equation.3">
                  <p:embed/>
                  <p:pic>
                    <p:nvPicPr>
                      <p:cNvPr id="18437" name="Object 5">
                        <a:extLst>
                          <a:ext uri="{FF2B5EF4-FFF2-40B4-BE49-F238E27FC236}">
                            <a16:creationId xmlns:a16="http://schemas.microsoft.com/office/drawing/2014/main" id="{8FF6BC6C-2D50-2BFF-3AEB-7708541F7F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0725" y="5099050"/>
                        <a:ext cx="2112963" cy="73342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Rectangle 10">
            <a:extLst>
              <a:ext uri="{FF2B5EF4-FFF2-40B4-BE49-F238E27FC236}">
                <a16:creationId xmlns:a16="http://schemas.microsoft.com/office/drawing/2014/main" id="{720053AE-1392-DD7C-E754-E0B069816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cs-CZ" altLang="cs-CZ" sz="1800">
              <a:latin typeface="Arial" panose="020B0604020202020204" pitchFamily="34" charset="0"/>
            </a:endParaRPr>
          </a:p>
        </p:txBody>
      </p:sp>
      <p:graphicFrame>
        <p:nvGraphicFramePr>
          <p:cNvPr id="18441" name="Object 9">
            <a:extLst>
              <a:ext uri="{FF2B5EF4-FFF2-40B4-BE49-F238E27FC236}">
                <a16:creationId xmlns:a16="http://schemas.microsoft.com/office/drawing/2014/main" id="{BD62FCE0-A0A7-0DB8-60D9-099C054CFF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28975" y="5921375"/>
          <a:ext cx="568960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4" imgW="3238500" imgH="419100" progId="Equation.3">
                  <p:embed/>
                </p:oleObj>
              </mc:Choice>
              <mc:Fallback>
                <p:oleObj name="Rovnice" r:id="rId4" imgW="3238500" imgH="419100" progId="Equation.3">
                  <p:embed/>
                  <p:pic>
                    <p:nvPicPr>
                      <p:cNvPr id="18441" name="Object 9">
                        <a:extLst>
                          <a:ext uri="{FF2B5EF4-FFF2-40B4-BE49-F238E27FC236}">
                            <a16:creationId xmlns:a16="http://schemas.microsoft.com/office/drawing/2014/main" id="{BD62FCE0-A0A7-0DB8-60D9-099C054CFF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8975" y="5921375"/>
                        <a:ext cx="5689600" cy="73342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AutoShape 11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B30FAB0F-115E-5C63-3E4A-D45C191BD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8963" y="1030288"/>
            <a:ext cx="466725" cy="215900"/>
          </a:xfrm>
          <a:prstGeom prst="actionButtonForwardNex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cs-CZ" altLang="cs-CZ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8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18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BD4C1A16-1943-4550-8284-8BF226EC1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cs-CZ" sz="2800" b="1" i="1" dirty="0">
                <a:solidFill>
                  <a:schemeClr val="tx2"/>
                </a:solidFill>
              </a:rPr>
              <a:t>I-O Anal</a:t>
            </a:r>
            <a:r>
              <a:rPr lang="cs-CZ" altLang="cs-CZ" sz="2800" b="1" i="1" dirty="0" err="1">
                <a:solidFill>
                  <a:schemeClr val="tx2"/>
                </a:solidFill>
              </a:rPr>
              <a:t>ýza</a:t>
            </a:r>
            <a:endParaRPr lang="en-GB" altLang="cs-CZ" sz="2800" b="1" i="1" dirty="0">
              <a:solidFill>
                <a:schemeClr val="tx2"/>
              </a:solidFill>
            </a:endParaRPr>
          </a:p>
        </p:txBody>
      </p:sp>
      <p:sp>
        <p:nvSpPr>
          <p:cNvPr id="55299" name="Text Box 3">
            <a:extLst>
              <a:ext uri="{FF2B5EF4-FFF2-40B4-BE49-F238E27FC236}">
                <a16:creationId xmlns:a16="http://schemas.microsoft.com/office/drawing/2014/main" id="{D6E80FC2-3E12-4DA9-8365-6A2EE559E6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411288"/>
            <a:ext cx="1981200" cy="10858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370800" bIns="370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2000"/>
              <a:t>DOMÁCNOSTI</a:t>
            </a:r>
          </a:p>
        </p:txBody>
      </p:sp>
      <p:sp>
        <p:nvSpPr>
          <p:cNvPr id="55300" name="Text Box 4">
            <a:extLst>
              <a:ext uri="{FF2B5EF4-FFF2-40B4-BE49-F238E27FC236}">
                <a16:creationId xmlns:a16="http://schemas.microsoft.com/office/drawing/2014/main" id="{48D465CF-B9CA-400D-8A38-736E24843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419600"/>
            <a:ext cx="1981200" cy="10858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370800" bIns="370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2000"/>
              <a:t>FIRMY</a:t>
            </a:r>
          </a:p>
        </p:txBody>
      </p:sp>
      <p:sp>
        <p:nvSpPr>
          <p:cNvPr id="55301" name="Text Box 5">
            <a:extLst>
              <a:ext uri="{FF2B5EF4-FFF2-40B4-BE49-F238E27FC236}">
                <a16:creationId xmlns:a16="http://schemas.microsoft.com/office/drawing/2014/main" id="{815EB2A5-4256-41A7-B122-7B283B0FD7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035300"/>
            <a:ext cx="1808163" cy="8921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468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2000"/>
              <a:t>FINANČNÍ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2000"/>
              <a:t>SYSTÉM</a:t>
            </a:r>
          </a:p>
        </p:txBody>
      </p:sp>
      <p:sp>
        <p:nvSpPr>
          <p:cNvPr id="55302" name="Line 6">
            <a:extLst>
              <a:ext uri="{FF2B5EF4-FFF2-40B4-BE49-F238E27FC236}">
                <a16:creationId xmlns:a16="http://schemas.microsoft.com/office/drawing/2014/main" id="{97C9BAE7-B859-47F9-9F24-09EE75683DE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1600200"/>
            <a:ext cx="4714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5303" name="Line 7">
            <a:extLst>
              <a:ext uri="{FF2B5EF4-FFF2-40B4-BE49-F238E27FC236}">
                <a16:creationId xmlns:a16="http://schemas.microsoft.com/office/drawing/2014/main" id="{B4B7BD99-FDD4-4079-9136-1383D661591E}"/>
              </a:ext>
            </a:extLst>
          </p:cNvPr>
          <p:cNvSpPr>
            <a:spLocks noChangeShapeType="1"/>
          </p:cNvSpPr>
          <p:nvPr/>
        </p:nvSpPr>
        <p:spPr bwMode="auto">
          <a:xfrm>
            <a:off x="7535863" y="1582738"/>
            <a:ext cx="0" cy="2854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5304" name="Line 8">
            <a:extLst>
              <a:ext uri="{FF2B5EF4-FFF2-40B4-BE49-F238E27FC236}">
                <a16:creationId xmlns:a16="http://schemas.microsoft.com/office/drawing/2014/main" id="{DA3E56B9-77A6-4BC0-840C-25FC238FBDEA}"/>
              </a:ext>
            </a:extLst>
          </p:cNvPr>
          <p:cNvSpPr>
            <a:spLocks noChangeShapeType="1"/>
          </p:cNvSpPr>
          <p:nvPr/>
        </p:nvSpPr>
        <p:spPr bwMode="auto">
          <a:xfrm>
            <a:off x="911225" y="2489200"/>
            <a:ext cx="0" cy="3457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5305" name="Line 9">
            <a:extLst>
              <a:ext uri="{FF2B5EF4-FFF2-40B4-BE49-F238E27FC236}">
                <a16:creationId xmlns:a16="http://schemas.microsoft.com/office/drawing/2014/main" id="{D6F61B73-F46F-441C-8511-E314B71134E1}"/>
              </a:ext>
            </a:extLst>
          </p:cNvPr>
          <p:cNvSpPr>
            <a:spLocks noChangeShapeType="1"/>
          </p:cNvSpPr>
          <p:nvPr/>
        </p:nvSpPr>
        <p:spPr bwMode="auto">
          <a:xfrm>
            <a:off x="900113" y="5927725"/>
            <a:ext cx="6613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5306" name="Text Box 10">
            <a:extLst>
              <a:ext uri="{FF2B5EF4-FFF2-40B4-BE49-F238E27FC236}">
                <a16:creationId xmlns:a16="http://schemas.microsoft.com/office/drawing/2014/main" id="{B5BAD509-04B6-4F49-8509-A7C031184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0850" y="1138238"/>
            <a:ext cx="1276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000" b="1" i="1"/>
              <a:t>W + </a:t>
            </a:r>
            <a:r>
              <a:rPr lang="cs-CZ" altLang="cs-CZ" sz="2000" b="1" i="1">
                <a:latin typeface="Symbol" panose="05050102010706020507" pitchFamily="18" charset="2"/>
              </a:rPr>
              <a:t>p</a:t>
            </a:r>
            <a:r>
              <a:rPr lang="cs-CZ" altLang="cs-CZ" sz="2000" b="1" i="1" baseline="-25000"/>
              <a:t>R</a:t>
            </a:r>
            <a:endParaRPr lang="cs-CZ" altLang="cs-CZ" sz="2000" b="1" i="1"/>
          </a:p>
        </p:txBody>
      </p:sp>
      <p:sp>
        <p:nvSpPr>
          <p:cNvPr id="55307" name="Text Box 11">
            <a:extLst>
              <a:ext uri="{FF2B5EF4-FFF2-40B4-BE49-F238E27FC236}">
                <a16:creationId xmlns:a16="http://schemas.microsoft.com/office/drawing/2014/main" id="{F74881DA-32E0-4728-BD29-67F58322A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5663" y="5983288"/>
            <a:ext cx="430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/>
              <a:t>C</a:t>
            </a:r>
          </a:p>
        </p:txBody>
      </p:sp>
      <p:sp>
        <p:nvSpPr>
          <p:cNvPr id="55308" name="Text Box 12">
            <a:extLst>
              <a:ext uri="{FF2B5EF4-FFF2-40B4-BE49-F238E27FC236}">
                <a16:creationId xmlns:a16="http://schemas.microsoft.com/office/drawing/2014/main" id="{05BF857C-E30C-4754-B37F-2E594971A9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2013" y="2547938"/>
            <a:ext cx="550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000" b="1" i="1"/>
              <a:t>S</a:t>
            </a:r>
            <a:r>
              <a:rPr lang="cs-CZ" altLang="cs-CZ" sz="2000" b="1" i="1" baseline="-25000"/>
              <a:t>D</a:t>
            </a:r>
            <a:endParaRPr lang="cs-CZ" altLang="cs-CZ" sz="2000" b="1" i="1"/>
          </a:p>
        </p:txBody>
      </p:sp>
      <p:sp>
        <p:nvSpPr>
          <p:cNvPr id="55309" name="Line 13">
            <a:extLst>
              <a:ext uri="{FF2B5EF4-FFF2-40B4-BE49-F238E27FC236}">
                <a16:creationId xmlns:a16="http://schemas.microsoft.com/office/drawing/2014/main" id="{D48C5165-C0A6-4646-B6DC-09B9CF1416B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01850" y="2519363"/>
            <a:ext cx="0" cy="501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5310" name="Line 14">
            <a:extLst>
              <a:ext uri="{FF2B5EF4-FFF2-40B4-BE49-F238E27FC236}">
                <a16:creationId xmlns:a16="http://schemas.microsoft.com/office/drawing/2014/main" id="{A91078D6-E76D-4A10-9771-0A42836F2FC8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7450" y="3605213"/>
            <a:ext cx="241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5311" name="Line 15">
            <a:extLst>
              <a:ext uri="{FF2B5EF4-FFF2-40B4-BE49-F238E27FC236}">
                <a16:creationId xmlns:a16="http://schemas.microsoft.com/office/drawing/2014/main" id="{D8B433C4-EAD5-474A-97CC-07BBA6E59FB2}"/>
              </a:ext>
            </a:extLst>
          </p:cNvPr>
          <p:cNvSpPr>
            <a:spLocks noChangeShapeType="1"/>
          </p:cNvSpPr>
          <p:nvPr/>
        </p:nvSpPr>
        <p:spPr bwMode="auto">
          <a:xfrm>
            <a:off x="6142038" y="3589338"/>
            <a:ext cx="0" cy="8270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5312" name="Text Box 16">
            <a:extLst>
              <a:ext uri="{FF2B5EF4-FFF2-40B4-BE49-F238E27FC236}">
                <a16:creationId xmlns:a16="http://schemas.microsoft.com/office/drawing/2014/main" id="{DFFE4D73-7AE1-4EEE-A157-048E2A280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5650" y="3203575"/>
            <a:ext cx="430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/>
              <a:t>I</a:t>
            </a:r>
          </a:p>
        </p:txBody>
      </p:sp>
      <p:sp>
        <p:nvSpPr>
          <p:cNvPr id="55313" name="Line 17">
            <a:extLst>
              <a:ext uri="{FF2B5EF4-FFF2-40B4-BE49-F238E27FC236}">
                <a16:creationId xmlns:a16="http://schemas.microsoft.com/office/drawing/2014/main" id="{117640EA-4D03-46B6-82EB-E7460FE5D5D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95663" y="5121275"/>
            <a:ext cx="24844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5314" name="Line 18">
            <a:extLst>
              <a:ext uri="{FF2B5EF4-FFF2-40B4-BE49-F238E27FC236}">
                <a16:creationId xmlns:a16="http://schemas.microsoft.com/office/drawing/2014/main" id="{177DE00F-05FA-4C11-AB24-D1EAA7A4BD9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3125" y="3860800"/>
            <a:ext cx="0" cy="12430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5315" name="Line 19">
            <a:extLst>
              <a:ext uri="{FF2B5EF4-FFF2-40B4-BE49-F238E27FC236}">
                <a16:creationId xmlns:a16="http://schemas.microsoft.com/office/drawing/2014/main" id="{27B8DDEA-95AC-4937-B9F4-39FBE2E7708A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2988" y="3890963"/>
            <a:ext cx="0" cy="6746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5316" name="Line 20">
            <a:extLst>
              <a:ext uri="{FF2B5EF4-FFF2-40B4-BE49-F238E27FC236}">
                <a16:creationId xmlns:a16="http://schemas.microsoft.com/office/drawing/2014/main" id="{8AD84AAC-B2A3-4C40-8295-70F632C43CA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2988" y="4565650"/>
            <a:ext cx="22590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5317" name="Line 21">
            <a:extLst>
              <a:ext uri="{FF2B5EF4-FFF2-40B4-BE49-F238E27FC236}">
                <a16:creationId xmlns:a16="http://schemas.microsoft.com/office/drawing/2014/main" id="{B80233BC-E203-425E-86A0-A876D56FDE9F}"/>
              </a:ext>
            </a:extLst>
          </p:cNvPr>
          <p:cNvSpPr>
            <a:spLocks noChangeShapeType="1"/>
          </p:cNvSpPr>
          <p:nvPr/>
        </p:nvSpPr>
        <p:spPr bwMode="auto">
          <a:xfrm>
            <a:off x="7497763" y="5457825"/>
            <a:ext cx="0" cy="4683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5318" name="Text Box 22">
            <a:extLst>
              <a:ext uri="{FF2B5EF4-FFF2-40B4-BE49-F238E27FC236}">
                <a16:creationId xmlns:a16="http://schemas.microsoft.com/office/drawing/2014/main" id="{7CAB99B9-C6C9-4574-9979-53B4275C73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4638" y="4137025"/>
            <a:ext cx="1276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000" b="1" i="1"/>
              <a:t>S</a:t>
            </a:r>
            <a:r>
              <a:rPr lang="cs-CZ" altLang="cs-CZ" sz="2000" b="1" i="1" baseline="-25000"/>
              <a:t>F </a:t>
            </a:r>
            <a:r>
              <a:rPr lang="cs-CZ" altLang="cs-CZ" sz="2000" b="1" i="1"/>
              <a:t> (</a:t>
            </a:r>
            <a:r>
              <a:rPr lang="cs-CZ" altLang="cs-CZ" sz="2000" b="1" i="1">
                <a:latin typeface="Symbol" panose="05050102010706020507" pitchFamily="18" charset="2"/>
              </a:rPr>
              <a:t>p</a:t>
            </a:r>
            <a:r>
              <a:rPr lang="cs-CZ" altLang="cs-CZ" sz="2000" b="1" i="1" baseline="-25000"/>
              <a:t>N </a:t>
            </a:r>
            <a:r>
              <a:rPr lang="cs-CZ" altLang="cs-CZ" sz="2000" b="1" i="1"/>
              <a:t>)</a:t>
            </a:r>
          </a:p>
        </p:txBody>
      </p:sp>
      <p:sp>
        <p:nvSpPr>
          <p:cNvPr id="55319" name="Text Box 23">
            <a:extLst>
              <a:ext uri="{FF2B5EF4-FFF2-40B4-BE49-F238E27FC236}">
                <a16:creationId xmlns:a16="http://schemas.microsoft.com/office/drawing/2014/main" id="{74A2A368-714F-446E-96B4-403B40D26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6050" y="4767263"/>
            <a:ext cx="1568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000" b="1" i="1"/>
              <a:t>odpisy</a:t>
            </a:r>
            <a:endParaRPr lang="en-GB" altLang="cs-CZ" sz="2000" b="1" i="1"/>
          </a:p>
        </p:txBody>
      </p:sp>
      <p:sp>
        <p:nvSpPr>
          <p:cNvPr id="2" name="Obdélník: se zakulacenými rohy 1">
            <a:extLst>
              <a:ext uri="{FF2B5EF4-FFF2-40B4-BE49-F238E27FC236}">
                <a16:creationId xmlns:a16="http://schemas.microsoft.com/office/drawing/2014/main" id="{B3150DD2-3503-EFAB-E3B3-C3AF471882DA}"/>
              </a:ext>
            </a:extLst>
          </p:cNvPr>
          <p:cNvSpPr/>
          <p:nvPr/>
        </p:nvSpPr>
        <p:spPr>
          <a:xfrm>
            <a:off x="5537200" y="3992647"/>
            <a:ext cx="2827335" cy="20591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36657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92354F74-8997-36F6-0CA2-A732E1955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" y="-271463"/>
            <a:ext cx="7772400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cs-CZ" altLang="cs-CZ" sz="2800" b="1" i="1">
                <a:solidFill>
                  <a:schemeClr val="accent2"/>
                </a:solidFill>
              </a:rPr>
              <a:t>Veřejný sektor</a:t>
            </a:r>
            <a:endParaRPr lang="en-GB" altLang="cs-CZ" sz="2800" b="1" i="1">
              <a:solidFill>
                <a:schemeClr val="accent2"/>
              </a:solidFill>
            </a:endParaRPr>
          </a:p>
        </p:txBody>
      </p:sp>
      <p:sp>
        <p:nvSpPr>
          <p:cNvPr id="19461" name="Text Box 5">
            <a:extLst>
              <a:ext uri="{FF2B5EF4-FFF2-40B4-BE49-F238E27FC236}">
                <a16:creationId xmlns:a16="http://schemas.microsoft.com/office/drawing/2014/main" id="{82E1C57B-18FB-CCD5-69E6-EA51F1E64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" y="633413"/>
            <a:ext cx="8628063" cy="630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600" i="1" u="sng">
                <a:solidFill>
                  <a:schemeClr val="accent1"/>
                </a:solidFill>
              </a:rPr>
              <a:t>Přebytek rozpočtu</a:t>
            </a:r>
            <a:r>
              <a:rPr lang="en-GB" altLang="cs-CZ" sz="2600"/>
              <a:t>	 </a:t>
            </a:r>
            <a:r>
              <a:rPr lang="cs-CZ" altLang="cs-CZ" sz="2600"/>
              <a:t>     	</a:t>
            </a:r>
            <a:r>
              <a:rPr lang="en-GB" altLang="cs-CZ" sz="2600" b="1" i="1">
                <a:solidFill>
                  <a:schemeClr val="accent2"/>
                </a:solidFill>
              </a:rPr>
              <a:t>BS = TA – G – TR = t. Y – G – TR</a:t>
            </a:r>
            <a:r>
              <a:rPr lang="en-GB" altLang="cs-CZ" sz="2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cs-CZ" sz="2600" i="1" u="sng">
                <a:solidFill>
                  <a:schemeClr val="accent1"/>
                </a:solidFill>
              </a:rPr>
              <a:t>Cy</a:t>
            </a:r>
            <a:r>
              <a:rPr lang="cs-CZ" altLang="cs-CZ" sz="2600" i="1" u="sng">
                <a:solidFill>
                  <a:schemeClr val="accent1"/>
                </a:solidFill>
              </a:rPr>
              <a:t>k</a:t>
            </a:r>
            <a:r>
              <a:rPr lang="en-GB" altLang="cs-CZ" sz="2600" i="1" u="sng">
                <a:solidFill>
                  <a:schemeClr val="accent1"/>
                </a:solidFill>
              </a:rPr>
              <a:t>lic</a:t>
            </a:r>
            <a:r>
              <a:rPr lang="cs-CZ" altLang="cs-CZ" sz="2600" i="1" u="sng">
                <a:solidFill>
                  <a:schemeClr val="accent1"/>
                </a:solidFill>
              </a:rPr>
              <a:t>ky očištěný (strukturální) BS</a:t>
            </a:r>
            <a:r>
              <a:rPr lang="en-GB" altLang="cs-CZ" sz="2600"/>
              <a:t> </a:t>
            </a:r>
            <a:r>
              <a:rPr lang="cs-CZ" altLang="cs-CZ" sz="2600"/>
              <a:t> 	</a:t>
            </a:r>
            <a:r>
              <a:rPr lang="en-GB" altLang="cs-CZ" sz="2600" b="1" i="1">
                <a:solidFill>
                  <a:schemeClr val="accent2"/>
                </a:solidFill>
              </a:rPr>
              <a:t>BS</a:t>
            </a:r>
            <a:r>
              <a:rPr lang="cs-CZ" altLang="cs-CZ" sz="2600" b="1" i="1" baseline="30000">
                <a:solidFill>
                  <a:schemeClr val="accent2"/>
                </a:solidFill>
                <a:sym typeface="Symbol" panose="05050102010706020507" pitchFamily="18" charset="2"/>
              </a:rPr>
              <a:t>P</a:t>
            </a:r>
            <a:r>
              <a:rPr lang="en-GB" altLang="cs-CZ" sz="2600" b="1" i="1">
                <a:solidFill>
                  <a:schemeClr val="accent2"/>
                </a:solidFill>
              </a:rPr>
              <a:t> = t. Y</a:t>
            </a:r>
            <a:r>
              <a:rPr lang="cs-CZ" altLang="cs-CZ" sz="2600" b="1" i="1" baseline="30000">
                <a:solidFill>
                  <a:schemeClr val="accent2"/>
                </a:solidFill>
                <a:sym typeface="Symbol" panose="05050102010706020507" pitchFamily="18" charset="2"/>
              </a:rPr>
              <a:t>P</a:t>
            </a:r>
            <a:r>
              <a:rPr lang="en-GB" altLang="cs-CZ" sz="2600" b="1" i="1">
                <a:solidFill>
                  <a:schemeClr val="accent2"/>
                </a:solidFill>
              </a:rPr>
              <a:t> – G – TR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cs-CZ" sz="2400" b="1" i="1">
                <a:solidFill>
                  <a:schemeClr val="accent2"/>
                </a:solidFill>
              </a:rPr>
              <a:t>BS = t. Y</a:t>
            </a:r>
            <a:r>
              <a:rPr lang="cs-CZ" altLang="cs-CZ" sz="2400" b="1" i="1" baseline="30000">
                <a:solidFill>
                  <a:schemeClr val="accent2"/>
                </a:solidFill>
              </a:rPr>
              <a:t>P</a:t>
            </a:r>
            <a:r>
              <a:rPr lang="en-GB" altLang="cs-CZ" sz="2400" b="1" i="1">
                <a:solidFill>
                  <a:schemeClr val="accent2"/>
                </a:solidFill>
              </a:rPr>
              <a:t> – G – TR</a:t>
            </a:r>
            <a:r>
              <a:rPr lang="cs-CZ" altLang="cs-CZ" sz="2400" b="1" i="1">
                <a:solidFill>
                  <a:schemeClr val="accent2"/>
                </a:solidFill>
              </a:rPr>
              <a:t>+ (t. Y</a:t>
            </a:r>
            <a:r>
              <a:rPr lang="en-GB" altLang="cs-CZ" sz="2400" b="1" i="1">
                <a:solidFill>
                  <a:schemeClr val="accent2"/>
                </a:solidFill>
              </a:rPr>
              <a:t> –</a:t>
            </a:r>
            <a:r>
              <a:rPr lang="en-GB" altLang="cs-CZ" sz="2400"/>
              <a:t> </a:t>
            </a:r>
            <a:r>
              <a:rPr lang="en-GB" altLang="cs-CZ" sz="2400" b="1" i="1">
                <a:solidFill>
                  <a:schemeClr val="accent2"/>
                </a:solidFill>
              </a:rPr>
              <a:t>t. Y</a:t>
            </a:r>
            <a:r>
              <a:rPr lang="cs-CZ" altLang="cs-CZ" sz="2400" b="1" i="1" baseline="30000">
                <a:solidFill>
                  <a:schemeClr val="accent2"/>
                </a:solidFill>
              </a:rPr>
              <a:t>P</a:t>
            </a:r>
            <a:r>
              <a:rPr lang="cs-CZ" altLang="cs-CZ" sz="2400" b="1" i="1">
                <a:solidFill>
                  <a:schemeClr val="accent2"/>
                </a:solidFill>
              </a:rPr>
              <a:t>)</a:t>
            </a:r>
            <a:endParaRPr lang="en-GB" altLang="cs-CZ" sz="24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cs-CZ" sz="2400" b="1" u="sng">
              <a:solidFill>
                <a:schemeClr val="accent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 u="sng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 u="sng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cs-CZ" sz="2400" u="sng"/>
              <a:t>Rea</a:t>
            </a:r>
            <a:r>
              <a:rPr lang="cs-CZ" altLang="cs-CZ" sz="2400" u="sng"/>
              <a:t>kce přebytku</a:t>
            </a:r>
            <a:r>
              <a:rPr lang="cs-CZ" altLang="cs-CZ" sz="2400"/>
              <a:t> na</a:t>
            </a:r>
            <a:r>
              <a:rPr lang="en-GB" altLang="cs-CZ" sz="2400"/>
              <a:t> </a:t>
            </a:r>
            <a:r>
              <a:rPr lang="en-GB" altLang="cs-CZ" sz="2400" b="1" i="1">
                <a:solidFill>
                  <a:schemeClr val="accent2"/>
                </a:solidFill>
                <a:sym typeface="Symbol" panose="05050102010706020507" pitchFamily="18" charset="2"/>
              </a:rPr>
              <a:t>G</a:t>
            </a:r>
            <a:r>
              <a:rPr lang="en-GB" altLang="cs-CZ" sz="2400" b="1" i="1">
                <a:sym typeface="Symbol" panose="05050102010706020507" pitchFamily="18" charset="2"/>
              </a:rPr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400" b="1" i="1">
                <a:solidFill>
                  <a:schemeClr val="accent2"/>
                </a:solidFill>
              </a:rPr>
              <a:t>BS = t.Y – G – TR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 b="1" i="1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 b="1" i="1"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 b="1" i="1"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 b="1" i="1"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 b="1" i="1"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400">
                <a:sym typeface="Symbol" panose="05050102010706020507" pitchFamily="18" charset="2"/>
              </a:rPr>
              <a:t>			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400">
                <a:sym typeface="Symbol" panose="05050102010706020507" pitchFamily="18" charset="2"/>
              </a:rPr>
              <a:t>			     tedy </a:t>
            </a:r>
            <a:r>
              <a:rPr lang="cs-CZ" altLang="cs-CZ" sz="2400" i="1">
                <a:solidFill>
                  <a:schemeClr val="accent2"/>
                </a:solidFill>
                <a:latin typeface="Symbol" panose="05050102010706020507" pitchFamily="18" charset="2"/>
              </a:rPr>
              <a:t>D</a:t>
            </a:r>
            <a:r>
              <a:rPr lang="cs-CZ" altLang="cs-CZ" sz="2400" i="1">
                <a:solidFill>
                  <a:schemeClr val="accent2"/>
                </a:solidFill>
              </a:rPr>
              <a:t>BS</a:t>
            </a:r>
            <a:r>
              <a:rPr lang="cs-CZ" altLang="cs-CZ" sz="2400" i="1"/>
              <a:t> </a:t>
            </a:r>
            <a:r>
              <a:rPr lang="cs-CZ" altLang="cs-CZ" sz="2400"/>
              <a:t>negativní, ale menší než </a:t>
            </a:r>
            <a:r>
              <a:rPr lang="en-GB" altLang="cs-CZ" sz="2400" b="1" i="1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D</a:t>
            </a:r>
            <a:r>
              <a:rPr lang="en-GB" altLang="cs-CZ" sz="2400" b="1" i="1">
                <a:solidFill>
                  <a:schemeClr val="accent2"/>
                </a:solidFill>
                <a:sym typeface="Symbol" panose="05050102010706020507" pitchFamily="18" charset="2"/>
              </a:rPr>
              <a:t>G</a:t>
            </a:r>
            <a:endParaRPr lang="en-GB" altLang="cs-CZ" sz="240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cs-CZ" sz="2000" u="sng">
                <a:sym typeface="Symbol" panose="05050102010706020507" pitchFamily="18" charset="2"/>
              </a:rPr>
              <a:t>Issue for Seminar</a:t>
            </a:r>
            <a:r>
              <a:rPr lang="en-GB" altLang="cs-CZ" sz="2000">
                <a:sym typeface="Symbol" panose="05050102010706020507" pitchFamily="18" charset="2"/>
              </a:rPr>
              <a:t>- </a:t>
            </a:r>
            <a:r>
              <a:rPr lang="cs-CZ" altLang="cs-CZ" sz="2000">
                <a:sym typeface="Symbol" panose="05050102010706020507" pitchFamily="18" charset="2"/>
              </a:rPr>
              <a:t>spočtěte obdobně změny </a:t>
            </a:r>
            <a:r>
              <a:rPr lang="en-GB" altLang="cs-CZ" sz="2000">
                <a:sym typeface="Symbol" panose="05050102010706020507" pitchFamily="18" charset="2"/>
              </a:rPr>
              <a:t>BS </a:t>
            </a:r>
            <a:r>
              <a:rPr lang="cs-CZ" altLang="cs-CZ" sz="2000">
                <a:sym typeface="Symbol" panose="05050102010706020507" pitchFamily="18" charset="2"/>
              </a:rPr>
              <a:t>pro změny v </a:t>
            </a:r>
            <a:r>
              <a:rPr lang="en-GB" altLang="cs-CZ" sz="2000" b="1" i="1">
                <a:sym typeface="Symbol" panose="05050102010706020507" pitchFamily="18" charset="2"/>
              </a:rPr>
              <a:t>t</a:t>
            </a:r>
            <a:r>
              <a:rPr lang="en-GB" altLang="cs-CZ" sz="2000">
                <a:sym typeface="Symbol" panose="05050102010706020507" pitchFamily="18" charset="2"/>
              </a:rPr>
              <a:t>  </a:t>
            </a:r>
            <a:r>
              <a:rPr lang="en-GB" altLang="cs-CZ" sz="2000" b="1" i="1">
                <a:sym typeface="Symbol" panose="05050102010706020507" pitchFamily="18" charset="2"/>
              </a:rPr>
              <a:t>TR</a:t>
            </a:r>
            <a:r>
              <a:rPr lang="en-GB" altLang="cs-CZ" sz="2000">
                <a:sym typeface="Symbol" panose="05050102010706020507" pitchFamily="18" charset="2"/>
              </a:rPr>
              <a:t> </a:t>
            </a:r>
            <a:r>
              <a:rPr lang="cs-CZ" altLang="cs-CZ" sz="2000">
                <a:sym typeface="Symbol" panose="05050102010706020507" pitchFamily="18" charset="2"/>
              </a:rPr>
              <a:t>s použitím obecného vyjádření </a:t>
            </a:r>
            <a:r>
              <a:rPr lang="cs-CZ" altLang="cs-CZ" sz="2000" b="1" i="1">
                <a:latin typeface="Symbol" panose="05050102010706020507" pitchFamily="18" charset="2"/>
              </a:rPr>
              <a:t>D</a:t>
            </a:r>
            <a:r>
              <a:rPr lang="cs-CZ" altLang="cs-CZ" sz="2000" b="1" i="1"/>
              <a:t>BS = t. </a:t>
            </a:r>
            <a:r>
              <a:rPr lang="cs-CZ" altLang="cs-CZ" sz="2000" b="1" i="1">
                <a:latin typeface="Symbol" panose="05050102010706020507" pitchFamily="18" charset="2"/>
              </a:rPr>
              <a:t>D</a:t>
            </a:r>
            <a:r>
              <a:rPr lang="cs-CZ" altLang="cs-CZ" sz="2000" b="1" i="1"/>
              <a:t>Y + </a:t>
            </a:r>
            <a:r>
              <a:rPr lang="cs-CZ" altLang="cs-CZ" sz="2000" b="1" i="1">
                <a:latin typeface="Symbol" panose="05050102010706020507" pitchFamily="18" charset="2"/>
              </a:rPr>
              <a:t>D</a:t>
            </a:r>
            <a:r>
              <a:rPr lang="cs-CZ" altLang="cs-CZ" sz="2000" b="1" i="1"/>
              <a:t>t . Y – </a:t>
            </a:r>
            <a:r>
              <a:rPr lang="cs-CZ" altLang="cs-CZ" sz="2000" b="1" i="1">
                <a:latin typeface="Symbol" panose="05050102010706020507" pitchFamily="18" charset="2"/>
              </a:rPr>
              <a:t>D</a:t>
            </a:r>
            <a:r>
              <a:rPr lang="cs-CZ" altLang="cs-CZ" sz="2000" b="1" i="1"/>
              <a:t>G – </a:t>
            </a:r>
            <a:r>
              <a:rPr lang="cs-CZ" altLang="cs-CZ" sz="2000" b="1" i="1">
                <a:latin typeface="Symbol" panose="05050102010706020507" pitchFamily="18" charset="2"/>
              </a:rPr>
              <a:t>D</a:t>
            </a:r>
            <a:r>
              <a:rPr lang="cs-CZ" altLang="cs-CZ" sz="2000" b="1" i="1"/>
              <a:t>TR</a:t>
            </a:r>
            <a:endParaRPr lang="en-GB" altLang="cs-CZ" sz="2000" b="1" i="1"/>
          </a:p>
        </p:txBody>
      </p:sp>
      <p:graphicFrame>
        <p:nvGraphicFramePr>
          <p:cNvPr id="19462" name="Object 6">
            <a:extLst>
              <a:ext uri="{FF2B5EF4-FFF2-40B4-BE49-F238E27FC236}">
                <a16:creationId xmlns:a16="http://schemas.microsoft.com/office/drawing/2014/main" id="{F25E2EFC-A054-DBCD-535C-56E56FD4E7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950" y="3757613"/>
          <a:ext cx="8834438" cy="137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2" imgW="4394200" imgH="685800" progId="Equation.3">
                  <p:embed/>
                </p:oleObj>
              </mc:Choice>
              <mc:Fallback>
                <p:oleObj name="Rovnice" r:id="rId2" imgW="4394200" imgH="685800" progId="Equation.3">
                  <p:embed/>
                  <p:pic>
                    <p:nvPicPr>
                      <p:cNvPr id="19462" name="Object 6">
                        <a:extLst>
                          <a:ext uri="{FF2B5EF4-FFF2-40B4-BE49-F238E27FC236}">
                            <a16:creationId xmlns:a16="http://schemas.microsoft.com/office/drawing/2014/main" id="{F25E2EFC-A054-DBCD-535C-56E56FD4E7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3757613"/>
                        <a:ext cx="8834438" cy="1379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7">
            <a:extLst>
              <a:ext uri="{FF2B5EF4-FFF2-40B4-BE49-F238E27FC236}">
                <a16:creationId xmlns:a16="http://schemas.microsoft.com/office/drawing/2014/main" id="{7B205844-2541-6F82-6DF0-685474B443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2275" y="5251450"/>
          <a:ext cx="2527300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4" imgW="1257300" imgH="419100" progId="Equation.3">
                  <p:embed/>
                </p:oleObj>
              </mc:Choice>
              <mc:Fallback>
                <p:oleObj name="Rovnice" r:id="rId4" imgW="1257300" imgH="419100" progId="Equation.3">
                  <p:embed/>
                  <p:pic>
                    <p:nvPicPr>
                      <p:cNvPr id="19463" name="Object 7">
                        <a:extLst>
                          <a:ext uri="{FF2B5EF4-FFF2-40B4-BE49-F238E27FC236}">
                            <a16:creationId xmlns:a16="http://schemas.microsoft.com/office/drawing/2014/main" id="{7B205844-2541-6F82-6DF0-685474B443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" y="5251450"/>
                        <a:ext cx="2527300" cy="84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4" name="Rectangle 8">
            <a:extLst>
              <a:ext uri="{FF2B5EF4-FFF2-40B4-BE49-F238E27FC236}">
                <a16:creationId xmlns:a16="http://schemas.microsoft.com/office/drawing/2014/main" id="{0F2BD503-179B-B990-A803-DCB0C2C9A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0488" y="4184650"/>
            <a:ext cx="2501900" cy="982663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cs-CZ" altLang="cs-CZ" sz="1800">
              <a:latin typeface="Arial" panose="020B0604020202020204" pitchFamily="34" charset="0"/>
            </a:endParaRPr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47EF92EC-0BD4-65E5-2F8C-19E38CF126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038" y="2055813"/>
            <a:ext cx="32131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cs-CZ" altLang="cs-CZ" sz="2400" i="1">
                <a:solidFill>
                  <a:srgbClr val="FF0000"/>
                </a:solidFill>
                <a:latin typeface="Arial" panose="020B0604020202020204" pitchFamily="34" charset="0"/>
              </a:rPr>
              <a:t>Strukturální přebytek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4F26AFC8-767A-391C-CB04-328A1763F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2213" y="2055813"/>
            <a:ext cx="32131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cs-CZ" altLang="cs-CZ" sz="2400" i="1">
                <a:solidFill>
                  <a:srgbClr val="FF0000"/>
                </a:solidFill>
                <a:latin typeface="Arial" panose="020B0604020202020204" pitchFamily="34" charset="0"/>
              </a:rPr>
              <a:t>Cyklický přebytek</a:t>
            </a:r>
          </a:p>
        </p:txBody>
      </p:sp>
      <p:sp>
        <p:nvSpPr>
          <p:cNvPr id="3" name="Zaoblený obdélník 2">
            <a:extLst>
              <a:ext uri="{FF2B5EF4-FFF2-40B4-BE49-F238E27FC236}">
                <a16:creationId xmlns:a16="http://schemas.microsoft.com/office/drawing/2014/main" id="{BC858F2A-A512-3A37-85F7-873917418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113" y="1506538"/>
            <a:ext cx="1863725" cy="322262"/>
          </a:xfrm>
          <a:prstGeom prst="roundRect">
            <a:avLst>
              <a:gd name="adj" fmla="val 16667"/>
            </a:avLst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cs-CZ" altLang="cs-CZ" sz="1800">
              <a:latin typeface="Arial" panose="020B0604020202020204" pitchFamily="34" charset="0"/>
            </a:endParaRPr>
          </a:p>
        </p:txBody>
      </p:sp>
      <p:sp>
        <p:nvSpPr>
          <p:cNvPr id="10" name="Zaoblený obdélník 9">
            <a:extLst>
              <a:ext uri="{FF2B5EF4-FFF2-40B4-BE49-F238E27FC236}">
                <a16:creationId xmlns:a16="http://schemas.microsoft.com/office/drawing/2014/main" id="{3C445CE1-B5A2-9EA7-E016-44D74CD58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2463" y="1506538"/>
            <a:ext cx="1306512" cy="322262"/>
          </a:xfrm>
          <a:prstGeom prst="roundRect">
            <a:avLst>
              <a:gd name="adj" fmla="val 16667"/>
            </a:avLst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cs-CZ" altLang="cs-CZ" sz="1800">
              <a:latin typeface="Arial" panose="020B0604020202020204" pitchFamily="34" charset="0"/>
            </a:endParaRPr>
          </a:p>
        </p:txBody>
      </p:sp>
      <p:cxnSp>
        <p:nvCxnSpPr>
          <p:cNvPr id="5" name="Přímá spojnice se šipkou 4">
            <a:extLst>
              <a:ext uri="{FF2B5EF4-FFF2-40B4-BE49-F238E27FC236}">
                <a16:creationId xmlns:a16="http://schemas.microsoft.com/office/drawing/2014/main" id="{FFCF9C10-EB3C-4313-9F5B-48983F7901F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716088" y="1828800"/>
            <a:ext cx="17462" cy="30480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Přímá spojnice se šipkou 12">
            <a:extLst>
              <a:ext uri="{FF2B5EF4-FFF2-40B4-BE49-F238E27FC236}">
                <a16:creationId xmlns:a16="http://schemas.microsoft.com/office/drawing/2014/main" id="{10141E7F-CFD2-B2E3-58F0-A6CA61E518AA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067175" y="1836738"/>
            <a:ext cx="539750" cy="30480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9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1946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1946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4" grpId="0" animBg="1"/>
      <p:bldP spid="2" grpId="0"/>
      <p:bldP spid="8" grpId="0"/>
      <p:bldP spid="3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3">
            <a:extLst>
              <a:ext uri="{FF2B5EF4-FFF2-40B4-BE49-F238E27FC236}">
                <a16:creationId xmlns:a16="http://schemas.microsoft.com/office/drawing/2014/main" id="{AD261C03-1AD4-D567-70CA-1012964A98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15925"/>
            <a:ext cx="7772400" cy="56800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cs-CZ" altLang="cs-CZ" sz="2400"/>
              <a:t>"Rozpočet by měl být vyvážený, státní pokladna by se měla znovu naplnit, veřejný dluh by se měl snížit, arogance úřednictva by se měla zmírnit a být pod dozorem a pomoc cizím zemím by se měla omezit,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cs-CZ" altLang="cs-CZ" sz="2400">
                <a:solidFill>
                  <a:schemeClr val="accent1"/>
                </a:solidFill>
              </a:rPr>
              <a:t>….pokud Řím nemá přijít na mizinu.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cs-CZ" altLang="cs-CZ" sz="2400"/>
              <a:t>Lidé se opět musí naučit pracovat namísto toho, aby žili z veřejné podpory."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cs-CZ" altLang="cs-CZ" sz="2400">
                <a:solidFill>
                  <a:schemeClr val="accent2"/>
                </a:solidFill>
              </a:rPr>
              <a:t>Marcus Tullius Cicero v roce 55 před n. l.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cs-CZ" altLang="cs-CZ" sz="2400"/>
              <a:t>Pokročili jsme někam za 2065 let?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cs-CZ" altLang="cs-CZ" sz="24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cs-CZ" altLang="cs-CZ" sz="2400"/>
              <a:t>"Existují 2 jistoty: daně a smrt." (Benjamin Franklin)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cs-CZ" altLang="cs-CZ" sz="2400"/>
              <a:t>"Lidé potřebují jistoty!" (Bohuslav Sobotka)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cs-CZ" altLang="cs-CZ" sz="24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cs-CZ" altLang="cs-CZ" sz="2400"/>
              <a:t>„Pokud se to hýbe, zdaňme to. Pokud se to stále ještě hýbe, regulujme to. Pokud se to přestane hýbat, dotujme to.“ R. Regan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cs-CZ" altLang="cs-CZ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2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B02BDB8A-6F41-DD91-D297-3AD843CC6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" y="-271463"/>
            <a:ext cx="7772400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cs-CZ" sz="2800" b="1" i="1">
                <a:solidFill>
                  <a:schemeClr val="accent2"/>
                </a:solidFill>
              </a:rPr>
              <a:t>Multipli</a:t>
            </a:r>
            <a:r>
              <a:rPr lang="cs-CZ" altLang="cs-CZ" sz="2800" b="1" i="1">
                <a:solidFill>
                  <a:schemeClr val="accent2"/>
                </a:solidFill>
              </a:rPr>
              <a:t>kátor vyrovnaného rozpočtu</a:t>
            </a:r>
            <a:endParaRPr lang="en-GB" altLang="cs-CZ" sz="2800" b="1" i="1">
              <a:solidFill>
                <a:schemeClr val="accent2"/>
              </a:solidFill>
            </a:endParaRPr>
          </a:p>
        </p:txBody>
      </p:sp>
      <p:sp>
        <p:nvSpPr>
          <p:cNvPr id="20483" name="Text Box 3">
            <a:extLst>
              <a:ext uri="{FF2B5EF4-FFF2-40B4-BE49-F238E27FC236}">
                <a16:creationId xmlns:a16="http://schemas.microsoft.com/office/drawing/2014/main" id="{5E93576C-F622-FE5A-C83B-E7F409A01B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" y="633413"/>
            <a:ext cx="7848600" cy="616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GB" altLang="cs-CZ" sz="2400" b="1" i="1">
                <a:solidFill>
                  <a:schemeClr val="accent2"/>
                </a:solidFill>
              </a:rPr>
              <a:t>BS = TA – G – TR</a:t>
            </a:r>
            <a:r>
              <a:rPr lang="en-GB" altLang="cs-CZ" sz="2000"/>
              <a:t>	,t</a:t>
            </a:r>
            <a:r>
              <a:rPr lang="cs-CZ" altLang="cs-CZ" sz="2000"/>
              <a:t>edy        </a:t>
            </a:r>
            <a:r>
              <a:rPr lang="en-GB" altLang="cs-CZ" sz="2400" b="1" i="1">
                <a:solidFill>
                  <a:schemeClr val="accent2"/>
                </a:solidFill>
                <a:latin typeface="Symbol" panose="05050102010706020507" pitchFamily="18" charset="2"/>
              </a:rPr>
              <a:t>D</a:t>
            </a:r>
            <a:r>
              <a:rPr lang="en-GB" altLang="cs-CZ" sz="2400" b="1" i="1">
                <a:solidFill>
                  <a:schemeClr val="accent2"/>
                </a:solidFill>
              </a:rPr>
              <a:t>BS = </a:t>
            </a:r>
            <a:r>
              <a:rPr lang="en-GB" altLang="cs-CZ" sz="2400" b="1" i="1">
                <a:solidFill>
                  <a:schemeClr val="accent2"/>
                </a:solidFill>
                <a:latin typeface="Symbol" panose="05050102010706020507" pitchFamily="18" charset="2"/>
              </a:rPr>
              <a:t>D</a:t>
            </a:r>
            <a:r>
              <a:rPr lang="en-GB" altLang="cs-CZ" sz="2400" b="1" i="1">
                <a:solidFill>
                  <a:schemeClr val="accent2"/>
                </a:solidFill>
              </a:rPr>
              <a:t>TA – </a:t>
            </a:r>
            <a:r>
              <a:rPr lang="en-GB" altLang="cs-CZ" sz="2400" b="1" i="1">
                <a:solidFill>
                  <a:schemeClr val="accent2"/>
                </a:solidFill>
                <a:latin typeface="Symbol" panose="05050102010706020507" pitchFamily="18" charset="2"/>
              </a:rPr>
              <a:t>D</a:t>
            </a:r>
            <a:r>
              <a:rPr lang="en-GB" altLang="cs-CZ" sz="2400" b="1" i="1">
                <a:solidFill>
                  <a:schemeClr val="accent2"/>
                </a:solidFill>
              </a:rPr>
              <a:t>G – </a:t>
            </a:r>
            <a:r>
              <a:rPr lang="en-GB" altLang="cs-CZ" sz="2400" b="1" i="1">
                <a:solidFill>
                  <a:schemeClr val="accent2"/>
                </a:solidFill>
                <a:latin typeface="Symbol" panose="05050102010706020507" pitchFamily="18" charset="2"/>
              </a:rPr>
              <a:t>D</a:t>
            </a:r>
            <a:r>
              <a:rPr lang="en-GB" altLang="cs-CZ" sz="2400" b="1" i="1">
                <a:solidFill>
                  <a:schemeClr val="accent2"/>
                </a:solidFill>
              </a:rPr>
              <a:t>TR</a:t>
            </a:r>
            <a:endParaRPr lang="en-GB" altLang="cs-CZ" sz="2400">
              <a:solidFill>
                <a:schemeClr val="accent2"/>
              </a:solidFill>
            </a:endParaRP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cs-CZ" altLang="cs-CZ" sz="2000"/>
              <a:t>Aby zůstalo </a:t>
            </a:r>
            <a:r>
              <a:rPr lang="en-GB" altLang="cs-CZ" sz="2400" b="1" i="1">
                <a:solidFill>
                  <a:schemeClr val="accent2"/>
                </a:solidFill>
                <a:latin typeface="Symbol" panose="05050102010706020507" pitchFamily="18" charset="2"/>
              </a:rPr>
              <a:t>D</a:t>
            </a:r>
            <a:r>
              <a:rPr lang="en-GB" altLang="cs-CZ" sz="2400" b="1" i="1">
                <a:solidFill>
                  <a:schemeClr val="accent2"/>
                </a:solidFill>
              </a:rPr>
              <a:t>BS = 0</a:t>
            </a:r>
            <a:r>
              <a:rPr lang="en-GB" altLang="cs-CZ" sz="2000"/>
              <a:t>, mus</a:t>
            </a:r>
            <a:r>
              <a:rPr lang="cs-CZ" altLang="cs-CZ" sz="2000"/>
              <a:t>í být </a:t>
            </a:r>
            <a:r>
              <a:rPr lang="en-GB" altLang="cs-CZ" sz="2400" b="1" i="1">
                <a:solidFill>
                  <a:schemeClr val="accent2"/>
                </a:solidFill>
                <a:latin typeface="Symbol" panose="05050102010706020507" pitchFamily="18" charset="2"/>
              </a:rPr>
              <a:t>D</a:t>
            </a:r>
            <a:r>
              <a:rPr lang="en-GB" altLang="cs-CZ" sz="2400" b="1" i="1">
                <a:solidFill>
                  <a:schemeClr val="accent2"/>
                </a:solidFill>
              </a:rPr>
              <a:t>TA = </a:t>
            </a:r>
            <a:r>
              <a:rPr lang="en-GB" altLang="cs-CZ" sz="2400" b="1" i="1">
                <a:solidFill>
                  <a:schemeClr val="accent2"/>
                </a:solidFill>
                <a:latin typeface="Symbol" panose="05050102010706020507" pitchFamily="18" charset="2"/>
              </a:rPr>
              <a:t>D</a:t>
            </a:r>
            <a:r>
              <a:rPr lang="en-GB" altLang="cs-CZ" sz="2400" b="1" i="1">
                <a:solidFill>
                  <a:schemeClr val="accent2"/>
                </a:solidFill>
              </a:rPr>
              <a:t>G</a:t>
            </a:r>
          </a:p>
          <a:p>
            <a:pPr eaLnBrk="1" hangingPunct="1">
              <a:spcBef>
                <a:spcPts val="3000"/>
              </a:spcBef>
              <a:buFontTx/>
              <a:buNone/>
            </a:pPr>
            <a:r>
              <a:rPr lang="en-GB" altLang="cs-CZ" sz="2400" b="1" i="1">
                <a:solidFill>
                  <a:schemeClr val="accent2"/>
                </a:solidFill>
              </a:rPr>
              <a:t>A</a:t>
            </a:r>
            <a:r>
              <a:rPr lang="cs-CZ" altLang="cs-CZ" sz="2400" b="1" i="1">
                <a:solidFill>
                  <a:schemeClr val="accent2"/>
                </a:solidFill>
              </a:rPr>
              <a:t>E</a:t>
            </a:r>
            <a:r>
              <a:rPr lang="en-GB" altLang="cs-CZ" sz="2400" b="1" i="1">
                <a:solidFill>
                  <a:schemeClr val="accent2"/>
                </a:solidFill>
              </a:rPr>
              <a:t>= C</a:t>
            </a:r>
            <a:r>
              <a:rPr lang="en-GB" altLang="cs-CZ" sz="2400" b="1" i="1" baseline="-25000">
                <a:solidFill>
                  <a:schemeClr val="accent2"/>
                </a:solidFill>
              </a:rPr>
              <a:t>A</a:t>
            </a:r>
            <a:r>
              <a:rPr lang="en-GB" altLang="cs-CZ" sz="2400" b="1" i="1">
                <a:solidFill>
                  <a:schemeClr val="accent2"/>
                </a:solidFill>
              </a:rPr>
              <a:t> + c . ( Y – TA + TR) + I</a:t>
            </a:r>
            <a:r>
              <a:rPr lang="en-GB" altLang="cs-CZ" sz="2400" b="1" i="1" baseline="-25000">
                <a:solidFill>
                  <a:schemeClr val="accent2"/>
                </a:solidFill>
              </a:rPr>
              <a:t>A</a:t>
            </a:r>
            <a:r>
              <a:rPr lang="en-GB" altLang="cs-CZ" sz="2400" b="1" i="1">
                <a:solidFill>
                  <a:schemeClr val="accent2"/>
                </a:solidFill>
              </a:rPr>
              <a:t> + G</a:t>
            </a:r>
            <a:r>
              <a:rPr lang="en-GB" altLang="cs-CZ" sz="2400" b="1" i="1" baseline="-25000">
                <a:solidFill>
                  <a:schemeClr val="accent2"/>
                </a:solidFill>
              </a:rPr>
              <a:t>A</a:t>
            </a:r>
            <a:endParaRPr lang="en-GB" altLang="cs-CZ" sz="2400" baseline="-25000">
              <a:solidFill>
                <a:schemeClr val="accent2"/>
              </a:solidFill>
            </a:endParaRP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GB" altLang="cs-CZ" sz="2400" b="1" i="1">
                <a:solidFill>
                  <a:schemeClr val="accent2"/>
                </a:solidFill>
                <a:latin typeface="Symbol" panose="05050102010706020507" pitchFamily="18" charset="2"/>
              </a:rPr>
              <a:t>D</a:t>
            </a:r>
            <a:r>
              <a:rPr lang="en-GB" altLang="cs-CZ" sz="2400" b="1" i="1">
                <a:solidFill>
                  <a:schemeClr val="accent2"/>
                </a:solidFill>
              </a:rPr>
              <a:t>A</a:t>
            </a:r>
            <a:r>
              <a:rPr lang="cs-CZ" altLang="cs-CZ" sz="2400" b="1" i="1">
                <a:solidFill>
                  <a:schemeClr val="accent2"/>
                </a:solidFill>
              </a:rPr>
              <a:t>E</a:t>
            </a:r>
            <a:r>
              <a:rPr lang="en-GB" altLang="cs-CZ" sz="2400" b="1" i="1">
                <a:solidFill>
                  <a:schemeClr val="accent2"/>
                </a:solidFill>
              </a:rPr>
              <a:t> =  c . (</a:t>
            </a:r>
            <a:r>
              <a:rPr lang="en-GB" altLang="cs-CZ" sz="2400" b="1" i="1">
                <a:solidFill>
                  <a:schemeClr val="accent2"/>
                </a:solidFill>
                <a:latin typeface="Symbol" panose="05050102010706020507" pitchFamily="18" charset="2"/>
              </a:rPr>
              <a:t>D</a:t>
            </a:r>
            <a:r>
              <a:rPr lang="en-GB" altLang="cs-CZ" sz="2400" b="1" i="1">
                <a:solidFill>
                  <a:schemeClr val="accent2"/>
                </a:solidFill>
              </a:rPr>
              <a:t>Y – </a:t>
            </a:r>
            <a:r>
              <a:rPr lang="en-GB" altLang="cs-CZ" sz="2400" b="1" i="1">
                <a:solidFill>
                  <a:schemeClr val="accent2"/>
                </a:solidFill>
                <a:latin typeface="Symbol" panose="05050102010706020507" pitchFamily="18" charset="2"/>
              </a:rPr>
              <a:t>D</a:t>
            </a:r>
            <a:r>
              <a:rPr lang="en-GB" altLang="cs-CZ" sz="2400" b="1" i="1">
                <a:solidFill>
                  <a:schemeClr val="accent2"/>
                </a:solidFill>
              </a:rPr>
              <a:t>TA )  + </a:t>
            </a:r>
            <a:r>
              <a:rPr lang="en-GB" altLang="cs-CZ" sz="2400" b="1" i="1">
                <a:solidFill>
                  <a:schemeClr val="accent2"/>
                </a:solidFill>
                <a:latin typeface="Symbol" panose="05050102010706020507" pitchFamily="18" charset="2"/>
              </a:rPr>
              <a:t>D</a:t>
            </a:r>
            <a:r>
              <a:rPr lang="en-GB" altLang="cs-CZ" sz="2400" b="1" i="1">
                <a:solidFill>
                  <a:schemeClr val="accent2"/>
                </a:solidFill>
              </a:rPr>
              <a:t>G</a:t>
            </a:r>
            <a:endParaRPr lang="en-GB" altLang="cs-CZ" sz="2400">
              <a:solidFill>
                <a:schemeClr val="accent2"/>
              </a:solidFill>
            </a:endParaRPr>
          </a:p>
          <a:p>
            <a:pPr eaLnBrk="1" hangingPunct="1">
              <a:spcBef>
                <a:spcPts val="3000"/>
              </a:spcBef>
              <a:buFontTx/>
              <a:buNone/>
            </a:pPr>
            <a:r>
              <a:rPr lang="cs-CZ" altLang="cs-CZ" sz="2000"/>
              <a:t>Podmínka rovnováhy</a:t>
            </a:r>
            <a:r>
              <a:rPr lang="en-GB" altLang="cs-CZ" sz="2000">
                <a:latin typeface="Symbol" panose="05050102010706020507" pitchFamily="18" charset="2"/>
              </a:rPr>
              <a:t> 	</a:t>
            </a:r>
            <a:r>
              <a:rPr lang="en-GB" altLang="cs-CZ" sz="2400" b="1" i="1">
                <a:solidFill>
                  <a:schemeClr val="accent2"/>
                </a:solidFill>
                <a:latin typeface="Symbol" panose="05050102010706020507" pitchFamily="18" charset="2"/>
              </a:rPr>
              <a:t>D</a:t>
            </a:r>
            <a:r>
              <a:rPr lang="en-GB" altLang="cs-CZ" sz="2400" b="1" i="1">
                <a:solidFill>
                  <a:schemeClr val="accent2"/>
                </a:solidFill>
              </a:rPr>
              <a:t>Y = </a:t>
            </a:r>
            <a:r>
              <a:rPr lang="en-GB" altLang="cs-CZ" sz="2400" b="1" i="1">
                <a:solidFill>
                  <a:schemeClr val="accent2"/>
                </a:solidFill>
                <a:latin typeface="Symbol" panose="05050102010706020507" pitchFamily="18" charset="2"/>
              </a:rPr>
              <a:t>D</a:t>
            </a:r>
            <a:r>
              <a:rPr lang="en-GB" altLang="cs-CZ" sz="2400" b="1" i="1">
                <a:solidFill>
                  <a:schemeClr val="accent2"/>
                </a:solidFill>
              </a:rPr>
              <a:t>A</a:t>
            </a:r>
            <a:r>
              <a:rPr lang="cs-CZ" altLang="cs-CZ" sz="2400" b="1" i="1">
                <a:solidFill>
                  <a:schemeClr val="accent2"/>
                </a:solidFill>
              </a:rPr>
              <a:t>E</a:t>
            </a:r>
            <a:r>
              <a:rPr lang="en-GB" altLang="cs-CZ" sz="2000"/>
              <a:t>	t</a:t>
            </a:r>
            <a:r>
              <a:rPr lang="cs-CZ" altLang="cs-CZ" sz="2000"/>
              <a:t>edy</a:t>
            </a:r>
            <a:r>
              <a:rPr lang="en-GB" altLang="cs-CZ" sz="2000"/>
              <a:t>: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GB" altLang="cs-CZ" sz="2400" b="1" i="1">
                <a:solidFill>
                  <a:schemeClr val="accent2"/>
                </a:solidFill>
                <a:latin typeface="Symbol" panose="05050102010706020507" pitchFamily="18" charset="2"/>
              </a:rPr>
              <a:t>D</a:t>
            </a:r>
            <a:r>
              <a:rPr lang="en-GB" altLang="cs-CZ" sz="2400" b="1" i="1">
                <a:solidFill>
                  <a:schemeClr val="accent2"/>
                </a:solidFill>
              </a:rPr>
              <a:t>Y =  c . (</a:t>
            </a:r>
            <a:r>
              <a:rPr lang="en-GB" altLang="cs-CZ" sz="2400" b="1" i="1">
                <a:solidFill>
                  <a:schemeClr val="accent2"/>
                </a:solidFill>
                <a:latin typeface="Symbol" panose="05050102010706020507" pitchFamily="18" charset="2"/>
              </a:rPr>
              <a:t>D</a:t>
            </a:r>
            <a:r>
              <a:rPr lang="en-GB" altLang="cs-CZ" sz="2400" b="1" i="1">
                <a:solidFill>
                  <a:schemeClr val="accent2"/>
                </a:solidFill>
              </a:rPr>
              <a:t>Y – </a:t>
            </a:r>
            <a:r>
              <a:rPr lang="en-GB" altLang="cs-CZ" sz="2400" b="1" i="1">
                <a:solidFill>
                  <a:schemeClr val="accent2"/>
                </a:solidFill>
                <a:latin typeface="Symbol" panose="05050102010706020507" pitchFamily="18" charset="2"/>
              </a:rPr>
              <a:t>D</a:t>
            </a:r>
            <a:r>
              <a:rPr lang="en-GB" altLang="cs-CZ" sz="2400" b="1" i="1">
                <a:solidFill>
                  <a:schemeClr val="accent2"/>
                </a:solidFill>
              </a:rPr>
              <a:t>TA )  + </a:t>
            </a:r>
            <a:r>
              <a:rPr lang="en-GB" altLang="cs-CZ" sz="2400" b="1" i="1">
                <a:solidFill>
                  <a:schemeClr val="accent2"/>
                </a:solidFill>
                <a:latin typeface="Symbol" panose="05050102010706020507" pitchFamily="18" charset="2"/>
              </a:rPr>
              <a:t>D</a:t>
            </a:r>
            <a:r>
              <a:rPr lang="en-GB" altLang="cs-CZ" sz="2400" b="1" i="1">
                <a:solidFill>
                  <a:schemeClr val="accent2"/>
                </a:solidFill>
              </a:rPr>
              <a:t>G</a:t>
            </a:r>
            <a:endParaRPr lang="en-GB" altLang="cs-CZ" sz="2400">
              <a:solidFill>
                <a:schemeClr val="accent2"/>
              </a:solidFill>
            </a:endParaRPr>
          </a:p>
          <a:p>
            <a:pPr eaLnBrk="1" hangingPunct="1">
              <a:spcBef>
                <a:spcPts val="3000"/>
              </a:spcBef>
              <a:buFontTx/>
              <a:buNone/>
            </a:pPr>
            <a:r>
              <a:rPr lang="cs-CZ" altLang="cs-CZ" sz="2000"/>
              <a:t>Substituujeme za </a:t>
            </a:r>
            <a:r>
              <a:rPr lang="en-GB" altLang="cs-CZ" sz="2400" b="1" i="1">
                <a:solidFill>
                  <a:schemeClr val="accent2"/>
                </a:solidFill>
                <a:latin typeface="Symbol" panose="05050102010706020507" pitchFamily="18" charset="2"/>
              </a:rPr>
              <a:t>D</a:t>
            </a:r>
            <a:r>
              <a:rPr lang="en-GB" altLang="cs-CZ" sz="2400" b="1" i="1">
                <a:solidFill>
                  <a:schemeClr val="accent2"/>
                </a:solidFill>
              </a:rPr>
              <a:t>TA = </a:t>
            </a:r>
            <a:r>
              <a:rPr lang="en-GB" altLang="cs-CZ" sz="2400" b="1" i="1">
                <a:solidFill>
                  <a:schemeClr val="accent2"/>
                </a:solidFill>
                <a:latin typeface="Symbol" panose="05050102010706020507" pitchFamily="18" charset="2"/>
              </a:rPr>
              <a:t>D</a:t>
            </a:r>
            <a:r>
              <a:rPr lang="en-GB" altLang="cs-CZ" sz="2400" b="1" i="1">
                <a:solidFill>
                  <a:schemeClr val="accent2"/>
                </a:solidFill>
              </a:rPr>
              <a:t>G</a:t>
            </a:r>
            <a:r>
              <a:rPr lang="en-GB" altLang="cs-CZ" sz="2000"/>
              <a:t>: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GB" altLang="cs-CZ" sz="2400" b="1" i="1">
                <a:solidFill>
                  <a:schemeClr val="accent2"/>
                </a:solidFill>
                <a:latin typeface="Symbol" panose="05050102010706020507" pitchFamily="18" charset="2"/>
              </a:rPr>
              <a:t>D</a:t>
            </a:r>
            <a:r>
              <a:rPr lang="en-GB" altLang="cs-CZ" sz="2400" b="1" i="1">
                <a:solidFill>
                  <a:schemeClr val="accent2"/>
                </a:solidFill>
              </a:rPr>
              <a:t>Y . ( 1 – c ) = </a:t>
            </a:r>
            <a:r>
              <a:rPr lang="en-GB" altLang="cs-CZ" sz="2400" b="1" i="1">
                <a:solidFill>
                  <a:schemeClr val="accent2"/>
                </a:solidFill>
                <a:latin typeface="Symbol" panose="05050102010706020507" pitchFamily="18" charset="2"/>
              </a:rPr>
              <a:t>D</a:t>
            </a:r>
            <a:r>
              <a:rPr lang="en-GB" altLang="cs-CZ" sz="2400" b="1" i="1">
                <a:solidFill>
                  <a:schemeClr val="accent2"/>
                </a:solidFill>
              </a:rPr>
              <a:t>G . ( 1 – c )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GB" altLang="cs-CZ" sz="2400" b="1" i="1">
                <a:solidFill>
                  <a:schemeClr val="accent2"/>
                </a:solidFill>
                <a:latin typeface="Symbol" panose="05050102010706020507" pitchFamily="18" charset="2"/>
              </a:rPr>
              <a:t>D</a:t>
            </a:r>
            <a:r>
              <a:rPr lang="en-GB" altLang="cs-CZ" sz="2400" b="1" i="1">
                <a:solidFill>
                  <a:schemeClr val="accent2"/>
                </a:solidFill>
              </a:rPr>
              <a:t>Y = </a:t>
            </a:r>
            <a:r>
              <a:rPr lang="en-GB" altLang="cs-CZ" sz="2400" b="1" i="1">
                <a:solidFill>
                  <a:schemeClr val="accent2"/>
                </a:solidFill>
                <a:latin typeface="Symbol" panose="05050102010706020507" pitchFamily="18" charset="2"/>
              </a:rPr>
              <a:t>D</a:t>
            </a:r>
            <a:r>
              <a:rPr lang="en-GB" altLang="cs-CZ" sz="2400" b="1" i="1">
                <a:solidFill>
                  <a:schemeClr val="accent2"/>
                </a:solidFill>
              </a:rPr>
              <a:t>G</a:t>
            </a:r>
            <a:endParaRPr lang="cs-CZ" altLang="cs-CZ" sz="2400" b="1" i="1">
              <a:solidFill>
                <a:schemeClr val="accent2"/>
              </a:solidFill>
            </a:endParaRP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GB" altLang="cs-CZ" sz="2400" b="1" i="1">
                <a:solidFill>
                  <a:srgbClr val="FF0000"/>
                </a:solidFill>
                <a:latin typeface="Symbol" panose="05050102010706020507" pitchFamily="18" charset="2"/>
              </a:rPr>
              <a:t>a</a:t>
            </a:r>
            <a:r>
              <a:rPr lang="en-GB" altLang="cs-CZ" sz="2400" b="1" i="1">
                <a:solidFill>
                  <a:srgbClr val="FF0000"/>
                </a:solidFill>
              </a:rPr>
              <a:t> = </a:t>
            </a:r>
            <a:r>
              <a:rPr lang="en-GB" altLang="cs-CZ" sz="2400" b="1" i="1">
                <a:solidFill>
                  <a:srgbClr val="FF0000"/>
                </a:solidFill>
                <a:latin typeface="Symbol" panose="05050102010706020507" pitchFamily="18" charset="2"/>
              </a:rPr>
              <a:t>D</a:t>
            </a:r>
            <a:r>
              <a:rPr lang="en-GB" altLang="cs-CZ" sz="2400" b="1" i="1">
                <a:solidFill>
                  <a:srgbClr val="FF0000"/>
                </a:solidFill>
              </a:rPr>
              <a:t>Y / </a:t>
            </a:r>
            <a:r>
              <a:rPr lang="en-GB" altLang="cs-CZ" sz="2400" b="1" i="1">
                <a:solidFill>
                  <a:srgbClr val="FF0000"/>
                </a:solidFill>
                <a:latin typeface="Symbol" panose="05050102010706020507" pitchFamily="18" charset="2"/>
              </a:rPr>
              <a:t>D</a:t>
            </a:r>
            <a:r>
              <a:rPr lang="en-GB" altLang="cs-CZ" sz="2400" b="1" i="1">
                <a:solidFill>
                  <a:srgbClr val="FF0000"/>
                </a:solidFill>
              </a:rPr>
              <a:t>G =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cs-CZ" sz="2400" b="1" i="1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  <p:sp>
        <p:nvSpPr>
          <p:cNvPr id="23556" name="Rectangle 5">
            <a:extLst>
              <a:ext uri="{FF2B5EF4-FFF2-40B4-BE49-F238E27FC236}">
                <a16:creationId xmlns:a16="http://schemas.microsoft.com/office/drawing/2014/main" id="{D24044BC-862B-0F2E-5C4C-67FC1B41A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33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cs-CZ" altLang="cs-CZ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6C182D1D-5064-C05D-9D98-67FDE3572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" y="-271463"/>
            <a:ext cx="7772400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cs-CZ" sz="2800" b="1" i="1">
                <a:solidFill>
                  <a:schemeClr val="accent2"/>
                </a:solidFill>
              </a:rPr>
              <a:t>P</a:t>
            </a:r>
            <a:r>
              <a:rPr lang="cs-CZ" altLang="cs-CZ" sz="2800" b="1" i="1">
                <a:solidFill>
                  <a:schemeClr val="accent2"/>
                </a:solidFill>
              </a:rPr>
              <a:t>ravidla rozpočtové odpovědnosti (evropská)</a:t>
            </a:r>
            <a:endParaRPr lang="en-GB" altLang="cs-CZ" sz="2800" b="1" i="1">
              <a:solidFill>
                <a:schemeClr val="accent2"/>
              </a:solidFill>
            </a:endParaRPr>
          </a:p>
        </p:txBody>
      </p:sp>
      <p:sp>
        <p:nvSpPr>
          <p:cNvPr id="20483" name="Text Box 3">
            <a:extLst>
              <a:ext uri="{FF2B5EF4-FFF2-40B4-BE49-F238E27FC236}">
                <a16:creationId xmlns:a16="http://schemas.microsoft.com/office/drawing/2014/main" id="{3895DAF5-7326-8BF9-1018-482D4A545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5" y="571500"/>
            <a:ext cx="8848725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1200"/>
              </a:spcBef>
              <a:buFontTx/>
              <a:buNone/>
            </a:pPr>
            <a:r>
              <a:rPr lang="cs-CZ" altLang="cs-CZ" sz="2400" b="1" u="sng" dirty="0"/>
              <a:t>a) dluhové pravidlo  </a:t>
            </a:r>
            <a:r>
              <a:rPr lang="cs-CZ" altLang="cs-CZ" sz="2400" dirty="0"/>
              <a:t>– (i) dluh/ HDP pod 60 % (55 %) 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cs-CZ" altLang="cs-CZ" sz="2400" dirty="0"/>
              <a:t>	(</a:t>
            </a:r>
            <a:r>
              <a:rPr lang="cs-CZ" altLang="cs-CZ" sz="2400" dirty="0" err="1"/>
              <a:t>ii</a:t>
            </a:r>
            <a:r>
              <a:rPr lang="cs-CZ" altLang="cs-CZ" sz="2400" dirty="0"/>
              <a:t>) neplatí (i), ale dluh/HDP klesá 3Y alespoň o 1/20; 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cs-CZ" altLang="cs-CZ" sz="2400" b="1" u="sng" dirty="0"/>
              <a:t>b) deficitní pravidlo </a:t>
            </a:r>
            <a:r>
              <a:rPr lang="cs-CZ" altLang="cs-CZ" sz="2400" dirty="0"/>
              <a:t>– (i) deficit sektoru vládních institucí nižší 3 %, 	(</a:t>
            </a:r>
            <a:r>
              <a:rPr lang="cs-CZ" altLang="cs-CZ" sz="2400" dirty="0" err="1"/>
              <a:t>ii</a:t>
            </a:r>
            <a:r>
              <a:rPr lang="cs-CZ" altLang="cs-CZ" sz="2400" dirty="0"/>
              <a:t>) neplatí (i), odchylka malá (0,5 % HDP) a jen jeden rok; 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cs-CZ" altLang="cs-CZ" sz="2400" b="1" u="sng" dirty="0"/>
              <a:t>c) pravidlo strukturálního salda</a:t>
            </a:r>
            <a:r>
              <a:rPr lang="cs-CZ" altLang="cs-CZ" sz="2400" dirty="0"/>
              <a:t> – (i) je strukturální saldo sektoru vládních institucí vyšší, než střednědobý rozpočtový cíl (MTO)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400" dirty="0"/>
              <a:t>	(</a:t>
            </a:r>
            <a:r>
              <a:rPr lang="cs-CZ" altLang="cs-CZ" sz="2400" dirty="0" err="1"/>
              <a:t>ii</a:t>
            </a:r>
            <a:r>
              <a:rPr lang="cs-CZ" altLang="cs-CZ" sz="2400" dirty="0"/>
              <a:t>) MTO nebyl dosažen, ale změna strukturální bilance </a:t>
            </a:r>
            <a:r>
              <a:rPr lang="en-GB" altLang="cs-CZ" sz="2400" dirty="0"/>
              <a:t>&gt;</a:t>
            </a:r>
            <a:r>
              <a:rPr lang="cs-CZ" altLang="cs-CZ" sz="2400" dirty="0"/>
              <a:t>0,5%;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cs-CZ" altLang="cs-CZ" sz="2400" b="1" u="sng" dirty="0"/>
              <a:t>d)</a:t>
            </a:r>
            <a:r>
              <a:rPr lang="en-GB" altLang="cs-CZ" sz="2400" b="1" u="sng" dirty="0"/>
              <a:t> </a:t>
            </a:r>
            <a:r>
              <a:rPr lang="cs-CZ" altLang="cs-CZ" sz="2400" b="1" u="sng" dirty="0"/>
              <a:t>výdajové pravidlo</a:t>
            </a:r>
            <a:r>
              <a:rPr lang="cs-CZ" altLang="cs-CZ" sz="2400" dirty="0"/>
              <a:t> – (i) roční tempo růstu reálných upravených výdajů sektoru vládních institucí  nižší než 10Y průměr tempa růstu </a:t>
            </a:r>
            <a:r>
              <a:rPr lang="cs-CZ" altLang="cs-CZ" sz="2400" dirty="0" err="1"/>
              <a:t>Y</a:t>
            </a:r>
            <a:r>
              <a:rPr lang="cs-CZ" altLang="cs-CZ" sz="2400" baseline="30000" dirty="0" err="1"/>
              <a:t>P</a:t>
            </a:r>
            <a:r>
              <a:rPr lang="cs-CZ" altLang="cs-CZ" sz="2400" baseline="-25000" dirty="0" err="1"/>
              <a:t>nom</a:t>
            </a:r>
            <a:r>
              <a:rPr lang="cs-CZ" altLang="cs-CZ" sz="2400" dirty="0"/>
              <a:t> sníženého o konvergenční doložku.</a:t>
            </a:r>
          </a:p>
        </p:txBody>
      </p:sp>
      <p:sp>
        <p:nvSpPr>
          <p:cNvPr id="24580" name="Rectangle 5">
            <a:extLst>
              <a:ext uri="{FF2B5EF4-FFF2-40B4-BE49-F238E27FC236}">
                <a16:creationId xmlns:a16="http://schemas.microsoft.com/office/drawing/2014/main" id="{7D0E6510-624D-8DBD-ADFF-21B6A5468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33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cs-CZ" altLang="cs-CZ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0362CBF7-81E4-10CA-92BE-E6ADF78DD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" y="-271463"/>
            <a:ext cx="7772400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cs-CZ" sz="2400" b="1" i="1">
                <a:solidFill>
                  <a:schemeClr val="accent2"/>
                </a:solidFill>
              </a:rPr>
              <a:t>P</a:t>
            </a:r>
            <a:r>
              <a:rPr lang="cs-CZ" altLang="cs-CZ" sz="2400" b="1" i="1">
                <a:solidFill>
                  <a:schemeClr val="accent2"/>
                </a:solidFill>
              </a:rPr>
              <a:t>ravidla rozpočtové odpovědnosti- dluhové a deficitní</a:t>
            </a:r>
            <a:endParaRPr lang="en-GB" altLang="cs-CZ" sz="2400" b="1" i="1">
              <a:solidFill>
                <a:schemeClr val="accent2"/>
              </a:solidFill>
            </a:endParaRPr>
          </a:p>
        </p:txBody>
      </p:sp>
      <p:sp>
        <p:nvSpPr>
          <p:cNvPr id="25603" name="Rectangle 5">
            <a:extLst>
              <a:ext uri="{FF2B5EF4-FFF2-40B4-BE49-F238E27FC236}">
                <a16:creationId xmlns:a16="http://schemas.microsoft.com/office/drawing/2014/main" id="{1F2D90AF-EF73-DE07-A4E4-CD1735D6C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33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cs-CZ" altLang="cs-CZ" sz="1800">
              <a:latin typeface="Arial" panose="020B0604020202020204" pitchFamily="34" charset="0"/>
            </a:endParaRPr>
          </a:p>
        </p:txBody>
      </p:sp>
      <p:pic>
        <p:nvPicPr>
          <p:cNvPr id="25604" name="Obrázek 2">
            <a:extLst>
              <a:ext uri="{FF2B5EF4-FFF2-40B4-BE49-F238E27FC236}">
                <a16:creationId xmlns:a16="http://schemas.microsoft.com/office/drawing/2014/main" id="{65826544-D2D5-A1EA-78CE-EC189010F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" y="500063"/>
            <a:ext cx="7324725" cy="311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5C4BA956-4135-8AD6-A226-CFEAE2607219}"/>
              </a:ext>
            </a:extLst>
          </p:cNvPr>
          <p:cNvGraphicFramePr>
            <a:graphicFrameLocks/>
          </p:cNvGraphicFramePr>
          <p:nvPr/>
        </p:nvGraphicFramePr>
        <p:xfrm>
          <a:off x="527356" y="3279627"/>
          <a:ext cx="7575550" cy="30782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99CE1EF2-AC48-F0A1-29D6-3FEFC6095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" y="-271463"/>
            <a:ext cx="7772400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cs-CZ" sz="2400" b="1" i="1">
                <a:solidFill>
                  <a:schemeClr val="accent2"/>
                </a:solidFill>
              </a:rPr>
              <a:t>P</a:t>
            </a:r>
            <a:r>
              <a:rPr lang="cs-CZ" altLang="cs-CZ" sz="2400" b="1" i="1">
                <a:solidFill>
                  <a:schemeClr val="accent2"/>
                </a:solidFill>
              </a:rPr>
              <a:t>ravidla rozpočtové odpovědnosti- strukturální d. a výdajové</a:t>
            </a:r>
            <a:endParaRPr lang="en-GB" altLang="cs-CZ" sz="2400" b="1" i="1">
              <a:solidFill>
                <a:schemeClr val="accent2"/>
              </a:solidFill>
            </a:endParaRPr>
          </a:p>
        </p:txBody>
      </p:sp>
      <p:sp>
        <p:nvSpPr>
          <p:cNvPr id="26627" name="Rectangle 5">
            <a:extLst>
              <a:ext uri="{FF2B5EF4-FFF2-40B4-BE49-F238E27FC236}">
                <a16:creationId xmlns:a16="http://schemas.microsoft.com/office/drawing/2014/main" id="{D58EAA40-5C3E-FA00-0FFD-E9664E0EF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33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cs-CZ" altLang="cs-CZ" sz="1800">
              <a:latin typeface="Arial" panose="020B0604020202020204" pitchFamily="34" charset="0"/>
            </a:endParaRPr>
          </a:p>
        </p:txBody>
      </p:sp>
      <p:pic>
        <p:nvPicPr>
          <p:cNvPr id="26628" name="Obrázek 1">
            <a:extLst>
              <a:ext uri="{FF2B5EF4-FFF2-40B4-BE49-F238E27FC236}">
                <a16:creationId xmlns:a16="http://schemas.microsoft.com/office/drawing/2014/main" id="{81814B75-9F30-F005-BA76-61007962C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3" y="523875"/>
            <a:ext cx="8382000" cy="297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Graf 7">
            <a:extLst>
              <a:ext uri="{FF2B5EF4-FFF2-40B4-BE49-F238E27FC236}">
                <a16:creationId xmlns:a16="http://schemas.microsoft.com/office/drawing/2014/main" id="{EA65EDAC-2EBD-7370-4046-CAEC15709C78}"/>
              </a:ext>
            </a:extLst>
          </p:cNvPr>
          <p:cNvGraphicFramePr>
            <a:graphicFrameLocks/>
          </p:cNvGraphicFramePr>
          <p:nvPr/>
        </p:nvGraphicFramePr>
        <p:xfrm>
          <a:off x="220379" y="3429000"/>
          <a:ext cx="8382727" cy="3365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FCFF772A-E42C-EBA6-F46D-37B6E0AF8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" y="-271463"/>
            <a:ext cx="7772400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cs-CZ" sz="2800" b="1" i="1">
                <a:solidFill>
                  <a:schemeClr val="accent2"/>
                </a:solidFill>
              </a:rPr>
              <a:t>Multiplikátor vyrovnaného rozpočtu</a:t>
            </a:r>
          </a:p>
        </p:txBody>
      </p:sp>
      <p:sp>
        <p:nvSpPr>
          <p:cNvPr id="34819" name="Text Box 3">
            <a:extLst>
              <a:ext uri="{FF2B5EF4-FFF2-40B4-BE49-F238E27FC236}">
                <a16:creationId xmlns:a16="http://schemas.microsoft.com/office/drawing/2014/main" id="{2E36039F-D65E-20FA-E395-F1092C33BB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" y="633413"/>
            <a:ext cx="7848600" cy="618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000" b="1" i="1"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000" b="1" i="1"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000" b="1" i="1"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000" b="1" i="1"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000" b="1" i="1"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000" b="1" i="1"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000" b="1" i="1"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000" b="1" i="1"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000" b="1" i="1"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000" b="1" i="1"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000" b="1" i="1"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000" b="1" i="1"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000" b="1" i="1"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000" b="1" i="1"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000" b="1" i="1"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000" b="1" i="1"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000" b="1" i="1"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cs-CZ" sz="2000" b="1" i="1"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cs-CZ" sz="2000" u="sng">
                <a:sym typeface="Symbol" panose="05050102010706020507" pitchFamily="18" charset="2"/>
              </a:rPr>
              <a:t>Issue for Seminar</a:t>
            </a:r>
            <a:r>
              <a:rPr lang="en-GB" altLang="cs-CZ" sz="2000">
                <a:sym typeface="Symbol" panose="05050102010706020507" pitchFamily="18" charset="2"/>
              </a:rPr>
              <a:t>- </a:t>
            </a:r>
            <a:r>
              <a:rPr lang="cs-CZ" altLang="cs-CZ" sz="2000">
                <a:sym typeface="Symbol" panose="05050102010706020507" pitchFamily="18" charset="2"/>
              </a:rPr>
              <a:t>spočítejte multiplikátor vyrovnaného rozpočtu pro současné změny </a:t>
            </a:r>
            <a:r>
              <a:rPr lang="cs-CZ" altLang="cs-CZ" sz="2000" b="1" i="1">
                <a:sym typeface="Symbol" panose="05050102010706020507" pitchFamily="18" charset="2"/>
              </a:rPr>
              <a:t>TR</a:t>
            </a:r>
            <a:r>
              <a:rPr lang="en-GB" altLang="cs-CZ" sz="2000">
                <a:sym typeface="Symbol" panose="05050102010706020507" pitchFamily="18" charset="2"/>
              </a:rPr>
              <a:t> </a:t>
            </a:r>
            <a:r>
              <a:rPr lang="cs-CZ" altLang="cs-CZ" sz="2000">
                <a:sym typeface="Symbol" panose="05050102010706020507" pitchFamily="18" charset="2"/>
              </a:rPr>
              <a:t>a </a:t>
            </a:r>
            <a:r>
              <a:rPr lang="cs-CZ" altLang="cs-CZ" sz="2000" b="1" i="1">
                <a:sym typeface="Symbol" panose="05050102010706020507" pitchFamily="18" charset="2"/>
              </a:rPr>
              <a:t>TA</a:t>
            </a:r>
            <a:r>
              <a:rPr lang="en-GB" altLang="cs-CZ" sz="2000">
                <a:sym typeface="Symbol" panose="05050102010706020507" pitchFamily="18" charset="2"/>
              </a:rPr>
              <a:t>, </a:t>
            </a:r>
            <a:r>
              <a:rPr lang="cs-CZ" altLang="cs-CZ" sz="2000">
                <a:sym typeface="Symbol" panose="05050102010706020507" pitchFamily="18" charset="2"/>
              </a:rPr>
              <a:t>změny </a:t>
            </a:r>
            <a:r>
              <a:rPr lang="cs-CZ" altLang="cs-CZ" sz="2000" b="1" i="1">
                <a:sym typeface="Symbol" panose="05050102010706020507" pitchFamily="18" charset="2"/>
              </a:rPr>
              <a:t>TR</a:t>
            </a:r>
            <a:r>
              <a:rPr lang="en-GB" altLang="cs-CZ" sz="2000">
                <a:sym typeface="Symbol" panose="05050102010706020507" pitchFamily="18" charset="2"/>
              </a:rPr>
              <a:t> </a:t>
            </a:r>
            <a:r>
              <a:rPr lang="cs-CZ" altLang="cs-CZ" sz="2000">
                <a:sym typeface="Symbol" panose="05050102010706020507" pitchFamily="18" charset="2"/>
              </a:rPr>
              <a:t>a změny </a:t>
            </a:r>
            <a:r>
              <a:rPr lang="en-GB" altLang="cs-CZ" sz="2000" b="1" i="1">
                <a:sym typeface="Symbol" panose="05050102010706020507" pitchFamily="18" charset="2"/>
              </a:rPr>
              <a:t>G</a:t>
            </a:r>
          </a:p>
        </p:txBody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5CCD2814-F89C-2DAA-E888-EF888E9F4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33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cs-CZ" altLang="cs-CZ" sz="1800">
              <a:latin typeface="Arial" panose="020B0604020202020204" pitchFamily="34" charset="0"/>
            </a:endParaRPr>
          </a:p>
        </p:txBody>
      </p:sp>
      <p:graphicFrame>
        <p:nvGraphicFramePr>
          <p:cNvPr id="27653" name="Object 5">
            <a:extLst>
              <a:ext uri="{FF2B5EF4-FFF2-40B4-BE49-F238E27FC236}">
                <a16:creationId xmlns:a16="http://schemas.microsoft.com/office/drawing/2014/main" id="{27A3F38C-DBD0-6ADF-50A5-EE116037F5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1013" y="1019175"/>
          <a:ext cx="8089900" cy="495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3246805" imgH="1997683" progId="Word.Picture.8">
                  <p:embed/>
                </p:oleObj>
              </mc:Choice>
              <mc:Fallback>
                <p:oleObj name="Picture" r:id="rId2" imgW="3246805" imgH="1997683" progId="Word.Picture.8">
                  <p:embed/>
                  <p:pic>
                    <p:nvPicPr>
                      <p:cNvPr id="27653" name="Object 5">
                        <a:extLst>
                          <a:ext uri="{FF2B5EF4-FFF2-40B4-BE49-F238E27FC236}">
                            <a16:creationId xmlns:a16="http://schemas.microsoft.com/office/drawing/2014/main" id="{27A3F38C-DBD0-6ADF-50A5-EE116037F5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13" y="1019175"/>
                        <a:ext cx="8089900" cy="495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1421043A-788B-72C1-2A18-E0975EBE1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" y="-271463"/>
            <a:ext cx="7772400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cs-CZ" altLang="cs-CZ" sz="2800" b="1" i="1">
                <a:solidFill>
                  <a:schemeClr val="accent2"/>
                </a:solidFill>
              </a:rPr>
              <a:t>Zahrnutí zahraničí</a:t>
            </a:r>
            <a:endParaRPr lang="en-GB" altLang="cs-CZ" sz="2800" b="1" i="1">
              <a:solidFill>
                <a:schemeClr val="accent2"/>
              </a:solidFill>
            </a:endParaRPr>
          </a:p>
        </p:txBody>
      </p:sp>
      <p:sp>
        <p:nvSpPr>
          <p:cNvPr id="22531" name="Text Box 3">
            <a:extLst>
              <a:ext uri="{FF2B5EF4-FFF2-40B4-BE49-F238E27FC236}">
                <a16:creationId xmlns:a16="http://schemas.microsoft.com/office/drawing/2014/main" id="{000C36BF-7B00-D769-7F0A-29D0AD866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" y="633413"/>
            <a:ext cx="8655050" cy="407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1200"/>
              </a:spcBef>
              <a:buFontTx/>
              <a:buNone/>
            </a:pPr>
            <a:r>
              <a:rPr lang="cs-CZ" altLang="cs-CZ" sz="2400"/>
              <a:t>Modifikace AE</a:t>
            </a:r>
            <a:r>
              <a:rPr lang="en-GB" altLang="cs-CZ" sz="2400"/>
              <a:t>:</a:t>
            </a:r>
          </a:p>
          <a:p>
            <a:pPr lvl="1" eaLnBrk="1" hangingPunct="1">
              <a:spcBef>
                <a:spcPts val="1200"/>
              </a:spcBef>
              <a:buFontTx/>
              <a:buNone/>
            </a:pPr>
            <a:r>
              <a:rPr lang="en-GB" altLang="cs-CZ" sz="2400" b="1" i="1">
                <a:solidFill>
                  <a:schemeClr val="accent2"/>
                </a:solidFill>
              </a:rPr>
              <a:t>A</a:t>
            </a:r>
            <a:r>
              <a:rPr lang="cs-CZ" altLang="cs-CZ" sz="2400" b="1" i="1">
                <a:solidFill>
                  <a:schemeClr val="accent2"/>
                </a:solidFill>
              </a:rPr>
              <a:t>E</a:t>
            </a:r>
            <a:r>
              <a:rPr lang="en-GB" altLang="cs-CZ" sz="2400" b="1" i="1">
                <a:solidFill>
                  <a:schemeClr val="accent2"/>
                </a:solidFill>
              </a:rPr>
              <a:t> = C + I + G + NX</a:t>
            </a:r>
            <a:endParaRPr lang="en-GB" altLang="cs-CZ" sz="2400">
              <a:solidFill>
                <a:schemeClr val="accent2"/>
              </a:solidFill>
            </a:endParaRP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cs-CZ" altLang="cs-CZ" sz="2400"/>
              <a:t>kde</a:t>
            </a:r>
            <a:endParaRPr lang="en-GB" altLang="cs-CZ" sz="2400"/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GB" altLang="cs-CZ" sz="2400" b="1" i="1">
                <a:solidFill>
                  <a:schemeClr val="accent2"/>
                </a:solidFill>
              </a:rPr>
              <a:t>NX = X – M = X</a:t>
            </a:r>
            <a:r>
              <a:rPr lang="en-GB" altLang="cs-CZ" sz="2400" b="1" i="1" baseline="-25000">
                <a:solidFill>
                  <a:schemeClr val="accent2"/>
                </a:solidFill>
              </a:rPr>
              <a:t>A</a:t>
            </a:r>
            <a:r>
              <a:rPr lang="en-GB" altLang="cs-CZ" sz="2400" b="1" i="1">
                <a:solidFill>
                  <a:schemeClr val="accent2"/>
                </a:solidFill>
              </a:rPr>
              <a:t> – ( M</a:t>
            </a:r>
            <a:r>
              <a:rPr lang="en-GB" altLang="cs-CZ" sz="2400" b="1" i="1" baseline="-25000">
                <a:solidFill>
                  <a:schemeClr val="accent2"/>
                </a:solidFill>
              </a:rPr>
              <a:t>A</a:t>
            </a:r>
            <a:r>
              <a:rPr lang="en-GB" altLang="cs-CZ" sz="2400" b="1" i="1">
                <a:solidFill>
                  <a:schemeClr val="accent2"/>
                </a:solidFill>
              </a:rPr>
              <a:t> </a:t>
            </a:r>
            <a:r>
              <a:rPr lang="cs-CZ" altLang="cs-CZ" sz="2400" b="1" i="1">
                <a:solidFill>
                  <a:schemeClr val="accent2"/>
                </a:solidFill>
              </a:rPr>
              <a:t>+</a:t>
            </a:r>
            <a:r>
              <a:rPr lang="en-GB" altLang="cs-CZ" sz="2400" b="1" i="1">
                <a:solidFill>
                  <a:schemeClr val="accent2"/>
                </a:solidFill>
              </a:rPr>
              <a:t> m . Y)</a:t>
            </a:r>
            <a:endParaRPr lang="en-GB" altLang="cs-CZ" sz="2400">
              <a:solidFill>
                <a:schemeClr val="accent2"/>
              </a:solidFill>
            </a:endParaRPr>
          </a:p>
          <a:p>
            <a:pPr eaLnBrk="1" hangingPunct="1">
              <a:spcBef>
                <a:spcPts val="1200"/>
              </a:spcBef>
              <a:buFontTx/>
              <a:buNone/>
            </a:pPr>
            <a:endParaRPr lang="cs-CZ" altLang="cs-CZ" sz="2400">
              <a:solidFill>
                <a:schemeClr val="accent2"/>
              </a:solidFill>
            </a:endParaRP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cs-CZ" altLang="cs-CZ" sz="2400"/>
              <a:t>V rovnováze</a:t>
            </a:r>
            <a:endParaRPr lang="en-GB" altLang="cs-CZ" sz="2400"/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GB" altLang="cs-CZ" sz="2400" b="1" i="1">
                <a:solidFill>
                  <a:schemeClr val="accent2"/>
                </a:solidFill>
              </a:rPr>
              <a:t>Y = C</a:t>
            </a:r>
            <a:r>
              <a:rPr lang="en-GB" altLang="cs-CZ" sz="2400" b="1" i="1" baseline="-25000">
                <a:solidFill>
                  <a:schemeClr val="accent2"/>
                </a:solidFill>
              </a:rPr>
              <a:t>A</a:t>
            </a:r>
            <a:r>
              <a:rPr lang="en-GB" altLang="cs-CZ" sz="2400" b="1" i="1">
                <a:solidFill>
                  <a:schemeClr val="accent2"/>
                </a:solidFill>
              </a:rPr>
              <a:t> + c . ( 1 – t  ) .Y  + c. TR + I</a:t>
            </a:r>
            <a:r>
              <a:rPr lang="en-GB" altLang="cs-CZ" sz="2400" b="1" i="1" baseline="-25000">
                <a:solidFill>
                  <a:schemeClr val="accent2"/>
                </a:solidFill>
              </a:rPr>
              <a:t>A</a:t>
            </a:r>
            <a:r>
              <a:rPr lang="en-GB" altLang="cs-CZ" sz="2400" b="1" i="1">
                <a:solidFill>
                  <a:schemeClr val="accent2"/>
                </a:solidFill>
              </a:rPr>
              <a:t> + G</a:t>
            </a:r>
            <a:r>
              <a:rPr lang="en-GB" altLang="cs-CZ" sz="2400" b="1" i="1" baseline="-25000">
                <a:solidFill>
                  <a:schemeClr val="accent2"/>
                </a:solidFill>
              </a:rPr>
              <a:t>A</a:t>
            </a:r>
            <a:r>
              <a:rPr lang="en-GB" altLang="cs-CZ" sz="2400" b="1" i="1">
                <a:solidFill>
                  <a:schemeClr val="accent2"/>
                </a:solidFill>
              </a:rPr>
              <a:t> + X</a:t>
            </a:r>
            <a:r>
              <a:rPr lang="en-GB" altLang="cs-CZ" sz="2400" b="1" i="1" baseline="-25000">
                <a:solidFill>
                  <a:schemeClr val="accent2"/>
                </a:solidFill>
              </a:rPr>
              <a:t>A</a:t>
            </a:r>
            <a:r>
              <a:rPr lang="en-GB" altLang="cs-CZ" sz="2400" b="1" i="1">
                <a:solidFill>
                  <a:schemeClr val="accent2"/>
                </a:solidFill>
              </a:rPr>
              <a:t> – ( M</a:t>
            </a:r>
            <a:r>
              <a:rPr lang="en-GB" altLang="cs-CZ" sz="2400" b="1" i="1" baseline="-25000">
                <a:solidFill>
                  <a:schemeClr val="accent2"/>
                </a:solidFill>
              </a:rPr>
              <a:t>A</a:t>
            </a:r>
            <a:r>
              <a:rPr lang="en-GB" altLang="cs-CZ" sz="2400" b="1" i="1">
                <a:solidFill>
                  <a:schemeClr val="accent2"/>
                </a:solidFill>
              </a:rPr>
              <a:t> </a:t>
            </a:r>
            <a:r>
              <a:rPr lang="cs-CZ" altLang="cs-CZ" sz="2400" b="1" i="1">
                <a:solidFill>
                  <a:schemeClr val="accent2"/>
                </a:solidFill>
              </a:rPr>
              <a:t>+</a:t>
            </a:r>
            <a:r>
              <a:rPr lang="en-GB" altLang="cs-CZ" sz="2400" b="1" i="1">
                <a:solidFill>
                  <a:schemeClr val="accent2"/>
                </a:solidFill>
              </a:rPr>
              <a:t> m . Y)</a:t>
            </a:r>
            <a:r>
              <a:rPr lang="en-GB" altLang="cs-CZ" sz="2400"/>
              <a:t>	   </a:t>
            </a:r>
            <a:endParaRPr lang="cs-CZ" altLang="cs-CZ" sz="2400"/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GB" altLang="cs-CZ" sz="2400"/>
              <a:t>t</a:t>
            </a:r>
            <a:r>
              <a:rPr lang="cs-CZ" altLang="cs-CZ" sz="2400"/>
              <a:t>edy</a:t>
            </a:r>
            <a:endParaRPr lang="en-GB" altLang="cs-CZ" sz="2400"/>
          </a:p>
        </p:txBody>
      </p:sp>
      <p:graphicFrame>
        <p:nvGraphicFramePr>
          <p:cNvPr id="22532" name="Object 4">
            <a:extLst>
              <a:ext uri="{FF2B5EF4-FFF2-40B4-BE49-F238E27FC236}">
                <a16:creationId xmlns:a16="http://schemas.microsoft.com/office/drawing/2014/main" id="{26468FEA-5784-41B5-DCB8-C0D05AFC39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3525" y="4992688"/>
          <a:ext cx="8529638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2" imgW="3416300" imgH="419100" progId="Equation.3">
                  <p:embed/>
                </p:oleObj>
              </mc:Choice>
              <mc:Fallback>
                <p:oleObj name="Rovnice" r:id="rId2" imgW="3416300" imgH="419100" progId="Equation.3">
                  <p:embed/>
                  <p:pic>
                    <p:nvPicPr>
                      <p:cNvPr id="22532" name="Object 4">
                        <a:extLst>
                          <a:ext uri="{FF2B5EF4-FFF2-40B4-BE49-F238E27FC236}">
                            <a16:creationId xmlns:a16="http://schemas.microsoft.com/office/drawing/2014/main" id="{26468FEA-5784-41B5-DCB8-C0D05AFC39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525" y="4992688"/>
                        <a:ext cx="8529638" cy="104775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F3301D2D-6B9B-0A7D-F763-5B70F1663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" y="-271463"/>
            <a:ext cx="7772400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cs-CZ" sz="2800" b="1" i="1">
                <a:solidFill>
                  <a:schemeClr val="accent2"/>
                </a:solidFill>
              </a:rPr>
              <a:t>Alternativ</a:t>
            </a:r>
            <a:r>
              <a:rPr lang="cs-CZ" altLang="cs-CZ" sz="2800" b="1" i="1">
                <a:solidFill>
                  <a:schemeClr val="accent2"/>
                </a:solidFill>
              </a:rPr>
              <a:t>a s úsporami</a:t>
            </a:r>
            <a:endParaRPr lang="en-US" altLang="cs-CZ" sz="2800" b="1" i="1">
              <a:solidFill>
                <a:schemeClr val="accent2"/>
              </a:solidFill>
            </a:endParaRPr>
          </a:p>
        </p:txBody>
      </p:sp>
      <p:sp>
        <p:nvSpPr>
          <p:cNvPr id="29699" name="Text Box 3">
            <a:extLst>
              <a:ext uri="{FF2B5EF4-FFF2-40B4-BE49-F238E27FC236}">
                <a16:creationId xmlns:a16="http://schemas.microsoft.com/office/drawing/2014/main" id="{C0E158D7-3CE2-93C7-F4EC-10B5A5F969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" y="633413"/>
            <a:ext cx="8829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400" b="1" i="1">
                <a:solidFill>
                  <a:schemeClr val="accent2"/>
                </a:solidFill>
              </a:rPr>
              <a:t>S = Y – C = Y – C</a:t>
            </a:r>
            <a:r>
              <a:rPr lang="cs-CZ" altLang="cs-CZ" sz="2400" b="1" i="1" baseline="-25000">
                <a:solidFill>
                  <a:schemeClr val="accent2"/>
                </a:solidFill>
              </a:rPr>
              <a:t>A</a:t>
            </a:r>
            <a:r>
              <a:rPr lang="cs-CZ" altLang="cs-CZ" sz="2400" b="1" i="1">
                <a:solidFill>
                  <a:schemeClr val="accent2"/>
                </a:solidFill>
              </a:rPr>
              <a:t> – c. Y = – C</a:t>
            </a:r>
            <a:r>
              <a:rPr lang="cs-CZ" altLang="cs-CZ" sz="2400" b="1" i="1" baseline="-25000">
                <a:solidFill>
                  <a:schemeClr val="accent2"/>
                </a:solidFill>
              </a:rPr>
              <a:t>A</a:t>
            </a:r>
            <a:r>
              <a:rPr lang="cs-CZ" altLang="cs-CZ" sz="2400" b="1" i="1">
                <a:solidFill>
                  <a:schemeClr val="accent2"/>
                </a:solidFill>
              </a:rPr>
              <a:t> + (1– c) . Y= – C</a:t>
            </a:r>
            <a:r>
              <a:rPr lang="cs-CZ" altLang="cs-CZ" sz="2400" b="1" i="1" baseline="-25000">
                <a:solidFill>
                  <a:schemeClr val="accent2"/>
                </a:solidFill>
              </a:rPr>
              <a:t>A</a:t>
            </a:r>
            <a:r>
              <a:rPr lang="cs-CZ" altLang="cs-CZ" sz="2400" b="1" i="1">
                <a:solidFill>
                  <a:schemeClr val="accent2"/>
                </a:solidFill>
              </a:rPr>
              <a:t> + s . Y</a:t>
            </a:r>
            <a:endParaRPr lang="en-GB" altLang="cs-CZ" sz="2400" b="1" i="1">
              <a:solidFill>
                <a:schemeClr val="accent2"/>
              </a:solidFill>
            </a:endParaRPr>
          </a:p>
        </p:txBody>
      </p:sp>
      <p:sp>
        <p:nvSpPr>
          <p:cNvPr id="29700" name="Rectangle 6">
            <a:extLst>
              <a:ext uri="{FF2B5EF4-FFF2-40B4-BE49-F238E27FC236}">
                <a16:creationId xmlns:a16="http://schemas.microsoft.com/office/drawing/2014/main" id="{8B549209-9960-9147-693F-74CEE20FC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8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cs-CZ" altLang="cs-CZ" sz="1800">
              <a:latin typeface="Arial" panose="020B0604020202020204" pitchFamily="34" charset="0"/>
            </a:endParaRPr>
          </a:p>
        </p:txBody>
      </p:sp>
      <p:graphicFrame>
        <p:nvGraphicFramePr>
          <p:cNvPr id="29701" name="Object 5">
            <a:extLst>
              <a:ext uri="{FF2B5EF4-FFF2-40B4-BE49-F238E27FC236}">
                <a16:creationId xmlns:a16="http://schemas.microsoft.com/office/drawing/2014/main" id="{FF86BD7C-CA3B-E09D-0A5E-E461C0422D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775" y="1076325"/>
          <a:ext cx="3876675" cy="578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rázek" r:id="rId2" imgW="2763012" imgH="4134612" progId="Word.Picture.8">
                  <p:embed/>
                </p:oleObj>
              </mc:Choice>
              <mc:Fallback>
                <p:oleObj name="Obrázek" r:id="rId2" imgW="2763012" imgH="4134612" progId="Word.Picture.8">
                  <p:embed/>
                  <p:pic>
                    <p:nvPicPr>
                      <p:cNvPr id="29701" name="Object 5">
                        <a:extLst>
                          <a:ext uri="{FF2B5EF4-FFF2-40B4-BE49-F238E27FC236}">
                            <a16:creationId xmlns:a16="http://schemas.microsoft.com/office/drawing/2014/main" id="{FF86BD7C-CA3B-E09D-0A5E-E461C0422D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1076325"/>
                        <a:ext cx="3876675" cy="578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Rectangle 8">
            <a:extLst>
              <a:ext uri="{FF2B5EF4-FFF2-40B4-BE49-F238E27FC236}">
                <a16:creationId xmlns:a16="http://schemas.microsoft.com/office/drawing/2014/main" id="{0AAD684D-7BED-6D35-7D91-05A69C043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8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cs-CZ" altLang="cs-CZ" sz="1800">
              <a:latin typeface="Arial" panose="020B0604020202020204" pitchFamily="34" charset="0"/>
            </a:endParaRPr>
          </a:p>
        </p:txBody>
      </p:sp>
      <p:graphicFrame>
        <p:nvGraphicFramePr>
          <p:cNvPr id="29703" name="Object 7">
            <a:extLst>
              <a:ext uri="{FF2B5EF4-FFF2-40B4-BE49-F238E27FC236}">
                <a16:creationId xmlns:a16="http://schemas.microsoft.com/office/drawing/2014/main" id="{0C7DCC16-096A-37E7-52A5-AB7893F1D3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48225" y="1076325"/>
          <a:ext cx="3876675" cy="578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rázek" r:id="rId4" imgW="2763012" imgH="4134612" progId="Word.Picture.8">
                  <p:embed/>
                </p:oleObj>
              </mc:Choice>
              <mc:Fallback>
                <p:oleObj name="Obrázek" r:id="rId4" imgW="2763012" imgH="4134612" progId="Word.Picture.8">
                  <p:embed/>
                  <p:pic>
                    <p:nvPicPr>
                      <p:cNvPr id="29703" name="Object 7">
                        <a:extLst>
                          <a:ext uri="{FF2B5EF4-FFF2-40B4-BE49-F238E27FC236}">
                            <a16:creationId xmlns:a16="http://schemas.microsoft.com/office/drawing/2014/main" id="{0C7DCC16-096A-37E7-52A5-AB7893F1D3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8225" y="1076325"/>
                        <a:ext cx="3876675" cy="578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AutoShape 10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7239B572-59EA-439B-9172-B4B604F59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88" y="6210300"/>
            <a:ext cx="468312" cy="215900"/>
          </a:xfrm>
          <a:prstGeom prst="actionButtonBackPrevious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2" name="Pravá složená závorka 1">
            <a:extLst>
              <a:ext uri="{FF2B5EF4-FFF2-40B4-BE49-F238E27FC236}">
                <a16:creationId xmlns:a16="http://schemas.microsoft.com/office/drawing/2014/main" id="{B0441AAB-598E-4B9E-BCD6-3E07A407E4D1}"/>
              </a:ext>
            </a:extLst>
          </p:cNvPr>
          <p:cNvSpPr/>
          <p:nvPr/>
        </p:nvSpPr>
        <p:spPr>
          <a:xfrm>
            <a:off x="4413250" y="1844675"/>
            <a:ext cx="219868" cy="1137475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cs-CZ"/>
          </a:p>
        </p:txBody>
      </p:sp>
      <p:sp>
        <p:nvSpPr>
          <p:cNvPr id="3" name="Pravá složená závorka 2">
            <a:extLst>
              <a:ext uri="{FF2B5EF4-FFF2-40B4-BE49-F238E27FC236}">
                <a16:creationId xmlns:a16="http://schemas.microsoft.com/office/drawing/2014/main" id="{FB595047-1B57-46F2-89EF-F25487D3B1F4}"/>
              </a:ext>
            </a:extLst>
          </p:cNvPr>
          <p:cNvSpPr/>
          <p:nvPr/>
        </p:nvSpPr>
        <p:spPr>
          <a:xfrm>
            <a:off x="4327695" y="376927"/>
            <a:ext cx="484018" cy="2605223"/>
          </a:xfrm>
          <a:prstGeom prst="rightBrac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cs-CZ"/>
          </a:p>
        </p:txBody>
      </p:sp>
      <p:sp>
        <p:nvSpPr>
          <p:cNvPr id="88070" name="TextovéPole 6">
            <a:extLst>
              <a:ext uri="{FF2B5EF4-FFF2-40B4-BE49-F238E27FC236}">
                <a16:creationId xmlns:a16="http://schemas.microsoft.com/office/drawing/2014/main" id="{6DF3E27F-632C-4BD8-9313-0EE352A7D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2488" y="2252663"/>
            <a:ext cx="5889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>
                <a:solidFill>
                  <a:srgbClr val="FF0000"/>
                </a:solidFill>
              </a:rPr>
              <a:t>HDP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97B8657C-414C-46C3-878D-8DB10ED42E4E}"/>
              </a:ext>
            </a:extLst>
          </p:cNvPr>
          <p:cNvSpPr txBox="1"/>
          <p:nvPr/>
        </p:nvSpPr>
        <p:spPr>
          <a:xfrm>
            <a:off x="4930775" y="1504950"/>
            <a:ext cx="1949450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cs-CZ" sz="1600" dirty="0">
                <a:solidFill>
                  <a:schemeClr val="accent6"/>
                </a:solidFill>
              </a:rPr>
              <a:t>Produkce</a:t>
            </a: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3705AF9C-4DE5-C7B9-6147-9D08E8C97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7580" y="232486"/>
            <a:ext cx="4460830" cy="3176901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C06473AE-08DB-A119-8534-CBD57281DE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7695" y="3219117"/>
            <a:ext cx="4477290" cy="358841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54A3B115-FB27-48F3-96D8-29D304E57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cs-CZ" sz="2800" b="1" i="1" dirty="0">
                <a:solidFill>
                  <a:schemeClr val="tx2"/>
                </a:solidFill>
              </a:rPr>
              <a:t>I-O Anal</a:t>
            </a:r>
            <a:r>
              <a:rPr lang="cs-CZ" altLang="cs-CZ" sz="2800" b="1" i="1" dirty="0" err="1">
                <a:solidFill>
                  <a:schemeClr val="tx2"/>
                </a:solidFill>
              </a:rPr>
              <a:t>ýza</a:t>
            </a:r>
            <a:r>
              <a:rPr lang="cs-CZ" altLang="cs-CZ" sz="2800" b="1" i="1" dirty="0">
                <a:solidFill>
                  <a:schemeClr val="tx2"/>
                </a:solidFill>
              </a:rPr>
              <a:t>- set up (W. </a:t>
            </a:r>
            <a:r>
              <a:rPr lang="cs-CZ" altLang="cs-CZ" sz="2800" b="1" i="1" dirty="0" err="1">
                <a:solidFill>
                  <a:schemeClr val="tx2"/>
                </a:solidFill>
              </a:rPr>
              <a:t>Leontiev</a:t>
            </a:r>
            <a:r>
              <a:rPr lang="cs-CZ" altLang="cs-CZ" sz="2800" b="1" i="1" dirty="0">
                <a:solidFill>
                  <a:schemeClr val="tx2"/>
                </a:solidFill>
              </a:rPr>
              <a:t>- NP 1973)</a:t>
            </a:r>
            <a:endParaRPr lang="en-GB" altLang="cs-CZ" sz="2800" b="1" i="1" dirty="0">
              <a:solidFill>
                <a:schemeClr val="tx2"/>
              </a:solidFill>
            </a:endParaRPr>
          </a:p>
        </p:txBody>
      </p:sp>
      <p:sp>
        <p:nvSpPr>
          <p:cNvPr id="48131" name="Text Box 3">
            <a:extLst>
              <a:ext uri="{FF2B5EF4-FFF2-40B4-BE49-F238E27FC236}">
                <a16:creationId xmlns:a16="http://schemas.microsoft.com/office/drawing/2014/main" id="{3A28C3BC-3542-4B8B-A50A-DCA13BF8D9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150" y="1114425"/>
            <a:ext cx="7521575" cy="465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400" b="1" i="1"/>
              <a:t>	</a:t>
            </a:r>
            <a:r>
              <a:rPr lang="cs-CZ" altLang="cs-CZ" sz="2400" b="1" i="1"/>
              <a:t>Odběratel</a:t>
            </a:r>
            <a:r>
              <a:rPr lang="en-GB" altLang="cs-CZ" sz="2400" b="1" i="1"/>
              <a:t>		Fin</a:t>
            </a:r>
            <a:r>
              <a:rPr lang="cs-CZ" altLang="cs-CZ" sz="2400" b="1" i="1"/>
              <a:t>á</a:t>
            </a:r>
            <a:r>
              <a:rPr lang="en-GB" altLang="cs-CZ" sz="2400" b="1" i="1"/>
              <a:t>l		Produ</a:t>
            </a:r>
            <a:r>
              <a:rPr lang="cs-CZ" altLang="cs-CZ" sz="2400" b="1" i="1"/>
              <a:t>kce</a:t>
            </a:r>
            <a:endParaRPr lang="en-GB" altLang="cs-CZ" sz="2400" b="1" i="1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400" b="1" i="1"/>
              <a:t>	X</a:t>
            </a:r>
            <a:r>
              <a:rPr lang="en-GB" altLang="cs-CZ" sz="2400" b="1" i="1" baseline="-2000"/>
              <a:t>11	 </a:t>
            </a:r>
            <a:r>
              <a:rPr lang="en-GB" altLang="cs-CZ" sz="2400" b="1" i="1"/>
              <a:t>X</a:t>
            </a:r>
            <a:r>
              <a:rPr lang="en-GB" altLang="cs-CZ" sz="2400" b="1" i="1" baseline="-2000"/>
              <a:t>12	 </a:t>
            </a:r>
            <a:r>
              <a:rPr lang="en-GB" altLang="cs-CZ" sz="2400" b="1" i="1"/>
              <a:t>X</a:t>
            </a:r>
            <a:r>
              <a:rPr lang="en-GB" altLang="cs-CZ" sz="2400" b="1" i="1" baseline="-2000"/>
              <a:t>13	 </a:t>
            </a:r>
            <a:r>
              <a:rPr lang="en-GB" altLang="cs-CZ" sz="2400" b="1" i="1"/>
              <a:t>Y</a:t>
            </a:r>
            <a:r>
              <a:rPr lang="en-GB" altLang="cs-CZ" sz="2400" b="1" i="1" baseline="-2000"/>
              <a:t>1	 	</a:t>
            </a:r>
            <a:r>
              <a:rPr lang="en-GB" altLang="cs-CZ" sz="2400" b="1" i="1"/>
              <a:t>X</a:t>
            </a:r>
            <a:r>
              <a:rPr lang="en-GB" altLang="cs-CZ" sz="2400" b="1" i="1" baseline="-2000"/>
              <a:t>1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400" b="1" i="1"/>
              <a:t>	X</a:t>
            </a:r>
            <a:r>
              <a:rPr lang="en-GB" altLang="cs-CZ" sz="2400" b="1" i="1" baseline="-2000"/>
              <a:t>21	 </a:t>
            </a:r>
            <a:r>
              <a:rPr lang="en-GB" altLang="cs-CZ" sz="2400" b="1" i="1"/>
              <a:t>X</a:t>
            </a:r>
            <a:r>
              <a:rPr lang="en-GB" altLang="cs-CZ" sz="2400" b="1" i="1" baseline="-2000"/>
              <a:t>22	 </a:t>
            </a:r>
            <a:r>
              <a:rPr lang="en-GB" altLang="cs-CZ" sz="2400" b="1" i="1"/>
              <a:t>X</a:t>
            </a:r>
            <a:r>
              <a:rPr lang="en-GB" altLang="cs-CZ" sz="2400" b="1" i="1" baseline="-2000"/>
              <a:t>23	 </a:t>
            </a:r>
            <a:r>
              <a:rPr lang="en-GB" altLang="cs-CZ" sz="2400" b="1" i="1"/>
              <a:t>Y</a:t>
            </a:r>
            <a:r>
              <a:rPr lang="en-GB" altLang="cs-CZ" sz="2400" b="1" i="1" baseline="-2000"/>
              <a:t>2	 	</a:t>
            </a:r>
            <a:r>
              <a:rPr lang="en-GB" altLang="cs-CZ" sz="2400" b="1" i="1"/>
              <a:t>X</a:t>
            </a:r>
            <a:r>
              <a:rPr lang="en-GB" altLang="cs-CZ" sz="2400" b="1" i="1" baseline="-2000"/>
              <a:t>2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400" b="1" i="1" baseline="-2000"/>
              <a:t>	 </a:t>
            </a:r>
            <a:r>
              <a:rPr lang="en-GB" altLang="cs-CZ" sz="2400" b="1" i="1"/>
              <a:t>X</a:t>
            </a:r>
            <a:r>
              <a:rPr lang="en-GB" altLang="cs-CZ" sz="2400" b="1" i="1" baseline="-2000"/>
              <a:t>31	 </a:t>
            </a:r>
            <a:r>
              <a:rPr lang="en-GB" altLang="cs-CZ" sz="2400" b="1" i="1"/>
              <a:t>X</a:t>
            </a:r>
            <a:r>
              <a:rPr lang="en-GB" altLang="cs-CZ" sz="2400" b="1" i="1" baseline="-2000"/>
              <a:t>32	 </a:t>
            </a:r>
            <a:r>
              <a:rPr lang="en-GB" altLang="cs-CZ" sz="2400" b="1" i="1"/>
              <a:t>X</a:t>
            </a:r>
            <a:r>
              <a:rPr lang="en-GB" altLang="cs-CZ" sz="2400" b="1" i="1" baseline="-2000"/>
              <a:t>33	 </a:t>
            </a:r>
            <a:r>
              <a:rPr lang="en-GB" altLang="cs-CZ" sz="2400" b="1" i="1"/>
              <a:t>Y</a:t>
            </a:r>
            <a:r>
              <a:rPr lang="en-GB" altLang="cs-CZ" sz="2400" b="1" i="1" baseline="-2000"/>
              <a:t>3	 	</a:t>
            </a:r>
            <a:r>
              <a:rPr lang="en-GB" altLang="cs-CZ" sz="2400" b="1" i="1"/>
              <a:t>X</a:t>
            </a:r>
            <a:r>
              <a:rPr lang="en-GB" altLang="cs-CZ" sz="2400" b="1" i="1" baseline="-2000"/>
              <a:t>3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400" b="1" i="1" baseline="-2000"/>
              <a:t>	 </a:t>
            </a:r>
            <a:r>
              <a:rPr lang="en-GB" altLang="cs-CZ" sz="2400" b="1" i="1"/>
              <a:t>w</a:t>
            </a:r>
            <a:r>
              <a:rPr lang="en-GB" altLang="cs-CZ" sz="2400" b="1" i="1" baseline="-2000"/>
              <a:t>1	 </a:t>
            </a:r>
            <a:r>
              <a:rPr lang="en-GB" altLang="cs-CZ" sz="2400" b="1" i="1"/>
              <a:t>w</a:t>
            </a:r>
            <a:r>
              <a:rPr lang="en-GB" altLang="cs-CZ" sz="2400" b="1" i="1" baseline="-2000"/>
              <a:t>2	 </a:t>
            </a:r>
            <a:r>
              <a:rPr lang="en-GB" altLang="cs-CZ" sz="2400" b="1" i="1"/>
              <a:t>w</a:t>
            </a:r>
            <a:r>
              <a:rPr lang="en-GB" altLang="cs-CZ" sz="2400" b="1" i="1" baseline="-2000"/>
              <a:t>3		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400" b="1" i="1" baseline="-2000"/>
              <a:t>	 </a:t>
            </a:r>
            <a:r>
              <a:rPr lang="en-GB" altLang="cs-CZ" sz="2400" b="1" i="1">
                <a:latin typeface="Symbol" panose="05050102010706020507" pitchFamily="18" charset="2"/>
              </a:rPr>
              <a:t>p </a:t>
            </a:r>
            <a:r>
              <a:rPr lang="en-GB" altLang="cs-CZ" sz="2400" b="1" i="1" baseline="-2000"/>
              <a:t>1	 </a:t>
            </a:r>
            <a:r>
              <a:rPr lang="en-GB" altLang="cs-CZ" sz="2400" b="1" i="1">
                <a:latin typeface="Symbol" panose="05050102010706020507" pitchFamily="18" charset="2"/>
              </a:rPr>
              <a:t>p</a:t>
            </a:r>
            <a:r>
              <a:rPr lang="en-GB" altLang="cs-CZ" sz="2400" b="1" i="1"/>
              <a:t> </a:t>
            </a:r>
            <a:r>
              <a:rPr lang="en-GB" altLang="cs-CZ" sz="2400" b="1" i="1" baseline="-2000"/>
              <a:t>2	 </a:t>
            </a:r>
            <a:r>
              <a:rPr lang="en-GB" altLang="cs-CZ" sz="2400" b="1" i="1">
                <a:latin typeface="Symbol" panose="05050102010706020507" pitchFamily="18" charset="2"/>
              </a:rPr>
              <a:t>p</a:t>
            </a:r>
            <a:r>
              <a:rPr lang="en-GB" altLang="cs-CZ" sz="2400" b="1" i="1"/>
              <a:t> </a:t>
            </a:r>
            <a:r>
              <a:rPr lang="en-GB" altLang="cs-CZ" sz="2400" b="1" i="1" baseline="-2000"/>
              <a:t>3	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400" b="1" i="1" baseline="-2000"/>
              <a:t>	 </a:t>
            </a:r>
            <a:r>
              <a:rPr lang="en-GB" altLang="cs-CZ" sz="2400" b="1" i="1"/>
              <a:t>depr</a:t>
            </a:r>
            <a:r>
              <a:rPr lang="en-GB" altLang="cs-CZ" sz="2400" b="1" i="1" baseline="-2000"/>
              <a:t>1	 </a:t>
            </a:r>
            <a:r>
              <a:rPr lang="en-GB" altLang="cs-CZ" sz="2400" b="1" i="1"/>
              <a:t>depr</a:t>
            </a:r>
            <a:r>
              <a:rPr lang="en-GB" altLang="cs-CZ" sz="2400" b="1" i="1" baseline="-2000"/>
              <a:t>2	 </a:t>
            </a:r>
            <a:r>
              <a:rPr lang="en-GB" altLang="cs-CZ" sz="2400" b="1" i="1"/>
              <a:t>depr</a:t>
            </a:r>
            <a:r>
              <a:rPr lang="en-GB" altLang="cs-CZ" sz="2400" b="1" i="1" baseline="-2000"/>
              <a:t>3	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400" b="1" i="1"/>
              <a:t>	X</a:t>
            </a:r>
            <a:r>
              <a:rPr lang="en-GB" altLang="cs-CZ" sz="2400" b="1" i="1" baseline="-2000"/>
              <a:t>1	 </a:t>
            </a:r>
            <a:r>
              <a:rPr lang="en-GB" altLang="cs-CZ" sz="2400" b="1" i="1"/>
              <a:t>X</a:t>
            </a:r>
            <a:r>
              <a:rPr lang="en-GB" altLang="cs-CZ" sz="2400" b="1" i="1" baseline="-2000"/>
              <a:t>2	 </a:t>
            </a:r>
            <a:r>
              <a:rPr lang="en-GB" altLang="cs-CZ" sz="2400" b="1" i="1"/>
              <a:t>X</a:t>
            </a:r>
            <a:r>
              <a:rPr lang="en-GB" altLang="cs-CZ" sz="2400" b="1" i="1" baseline="-2000"/>
              <a:t>3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GB" altLang="cs-CZ" sz="2400" b="1" i="1" baseline="-2000"/>
          </a:p>
        </p:txBody>
      </p:sp>
      <p:sp>
        <p:nvSpPr>
          <p:cNvPr id="48132" name="Text Box 4">
            <a:extLst>
              <a:ext uri="{FF2B5EF4-FFF2-40B4-BE49-F238E27FC236}">
                <a16:creationId xmlns:a16="http://schemas.microsoft.com/office/drawing/2014/main" id="{0692F9E4-9A70-4EA6-AAFC-FD6AFFB77A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" y="5572125"/>
            <a:ext cx="7521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b="1" i="1"/>
              <a:t>a</a:t>
            </a:r>
            <a:r>
              <a:rPr lang="en-GB" altLang="cs-CZ" b="1" i="1" baseline="-25000"/>
              <a:t>ij</a:t>
            </a:r>
            <a:r>
              <a:rPr lang="en-GB" altLang="cs-CZ" sz="2400" b="1" i="1"/>
              <a:t> = X</a:t>
            </a:r>
            <a:r>
              <a:rPr lang="en-GB" altLang="cs-CZ" b="1" i="1" baseline="-25000"/>
              <a:t>ij</a:t>
            </a:r>
            <a:r>
              <a:rPr lang="en-GB" altLang="cs-CZ" sz="2400" b="1" i="1"/>
              <a:t> / X</a:t>
            </a:r>
            <a:r>
              <a:rPr lang="en-GB" altLang="cs-CZ" b="1" i="1" baseline="-25000"/>
              <a:t>j</a:t>
            </a:r>
            <a:endParaRPr lang="cs-CZ" altLang="cs-CZ" b="1" i="1" baseline="-25000"/>
          </a:p>
        </p:txBody>
      </p:sp>
      <p:sp>
        <p:nvSpPr>
          <p:cNvPr id="48133" name="Line 5">
            <a:extLst>
              <a:ext uri="{FF2B5EF4-FFF2-40B4-BE49-F238E27FC236}">
                <a16:creationId xmlns:a16="http://schemas.microsoft.com/office/drawing/2014/main" id="{B563563B-5796-49D8-9D6A-F12819063F5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0700" y="1150938"/>
            <a:ext cx="0" cy="4121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48134" name="Line 6">
            <a:extLst>
              <a:ext uri="{FF2B5EF4-FFF2-40B4-BE49-F238E27FC236}">
                <a16:creationId xmlns:a16="http://schemas.microsoft.com/office/drawing/2014/main" id="{9E5FA815-6B84-4959-8116-131D5E22E59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8638" y="1154113"/>
            <a:ext cx="0" cy="20780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48135" name="Line 7">
            <a:extLst>
              <a:ext uri="{FF2B5EF4-FFF2-40B4-BE49-F238E27FC236}">
                <a16:creationId xmlns:a16="http://schemas.microsoft.com/office/drawing/2014/main" id="{7747D736-AEFC-4F8A-A6C9-48991018CC9E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4202907" y="-1847056"/>
            <a:ext cx="0" cy="68532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48136" name="Line 8">
            <a:extLst>
              <a:ext uri="{FF2B5EF4-FFF2-40B4-BE49-F238E27FC236}">
                <a16:creationId xmlns:a16="http://schemas.microsoft.com/office/drawing/2014/main" id="{6D1CC8DE-24C1-4047-A879-C7FC771F40C4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8438" y="1133475"/>
            <a:ext cx="0" cy="414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48137" name="Line 9">
            <a:extLst>
              <a:ext uri="{FF2B5EF4-FFF2-40B4-BE49-F238E27FC236}">
                <a16:creationId xmlns:a16="http://schemas.microsoft.com/office/drawing/2014/main" id="{53A65550-3510-44FC-9B4D-F46F552677BB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4218782" y="-161131"/>
            <a:ext cx="0" cy="68532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48138" name="Line 10">
            <a:extLst>
              <a:ext uri="{FF2B5EF4-FFF2-40B4-BE49-F238E27FC236}">
                <a16:creationId xmlns:a16="http://schemas.microsoft.com/office/drawing/2014/main" id="{AE97CDAA-7FD5-41AF-9D74-BE6F083A2046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2590007" y="3083719"/>
            <a:ext cx="0" cy="34877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48139" name="Text Box 11">
            <a:extLst>
              <a:ext uri="{FF2B5EF4-FFF2-40B4-BE49-F238E27FC236}">
                <a16:creationId xmlns:a16="http://schemas.microsoft.com/office/drawing/2014/main" id="{A93998A1-1A59-4B6D-AF04-9683A42420C5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232568" y="2215357"/>
            <a:ext cx="1541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/>
              <a:t>Dodavatel</a:t>
            </a:r>
            <a:endParaRPr lang="cs-CZ" altLang="cs-CZ" sz="2400" b="1"/>
          </a:p>
        </p:txBody>
      </p:sp>
      <p:sp>
        <p:nvSpPr>
          <p:cNvPr id="48140" name="Text Box 12">
            <a:extLst>
              <a:ext uri="{FF2B5EF4-FFF2-40B4-BE49-F238E27FC236}">
                <a16:creationId xmlns:a16="http://schemas.microsoft.com/office/drawing/2014/main" id="{2CD7D9A5-D3C5-45D7-92DE-A53318E6B2EE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255588" y="3633788"/>
            <a:ext cx="14128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cs-CZ" sz="2400" b="1" i="1"/>
              <a:t>Prim</a:t>
            </a:r>
            <a:r>
              <a:rPr lang="cs-CZ" altLang="cs-CZ" sz="2400" b="1" i="1"/>
              <a:t>ární</a:t>
            </a:r>
            <a:r>
              <a:rPr lang="en-GB" altLang="cs-CZ" sz="2400" b="1" i="1"/>
              <a:t> </a:t>
            </a:r>
            <a:r>
              <a:rPr lang="cs-CZ" altLang="cs-CZ" sz="2400" b="1" i="1"/>
              <a:t>zdroje</a:t>
            </a:r>
            <a:endParaRPr lang="cs-CZ" altLang="cs-CZ" sz="2400" b="1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AutoShape 10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685E74F6-4C9D-40A6-A6BE-483A472B8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88" y="6210300"/>
            <a:ext cx="468312" cy="215900"/>
          </a:xfrm>
          <a:prstGeom prst="actionButtonBackPrevious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2A993721-7B8C-56F4-ACD4-BAE146508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8921" y="2738427"/>
            <a:ext cx="5541744" cy="4023709"/>
          </a:xfrm>
          <a:prstGeom prst="rect">
            <a:avLst/>
          </a:prstGeom>
        </p:spPr>
      </p:pic>
      <p:pic>
        <p:nvPicPr>
          <p:cNvPr id="3" name="Obrázek 2">
            <a:extLst>
              <a:ext uri="{FF2B5EF4-FFF2-40B4-BE49-F238E27FC236}">
                <a16:creationId xmlns:a16="http://schemas.microsoft.com/office/drawing/2014/main" id="{EC3EBC14-6059-8EC3-0988-31FF2DE294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133277" cy="39871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6CC6415B-0AE8-42F0-91D5-D51738441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cs-CZ" sz="2800" b="1" i="1">
                <a:solidFill>
                  <a:schemeClr val="tx2"/>
                </a:solidFill>
              </a:rPr>
              <a:t>I-O </a:t>
            </a:r>
            <a:r>
              <a:rPr lang="en-GB" altLang="cs-CZ" sz="2800" b="1" i="1">
                <a:solidFill>
                  <a:schemeClr val="tx2"/>
                </a:solidFill>
              </a:rPr>
              <a:t>Anal</a:t>
            </a:r>
            <a:r>
              <a:rPr lang="cs-CZ" altLang="cs-CZ" sz="2800" b="1" i="1">
                <a:solidFill>
                  <a:schemeClr val="tx2"/>
                </a:solidFill>
              </a:rPr>
              <a:t>ýza-</a:t>
            </a:r>
            <a:r>
              <a:rPr lang="en-US" altLang="cs-CZ" sz="2800" b="1" i="1">
                <a:solidFill>
                  <a:schemeClr val="tx2"/>
                </a:solidFill>
              </a:rPr>
              <a:t> u</a:t>
            </a:r>
            <a:r>
              <a:rPr lang="cs-CZ" altLang="cs-CZ" sz="2800" b="1" i="1">
                <a:solidFill>
                  <a:schemeClr val="tx2"/>
                </a:solidFill>
              </a:rPr>
              <a:t>žití</a:t>
            </a:r>
            <a:r>
              <a:rPr lang="en-US" altLang="cs-CZ" sz="2800" b="1" i="1">
                <a:solidFill>
                  <a:schemeClr val="tx2"/>
                </a:solidFill>
              </a:rPr>
              <a:t>- metod</a:t>
            </a:r>
            <a:r>
              <a:rPr lang="cs-CZ" altLang="cs-CZ" sz="2800" b="1" i="1">
                <a:solidFill>
                  <a:schemeClr val="tx2"/>
                </a:solidFill>
              </a:rPr>
              <a:t>y výpočtu HDP</a:t>
            </a:r>
            <a:endParaRPr lang="en-US" altLang="cs-CZ" sz="2800" b="1" i="1">
              <a:solidFill>
                <a:schemeClr val="tx2"/>
              </a:solidFill>
            </a:endParaRPr>
          </a:p>
        </p:txBody>
      </p:sp>
      <p:sp>
        <p:nvSpPr>
          <p:cNvPr id="49155" name="Text Box 3">
            <a:extLst>
              <a:ext uri="{FF2B5EF4-FFF2-40B4-BE49-F238E27FC236}">
                <a16:creationId xmlns:a16="http://schemas.microsoft.com/office/drawing/2014/main" id="{5650761A-5702-4916-8B8B-512A138D9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150" y="1114425"/>
            <a:ext cx="7521575" cy="465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400" b="1" i="1"/>
              <a:t>	Odběratel		Fin</a:t>
            </a:r>
            <a:r>
              <a:rPr lang="cs-CZ" altLang="cs-CZ" sz="2400" b="1" i="1"/>
              <a:t>á</a:t>
            </a:r>
            <a:r>
              <a:rPr lang="en-GB" altLang="cs-CZ" sz="2400" b="1" i="1"/>
              <a:t>l		Produkce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400" b="1" i="1"/>
              <a:t>	X</a:t>
            </a:r>
            <a:r>
              <a:rPr lang="en-GB" altLang="cs-CZ" sz="2400" b="1" i="1" baseline="-2000"/>
              <a:t>11	 </a:t>
            </a:r>
            <a:r>
              <a:rPr lang="en-GB" altLang="cs-CZ" sz="2400" b="1" i="1"/>
              <a:t>X</a:t>
            </a:r>
            <a:r>
              <a:rPr lang="en-GB" altLang="cs-CZ" sz="2400" b="1" i="1" baseline="-2000"/>
              <a:t>12	 </a:t>
            </a:r>
            <a:r>
              <a:rPr lang="en-GB" altLang="cs-CZ" sz="2400" b="1" i="1"/>
              <a:t>X</a:t>
            </a:r>
            <a:r>
              <a:rPr lang="en-GB" altLang="cs-CZ" sz="2400" b="1" i="1" baseline="-2000"/>
              <a:t>13	 </a:t>
            </a:r>
            <a:r>
              <a:rPr lang="en-GB" altLang="cs-CZ" sz="2400" b="1" i="1"/>
              <a:t>Y</a:t>
            </a:r>
            <a:r>
              <a:rPr lang="en-GB" altLang="cs-CZ" sz="2400" b="1" i="1" baseline="-2000"/>
              <a:t>1	 	</a:t>
            </a:r>
            <a:r>
              <a:rPr lang="en-GB" altLang="cs-CZ" sz="2400" b="1" i="1"/>
              <a:t>X</a:t>
            </a:r>
            <a:r>
              <a:rPr lang="en-GB" altLang="cs-CZ" sz="2400" b="1" i="1" baseline="-2000"/>
              <a:t>1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400" b="1" i="1"/>
              <a:t>	X</a:t>
            </a:r>
            <a:r>
              <a:rPr lang="en-GB" altLang="cs-CZ" sz="2400" b="1" i="1" baseline="-2000"/>
              <a:t>21	 </a:t>
            </a:r>
            <a:r>
              <a:rPr lang="en-GB" altLang="cs-CZ" sz="2400" b="1" i="1"/>
              <a:t>X</a:t>
            </a:r>
            <a:r>
              <a:rPr lang="en-GB" altLang="cs-CZ" sz="2400" b="1" i="1" baseline="-2000"/>
              <a:t>22	 </a:t>
            </a:r>
            <a:r>
              <a:rPr lang="en-GB" altLang="cs-CZ" sz="2400" b="1" i="1"/>
              <a:t>X</a:t>
            </a:r>
            <a:r>
              <a:rPr lang="en-GB" altLang="cs-CZ" sz="2400" b="1" i="1" baseline="-2000"/>
              <a:t>23	 </a:t>
            </a:r>
            <a:r>
              <a:rPr lang="en-GB" altLang="cs-CZ" sz="2400" b="1" i="1"/>
              <a:t>Y</a:t>
            </a:r>
            <a:r>
              <a:rPr lang="en-GB" altLang="cs-CZ" sz="2400" b="1" i="1" baseline="-2000"/>
              <a:t>2	 	</a:t>
            </a:r>
            <a:r>
              <a:rPr lang="en-GB" altLang="cs-CZ" sz="2400" b="1" i="1"/>
              <a:t>X</a:t>
            </a:r>
            <a:r>
              <a:rPr lang="en-GB" altLang="cs-CZ" sz="2400" b="1" i="1" baseline="-2000"/>
              <a:t>2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400" b="1" i="1" baseline="-2000"/>
              <a:t>	 </a:t>
            </a:r>
            <a:r>
              <a:rPr lang="en-GB" altLang="cs-CZ" sz="2400" b="1" i="1"/>
              <a:t>X</a:t>
            </a:r>
            <a:r>
              <a:rPr lang="en-GB" altLang="cs-CZ" sz="2400" b="1" i="1" baseline="-2000"/>
              <a:t>31	 </a:t>
            </a:r>
            <a:r>
              <a:rPr lang="en-GB" altLang="cs-CZ" sz="2400" b="1" i="1"/>
              <a:t>X</a:t>
            </a:r>
            <a:r>
              <a:rPr lang="en-GB" altLang="cs-CZ" sz="2400" b="1" i="1" baseline="-2000"/>
              <a:t>32	 </a:t>
            </a:r>
            <a:r>
              <a:rPr lang="en-GB" altLang="cs-CZ" sz="2400" b="1" i="1"/>
              <a:t>X</a:t>
            </a:r>
            <a:r>
              <a:rPr lang="en-GB" altLang="cs-CZ" sz="2400" b="1" i="1" baseline="-2000"/>
              <a:t>33	 </a:t>
            </a:r>
            <a:r>
              <a:rPr lang="en-GB" altLang="cs-CZ" sz="2400" b="1" i="1"/>
              <a:t>Y</a:t>
            </a:r>
            <a:r>
              <a:rPr lang="en-GB" altLang="cs-CZ" sz="2400" b="1" i="1" baseline="-2000"/>
              <a:t>3	 	</a:t>
            </a:r>
            <a:r>
              <a:rPr lang="en-GB" altLang="cs-CZ" sz="2400" b="1" i="1"/>
              <a:t>X</a:t>
            </a:r>
            <a:r>
              <a:rPr lang="en-GB" altLang="cs-CZ" sz="2400" b="1" i="1" baseline="-2000"/>
              <a:t>3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400" b="1" i="1" baseline="-2000"/>
              <a:t>	 </a:t>
            </a:r>
            <a:r>
              <a:rPr lang="en-GB" altLang="cs-CZ" sz="2400" b="1" i="1"/>
              <a:t>w</a:t>
            </a:r>
            <a:r>
              <a:rPr lang="en-GB" altLang="cs-CZ" sz="2400" b="1" i="1" baseline="-2000"/>
              <a:t>1	 </a:t>
            </a:r>
            <a:r>
              <a:rPr lang="en-GB" altLang="cs-CZ" sz="2400" b="1" i="1"/>
              <a:t>w</a:t>
            </a:r>
            <a:r>
              <a:rPr lang="en-GB" altLang="cs-CZ" sz="2400" b="1" i="1" baseline="-2000"/>
              <a:t>2	 </a:t>
            </a:r>
            <a:r>
              <a:rPr lang="en-GB" altLang="cs-CZ" sz="2400" b="1" i="1"/>
              <a:t>w</a:t>
            </a:r>
            <a:r>
              <a:rPr lang="en-GB" altLang="cs-CZ" sz="2400" b="1" i="1" baseline="-2000"/>
              <a:t>3		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400" b="1" i="1" baseline="-2000"/>
              <a:t>	 </a:t>
            </a:r>
            <a:r>
              <a:rPr lang="en-GB" altLang="cs-CZ" sz="2400" b="1" i="1">
                <a:latin typeface="Symbol" panose="05050102010706020507" pitchFamily="18" charset="2"/>
              </a:rPr>
              <a:t>p </a:t>
            </a:r>
            <a:r>
              <a:rPr lang="en-GB" altLang="cs-CZ" sz="2400" b="1" i="1" baseline="-2000"/>
              <a:t>1	 </a:t>
            </a:r>
            <a:r>
              <a:rPr lang="en-GB" altLang="cs-CZ" sz="2400" b="1" i="1">
                <a:latin typeface="Symbol" panose="05050102010706020507" pitchFamily="18" charset="2"/>
              </a:rPr>
              <a:t>p</a:t>
            </a:r>
            <a:r>
              <a:rPr lang="en-GB" altLang="cs-CZ" sz="2400" b="1" i="1"/>
              <a:t> </a:t>
            </a:r>
            <a:r>
              <a:rPr lang="en-GB" altLang="cs-CZ" sz="2400" b="1" i="1" baseline="-2000"/>
              <a:t>2	 </a:t>
            </a:r>
            <a:r>
              <a:rPr lang="en-GB" altLang="cs-CZ" sz="2400" b="1" i="1">
                <a:latin typeface="Symbol" panose="05050102010706020507" pitchFamily="18" charset="2"/>
              </a:rPr>
              <a:t>p</a:t>
            </a:r>
            <a:r>
              <a:rPr lang="en-GB" altLang="cs-CZ" sz="2400" b="1" i="1"/>
              <a:t> </a:t>
            </a:r>
            <a:r>
              <a:rPr lang="en-GB" altLang="cs-CZ" sz="2400" b="1" i="1" baseline="-2000"/>
              <a:t>3	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400" b="1" i="1" baseline="-2000"/>
              <a:t>	 </a:t>
            </a:r>
            <a:r>
              <a:rPr lang="en-GB" altLang="cs-CZ" sz="2400" b="1" i="1"/>
              <a:t>depr</a:t>
            </a:r>
            <a:r>
              <a:rPr lang="en-GB" altLang="cs-CZ" sz="2400" b="1" i="1" baseline="-2000"/>
              <a:t>1	 </a:t>
            </a:r>
            <a:r>
              <a:rPr lang="en-GB" altLang="cs-CZ" sz="2400" b="1" i="1"/>
              <a:t>depr</a:t>
            </a:r>
            <a:r>
              <a:rPr lang="en-GB" altLang="cs-CZ" sz="2400" b="1" i="1" baseline="-2000"/>
              <a:t>2	 </a:t>
            </a:r>
            <a:r>
              <a:rPr lang="en-GB" altLang="cs-CZ" sz="2400" b="1" i="1"/>
              <a:t>depr</a:t>
            </a:r>
            <a:r>
              <a:rPr lang="en-GB" altLang="cs-CZ" sz="2400" b="1" i="1" baseline="-2000"/>
              <a:t>3	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400" b="1" i="1"/>
              <a:t>	X</a:t>
            </a:r>
            <a:r>
              <a:rPr lang="en-GB" altLang="cs-CZ" sz="2400" b="1" i="1" baseline="-2000"/>
              <a:t>1	 </a:t>
            </a:r>
            <a:r>
              <a:rPr lang="en-GB" altLang="cs-CZ" sz="2400" b="1" i="1"/>
              <a:t>X</a:t>
            </a:r>
            <a:r>
              <a:rPr lang="en-GB" altLang="cs-CZ" sz="2400" b="1" i="1" baseline="-2000"/>
              <a:t>2	 </a:t>
            </a:r>
            <a:r>
              <a:rPr lang="en-GB" altLang="cs-CZ" sz="2400" b="1" i="1"/>
              <a:t>X</a:t>
            </a:r>
            <a:r>
              <a:rPr lang="en-GB" altLang="cs-CZ" sz="2400" b="1" i="1" baseline="-2000"/>
              <a:t>3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GB" altLang="cs-CZ" sz="2400" b="1" i="1" baseline="-2000"/>
          </a:p>
        </p:txBody>
      </p:sp>
      <p:sp>
        <p:nvSpPr>
          <p:cNvPr id="49156" name="Line 4">
            <a:extLst>
              <a:ext uri="{FF2B5EF4-FFF2-40B4-BE49-F238E27FC236}">
                <a16:creationId xmlns:a16="http://schemas.microsoft.com/office/drawing/2014/main" id="{7BE5A5BA-BA94-4A57-B4F1-A16F618FD93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0700" y="1150938"/>
            <a:ext cx="0" cy="4121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49157" name="Line 5">
            <a:extLst>
              <a:ext uri="{FF2B5EF4-FFF2-40B4-BE49-F238E27FC236}">
                <a16:creationId xmlns:a16="http://schemas.microsoft.com/office/drawing/2014/main" id="{4F01F611-571B-4653-9F8B-473D9388C5A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8638" y="1154113"/>
            <a:ext cx="0" cy="20780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49158" name="Line 6">
            <a:extLst>
              <a:ext uri="{FF2B5EF4-FFF2-40B4-BE49-F238E27FC236}">
                <a16:creationId xmlns:a16="http://schemas.microsoft.com/office/drawing/2014/main" id="{E8D5A1F1-223E-4693-B771-C23C3269AB92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4202907" y="-1847056"/>
            <a:ext cx="0" cy="68532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49159" name="Line 7">
            <a:extLst>
              <a:ext uri="{FF2B5EF4-FFF2-40B4-BE49-F238E27FC236}">
                <a16:creationId xmlns:a16="http://schemas.microsoft.com/office/drawing/2014/main" id="{1534EA05-580C-453A-B60E-B427AA074C01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8438" y="1133475"/>
            <a:ext cx="0" cy="414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49160" name="Line 8">
            <a:extLst>
              <a:ext uri="{FF2B5EF4-FFF2-40B4-BE49-F238E27FC236}">
                <a16:creationId xmlns:a16="http://schemas.microsoft.com/office/drawing/2014/main" id="{6C5CDEFA-DA92-4CC9-8922-24D90A871A42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4218782" y="-161131"/>
            <a:ext cx="0" cy="68532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49161" name="Line 9">
            <a:extLst>
              <a:ext uri="{FF2B5EF4-FFF2-40B4-BE49-F238E27FC236}">
                <a16:creationId xmlns:a16="http://schemas.microsoft.com/office/drawing/2014/main" id="{3756514B-9528-4DCE-907B-8E66CDFD4973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2590007" y="3083719"/>
            <a:ext cx="0" cy="34877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49162" name="AutoShape 12">
            <a:extLst>
              <a:ext uri="{FF2B5EF4-FFF2-40B4-BE49-F238E27FC236}">
                <a16:creationId xmlns:a16="http://schemas.microsoft.com/office/drawing/2014/main" id="{A06933C9-D39B-460A-8137-97B206DD1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1663700"/>
            <a:ext cx="444500" cy="1511300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49163" name="Text Box 13">
            <a:extLst>
              <a:ext uri="{FF2B5EF4-FFF2-40B4-BE49-F238E27FC236}">
                <a16:creationId xmlns:a16="http://schemas.microsoft.com/office/drawing/2014/main" id="{BCC02C18-A884-4F5E-96E8-F7392E36EB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7988" y="3640138"/>
            <a:ext cx="3656012" cy="8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cs-CZ" altLang="cs-CZ" sz="2000">
                <a:solidFill>
                  <a:srgbClr val="009900"/>
                </a:solidFill>
              </a:rPr>
              <a:t>Výdajová metoda výpočtu H</a:t>
            </a:r>
            <a:r>
              <a:rPr lang="en-US" altLang="cs-CZ" sz="2000">
                <a:solidFill>
                  <a:srgbClr val="009900"/>
                </a:solidFill>
              </a:rPr>
              <a:t>DP</a:t>
            </a:r>
            <a:endParaRPr lang="cs-CZ" altLang="cs-CZ" sz="2000">
              <a:solidFill>
                <a:srgbClr val="009900"/>
              </a:solidFill>
            </a:endParaRPr>
          </a:p>
          <a:p>
            <a:pPr eaLnBrk="1" hangingPunct="1">
              <a:buFontTx/>
              <a:buNone/>
            </a:pPr>
            <a:r>
              <a:rPr lang="cs-CZ" altLang="cs-CZ" sz="2400" b="1" i="1">
                <a:solidFill>
                  <a:srgbClr val="009900"/>
                </a:solidFill>
              </a:rPr>
              <a:t>Y=C+I+G+NX</a:t>
            </a:r>
            <a:endParaRPr lang="en-GB" altLang="cs-CZ" sz="2400" b="1" i="1">
              <a:solidFill>
                <a:srgbClr val="009900"/>
              </a:solidFill>
            </a:endParaRPr>
          </a:p>
        </p:txBody>
      </p:sp>
      <p:sp>
        <p:nvSpPr>
          <p:cNvPr id="49164" name="Line 14">
            <a:extLst>
              <a:ext uri="{FF2B5EF4-FFF2-40B4-BE49-F238E27FC236}">
                <a16:creationId xmlns:a16="http://schemas.microsoft.com/office/drawing/2014/main" id="{5494DA81-28CD-4E42-914F-FDC4FD19649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99025" y="3160713"/>
            <a:ext cx="1489075" cy="53498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49165" name="Text Box 15">
            <a:extLst>
              <a:ext uri="{FF2B5EF4-FFF2-40B4-BE49-F238E27FC236}">
                <a16:creationId xmlns:a16="http://schemas.microsoft.com/office/drawing/2014/main" id="{650E3F4D-18C4-483E-9151-A38EC4476013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232568" y="2215357"/>
            <a:ext cx="1541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/>
              <a:t>Dodavatel</a:t>
            </a:r>
            <a:endParaRPr lang="cs-CZ" altLang="cs-CZ" sz="2400" b="1"/>
          </a:p>
        </p:txBody>
      </p:sp>
      <p:sp>
        <p:nvSpPr>
          <p:cNvPr id="49166" name="Text Box 16">
            <a:extLst>
              <a:ext uri="{FF2B5EF4-FFF2-40B4-BE49-F238E27FC236}">
                <a16:creationId xmlns:a16="http://schemas.microsoft.com/office/drawing/2014/main" id="{2F6276ED-EBE5-4EC0-8DD7-1AE665F620B7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255588" y="3633788"/>
            <a:ext cx="14128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cs-CZ" sz="2400" b="1" i="1"/>
              <a:t>Prim</a:t>
            </a:r>
            <a:r>
              <a:rPr lang="cs-CZ" altLang="cs-CZ" sz="2400" b="1" i="1"/>
              <a:t>ární</a:t>
            </a:r>
            <a:r>
              <a:rPr lang="en-GB" altLang="cs-CZ" sz="2400" b="1" i="1"/>
              <a:t> </a:t>
            </a:r>
            <a:r>
              <a:rPr lang="cs-CZ" altLang="cs-CZ" sz="2400" b="1" i="1"/>
              <a:t>zdroje</a:t>
            </a:r>
            <a:endParaRPr lang="cs-CZ" altLang="cs-CZ" sz="24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8C8DAC8E-9B84-407A-8B33-192490823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cs-CZ" sz="2800" b="1" i="1">
                <a:solidFill>
                  <a:schemeClr val="tx2"/>
                </a:solidFill>
              </a:rPr>
              <a:t>I-O Analýza- užití- metody výpočtu HDP</a:t>
            </a:r>
          </a:p>
        </p:txBody>
      </p:sp>
      <p:sp>
        <p:nvSpPr>
          <p:cNvPr id="50179" name="Text Box 3">
            <a:extLst>
              <a:ext uri="{FF2B5EF4-FFF2-40B4-BE49-F238E27FC236}">
                <a16:creationId xmlns:a16="http://schemas.microsoft.com/office/drawing/2014/main" id="{2959B028-75C1-49A2-AB47-39E55396BB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150" y="1114425"/>
            <a:ext cx="7521575" cy="465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400" b="1" i="1"/>
              <a:t>	Odběratel		Fin</a:t>
            </a:r>
            <a:r>
              <a:rPr lang="cs-CZ" altLang="cs-CZ" sz="2400" b="1" i="1"/>
              <a:t>á</a:t>
            </a:r>
            <a:r>
              <a:rPr lang="en-GB" altLang="cs-CZ" sz="2400" b="1" i="1"/>
              <a:t>l		Produkce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400" b="1" i="1"/>
              <a:t>	X</a:t>
            </a:r>
            <a:r>
              <a:rPr lang="en-GB" altLang="cs-CZ" sz="2400" b="1" i="1" baseline="-2000"/>
              <a:t>11	 </a:t>
            </a:r>
            <a:r>
              <a:rPr lang="en-GB" altLang="cs-CZ" sz="2400" b="1" i="1"/>
              <a:t>X</a:t>
            </a:r>
            <a:r>
              <a:rPr lang="en-GB" altLang="cs-CZ" sz="2400" b="1" i="1" baseline="-2000"/>
              <a:t>12	 </a:t>
            </a:r>
            <a:r>
              <a:rPr lang="en-GB" altLang="cs-CZ" sz="2400" b="1" i="1"/>
              <a:t>X</a:t>
            </a:r>
            <a:r>
              <a:rPr lang="en-GB" altLang="cs-CZ" sz="2400" b="1" i="1" baseline="-2000"/>
              <a:t>13	 </a:t>
            </a:r>
            <a:r>
              <a:rPr lang="en-GB" altLang="cs-CZ" sz="2400" b="1" i="1"/>
              <a:t>Y</a:t>
            </a:r>
            <a:r>
              <a:rPr lang="en-GB" altLang="cs-CZ" sz="2400" b="1" i="1" baseline="-2000"/>
              <a:t>1	 	</a:t>
            </a:r>
            <a:r>
              <a:rPr lang="en-GB" altLang="cs-CZ" sz="2400" b="1" i="1"/>
              <a:t>X</a:t>
            </a:r>
            <a:r>
              <a:rPr lang="en-GB" altLang="cs-CZ" sz="2400" b="1" i="1" baseline="-2000"/>
              <a:t>1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400" b="1" i="1"/>
              <a:t>	X</a:t>
            </a:r>
            <a:r>
              <a:rPr lang="en-GB" altLang="cs-CZ" sz="2400" b="1" i="1" baseline="-2000"/>
              <a:t>21	 </a:t>
            </a:r>
            <a:r>
              <a:rPr lang="en-GB" altLang="cs-CZ" sz="2400" b="1" i="1"/>
              <a:t>X</a:t>
            </a:r>
            <a:r>
              <a:rPr lang="en-GB" altLang="cs-CZ" sz="2400" b="1" i="1" baseline="-2000"/>
              <a:t>22	 </a:t>
            </a:r>
            <a:r>
              <a:rPr lang="en-GB" altLang="cs-CZ" sz="2400" b="1" i="1"/>
              <a:t>X</a:t>
            </a:r>
            <a:r>
              <a:rPr lang="en-GB" altLang="cs-CZ" sz="2400" b="1" i="1" baseline="-2000"/>
              <a:t>23	 </a:t>
            </a:r>
            <a:r>
              <a:rPr lang="en-GB" altLang="cs-CZ" sz="2400" b="1" i="1"/>
              <a:t>Y</a:t>
            </a:r>
            <a:r>
              <a:rPr lang="en-GB" altLang="cs-CZ" sz="2400" b="1" i="1" baseline="-2000"/>
              <a:t>2	 	</a:t>
            </a:r>
            <a:r>
              <a:rPr lang="en-GB" altLang="cs-CZ" sz="2400" b="1" i="1"/>
              <a:t>X</a:t>
            </a:r>
            <a:r>
              <a:rPr lang="en-GB" altLang="cs-CZ" sz="2400" b="1" i="1" baseline="-2000"/>
              <a:t>2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400" b="1" i="1" baseline="-2000"/>
              <a:t>	 </a:t>
            </a:r>
            <a:r>
              <a:rPr lang="en-GB" altLang="cs-CZ" sz="2400" b="1" i="1"/>
              <a:t>X</a:t>
            </a:r>
            <a:r>
              <a:rPr lang="en-GB" altLang="cs-CZ" sz="2400" b="1" i="1" baseline="-2000"/>
              <a:t>31	 </a:t>
            </a:r>
            <a:r>
              <a:rPr lang="en-GB" altLang="cs-CZ" sz="2400" b="1" i="1"/>
              <a:t>X</a:t>
            </a:r>
            <a:r>
              <a:rPr lang="en-GB" altLang="cs-CZ" sz="2400" b="1" i="1" baseline="-2000"/>
              <a:t>32	 </a:t>
            </a:r>
            <a:r>
              <a:rPr lang="en-GB" altLang="cs-CZ" sz="2400" b="1" i="1"/>
              <a:t>X</a:t>
            </a:r>
            <a:r>
              <a:rPr lang="en-GB" altLang="cs-CZ" sz="2400" b="1" i="1" baseline="-2000"/>
              <a:t>33	 </a:t>
            </a:r>
            <a:r>
              <a:rPr lang="en-GB" altLang="cs-CZ" sz="2400" b="1" i="1"/>
              <a:t>Y</a:t>
            </a:r>
            <a:r>
              <a:rPr lang="en-GB" altLang="cs-CZ" sz="2400" b="1" i="1" baseline="-2000"/>
              <a:t>3	 	</a:t>
            </a:r>
            <a:r>
              <a:rPr lang="en-GB" altLang="cs-CZ" sz="2400" b="1" i="1"/>
              <a:t>X</a:t>
            </a:r>
            <a:r>
              <a:rPr lang="en-GB" altLang="cs-CZ" sz="2400" b="1" i="1" baseline="-2000"/>
              <a:t>3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400" b="1" i="1" baseline="-2000"/>
              <a:t>	 </a:t>
            </a:r>
            <a:r>
              <a:rPr lang="en-GB" altLang="cs-CZ" sz="2400" b="1" i="1"/>
              <a:t>w</a:t>
            </a:r>
            <a:r>
              <a:rPr lang="en-GB" altLang="cs-CZ" sz="2400" b="1" i="1" baseline="-2000"/>
              <a:t>1	 </a:t>
            </a:r>
            <a:r>
              <a:rPr lang="en-GB" altLang="cs-CZ" sz="2400" b="1" i="1"/>
              <a:t>w</a:t>
            </a:r>
            <a:r>
              <a:rPr lang="en-GB" altLang="cs-CZ" sz="2400" b="1" i="1" baseline="-2000"/>
              <a:t>2	 </a:t>
            </a:r>
            <a:r>
              <a:rPr lang="en-GB" altLang="cs-CZ" sz="2400" b="1" i="1"/>
              <a:t>w</a:t>
            </a:r>
            <a:r>
              <a:rPr lang="en-GB" altLang="cs-CZ" sz="2400" b="1" i="1" baseline="-2000"/>
              <a:t>3		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400" b="1" i="1" baseline="-2000"/>
              <a:t>	 </a:t>
            </a:r>
            <a:r>
              <a:rPr lang="en-GB" altLang="cs-CZ" sz="2400" b="1" i="1">
                <a:latin typeface="Symbol" panose="05050102010706020507" pitchFamily="18" charset="2"/>
              </a:rPr>
              <a:t>p </a:t>
            </a:r>
            <a:r>
              <a:rPr lang="en-GB" altLang="cs-CZ" sz="2400" b="1" i="1" baseline="-2000"/>
              <a:t>1	 </a:t>
            </a:r>
            <a:r>
              <a:rPr lang="en-GB" altLang="cs-CZ" sz="2400" b="1" i="1">
                <a:latin typeface="Symbol" panose="05050102010706020507" pitchFamily="18" charset="2"/>
              </a:rPr>
              <a:t>p</a:t>
            </a:r>
            <a:r>
              <a:rPr lang="en-GB" altLang="cs-CZ" sz="2400" b="1" i="1"/>
              <a:t> </a:t>
            </a:r>
            <a:r>
              <a:rPr lang="en-GB" altLang="cs-CZ" sz="2400" b="1" i="1" baseline="-2000"/>
              <a:t>2	 </a:t>
            </a:r>
            <a:r>
              <a:rPr lang="en-GB" altLang="cs-CZ" sz="2400" b="1" i="1">
                <a:latin typeface="Symbol" panose="05050102010706020507" pitchFamily="18" charset="2"/>
              </a:rPr>
              <a:t>p</a:t>
            </a:r>
            <a:r>
              <a:rPr lang="en-GB" altLang="cs-CZ" sz="2400" b="1" i="1"/>
              <a:t> </a:t>
            </a:r>
            <a:r>
              <a:rPr lang="en-GB" altLang="cs-CZ" sz="2400" b="1" i="1" baseline="-2000"/>
              <a:t>3	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400" b="1" i="1" baseline="-2000"/>
              <a:t>	 </a:t>
            </a:r>
            <a:r>
              <a:rPr lang="en-GB" altLang="cs-CZ" sz="2400" b="1" i="1"/>
              <a:t>depr</a:t>
            </a:r>
            <a:r>
              <a:rPr lang="en-GB" altLang="cs-CZ" sz="2400" b="1" i="1" baseline="-2000"/>
              <a:t>1	 </a:t>
            </a:r>
            <a:r>
              <a:rPr lang="en-GB" altLang="cs-CZ" sz="2400" b="1" i="1"/>
              <a:t>depr</a:t>
            </a:r>
            <a:r>
              <a:rPr lang="en-GB" altLang="cs-CZ" sz="2400" b="1" i="1" baseline="-2000"/>
              <a:t>2	 </a:t>
            </a:r>
            <a:r>
              <a:rPr lang="en-GB" altLang="cs-CZ" sz="2400" b="1" i="1"/>
              <a:t>depr</a:t>
            </a:r>
            <a:r>
              <a:rPr lang="en-GB" altLang="cs-CZ" sz="2400" b="1" i="1" baseline="-2000"/>
              <a:t>3	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400" b="1" i="1"/>
              <a:t>	X</a:t>
            </a:r>
            <a:r>
              <a:rPr lang="en-GB" altLang="cs-CZ" sz="2400" b="1" i="1" baseline="-2000"/>
              <a:t>1	 </a:t>
            </a:r>
            <a:r>
              <a:rPr lang="en-GB" altLang="cs-CZ" sz="2400" b="1" i="1"/>
              <a:t>X</a:t>
            </a:r>
            <a:r>
              <a:rPr lang="en-GB" altLang="cs-CZ" sz="2400" b="1" i="1" baseline="-2000"/>
              <a:t>2	 </a:t>
            </a:r>
            <a:r>
              <a:rPr lang="en-GB" altLang="cs-CZ" sz="2400" b="1" i="1"/>
              <a:t>X</a:t>
            </a:r>
            <a:r>
              <a:rPr lang="en-GB" altLang="cs-CZ" sz="2400" b="1" i="1" baseline="-2000"/>
              <a:t>3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GB" altLang="cs-CZ" sz="2400" b="1" i="1" baseline="-2000"/>
          </a:p>
        </p:txBody>
      </p:sp>
      <p:sp>
        <p:nvSpPr>
          <p:cNvPr id="50180" name="Line 4">
            <a:extLst>
              <a:ext uri="{FF2B5EF4-FFF2-40B4-BE49-F238E27FC236}">
                <a16:creationId xmlns:a16="http://schemas.microsoft.com/office/drawing/2014/main" id="{C1D34717-1EDC-4BA4-A8A2-CBC6C999652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0700" y="1150938"/>
            <a:ext cx="0" cy="4121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50181" name="Line 5">
            <a:extLst>
              <a:ext uri="{FF2B5EF4-FFF2-40B4-BE49-F238E27FC236}">
                <a16:creationId xmlns:a16="http://schemas.microsoft.com/office/drawing/2014/main" id="{7E1A4BB0-8E2B-42C6-B419-F8BF32738EC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8638" y="1154113"/>
            <a:ext cx="0" cy="20780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50182" name="Line 6">
            <a:extLst>
              <a:ext uri="{FF2B5EF4-FFF2-40B4-BE49-F238E27FC236}">
                <a16:creationId xmlns:a16="http://schemas.microsoft.com/office/drawing/2014/main" id="{62D7BF23-A103-48DA-AE77-C73634E41E9A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4202907" y="-1847056"/>
            <a:ext cx="0" cy="68532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50183" name="Line 7">
            <a:extLst>
              <a:ext uri="{FF2B5EF4-FFF2-40B4-BE49-F238E27FC236}">
                <a16:creationId xmlns:a16="http://schemas.microsoft.com/office/drawing/2014/main" id="{85186937-250C-4286-B7F4-F6151FF772AE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8438" y="1133475"/>
            <a:ext cx="0" cy="414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50184" name="Line 8">
            <a:extLst>
              <a:ext uri="{FF2B5EF4-FFF2-40B4-BE49-F238E27FC236}">
                <a16:creationId xmlns:a16="http://schemas.microsoft.com/office/drawing/2014/main" id="{96B2AE2D-A4B8-4B56-8041-E55DCB4CA2D0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4218782" y="-161131"/>
            <a:ext cx="0" cy="68532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50185" name="Line 9">
            <a:extLst>
              <a:ext uri="{FF2B5EF4-FFF2-40B4-BE49-F238E27FC236}">
                <a16:creationId xmlns:a16="http://schemas.microsoft.com/office/drawing/2014/main" id="{BAE1ECFF-B06F-4843-B218-000C8727B7A9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2590007" y="3083719"/>
            <a:ext cx="0" cy="34877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50186" name="AutoShape 12">
            <a:extLst>
              <a:ext uri="{FF2B5EF4-FFF2-40B4-BE49-F238E27FC236}">
                <a16:creationId xmlns:a16="http://schemas.microsoft.com/office/drawing/2014/main" id="{AE8C91C5-512C-4D0B-927A-293C497D3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4800" y="3378200"/>
            <a:ext cx="2654300" cy="431800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50187" name="AutoShape 13">
            <a:extLst>
              <a:ext uri="{FF2B5EF4-FFF2-40B4-BE49-F238E27FC236}">
                <a16:creationId xmlns:a16="http://schemas.microsoft.com/office/drawing/2014/main" id="{AC95AB7E-6959-4114-B22E-63B83A071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4800" y="3886200"/>
            <a:ext cx="2705100" cy="431800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50188" name="AutoShape 14">
            <a:extLst>
              <a:ext uri="{FF2B5EF4-FFF2-40B4-BE49-F238E27FC236}">
                <a16:creationId xmlns:a16="http://schemas.microsoft.com/office/drawing/2014/main" id="{4E7D0728-BCB6-4573-83CA-0FB5BC22C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500" y="4368800"/>
            <a:ext cx="2705100" cy="431800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50189" name="Line 15">
            <a:extLst>
              <a:ext uri="{FF2B5EF4-FFF2-40B4-BE49-F238E27FC236}">
                <a16:creationId xmlns:a16="http://schemas.microsoft.com/office/drawing/2014/main" id="{10EF82F5-D6A8-42D1-B4DC-73B0616975C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6400" y="3594100"/>
            <a:ext cx="3683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0190" name="Line 16">
            <a:extLst>
              <a:ext uri="{FF2B5EF4-FFF2-40B4-BE49-F238E27FC236}">
                <a16:creationId xmlns:a16="http://schemas.microsoft.com/office/drawing/2014/main" id="{C13AD21B-97BE-4BAE-80C8-7F2B08F140E6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2600" y="4584700"/>
            <a:ext cx="3683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0191" name="Line 17">
            <a:extLst>
              <a:ext uri="{FF2B5EF4-FFF2-40B4-BE49-F238E27FC236}">
                <a16:creationId xmlns:a16="http://schemas.microsoft.com/office/drawing/2014/main" id="{CB53DA8D-C2AF-48F7-A6E3-041A6576E2DD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4089400"/>
            <a:ext cx="3683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0192" name="Line 18">
            <a:extLst>
              <a:ext uri="{FF2B5EF4-FFF2-40B4-BE49-F238E27FC236}">
                <a16:creationId xmlns:a16="http://schemas.microsoft.com/office/drawing/2014/main" id="{C198113D-B71B-416B-A710-39970C10023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7400" y="3581400"/>
            <a:ext cx="0" cy="10033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0193" name="Text Box 19">
            <a:extLst>
              <a:ext uri="{FF2B5EF4-FFF2-40B4-BE49-F238E27FC236}">
                <a16:creationId xmlns:a16="http://schemas.microsoft.com/office/drawing/2014/main" id="{776830FD-FB4A-46E8-BBA9-3D6518CCB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2763" y="4721225"/>
            <a:ext cx="3705225" cy="8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cs-CZ" altLang="cs-CZ" sz="2000">
                <a:solidFill>
                  <a:srgbClr val="FF0000"/>
                </a:solidFill>
              </a:rPr>
              <a:t>Důchodová metoda výpočtu H</a:t>
            </a:r>
            <a:r>
              <a:rPr lang="en-US" altLang="cs-CZ" sz="2000">
                <a:solidFill>
                  <a:srgbClr val="FF0000"/>
                </a:solidFill>
              </a:rPr>
              <a:t>DP</a:t>
            </a:r>
            <a:endParaRPr lang="cs-CZ" altLang="cs-CZ" sz="200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r>
              <a:rPr lang="cs-CZ" altLang="cs-CZ" sz="2400" b="1" i="1">
                <a:solidFill>
                  <a:srgbClr val="FF0000"/>
                </a:solidFill>
              </a:rPr>
              <a:t>Y=w+</a:t>
            </a:r>
            <a:r>
              <a:rPr lang="cs-CZ" altLang="cs-CZ" sz="2400" b="1" i="1">
                <a:solidFill>
                  <a:srgbClr val="FF0000"/>
                </a:solidFill>
                <a:latin typeface="Symbol" panose="05050102010706020507" pitchFamily="18" charset="2"/>
              </a:rPr>
              <a:t>p</a:t>
            </a:r>
            <a:r>
              <a:rPr lang="cs-CZ" altLang="cs-CZ" sz="2400" b="1" i="1">
                <a:solidFill>
                  <a:srgbClr val="FF0000"/>
                </a:solidFill>
              </a:rPr>
              <a:t>+depr</a:t>
            </a:r>
            <a:endParaRPr lang="en-GB" altLang="cs-CZ" sz="2400" b="1" i="1">
              <a:solidFill>
                <a:srgbClr val="FF0000"/>
              </a:solidFill>
            </a:endParaRPr>
          </a:p>
        </p:txBody>
      </p:sp>
      <p:sp>
        <p:nvSpPr>
          <p:cNvPr id="50194" name="Line 20">
            <a:extLst>
              <a:ext uri="{FF2B5EF4-FFF2-40B4-BE49-F238E27FC236}">
                <a16:creationId xmlns:a16="http://schemas.microsoft.com/office/drawing/2014/main" id="{C5B42DBD-9C26-4F04-B99B-3513EEFCB60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24388" y="4102100"/>
            <a:ext cx="939800" cy="7318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0195" name="Text Box 21">
            <a:extLst>
              <a:ext uri="{FF2B5EF4-FFF2-40B4-BE49-F238E27FC236}">
                <a16:creationId xmlns:a16="http://schemas.microsoft.com/office/drawing/2014/main" id="{AB1985EA-0903-4B7F-82D5-85605DB45D16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232568" y="2215357"/>
            <a:ext cx="1541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/>
              <a:t>Dodavatel</a:t>
            </a:r>
            <a:endParaRPr lang="cs-CZ" altLang="cs-CZ" sz="2400" b="1"/>
          </a:p>
        </p:txBody>
      </p:sp>
      <p:sp>
        <p:nvSpPr>
          <p:cNvPr id="50196" name="Text Box 22">
            <a:extLst>
              <a:ext uri="{FF2B5EF4-FFF2-40B4-BE49-F238E27FC236}">
                <a16:creationId xmlns:a16="http://schemas.microsoft.com/office/drawing/2014/main" id="{35FC28B0-C994-4897-9380-CE8C7181C741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255588" y="3633788"/>
            <a:ext cx="14128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cs-CZ" sz="2400" b="1" i="1"/>
              <a:t>Prim</a:t>
            </a:r>
            <a:r>
              <a:rPr lang="cs-CZ" altLang="cs-CZ" sz="2400" b="1" i="1"/>
              <a:t>ární</a:t>
            </a:r>
            <a:r>
              <a:rPr lang="en-GB" altLang="cs-CZ" sz="2400" b="1" i="1"/>
              <a:t> </a:t>
            </a:r>
            <a:r>
              <a:rPr lang="cs-CZ" altLang="cs-CZ" sz="2400" b="1" i="1"/>
              <a:t>zdroje</a:t>
            </a:r>
            <a:endParaRPr lang="cs-CZ" altLang="cs-CZ" sz="24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607CEC90-6E68-428A-8962-9948CE982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cs-CZ" sz="2800" b="1" i="1">
                <a:solidFill>
                  <a:schemeClr val="tx2"/>
                </a:solidFill>
              </a:rPr>
              <a:t>I-O Analýza- užití- metody výpočtu HDP</a:t>
            </a:r>
          </a:p>
        </p:txBody>
      </p:sp>
      <p:sp>
        <p:nvSpPr>
          <p:cNvPr id="51203" name="Text Box 3">
            <a:extLst>
              <a:ext uri="{FF2B5EF4-FFF2-40B4-BE49-F238E27FC236}">
                <a16:creationId xmlns:a16="http://schemas.microsoft.com/office/drawing/2014/main" id="{81973B75-63D7-488C-B635-0C9D539215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150" y="1114425"/>
            <a:ext cx="7521575" cy="465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400" b="1" i="1"/>
              <a:t>	Odběratel		Fin</a:t>
            </a:r>
            <a:r>
              <a:rPr lang="cs-CZ" altLang="cs-CZ" sz="2400" b="1" i="1"/>
              <a:t>á</a:t>
            </a:r>
            <a:r>
              <a:rPr lang="en-GB" altLang="cs-CZ" sz="2400" b="1" i="1"/>
              <a:t>l		Produkce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400" b="1" i="1"/>
              <a:t>	X</a:t>
            </a:r>
            <a:r>
              <a:rPr lang="en-GB" altLang="cs-CZ" sz="2400" b="1" i="1" baseline="-2000"/>
              <a:t>11	 </a:t>
            </a:r>
            <a:r>
              <a:rPr lang="en-GB" altLang="cs-CZ" sz="2400" b="1" i="1"/>
              <a:t>X</a:t>
            </a:r>
            <a:r>
              <a:rPr lang="en-GB" altLang="cs-CZ" sz="2400" b="1" i="1" baseline="-2000"/>
              <a:t>12	 </a:t>
            </a:r>
            <a:r>
              <a:rPr lang="en-GB" altLang="cs-CZ" sz="2400" b="1" i="1"/>
              <a:t>X</a:t>
            </a:r>
            <a:r>
              <a:rPr lang="en-GB" altLang="cs-CZ" sz="2400" b="1" i="1" baseline="-2000"/>
              <a:t>13	 </a:t>
            </a:r>
            <a:r>
              <a:rPr lang="en-GB" altLang="cs-CZ" sz="2400" b="1" i="1"/>
              <a:t>Y</a:t>
            </a:r>
            <a:r>
              <a:rPr lang="en-GB" altLang="cs-CZ" sz="2400" b="1" i="1" baseline="-2000"/>
              <a:t>1	 	</a:t>
            </a:r>
            <a:r>
              <a:rPr lang="en-GB" altLang="cs-CZ" sz="2400" b="1" i="1"/>
              <a:t>X</a:t>
            </a:r>
            <a:r>
              <a:rPr lang="en-GB" altLang="cs-CZ" sz="2400" b="1" i="1" baseline="-2000"/>
              <a:t>1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400" b="1" i="1"/>
              <a:t>	X</a:t>
            </a:r>
            <a:r>
              <a:rPr lang="en-GB" altLang="cs-CZ" sz="2400" b="1" i="1" baseline="-2000"/>
              <a:t>21	 </a:t>
            </a:r>
            <a:r>
              <a:rPr lang="en-GB" altLang="cs-CZ" sz="2400" b="1" i="1"/>
              <a:t>X</a:t>
            </a:r>
            <a:r>
              <a:rPr lang="en-GB" altLang="cs-CZ" sz="2400" b="1" i="1" baseline="-2000"/>
              <a:t>22	 </a:t>
            </a:r>
            <a:r>
              <a:rPr lang="en-GB" altLang="cs-CZ" sz="2400" b="1" i="1"/>
              <a:t>X</a:t>
            </a:r>
            <a:r>
              <a:rPr lang="en-GB" altLang="cs-CZ" sz="2400" b="1" i="1" baseline="-2000"/>
              <a:t>23	 </a:t>
            </a:r>
            <a:r>
              <a:rPr lang="en-GB" altLang="cs-CZ" sz="2400" b="1" i="1"/>
              <a:t>Y</a:t>
            </a:r>
            <a:r>
              <a:rPr lang="en-GB" altLang="cs-CZ" sz="2400" b="1" i="1" baseline="-2000"/>
              <a:t>2	 	</a:t>
            </a:r>
            <a:r>
              <a:rPr lang="en-GB" altLang="cs-CZ" sz="2400" b="1" i="1"/>
              <a:t>X</a:t>
            </a:r>
            <a:r>
              <a:rPr lang="en-GB" altLang="cs-CZ" sz="2400" b="1" i="1" baseline="-2000"/>
              <a:t>2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400" b="1" i="1" baseline="-2000"/>
              <a:t>	 </a:t>
            </a:r>
            <a:r>
              <a:rPr lang="en-GB" altLang="cs-CZ" sz="2400" b="1" i="1"/>
              <a:t>X</a:t>
            </a:r>
            <a:r>
              <a:rPr lang="en-GB" altLang="cs-CZ" sz="2400" b="1" i="1" baseline="-2000"/>
              <a:t>31	 </a:t>
            </a:r>
            <a:r>
              <a:rPr lang="en-GB" altLang="cs-CZ" sz="2400" b="1" i="1"/>
              <a:t>X</a:t>
            </a:r>
            <a:r>
              <a:rPr lang="en-GB" altLang="cs-CZ" sz="2400" b="1" i="1" baseline="-2000"/>
              <a:t>32	 </a:t>
            </a:r>
            <a:r>
              <a:rPr lang="en-GB" altLang="cs-CZ" sz="2400" b="1" i="1"/>
              <a:t>X</a:t>
            </a:r>
            <a:r>
              <a:rPr lang="en-GB" altLang="cs-CZ" sz="2400" b="1" i="1" baseline="-2000"/>
              <a:t>33	 </a:t>
            </a:r>
            <a:r>
              <a:rPr lang="en-GB" altLang="cs-CZ" sz="2400" b="1" i="1"/>
              <a:t>Y</a:t>
            </a:r>
            <a:r>
              <a:rPr lang="en-GB" altLang="cs-CZ" sz="2400" b="1" i="1" baseline="-2000"/>
              <a:t>3	 	</a:t>
            </a:r>
            <a:r>
              <a:rPr lang="en-GB" altLang="cs-CZ" sz="2400" b="1" i="1"/>
              <a:t>X</a:t>
            </a:r>
            <a:r>
              <a:rPr lang="en-GB" altLang="cs-CZ" sz="2400" b="1" i="1" baseline="-2000"/>
              <a:t>3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400" b="1" i="1" baseline="-2000"/>
              <a:t>	 </a:t>
            </a:r>
            <a:r>
              <a:rPr lang="en-GB" altLang="cs-CZ" sz="2400" b="1" i="1"/>
              <a:t>w</a:t>
            </a:r>
            <a:r>
              <a:rPr lang="en-GB" altLang="cs-CZ" sz="2400" b="1" i="1" baseline="-2000"/>
              <a:t>1	 </a:t>
            </a:r>
            <a:r>
              <a:rPr lang="en-GB" altLang="cs-CZ" sz="2400" b="1" i="1"/>
              <a:t>w</a:t>
            </a:r>
            <a:r>
              <a:rPr lang="en-GB" altLang="cs-CZ" sz="2400" b="1" i="1" baseline="-2000"/>
              <a:t>2	 </a:t>
            </a:r>
            <a:r>
              <a:rPr lang="en-GB" altLang="cs-CZ" sz="2400" b="1" i="1"/>
              <a:t>w</a:t>
            </a:r>
            <a:r>
              <a:rPr lang="en-GB" altLang="cs-CZ" sz="2400" b="1" i="1" baseline="-2000"/>
              <a:t>3		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400" b="1" i="1" baseline="-2000"/>
              <a:t>	 </a:t>
            </a:r>
            <a:r>
              <a:rPr lang="en-GB" altLang="cs-CZ" sz="2400" b="1" i="1">
                <a:latin typeface="Symbol" panose="05050102010706020507" pitchFamily="18" charset="2"/>
              </a:rPr>
              <a:t>p </a:t>
            </a:r>
            <a:r>
              <a:rPr lang="en-GB" altLang="cs-CZ" sz="2400" b="1" i="1" baseline="-2000"/>
              <a:t>1	 </a:t>
            </a:r>
            <a:r>
              <a:rPr lang="en-GB" altLang="cs-CZ" sz="2400" b="1" i="1">
                <a:latin typeface="Symbol" panose="05050102010706020507" pitchFamily="18" charset="2"/>
              </a:rPr>
              <a:t>p</a:t>
            </a:r>
            <a:r>
              <a:rPr lang="en-GB" altLang="cs-CZ" sz="2400" b="1" i="1"/>
              <a:t> </a:t>
            </a:r>
            <a:r>
              <a:rPr lang="en-GB" altLang="cs-CZ" sz="2400" b="1" i="1" baseline="-2000"/>
              <a:t>2	 </a:t>
            </a:r>
            <a:r>
              <a:rPr lang="en-GB" altLang="cs-CZ" sz="2400" b="1" i="1">
                <a:latin typeface="Symbol" panose="05050102010706020507" pitchFamily="18" charset="2"/>
              </a:rPr>
              <a:t>p</a:t>
            </a:r>
            <a:r>
              <a:rPr lang="en-GB" altLang="cs-CZ" sz="2400" b="1" i="1"/>
              <a:t> </a:t>
            </a:r>
            <a:r>
              <a:rPr lang="en-GB" altLang="cs-CZ" sz="2400" b="1" i="1" baseline="-2000"/>
              <a:t>3	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400" b="1" i="1" baseline="-2000"/>
              <a:t>	 </a:t>
            </a:r>
            <a:r>
              <a:rPr lang="en-GB" altLang="cs-CZ" sz="2400" b="1" i="1"/>
              <a:t>depr</a:t>
            </a:r>
            <a:r>
              <a:rPr lang="en-GB" altLang="cs-CZ" sz="2400" b="1" i="1" baseline="-2000"/>
              <a:t>1	 </a:t>
            </a:r>
            <a:r>
              <a:rPr lang="en-GB" altLang="cs-CZ" sz="2400" b="1" i="1"/>
              <a:t>depr</a:t>
            </a:r>
            <a:r>
              <a:rPr lang="en-GB" altLang="cs-CZ" sz="2400" b="1" i="1" baseline="-2000"/>
              <a:t>2	 </a:t>
            </a:r>
            <a:r>
              <a:rPr lang="en-GB" altLang="cs-CZ" sz="2400" b="1" i="1"/>
              <a:t>depr</a:t>
            </a:r>
            <a:r>
              <a:rPr lang="en-GB" altLang="cs-CZ" sz="2400" b="1" i="1" baseline="-2000"/>
              <a:t>3	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400" b="1" i="1"/>
              <a:t>	X</a:t>
            </a:r>
            <a:r>
              <a:rPr lang="en-GB" altLang="cs-CZ" sz="2400" b="1" i="1" baseline="-2000"/>
              <a:t>1	 </a:t>
            </a:r>
            <a:r>
              <a:rPr lang="en-GB" altLang="cs-CZ" sz="2400" b="1" i="1"/>
              <a:t>X</a:t>
            </a:r>
            <a:r>
              <a:rPr lang="en-GB" altLang="cs-CZ" sz="2400" b="1" i="1" baseline="-2000"/>
              <a:t>2	 </a:t>
            </a:r>
            <a:r>
              <a:rPr lang="en-GB" altLang="cs-CZ" sz="2400" b="1" i="1"/>
              <a:t>X</a:t>
            </a:r>
            <a:r>
              <a:rPr lang="en-GB" altLang="cs-CZ" sz="2400" b="1" i="1" baseline="-2000"/>
              <a:t>3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GB" altLang="cs-CZ" sz="2400" b="1" i="1" baseline="-2000"/>
          </a:p>
        </p:txBody>
      </p:sp>
      <p:sp>
        <p:nvSpPr>
          <p:cNvPr id="51204" name="Line 4">
            <a:extLst>
              <a:ext uri="{FF2B5EF4-FFF2-40B4-BE49-F238E27FC236}">
                <a16:creationId xmlns:a16="http://schemas.microsoft.com/office/drawing/2014/main" id="{96DDD436-A598-46DB-B186-51D59BE33002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0700" y="1150938"/>
            <a:ext cx="0" cy="4121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51205" name="Line 5">
            <a:extLst>
              <a:ext uri="{FF2B5EF4-FFF2-40B4-BE49-F238E27FC236}">
                <a16:creationId xmlns:a16="http://schemas.microsoft.com/office/drawing/2014/main" id="{0F30DDE8-4766-4C08-9D0E-7EDA1984A11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8638" y="1154113"/>
            <a:ext cx="0" cy="20780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51206" name="Line 6">
            <a:extLst>
              <a:ext uri="{FF2B5EF4-FFF2-40B4-BE49-F238E27FC236}">
                <a16:creationId xmlns:a16="http://schemas.microsoft.com/office/drawing/2014/main" id="{43099C8A-6E77-41DA-AB75-7C6A317F7D7C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4202907" y="-1847056"/>
            <a:ext cx="0" cy="68532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51207" name="Line 7">
            <a:extLst>
              <a:ext uri="{FF2B5EF4-FFF2-40B4-BE49-F238E27FC236}">
                <a16:creationId xmlns:a16="http://schemas.microsoft.com/office/drawing/2014/main" id="{299B8722-D6C0-41C9-B85C-D1E5936584EA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8438" y="1133475"/>
            <a:ext cx="0" cy="414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51208" name="Line 8">
            <a:extLst>
              <a:ext uri="{FF2B5EF4-FFF2-40B4-BE49-F238E27FC236}">
                <a16:creationId xmlns:a16="http://schemas.microsoft.com/office/drawing/2014/main" id="{0552CDA7-197A-4F2D-8C97-04D6B5E2D6B8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4218782" y="-161131"/>
            <a:ext cx="0" cy="68532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51209" name="Line 9">
            <a:extLst>
              <a:ext uri="{FF2B5EF4-FFF2-40B4-BE49-F238E27FC236}">
                <a16:creationId xmlns:a16="http://schemas.microsoft.com/office/drawing/2014/main" id="{B81632B2-5B9B-428B-9CED-25A6475A89F4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2590007" y="3083719"/>
            <a:ext cx="0" cy="34877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51210" name="Text Box 12">
            <a:extLst>
              <a:ext uri="{FF2B5EF4-FFF2-40B4-BE49-F238E27FC236}">
                <a16:creationId xmlns:a16="http://schemas.microsoft.com/office/drawing/2014/main" id="{2907DCDA-8162-4E0C-9B95-F20E36C11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13" y="6176963"/>
            <a:ext cx="8751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cs-CZ" altLang="cs-CZ" sz="2000">
                <a:solidFill>
                  <a:srgbClr val="FF3399"/>
                </a:solidFill>
              </a:rPr>
              <a:t>Produkční metoda výpočtu H</a:t>
            </a:r>
            <a:r>
              <a:rPr lang="en-US" altLang="cs-CZ" sz="2000">
                <a:solidFill>
                  <a:srgbClr val="FF3399"/>
                </a:solidFill>
              </a:rPr>
              <a:t>DP </a:t>
            </a:r>
            <a:r>
              <a:rPr lang="en-US" altLang="cs-CZ" sz="2400" b="1" i="1">
                <a:solidFill>
                  <a:srgbClr val="FF3399"/>
                </a:solidFill>
              </a:rPr>
              <a:t>Y=</a:t>
            </a:r>
            <a:r>
              <a:rPr lang="en-US" altLang="cs-CZ" sz="2400" b="1" i="1">
                <a:solidFill>
                  <a:srgbClr val="FF3399"/>
                </a:solidFill>
                <a:latin typeface="Symbol" panose="05050102010706020507" pitchFamily="18" charset="2"/>
              </a:rPr>
              <a:t>S</a:t>
            </a:r>
            <a:r>
              <a:rPr lang="en-US" altLang="cs-CZ" sz="2400" b="1" i="1" baseline="-25000">
                <a:solidFill>
                  <a:srgbClr val="FF3399"/>
                </a:solidFill>
              </a:rPr>
              <a:t>i</a:t>
            </a:r>
            <a:r>
              <a:rPr lang="en-US" altLang="cs-CZ" sz="2400" b="1" i="1">
                <a:solidFill>
                  <a:srgbClr val="FF3399"/>
                </a:solidFill>
              </a:rPr>
              <a:t> VA</a:t>
            </a:r>
            <a:r>
              <a:rPr lang="en-US" altLang="cs-CZ" sz="2400" b="1" i="1" baseline="-25000">
                <a:solidFill>
                  <a:srgbClr val="FF3399"/>
                </a:solidFill>
              </a:rPr>
              <a:t>i</a:t>
            </a:r>
            <a:r>
              <a:rPr lang="en-US" altLang="cs-CZ" sz="2400" b="1" i="1">
                <a:solidFill>
                  <a:srgbClr val="FF3399"/>
                </a:solidFill>
              </a:rPr>
              <a:t>=</a:t>
            </a:r>
            <a:r>
              <a:rPr lang="en-US" altLang="cs-CZ" sz="2400" b="1" i="1">
                <a:solidFill>
                  <a:srgbClr val="FF3399"/>
                </a:solidFill>
                <a:latin typeface="Symbol" panose="05050102010706020507" pitchFamily="18" charset="2"/>
              </a:rPr>
              <a:t>S</a:t>
            </a:r>
            <a:r>
              <a:rPr lang="en-US" altLang="cs-CZ" sz="2400" b="1" i="1" baseline="-25000">
                <a:solidFill>
                  <a:srgbClr val="FF3399"/>
                </a:solidFill>
              </a:rPr>
              <a:t>i</a:t>
            </a:r>
            <a:r>
              <a:rPr lang="en-US" altLang="cs-CZ" sz="2400" b="1" i="1">
                <a:solidFill>
                  <a:srgbClr val="FF3399"/>
                </a:solidFill>
              </a:rPr>
              <a:t> (X</a:t>
            </a:r>
            <a:r>
              <a:rPr lang="en-US" altLang="cs-CZ" sz="2400" b="1" i="1" baseline="-25000">
                <a:solidFill>
                  <a:srgbClr val="FF3399"/>
                </a:solidFill>
              </a:rPr>
              <a:t>i</a:t>
            </a:r>
            <a:r>
              <a:rPr lang="en-US" altLang="cs-CZ" sz="2400" b="1" i="1">
                <a:solidFill>
                  <a:srgbClr val="FF3399"/>
                </a:solidFill>
              </a:rPr>
              <a:t>-</a:t>
            </a:r>
            <a:r>
              <a:rPr lang="en-US" altLang="cs-CZ" sz="2400" b="1" i="1">
                <a:solidFill>
                  <a:srgbClr val="FF3399"/>
                </a:solidFill>
                <a:latin typeface="Symbol" panose="05050102010706020507" pitchFamily="18" charset="2"/>
              </a:rPr>
              <a:t>S</a:t>
            </a:r>
            <a:r>
              <a:rPr lang="en-US" altLang="cs-CZ" sz="2400" b="1" i="1" baseline="-25000">
                <a:solidFill>
                  <a:srgbClr val="FF3399"/>
                </a:solidFill>
              </a:rPr>
              <a:t>j</a:t>
            </a:r>
            <a:r>
              <a:rPr lang="en-US" altLang="cs-CZ" sz="2400" b="1" i="1">
                <a:solidFill>
                  <a:srgbClr val="FF3399"/>
                </a:solidFill>
              </a:rPr>
              <a:t> X</a:t>
            </a:r>
            <a:r>
              <a:rPr lang="en-US" altLang="cs-CZ" sz="2400" b="1" i="1" baseline="-25000">
                <a:solidFill>
                  <a:srgbClr val="FF3399"/>
                </a:solidFill>
              </a:rPr>
              <a:t>ij</a:t>
            </a:r>
            <a:r>
              <a:rPr lang="en-US" altLang="cs-CZ" sz="2400" b="1" i="1">
                <a:solidFill>
                  <a:srgbClr val="FF3399"/>
                </a:solidFill>
              </a:rPr>
              <a:t>)</a:t>
            </a:r>
            <a:r>
              <a:rPr lang="cs-CZ" altLang="cs-CZ" sz="2400" b="1" i="1">
                <a:solidFill>
                  <a:srgbClr val="FF3399"/>
                </a:solidFill>
              </a:rPr>
              <a:t>=</a:t>
            </a:r>
            <a:r>
              <a:rPr lang="en-US" altLang="cs-CZ" sz="2400" b="1" i="1">
                <a:solidFill>
                  <a:srgbClr val="FF3399"/>
                </a:solidFill>
                <a:latin typeface="Symbol" panose="05050102010706020507" pitchFamily="18" charset="2"/>
              </a:rPr>
              <a:t>S</a:t>
            </a:r>
            <a:r>
              <a:rPr lang="en-US" altLang="cs-CZ" sz="2400" b="1" i="1" baseline="-25000">
                <a:solidFill>
                  <a:srgbClr val="FF3399"/>
                </a:solidFill>
              </a:rPr>
              <a:t>i</a:t>
            </a:r>
            <a:r>
              <a:rPr lang="en-US" altLang="cs-CZ" sz="2400" b="1" i="1">
                <a:solidFill>
                  <a:srgbClr val="FF3399"/>
                </a:solidFill>
              </a:rPr>
              <a:t> (</a:t>
            </a:r>
            <a:r>
              <a:rPr lang="cs-CZ" altLang="cs-CZ" sz="2400" b="1" i="1">
                <a:solidFill>
                  <a:srgbClr val="FF3399"/>
                </a:solidFill>
              </a:rPr>
              <a:t>w</a:t>
            </a:r>
            <a:r>
              <a:rPr lang="en-US" altLang="cs-CZ" sz="2400" b="1" i="1" baseline="-25000">
                <a:solidFill>
                  <a:srgbClr val="FF3399"/>
                </a:solidFill>
              </a:rPr>
              <a:t>i</a:t>
            </a:r>
            <a:r>
              <a:rPr lang="cs-CZ" altLang="cs-CZ" sz="2400" b="1" i="1">
                <a:solidFill>
                  <a:srgbClr val="FF3399"/>
                </a:solidFill>
              </a:rPr>
              <a:t>+</a:t>
            </a:r>
            <a:r>
              <a:rPr lang="cs-CZ" altLang="cs-CZ" sz="2400" b="1" i="1">
                <a:solidFill>
                  <a:srgbClr val="FF3399"/>
                </a:solidFill>
                <a:latin typeface="Symbol" panose="05050102010706020507" pitchFamily="18" charset="2"/>
              </a:rPr>
              <a:t>p</a:t>
            </a:r>
            <a:r>
              <a:rPr lang="cs-CZ" altLang="cs-CZ" sz="2400" b="1" i="1" baseline="-25000">
                <a:solidFill>
                  <a:srgbClr val="FF3399"/>
                </a:solidFill>
              </a:rPr>
              <a:t>i</a:t>
            </a:r>
            <a:r>
              <a:rPr lang="cs-CZ" altLang="cs-CZ" sz="2400" b="1" i="1">
                <a:solidFill>
                  <a:srgbClr val="FF3399"/>
                </a:solidFill>
              </a:rPr>
              <a:t>+depr</a:t>
            </a:r>
            <a:r>
              <a:rPr lang="en-US" altLang="cs-CZ" sz="2400" b="1" i="1" baseline="-25000">
                <a:solidFill>
                  <a:srgbClr val="FF3399"/>
                </a:solidFill>
              </a:rPr>
              <a:t>i</a:t>
            </a:r>
            <a:r>
              <a:rPr lang="en-US" altLang="cs-CZ" sz="2400" b="1" i="1">
                <a:solidFill>
                  <a:srgbClr val="FF3399"/>
                </a:solidFill>
              </a:rPr>
              <a:t>)</a:t>
            </a:r>
          </a:p>
        </p:txBody>
      </p:sp>
      <p:sp>
        <p:nvSpPr>
          <p:cNvPr id="51211" name="Oval 13">
            <a:extLst>
              <a:ext uri="{FF2B5EF4-FFF2-40B4-BE49-F238E27FC236}">
                <a16:creationId xmlns:a16="http://schemas.microsoft.com/office/drawing/2014/main" id="{28D1390C-0568-484A-8AFC-803B49F49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238" y="4951413"/>
            <a:ext cx="469900" cy="509587"/>
          </a:xfrm>
          <a:prstGeom prst="ellipse">
            <a:avLst/>
          </a:prstGeom>
          <a:noFill/>
          <a:ln w="25400">
            <a:solidFill>
              <a:srgbClr val="FF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51212" name="Oval 14">
            <a:extLst>
              <a:ext uri="{FF2B5EF4-FFF2-40B4-BE49-F238E27FC236}">
                <a16:creationId xmlns:a16="http://schemas.microsoft.com/office/drawing/2014/main" id="{1AD22206-E581-4418-9856-2C54ED609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1275" y="4946650"/>
            <a:ext cx="469900" cy="509588"/>
          </a:xfrm>
          <a:prstGeom prst="ellipse">
            <a:avLst/>
          </a:prstGeom>
          <a:noFill/>
          <a:ln w="25400">
            <a:solidFill>
              <a:srgbClr val="FF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51213" name="Oval 15">
            <a:extLst>
              <a:ext uri="{FF2B5EF4-FFF2-40B4-BE49-F238E27FC236}">
                <a16:creationId xmlns:a16="http://schemas.microsoft.com/office/drawing/2014/main" id="{4F502477-C929-4CBC-A7EC-A69577746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25" y="4965700"/>
            <a:ext cx="469900" cy="509588"/>
          </a:xfrm>
          <a:prstGeom prst="ellipse">
            <a:avLst/>
          </a:prstGeom>
          <a:noFill/>
          <a:ln w="25400">
            <a:solidFill>
              <a:srgbClr val="FF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51214" name="AutoShape 16">
            <a:extLst>
              <a:ext uri="{FF2B5EF4-FFF2-40B4-BE49-F238E27FC236}">
                <a16:creationId xmlns:a16="http://schemas.microsoft.com/office/drawing/2014/main" id="{591CE67C-9451-4FC5-8BA5-E545E7EF1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4650" y="1697038"/>
            <a:ext cx="561975" cy="1511300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FF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51215" name="AutoShape 17">
            <a:extLst>
              <a:ext uri="{FF2B5EF4-FFF2-40B4-BE49-F238E27FC236}">
                <a16:creationId xmlns:a16="http://schemas.microsoft.com/office/drawing/2014/main" id="{C7577E53-0AB2-4106-9C2C-B67D96F85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5400" y="1703388"/>
            <a:ext cx="561975" cy="1511300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FF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51216" name="AutoShape 18">
            <a:extLst>
              <a:ext uri="{FF2B5EF4-FFF2-40B4-BE49-F238E27FC236}">
                <a16:creationId xmlns:a16="http://schemas.microsoft.com/office/drawing/2014/main" id="{66AF4360-98A8-46BB-AB5B-D99543471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4400" y="1677988"/>
            <a:ext cx="561975" cy="1511300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FF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51217" name="AutoShape 19">
            <a:extLst>
              <a:ext uri="{FF2B5EF4-FFF2-40B4-BE49-F238E27FC236}">
                <a16:creationId xmlns:a16="http://schemas.microsoft.com/office/drawing/2014/main" id="{472770A5-F91D-4BF6-9D39-AB507C6AA258}"/>
              </a:ext>
            </a:extLst>
          </p:cNvPr>
          <p:cNvSpPr>
            <a:spLocks/>
          </p:cNvSpPr>
          <p:nvPr/>
        </p:nvSpPr>
        <p:spPr bwMode="auto">
          <a:xfrm>
            <a:off x="1306513" y="2430463"/>
            <a:ext cx="287337" cy="2794000"/>
          </a:xfrm>
          <a:prstGeom prst="leftBracket">
            <a:avLst>
              <a:gd name="adj" fmla="val 81031"/>
            </a:avLst>
          </a:prstGeom>
          <a:noFill/>
          <a:ln w="28575">
            <a:solidFill>
              <a:srgbClr val="FF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51218" name="Line 20">
            <a:extLst>
              <a:ext uri="{FF2B5EF4-FFF2-40B4-BE49-F238E27FC236}">
                <a16:creationId xmlns:a16="http://schemas.microsoft.com/office/drawing/2014/main" id="{22639865-7185-4E75-9744-0CDD63FAC179}"/>
              </a:ext>
            </a:extLst>
          </p:cNvPr>
          <p:cNvSpPr>
            <a:spLocks noChangeShapeType="1"/>
          </p:cNvSpPr>
          <p:nvPr/>
        </p:nvSpPr>
        <p:spPr bwMode="auto">
          <a:xfrm>
            <a:off x="2141538" y="5211763"/>
            <a:ext cx="419100" cy="0"/>
          </a:xfrm>
          <a:prstGeom prst="line">
            <a:avLst/>
          </a:prstGeom>
          <a:noFill/>
          <a:ln w="28575">
            <a:solidFill>
              <a:srgbClr val="FF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1219" name="Line 21">
            <a:extLst>
              <a:ext uri="{FF2B5EF4-FFF2-40B4-BE49-F238E27FC236}">
                <a16:creationId xmlns:a16="http://schemas.microsoft.com/office/drawing/2014/main" id="{F0BB799C-027A-4376-A602-BB64D56FBA38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2288" y="5192713"/>
            <a:ext cx="419100" cy="0"/>
          </a:xfrm>
          <a:prstGeom prst="line">
            <a:avLst/>
          </a:prstGeom>
          <a:noFill/>
          <a:ln w="28575">
            <a:solidFill>
              <a:srgbClr val="FF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1220" name="Line 22">
            <a:extLst>
              <a:ext uri="{FF2B5EF4-FFF2-40B4-BE49-F238E27FC236}">
                <a16:creationId xmlns:a16="http://schemas.microsoft.com/office/drawing/2014/main" id="{F635D241-6B21-48DD-8230-5D0AFF7C1C6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39963" y="2435225"/>
            <a:ext cx="327025" cy="0"/>
          </a:xfrm>
          <a:prstGeom prst="line">
            <a:avLst/>
          </a:prstGeom>
          <a:noFill/>
          <a:ln w="28575">
            <a:solidFill>
              <a:srgbClr val="FF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1221" name="Line 23">
            <a:extLst>
              <a:ext uri="{FF2B5EF4-FFF2-40B4-BE49-F238E27FC236}">
                <a16:creationId xmlns:a16="http://schemas.microsoft.com/office/drawing/2014/main" id="{FDA13CAA-49BE-445A-AC68-69F12F2E7610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5313" y="2416175"/>
            <a:ext cx="327025" cy="0"/>
          </a:xfrm>
          <a:prstGeom prst="line">
            <a:avLst/>
          </a:prstGeom>
          <a:noFill/>
          <a:ln w="28575">
            <a:solidFill>
              <a:srgbClr val="FF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1222" name="Line 24">
            <a:extLst>
              <a:ext uri="{FF2B5EF4-FFF2-40B4-BE49-F238E27FC236}">
                <a16:creationId xmlns:a16="http://schemas.microsoft.com/office/drawing/2014/main" id="{12C303A3-AC14-453A-B0DB-CC35E43686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66825" y="5224463"/>
            <a:ext cx="169863" cy="876300"/>
          </a:xfrm>
          <a:prstGeom prst="line">
            <a:avLst/>
          </a:prstGeom>
          <a:noFill/>
          <a:ln w="28575">
            <a:solidFill>
              <a:srgbClr val="FF3399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1223" name="AutoShape 25">
            <a:extLst>
              <a:ext uri="{FF2B5EF4-FFF2-40B4-BE49-F238E27FC236}">
                <a16:creationId xmlns:a16="http://schemas.microsoft.com/office/drawing/2014/main" id="{E786AC1F-FD2E-441D-9BEB-4707365C3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625" y="3352800"/>
            <a:ext cx="754063" cy="1450975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51224" name="AutoShape 26">
            <a:extLst>
              <a:ext uri="{FF2B5EF4-FFF2-40B4-BE49-F238E27FC236}">
                <a16:creationId xmlns:a16="http://schemas.microsoft.com/office/drawing/2014/main" id="{7231331A-FA6D-4B63-9A29-C3FD6CCCA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5563" y="3322638"/>
            <a:ext cx="754062" cy="1450975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51225" name="AutoShape 27">
            <a:extLst>
              <a:ext uri="{FF2B5EF4-FFF2-40B4-BE49-F238E27FC236}">
                <a16:creationId xmlns:a16="http://schemas.microsoft.com/office/drawing/2014/main" id="{79795962-1169-49FC-8376-DE2675DC2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8375" y="3333750"/>
            <a:ext cx="754063" cy="1450975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51226" name="Text Box 28">
            <a:extLst>
              <a:ext uri="{FF2B5EF4-FFF2-40B4-BE49-F238E27FC236}">
                <a16:creationId xmlns:a16="http://schemas.microsoft.com/office/drawing/2014/main" id="{E781A22E-297F-445C-86A4-5D2E4555669C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232568" y="2215357"/>
            <a:ext cx="1541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/>
              <a:t>Dodavatel</a:t>
            </a:r>
            <a:endParaRPr lang="cs-CZ" altLang="cs-CZ" sz="2400" b="1"/>
          </a:p>
        </p:txBody>
      </p:sp>
      <p:sp>
        <p:nvSpPr>
          <p:cNvPr id="51227" name="Text Box 29">
            <a:extLst>
              <a:ext uri="{FF2B5EF4-FFF2-40B4-BE49-F238E27FC236}">
                <a16:creationId xmlns:a16="http://schemas.microsoft.com/office/drawing/2014/main" id="{1DCAC273-B181-4B70-90AE-403C2D19C343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255588" y="3633788"/>
            <a:ext cx="14128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cs-CZ" sz="2400" b="1" i="1"/>
              <a:t>Prim</a:t>
            </a:r>
            <a:r>
              <a:rPr lang="cs-CZ" altLang="cs-CZ" sz="2400" b="1" i="1"/>
              <a:t>ární</a:t>
            </a:r>
            <a:r>
              <a:rPr lang="en-GB" altLang="cs-CZ" sz="2400" b="1" i="1"/>
              <a:t> </a:t>
            </a:r>
            <a:r>
              <a:rPr lang="cs-CZ" altLang="cs-CZ" sz="2400" b="1" i="1"/>
              <a:t>zdroje</a:t>
            </a:r>
            <a:endParaRPr lang="cs-CZ" altLang="cs-CZ" sz="24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0CDDEDE6-CF02-427B-93B5-30C0D0A1D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cs-CZ" sz="2800" b="1" i="1">
                <a:solidFill>
                  <a:schemeClr val="tx2"/>
                </a:solidFill>
              </a:rPr>
              <a:t>I-O Analýza- užití- metody výpočtu HDP</a:t>
            </a:r>
          </a:p>
        </p:txBody>
      </p:sp>
      <p:sp>
        <p:nvSpPr>
          <p:cNvPr id="52227" name="Text Box 3">
            <a:extLst>
              <a:ext uri="{FF2B5EF4-FFF2-40B4-BE49-F238E27FC236}">
                <a16:creationId xmlns:a16="http://schemas.microsoft.com/office/drawing/2014/main" id="{313D3F26-10EE-4C61-A0DA-1AE284BA8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150" y="1114425"/>
            <a:ext cx="7521575" cy="465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400" b="1" i="1"/>
              <a:t>	Odběratel		Fin</a:t>
            </a:r>
            <a:r>
              <a:rPr lang="cs-CZ" altLang="cs-CZ" sz="2400" b="1" i="1"/>
              <a:t>á</a:t>
            </a:r>
            <a:r>
              <a:rPr lang="en-GB" altLang="cs-CZ" sz="2400" b="1" i="1"/>
              <a:t>l		Produkce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400" b="1" i="1"/>
              <a:t>	X</a:t>
            </a:r>
            <a:r>
              <a:rPr lang="en-GB" altLang="cs-CZ" sz="2400" b="1" i="1" baseline="-2000"/>
              <a:t>11	 </a:t>
            </a:r>
            <a:r>
              <a:rPr lang="en-GB" altLang="cs-CZ" sz="2400" b="1" i="1"/>
              <a:t>X</a:t>
            </a:r>
            <a:r>
              <a:rPr lang="en-GB" altLang="cs-CZ" sz="2400" b="1" i="1" baseline="-2000"/>
              <a:t>12	 </a:t>
            </a:r>
            <a:r>
              <a:rPr lang="en-GB" altLang="cs-CZ" sz="2400" b="1" i="1"/>
              <a:t>X</a:t>
            </a:r>
            <a:r>
              <a:rPr lang="en-GB" altLang="cs-CZ" sz="2400" b="1" i="1" baseline="-2000"/>
              <a:t>13	 </a:t>
            </a:r>
            <a:r>
              <a:rPr lang="en-GB" altLang="cs-CZ" sz="2400" b="1" i="1"/>
              <a:t>Y</a:t>
            </a:r>
            <a:r>
              <a:rPr lang="en-GB" altLang="cs-CZ" sz="2400" b="1" i="1" baseline="-2000"/>
              <a:t>1	 	</a:t>
            </a:r>
            <a:r>
              <a:rPr lang="en-GB" altLang="cs-CZ" sz="2400" b="1" i="1"/>
              <a:t>X</a:t>
            </a:r>
            <a:r>
              <a:rPr lang="en-GB" altLang="cs-CZ" sz="2400" b="1" i="1" baseline="-2000"/>
              <a:t>1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400" b="1" i="1"/>
              <a:t>	X</a:t>
            </a:r>
            <a:r>
              <a:rPr lang="en-GB" altLang="cs-CZ" sz="2400" b="1" i="1" baseline="-2000"/>
              <a:t>21	 </a:t>
            </a:r>
            <a:r>
              <a:rPr lang="en-GB" altLang="cs-CZ" sz="2400" b="1" i="1"/>
              <a:t>X</a:t>
            </a:r>
            <a:r>
              <a:rPr lang="en-GB" altLang="cs-CZ" sz="2400" b="1" i="1" baseline="-2000"/>
              <a:t>22	 </a:t>
            </a:r>
            <a:r>
              <a:rPr lang="en-GB" altLang="cs-CZ" sz="2400" b="1" i="1"/>
              <a:t>X</a:t>
            </a:r>
            <a:r>
              <a:rPr lang="en-GB" altLang="cs-CZ" sz="2400" b="1" i="1" baseline="-2000"/>
              <a:t>23	 </a:t>
            </a:r>
            <a:r>
              <a:rPr lang="en-GB" altLang="cs-CZ" sz="2400" b="1" i="1"/>
              <a:t>Y</a:t>
            </a:r>
            <a:r>
              <a:rPr lang="en-GB" altLang="cs-CZ" sz="2400" b="1" i="1" baseline="-2000"/>
              <a:t>2	 	</a:t>
            </a:r>
            <a:r>
              <a:rPr lang="en-GB" altLang="cs-CZ" sz="2400" b="1" i="1"/>
              <a:t>X</a:t>
            </a:r>
            <a:r>
              <a:rPr lang="en-GB" altLang="cs-CZ" sz="2400" b="1" i="1" baseline="-2000"/>
              <a:t>2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400" b="1" i="1" baseline="-2000"/>
              <a:t>	 </a:t>
            </a:r>
            <a:r>
              <a:rPr lang="en-GB" altLang="cs-CZ" sz="2400" b="1" i="1"/>
              <a:t>X</a:t>
            </a:r>
            <a:r>
              <a:rPr lang="en-GB" altLang="cs-CZ" sz="2400" b="1" i="1" baseline="-2000"/>
              <a:t>31	 </a:t>
            </a:r>
            <a:r>
              <a:rPr lang="en-GB" altLang="cs-CZ" sz="2400" b="1" i="1"/>
              <a:t>X</a:t>
            </a:r>
            <a:r>
              <a:rPr lang="en-GB" altLang="cs-CZ" sz="2400" b="1" i="1" baseline="-2000"/>
              <a:t>32	 </a:t>
            </a:r>
            <a:r>
              <a:rPr lang="en-GB" altLang="cs-CZ" sz="2400" b="1" i="1"/>
              <a:t>X</a:t>
            </a:r>
            <a:r>
              <a:rPr lang="en-GB" altLang="cs-CZ" sz="2400" b="1" i="1" baseline="-2000"/>
              <a:t>33	 </a:t>
            </a:r>
            <a:r>
              <a:rPr lang="en-GB" altLang="cs-CZ" sz="2400" b="1" i="1"/>
              <a:t>Y</a:t>
            </a:r>
            <a:r>
              <a:rPr lang="en-GB" altLang="cs-CZ" sz="2400" b="1" i="1" baseline="-2000"/>
              <a:t>3	 	</a:t>
            </a:r>
            <a:r>
              <a:rPr lang="en-GB" altLang="cs-CZ" sz="2400" b="1" i="1"/>
              <a:t>X</a:t>
            </a:r>
            <a:r>
              <a:rPr lang="en-GB" altLang="cs-CZ" sz="2400" b="1" i="1" baseline="-2000"/>
              <a:t>3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400" b="1" i="1" baseline="-2000"/>
              <a:t>	 </a:t>
            </a:r>
            <a:r>
              <a:rPr lang="en-GB" altLang="cs-CZ" sz="2400" b="1" i="1"/>
              <a:t>w</a:t>
            </a:r>
            <a:r>
              <a:rPr lang="en-GB" altLang="cs-CZ" sz="2400" b="1" i="1" baseline="-2000"/>
              <a:t>1	 </a:t>
            </a:r>
            <a:r>
              <a:rPr lang="en-GB" altLang="cs-CZ" sz="2400" b="1" i="1"/>
              <a:t>w</a:t>
            </a:r>
            <a:r>
              <a:rPr lang="en-GB" altLang="cs-CZ" sz="2400" b="1" i="1" baseline="-2000"/>
              <a:t>2	 </a:t>
            </a:r>
            <a:r>
              <a:rPr lang="en-GB" altLang="cs-CZ" sz="2400" b="1" i="1"/>
              <a:t>w</a:t>
            </a:r>
            <a:r>
              <a:rPr lang="en-GB" altLang="cs-CZ" sz="2400" b="1" i="1" baseline="-2000"/>
              <a:t>3		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400" b="1" i="1" baseline="-2000"/>
              <a:t>	 </a:t>
            </a:r>
            <a:r>
              <a:rPr lang="en-GB" altLang="cs-CZ" sz="2400" b="1" i="1">
                <a:latin typeface="Symbol" panose="05050102010706020507" pitchFamily="18" charset="2"/>
              </a:rPr>
              <a:t>p </a:t>
            </a:r>
            <a:r>
              <a:rPr lang="en-GB" altLang="cs-CZ" sz="2400" b="1" i="1" baseline="-2000"/>
              <a:t>1	 </a:t>
            </a:r>
            <a:r>
              <a:rPr lang="en-GB" altLang="cs-CZ" sz="2400" b="1" i="1">
                <a:latin typeface="Symbol" panose="05050102010706020507" pitchFamily="18" charset="2"/>
              </a:rPr>
              <a:t>p</a:t>
            </a:r>
            <a:r>
              <a:rPr lang="en-GB" altLang="cs-CZ" sz="2400" b="1" i="1"/>
              <a:t> </a:t>
            </a:r>
            <a:r>
              <a:rPr lang="en-GB" altLang="cs-CZ" sz="2400" b="1" i="1" baseline="-2000"/>
              <a:t>2	 </a:t>
            </a:r>
            <a:r>
              <a:rPr lang="en-GB" altLang="cs-CZ" sz="2400" b="1" i="1">
                <a:latin typeface="Symbol" panose="05050102010706020507" pitchFamily="18" charset="2"/>
              </a:rPr>
              <a:t>p</a:t>
            </a:r>
            <a:r>
              <a:rPr lang="en-GB" altLang="cs-CZ" sz="2400" b="1" i="1"/>
              <a:t> </a:t>
            </a:r>
            <a:r>
              <a:rPr lang="en-GB" altLang="cs-CZ" sz="2400" b="1" i="1" baseline="-2000"/>
              <a:t>3	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400" b="1" i="1" baseline="-2000"/>
              <a:t>	 </a:t>
            </a:r>
            <a:r>
              <a:rPr lang="en-GB" altLang="cs-CZ" sz="2400" b="1" i="1"/>
              <a:t>depr</a:t>
            </a:r>
            <a:r>
              <a:rPr lang="en-GB" altLang="cs-CZ" sz="2400" b="1" i="1" baseline="-2000"/>
              <a:t>1	 </a:t>
            </a:r>
            <a:r>
              <a:rPr lang="en-GB" altLang="cs-CZ" sz="2400" b="1" i="1"/>
              <a:t>depr</a:t>
            </a:r>
            <a:r>
              <a:rPr lang="en-GB" altLang="cs-CZ" sz="2400" b="1" i="1" baseline="-2000"/>
              <a:t>2	 </a:t>
            </a:r>
            <a:r>
              <a:rPr lang="en-GB" altLang="cs-CZ" sz="2400" b="1" i="1"/>
              <a:t>depr</a:t>
            </a:r>
            <a:r>
              <a:rPr lang="en-GB" altLang="cs-CZ" sz="2400" b="1" i="1" baseline="-2000"/>
              <a:t>3	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400" b="1" i="1"/>
              <a:t>	X</a:t>
            </a:r>
            <a:r>
              <a:rPr lang="en-GB" altLang="cs-CZ" sz="2400" b="1" i="1" baseline="-2000"/>
              <a:t>1	 </a:t>
            </a:r>
            <a:r>
              <a:rPr lang="en-GB" altLang="cs-CZ" sz="2400" b="1" i="1"/>
              <a:t>X</a:t>
            </a:r>
            <a:r>
              <a:rPr lang="en-GB" altLang="cs-CZ" sz="2400" b="1" i="1" baseline="-2000"/>
              <a:t>2	 </a:t>
            </a:r>
            <a:r>
              <a:rPr lang="en-GB" altLang="cs-CZ" sz="2400" b="1" i="1"/>
              <a:t>X</a:t>
            </a:r>
            <a:r>
              <a:rPr lang="en-GB" altLang="cs-CZ" sz="2400" b="1" i="1" baseline="-2000"/>
              <a:t>3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GB" altLang="cs-CZ" sz="2400" b="1" i="1" baseline="-2000"/>
          </a:p>
        </p:txBody>
      </p:sp>
      <p:sp>
        <p:nvSpPr>
          <p:cNvPr id="52228" name="Line 4">
            <a:extLst>
              <a:ext uri="{FF2B5EF4-FFF2-40B4-BE49-F238E27FC236}">
                <a16:creationId xmlns:a16="http://schemas.microsoft.com/office/drawing/2014/main" id="{50F0CC20-C0F7-4DC6-845B-88B145BD370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0700" y="1150938"/>
            <a:ext cx="0" cy="4121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52229" name="Line 5">
            <a:extLst>
              <a:ext uri="{FF2B5EF4-FFF2-40B4-BE49-F238E27FC236}">
                <a16:creationId xmlns:a16="http://schemas.microsoft.com/office/drawing/2014/main" id="{204800D4-60C2-4D5A-A656-B451DFF320B0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8638" y="1154113"/>
            <a:ext cx="0" cy="20780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52230" name="Line 6">
            <a:extLst>
              <a:ext uri="{FF2B5EF4-FFF2-40B4-BE49-F238E27FC236}">
                <a16:creationId xmlns:a16="http://schemas.microsoft.com/office/drawing/2014/main" id="{DE9B30F3-B0D5-4C30-9ADC-758E4B3602D4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4202907" y="-1847056"/>
            <a:ext cx="0" cy="68532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52231" name="Line 7">
            <a:extLst>
              <a:ext uri="{FF2B5EF4-FFF2-40B4-BE49-F238E27FC236}">
                <a16:creationId xmlns:a16="http://schemas.microsoft.com/office/drawing/2014/main" id="{92847F19-07F2-47A2-8360-119C9A1CDFE4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8438" y="1133475"/>
            <a:ext cx="0" cy="414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52232" name="Line 8">
            <a:extLst>
              <a:ext uri="{FF2B5EF4-FFF2-40B4-BE49-F238E27FC236}">
                <a16:creationId xmlns:a16="http://schemas.microsoft.com/office/drawing/2014/main" id="{ACC46E74-3A03-40EC-9789-A1300B964702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4218782" y="-161131"/>
            <a:ext cx="0" cy="68532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52233" name="Line 9">
            <a:extLst>
              <a:ext uri="{FF2B5EF4-FFF2-40B4-BE49-F238E27FC236}">
                <a16:creationId xmlns:a16="http://schemas.microsoft.com/office/drawing/2014/main" id="{EEC2AFBE-5FEC-48EC-8568-B10D737B0330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2590007" y="3083719"/>
            <a:ext cx="0" cy="34877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52234" name="AutoShape 12">
            <a:extLst>
              <a:ext uri="{FF2B5EF4-FFF2-40B4-BE49-F238E27FC236}">
                <a16:creationId xmlns:a16="http://schemas.microsoft.com/office/drawing/2014/main" id="{C547AA24-D68F-4C24-B967-D670CB574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1663700"/>
            <a:ext cx="444500" cy="1511300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52235" name="AutoShape 13">
            <a:extLst>
              <a:ext uri="{FF2B5EF4-FFF2-40B4-BE49-F238E27FC236}">
                <a16:creationId xmlns:a16="http://schemas.microsoft.com/office/drawing/2014/main" id="{7EF1EA22-E0D4-4FD9-BBA7-0E337EADB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4800" y="3378200"/>
            <a:ext cx="2654300" cy="431800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52236" name="AutoShape 14">
            <a:extLst>
              <a:ext uri="{FF2B5EF4-FFF2-40B4-BE49-F238E27FC236}">
                <a16:creationId xmlns:a16="http://schemas.microsoft.com/office/drawing/2014/main" id="{747BF481-9885-40D6-9D77-F49EAB090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4800" y="3886200"/>
            <a:ext cx="2705100" cy="431800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52237" name="AutoShape 15">
            <a:extLst>
              <a:ext uri="{FF2B5EF4-FFF2-40B4-BE49-F238E27FC236}">
                <a16:creationId xmlns:a16="http://schemas.microsoft.com/office/drawing/2014/main" id="{D9410047-660E-4CD8-B6E5-F67FF7159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500" y="4368800"/>
            <a:ext cx="2705100" cy="431800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52238" name="Line 16">
            <a:extLst>
              <a:ext uri="{FF2B5EF4-FFF2-40B4-BE49-F238E27FC236}">
                <a16:creationId xmlns:a16="http://schemas.microsoft.com/office/drawing/2014/main" id="{93AAF2F4-F1BA-40C4-98B6-C6D36EF2EC77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6400" y="3594100"/>
            <a:ext cx="3683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2239" name="Line 17">
            <a:extLst>
              <a:ext uri="{FF2B5EF4-FFF2-40B4-BE49-F238E27FC236}">
                <a16:creationId xmlns:a16="http://schemas.microsoft.com/office/drawing/2014/main" id="{8C4FDF61-1013-44DA-B887-35F368D8B91E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2600" y="4584700"/>
            <a:ext cx="3683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2240" name="Line 18">
            <a:extLst>
              <a:ext uri="{FF2B5EF4-FFF2-40B4-BE49-F238E27FC236}">
                <a16:creationId xmlns:a16="http://schemas.microsoft.com/office/drawing/2014/main" id="{CC92FFFA-0DBC-4853-9434-A85D9557BB3A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4089400"/>
            <a:ext cx="3683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2241" name="Line 19">
            <a:extLst>
              <a:ext uri="{FF2B5EF4-FFF2-40B4-BE49-F238E27FC236}">
                <a16:creationId xmlns:a16="http://schemas.microsoft.com/office/drawing/2014/main" id="{65499BA3-9570-4AE3-9691-525CA93FD80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7400" y="3581400"/>
            <a:ext cx="0" cy="10033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2242" name="Line 22">
            <a:extLst>
              <a:ext uri="{FF2B5EF4-FFF2-40B4-BE49-F238E27FC236}">
                <a16:creationId xmlns:a16="http://schemas.microsoft.com/office/drawing/2014/main" id="{EE94A56A-C643-4E40-ABCD-9A40AABA673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99025" y="3160713"/>
            <a:ext cx="1489075" cy="53498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2243" name="Oval 23">
            <a:extLst>
              <a:ext uri="{FF2B5EF4-FFF2-40B4-BE49-F238E27FC236}">
                <a16:creationId xmlns:a16="http://schemas.microsoft.com/office/drawing/2014/main" id="{526FD2EC-A2A7-46D8-8357-A526857B9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238" y="4951413"/>
            <a:ext cx="469900" cy="509587"/>
          </a:xfrm>
          <a:prstGeom prst="ellipse">
            <a:avLst/>
          </a:prstGeom>
          <a:noFill/>
          <a:ln w="25400">
            <a:solidFill>
              <a:srgbClr val="FF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52244" name="Oval 24">
            <a:extLst>
              <a:ext uri="{FF2B5EF4-FFF2-40B4-BE49-F238E27FC236}">
                <a16:creationId xmlns:a16="http://schemas.microsoft.com/office/drawing/2014/main" id="{E1EF31CC-239E-4BF2-923C-F5515E89F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1275" y="4946650"/>
            <a:ext cx="469900" cy="509588"/>
          </a:xfrm>
          <a:prstGeom prst="ellipse">
            <a:avLst/>
          </a:prstGeom>
          <a:noFill/>
          <a:ln w="25400">
            <a:solidFill>
              <a:srgbClr val="FF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52245" name="Oval 25">
            <a:extLst>
              <a:ext uri="{FF2B5EF4-FFF2-40B4-BE49-F238E27FC236}">
                <a16:creationId xmlns:a16="http://schemas.microsoft.com/office/drawing/2014/main" id="{CDF14011-EE4B-4669-B16F-22A11417F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25" y="4965700"/>
            <a:ext cx="469900" cy="509588"/>
          </a:xfrm>
          <a:prstGeom prst="ellipse">
            <a:avLst/>
          </a:prstGeom>
          <a:noFill/>
          <a:ln w="25400">
            <a:solidFill>
              <a:srgbClr val="FF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52246" name="AutoShape 26">
            <a:extLst>
              <a:ext uri="{FF2B5EF4-FFF2-40B4-BE49-F238E27FC236}">
                <a16:creationId xmlns:a16="http://schemas.microsoft.com/office/drawing/2014/main" id="{2E19CF59-5BC3-4036-899E-C59FC8179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4650" y="1697038"/>
            <a:ext cx="561975" cy="1511300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FF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52247" name="AutoShape 27">
            <a:extLst>
              <a:ext uri="{FF2B5EF4-FFF2-40B4-BE49-F238E27FC236}">
                <a16:creationId xmlns:a16="http://schemas.microsoft.com/office/drawing/2014/main" id="{BA109289-A50F-4606-8B45-DD819587E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5400" y="1703388"/>
            <a:ext cx="561975" cy="1511300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FF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52248" name="AutoShape 28">
            <a:extLst>
              <a:ext uri="{FF2B5EF4-FFF2-40B4-BE49-F238E27FC236}">
                <a16:creationId xmlns:a16="http://schemas.microsoft.com/office/drawing/2014/main" id="{3C9FF854-AE2C-4B54-B5AB-3B989C7D2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4400" y="1677988"/>
            <a:ext cx="561975" cy="1511300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FF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52249" name="AutoShape 29">
            <a:extLst>
              <a:ext uri="{FF2B5EF4-FFF2-40B4-BE49-F238E27FC236}">
                <a16:creationId xmlns:a16="http://schemas.microsoft.com/office/drawing/2014/main" id="{7ADFC33F-1985-473E-AA5F-C5DCD1313850}"/>
              </a:ext>
            </a:extLst>
          </p:cNvPr>
          <p:cNvSpPr>
            <a:spLocks/>
          </p:cNvSpPr>
          <p:nvPr/>
        </p:nvSpPr>
        <p:spPr bwMode="auto">
          <a:xfrm>
            <a:off x="1306513" y="2430463"/>
            <a:ext cx="287337" cy="2794000"/>
          </a:xfrm>
          <a:prstGeom prst="leftBracket">
            <a:avLst>
              <a:gd name="adj" fmla="val 81031"/>
            </a:avLst>
          </a:prstGeom>
          <a:noFill/>
          <a:ln w="28575">
            <a:solidFill>
              <a:srgbClr val="FF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52250" name="Line 30">
            <a:extLst>
              <a:ext uri="{FF2B5EF4-FFF2-40B4-BE49-F238E27FC236}">
                <a16:creationId xmlns:a16="http://schemas.microsoft.com/office/drawing/2014/main" id="{281DC9BC-4B2E-4F9D-8DFD-50E2922E127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41538" y="5211763"/>
            <a:ext cx="419100" cy="0"/>
          </a:xfrm>
          <a:prstGeom prst="line">
            <a:avLst/>
          </a:prstGeom>
          <a:noFill/>
          <a:ln w="28575">
            <a:solidFill>
              <a:srgbClr val="FF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2251" name="Line 31">
            <a:extLst>
              <a:ext uri="{FF2B5EF4-FFF2-40B4-BE49-F238E27FC236}">
                <a16:creationId xmlns:a16="http://schemas.microsoft.com/office/drawing/2014/main" id="{CAD145FD-6C1A-4399-95AB-0C42389A395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2288" y="5192713"/>
            <a:ext cx="419100" cy="0"/>
          </a:xfrm>
          <a:prstGeom prst="line">
            <a:avLst/>
          </a:prstGeom>
          <a:noFill/>
          <a:ln w="28575">
            <a:solidFill>
              <a:srgbClr val="FF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2252" name="Line 32">
            <a:extLst>
              <a:ext uri="{FF2B5EF4-FFF2-40B4-BE49-F238E27FC236}">
                <a16:creationId xmlns:a16="http://schemas.microsoft.com/office/drawing/2014/main" id="{DC08BDCD-8BDD-4215-9AAF-F44CB0FD8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39963" y="2435225"/>
            <a:ext cx="327025" cy="0"/>
          </a:xfrm>
          <a:prstGeom prst="line">
            <a:avLst/>
          </a:prstGeom>
          <a:noFill/>
          <a:ln w="28575">
            <a:solidFill>
              <a:srgbClr val="FF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2253" name="Line 33">
            <a:extLst>
              <a:ext uri="{FF2B5EF4-FFF2-40B4-BE49-F238E27FC236}">
                <a16:creationId xmlns:a16="http://schemas.microsoft.com/office/drawing/2014/main" id="{1F6D1ACA-3447-4FAB-A41E-A7E23FE13854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5313" y="2416175"/>
            <a:ext cx="327025" cy="0"/>
          </a:xfrm>
          <a:prstGeom prst="line">
            <a:avLst/>
          </a:prstGeom>
          <a:noFill/>
          <a:ln w="28575">
            <a:solidFill>
              <a:srgbClr val="FF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2254" name="Line 34">
            <a:extLst>
              <a:ext uri="{FF2B5EF4-FFF2-40B4-BE49-F238E27FC236}">
                <a16:creationId xmlns:a16="http://schemas.microsoft.com/office/drawing/2014/main" id="{9C327BEE-2CC2-499A-A77E-72A8FA49C5E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24388" y="4102100"/>
            <a:ext cx="939800" cy="7318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2255" name="Line 35">
            <a:extLst>
              <a:ext uri="{FF2B5EF4-FFF2-40B4-BE49-F238E27FC236}">
                <a16:creationId xmlns:a16="http://schemas.microsoft.com/office/drawing/2014/main" id="{18D611D6-E431-41A7-A28D-9E1413DC68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66825" y="5224463"/>
            <a:ext cx="169863" cy="876300"/>
          </a:xfrm>
          <a:prstGeom prst="line">
            <a:avLst/>
          </a:prstGeom>
          <a:noFill/>
          <a:ln w="28575">
            <a:solidFill>
              <a:srgbClr val="FF3399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2256" name="Text Box 37">
            <a:extLst>
              <a:ext uri="{FF2B5EF4-FFF2-40B4-BE49-F238E27FC236}">
                <a16:creationId xmlns:a16="http://schemas.microsoft.com/office/drawing/2014/main" id="{CB4E9D31-163D-44D4-99B4-5C40F4B89811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232568" y="2215357"/>
            <a:ext cx="1541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/>
              <a:t>Dodavatel</a:t>
            </a:r>
            <a:endParaRPr lang="cs-CZ" altLang="cs-CZ" sz="2400" b="1"/>
          </a:p>
        </p:txBody>
      </p:sp>
      <p:sp>
        <p:nvSpPr>
          <p:cNvPr id="52257" name="Text Box 38">
            <a:extLst>
              <a:ext uri="{FF2B5EF4-FFF2-40B4-BE49-F238E27FC236}">
                <a16:creationId xmlns:a16="http://schemas.microsoft.com/office/drawing/2014/main" id="{A1A957E6-41B1-4D14-AC21-D8E1B7886F48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255588" y="3633788"/>
            <a:ext cx="14128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cs-CZ" sz="2400" b="1" i="1"/>
              <a:t>Prim</a:t>
            </a:r>
            <a:r>
              <a:rPr lang="cs-CZ" altLang="cs-CZ" sz="2400" b="1" i="1"/>
              <a:t>ární</a:t>
            </a:r>
            <a:r>
              <a:rPr lang="en-GB" altLang="cs-CZ" sz="2400" b="1" i="1"/>
              <a:t> </a:t>
            </a:r>
            <a:r>
              <a:rPr lang="cs-CZ" altLang="cs-CZ" sz="2400" b="1" i="1"/>
              <a:t>zdroje</a:t>
            </a:r>
            <a:endParaRPr lang="cs-CZ" altLang="cs-CZ" sz="2400" b="1"/>
          </a:p>
        </p:txBody>
      </p:sp>
      <p:sp>
        <p:nvSpPr>
          <p:cNvPr id="52258" name="Text Box 39">
            <a:extLst>
              <a:ext uri="{FF2B5EF4-FFF2-40B4-BE49-F238E27FC236}">
                <a16:creationId xmlns:a16="http://schemas.microsoft.com/office/drawing/2014/main" id="{144DA02E-6AC3-446B-B70D-0598B1B4A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7988" y="3640138"/>
            <a:ext cx="3656012" cy="8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cs-CZ" altLang="cs-CZ" sz="2000">
                <a:solidFill>
                  <a:srgbClr val="009900"/>
                </a:solidFill>
              </a:rPr>
              <a:t>Výdajová metoda výpočtu H</a:t>
            </a:r>
            <a:r>
              <a:rPr lang="en-US" altLang="cs-CZ" sz="2000">
                <a:solidFill>
                  <a:srgbClr val="009900"/>
                </a:solidFill>
              </a:rPr>
              <a:t>DP</a:t>
            </a:r>
            <a:endParaRPr lang="cs-CZ" altLang="cs-CZ" sz="2000">
              <a:solidFill>
                <a:srgbClr val="009900"/>
              </a:solidFill>
            </a:endParaRPr>
          </a:p>
          <a:p>
            <a:pPr eaLnBrk="1" hangingPunct="1">
              <a:buFontTx/>
              <a:buNone/>
            </a:pPr>
            <a:r>
              <a:rPr lang="cs-CZ" altLang="cs-CZ" sz="2400" b="1" i="1"/>
              <a:t>Y=C+I+G+NX</a:t>
            </a:r>
            <a:endParaRPr lang="en-GB" altLang="cs-CZ" sz="2400" b="1" i="1"/>
          </a:p>
        </p:txBody>
      </p:sp>
      <p:sp>
        <p:nvSpPr>
          <p:cNvPr id="52259" name="Text Box 40">
            <a:extLst>
              <a:ext uri="{FF2B5EF4-FFF2-40B4-BE49-F238E27FC236}">
                <a16:creationId xmlns:a16="http://schemas.microsoft.com/office/drawing/2014/main" id="{DE6CB3C4-14D7-4C79-A7F5-D1A5B8367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2763" y="4721225"/>
            <a:ext cx="3705225" cy="8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cs-CZ" altLang="cs-CZ" sz="2000">
                <a:solidFill>
                  <a:srgbClr val="FF0000"/>
                </a:solidFill>
              </a:rPr>
              <a:t>Důchodová metoda výpočtu H</a:t>
            </a:r>
            <a:r>
              <a:rPr lang="en-US" altLang="cs-CZ" sz="2000">
                <a:solidFill>
                  <a:srgbClr val="FF0000"/>
                </a:solidFill>
              </a:rPr>
              <a:t>DP</a:t>
            </a:r>
            <a:endParaRPr lang="cs-CZ" altLang="cs-CZ" sz="200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r>
              <a:rPr lang="cs-CZ" altLang="cs-CZ" sz="2400" b="1" i="1"/>
              <a:t>Y=w+</a:t>
            </a:r>
            <a:r>
              <a:rPr lang="cs-CZ" altLang="cs-CZ" sz="2400" b="1" i="1">
                <a:latin typeface="Symbol" panose="05050102010706020507" pitchFamily="18" charset="2"/>
              </a:rPr>
              <a:t>p</a:t>
            </a:r>
            <a:r>
              <a:rPr lang="cs-CZ" altLang="cs-CZ" sz="2400" b="1" i="1"/>
              <a:t>+depr</a:t>
            </a:r>
            <a:endParaRPr lang="en-GB" altLang="cs-CZ" sz="2400" b="1" i="1"/>
          </a:p>
        </p:txBody>
      </p:sp>
      <p:sp>
        <p:nvSpPr>
          <p:cNvPr id="52260" name="Text Box 41">
            <a:extLst>
              <a:ext uri="{FF2B5EF4-FFF2-40B4-BE49-F238E27FC236}">
                <a16:creationId xmlns:a16="http://schemas.microsoft.com/office/drawing/2014/main" id="{574A6CB3-B169-4365-9607-F57D35B673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13" y="6176963"/>
            <a:ext cx="8751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cs-CZ" altLang="cs-CZ" sz="2000">
                <a:solidFill>
                  <a:srgbClr val="FF3399"/>
                </a:solidFill>
              </a:rPr>
              <a:t>Produkční metoda výpočtu H</a:t>
            </a:r>
            <a:r>
              <a:rPr lang="en-US" altLang="cs-CZ" sz="2000">
                <a:solidFill>
                  <a:srgbClr val="FF3399"/>
                </a:solidFill>
              </a:rPr>
              <a:t>DP </a:t>
            </a:r>
            <a:r>
              <a:rPr lang="en-US" altLang="cs-CZ" sz="2400" b="1" i="1"/>
              <a:t>Y=</a:t>
            </a:r>
            <a:r>
              <a:rPr lang="en-US" altLang="cs-CZ" sz="2400" b="1" i="1">
                <a:latin typeface="Symbol" panose="05050102010706020507" pitchFamily="18" charset="2"/>
              </a:rPr>
              <a:t>S</a:t>
            </a:r>
            <a:r>
              <a:rPr lang="en-US" altLang="cs-CZ" sz="2400" b="1" i="1" baseline="-25000"/>
              <a:t>i</a:t>
            </a:r>
            <a:r>
              <a:rPr lang="en-US" altLang="cs-CZ" sz="2400" b="1" i="1"/>
              <a:t> VA</a:t>
            </a:r>
            <a:r>
              <a:rPr lang="en-US" altLang="cs-CZ" sz="2400" b="1" i="1" baseline="-25000"/>
              <a:t>i</a:t>
            </a:r>
            <a:r>
              <a:rPr lang="en-US" altLang="cs-CZ" sz="2400" b="1" i="1"/>
              <a:t>=</a:t>
            </a:r>
            <a:r>
              <a:rPr lang="en-US" altLang="cs-CZ" sz="2400" b="1" i="1">
                <a:latin typeface="Symbol" panose="05050102010706020507" pitchFamily="18" charset="2"/>
              </a:rPr>
              <a:t>S</a:t>
            </a:r>
            <a:r>
              <a:rPr lang="en-US" altLang="cs-CZ" sz="2400" b="1" i="1" baseline="-25000"/>
              <a:t>i</a:t>
            </a:r>
            <a:r>
              <a:rPr lang="en-US" altLang="cs-CZ" sz="2400" b="1" i="1"/>
              <a:t> (X</a:t>
            </a:r>
            <a:r>
              <a:rPr lang="en-US" altLang="cs-CZ" sz="2400" b="1" i="1" baseline="-25000"/>
              <a:t>i</a:t>
            </a:r>
            <a:r>
              <a:rPr lang="en-US" altLang="cs-CZ" sz="2400" b="1" i="1"/>
              <a:t>-</a:t>
            </a:r>
            <a:r>
              <a:rPr lang="en-US" altLang="cs-CZ" sz="2400" b="1" i="1">
                <a:latin typeface="Symbol" panose="05050102010706020507" pitchFamily="18" charset="2"/>
              </a:rPr>
              <a:t>S</a:t>
            </a:r>
            <a:r>
              <a:rPr lang="en-US" altLang="cs-CZ" sz="2400" b="1" i="1" baseline="-25000"/>
              <a:t>j</a:t>
            </a:r>
            <a:r>
              <a:rPr lang="en-US" altLang="cs-CZ" sz="2400" b="1" i="1"/>
              <a:t> X</a:t>
            </a:r>
            <a:r>
              <a:rPr lang="en-US" altLang="cs-CZ" sz="2400" b="1" i="1" baseline="-25000"/>
              <a:t>ij</a:t>
            </a:r>
            <a:r>
              <a:rPr lang="en-US" altLang="cs-CZ" sz="2400" b="1" i="1"/>
              <a:t>)</a:t>
            </a:r>
            <a:r>
              <a:rPr lang="cs-CZ" altLang="cs-CZ" sz="2400" b="1" i="1"/>
              <a:t>=</a:t>
            </a:r>
            <a:r>
              <a:rPr lang="en-US" altLang="cs-CZ" sz="2400" b="1" i="1">
                <a:latin typeface="Symbol" panose="05050102010706020507" pitchFamily="18" charset="2"/>
              </a:rPr>
              <a:t>S</a:t>
            </a:r>
            <a:r>
              <a:rPr lang="en-US" altLang="cs-CZ" sz="2400" b="1" i="1" baseline="-25000"/>
              <a:t>i</a:t>
            </a:r>
            <a:r>
              <a:rPr lang="en-US" altLang="cs-CZ" sz="2400" b="1" i="1"/>
              <a:t> (</a:t>
            </a:r>
            <a:r>
              <a:rPr lang="cs-CZ" altLang="cs-CZ" sz="2400" b="1" i="1"/>
              <a:t>w</a:t>
            </a:r>
            <a:r>
              <a:rPr lang="en-US" altLang="cs-CZ" sz="2400" b="1" i="1" baseline="-25000"/>
              <a:t>i</a:t>
            </a:r>
            <a:r>
              <a:rPr lang="cs-CZ" altLang="cs-CZ" sz="2400" b="1" i="1"/>
              <a:t>+</a:t>
            </a:r>
            <a:r>
              <a:rPr lang="cs-CZ" altLang="cs-CZ" sz="2400" b="1" i="1">
                <a:latin typeface="Symbol" panose="05050102010706020507" pitchFamily="18" charset="2"/>
              </a:rPr>
              <a:t>p</a:t>
            </a:r>
            <a:r>
              <a:rPr lang="cs-CZ" altLang="cs-CZ" sz="2400" b="1" i="1" baseline="-25000"/>
              <a:t>i</a:t>
            </a:r>
            <a:r>
              <a:rPr lang="cs-CZ" altLang="cs-CZ" sz="2400" b="1" i="1"/>
              <a:t>+depr</a:t>
            </a:r>
            <a:r>
              <a:rPr lang="en-US" altLang="cs-CZ" sz="2400" b="1" i="1" baseline="-25000"/>
              <a:t>i</a:t>
            </a:r>
            <a:r>
              <a:rPr lang="en-US" altLang="cs-CZ" sz="2400" b="1" i="1"/>
              <a:t>)</a:t>
            </a:r>
          </a:p>
        </p:txBody>
      </p:sp>
      <p:sp>
        <p:nvSpPr>
          <p:cNvPr id="37" name="AutoShape 20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E7F02419-6797-40ED-93AE-135A193C6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5884863"/>
            <a:ext cx="466725" cy="215900"/>
          </a:xfrm>
          <a:prstGeom prst="actionButtonForwardNex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54A3B115-FB27-48F3-96D8-29D304E57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cs-CZ" sz="2800" b="1" i="1" dirty="0">
                <a:solidFill>
                  <a:schemeClr val="tx2"/>
                </a:solidFill>
              </a:rPr>
              <a:t>I-O Anal</a:t>
            </a:r>
            <a:r>
              <a:rPr lang="cs-CZ" altLang="cs-CZ" sz="2800" b="1" i="1" dirty="0" err="1">
                <a:solidFill>
                  <a:schemeClr val="tx2"/>
                </a:solidFill>
              </a:rPr>
              <a:t>ýza</a:t>
            </a:r>
            <a:r>
              <a:rPr lang="cs-CZ" altLang="cs-CZ" sz="2800" b="1" i="1" dirty="0">
                <a:solidFill>
                  <a:schemeClr val="tx2"/>
                </a:solidFill>
              </a:rPr>
              <a:t>- set up (W. </a:t>
            </a:r>
            <a:r>
              <a:rPr lang="cs-CZ" altLang="cs-CZ" sz="2800" b="1" i="1" dirty="0" err="1">
                <a:solidFill>
                  <a:schemeClr val="tx2"/>
                </a:solidFill>
              </a:rPr>
              <a:t>Leontiev</a:t>
            </a:r>
            <a:r>
              <a:rPr lang="cs-CZ" altLang="cs-CZ" sz="2800" b="1" i="1" dirty="0">
                <a:solidFill>
                  <a:schemeClr val="tx2"/>
                </a:solidFill>
              </a:rPr>
              <a:t>- NP 1973)</a:t>
            </a:r>
            <a:endParaRPr lang="en-GB" altLang="cs-CZ" sz="2800" b="1" i="1" dirty="0">
              <a:solidFill>
                <a:schemeClr val="tx2"/>
              </a:solidFill>
            </a:endParaRPr>
          </a:p>
        </p:txBody>
      </p:sp>
      <p:sp>
        <p:nvSpPr>
          <p:cNvPr id="48131" name="Text Box 3">
            <a:extLst>
              <a:ext uri="{FF2B5EF4-FFF2-40B4-BE49-F238E27FC236}">
                <a16:creationId xmlns:a16="http://schemas.microsoft.com/office/drawing/2014/main" id="{3A28C3BC-3542-4B8B-A50A-DCA13BF8D9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150" y="1114425"/>
            <a:ext cx="7521575" cy="465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400" b="1" i="1"/>
              <a:t>	</a:t>
            </a:r>
            <a:r>
              <a:rPr lang="cs-CZ" altLang="cs-CZ" sz="2400" b="1" i="1"/>
              <a:t>Odběratel</a:t>
            </a:r>
            <a:r>
              <a:rPr lang="en-GB" altLang="cs-CZ" sz="2400" b="1" i="1"/>
              <a:t>		Fin</a:t>
            </a:r>
            <a:r>
              <a:rPr lang="cs-CZ" altLang="cs-CZ" sz="2400" b="1" i="1"/>
              <a:t>á</a:t>
            </a:r>
            <a:r>
              <a:rPr lang="en-GB" altLang="cs-CZ" sz="2400" b="1" i="1"/>
              <a:t>l		Produ</a:t>
            </a:r>
            <a:r>
              <a:rPr lang="cs-CZ" altLang="cs-CZ" sz="2400" b="1" i="1"/>
              <a:t>kce</a:t>
            </a:r>
            <a:endParaRPr lang="en-GB" altLang="cs-CZ" sz="2400" b="1" i="1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400" b="1" i="1"/>
              <a:t>	X</a:t>
            </a:r>
            <a:r>
              <a:rPr lang="en-GB" altLang="cs-CZ" sz="2400" b="1" i="1" baseline="-2000"/>
              <a:t>11	 </a:t>
            </a:r>
            <a:r>
              <a:rPr lang="en-GB" altLang="cs-CZ" sz="2400" b="1" i="1"/>
              <a:t>X</a:t>
            </a:r>
            <a:r>
              <a:rPr lang="en-GB" altLang="cs-CZ" sz="2400" b="1" i="1" baseline="-2000"/>
              <a:t>12	 </a:t>
            </a:r>
            <a:r>
              <a:rPr lang="en-GB" altLang="cs-CZ" sz="2400" b="1" i="1"/>
              <a:t>X</a:t>
            </a:r>
            <a:r>
              <a:rPr lang="en-GB" altLang="cs-CZ" sz="2400" b="1" i="1" baseline="-2000"/>
              <a:t>13	 </a:t>
            </a:r>
            <a:r>
              <a:rPr lang="en-GB" altLang="cs-CZ" sz="2400" b="1" i="1"/>
              <a:t>Y</a:t>
            </a:r>
            <a:r>
              <a:rPr lang="en-GB" altLang="cs-CZ" sz="2400" b="1" i="1" baseline="-2000"/>
              <a:t>1	 	</a:t>
            </a:r>
            <a:r>
              <a:rPr lang="en-GB" altLang="cs-CZ" sz="2400" b="1" i="1"/>
              <a:t>X</a:t>
            </a:r>
            <a:r>
              <a:rPr lang="en-GB" altLang="cs-CZ" sz="2400" b="1" i="1" baseline="-2000"/>
              <a:t>1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400" b="1" i="1"/>
              <a:t>	X</a:t>
            </a:r>
            <a:r>
              <a:rPr lang="en-GB" altLang="cs-CZ" sz="2400" b="1" i="1" baseline="-2000"/>
              <a:t>21	 </a:t>
            </a:r>
            <a:r>
              <a:rPr lang="en-GB" altLang="cs-CZ" sz="2400" b="1" i="1"/>
              <a:t>X</a:t>
            </a:r>
            <a:r>
              <a:rPr lang="en-GB" altLang="cs-CZ" sz="2400" b="1" i="1" baseline="-2000"/>
              <a:t>22	 </a:t>
            </a:r>
            <a:r>
              <a:rPr lang="en-GB" altLang="cs-CZ" sz="2400" b="1" i="1"/>
              <a:t>X</a:t>
            </a:r>
            <a:r>
              <a:rPr lang="en-GB" altLang="cs-CZ" sz="2400" b="1" i="1" baseline="-2000"/>
              <a:t>23	 </a:t>
            </a:r>
            <a:r>
              <a:rPr lang="en-GB" altLang="cs-CZ" sz="2400" b="1" i="1"/>
              <a:t>Y</a:t>
            </a:r>
            <a:r>
              <a:rPr lang="en-GB" altLang="cs-CZ" sz="2400" b="1" i="1" baseline="-2000"/>
              <a:t>2	 	</a:t>
            </a:r>
            <a:r>
              <a:rPr lang="en-GB" altLang="cs-CZ" sz="2400" b="1" i="1"/>
              <a:t>X</a:t>
            </a:r>
            <a:r>
              <a:rPr lang="en-GB" altLang="cs-CZ" sz="2400" b="1" i="1" baseline="-2000"/>
              <a:t>2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400" b="1" i="1" baseline="-2000"/>
              <a:t>	 </a:t>
            </a:r>
            <a:r>
              <a:rPr lang="en-GB" altLang="cs-CZ" sz="2400" b="1" i="1"/>
              <a:t>X</a:t>
            </a:r>
            <a:r>
              <a:rPr lang="en-GB" altLang="cs-CZ" sz="2400" b="1" i="1" baseline="-2000"/>
              <a:t>31	 </a:t>
            </a:r>
            <a:r>
              <a:rPr lang="en-GB" altLang="cs-CZ" sz="2400" b="1" i="1"/>
              <a:t>X</a:t>
            </a:r>
            <a:r>
              <a:rPr lang="en-GB" altLang="cs-CZ" sz="2400" b="1" i="1" baseline="-2000"/>
              <a:t>32	 </a:t>
            </a:r>
            <a:r>
              <a:rPr lang="en-GB" altLang="cs-CZ" sz="2400" b="1" i="1"/>
              <a:t>X</a:t>
            </a:r>
            <a:r>
              <a:rPr lang="en-GB" altLang="cs-CZ" sz="2400" b="1" i="1" baseline="-2000"/>
              <a:t>33	 </a:t>
            </a:r>
            <a:r>
              <a:rPr lang="en-GB" altLang="cs-CZ" sz="2400" b="1" i="1"/>
              <a:t>Y</a:t>
            </a:r>
            <a:r>
              <a:rPr lang="en-GB" altLang="cs-CZ" sz="2400" b="1" i="1" baseline="-2000"/>
              <a:t>3	 	</a:t>
            </a:r>
            <a:r>
              <a:rPr lang="en-GB" altLang="cs-CZ" sz="2400" b="1" i="1"/>
              <a:t>X</a:t>
            </a:r>
            <a:r>
              <a:rPr lang="en-GB" altLang="cs-CZ" sz="2400" b="1" i="1" baseline="-2000"/>
              <a:t>3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400" b="1" i="1" baseline="-2000"/>
              <a:t>	 </a:t>
            </a:r>
            <a:r>
              <a:rPr lang="en-GB" altLang="cs-CZ" sz="2400" b="1" i="1"/>
              <a:t>w</a:t>
            </a:r>
            <a:r>
              <a:rPr lang="en-GB" altLang="cs-CZ" sz="2400" b="1" i="1" baseline="-2000"/>
              <a:t>1	 </a:t>
            </a:r>
            <a:r>
              <a:rPr lang="en-GB" altLang="cs-CZ" sz="2400" b="1" i="1"/>
              <a:t>w</a:t>
            </a:r>
            <a:r>
              <a:rPr lang="en-GB" altLang="cs-CZ" sz="2400" b="1" i="1" baseline="-2000"/>
              <a:t>2	 </a:t>
            </a:r>
            <a:r>
              <a:rPr lang="en-GB" altLang="cs-CZ" sz="2400" b="1" i="1"/>
              <a:t>w</a:t>
            </a:r>
            <a:r>
              <a:rPr lang="en-GB" altLang="cs-CZ" sz="2400" b="1" i="1" baseline="-2000"/>
              <a:t>3		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400" b="1" i="1" baseline="-2000"/>
              <a:t>	 </a:t>
            </a:r>
            <a:r>
              <a:rPr lang="en-GB" altLang="cs-CZ" sz="2400" b="1" i="1">
                <a:latin typeface="Symbol" panose="05050102010706020507" pitchFamily="18" charset="2"/>
              </a:rPr>
              <a:t>p </a:t>
            </a:r>
            <a:r>
              <a:rPr lang="en-GB" altLang="cs-CZ" sz="2400" b="1" i="1" baseline="-2000"/>
              <a:t>1	 </a:t>
            </a:r>
            <a:r>
              <a:rPr lang="en-GB" altLang="cs-CZ" sz="2400" b="1" i="1">
                <a:latin typeface="Symbol" panose="05050102010706020507" pitchFamily="18" charset="2"/>
              </a:rPr>
              <a:t>p</a:t>
            </a:r>
            <a:r>
              <a:rPr lang="en-GB" altLang="cs-CZ" sz="2400" b="1" i="1"/>
              <a:t> </a:t>
            </a:r>
            <a:r>
              <a:rPr lang="en-GB" altLang="cs-CZ" sz="2400" b="1" i="1" baseline="-2000"/>
              <a:t>2	 </a:t>
            </a:r>
            <a:r>
              <a:rPr lang="en-GB" altLang="cs-CZ" sz="2400" b="1" i="1">
                <a:latin typeface="Symbol" panose="05050102010706020507" pitchFamily="18" charset="2"/>
              </a:rPr>
              <a:t>p</a:t>
            </a:r>
            <a:r>
              <a:rPr lang="en-GB" altLang="cs-CZ" sz="2400" b="1" i="1"/>
              <a:t> </a:t>
            </a:r>
            <a:r>
              <a:rPr lang="en-GB" altLang="cs-CZ" sz="2400" b="1" i="1" baseline="-2000"/>
              <a:t>3	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400" b="1" i="1" baseline="-2000"/>
              <a:t>	 </a:t>
            </a:r>
            <a:r>
              <a:rPr lang="en-GB" altLang="cs-CZ" sz="2400" b="1" i="1"/>
              <a:t>depr</a:t>
            </a:r>
            <a:r>
              <a:rPr lang="en-GB" altLang="cs-CZ" sz="2400" b="1" i="1" baseline="-2000"/>
              <a:t>1	 </a:t>
            </a:r>
            <a:r>
              <a:rPr lang="en-GB" altLang="cs-CZ" sz="2400" b="1" i="1"/>
              <a:t>depr</a:t>
            </a:r>
            <a:r>
              <a:rPr lang="en-GB" altLang="cs-CZ" sz="2400" b="1" i="1" baseline="-2000"/>
              <a:t>2	 </a:t>
            </a:r>
            <a:r>
              <a:rPr lang="en-GB" altLang="cs-CZ" sz="2400" b="1" i="1"/>
              <a:t>depr</a:t>
            </a:r>
            <a:r>
              <a:rPr lang="en-GB" altLang="cs-CZ" sz="2400" b="1" i="1" baseline="-2000"/>
              <a:t>3	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400" b="1" i="1"/>
              <a:t>	X</a:t>
            </a:r>
            <a:r>
              <a:rPr lang="en-GB" altLang="cs-CZ" sz="2400" b="1" i="1" baseline="-2000"/>
              <a:t>1	 </a:t>
            </a:r>
            <a:r>
              <a:rPr lang="en-GB" altLang="cs-CZ" sz="2400" b="1" i="1"/>
              <a:t>X</a:t>
            </a:r>
            <a:r>
              <a:rPr lang="en-GB" altLang="cs-CZ" sz="2400" b="1" i="1" baseline="-2000"/>
              <a:t>2	 </a:t>
            </a:r>
            <a:r>
              <a:rPr lang="en-GB" altLang="cs-CZ" sz="2400" b="1" i="1"/>
              <a:t>X</a:t>
            </a:r>
            <a:r>
              <a:rPr lang="en-GB" altLang="cs-CZ" sz="2400" b="1" i="1" baseline="-2000"/>
              <a:t>3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GB" altLang="cs-CZ" sz="2400" b="1" i="1" baseline="-2000"/>
          </a:p>
        </p:txBody>
      </p:sp>
      <p:sp>
        <p:nvSpPr>
          <p:cNvPr id="48132" name="Text Box 4">
            <a:extLst>
              <a:ext uri="{FF2B5EF4-FFF2-40B4-BE49-F238E27FC236}">
                <a16:creationId xmlns:a16="http://schemas.microsoft.com/office/drawing/2014/main" id="{0692F9E4-9A70-4EA6-AAFC-FD6AFFB77A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" y="5572125"/>
            <a:ext cx="7521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b="1" i="1"/>
              <a:t>a</a:t>
            </a:r>
            <a:r>
              <a:rPr lang="en-GB" altLang="cs-CZ" b="1" i="1" baseline="-25000"/>
              <a:t>ij</a:t>
            </a:r>
            <a:r>
              <a:rPr lang="en-GB" altLang="cs-CZ" sz="2400" b="1" i="1"/>
              <a:t> = X</a:t>
            </a:r>
            <a:r>
              <a:rPr lang="en-GB" altLang="cs-CZ" b="1" i="1" baseline="-25000"/>
              <a:t>ij</a:t>
            </a:r>
            <a:r>
              <a:rPr lang="en-GB" altLang="cs-CZ" sz="2400" b="1" i="1"/>
              <a:t> / X</a:t>
            </a:r>
            <a:r>
              <a:rPr lang="en-GB" altLang="cs-CZ" b="1" i="1" baseline="-25000"/>
              <a:t>j</a:t>
            </a:r>
            <a:endParaRPr lang="cs-CZ" altLang="cs-CZ" b="1" i="1" baseline="-25000"/>
          </a:p>
        </p:txBody>
      </p:sp>
      <p:sp>
        <p:nvSpPr>
          <p:cNvPr id="48133" name="Line 5">
            <a:extLst>
              <a:ext uri="{FF2B5EF4-FFF2-40B4-BE49-F238E27FC236}">
                <a16:creationId xmlns:a16="http://schemas.microsoft.com/office/drawing/2014/main" id="{B563563B-5796-49D8-9D6A-F12819063F5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0700" y="1150938"/>
            <a:ext cx="0" cy="4121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48134" name="Line 6">
            <a:extLst>
              <a:ext uri="{FF2B5EF4-FFF2-40B4-BE49-F238E27FC236}">
                <a16:creationId xmlns:a16="http://schemas.microsoft.com/office/drawing/2014/main" id="{9E5FA815-6B84-4959-8116-131D5E22E59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8638" y="1154113"/>
            <a:ext cx="0" cy="20780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48135" name="Line 7">
            <a:extLst>
              <a:ext uri="{FF2B5EF4-FFF2-40B4-BE49-F238E27FC236}">
                <a16:creationId xmlns:a16="http://schemas.microsoft.com/office/drawing/2014/main" id="{7747D736-AEFC-4F8A-A6C9-48991018CC9E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4202907" y="-1847056"/>
            <a:ext cx="0" cy="68532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48136" name="Line 8">
            <a:extLst>
              <a:ext uri="{FF2B5EF4-FFF2-40B4-BE49-F238E27FC236}">
                <a16:creationId xmlns:a16="http://schemas.microsoft.com/office/drawing/2014/main" id="{6D1CC8DE-24C1-4047-A879-C7FC771F40C4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8438" y="1133475"/>
            <a:ext cx="0" cy="414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48137" name="Line 9">
            <a:extLst>
              <a:ext uri="{FF2B5EF4-FFF2-40B4-BE49-F238E27FC236}">
                <a16:creationId xmlns:a16="http://schemas.microsoft.com/office/drawing/2014/main" id="{53A65550-3510-44FC-9B4D-F46F552677BB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4218782" y="-161131"/>
            <a:ext cx="0" cy="68532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48138" name="Line 10">
            <a:extLst>
              <a:ext uri="{FF2B5EF4-FFF2-40B4-BE49-F238E27FC236}">
                <a16:creationId xmlns:a16="http://schemas.microsoft.com/office/drawing/2014/main" id="{AE97CDAA-7FD5-41AF-9D74-BE6F083A2046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2590007" y="3083719"/>
            <a:ext cx="0" cy="34877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48139" name="Text Box 11">
            <a:extLst>
              <a:ext uri="{FF2B5EF4-FFF2-40B4-BE49-F238E27FC236}">
                <a16:creationId xmlns:a16="http://schemas.microsoft.com/office/drawing/2014/main" id="{A93998A1-1A59-4B6D-AF04-9683A42420C5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232568" y="2215357"/>
            <a:ext cx="1541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/>
              <a:t>Dodavatel</a:t>
            </a:r>
            <a:endParaRPr lang="cs-CZ" altLang="cs-CZ" sz="2400" b="1"/>
          </a:p>
        </p:txBody>
      </p:sp>
      <p:sp>
        <p:nvSpPr>
          <p:cNvPr id="48140" name="Text Box 12">
            <a:extLst>
              <a:ext uri="{FF2B5EF4-FFF2-40B4-BE49-F238E27FC236}">
                <a16:creationId xmlns:a16="http://schemas.microsoft.com/office/drawing/2014/main" id="{2CD7D9A5-D3C5-45D7-92DE-A53318E6B2EE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255588" y="3633788"/>
            <a:ext cx="14128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cs-CZ" sz="2400" b="1" i="1"/>
              <a:t>Prim</a:t>
            </a:r>
            <a:r>
              <a:rPr lang="cs-CZ" altLang="cs-CZ" sz="2400" b="1" i="1"/>
              <a:t>ární</a:t>
            </a:r>
            <a:r>
              <a:rPr lang="en-GB" altLang="cs-CZ" sz="2400" b="1" i="1"/>
              <a:t> </a:t>
            </a:r>
            <a:r>
              <a:rPr lang="cs-CZ" altLang="cs-CZ" sz="2400" b="1" i="1"/>
              <a:t>zdroje</a:t>
            </a:r>
            <a:endParaRPr lang="cs-CZ" altLang="cs-CZ" sz="2400" b="1"/>
          </a:p>
        </p:txBody>
      </p:sp>
    </p:spTree>
    <p:extLst>
      <p:ext uri="{BB962C8B-B14F-4D97-AF65-F5344CB8AC3E}">
        <p14:creationId xmlns:p14="http://schemas.microsoft.com/office/powerpoint/2010/main" val="368752891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iv systém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ystém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47483</TotalTime>
  <Words>3474</Words>
  <Application>Microsoft Office PowerPoint</Application>
  <PresentationFormat>Předvádění na obrazovce (4:3)</PresentationFormat>
  <Paragraphs>405</Paragraphs>
  <Slides>40</Slides>
  <Notes>9</Notes>
  <HiddenSlides>0</HiddenSlides>
  <MMClips>0</MMClips>
  <ScaleCrop>false</ScaleCrop>
  <HeadingPairs>
    <vt:vector size="8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Vložené servery OLE</vt:lpstr>
      </vt:variant>
      <vt:variant>
        <vt:i4>4</vt:i4>
      </vt:variant>
      <vt:variant>
        <vt:lpstr>Nadpisy snímků</vt:lpstr>
      </vt:variant>
      <vt:variant>
        <vt:i4>40</vt:i4>
      </vt:variant>
    </vt:vector>
  </HeadingPairs>
  <TitlesOfParts>
    <vt:vector size="49" baseType="lpstr">
      <vt:lpstr>Arial</vt:lpstr>
      <vt:lpstr>Symbol</vt:lpstr>
      <vt:lpstr>Times New Roman</vt:lpstr>
      <vt:lpstr>Wingdings</vt:lpstr>
      <vt:lpstr>Default Design</vt:lpstr>
      <vt:lpstr>Rovnice</vt:lpstr>
      <vt:lpstr>obrázek</vt:lpstr>
      <vt:lpstr>Obrázek</vt:lpstr>
      <vt:lpstr>Picture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>Moje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Karlos</dc:creator>
  <cp:lastModifiedBy>Hlaváček Michal</cp:lastModifiedBy>
  <cp:revision>194</cp:revision>
  <cp:lastPrinted>2019-10-10T14:03:47Z</cp:lastPrinted>
  <dcterms:created xsi:type="dcterms:W3CDTF">2003-10-12T18:44:50Z</dcterms:created>
  <dcterms:modified xsi:type="dcterms:W3CDTF">2023-11-14T08:20:24Z</dcterms:modified>
</cp:coreProperties>
</file>