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63" r:id="rId3"/>
    <p:sldId id="320" r:id="rId4"/>
    <p:sldId id="314" r:id="rId5"/>
    <p:sldId id="281" r:id="rId6"/>
    <p:sldId id="265" r:id="rId7"/>
    <p:sldId id="264" r:id="rId8"/>
    <p:sldId id="266" r:id="rId9"/>
    <p:sldId id="257" r:id="rId10"/>
    <p:sldId id="267" r:id="rId11"/>
    <p:sldId id="286" r:id="rId12"/>
    <p:sldId id="287" r:id="rId13"/>
    <p:sldId id="268" r:id="rId14"/>
    <p:sldId id="269" r:id="rId15"/>
    <p:sldId id="315" r:id="rId16"/>
    <p:sldId id="278" r:id="rId17"/>
    <p:sldId id="349" r:id="rId18"/>
    <p:sldId id="280" r:id="rId19"/>
    <p:sldId id="331" r:id="rId20"/>
    <p:sldId id="258" r:id="rId21"/>
    <p:sldId id="363" r:id="rId22"/>
    <p:sldId id="364" r:id="rId23"/>
    <p:sldId id="270" r:id="rId24"/>
    <p:sldId id="273" r:id="rId25"/>
    <p:sldId id="276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274" r:id="rId55"/>
    <p:sldId id="285" r:id="rId56"/>
    <p:sldId id="324" r:id="rId57"/>
    <p:sldId id="334" r:id="rId58"/>
    <p:sldId id="337" r:id="rId59"/>
    <p:sldId id="277" r:id="rId60"/>
    <p:sldId id="348" r:id="rId61"/>
    <p:sldId id="346" r:id="rId62"/>
    <p:sldId id="316" r:id="rId63"/>
    <p:sldId id="289" r:id="rId64"/>
    <p:sldId id="330" r:id="rId65"/>
    <p:sldId id="317" r:id="rId66"/>
    <p:sldId id="336" r:id="rId67"/>
    <p:sldId id="318" r:id="rId68"/>
    <p:sldId id="322" r:id="rId69"/>
    <p:sldId id="321" r:id="rId70"/>
    <p:sldId id="288" r:id="rId71"/>
    <p:sldId id="328" r:id="rId72"/>
    <p:sldId id="329" r:id="rId73"/>
    <p:sldId id="350" r:id="rId74"/>
    <p:sldId id="353" r:id="rId75"/>
    <p:sldId id="352" r:id="rId76"/>
    <p:sldId id="351" r:id="rId77"/>
    <p:sldId id="335" r:id="rId78"/>
  </p:sldIdLst>
  <p:sldSz cx="9144000" cy="6858000" type="screen4x3"/>
  <p:notesSz cx="6669088" cy="9926638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590" autoAdjust="0"/>
  </p:normalViewPr>
  <p:slideViewPr>
    <p:cSldViewPr snapToGrid="0">
      <p:cViewPr varScale="1">
        <p:scale>
          <a:sx n="92" d="100"/>
          <a:sy n="92" d="100"/>
        </p:scale>
        <p:origin x="23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4697" y="3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inflace_202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inflace_202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inflace_202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nezamestnan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8.8541666666666671E-2"/>
          <c:y val="4.3771043771043773E-2"/>
          <c:w val="0.84791666666666665"/>
          <c:h val="0.71043771043771042"/>
        </c:manualLayout>
      </c:layout>
      <c:lineChart>
        <c:grouping val="standard"/>
        <c:varyColors val="0"/>
        <c:ser>
          <c:idx val="1"/>
          <c:order val="0"/>
          <c:tx>
            <c:strRef>
              <c:f>zdroj!$B$1</c:f>
              <c:strCache>
                <c:ptCount val="1"/>
                <c:pt idx="0">
                  <c:v>inflation M-o-M (R.A.)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numRef>
              <c:f>zdroj!$A$23:$A$393</c:f>
              <c:numCache>
                <c:formatCode>m/d/yyyy</c:formatCode>
                <c:ptCount val="371"/>
                <c:pt idx="0">
                  <c:v>33908</c:v>
                </c:pt>
                <c:pt idx="1">
                  <c:v>33938</c:v>
                </c:pt>
                <c:pt idx="2">
                  <c:v>33969</c:v>
                </c:pt>
                <c:pt idx="3">
                  <c:v>34000</c:v>
                </c:pt>
                <c:pt idx="4">
                  <c:v>34028</c:v>
                </c:pt>
                <c:pt idx="5">
                  <c:v>34059</c:v>
                </c:pt>
                <c:pt idx="6">
                  <c:v>34089</c:v>
                </c:pt>
                <c:pt idx="7">
                  <c:v>34120</c:v>
                </c:pt>
                <c:pt idx="8">
                  <c:v>34150</c:v>
                </c:pt>
                <c:pt idx="9">
                  <c:v>34181</c:v>
                </c:pt>
                <c:pt idx="10">
                  <c:v>34212</c:v>
                </c:pt>
                <c:pt idx="11">
                  <c:v>34242</c:v>
                </c:pt>
                <c:pt idx="12">
                  <c:v>34273</c:v>
                </c:pt>
                <c:pt idx="13">
                  <c:v>34303</c:v>
                </c:pt>
                <c:pt idx="14">
                  <c:v>34334</c:v>
                </c:pt>
                <c:pt idx="15">
                  <c:v>34365</c:v>
                </c:pt>
                <c:pt idx="16">
                  <c:v>34393</c:v>
                </c:pt>
                <c:pt idx="17">
                  <c:v>34424</c:v>
                </c:pt>
                <c:pt idx="18">
                  <c:v>34454</c:v>
                </c:pt>
                <c:pt idx="19">
                  <c:v>34485</c:v>
                </c:pt>
                <c:pt idx="20">
                  <c:v>34515</c:v>
                </c:pt>
                <c:pt idx="21">
                  <c:v>34546</c:v>
                </c:pt>
                <c:pt idx="22">
                  <c:v>34577</c:v>
                </c:pt>
                <c:pt idx="23">
                  <c:v>34607</c:v>
                </c:pt>
                <c:pt idx="24">
                  <c:v>34638</c:v>
                </c:pt>
                <c:pt idx="25">
                  <c:v>34668</c:v>
                </c:pt>
                <c:pt idx="26">
                  <c:v>34699</c:v>
                </c:pt>
                <c:pt idx="27">
                  <c:v>34730</c:v>
                </c:pt>
                <c:pt idx="28">
                  <c:v>34758</c:v>
                </c:pt>
                <c:pt idx="29">
                  <c:v>34789</c:v>
                </c:pt>
                <c:pt idx="30">
                  <c:v>34819</c:v>
                </c:pt>
                <c:pt idx="31">
                  <c:v>34850</c:v>
                </c:pt>
                <c:pt idx="32">
                  <c:v>34880</c:v>
                </c:pt>
                <c:pt idx="33">
                  <c:v>34911</c:v>
                </c:pt>
                <c:pt idx="34">
                  <c:v>34942</c:v>
                </c:pt>
                <c:pt idx="35">
                  <c:v>34972</c:v>
                </c:pt>
                <c:pt idx="36">
                  <c:v>35003</c:v>
                </c:pt>
                <c:pt idx="37">
                  <c:v>35033</c:v>
                </c:pt>
                <c:pt idx="38">
                  <c:v>35064</c:v>
                </c:pt>
                <c:pt idx="39">
                  <c:v>35095</c:v>
                </c:pt>
                <c:pt idx="40">
                  <c:v>35124</c:v>
                </c:pt>
                <c:pt idx="41">
                  <c:v>35155</c:v>
                </c:pt>
                <c:pt idx="42">
                  <c:v>35185</c:v>
                </c:pt>
                <c:pt idx="43">
                  <c:v>35216</c:v>
                </c:pt>
                <c:pt idx="44">
                  <c:v>35246</c:v>
                </c:pt>
                <c:pt idx="45">
                  <c:v>35277</c:v>
                </c:pt>
                <c:pt idx="46">
                  <c:v>35308</c:v>
                </c:pt>
                <c:pt idx="47">
                  <c:v>35338</c:v>
                </c:pt>
                <c:pt idx="48">
                  <c:v>35369</c:v>
                </c:pt>
                <c:pt idx="49">
                  <c:v>35399</c:v>
                </c:pt>
                <c:pt idx="50">
                  <c:v>35430</c:v>
                </c:pt>
                <c:pt idx="51">
                  <c:v>35461</c:v>
                </c:pt>
                <c:pt idx="52">
                  <c:v>35489</c:v>
                </c:pt>
                <c:pt idx="53">
                  <c:v>35520</c:v>
                </c:pt>
                <c:pt idx="54">
                  <c:v>35550</c:v>
                </c:pt>
                <c:pt idx="55">
                  <c:v>35581</c:v>
                </c:pt>
                <c:pt idx="56">
                  <c:v>35611</c:v>
                </c:pt>
                <c:pt idx="57">
                  <c:v>35642</c:v>
                </c:pt>
                <c:pt idx="58">
                  <c:v>35673</c:v>
                </c:pt>
                <c:pt idx="59">
                  <c:v>35703</c:v>
                </c:pt>
                <c:pt idx="60">
                  <c:v>35734</c:v>
                </c:pt>
                <c:pt idx="61">
                  <c:v>35764</c:v>
                </c:pt>
                <c:pt idx="62">
                  <c:v>35795</c:v>
                </c:pt>
                <c:pt idx="63">
                  <c:v>35826</c:v>
                </c:pt>
                <c:pt idx="64">
                  <c:v>35854</c:v>
                </c:pt>
                <c:pt idx="65">
                  <c:v>35885</c:v>
                </c:pt>
                <c:pt idx="66">
                  <c:v>35915</c:v>
                </c:pt>
                <c:pt idx="67">
                  <c:v>35946</c:v>
                </c:pt>
                <c:pt idx="68">
                  <c:v>35976</c:v>
                </c:pt>
                <c:pt idx="69">
                  <c:v>36007</c:v>
                </c:pt>
                <c:pt idx="70">
                  <c:v>36038</c:v>
                </c:pt>
                <c:pt idx="71">
                  <c:v>36068</c:v>
                </c:pt>
                <c:pt idx="72">
                  <c:v>36099</c:v>
                </c:pt>
                <c:pt idx="73">
                  <c:v>36129</c:v>
                </c:pt>
                <c:pt idx="74">
                  <c:v>36160</c:v>
                </c:pt>
                <c:pt idx="75">
                  <c:v>36191</c:v>
                </c:pt>
                <c:pt idx="76">
                  <c:v>36219</c:v>
                </c:pt>
                <c:pt idx="77">
                  <c:v>36250</c:v>
                </c:pt>
                <c:pt idx="78">
                  <c:v>36280</c:v>
                </c:pt>
                <c:pt idx="79">
                  <c:v>36311</c:v>
                </c:pt>
                <c:pt idx="80">
                  <c:v>36341</c:v>
                </c:pt>
                <c:pt idx="81">
                  <c:v>36372</c:v>
                </c:pt>
                <c:pt idx="82">
                  <c:v>36403</c:v>
                </c:pt>
                <c:pt idx="83">
                  <c:v>36433</c:v>
                </c:pt>
                <c:pt idx="84">
                  <c:v>36464</c:v>
                </c:pt>
                <c:pt idx="85">
                  <c:v>36494</c:v>
                </c:pt>
                <c:pt idx="86">
                  <c:v>36525</c:v>
                </c:pt>
                <c:pt idx="87">
                  <c:v>36556</c:v>
                </c:pt>
                <c:pt idx="88">
                  <c:v>36585</c:v>
                </c:pt>
                <c:pt idx="89">
                  <c:v>36616</c:v>
                </c:pt>
                <c:pt idx="90">
                  <c:v>36646</c:v>
                </c:pt>
                <c:pt idx="91">
                  <c:v>36677</c:v>
                </c:pt>
                <c:pt idx="92">
                  <c:v>36707</c:v>
                </c:pt>
                <c:pt idx="93">
                  <c:v>36738</c:v>
                </c:pt>
                <c:pt idx="94">
                  <c:v>36769</c:v>
                </c:pt>
                <c:pt idx="95">
                  <c:v>36799</c:v>
                </c:pt>
                <c:pt idx="96">
                  <c:v>36830</c:v>
                </c:pt>
                <c:pt idx="97">
                  <c:v>36860</c:v>
                </c:pt>
                <c:pt idx="98">
                  <c:v>36891</c:v>
                </c:pt>
                <c:pt idx="99">
                  <c:v>36922</c:v>
                </c:pt>
                <c:pt idx="100">
                  <c:v>36950</c:v>
                </c:pt>
                <c:pt idx="101">
                  <c:v>36981</c:v>
                </c:pt>
                <c:pt idx="102">
                  <c:v>37011</c:v>
                </c:pt>
                <c:pt idx="103">
                  <c:v>37042</c:v>
                </c:pt>
                <c:pt idx="104">
                  <c:v>37072</c:v>
                </c:pt>
                <c:pt idx="105">
                  <c:v>37103</c:v>
                </c:pt>
                <c:pt idx="106">
                  <c:v>37134</c:v>
                </c:pt>
                <c:pt idx="107">
                  <c:v>37164</c:v>
                </c:pt>
                <c:pt idx="108">
                  <c:v>37195</c:v>
                </c:pt>
                <c:pt idx="109">
                  <c:v>37225</c:v>
                </c:pt>
                <c:pt idx="110">
                  <c:v>37256</c:v>
                </c:pt>
                <c:pt idx="111">
                  <c:v>37287</c:v>
                </c:pt>
                <c:pt idx="112">
                  <c:v>37315</c:v>
                </c:pt>
                <c:pt idx="113">
                  <c:v>37346</c:v>
                </c:pt>
                <c:pt idx="114">
                  <c:v>37376</c:v>
                </c:pt>
                <c:pt idx="115">
                  <c:v>37407</c:v>
                </c:pt>
                <c:pt idx="116">
                  <c:v>37437</c:v>
                </c:pt>
                <c:pt idx="117">
                  <c:v>37468</c:v>
                </c:pt>
                <c:pt idx="118">
                  <c:v>37499</c:v>
                </c:pt>
                <c:pt idx="119">
                  <c:v>37529</c:v>
                </c:pt>
                <c:pt idx="120">
                  <c:v>37560</c:v>
                </c:pt>
                <c:pt idx="121">
                  <c:v>37590</c:v>
                </c:pt>
                <c:pt idx="122">
                  <c:v>37621</c:v>
                </c:pt>
                <c:pt idx="123">
                  <c:v>37652</c:v>
                </c:pt>
                <c:pt idx="124">
                  <c:v>37680</c:v>
                </c:pt>
                <c:pt idx="125">
                  <c:v>37711</c:v>
                </c:pt>
                <c:pt idx="126">
                  <c:v>37741</c:v>
                </c:pt>
                <c:pt idx="127">
                  <c:v>37772</c:v>
                </c:pt>
                <c:pt idx="128">
                  <c:v>37802</c:v>
                </c:pt>
                <c:pt idx="129">
                  <c:v>37833</c:v>
                </c:pt>
                <c:pt idx="130">
                  <c:v>37864</c:v>
                </c:pt>
                <c:pt idx="131">
                  <c:v>37894</c:v>
                </c:pt>
                <c:pt idx="132">
                  <c:v>37925</c:v>
                </c:pt>
                <c:pt idx="133">
                  <c:v>37955</c:v>
                </c:pt>
                <c:pt idx="134">
                  <c:v>37986</c:v>
                </c:pt>
                <c:pt idx="135">
                  <c:v>38017</c:v>
                </c:pt>
                <c:pt idx="136">
                  <c:v>38046</c:v>
                </c:pt>
                <c:pt idx="137">
                  <c:v>38077</c:v>
                </c:pt>
                <c:pt idx="138">
                  <c:v>38107</c:v>
                </c:pt>
                <c:pt idx="139">
                  <c:v>38138</c:v>
                </c:pt>
                <c:pt idx="140">
                  <c:v>38168</c:v>
                </c:pt>
                <c:pt idx="141">
                  <c:v>38199</c:v>
                </c:pt>
                <c:pt idx="142">
                  <c:v>38230</c:v>
                </c:pt>
                <c:pt idx="143">
                  <c:v>38260</c:v>
                </c:pt>
                <c:pt idx="144">
                  <c:v>38291</c:v>
                </c:pt>
                <c:pt idx="145">
                  <c:v>38321</c:v>
                </c:pt>
                <c:pt idx="146">
                  <c:v>38352</c:v>
                </c:pt>
                <c:pt idx="147">
                  <c:v>38383</c:v>
                </c:pt>
                <c:pt idx="148">
                  <c:v>38411</c:v>
                </c:pt>
                <c:pt idx="149">
                  <c:v>38442</c:v>
                </c:pt>
                <c:pt idx="150">
                  <c:v>38472</c:v>
                </c:pt>
                <c:pt idx="151">
                  <c:v>38503</c:v>
                </c:pt>
                <c:pt idx="152">
                  <c:v>38533</c:v>
                </c:pt>
                <c:pt idx="153">
                  <c:v>38564</c:v>
                </c:pt>
                <c:pt idx="154">
                  <c:v>38595</c:v>
                </c:pt>
                <c:pt idx="155">
                  <c:v>38625</c:v>
                </c:pt>
                <c:pt idx="156">
                  <c:v>38656</c:v>
                </c:pt>
                <c:pt idx="157">
                  <c:v>38686</c:v>
                </c:pt>
                <c:pt idx="158">
                  <c:v>38717</c:v>
                </c:pt>
                <c:pt idx="159">
                  <c:v>38748</c:v>
                </c:pt>
                <c:pt idx="160">
                  <c:v>38776</c:v>
                </c:pt>
                <c:pt idx="161">
                  <c:v>38807</c:v>
                </c:pt>
                <c:pt idx="162">
                  <c:v>38837</c:v>
                </c:pt>
                <c:pt idx="163">
                  <c:v>38868</c:v>
                </c:pt>
                <c:pt idx="164">
                  <c:v>38898</c:v>
                </c:pt>
                <c:pt idx="165">
                  <c:v>38929</c:v>
                </c:pt>
                <c:pt idx="166">
                  <c:v>38960</c:v>
                </c:pt>
                <c:pt idx="167">
                  <c:v>38990</c:v>
                </c:pt>
                <c:pt idx="168">
                  <c:v>39021</c:v>
                </c:pt>
                <c:pt idx="169">
                  <c:v>39051</c:v>
                </c:pt>
                <c:pt idx="170">
                  <c:v>39082</c:v>
                </c:pt>
                <c:pt idx="171">
                  <c:v>39113</c:v>
                </c:pt>
                <c:pt idx="172">
                  <c:v>39141</c:v>
                </c:pt>
                <c:pt idx="173">
                  <c:v>39172</c:v>
                </c:pt>
                <c:pt idx="174">
                  <c:v>39202</c:v>
                </c:pt>
                <c:pt idx="175">
                  <c:v>39233</c:v>
                </c:pt>
                <c:pt idx="176">
                  <c:v>39263</c:v>
                </c:pt>
                <c:pt idx="177">
                  <c:v>39294</c:v>
                </c:pt>
                <c:pt idx="178">
                  <c:v>39325</c:v>
                </c:pt>
                <c:pt idx="179">
                  <c:v>39355</c:v>
                </c:pt>
                <c:pt idx="180">
                  <c:v>39386</c:v>
                </c:pt>
                <c:pt idx="181">
                  <c:v>39416</c:v>
                </c:pt>
                <c:pt idx="182">
                  <c:v>39447</c:v>
                </c:pt>
                <c:pt idx="183">
                  <c:v>39478</c:v>
                </c:pt>
                <c:pt idx="184">
                  <c:v>39507</c:v>
                </c:pt>
                <c:pt idx="185">
                  <c:v>39538</c:v>
                </c:pt>
                <c:pt idx="186">
                  <c:v>39568</c:v>
                </c:pt>
                <c:pt idx="187">
                  <c:v>39599</c:v>
                </c:pt>
                <c:pt idx="188">
                  <c:v>39629</c:v>
                </c:pt>
                <c:pt idx="189">
                  <c:v>39660</c:v>
                </c:pt>
                <c:pt idx="190">
                  <c:v>39691</c:v>
                </c:pt>
                <c:pt idx="191">
                  <c:v>39721</c:v>
                </c:pt>
                <c:pt idx="192">
                  <c:v>39752</c:v>
                </c:pt>
                <c:pt idx="193">
                  <c:v>39782</c:v>
                </c:pt>
                <c:pt idx="194">
                  <c:v>39813</c:v>
                </c:pt>
                <c:pt idx="195">
                  <c:v>39844</c:v>
                </c:pt>
                <c:pt idx="196">
                  <c:v>39872</c:v>
                </c:pt>
                <c:pt idx="197">
                  <c:v>39903</c:v>
                </c:pt>
                <c:pt idx="198">
                  <c:v>39933</c:v>
                </c:pt>
                <c:pt idx="199">
                  <c:v>39964</c:v>
                </c:pt>
                <c:pt idx="200">
                  <c:v>39994</c:v>
                </c:pt>
                <c:pt idx="201">
                  <c:v>40025</c:v>
                </c:pt>
                <c:pt idx="202">
                  <c:v>40056</c:v>
                </c:pt>
                <c:pt idx="203">
                  <c:v>40086</c:v>
                </c:pt>
                <c:pt idx="204">
                  <c:v>40117</c:v>
                </c:pt>
                <c:pt idx="205">
                  <c:v>40147</c:v>
                </c:pt>
                <c:pt idx="206">
                  <c:v>40178</c:v>
                </c:pt>
                <c:pt idx="207">
                  <c:v>40209</c:v>
                </c:pt>
                <c:pt idx="208">
                  <c:v>40237</c:v>
                </c:pt>
                <c:pt idx="209">
                  <c:v>40268</c:v>
                </c:pt>
                <c:pt idx="210">
                  <c:v>40298</c:v>
                </c:pt>
                <c:pt idx="211">
                  <c:v>40329</c:v>
                </c:pt>
                <c:pt idx="212">
                  <c:v>40359</c:v>
                </c:pt>
                <c:pt idx="213">
                  <c:v>40390</c:v>
                </c:pt>
                <c:pt idx="214">
                  <c:v>40421</c:v>
                </c:pt>
                <c:pt idx="215">
                  <c:v>40451</c:v>
                </c:pt>
                <c:pt idx="216">
                  <c:v>40482</c:v>
                </c:pt>
                <c:pt idx="217">
                  <c:v>40512</c:v>
                </c:pt>
                <c:pt idx="218">
                  <c:v>40543</c:v>
                </c:pt>
                <c:pt idx="219">
                  <c:v>40574</c:v>
                </c:pt>
                <c:pt idx="220">
                  <c:v>40602</c:v>
                </c:pt>
                <c:pt idx="221">
                  <c:v>40633</c:v>
                </c:pt>
                <c:pt idx="222">
                  <c:v>40663</c:v>
                </c:pt>
                <c:pt idx="223">
                  <c:v>40694</c:v>
                </c:pt>
                <c:pt idx="224">
                  <c:v>40724</c:v>
                </c:pt>
                <c:pt idx="225">
                  <c:v>40755</c:v>
                </c:pt>
                <c:pt idx="226">
                  <c:v>40786</c:v>
                </c:pt>
                <c:pt idx="227">
                  <c:v>40816</c:v>
                </c:pt>
                <c:pt idx="228">
                  <c:v>40847</c:v>
                </c:pt>
                <c:pt idx="229">
                  <c:v>40877</c:v>
                </c:pt>
                <c:pt idx="230">
                  <c:v>40908</c:v>
                </c:pt>
                <c:pt idx="231">
                  <c:v>40939</c:v>
                </c:pt>
                <c:pt idx="232">
                  <c:v>40968</c:v>
                </c:pt>
                <c:pt idx="233">
                  <c:v>40999</c:v>
                </c:pt>
                <c:pt idx="234">
                  <c:v>41029</c:v>
                </c:pt>
                <c:pt idx="235">
                  <c:v>41060</c:v>
                </c:pt>
                <c:pt idx="236">
                  <c:v>41090</c:v>
                </c:pt>
                <c:pt idx="237">
                  <c:v>41121</c:v>
                </c:pt>
                <c:pt idx="238">
                  <c:v>41152</c:v>
                </c:pt>
                <c:pt idx="239">
                  <c:v>41182</c:v>
                </c:pt>
                <c:pt idx="240">
                  <c:v>41213</c:v>
                </c:pt>
                <c:pt idx="241">
                  <c:v>41243</c:v>
                </c:pt>
                <c:pt idx="242">
                  <c:v>41274</c:v>
                </c:pt>
                <c:pt idx="243">
                  <c:v>41305</c:v>
                </c:pt>
                <c:pt idx="244">
                  <c:v>41333</c:v>
                </c:pt>
                <c:pt idx="245">
                  <c:v>41364</c:v>
                </c:pt>
                <c:pt idx="246">
                  <c:v>41394</c:v>
                </c:pt>
                <c:pt idx="247">
                  <c:v>41425</c:v>
                </c:pt>
                <c:pt idx="248">
                  <c:v>41455</c:v>
                </c:pt>
                <c:pt idx="249">
                  <c:v>41486</c:v>
                </c:pt>
                <c:pt idx="250">
                  <c:v>41517</c:v>
                </c:pt>
                <c:pt idx="251">
                  <c:v>41547</c:v>
                </c:pt>
                <c:pt idx="252">
                  <c:v>41578</c:v>
                </c:pt>
                <c:pt idx="253">
                  <c:v>41608</c:v>
                </c:pt>
                <c:pt idx="254">
                  <c:v>41639</c:v>
                </c:pt>
                <c:pt idx="255">
                  <c:v>41670</c:v>
                </c:pt>
                <c:pt idx="256">
                  <c:v>41698</c:v>
                </c:pt>
                <c:pt idx="257">
                  <c:v>41729</c:v>
                </c:pt>
                <c:pt idx="258">
                  <c:v>41759</c:v>
                </c:pt>
                <c:pt idx="259">
                  <c:v>41790</c:v>
                </c:pt>
                <c:pt idx="260">
                  <c:v>41820</c:v>
                </c:pt>
                <c:pt idx="261">
                  <c:v>41851</c:v>
                </c:pt>
                <c:pt idx="262">
                  <c:v>41882</c:v>
                </c:pt>
                <c:pt idx="263">
                  <c:v>41912</c:v>
                </c:pt>
                <c:pt idx="264">
                  <c:v>41943</c:v>
                </c:pt>
                <c:pt idx="265">
                  <c:v>41973</c:v>
                </c:pt>
                <c:pt idx="266">
                  <c:v>42004</c:v>
                </c:pt>
                <c:pt idx="267">
                  <c:v>42035</c:v>
                </c:pt>
                <c:pt idx="268">
                  <c:v>42063</c:v>
                </c:pt>
                <c:pt idx="269">
                  <c:v>42094</c:v>
                </c:pt>
                <c:pt idx="270">
                  <c:v>42124</c:v>
                </c:pt>
                <c:pt idx="271">
                  <c:v>42155</c:v>
                </c:pt>
                <c:pt idx="272">
                  <c:v>42185</c:v>
                </c:pt>
                <c:pt idx="273">
                  <c:v>42216</c:v>
                </c:pt>
                <c:pt idx="274">
                  <c:v>42247</c:v>
                </c:pt>
                <c:pt idx="275">
                  <c:v>42277</c:v>
                </c:pt>
                <c:pt idx="276">
                  <c:v>42308</c:v>
                </c:pt>
                <c:pt idx="277">
                  <c:v>42338</c:v>
                </c:pt>
                <c:pt idx="278">
                  <c:v>42369</c:v>
                </c:pt>
                <c:pt idx="279">
                  <c:v>42400</c:v>
                </c:pt>
                <c:pt idx="280">
                  <c:v>42429</c:v>
                </c:pt>
                <c:pt idx="281">
                  <c:v>42460</c:v>
                </c:pt>
                <c:pt idx="282">
                  <c:v>42490</c:v>
                </c:pt>
                <c:pt idx="283">
                  <c:v>42521</c:v>
                </c:pt>
                <c:pt idx="284">
                  <c:v>42551</c:v>
                </c:pt>
                <c:pt idx="285">
                  <c:v>42582</c:v>
                </c:pt>
                <c:pt idx="286">
                  <c:v>42613</c:v>
                </c:pt>
                <c:pt idx="287">
                  <c:v>42643</c:v>
                </c:pt>
                <c:pt idx="288">
                  <c:v>42674</c:v>
                </c:pt>
                <c:pt idx="289">
                  <c:v>42704</c:v>
                </c:pt>
                <c:pt idx="290">
                  <c:v>42735</c:v>
                </c:pt>
                <c:pt idx="291">
                  <c:v>42766</c:v>
                </c:pt>
                <c:pt idx="292">
                  <c:v>42794</c:v>
                </c:pt>
                <c:pt idx="293">
                  <c:v>42825</c:v>
                </c:pt>
                <c:pt idx="294">
                  <c:v>42855</c:v>
                </c:pt>
                <c:pt idx="295">
                  <c:v>42886</c:v>
                </c:pt>
                <c:pt idx="296">
                  <c:v>42916</c:v>
                </c:pt>
                <c:pt idx="297">
                  <c:v>42947</c:v>
                </c:pt>
                <c:pt idx="298">
                  <c:v>42978</c:v>
                </c:pt>
                <c:pt idx="299">
                  <c:v>43008</c:v>
                </c:pt>
                <c:pt idx="300">
                  <c:v>43039</c:v>
                </c:pt>
                <c:pt idx="301">
                  <c:v>43069</c:v>
                </c:pt>
                <c:pt idx="302">
                  <c:v>43100</c:v>
                </c:pt>
                <c:pt idx="303">
                  <c:v>43131</c:v>
                </c:pt>
                <c:pt idx="304">
                  <c:v>43159</c:v>
                </c:pt>
                <c:pt idx="305">
                  <c:v>43190</c:v>
                </c:pt>
                <c:pt idx="306">
                  <c:v>43220</c:v>
                </c:pt>
                <c:pt idx="307">
                  <c:v>43251</c:v>
                </c:pt>
                <c:pt idx="308">
                  <c:v>43281</c:v>
                </c:pt>
                <c:pt idx="309">
                  <c:v>43312</c:v>
                </c:pt>
                <c:pt idx="310">
                  <c:v>43343</c:v>
                </c:pt>
                <c:pt idx="311">
                  <c:v>43373</c:v>
                </c:pt>
                <c:pt idx="312">
                  <c:v>43404</c:v>
                </c:pt>
                <c:pt idx="313">
                  <c:v>43434</c:v>
                </c:pt>
                <c:pt idx="314">
                  <c:v>43465</c:v>
                </c:pt>
                <c:pt idx="315">
                  <c:v>43496</c:v>
                </c:pt>
                <c:pt idx="316">
                  <c:v>43524</c:v>
                </c:pt>
                <c:pt idx="317">
                  <c:v>43555</c:v>
                </c:pt>
                <c:pt idx="318">
                  <c:v>43585</c:v>
                </c:pt>
                <c:pt idx="319">
                  <c:v>43616</c:v>
                </c:pt>
                <c:pt idx="320">
                  <c:v>43646</c:v>
                </c:pt>
                <c:pt idx="321">
                  <c:v>43677</c:v>
                </c:pt>
                <c:pt idx="322">
                  <c:v>43708</c:v>
                </c:pt>
                <c:pt idx="323">
                  <c:v>43738</c:v>
                </c:pt>
                <c:pt idx="324">
                  <c:v>43769</c:v>
                </c:pt>
                <c:pt idx="325">
                  <c:v>43799</c:v>
                </c:pt>
                <c:pt idx="326">
                  <c:v>43830</c:v>
                </c:pt>
                <c:pt idx="327">
                  <c:v>43861</c:v>
                </c:pt>
                <c:pt idx="328">
                  <c:v>43890</c:v>
                </c:pt>
                <c:pt idx="329">
                  <c:v>43921</c:v>
                </c:pt>
                <c:pt idx="330">
                  <c:v>43951</c:v>
                </c:pt>
                <c:pt idx="331">
                  <c:v>43982</c:v>
                </c:pt>
                <c:pt idx="332">
                  <c:v>44012</c:v>
                </c:pt>
                <c:pt idx="333">
                  <c:v>44043</c:v>
                </c:pt>
                <c:pt idx="334">
                  <c:v>44074</c:v>
                </c:pt>
                <c:pt idx="335">
                  <c:v>44104</c:v>
                </c:pt>
                <c:pt idx="336">
                  <c:v>44135</c:v>
                </c:pt>
                <c:pt idx="337">
                  <c:v>44165</c:v>
                </c:pt>
                <c:pt idx="338">
                  <c:v>44196</c:v>
                </c:pt>
                <c:pt idx="339">
                  <c:v>44227</c:v>
                </c:pt>
                <c:pt idx="340">
                  <c:v>44255</c:v>
                </c:pt>
                <c:pt idx="341">
                  <c:v>44286</c:v>
                </c:pt>
                <c:pt idx="342">
                  <c:v>44316</c:v>
                </c:pt>
                <c:pt idx="343">
                  <c:v>44347</c:v>
                </c:pt>
                <c:pt idx="344">
                  <c:v>44377</c:v>
                </c:pt>
                <c:pt idx="345">
                  <c:v>44408</c:v>
                </c:pt>
                <c:pt idx="346">
                  <c:v>44439</c:v>
                </c:pt>
                <c:pt idx="347">
                  <c:v>44469</c:v>
                </c:pt>
                <c:pt idx="348">
                  <c:v>44500</c:v>
                </c:pt>
                <c:pt idx="349">
                  <c:v>44530</c:v>
                </c:pt>
                <c:pt idx="350">
                  <c:v>44561</c:v>
                </c:pt>
                <c:pt idx="351">
                  <c:v>44592</c:v>
                </c:pt>
                <c:pt idx="352">
                  <c:v>44620</c:v>
                </c:pt>
                <c:pt idx="353">
                  <c:v>44651</c:v>
                </c:pt>
                <c:pt idx="354">
                  <c:v>44681</c:v>
                </c:pt>
                <c:pt idx="355">
                  <c:v>44712</c:v>
                </c:pt>
                <c:pt idx="356">
                  <c:v>44742</c:v>
                </c:pt>
                <c:pt idx="357">
                  <c:v>44773</c:v>
                </c:pt>
                <c:pt idx="358">
                  <c:v>44804</c:v>
                </c:pt>
                <c:pt idx="359">
                  <c:v>44834</c:v>
                </c:pt>
                <c:pt idx="360">
                  <c:v>44865</c:v>
                </c:pt>
                <c:pt idx="361">
                  <c:v>44895</c:v>
                </c:pt>
                <c:pt idx="362">
                  <c:v>44926</c:v>
                </c:pt>
                <c:pt idx="363">
                  <c:v>44957</c:v>
                </c:pt>
                <c:pt idx="364">
                  <c:v>44985</c:v>
                </c:pt>
                <c:pt idx="365">
                  <c:v>45016</c:v>
                </c:pt>
                <c:pt idx="366">
                  <c:v>45046</c:v>
                </c:pt>
                <c:pt idx="367">
                  <c:v>45077</c:v>
                </c:pt>
                <c:pt idx="368">
                  <c:v>45107</c:v>
                </c:pt>
                <c:pt idx="369">
                  <c:v>45138</c:v>
                </c:pt>
                <c:pt idx="370">
                  <c:v>45169</c:v>
                </c:pt>
              </c:numCache>
            </c:numRef>
          </c:cat>
          <c:val>
            <c:numRef>
              <c:f>zdroj!$B$23:$B$393</c:f>
              <c:numCache>
                <c:formatCode>General</c:formatCode>
                <c:ptCount val="371"/>
                <c:pt idx="0">
                  <c:v>101.9</c:v>
                </c:pt>
                <c:pt idx="1">
                  <c:v>102.2</c:v>
                </c:pt>
                <c:pt idx="2">
                  <c:v>100.6</c:v>
                </c:pt>
                <c:pt idx="3">
                  <c:v>108.5</c:v>
                </c:pt>
                <c:pt idx="4">
                  <c:v>101.3</c:v>
                </c:pt>
                <c:pt idx="5">
                  <c:v>100.6</c:v>
                </c:pt>
                <c:pt idx="6">
                  <c:v>100.6</c:v>
                </c:pt>
                <c:pt idx="7">
                  <c:v>100.4</c:v>
                </c:pt>
                <c:pt idx="8">
                  <c:v>100.4</c:v>
                </c:pt>
                <c:pt idx="9">
                  <c:v>100.7</c:v>
                </c:pt>
                <c:pt idx="10">
                  <c:v>100.7</c:v>
                </c:pt>
                <c:pt idx="11">
                  <c:v>101.4</c:v>
                </c:pt>
                <c:pt idx="12">
                  <c:v>101.1</c:v>
                </c:pt>
                <c:pt idx="13">
                  <c:v>100.5</c:v>
                </c:pt>
                <c:pt idx="14">
                  <c:v>100.8</c:v>
                </c:pt>
                <c:pt idx="15">
                  <c:v>101.9</c:v>
                </c:pt>
                <c:pt idx="16">
                  <c:v>100.2</c:v>
                </c:pt>
                <c:pt idx="17">
                  <c:v>100.3</c:v>
                </c:pt>
                <c:pt idx="18">
                  <c:v>100.4</c:v>
                </c:pt>
                <c:pt idx="19">
                  <c:v>100.5</c:v>
                </c:pt>
                <c:pt idx="20">
                  <c:v>100.7</c:v>
                </c:pt>
                <c:pt idx="21">
                  <c:v>100.8</c:v>
                </c:pt>
                <c:pt idx="22">
                  <c:v>101.1</c:v>
                </c:pt>
                <c:pt idx="23">
                  <c:v>101.8</c:v>
                </c:pt>
                <c:pt idx="24">
                  <c:v>101.3</c:v>
                </c:pt>
                <c:pt idx="25">
                  <c:v>100.5</c:v>
                </c:pt>
                <c:pt idx="26">
                  <c:v>100.4</c:v>
                </c:pt>
                <c:pt idx="27">
                  <c:v>101.4</c:v>
                </c:pt>
                <c:pt idx="28">
                  <c:v>100.8</c:v>
                </c:pt>
                <c:pt idx="29">
                  <c:v>100.3</c:v>
                </c:pt>
                <c:pt idx="30">
                  <c:v>101</c:v>
                </c:pt>
                <c:pt idx="31">
                  <c:v>100.4</c:v>
                </c:pt>
                <c:pt idx="32">
                  <c:v>101.1</c:v>
                </c:pt>
                <c:pt idx="33">
                  <c:v>100</c:v>
                </c:pt>
                <c:pt idx="34">
                  <c:v>100</c:v>
                </c:pt>
                <c:pt idx="35">
                  <c:v>100.9</c:v>
                </c:pt>
                <c:pt idx="36">
                  <c:v>100.6</c:v>
                </c:pt>
                <c:pt idx="37">
                  <c:v>100.7</c:v>
                </c:pt>
                <c:pt idx="38">
                  <c:v>100.5</c:v>
                </c:pt>
                <c:pt idx="39">
                  <c:v>102.3</c:v>
                </c:pt>
                <c:pt idx="40">
                  <c:v>100.5</c:v>
                </c:pt>
                <c:pt idx="41">
                  <c:v>100.6</c:v>
                </c:pt>
                <c:pt idx="42">
                  <c:v>100.6</c:v>
                </c:pt>
                <c:pt idx="43">
                  <c:v>100.6</c:v>
                </c:pt>
                <c:pt idx="44">
                  <c:v>100.8</c:v>
                </c:pt>
                <c:pt idx="45">
                  <c:v>101</c:v>
                </c:pt>
                <c:pt idx="46">
                  <c:v>100.2</c:v>
                </c:pt>
                <c:pt idx="47">
                  <c:v>100.3</c:v>
                </c:pt>
                <c:pt idx="48">
                  <c:v>100.5</c:v>
                </c:pt>
                <c:pt idx="49">
                  <c:v>100.5</c:v>
                </c:pt>
                <c:pt idx="50">
                  <c:v>100.5</c:v>
                </c:pt>
                <c:pt idx="51">
                  <c:v>101.2</c:v>
                </c:pt>
                <c:pt idx="52">
                  <c:v>100.3</c:v>
                </c:pt>
                <c:pt idx="53">
                  <c:v>100.1</c:v>
                </c:pt>
                <c:pt idx="54">
                  <c:v>100.6</c:v>
                </c:pt>
                <c:pt idx="55">
                  <c:v>100.1</c:v>
                </c:pt>
                <c:pt idx="56">
                  <c:v>101.2</c:v>
                </c:pt>
                <c:pt idx="57">
                  <c:v>103.5</c:v>
                </c:pt>
                <c:pt idx="58">
                  <c:v>100.7</c:v>
                </c:pt>
                <c:pt idx="59">
                  <c:v>100.6</c:v>
                </c:pt>
                <c:pt idx="60">
                  <c:v>100.4</c:v>
                </c:pt>
                <c:pt idx="61">
                  <c:v>100.4</c:v>
                </c:pt>
                <c:pt idx="62">
                  <c:v>100.5</c:v>
                </c:pt>
                <c:pt idx="63">
                  <c:v>104</c:v>
                </c:pt>
                <c:pt idx="64">
                  <c:v>100.6</c:v>
                </c:pt>
                <c:pt idx="65">
                  <c:v>100.1</c:v>
                </c:pt>
                <c:pt idx="66">
                  <c:v>100.3</c:v>
                </c:pt>
                <c:pt idx="67">
                  <c:v>100.1</c:v>
                </c:pt>
                <c:pt idx="68">
                  <c:v>100.3</c:v>
                </c:pt>
                <c:pt idx="69">
                  <c:v>101.9</c:v>
                </c:pt>
                <c:pt idx="70">
                  <c:v>99.8</c:v>
                </c:pt>
                <c:pt idx="71">
                  <c:v>100.1</c:v>
                </c:pt>
                <c:pt idx="72">
                  <c:v>99.8</c:v>
                </c:pt>
                <c:pt idx="73">
                  <c:v>99.8</c:v>
                </c:pt>
                <c:pt idx="74">
                  <c:v>99.8</c:v>
                </c:pt>
                <c:pt idx="75">
                  <c:v>100.8</c:v>
                </c:pt>
                <c:pt idx="76">
                  <c:v>100</c:v>
                </c:pt>
                <c:pt idx="77">
                  <c:v>99.8</c:v>
                </c:pt>
                <c:pt idx="78">
                  <c:v>100.3</c:v>
                </c:pt>
                <c:pt idx="79">
                  <c:v>99.9</c:v>
                </c:pt>
                <c:pt idx="80">
                  <c:v>100.2</c:v>
                </c:pt>
                <c:pt idx="81">
                  <c:v>100.8</c:v>
                </c:pt>
                <c:pt idx="82">
                  <c:v>100.1</c:v>
                </c:pt>
                <c:pt idx="83">
                  <c:v>99.9</c:v>
                </c:pt>
                <c:pt idx="84">
                  <c:v>100</c:v>
                </c:pt>
                <c:pt idx="85">
                  <c:v>100.2</c:v>
                </c:pt>
                <c:pt idx="86">
                  <c:v>100.5</c:v>
                </c:pt>
                <c:pt idx="87">
                  <c:v>101.7</c:v>
                </c:pt>
                <c:pt idx="88">
                  <c:v>100.2</c:v>
                </c:pt>
                <c:pt idx="89">
                  <c:v>100</c:v>
                </c:pt>
                <c:pt idx="90">
                  <c:v>99.9</c:v>
                </c:pt>
                <c:pt idx="91">
                  <c:v>100.2</c:v>
                </c:pt>
                <c:pt idx="92">
                  <c:v>100.6</c:v>
                </c:pt>
                <c:pt idx="93">
                  <c:v>100.6</c:v>
                </c:pt>
                <c:pt idx="94">
                  <c:v>100.2</c:v>
                </c:pt>
                <c:pt idx="95">
                  <c:v>100</c:v>
                </c:pt>
                <c:pt idx="96">
                  <c:v>100.3</c:v>
                </c:pt>
                <c:pt idx="97">
                  <c:v>100.1</c:v>
                </c:pt>
                <c:pt idx="98">
                  <c:v>100.2</c:v>
                </c:pt>
                <c:pt idx="99">
                  <c:v>101.9</c:v>
                </c:pt>
                <c:pt idx="100">
                  <c:v>100</c:v>
                </c:pt>
                <c:pt idx="101">
                  <c:v>100.1</c:v>
                </c:pt>
                <c:pt idx="102">
                  <c:v>100.4</c:v>
                </c:pt>
                <c:pt idx="103">
                  <c:v>100.6</c:v>
                </c:pt>
                <c:pt idx="104">
                  <c:v>101</c:v>
                </c:pt>
                <c:pt idx="105">
                  <c:v>101</c:v>
                </c:pt>
                <c:pt idx="106">
                  <c:v>99.8</c:v>
                </c:pt>
                <c:pt idx="107">
                  <c:v>99.3</c:v>
                </c:pt>
                <c:pt idx="108">
                  <c:v>100</c:v>
                </c:pt>
                <c:pt idx="109">
                  <c:v>99.9</c:v>
                </c:pt>
                <c:pt idx="110">
                  <c:v>100.1</c:v>
                </c:pt>
                <c:pt idx="111">
                  <c:v>101.5</c:v>
                </c:pt>
                <c:pt idx="112">
                  <c:v>100.2</c:v>
                </c:pt>
                <c:pt idx="113">
                  <c:v>99.9</c:v>
                </c:pt>
                <c:pt idx="114">
                  <c:v>99.9</c:v>
                </c:pt>
                <c:pt idx="115">
                  <c:v>99.9</c:v>
                </c:pt>
                <c:pt idx="116">
                  <c:v>99.7</c:v>
                </c:pt>
                <c:pt idx="117">
                  <c:v>100.5</c:v>
                </c:pt>
                <c:pt idx="118">
                  <c:v>99.8</c:v>
                </c:pt>
                <c:pt idx="119">
                  <c:v>99.5</c:v>
                </c:pt>
                <c:pt idx="120">
                  <c:v>99.7</c:v>
                </c:pt>
                <c:pt idx="121">
                  <c:v>99.8</c:v>
                </c:pt>
                <c:pt idx="122">
                  <c:v>100.2</c:v>
                </c:pt>
                <c:pt idx="123">
                  <c:v>100.6</c:v>
                </c:pt>
                <c:pt idx="124">
                  <c:v>100.2</c:v>
                </c:pt>
                <c:pt idx="125">
                  <c:v>99.9</c:v>
                </c:pt>
                <c:pt idx="126">
                  <c:v>100.2</c:v>
                </c:pt>
                <c:pt idx="127">
                  <c:v>100</c:v>
                </c:pt>
                <c:pt idx="128">
                  <c:v>100</c:v>
                </c:pt>
                <c:pt idx="129">
                  <c:v>100.1</c:v>
                </c:pt>
                <c:pt idx="130">
                  <c:v>99.8</c:v>
                </c:pt>
                <c:pt idx="131">
                  <c:v>99.5</c:v>
                </c:pt>
                <c:pt idx="132">
                  <c:v>100.1</c:v>
                </c:pt>
                <c:pt idx="133">
                  <c:v>100.5</c:v>
                </c:pt>
                <c:pt idx="134">
                  <c:v>100.2</c:v>
                </c:pt>
                <c:pt idx="135">
                  <c:v>101.8</c:v>
                </c:pt>
                <c:pt idx="136">
                  <c:v>100.2</c:v>
                </c:pt>
                <c:pt idx="137">
                  <c:v>100.1</c:v>
                </c:pt>
                <c:pt idx="138">
                  <c:v>100</c:v>
                </c:pt>
                <c:pt idx="139">
                  <c:v>100.4</c:v>
                </c:pt>
                <c:pt idx="140">
                  <c:v>100.2</c:v>
                </c:pt>
                <c:pt idx="141">
                  <c:v>100.4</c:v>
                </c:pt>
                <c:pt idx="142">
                  <c:v>100</c:v>
                </c:pt>
                <c:pt idx="143">
                  <c:v>99.2</c:v>
                </c:pt>
                <c:pt idx="144">
                  <c:v>100.5</c:v>
                </c:pt>
                <c:pt idx="145">
                  <c:v>99.9</c:v>
                </c:pt>
                <c:pt idx="146">
                  <c:v>100.1</c:v>
                </c:pt>
                <c:pt idx="147">
                  <c:v>100.7</c:v>
                </c:pt>
                <c:pt idx="148">
                  <c:v>100.2</c:v>
                </c:pt>
                <c:pt idx="149">
                  <c:v>99.9</c:v>
                </c:pt>
                <c:pt idx="150">
                  <c:v>100.1</c:v>
                </c:pt>
                <c:pt idx="151">
                  <c:v>100.2</c:v>
                </c:pt>
                <c:pt idx="152">
                  <c:v>100.6</c:v>
                </c:pt>
                <c:pt idx="153">
                  <c:v>100.3</c:v>
                </c:pt>
                <c:pt idx="154">
                  <c:v>100</c:v>
                </c:pt>
                <c:pt idx="155">
                  <c:v>99.7</c:v>
                </c:pt>
                <c:pt idx="156">
                  <c:v>100.9</c:v>
                </c:pt>
                <c:pt idx="157">
                  <c:v>99.7</c:v>
                </c:pt>
                <c:pt idx="158">
                  <c:v>99.9</c:v>
                </c:pt>
                <c:pt idx="159">
                  <c:v>101.4</c:v>
                </c:pt>
                <c:pt idx="160">
                  <c:v>100.1</c:v>
                </c:pt>
                <c:pt idx="161">
                  <c:v>99.9</c:v>
                </c:pt>
                <c:pt idx="162">
                  <c:v>100.1</c:v>
                </c:pt>
                <c:pt idx="163">
                  <c:v>100.5</c:v>
                </c:pt>
                <c:pt idx="164">
                  <c:v>100.3</c:v>
                </c:pt>
                <c:pt idx="165">
                  <c:v>100.4</c:v>
                </c:pt>
                <c:pt idx="166">
                  <c:v>100.2</c:v>
                </c:pt>
                <c:pt idx="167">
                  <c:v>99.3</c:v>
                </c:pt>
                <c:pt idx="168">
                  <c:v>99.5</c:v>
                </c:pt>
                <c:pt idx="169">
                  <c:v>99.9</c:v>
                </c:pt>
                <c:pt idx="170">
                  <c:v>100.2</c:v>
                </c:pt>
                <c:pt idx="171">
                  <c:v>101</c:v>
                </c:pt>
                <c:pt idx="172">
                  <c:v>100.3</c:v>
                </c:pt>
                <c:pt idx="173">
                  <c:v>100.3</c:v>
                </c:pt>
                <c:pt idx="174">
                  <c:v>100.7</c:v>
                </c:pt>
                <c:pt idx="175">
                  <c:v>100.4</c:v>
                </c:pt>
                <c:pt idx="176">
                  <c:v>100.3</c:v>
                </c:pt>
                <c:pt idx="177">
                  <c:v>100.4</c:v>
                </c:pt>
                <c:pt idx="178">
                  <c:v>100.3</c:v>
                </c:pt>
                <c:pt idx="179">
                  <c:v>99.7</c:v>
                </c:pt>
                <c:pt idx="180">
                  <c:v>100.6</c:v>
                </c:pt>
                <c:pt idx="181">
                  <c:v>100.9</c:v>
                </c:pt>
                <c:pt idx="182">
                  <c:v>100.5</c:v>
                </c:pt>
                <c:pt idx="183">
                  <c:v>103</c:v>
                </c:pt>
                <c:pt idx="184">
                  <c:v>100.3</c:v>
                </c:pt>
                <c:pt idx="185">
                  <c:v>99.9</c:v>
                </c:pt>
                <c:pt idx="186">
                  <c:v>100.4</c:v>
                </c:pt>
                <c:pt idx="187">
                  <c:v>100.5</c:v>
                </c:pt>
                <c:pt idx="188">
                  <c:v>100.2</c:v>
                </c:pt>
                <c:pt idx="189">
                  <c:v>100.5</c:v>
                </c:pt>
                <c:pt idx="190">
                  <c:v>99.9</c:v>
                </c:pt>
                <c:pt idx="191">
                  <c:v>99.8</c:v>
                </c:pt>
                <c:pt idx="192">
                  <c:v>100</c:v>
                </c:pt>
                <c:pt idx="193">
                  <c:v>99.5</c:v>
                </c:pt>
                <c:pt idx="194">
                  <c:v>99.7</c:v>
                </c:pt>
                <c:pt idx="195">
                  <c:v>101.5</c:v>
                </c:pt>
                <c:pt idx="196">
                  <c:v>100.1</c:v>
                </c:pt>
                <c:pt idx="197">
                  <c:v>100.2</c:v>
                </c:pt>
                <c:pt idx="198">
                  <c:v>99.9</c:v>
                </c:pt>
                <c:pt idx="199">
                  <c:v>100</c:v>
                </c:pt>
                <c:pt idx="200">
                  <c:v>100</c:v>
                </c:pt>
                <c:pt idx="201">
                  <c:v>99.6</c:v>
                </c:pt>
                <c:pt idx="202">
                  <c:v>99.8</c:v>
                </c:pt>
                <c:pt idx="203">
                  <c:v>99.6</c:v>
                </c:pt>
                <c:pt idx="204">
                  <c:v>99.8</c:v>
                </c:pt>
                <c:pt idx="205">
                  <c:v>100.2</c:v>
                </c:pt>
                <c:pt idx="206">
                  <c:v>100.2</c:v>
                </c:pt>
                <c:pt idx="207">
                  <c:v>101.2</c:v>
                </c:pt>
                <c:pt idx="208">
                  <c:v>100</c:v>
                </c:pt>
                <c:pt idx="209">
                  <c:v>100.3</c:v>
                </c:pt>
                <c:pt idx="210">
                  <c:v>100.3</c:v>
                </c:pt>
                <c:pt idx="211">
                  <c:v>100.1</c:v>
                </c:pt>
                <c:pt idx="212">
                  <c:v>100</c:v>
                </c:pt>
                <c:pt idx="213">
                  <c:v>100.3</c:v>
                </c:pt>
                <c:pt idx="214">
                  <c:v>99.7</c:v>
                </c:pt>
                <c:pt idx="215">
                  <c:v>99.7</c:v>
                </c:pt>
                <c:pt idx="216">
                  <c:v>99.8</c:v>
                </c:pt>
                <c:pt idx="217">
                  <c:v>100.2</c:v>
                </c:pt>
                <c:pt idx="218">
                  <c:v>100.5</c:v>
                </c:pt>
                <c:pt idx="219">
                  <c:v>100.7</c:v>
                </c:pt>
                <c:pt idx="220">
                  <c:v>100.1</c:v>
                </c:pt>
                <c:pt idx="221">
                  <c:v>100.1</c:v>
                </c:pt>
                <c:pt idx="222">
                  <c:v>100.3</c:v>
                </c:pt>
                <c:pt idx="223">
                  <c:v>100.5</c:v>
                </c:pt>
                <c:pt idx="224">
                  <c:v>99.8</c:v>
                </c:pt>
                <c:pt idx="225">
                  <c:v>100.3</c:v>
                </c:pt>
                <c:pt idx="226">
                  <c:v>99.7</c:v>
                </c:pt>
                <c:pt idx="227">
                  <c:v>99.8</c:v>
                </c:pt>
                <c:pt idx="228">
                  <c:v>100.3</c:v>
                </c:pt>
                <c:pt idx="229">
                  <c:v>100.4</c:v>
                </c:pt>
                <c:pt idx="230">
                  <c:v>100.4</c:v>
                </c:pt>
                <c:pt idx="231">
                  <c:v>101.8</c:v>
                </c:pt>
                <c:pt idx="232">
                  <c:v>100.2</c:v>
                </c:pt>
                <c:pt idx="233">
                  <c:v>100.2</c:v>
                </c:pt>
                <c:pt idx="234">
                  <c:v>100</c:v>
                </c:pt>
                <c:pt idx="235">
                  <c:v>100.2</c:v>
                </c:pt>
                <c:pt idx="236">
                  <c:v>100.2</c:v>
                </c:pt>
                <c:pt idx="237">
                  <c:v>99.9</c:v>
                </c:pt>
                <c:pt idx="238">
                  <c:v>99.9</c:v>
                </c:pt>
                <c:pt idx="239">
                  <c:v>99.9</c:v>
                </c:pt>
                <c:pt idx="240">
                  <c:v>100.2</c:v>
                </c:pt>
                <c:pt idx="241">
                  <c:v>99.8</c:v>
                </c:pt>
                <c:pt idx="242">
                  <c:v>100.1</c:v>
                </c:pt>
                <c:pt idx="243">
                  <c:v>101.3</c:v>
                </c:pt>
                <c:pt idx="244">
                  <c:v>100.1</c:v>
                </c:pt>
                <c:pt idx="245">
                  <c:v>100.1</c:v>
                </c:pt>
                <c:pt idx="246">
                  <c:v>100.1</c:v>
                </c:pt>
                <c:pt idx="247">
                  <c:v>99.8</c:v>
                </c:pt>
                <c:pt idx="248">
                  <c:v>100.4</c:v>
                </c:pt>
                <c:pt idx="249">
                  <c:v>99.8</c:v>
                </c:pt>
                <c:pt idx="250">
                  <c:v>99.8</c:v>
                </c:pt>
                <c:pt idx="251">
                  <c:v>99.6</c:v>
                </c:pt>
                <c:pt idx="252">
                  <c:v>100.2</c:v>
                </c:pt>
                <c:pt idx="253">
                  <c:v>99.9</c:v>
                </c:pt>
                <c:pt idx="254">
                  <c:v>100.4</c:v>
                </c:pt>
                <c:pt idx="255">
                  <c:v>100.1</c:v>
                </c:pt>
                <c:pt idx="256">
                  <c:v>100.2</c:v>
                </c:pt>
                <c:pt idx="257">
                  <c:v>100</c:v>
                </c:pt>
                <c:pt idx="258">
                  <c:v>100</c:v>
                </c:pt>
                <c:pt idx="259">
                  <c:v>100.1</c:v>
                </c:pt>
                <c:pt idx="260">
                  <c:v>100</c:v>
                </c:pt>
                <c:pt idx="261">
                  <c:v>100.2</c:v>
                </c:pt>
                <c:pt idx="262">
                  <c:v>99.9</c:v>
                </c:pt>
                <c:pt idx="263">
                  <c:v>99.8</c:v>
                </c:pt>
                <c:pt idx="264">
                  <c:v>100.2</c:v>
                </c:pt>
                <c:pt idx="265">
                  <c:v>99.8</c:v>
                </c:pt>
                <c:pt idx="266">
                  <c:v>99.9</c:v>
                </c:pt>
                <c:pt idx="267">
                  <c:v>100.1</c:v>
                </c:pt>
                <c:pt idx="268">
                  <c:v>100.2</c:v>
                </c:pt>
                <c:pt idx="269">
                  <c:v>100.1</c:v>
                </c:pt>
                <c:pt idx="270">
                  <c:v>100.3</c:v>
                </c:pt>
                <c:pt idx="271">
                  <c:v>100.3</c:v>
                </c:pt>
                <c:pt idx="272">
                  <c:v>100.1</c:v>
                </c:pt>
                <c:pt idx="273">
                  <c:v>99.9</c:v>
                </c:pt>
                <c:pt idx="274">
                  <c:v>99.8</c:v>
                </c:pt>
                <c:pt idx="275">
                  <c:v>99.8</c:v>
                </c:pt>
                <c:pt idx="276">
                  <c:v>100</c:v>
                </c:pt>
                <c:pt idx="277">
                  <c:v>99.6</c:v>
                </c:pt>
                <c:pt idx="278">
                  <c:v>99.9</c:v>
                </c:pt>
                <c:pt idx="279">
                  <c:v>100.6</c:v>
                </c:pt>
                <c:pt idx="280">
                  <c:v>100.1</c:v>
                </c:pt>
                <c:pt idx="281">
                  <c:v>99.9</c:v>
                </c:pt>
                <c:pt idx="282">
                  <c:v>100.6</c:v>
                </c:pt>
                <c:pt idx="283">
                  <c:v>99.8</c:v>
                </c:pt>
                <c:pt idx="284">
                  <c:v>100.1</c:v>
                </c:pt>
                <c:pt idx="285">
                  <c:v>100.3</c:v>
                </c:pt>
                <c:pt idx="286">
                  <c:v>99.8</c:v>
                </c:pt>
                <c:pt idx="287">
                  <c:v>99.8</c:v>
                </c:pt>
                <c:pt idx="288">
                  <c:v>100.3</c:v>
                </c:pt>
                <c:pt idx="289">
                  <c:v>100.3</c:v>
                </c:pt>
                <c:pt idx="290">
                  <c:v>100.3</c:v>
                </c:pt>
                <c:pt idx="291">
                  <c:v>100.8</c:v>
                </c:pt>
                <c:pt idx="292">
                  <c:v>100.4</c:v>
                </c:pt>
                <c:pt idx="293">
                  <c:v>100</c:v>
                </c:pt>
                <c:pt idx="294">
                  <c:v>100</c:v>
                </c:pt>
                <c:pt idx="295">
                  <c:v>100.2</c:v>
                </c:pt>
                <c:pt idx="296">
                  <c:v>100</c:v>
                </c:pt>
                <c:pt idx="297">
                  <c:v>100.5</c:v>
                </c:pt>
                <c:pt idx="298">
                  <c:v>99.9</c:v>
                </c:pt>
                <c:pt idx="299">
                  <c:v>99.9</c:v>
                </c:pt>
                <c:pt idx="300">
                  <c:v>100.5</c:v>
                </c:pt>
                <c:pt idx="301">
                  <c:v>100.1</c:v>
                </c:pt>
                <c:pt idx="302">
                  <c:v>100.1</c:v>
                </c:pt>
                <c:pt idx="303">
                  <c:v>100.6</c:v>
                </c:pt>
                <c:pt idx="304">
                  <c:v>100</c:v>
                </c:pt>
                <c:pt idx="305">
                  <c:v>99.9</c:v>
                </c:pt>
                <c:pt idx="306">
                  <c:v>100.3</c:v>
                </c:pt>
                <c:pt idx="307">
                  <c:v>100.5</c:v>
                </c:pt>
                <c:pt idx="308">
                  <c:v>100.4</c:v>
                </c:pt>
                <c:pt idx="309">
                  <c:v>100.2</c:v>
                </c:pt>
                <c:pt idx="310">
                  <c:v>100.1</c:v>
                </c:pt>
                <c:pt idx="311">
                  <c:v>99.7</c:v>
                </c:pt>
                <c:pt idx="312">
                  <c:v>100.4</c:v>
                </c:pt>
                <c:pt idx="313">
                  <c:v>99.9</c:v>
                </c:pt>
                <c:pt idx="314">
                  <c:v>100.1</c:v>
                </c:pt>
                <c:pt idx="315">
                  <c:v>101</c:v>
                </c:pt>
                <c:pt idx="316">
                  <c:v>100.2</c:v>
                </c:pt>
                <c:pt idx="317">
                  <c:v>100.2</c:v>
                </c:pt>
                <c:pt idx="318">
                  <c:v>100.1</c:v>
                </c:pt>
                <c:pt idx="319">
                  <c:v>100.7</c:v>
                </c:pt>
                <c:pt idx="320">
                  <c:v>100.2</c:v>
                </c:pt>
                <c:pt idx="321">
                  <c:v>100.4</c:v>
                </c:pt>
                <c:pt idx="322">
                  <c:v>100.1</c:v>
                </c:pt>
                <c:pt idx="323">
                  <c:v>99.4</c:v>
                </c:pt>
                <c:pt idx="324">
                  <c:v>100.5</c:v>
                </c:pt>
                <c:pt idx="325">
                  <c:v>100.3</c:v>
                </c:pt>
                <c:pt idx="326">
                  <c:v>100.2</c:v>
                </c:pt>
                <c:pt idx="327">
                  <c:v>101.5</c:v>
                </c:pt>
                <c:pt idx="328">
                  <c:v>100.3</c:v>
                </c:pt>
                <c:pt idx="329">
                  <c:v>99.9</c:v>
                </c:pt>
                <c:pt idx="330">
                  <c:v>99.8</c:v>
                </c:pt>
                <c:pt idx="331">
                  <c:v>100.4</c:v>
                </c:pt>
                <c:pt idx="332">
                  <c:v>100.6</c:v>
                </c:pt>
                <c:pt idx="333">
                  <c:v>100.4</c:v>
                </c:pt>
                <c:pt idx="334">
                  <c:v>100</c:v>
                </c:pt>
                <c:pt idx="335">
                  <c:v>99.4</c:v>
                </c:pt>
                <c:pt idx="336">
                  <c:v>100.2</c:v>
                </c:pt>
                <c:pt idx="337">
                  <c:v>100</c:v>
                </c:pt>
                <c:pt idx="338">
                  <c:v>99.8</c:v>
                </c:pt>
                <c:pt idx="339">
                  <c:v>101.3</c:v>
                </c:pt>
                <c:pt idx="340">
                  <c:v>100.2</c:v>
                </c:pt>
                <c:pt idx="341">
                  <c:v>100.2</c:v>
                </c:pt>
                <c:pt idx="342">
                  <c:v>100.5</c:v>
                </c:pt>
                <c:pt idx="343">
                  <c:v>100.2</c:v>
                </c:pt>
                <c:pt idx="344">
                  <c:v>100.5</c:v>
                </c:pt>
                <c:pt idx="345">
                  <c:v>101</c:v>
                </c:pt>
                <c:pt idx="346">
                  <c:v>100.7</c:v>
                </c:pt>
                <c:pt idx="347">
                  <c:v>100.2</c:v>
                </c:pt>
                <c:pt idx="348">
                  <c:v>101</c:v>
                </c:pt>
                <c:pt idx="349">
                  <c:v>100.2</c:v>
                </c:pt>
                <c:pt idx="350">
                  <c:v>100.4</c:v>
                </c:pt>
                <c:pt idx="351">
                  <c:v>104.4</c:v>
                </c:pt>
                <c:pt idx="352">
                  <c:v>101.3</c:v>
                </c:pt>
                <c:pt idx="353">
                  <c:v>101.7</c:v>
                </c:pt>
                <c:pt idx="354">
                  <c:v>101.8</c:v>
                </c:pt>
                <c:pt idx="355">
                  <c:v>101.8</c:v>
                </c:pt>
                <c:pt idx="356">
                  <c:v>101.6</c:v>
                </c:pt>
                <c:pt idx="357">
                  <c:v>101.3</c:v>
                </c:pt>
                <c:pt idx="358">
                  <c:v>100.4</c:v>
                </c:pt>
                <c:pt idx="359">
                  <c:v>100.8</c:v>
                </c:pt>
                <c:pt idx="360">
                  <c:v>98.6</c:v>
                </c:pt>
                <c:pt idx="361">
                  <c:v>101.2</c:v>
                </c:pt>
                <c:pt idx="362">
                  <c:v>100</c:v>
                </c:pt>
                <c:pt idx="363">
                  <c:v>106</c:v>
                </c:pt>
                <c:pt idx="364">
                  <c:v>100.6</c:v>
                </c:pt>
                <c:pt idx="365">
                  <c:v>100.1</c:v>
                </c:pt>
                <c:pt idx="366">
                  <c:v>99.8</c:v>
                </c:pt>
                <c:pt idx="367">
                  <c:v>100.3</c:v>
                </c:pt>
                <c:pt idx="368">
                  <c:v>100.3</c:v>
                </c:pt>
                <c:pt idx="369">
                  <c:v>100.5</c:v>
                </c:pt>
                <c:pt idx="370">
                  <c:v>100.2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6D-4EF7-AA31-0260D2F8B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4221567"/>
        <c:axId val="1"/>
      </c:lineChart>
      <c:catAx>
        <c:axId val="1964221567"/>
        <c:scaling>
          <c:orientation val="minMax"/>
        </c:scaling>
        <c:delete val="0"/>
        <c:axPos val="b"/>
        <c:numFmt formatCode="d/m/yy;@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"/>
        <c:crosses val="autoZero"/>
        <c:auto val="0"/>
        <c:lblAlgn val="ctr"/>
        <c:lblOffset val="100"/>
        <c:tickLblSkip val="12"/>
        <c:tickMarkSkip val="6"/>
        <c:noMultiLvlLbl val="0"/>
      </c:catAx>
      <c:valAx>
        <c:axId val="1"/>
        <c:scaling>
          <c:orientation val="minMax"/>
          <c:max val="125"/>
          <c:min val="95"/>
        </c:scaling>
        <c:delete val="0"/>
        <c:axPos val="l"/>
        <c:numFmt formatCode="0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964221567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9.529439371801441E-3"/>
          <c:y val="0.92485556291102522"/>
          <c:w val="0.97438954967745683"/>
          <c:h val="6.6473965942249219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4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541666666666671E-2"/>
          <c:y val="4.3771043771043773E-2"/>
          <c:w val="0.84791666666666665"/>
          <c:h val="0.71043771043771042"/>
        </c:manualLayout>
      </c:layout>
      <c:lineChart>
        <c:grouping val="standard"/>
        <c:varyColors val="0"/>
        <c:ser>
          <c:idx val="0"/>
          <c:order val="1"/>
          <c:tx>
            <c:strRef>
              <c:f>zdroj!$F$1</c:f>
              <c:strCache>
                <c:ptCount val="1"/>
                <c:pt idx="0">
                  <c:v>inflation Y-o-Y (L.A.)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zdroj!$A$23:$A$393</c:f>
              <c:numCache>
                <c:formatCode>m/d/yyyy</c:formatCode>
                <c:ptCount val="371"/>
                <c:pt idx="0">
                  <c:v>33908</c:v>
                </c:pt>
                <c:pt idx="1">
                  <c:v>33938</c:v>
                </c:pt>
                <c:pt idx="2">
                  <c:v>33969</c:v>
                </c:pt>
                <c:pt idx="3">
                  <c:v>34000</c:v>
                </c:pt>
                <c:pt idx="4">
                  <c:v>34028</c:v>
                </c:pt>
                <c:pt idx="5">
                  <c:v>34059</c:v>
                </c:pt>
                <c:pt idx="6">
                  <c:v>34089</c:v>
                </c:pt>
                <c:pt idx="7">
                  <c:v>34120</c:v>
                </c:pt>
                <c:pt idx="8">
                  <c:v>34150</c:v>
                </c:pt>
                <c:pt idx="9">
                  <c:v>34181</c:v>
                </c:pt>
                <c:pt idx="10">
                  <c:v>34212</c:v>
                </c:pt>
                <c:pt idx="11">
                  <c:v>34242</c:v>
                </c:pt>
                <c:pt idx="12">
                  <c:v>34273</c:v>
                </c:pt>
                <c:pt idx="13">
                  <c:v>34303</c:v>
                </c:pt>
                <c:pt idx="14">
                  <c:v>34334</c:v>
                </c:pt>
                <c:pt idx="15">
                  <c:v>34365</c:v>
                </c:pt>
                <c:pt idx="16">
                  <c:v>34393</c:v>
                </c:pt>
                <c:pt idx="17">
                  <c:v>34424</c:v>
                </c:pt>
                <c:pt idx="18">
                  <c:v>34454</c:v>
                </c:pt>
                <c:pt idx="19">
                  <c:v>34485</c:v>
                </c:pt>
                <c:pt idx="20">
                  <c:v>34515</c:v>
                </c:pt>
                <c:pt idx="21">
                  <c:v>34546</c:v>
                </c:pt>
                <c:pt idx="22">
                  <c:v>34577</c:v>
                </c:pt>
                <c:pt idx="23">
                  <c:v>34607</c:v>
                </c:pt>
                <c:pt idx="24">
                  <c:v>34638</c:v>
                </c:pt>
                <c:pt idx="25">
                  <c:v>34668</c:v>
                </c:pt>
                <c:pt idx="26">
                  <c:v>34699</c:v>
                </c:pt>
                <c:pt idx="27">
                  <c:v>34730</c:v>
                </c:pt>
                <c:pt idx="28">
                  <c:v>34758</c:v>
                </c:pt>
                <c:pt idx="29">
                  <c:v>34789</c:v>
                </c:pt>
                <c:pt idx="30">
                  <c:v>34819</c:v>
                </c:pt>
                <c:pt idx="31">
                  <c:v>34850</c:v>
                </c:pt>
                <c:pt idx="32">
                  <c:v>34880</c:v>
                </c:pt>
                <c:pt idx="33">
                  <c:v>34911</c:v>
                </c:pt>
                <c:pt idx="34">
                  <c:v>34942</c:v>
                </c:pt>
                <c:pt idx="35">
                  <c:v>34972</c:v>
                </c:pt>
                <c:pt idx="36">
                  <c:v>35003</c:v>
                </c:pt>
                <c:pt idx="37">
                  <c:v>35033</c:v>
                </c:pt>
                <c:pt idx="38">
                  <c:v>35064</c:v>
                </c:pt>
                <c:pt idx="39">
                  <c:v>35095</c:v>
                </c:pt>
                <c:pt idx="40">
                  <c:v>35124</c:v>
                </c:pt>
                <c:pt idx="41">
                  <c:v>35155</c:v>
                </c:pt>
                <c:pt idx="42">
                  <c:v>35185</c:v>
                </c:pt>
                <c:pt idx="43">
                  <c:v>35216</c:v>
                </c:pt>
                <c:pt idx="44">
                  <c:v>35246</c:v>
                </c:pt>
                <c:pt idx="45">
                  <c:v>35277</c:v>
                </c:pt>
                <c:pt idx="46">
                  <c:v>35308</c:v>
                </c:pt>
                <c:pt idx="47">
                  <c:v>35338</c:v>
                </c:pt>
                <c:pt idx="48">
                  <c:v>35369</c:v>
                </c:pt>
                <c:pt idx="49">
                  <c:v>35399</c:v>
                </c:pt>
                <c:pt idx="50">
                  <c:v>35430</c:v>
                </c:pt>
                <c:pt idx="51">
                  <c:v>35461</c:v>
                </c:pt>
                <c:pt idx="52">
                  <c:v>35489</c:v>
                </c:pt>
                <c:pt idx="53">
                  <c:v>35520</c:v>
                </c:pt>
                <c:pt idx="54">
                  <c:v>35550</c:v>
                </c:pt>
                <c:pt idx="55">
                  <c:v>35581</c:v>
                </c:pt>
                <c:pt idx="56">
                  <c:v>35611</c:v>
                </c:pt>
                <c:pt idx="57">
                  <c:v>35642</c:v>
                </c:pt>
                <c:pt idx="58">
                  <c:v>35673</c:v>
                </c:pt>
                <c:pt idx="59">
                  <c:v>35703</c:v>
                </c:pt>
                <c:pt idx="60">
                  <c:v>35734</c:v>
                </c:pt>
                <c:pt idx="61">
                  <c:v>35764</c:v>
                </c:pt>
                <c:pt idx="62">
                  <c:v>35795</c:v>
                </c:pt>
                <c:pt idx="63">
                  <c:v>35826</c:v>
                </c:pt>
                <c:pt idx="64">
                  <c:v>35854</c:v>
                </c:pt>
                <c:pt idx="65">
                  <c:v>35885</c:v>
                </c:pt>
                <c:pt idx="66">
                  <c:v>35915</c:v>
                </c:pt>
                <c:pt idx="67">
                  <c:v>35946</c:v>
                </c:pt>
                <c:pt idx="68">
                  <c:v>35976</c:v>
                </c:pt>
                <c:pt idx="69">
                  <c:v>36007</c:v>
                </c:pt>
                <c:pt idx="70">
                  <c:v>36038</c:v>
                </c:pt>
                <c:pt idx="71">
                  <c:v>36068</c:v>
                </c:pt>
                <c:pt idx="72">
                  <c:v>36099</c:v>
                </c:pt>
                <c:pt idx="73">
                  <c:v>36129</c:v>
                </c:pt>
                <c:pt idx="74">
                  <c:v>36160</c:v>
                </c:pt>
                <c:pt idx="75">
                  <c:v>36191</c:v>
                </c:pt>
                <c:pt idx="76">
                  <c:v>36219</c:v>
                </c:pt>
                <c:pt idx="77">
                  <c:v>36250</c:v>
                </c:pt>
                <c:pt idx="78">
                  <c:v>36280</c:v>
                </c:pt>
                <c:pt idx="79">
                  <c:v>36311</c:v>
                </c:pt>
                <c:pt idx="80">
                  <c:v>36341</c:v>
                </c:pt>
                <c:pt idx="81">
                  <c:v>36372</c:v>
                </c:pt>
                <c:pt idx="82">
                  <c:v>36403</c:v>
                </c:pt>
                <c:pt idx="83">
                  <c:v>36433</c:v>
                </c:pt>
                <c:pt idx="84">
                  <c:v>36464</c:v>
                </c:pt>
                <c:pt idx="85">
                  <c:v>36494</c:v>
                </c:pt>
                <c:pt idx="86">
                  <c:v>36525</c:v>
                </c:pt>
                <c:pt idx="87">
                  <c:v>36556</c:v>
                </c:pt>
                <c:pt idx="88">
                  <c:v>36585</c:v>
                </c:pt>
                <c:pt idx="89">
                  <c:v>36616</c:v>
                </c:pt>
                <c:pt idx="90">
                  <c:v>36646</c:v>
                </c:pt>
                <c:pt idx="91">
                  <c:v>36677</c:v>
                </c:pt>
                <c:pt idx="92">
                  <c:v>36707</c:v>
                </c:pt>
                <c:pt idx="93">
                  <c:v>36738</c:v>
                </c:pt>
                <c:pt idx="94">
                  <c:v>36769</c:v>
                </c:pt>
                <c:pt idx="95">
                  <c:v>36799</c:v>
                </c:pt>
                <c:pt idx="96">
                  <c:v>36830</c:v>
                </c:pt>
                <c:pt idx="97">
                  <c:v>36860</c:v>
                </c:pt>
                <c:pt idx="98">
                  <c:v>36891</c:v>
                </c:pt>
                <c:pt idx="99">
                  <c:v>36922</c:v>
                </c:pt>
                <c:pt idx="100">
                  <c:v>36950</c:v>
                </c:pt>
                <c:pt idx="101">
                  <c:v>36981</c:v>
                </c:pt>
                <c:pt idx="102">
                  <c:v>37011</c:v>
                </c:pt>
                <c:pt idx="103">
                  <c:v>37042</c:v>
                </c:pt>
                <c:pt idx="104">
                  <c:v>37072</c:v>
                </c:pt>
                <c:pt idx="105">
                  <c:v>37103</c:v>
                </c:pt>
                <c:pt idx="106">
                  <c:v>37134</c:v>
                </c:pt>
                <c:pt idx="107">
                  <c:v>37164</c:v>
                </c:pt>
                <c:pt idx="108">
                  <c:v>37195</c:v>
                </c:pt>
                <c:pt idx="109">
                  <c:v>37225</c:v>
                </c:pt>
                <c:pt idx="110">
                  <c:v>37256</c:v>
                </c:pt>
                <c:pt idx="111">
                  <c:v>37287</c:v>
                </c:pt>
                <c:pt idx="112">
                  <c:v>37315</c:v>
                </c:pt>
                <c:pt idx="113">
                  <c:v>37346</c:v>
                </c:pt>
                <c:pt idx="114">
                  <c:v>37376</c:v>
                </c:pt>
                <c:pt idx="115">
                  <c:v>37407</c:v>
                </c:pt>
                <c:pt idx="116">
                  <c:v>37437</c:v>
                </c:pt>
                <c:pt idx="117">
                  <c:v>37468</c:v>
                </c:pt>
                <c:pt idx="118">
                  <c:v>37499</c:v>
                </c:pt>
                <c:pt idx="119">
                  <c:v>37529</c:v>
                </c:pt>
                <c:pt idx="120">
                  <c:v>37560</c:v>
                </c:pt>
                <c:pt idx="121">
                  <c:v>37590</c:v>
                </c:pt>
                <c:pt idx="122">
                  <c:v>37621</c:v>
                </c:pt>
                <c:pt idx="123">
                  <c:v>37652</c:v>
                </c:pt>
                <c:pt idx="124">
                  <c:v>37680</c:v>
                </c:pt>
                <c:pt idx="125">
                  <c:v>37711</c:v>
                </c:pt>
                <c:pt idx="126">
                  <c:v>37741</c:v>
                </c:pt>
                <c:pt idx="127">
                  <c:v>37772</c:v>
                </c:pt>
                <c:pt idx="128">
                  <c:v>37802</c:v>
                </c:pt>
                <c:pt idx="129">
                  <c:v>37833</c:v>
                </c:pt>
                <c:pt idx="130">
                  <c:v>37864</c:v>
                </c:pt>
                <c:pt idx="131">
                  <c:v>37894</c:v>
                </c:pt>
                <c:pt idx="132">
                  <c:v>37925</c:v>
                </c:pt>
                <c:pt idx="133">
                  <c:v>37955</c:v>
                </c:pt>
                <c:pt idx="134">
                  <c:v>37986</c:v>
                </c:pt>
                <c:pt idx="135">
                  <c:v>38017</c:v>
                </c:pt>
                <c:pt idx="136">
                  <c:v>38046</c:v>
                </c:pt>
                <c:pt idx="137">
                  <c:v>38077</c:v>
                </c:pt>
                <c:pt idx="138">
                  <c:v>38107</c:v>
                </c:pt>
                <c:pt idx="139">
                  <c:v>38138</c:v>
                </c:pt>
                <c:pt idx="140">
                  <c:v>38168</c:v>
                </c:pt>
                <c:pt idx="141">
                  <c:v>38199</c:v>
                </c:pt>
                <c:pt idx="142">
                  <c:v>38230</c:v>
                </c:pt>
                <c:pt idx="143">
                  <c:v>38260</c:v>
                </c:pt>
                <c:pt idx="144">
                  <c:v>38291</c:v>
                </c:pt>
                <c:pt idx="145">
                  <c:v>38321</c:v>
                </c:pt>
                <c:pt idx="146">
                  <c:v>38352</c:v>
                </c:pt>
                <c:pt idx="147">
                  <c:v>38383</c:v>
                </c:pt>
                <c:pt idx="148">
                  <c:v>38411</c:v>
                </c:pt>
                <c:pt idx="149">
                  <c:v>38442</c:v>
                </c:pt>
                <c:pt idx="150">
                  <c:v>38472</c:v>
                </c:pt>
                <c:pt idx="151">
                  <c:v>38503</c:v>
                </c:pt>
                <c:pt idx="152">
                  <c:v>38533</c:v>
                </c:pt>
                <c:pt idx="153">
                  <c:v>38564</c:v>
                </c:pt>
                <c:pt idx="154">
                  <c:v>38595</c:v>
                </c:pt>
                <c:pt idx="155">
                  <c:v>38625</c:v>
                </c:pt>
                <c:pt idx="156">
                  <c:v>38656</c:v>
                </c:pt>
                <c:pt idx="157">
                  <c:v>38686</c:v>
                </c:pt>
                <c:pt idx="158">
                  <c:v>38717</c:v>
                </c:pt>
                <c:pt idx="159">
                  <c:v>38748</c:v>
                </c:pt>
                <c:pt idx="160">
                  <c:v>38776</c:v>
                </c:pt>
                <c:pt idx="161">
                  <c:v>38807</c:v>
                </c:pt>
                <c:pt idx="162">
                  <c:v>38837</c:v>
                </c:pt>
                <c:pt idx="163">
                  <c:v>38868</c:v>
                </c:pt>
                <c:pt idx="164">
                  <c:v>38898</c:v>
                </c:pt>
                <c:pt idx="165">
                  <c:v>38929</c:v>
                </c:pt>
                <c:pt idx="166">
                  <c:v>38960</c:v>
                </c:pt>
                <c:pt idx="167">
                  <c:v>38990</c:v>
                </c:pt>
                <c:pt idx="168">
                  <c:v>39021</c:v>
                </c:pt>
                <c:pt idx="169">
                  <c:v>39051</c:v>
                </c:pt>
                <c:pt idx="170">
                  <c:v>39082</c:v>
                </c:pt>
                <c:pt idx="171">
                  <c:v>39113</c:v>
                </c:pt>
                <c:pt idx="172">
                  <c:v>39141</c:v>
                </c:pt>
                <c:pt idx="173">
                  <c:v>39172</c:v>
                </c:pt>
                <c:pt idx="174">
                  <c:v>39202</c:v>
                </c:pt>
                <c:pt idx="175">
                  <c:v>39233</c:v>
                </c:pt>
                <c:pt idx="176">
                  <c:v>39263</c:v>
                </c:pt>
                <c:pt idx="177">
                  <c:v>39294</c:v>
                </c:pt>
                <c:pt idx="178">
                  <c:v>39325</c:v>
                </c:pt>
                <c:pt idx="179">
                  <c:v>39355</c:v>
                </c:pt>
                <c:pt idx="180">
                  <c:v>39386</c:v>
                </c:pt>
                <c:pt idx="181">
                  <c:v>39416</c:v>
                </c:pt>
                <c:pt idx="182">
                  <c:v>39447</c:v>
                </c:pt>
                <c:pt idx="183">
                  <c:v>39478</c:v>
                </c:pt>
                <c:pt idx="184">
                  <c:v>39507</c:v>
                </c:pt>
                <c:pt idx="185">
                  <c:v>39538</c:v>
                </c:pt>
                <c:pt idx="186">
                  <c:v>39568</c:v>
                </c:pt>
                <c:pt idx="187">
                  <c:v>39599</c:v>
                </c:pt>
                <c:pt idx="188">
                  <c:v>39629</c:v>
                </c:pt>
                <c:pt idx="189">
                  <c:v>39660</c:v>
                </c:pt>
                <c:pt idx="190">
                  <c:v>39691</c:v>
                </c:pt>
                <c:pt idx="191">
                  <c:v>39721</c:v>
                </c:pt>
                <c:pt idx="192">
                  <c:v>39752</c:v>
                </c:pt>
                <c:pt idx="193">
                  <c:v>39782</c:v>
                </c:pt>
                <c:pt idx="194">
                  <c:v>39813</c:v>
                </c:pt>
                <c:pt idx="195">
                  <c:v>39844</c:v>
                </c:pt>
                <c:pt idx="196">
                  <c:v>39872</c:v>
                </c:pt>
                <c:pt idx="197">
                  <c:v>39903</c:v>
                </c:pt>
                <c:pt idx="198">
                  <c:v>39933</c:v>
                </c:pt>
                <c:pt idx="199">
                  <c:v>39964</c:v>
                </c:pt>
                <c:pt idx="200">
                  <c:v>39994</c:v>
                </c:pt>
                <c:pt idx="201">
                  <c:v>40025</c:v>
                </c:pt>
                <c:pt idx="202">
                  <c:v>40056</c:v>
                </c:pt>
                <c:pt idx="203">
                  <c:v>40086</c:v>
                </c:pt>
                <c:pt idx="204">
                  <c:v>40117</c:v>
                </c:pt>
                <c:pt idx="205">
                  <c:v>40147</c:v>
                </c:pt>
                <c:pt idx="206">
                  <c:v>40178</c:v>
                </c:pt>
                <c:pt idx="207">
                  <c:v>40209</c:v>
                </c:pt>
                <c:pt idx="208">
                  <c:v>40237</c:v>
                </c:pt>
                <c:pt idx="209">
                  <c:v>40268</c:v>
                </c:pt>
                <c:pt idx="210">
                  <c:v>40298</c:v>
                </c:pt>
                <c:pt idx="211">
                  <c:v>40329</c:v>
                </c:pt>
                <c:pt idx="212">
                  <c:v>40359</c:v>
                </c:pt>
                <c:pt idx="213">
                  <c:v>40390</c:v>
                </c:pt>
                <c:pt idx="214">
                  <c:v>40421</c:v>
                </c:pt>
                <c:pt idx="215">
                  <c:v>40451</c:v>
                </c:pt>
                <c:pt idx="216">
                  <c:v>40482</c:v>
                </c:pt>
                <c:pt idx="217">
                  <c:v>40512</c:v>
                </c:pt>
                <c:pt idx="218">
                  <c:v>40543</c:v>
                </c:pt>
                <c:pt idx="219">
                  <c:v>40574</c:v>
                </c:pt>
                <c:pt idx="220">
                  <c:v>40602</c:v>
                </c:pt>
                <c:pt idx="221">
                  <c:v>40633</c:v>
                </c:pt>
                <c:pt idx="222">
                  <c:v>40663</c:v>
                </c:pt>
                <c:pt idx="223">
                  <c:v>40694</c:v>
                </c:pt>
                <c:pt idx="224">
                  <c:v>40724</c:v>
                </c:pt>
                <c:pt idx="225">
                  <c:v>40755</c:v>
                </c:pt>
                <c:pt idx="226">
                  <c:v>40786</c:v>
                </c:pt>
                <c:pt idx="227">
                  <c:v>40816</c:v>
                </c:pt>
                <c:pt idx="228">
                  <c:v>40847</c:v>
                </c:pt>
                <c:pt idx="229">
                  <c:v>40877</c:v>
                </c:pt>
                <c:pt idx="230">
                  <c:v>40908</c:v>
                </c:pt>
                <c:pt idx="231">
                  <c:v>40939</c:v>
                </c:pt>
                <c:pt idx="232">
                  <c:v>40968</c:v>
                </c:pt>
                <c:pt idx="233">
                  <c:v>40999</c:v>
                </c:pt>
                <c:pt idx="234">
                  <c:v>41029</c:v>
                </c:pt>
                <c:pt idx="235">
                  <c:v>41060</c:v>
                </c:pt>
                <c:pt idx="236">
                  <c:v>41090</c:v>
                </c:pt>
                <c:pt idx="237">
                  <c:v>41121</c:v>
                </c:pt>
                <c:pt idx="238">
                  <c:v>41152</c:v>
                </c:pt>
                <c:pt idx="239">
                  <c:v>41182</c:v>
                </c:pt>
                <c:pt idx="240">
                  <c:v>41213</c:v>
                </c:pt>
                <c:pt idx="241">
                  <c:v>41243</c:v>
                </c:pt>
                <c:pt idx="242">
                  <c:v>41274</c:v>
                </c:pt>
                <c:pt idx="243">
                  <c:v>41305</c:v>
                </c:pt>
                <c:pt idx="244">
                  <c:v>41333</c:v>
                </c:pt>
                <c:pt idx="245">
                  <c:v>41364</c:v>
                </c:pt>
                <c:pt idx="246">
                  <c:v>41394</c:v>
                </c:pt>
                <c:pt idx="247">
                  <c:v>41425</c:v>
                </c:pt>
                <c:pt idx="248">
                  <c:v>41455</c:v>
                </c:pt>
                <c:pt idx="249">
                  <c:v>41486</c:v>
                </c:pt>
                <c:pt idx="250">
                  <c:v>41517</c:v>
                </c:pt>
                <c:pt idx="251">
                  <c:v>41547</c:v>
                </c:pt>
                <c:pt idx="252">
                  <c:v>41578</c:v>
                </c:pt>
                <c:pt idx="253">
                  <c:v>41608</c:v>
                </c:pt>
                <c:pt idx="254">
                  <c:v>41639</c:v>
                </c:pt>
                <c:pt idx="255">
                  <c:v>41670</c:v>
                </c:pt>
                <c:pt idx="256">
                  <c:v>41698</c:v>
                </c:pt>
                <c:pt idx="257">
                  <c:v>41729</c:v>
                </c:pt>
                <c:pt idx="258">
                  <c:v>41759</c:v>
                </c:pt>
                <c:pt idx="259">
                  <c:v>41790</c:v>
                </c:pt>
                <c:pt idx="260">
                  <c:v>41820</c:v>
                </c:pt>
                <c:pt idx="261">
                  <c:v>41851</c:v>
                </c:pt>
                <c:pt idx="262">
                  <c:v>41882</c:v>
                </c:pt>
                <c:pt idx="263">
                  <c:v>41912</c:v>
                </c:pt>
                <c:pt idx="264">
                  <c:v>41943</c:v>
                </c:pt>
                <c:pt idx="265">
                  <c:v>41973</c:v>
                </c:pt>
                <c:pt idx="266">
                  <c:v>42004</c:v>
                </c:pt>
                <c:pt idx="267">
                  <c:v>42035</c:v>
                </c:pt>
                <c:pt idx="268">
                  <c:v>42063</c:v>
                </c:pt>
                <c:pt idx="269">
                  <c:v>42094</c:v>
                </c:pt>
                <c:pt idx="270">
                  <c:v>42124</c:v>
                </c:pt>
                <c:pt idx="271">
                  <c:v>42155</c:v>
                </c:pt>
                <c:pt idx="272">
                  <c:v>42185</c:v>
                </c:pt>
                <c:pt idx="273">
                  <c:v>42216</c:v>
                </c:pt>
                <c:pt idx="274">
                  <c:v>42247</c:v>
                </c:pt>
                <c:pt idx="275">
                  <c:v>42277</c:v>
                </c:pt>
                <c:pt idx="276">
                  <c:v>42308</c:v>
                </c:pt>
                <c:pt idx="277">
                  <c:v>42338</c:v>
                </c:pt>
                <c:pt idx="278">
                  <c:v>42369</c:v>
                </c:pt>
                <c:pt idx="279">
                  <c:v>42400</c:v>
                </c:pt>
                <c:pt idx="280">
                  <c:v>42429</c:v>
                </c:pt>
                <c:pt idx="281">
                  <c:v>42460</c:v>
                </c:pt>
                <c:pt idx="282">
                  <c:v>42490</c:v>
                </c:pt>
                <c:pt idx="283">
                  <c:v>42521</c:v>
                </c:pt>
                <c:pt idx="284">
                  <c:v>42551</c:v>
                </c:pt>
                <c:pt idx="285">
                  <c:v>42582</c:v>
                </c:pt>
                <c:pt idx="286">
                  <c:v>42613</c:v>
                </c:pt>
                <c:pt idx="287">
                  <c:v>42643</c:v>
                </c:pt>
                <c:pt idx="288">
                  <c:v>42674</c:v>
                </c:pt>
                <c:pt idx="289">
                  <c:v>42704</c:v>
                </c:pt>
                <c:pt idx="290">
                  <c:v>42735</c:v>
                </c:pt>
                <c:pt idx="291">
                  <c:v>42766</c:v>
                </c:pt>
                <c:pt idx="292">
                  <c:v>42794</c:v>
                </c:pt>
                <c:pt idx="293">
                  <c:v>42825</c:v>
                </c:pt>
                <c:pt idx="294">
                  <c:v>42855</c:v>
                </c:pt>
                <c:pt idx="295">
                  <c:v>42886</c:v>
                </c:pt>
                <c:pt idx="296">
                  <c:v>42916</c:v>
                </c:pt>
                <c:pt idx="297">
                  <c:v>42947</c:v>
                </c:pt>
                <c:pt idx="298">
                  <c:v>42978</c:v>
                </c:pt>
                <c:pt idx="299">
                  <c:v>43008</c:v>
                </c:pt>
                <c:pt idx="300">
                  <c:v>43039</c:v>
                </c:pt>
                <c:pt idx="301">
                  <c:v>43069</c:v>
                </c:pt>
                <c:pt idx="302">
                  <c:v>43100</c:v>
                </c:pt>
                <c:pt idx="303">
                  <c:v>43131</c:v>
                </c:pt>
                <c:pt idx="304">
                  <c:v>43159</c:v>
                </c:pt>
                <c:pt idx="305">
                  <c:v>43190</c:v>
                </c:pt>
                <c:pt idx="306">
                  <c:v>43220</c:v>
                </c:pt>
                <c:pt idx="307">
                  <c:v>43251</c:v>
                </c:pt>
                <c:pt idx="308">
                  <c:v>43281</c:v>
                </c:pt>
                <c:pt idx="309">
                  <c:v>43312</c:v>
                </c:pt>
                <c:pt idx="310">
                  <c:v>43343</c:v>
                </c:pt>
                <c:pt idx="311">
                  <c:v>43373</c:v>
                </c:pt>
                <c:pt idx="312">
                  <c:v>43404</c:v>
                </c:pt>
                <c:pt idx="313">
                  <c:v>43434</c:v>
                </c:pt>
                <c:pt idx="314">
                  <c:v>43465</c:v>
                </c:pt>
                <c:pt idx="315">
                  <c:v>43496</c:v>
                </c:pt>
                <c:pt idx="316">
                  <c:v>43524</c:v>
                </c:pt>
                <c:pt idx="317">
                  <c:v>43555</c:v>
                </c:pt>
                <c:pt idx="318">
                  <c:v>43585</c:v>
                </c:pt>
                <c:pt idx="319">
                  <c:v>43616</c:v>
                </c:pt>
                <c:pt idx="320">
                  <c:v>43646</c:v>
                </c:pt>
                <c:pt idx="321">
                  <c:v>43677</c:v>
                </c:pt>
                <c:pt idx="322">
                  <c:v>43708</c:v>
                </c:pt>
                <c:pt idx="323">
                  <c:v>43738</c:v>
                </c:pt>
                <c:pt idx="324">
                  <c:v>43769</c:v>
                </c:pt>
                <c:pt idx="325">
                  <c:v>43799</c:v>
                </c:pt>
                <c:pt idx="326">
                  <c:v>43830</c:v>
                </c:pt>
                <c:pt idx="327">
                  <c:v>43861</c:v>
                </c:pt>
                <c:pt idx="328">
                  <c:v>43890</c:v>
                </c:pt>
                <c:pt idx="329">
                  <c:v>43921</c:v>
                </c:pt>
                <c:pt idx="330">
                  <c:v>43951</c:v>
                </c:pt>
                <c:pt idx="331">
                  <c:v>43982</c:v>
                </c:pt>
                <c:pt idx="332">
                  <c:v>44012</c:v>
                </c:pt>
                <c:pt idx="333">
                  <c:v>44043</c:v>
                </c:pt>
                <c:pt idx="334">
                  <c:v>44074</c:v>
                </c:pt>
                <c:pt idx="335">
                  <c:v>44104</c:v>
                </c:pt>
                <c:pt idx="336">
                  <c:v>44135</c:v>
                </c:pt>
                <c:pt idx="337">
                  <c:v>44165</c:v>
                </c:pt>
                <c:pt idx="338">
                  <c:v>44196</c:v>
                </c:pt>
                <c:pt idx="339">
                  <c:v>44227</c:v>
                </c:pt>
                <c:pt idx="340">
                  <c:v>44255</c:v>
                </c:pt>
                <c:pt idx="341">
                  <c:v>44286</c:v>
                </c:pt>
                <c:pt idx="342">
                  <c:v>44316</c:v>
                </c:pt>
                <c:pt idx="343">
                  <c:v>44347</c:v>
                </c:pt>
                <c:pt idx="344">
                  <c:v>44377</c:v>
                </c:pt>
                <c:pt idx="345">
                  <c:v>44408</c:v>
                </c:pt>
                <c:pt idx="346">
                  <c:v>44439</c:v>
                </c:pt>
                <c:pt idx="347">
                  <c:v>44469</c:v>
                </c:pt>
                <c:pt idx="348">
                  <c:v>44500</c:v>
                </c:pt>
                <c:pt idx="349">
                  <c:v>44530</c:v>
                </c:pt>
                <c:pt idx="350">
                  <c:v>44561</c:v>
                </c:pt>
                <c:pt idx="351">
                  <c:v>44592</c:v>
                </c:pt>
                <c:pt idx="352">
                  <c:v>44620</c:v>
                </c:pt>
                <c:pt idx="353">
                  <c:v>44651</c:v>
                </c:pt>
                <c:pt idx="354">
                  <c:v>44681</c:v>
                </c:pt>
                <c:pt idx="355">
                  <c:v>44712</c:v>
                </c:pt>
                <c:pt idx="356">
                  <c:v>44742</c:v>
                </c:pt>
                <c:pt idx="357">
                  <c:v>44773</c:v>
                </c:pt>
                <c:pt idx="358">
                  <c:v>44804</c:v>
                </c:pt>
                <c:pt idx="359">
                  <c:v>44834</c:v>
                </c:pt>
                <c:pt idx="360">
                  <c:v>44865</c:v>
                </c:pt>
                <c:pt idx="361">
                  <c:v>44895</c:v>
                </c:pt>
                <c:pt idx="362">
                  <c:v>44926</c:v>
                </c:pt>
                <c:pt idx="363">
                  <c:v>44957</c:v>
                </c:pt>
                <c:pt idx="364">
                  <c:v>44985</c:v>
                </c:pt>
                <c:pt idx="365">
                  <c:v>45016</c:v>
                </c:pt>
                <c:pt idx="366">
                  <c:v>45046</c:v>
                </c:pt>
                <c:pt idx="367">
                  <c:v>45077</c:v>
                </c:pt>
                <c:pt idx="368">
                  <c:v>45107</c:v>
                </c:pt>
                <c:pt idx="369">
                  <c:v>45138</c:v>
                </c:pt>
                <c:pt idx="370">
                  <c:v>45169</c:v>
                </c:pt>
              </c:numCache>
            </c:numRef>
          </c:cat>
          <c:val>
            <c:numRef>
              <c:f>zdroj!$F$23:$F$393</c:f>
              <c:numCache>
                <c:formatCode>0.0</c:formatCode>
                <c:ptCount val="371"/>
                <c:pt idx="0">
                  <c:v>112</c:v>
                </c:pt>
                <c:pt idx="1">
                  <c:v>113</c:v>
                </c:pt>
                <c:pt idx="2" formatCode="General">
                  <c:v>112.7</c:v>
                </c:pt>
                <c:pt idx="3" formatCode="General">
                  <c:v>121.2</c:v>
                </c:pt>
                <c:pt idx="4" formatCode="General">
                  <c:v>121.9</c:v>
                </c:pt>
                <c:pt idx="5" formatCode="General">
                  <c:v>121.9</c:v>
                </c:pt>
                <c:pt idx="6" formatCode="General">
                  <c:v>121.8</c:v>
                </c:pt>
                <c:pt idx="7" formatCode="General">
                  <c:v>121.8</c:v>
                </c:pt>
                <c:pt idx="8" formatCode="General">
                  <c:v>121.8</c:v>
                </c:pt>
                <c:pt idx="9" formatCode="General">
                  <c:v>121.3</c:v>
                </c:pt>
                <c:pt idx="10" formatCode="General">
                  <c:v>121.4</c:v>
                </c:pt>
                <c:pt idx="11" formatCode="General">
                  <c:v>120.9</c:v>
                </c:pt>
                <c:pt idx="12" formatCode="General">
                  <c:v>119.9</c:v>
                </c:pt>
                <c:pt idx="13" formatCode="General">
                  <c:v>117.9</c:v>
                </c:pt>
                <c:pt idx="14" formatCode="General">
                  <c:v>118.2</c:v>
                </c:pt>
                <c:pt idx="15">
                  <c:v>111.1</c:v>
                </c:pt>
                <c:pt idx="16">
                  <c:v>109.7</c:v>
                </c:pt>
                <c:pt idx="17">
                  <c:v>109.4</c:v>
                </c:pt>
                <c:pt idx="18">
                  <c:v>109.2</c:v>
                </c:pt>
                <c:pt idx="19">
                  <c:v>109.3</c:v>
                </c:pt>
                <c:pt idx="20">
                  <c:v>109.7</c:v>
                </c:pt>
                <c:pt idx="21">
                  <c:v>109.7</c:v>
                </c:pt>
                <c:pt idx="22">
                  <c:v>110.2</c:v>
                </c:pt>
                <c:pt idx="23">
                  <c:v>110.5</c:v>
                </c:pt>
                <c:pt idx="24">
                  <c:v>110.7</c:v>
                </c:pt>
                <c:pt idx="25">
                  <c:v>110.7</c:v>
                </c:pt>
                <c:pt idx="26">
                  <c:v>110.2</c:v>
                </c:pt>
                <c:pt idx="27">
                  <c:v>108.9</c:v>
                </c:pt>
                <c:pt idx="28">
                  <c:v>109.5</c:v>
                </c:pt>
                <c:pt idx="29">
                  <c:v>109.6</c:v>
                </c:pt>
                <c:pt idx="30">
                  <c:v>110.2</c:v>
                </c:pt>
                <c:pt idx="31">
                  <c:v>110.2</c:v>
                </c:pt>
                <c:pt idx="32">
                  <c:v>110</c:v>
                </c:pt>
                <c:pt idx="33">
                  <c:v>109.7</c:v>
                </c:pt>
                <c:pt idx="34">
                  <c:v>109</c:v>
                </c:pt>
                <c:pt idx="35">
                  <c:v>108.6</c:v>
                </c:pt>
                <c:pt idx="36">
                  <c:v>108.1</c:v>
                </c:pt>
                <c:pt idx="37">
                  <c:v>108</c:v>
                </c:pt>
                <c:pt idx="38" formatCode="General">
                  <c:v>107.9</c:v>
                </c:pt>
                <c:pt idx="39" formatCode="General">
                  <c:v>109</c:v>
                </c:pt>
                <c:pt idx="40" formatCode="General">
                  <c:v>108.6</c:v>
                </c:pt>
                <c:pt idx="41" formatCode="General">
                  <c:v>108.9</c:v>
                </c:pt>
                <c:pt idx="42" formatCode="General">
                  <c:v>108.5</c:v>
                </c:pt>
                <c:pt idx="43" formatCode="General">
                  <c:v>108.7</c:v>
                </c:pt>
                <c:pt idx="44" formatCode="General">
                  <c:v>108.4</c:v>
                </c:pt>
                <c:pt idx="45" formatCode="General">
                  <c:v>109.4</c:v>
                </c:pt>
                <c:pt idx="46" formatCode="General">
                  <c:v>109.6</c:v>
                </c:pt>
                <c:pt idx="47" formatCode="General">
                  <c:v>108.9</c:v>
                </c:pt>
                <c:pt idx="48" formatCode="General">
                  <c:v>108.7</c:v>
                </c:pt>
                <c:pt idx="49" formatCode="General">
                  <c:v>108.6</c:v>
                </c:pt>
                <c:pt idx="50" formatCode="General">
                  <c:v>108.6</c:v>
                </c:pt>
                <c:pt idx="51" formatCode="General">
                  <c:v>107.4</c:v>
                </c:pt>
                <c:pt idx="52" formatCode="General">
                  <c:v>107.3</c:v>
                </c:pt>
                <c:pt idx="53" formatCode="General">
                  <c:v>106.8</c:v>
                </c:pt>
                <c:pt idx="54" formatCode="General">
                  <c:v>106.7</c:v>
                </c:pt>
                <c:pt idx="55" formatCode="General">
                  <c:v>106.3</c:v>
                </c:pt>
                <c:pt idx="56" formatCode="General">
                  <c:v>106.8</c:v>
                </c:pt>
                <c:pt idx="57" formatCode="General">
                  <c:v>109.4</c:v>
                </c:pt>
                <c:pt idx="58" formatCode="General">
                  <c:v>109.9</c:v>
                </c:pt>
                <c:pt idx="59" formatCode="General">
                  <c:v>110.3</c:v>
                </c:pt>
                <c:pt idx="60" formatCode="General">
                  <c:v>110.2</c:v>
                </c:pt>
                <c:pt idx="61" formatCode="General">
                  <c:v>110.1</c:v>
                </c:pt>
                <c:pt idx="62" formatCode="General">
                  <c:v>110</c:v>
                </c:pt>
                <c:pt idx="63" formatCode="General">
                  <c:v>113.1</c:v>
                </c:pt>
                <c:pt idx="64" formatCode="General">
                  <c:v>113.4</c:v>
                </c:pt>
                <c:pt idx="65" formatCode="General">
                  <c:v>113.4</c:v>
                </c:pt>
                <c:pt idx="66" formatCode="General">
                  <c:v>113.1</c:v>
                </c:pt>
                <c:pt idx="67" formatCode="General">
                  <c:v>113</c:v>
                </c:pt>
                <c:pt idx="68" formatCode="General">
                  <c:v>112</c:v>
                </c:pt>
                <c:pt idx="69" formatCode="General">
                  <c:v>110.4</c:v>
                </c:pt>
                <c:pt idx="70" formatCode="General">
                  <c:v>109.4</c:v>
                </c:pt>
                <c:pt idx="71" formatCode="General">
                  <c:v>108.8</c:v>
                </c:pt>
                <c:pt idx="72" formatCode="General">
                  <c:v>108.2</c:v>
                </c:pt>
                <c:pt idx="73" formatCode="General">
                  <c:v>107.5</c:v>
                </c:pt>
                <c:pt idx="74" formatCode="General">
                  <c:v>106.8</c:v>
                </c:pt>
                <c:pt idx="75" formatCode="General">
                  <c:v>103.5</c:v>
                </c:pt>
                <c:pt idx="76" formatCode="General">
                  <c:v>102.8</c:v>
                </c:pt>
                <c:pt idx="77" formatCode="General">
                  <c:v>102.5</c:v>
                </c:pt>
                <c:pt idx="78" formatCode="General">
                  <c:v>102.5</c:v>
                </c:pt>
                <c:pt idx="79" formatCode="General">
                  <c:v>102.4</c:v>
                </c:pt>
                <c:pt idx="80" formatCode="General">
                  <c:v>102.2</c:v>
                </c:pt>
                <c:pt idx="81" formatCode="General">
                  <c:v>101.1</c:v>
                </c:pt>
                <c:pt idx="82" formatCode="General">
                  <c:v>101.4</c:v>
                </c:pt>
                <c:pt idx="83" formatCode="General">
                  <c:v>101.2</c:v>
                </c:pt>
                <c:pt idx="84" formatCode="General">
                  <c:v>101.4</c:v>
                </c:pt>
                <c:pt idx="85" formatCode="General">
                  <c:v>101.9</c:v>
                </c:pt>
                <c:pt idx="86" formatCode="General">
                  <c:v>102.5</c:v>
                </c:pt>
                <c:pt idx="87" formatCode="General">
                  <c:v>103.4</c:v>
                </c:pt>
                <c:pt idx="88" formatCode="General">
                  <c:v>103.7</c:v>
                </c:pt>
                <c:pt idx="89" formatCode="General">
                  <c:v>103.8</c:v>
                </c:pt>
                <c:pt idx="90" formatCode="General">
                  <c:v>103.4</c:v>
                </c:pt>
                <c:pt idx="91" formatCode="General">
                  <c:v>103.7</c:v>
                </c:pt>
                <c:pt idx="92" formatCode="General">
                  <c:v>104.1</c:v>
                </c:pt>
                <c:pt idx="93" formatCode="General">
                  <c:v>103.9</c:v>
                </c:pt>
                <c:pt idx="94" formatCode="General">
                  <c:v>104.1</c:v>
                </c:pt>
                <c:pt idx="95" formatCode="General">
                  <c:v>104.1</c:v>
                </c:pt>
                <c:pt idx="96" formatCode="General">
                  <c:v>104.4</c:v>
                </c:pt>
                <c:pt idx="97" formatCode="General">
                  <c:v>104.3</c:v>
                </c:pt>
                <c:pt idx="98" formatCode="General">
                  <c:v>104</c:v>
                </c:pt>
                <c:pt idx="99" formatCode="General">
                  <c:v>104.2</c:v>
                </c:pt>
                <c:pt idx="100" formatCode="General">
                  <c:v>104</c:v>
                </c:pt>
                <c:pt idx="101" formatCode="General">
                  <c:v>104.1</c:v>
                </c:pt>
                <c:pt idx="102" formatCode="General">
                  <c:v>104.6</c:v>
                </c:pt>
                <c:pt idx="103" formatCode="General">
                  <c:v>105</c:v>
                </c:pt>
                <c:pt idx="104" formatCode="General">
                  <c:v>105.5</c:v>
                </c:pt>
                <c:pt idx="105" formatCode="General">
                  <c:v>105.9</c:v>
                </c:pt>
                <c:pt idx="106" formatCode="General">
                  <c:v>105.5</c:v>
                </c:pt>
                <c:pt idx="107" formatCode="General">
                  <c:v>104.7</c:v>
                </c:pt>
                <c:pt idx="108" formatCode="General">
                  <c:v>104.4</c:v>
                </c:pt>
                <c:pt idx="109" formatCode="General">
                  <c:v>104.2</c:v>
                </c:pt>
                <c:pt idx="110" formatCode="General">
                  <c:v>104.1</c:v>
                </c:pt>
                <c:pt idx="111" formatCode="General">
                  <c:v>103.7</c:v>
                </c:pt>
                <c:pt idx="112" formatCode="General">
                  <c:v>103.9</c:v>
                </c:pt>
                <c:pt idx="113" formatCode="General">
                  <c:v>103.7</c:v>
                </c:pt>
                <c:pt idx="114" formatCode="General">
                  <c:v>103.2</c:v>
                </c:pt>
                <c:pt idx="115" formatCode="General">
                  <c:v>102.5</c:v>
                </c:pt>
                <c:pt idx="116" formatCode="General">
                  <c:v>101.2</c:v>
                </c:pt>
                <c:pt idx="117" formatCode="General">
                  <c:v>100.6</c:v>
                </c:pt>
                <c:pt idx="118" formatCode="General">
                  <c:v>100.6</c:v>
                </c:pt>
                <c:pt idx="119" formatCode="General">
                  <c:v>100.8</c:v>
                </c:pt>
                <c:pt idx="120" formatCode="General">
                  <c:v>100.6</c:v>
                </c:pt>
                <c:pt idx="121" formatCode="General">
                  <c:v>100.5</c:v>
                </c:pt>
                <c:pt idx="122" formatCode="General">
                  <c:v>100.6</c:v>
                </c:pt>
                <c:pt idx="123" formatCode="General">
                  <c:v>99.6</c:v>
                </c:pt>
                <c:pt idx="124" formatCode="General">
                  <c:v>99.6</c:v>
                </c:pt>
                <c:pt idx="125" formatCode="General">
                  <c:v>99.6</c:v>
                </c:pt>
                <c:pt idx="126" formatCode="General">
                  <c:v>99.9</c:v>
                </c:pt>
                <c:pt idx="127" formatCode="General">
                  <c:v>100</c:v>
                </c:pt>
                <c:pt idx="128" formatCode="General">
                  <c:v>100.3</c:v>
                </c:pt>
                <c:pt idx="129" formatCode="General">
                  <c:v>99.9</c:v>
                </c:pt>
                <c:pt idx="130" formatCode="General">
                  <c:v>99.9</c:v>
                </c:pt>
                <c:pt idx="131" formatCode="General">
                  <c:v>100</c:v>
                </c:pt>
                <c:pt idx="132" formatCode="General">
                  <c:v>100.4</c:v>
                </c:pt>
                <c:pt idx="133" formatCode="General">
                  <c:v>101</c:v>
                </c:pt>
                <c:pt idx="134" formatCode="General">
                  <c:v>101</c:v>
                </c:pt>
                <c:pt idx="135" formatCode="General">
                  <c:v>102.3</c:v>
                </c:pt>
                <c:pt idx="136" formatCode="General">
                  <c:v>102.3</c:v>
                </c:pt>
                <c:pt idx="137" formatCode="General">
                  <c:v>102.5</c:v>
                </c:pt>
                <c:pt idx="138" formatCode="General">
                  <c:v>102.3</c:v>
                </c:pt>
                <c:pt idx="139" formatCode="General">
                  <c:v>102.7</c:v>
                </c:pt>
                <c:pt idx="140" formatCode="General">
                  <c:v>102.9</c:v>
                </c:pt>
                <c:pt idx="141" formatCode="General">
                  <c:v>103.2</c:v>
                </c:pt>
                <c:pt idx="142" formatCode="General">
                  <c:v>103.4</c:v>
                </c:pt>
                <c:pt idx="143" formatCode="General">
                  <c:v>103</c:v>
                </c:pt>
                <c:pt idx="144" formatCode="General">
                  <c:v>103.5</c:v>
                </c:pt>
                <c:pt idx="145" formatCode="General">
                  <c:v>102.9</c:v>
                </c:pt>
                <c:pt idx="146" formatCode="General">
                  <c:v>102.8</c:v>
                </c:pt>
                <c:pt idx="147" formatCode="General">
                  <c:v>101.7</c:v>
                </c:pt>
                <c:pt idx="148" formatCode="General">
                  <c:v>101.7</c:v>
                </c:pt>
                <c:pt idx="149" formatCode="General">
                  <c:v>101.5</c:v>
                </c:pt>
                <c:pt idx="150" formatCode="General">
                  <c:v>101.6</c:v>
                </c:pt>
                <c:pt idx="151" formatCode="General">
                  <c:v>101.3</c:v>
                </c:pt>
                <c:pt idx="152" formatCode="General">
                  <c:v>101.8</c:v>
                </c:pt>
                <c:pt idx="153" formatCode="General">
                  <c:v>101.7</c:v>
                </c:pt>
                <c:pt idx="154" formatCode="General">
                  <c:v>101.7</c:v>
                </c:pt>
                <c:pt idx="155" formatCode="General">
                  <c:v>102.2</c:v>
                </c:pt>
                <c:pt idx="156" formatCode="General">
                  <c:v>102.6</c:v>
                </c:pt>
                <c:pt idx="157" formatCode="General">
                  <c:v>102.4</c:v>
                </c:pt>
                <c:pt idx="158" formatCode="General">
                  <c:v>102.2</c:v>
                </c:pt>
                <c:pt idx="159" formatCode="General">
                  <c:v>102.9</c:v>
                </c:pt>
                <c:pt idx="160" formatCode="General">
                  <c:v>102.8</c:v>
                </c:pt>
                <c:pt idx="161" formatCode="General">
                  <c:v>102.8</c:v>
                </c:pt>
                <c:pt idx="162" formatCode="General">
                  <c:v>102.8</c:v>
                </c:pt>
                <c:pt idx="163" formatCode="General">
                  <c:v>103.1</c:v>
                </c:pt>
                <c:pt idx="164" formatCode="General">
                  <c:v>102.8</c:v>
                </c:pt>
                <c:pt idx="165" formatCode="General">
                  <c:v>102.9</c:v>
                </c:pt>
                <c:pt idx="166" formatCode="General">
                  <c:v>103.1</c:v>
                </c:pt>
                <c:pt idx="167" formatCode="General">
                  <c:v>102.7</c:v>
                </c:pt>
                <c:pt idx="168" formatCode="General">
                  <c:v>101.3</c:v>
                </c:pt>
                <c:pt idx="169" formatCode="General">
                  <c:v>101.5</c:v>
                </c:pt>
                <c:pt idx="170" formatCode="General">
                  <c:v>101.7</c:v>
                </c:pt>
                <c:pt idx="171" formatCode="General">
                  <c:v>101.3</c:v>
                </c:pt>
                <c:pt idx="172" formatCode="General">
                  <c:v>101.5</c:v>
                </c:pt>
                <c:pt idx="173" formatCode="General">
                  <c:v>101.9</c:v>
                </c:pt>
                <c:pt idx="174" formatCode="General">
                  <c:v>102.5</c:v>
                </c:pt>
                <c:pt idx="175" formatCode="General">
                  <c:v>102.4</c:v>
                </c:pt>
                <c:pt idx="176" formatCode="General">
                  <c:v>102.5</c:v>
                </c:pt>
                <c:pt idx="177" formatCode="General">
                  <c:v>102.3</c:v>
                </c:pt>
                <c:pt idx="178" formatCode="General">
                  <c:v>102.4</c:v>
                </c:pt>
                <c:pt idx="179" formatCode="General">
                  <c:v>102.8</c:v>
                </c:pt>
                <c:pt idx="180" formatCode="General">
                  <c:v>104</c:v>
                </c:pt>
                <c:pt idx="181" formatCode="General">
                  <c:v>105</c:v>
                </c:pt>
                <c:pt idx="182" formatCode="General">
                  <c:v>105.4</c:v>
                </c:pt>
                <c:pt idx="183" formatCode="General">
                  <c:v>107.5</c:v>
                </c:pt>
                <c:pt idx="184" formatCode="General">
                  <c:v>107.5</c:v>
                </c:pt>
                <c:pt idx="185" formatCode="General">
                  <c:v>107.1</c:v>
                </c:pt>
                <c:pt idx="186" formatCode="General">
                  <c:v>106.8</c:v>
                </c:pt>
                <c:pt idx="187" formatCode="General">
                  <c:v>106.8</c:v>
                </c:pt>
                <c:pt idx="188" formatCode="General">
                  <c:v>106.7</c:v>
                </c:pt>
                <c:pt idx="189" formatCode="General">
                  <c:v>106.9</c:v>
                </c:pt>
                <c:pt idx="190" formatCode="General">
                  <c:v>106.5</c:v>
                </c:pt>
                <c:pt idx="191" formatCode="General">
                  <c:v>106.6</c:v>
                </c:pt>
                <c:pt idx="192" formatCode="General">
                  <c:v>106</c:v>
                </c:pt>
                <c:pt idx="193" formatCode="General">
                  <c:v>104.4</c:v>
                </c:pt>
                <c:pt idx="194" formatCode="General">
                  <c:v>103.6</c:v>
                </c:pt>
                <c:pt idx="195" formatCode="General">
                  <c:v>102.2</c:v>
                </c:pt>
                <c:pt idx="196" formatCode="General">
                  <c:v>102</c:v>
                </c:pt>
                <c:pt idx="197" formatCode="General">
                  <c:v>102.3</c:v>
                </c:pt>
                <c:pt idx="198" formatCode="General">
                  <c:v>101.8</c:v>
                </c:pt>
                <c:pt idx="199" formatCode="General">
                  <c:v>101.3</c:v>
                </c:pt>
                <c:pt idx="200" formatCode="General">
                  <c:v>101.2</c:v>
                </c:pt>
                <c:pt idx="201" formatCode="General">
                  <c:v>100.3</c:v>
                </c:pt>
                <c:pt idx="202" formatCode="General">
                  <c:v>100.2</c:v>
                </c:pt>
                <c:pt idx="203" formatCode="General">
                  <c:v>100</c:v>
                </c:pt>
                <c:pt idx="204" formatCode="General">
                  <c:v>99.8</c:v>
                </c:pt>
                <c:pt idx="205" formatCode="General">
                  <c:v>100.5</c:v>
                </c:pt>
                <c:pt idx="206" formatCode="General">
                  <c:v>101</c:v>
                </c:pt>
                <c:pt idx="207" formatCode="General">
                  <c:v>100.7</c:v>
                </c:pt>
                <c:pt idx="208" formatCode="General">
                  <c:v>100.6</c:v>
                </c:pt>
                <c:pt idx="209" formatCode="General">
                  <c:v>100.7</c:v>
                </c:pt>
                <c:pt idx="210" formatCode="General">
                  <c:v>101.1</c:v>
                </c:pt>
                <c:pt idx="211" formatCode="General">
                  <c:v>101.2</c:v>
                </c:pt>
                <c:pt idx="212" formatCode="General">
                  <c:v>101.2</c:v>
                </c:pt>
                <c:pt idx="213" formatCode="General">
                  <c:v>101.9</c:v>
                </c:pt>
                <c:pt idx="214" formatCode="General">
                  <c:v>101.9</c:v>
                </c:pt>
                <c:pt idx="215" formatCode="General">
                  <c:v>102</c:v>
                </c:pt>
                <c:pt idx="216" formatCode="General">
                  <c:v>102</c:v>
                </c:pt>
                <c:pt idx="217" formatCode="General">
                  <c:v>102</c:v>
                </c:pt>
                <c:pt idx="218" formatCode="General">
                  <c:v>102.3</c:v>
                </c:pt>
                <c:pt idx="219" formatCode="General">
                  <c:v>101.7</c:v>
                </c:pt>
                <c:pt idx="220" formatCode="General">
                  <c:v>101.8</c:v>
                </c:pt>
                <c:pt idx="221" formatCode="General">
                  <c:v>101.7</c:v>
                </c:pt>
                <c:pt idx="222" formatCode="General">
                  <c:v>101.6</c:v>
                </c:pt>
                <c:pt idx="223" formatCode="General">
                  <c:v>102</c:v>
                </c:pt>
                <c:pt idx="224" formatCode="General">
                  <c:v>101.8</c:v>
                </c:pt>
                <c:pt idx="225" formatCode="General">
                  <c:v>101.7</c:v>
                </c:pt>
                <c:pt idx="226" formatCode="General">
                  <c:v>101.7</c:v>
                </c:pt>
                <c:pt idx="227" formatCode="General">
                  <c:v>101.8</c:v>
                </c:pt>
                <c:pt idx="228" formatCode="General">
                  <c:v>102.3</c:v>
                </c:pt>
                <c:pt idx="229" formatCode="General">
                  <c:v>102.5</c:v>
                </c:pt>
                <c:pt idx="230" formatCode="General">
                  <c:v>102.4</c:v>
                </c:pt>
                <c:pt idx="231" formatCode="General">
                  <c:v>103.5</c:v>
                </c:pt>
                <c:pt idx="232" formatCode="General">
                  <c:v>103.7</c:v>
                </c:pt>
                <c:pt idx="233" formatCode="General">
                  <c:v>103.8</c:v>
                </c:pt>
                <c:pt idx="234" formatCode="General">
                  <c:v>103.5</c:v>
                </c:pt>
                <c:pt idx="235" formatCode="General">
                  <c:v>103.2</c:v>
                </c:pt>
                <c:pt idx="236" formatCode="General">
                  <c:v>103.5</c:v>
                </c:pt>
                <c:pt idx="237" formatCode="General">
                  <c:v>103.1</c:v>
                </c:pt>
                <c:pt idx="238" formatCode="General">
                  <c:v>103.3</c:v>
                </c:pt>
                <c:pt idx="239" formatCode="General">
                  <c:v>103.4</c:v>
                </c:pt>
                <c:pt idx="240" formatCode="General">
                  <c:v>103.4</c:v>
                </c:pt>
                <c:pt idx="241" formatCode="General">
                  <c:v>102.7</c:v>
                </c:pt>
                <c:pt idx="242" formatCode="General">
                  <c:v>102.4</c:v>
                </c:pt>
                <c:pt idx="243" formatCode="General">
                  <c:v>101.9</c:v>
                </c:pt>
                <c:pt idx="244" formatCode="General">
                  <c:v>101.7</c:v>
                </c:pt>
                <c:pt idx="245" formatCode="General">
                  <c:v>101.7</c:v>
                </c:pt>
                <c:pt idx="246" formatCode="General">
                  <c:v>101.7</c:v>
                </c:pt>
                <c:pt idx="247" formatCode="General">
                  <c:v>101.3</c:v>
                </c:pt>
                <c:pt idx="248" formatCode="General">
                  <c:v>101.6</c:v>
                </c:pt>
                <c:pt idx="249" formatCode="General">
                  <c:v>101.4</c:v>
                </c:pt>
                <c:pt idx="250" formatCode="General">
                  <c:v>101.3</c:v>
                </c:pt>
                <c:pt idx="251" formatCode="General">
                  <c:v>101</c:v>
                </c:pt>
                <c:pt idx="252" formatCode="General">
                  <c:v>100.9</c:v>
                </c:pt>
                <c:pt idx="253" formatCode="General">
                  <c:v>101.1</c:v>
                </c:pt>
                <c:pt idx="254" formatCode="General">
                  <c:v>101.4</c:v>
                </c:pt>
                <c:pt idx="255" formatCode="General">
                  <c:v>100.2</c:v>
                </c:pt>
                <c:pt idx="256" formatCode="General">
                  <c:v>100.2</c:v>
                </c:pt>
                <c:pt idx="257" formatCode="General">
                  <c:v>100.2</c:v>
                </c:pt>
                <c:pt idx="258" formatCode="General">
                  <c:v>100.1</c:v>
                </c:pt>
                <c:pt idx="259" formatCode="General">
                  <c:v>100.4</c:v>
                </c:pt>
                <c:pt idx="260" formatCode="General">
                  <c:v>100</c:v>
                </c:pt>
                <c:pt idx="261" formatCode="General">
                  <c:v>100.5</c:v>
                </c:pt>
                <c:pt idx="262" formatCode="General">
                  <c:v>100.6</c:v>
                </c:pt>
                <c:pt idx="263" formatCode="General">
                  <c:v>100.7</c:v>
                </c:pt>
                <c:pt idx="264" formatCode="General">
                  <c:v>100.7</c:v>
                </c:pt>
                <c:pt idx="265" formatCode="General">
                  <c:v>100.6</c:v>
                </c:pt>
                <c:pt idx="266" formatCode="General">
                  <c:v>100.1</c:v>
                </c:pt>
                <c:pt idx="267" formatCode="General">
                  <c:v>100.1</c:v>
                </c:pt>
                <c:pt idx="268" formatCode="General">
                  <c:v>100.1</c:v>
                </c:pt>
                <c:pt idx="269" formatCode="General">
                  <c:v>100.2</c:v>
                </c:pt>
                <c:pt idx="270" formatCode="General">
                  <c:v>100.5</c:v>
                </c:pt>
                <c:pt idx="271" formatCode="General">
                  <c:v>100.7</c:v>
                </c:pt>
                <c:pt idx="272" formatCode="General">
                  <c:v>100.8</c:v>
                </c:pt>
                <c:pt idx="273" formatCode="General">
                  <c:v>100.5</c:v>
                </c:pt>
                <c:pt idx="274" formatCode="General">
                  <c:v>100.3</c:v>
                </c:pt>
                <c:pt idx="275" formatCode="General">
                  <c:v>100.4</c:v>
                </c:pt>
                <c:pt idx="276" formatCode="General">
                  <c:v>100.2</c:v>
                </c:pt>
                <c:pt idx="277" formatCode="General">
                  <c:v>100.1</c:v>
                </c:pt>
                <c:pt idx="278" formatCode="General">
                  <c:v>100.1</c:v>
                </c:pt>
                <c:pt idx="279" formatCode="General">
                  <c:v>100.6</c:v>
                </c:pt>
                <c:pt idx="280" formatCode="General">
                  <c:v>100.5</c:v>
                </c:pt>
                <c:pt idx="281" formatCode="General">
                  <c:v>100.3</c:v>
                </c:pt>
                <c:pt idx="282" formatCode="General">
                  <c:v>100.6</c:v>
                </c:pt>
                <c:pt idx="283" formatCode="General">
                  <c:v>100.1</c:v>
                </c:pt>
                <c:pt idx="284" formatCode="General">
                  <c:v>100.1</c:v>
                </c:pt>
                <c:pt idx="285" formatCode="General">
                  <c:v>100.5</c:v>
                </c:pt>
                <c:pt idx="286" formatCode="General">
                  <c:v>100.6</c:v>
                </c:pt>
                <c:pt idx="287" formatCode="General">
                  <c:v>100.5</c:v>
                </c:pt>
                <c:pt idx="288" formatCode="General">
                  <c:v>100.8</c:v>
                </c:pt>
                <c:pt idx="289" formatCode="General">
                  <c:v>101.5</c:v>
                </c:pt>
                <c:pt idx="290" formatCode="General">
                  <c:v>102</c:v>
                </c:pt>
                <c:pt idx="291" formatCode="General">
                  <c:v>102.2</c:v>
                </c:pt>
                <c:pt idx="292" formatCode="General">
                  <c:v>102.5</c:v>
                </c:pt>
                <c:pt idx="293" formatCode="General">
                  <c:v>102.6</c:v>
                </c:pt>
                <c:pt idx="294" formatCode="General">
                  <c:v>102</c:v>
                </c:pt>
                <c:pt idx="295" formatCode="General">
                  <c:v>102.4</c:v>
                </c:pt>
                <c:pt idx="296" formatCode="General">
                  <c:v>102.3</c:v>
                </c:pt>
                <c:pt idx="297" formatCode="General">
                  <c:v>102.5</c:v>
                </c:pt>
                <c:pt idx="298" formatCode="General">
                  <c:v>102.5</c:v>
                </c:pt>
                <c:pt idx="299" formatCode="General">
                  <c:v>102.7</c:v>
                </c:pt>
                <c:pt idx="300" formatCode="General">
                  <c:v>102.9</c:v>
                </c:pt>
                <c:pt idx="301" formatCode="General">
                  <c:v>102.6</c:v>
                </c:pt>
                <c:pt idx="302" formatCode="General">
                  <c:v>102.4</c:v>
                </c:pt>
                <c:pt idx="303" formatCode="General">
                  <c:v>102.2</c:v>
                </c:pt>
                <c:pt idx="304" formatCode="General">
                  <c:v>101.8</c:v>
                </c:pt>
                <c:pt idx="305" formatCode="General">
                  <c:v>101.7</c:v>
                </c:pt>
                <c:pt idx="306" formatCode="General">
                  <c:v>101.9</c:v>
                </c:pt>
                <c:pt idx="307" formatCode="General">
                  <c:v>102.2</c:v>
                </c:pt>
                <c:pt idx="308" formatCode="General">
                  <c:v>102.6</c:v>
                </c:pt>
                <c:pt idx="309" formatCode="General">
                  <c:v>102.3</c:v>
                </c:pt>
                <c:pt idx="310" formatCode="General">
                  <c:v>102.5</c:v>
                </c:pt>
                <c:pt idx="311" formatCode="General">
                  <c:v>102.3</c:v>
                </c:pt>
                <c:pt idx="312" formatCode="General">
                  <c:v>102.2</c:v>
                </c:pt>
                <c:pt idx="313" formatCode="General">
                  <c:v>102</c:v>
                </c:pt>
                <c:pt idx="314" formatCode="General">
                  <c:v>102</c:v>
                </c:pt>
                <c:pt idx="315" formatCode="General">
                  <c:v>102.5</c:v>
                </c:pt>
                <c:pt idx="316" formatCode="General">
                  <c:v>102.7</c:v>
                </c:pt>
                <c:pt idx="317" formatCode="General">
                  <c:v>103</c:v>
                </c:pt>
                <c:pt idx="318" formatCode="General">
                  <c:v>102.8</c:v>
                </c:pt>
                <c:pt idx="319" formatCode="General">
                  <c:v>102.9</c:v>
                </c:pt>
                <c:pt idx="320" formatCode="General">
                  <c:v>102.7</c:v>
                </c:pt>
                <c:pt idx="321" formatCode="General">
                  <c:v>102.9</c:v>
                </c:pt>
                <c:pt idx="322" formatCode="General">
                  <c:v>102.9</c:v>
                </c:pt>
                <c:pt idx="323" formatCode="General">
                  <c:v>102.7</c:v>
                </c:pt>
                <c:pt idx="324" formatCode="General">
                  <c:v>102.7</c:v>
                </c:pt>
                <c:pt idx="325" formatCode="General">
                  <c:v>103.1</c:v>
                </c:pt>
                <c:pt idx="326" formatCode="General">
                  <c:v>103.2</c:v>
                </c:pt>
                <c:pt idx="327" formatCode="General">
                  <c:v>103.6</c:v>
                </c:pt>
                <c:pt idx="328" formatCode="General">
                  <c:v>103.7</c:v>
                </c:pt>
                <c:pt idx="329" formatCode="General">
                  <c:v>103.4</c:v>
                </c:pt>
                <c:pt idx="330" formatCode="General">
                  <c:v>103.2</c:v>
                </c:pt>
                <c:pt idx="331" formatCode="General">
                  <c:v>102.9</c:v>
                </c:pt>
                <c:pt idx="332" formatCode="General">
                  <c:v>103.3</c:v>
                </c:pt>
                <c:pt idx="333" formatCode="General">
                  <c:v>103.4</c:v>
                </c:pt>
                <c:pt idx="334" formatCode="General">
                  <c:v>103.3</c:v>
                </c:pt>
                <c:pt idx="335" formatCode="General">
                  <c:v>103.2</c:v>
                </c:pt>
                <c:pt idx="336" formatCode="General">
                  <c:v>102.9</c:v>
                </c:pt>
                <c:pt idx="337" formatCode="General">
                  <c:v>102.7</c:v>
                </c:pt>
                <c:pt idx="338" formatCode="General">
                  <c:v>102.3</c:v>
                </c:pt>
                <c:pt idx="339" formatCode="General">
                  <c:v>102.2</c:v>
                </c:pt>
                <c:pt idx="340" formatCode="General">
                  <c:v>102.1</c:v>
                </c:pt>
                <c:pt idx="341" formatCode="General">
                  <c:v>102.3</c:v>
                </c:pt>
                <c:pt idx="342" formatCode="General">
                  <c:v>103.1</c:v>
                </c:pt>
                <c:pt idx="343" formatCode="General">
                  <c:v>102.9</c:v>
                </c:pt>
                <c:pt idx="344" formatCode="General">
                  <c:v>102.8</c:v>
                </c:pt>
                <c:pt idx="345" formatCode="General">
                  <c:v>103.4</c:v>
                </c:pt>
                <c:pt idx="346" formatCode="General">
                  <c:v>104.1</c:v>
                </c:pt>
                <c:pt idx="347" formatCode="General">
                  <c:v>104.9</c:v>
                </c:pt>
                <c:pt idx="348" formatCode="General">
                  <c:v>105.8</c:v>
                </c:pt>
                <c:pt idx="349" formatCode="General">
                  <c:v>106</c:v>
                </c:pt>
                <c:pt idx="350" formatCode="General">
                  <c:v>106.6</c:v>
                </c:pt>
                <c:pt idx="351" formatCode="General">
                  <c:v>109.9</c:v>
                </c:pt>
                <c:pt idx="352" formatCode="General">
                  <c:v>111.1</c:v>
                </c:pt>
                <c:pt idx="353" formatCode="General">
                  <c:v>112.7</c:v>
                </c:pt>
                <c:pt idx="354" formatCode="General">
                  <c:v>114.2</c:v>
                </c:pt>
                <c:pt idx="355" formatCode="General">
                  <c:v>116</c:v>
                </c:pt>
                <c:pt idx="356" formatCode="General">
                  <c:v>117.2</c:v>
                </c:pt>
                <c:pt idx="357" formatCode="General">
                  <c:v>117.5</c:v>
                </c:pt>
                <c:pt idx="358" formatCode="General">
                  <c:v>117.2</c:v>
                </c:pt>
                <c:pt idx="359" formatCode="General">
                  <c:v>118</c:v>
                </c:pt>
                <c:pt idx="360" formatCode="General">
                  <c:v>115.1</c:v>
                </c:pt>
                <c:pt idx="361" formatCode="General">
                  <c:v>116.2</c:v>
                </c:pt>
                <c:pt idx="362" formatCode="General">
                  <c:v>115.8</c:v>
                </c:pt>
                <c:pt idx="363" formatCode="General">
                  <c:v>117.5</c:v>
                </c:pt>
                <c:pt idx="364" formatCode="General">
                  <c:v>116.7</c:v>
                </c:pt>
                <c:pt idx="365" formatCode="General">
                  <c:v>115</c:v>
                </c:pt>
                <c:pt idx="366" formatCode="General">
                  <c:v>112.7</c:v>
                </c:pt>
                <c:pt idx="367" formatCode="General">
                  <c:v>111.1</c:v>
                </c:pt>
                <c:pt idx="368" formatCode="General">
                  <c:v>109.7</c:v>
                </c:pt>
                <c:pt idx="369" formatCode="General">
                  <c:v>108.8</c:v>
                </c:pt>
                <c:pt idx="370" formatCode="General">
                  <c:v>108.5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DC-4952-84DB-5A6A78A5D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4221567"/>
        <c:axId val="1"/>
      </c:lineChart>
      <c:lineChart>
        <c:grouping val="standard"/>
        <c:varyColors val="0"/>
        <c:ser>
          <c:idx val="1"/>
          <c:order val="0"/>
          <c:tx>
            <c:strRef>
              <c:f>zdroj!$B$1</c:f>
              <c:strCache>
                <c:ptCount val="1"/>
                <c:pt idx="0">
                  <c:v>inflation M-o-M (R.A.)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numRef>
              <c:f>zdroj!$A$23:$A$393</c:f>
              <c:numCache>
                <c:formatCode>m/d/yyyy</c:formatCode>
                <c:ptCount val="371"/>
                <c:pt idx="0">
                  <c:v>33908</c:v>
                </c:pt>
                <c:pt idx="1">
                  <c:v>33938</c:v>
                </c:pt>
                <c:pt idx="2">
                  <c:v>33969</c:v>
                </c:pt>
                <c:pt idx="3">
                  <c:v>34000</c:v>
                </c:pt>
                <c:pt idx="4">
                  <c:v>34028</c:v>
                </c:pt>
                <c:pt idx="5">
                  <c:v>34059</c:v>
                </c:pt>
                <c:pt idx="6">
                  <c:v>34089</c:v>
                </c:pt>
                <c:pt idx="7">
                  <c:v>34120</c:v>
                </c:pt>
                <c:pt idx="8">
                  <c:v>34150</c:v>
                </c:pt>
                <c:pt idx="9">
                  <c:v>34181</c:v>
                </c:pt>
                <c:pt idx="10">
                  <c:v>34212</c:v>
                </c:pt>
                <c:pt idx="11">
                  <c:v>34242</c:v>
                </c:pt>
                <c:pt idx="12">
                  <c:v>34273</c:v>
                </c:pt>
                <c:pt idx="13">
                  <c:v>34303</c:v>
                </c:pt>
                <c:pt idx="14">
                  <c:v>34334</c:v>
                </c:pt>
                <c:pt idx="15">
                  <c:v>34365</c:v>
                </c:pt>
                <c:pt idx="16">
                  <c:v>34393</c:v>
                </c:pt>
                <c:pt idx="17">
                  <c:v>34424</c:v>
                </c:pt>
                <c:pt idx="18">
                  <c:v>34454</c:v>
                </c:pt>
                <c:pt idx="19">
                  <c:v>34485</c:v>
                </c:pt>
                <c:pt idx="20">
                  <c:v>34515</c:v>
                </c:pt>
                <c:pt idx="21">
                  <c:v>34546</c:v>
                </c:pt>
                <c:pt idx="22">
                  <c:v>34577</c:v>
                </c:pt>
                <c:pt idx="23">
                  <c:v>34607</c:v>
                </c:pt>
                <c:pt idx="24">
                  <c:v>34638</c:v>
                </c:pt>
                <c:pt idx="25">
                  <c:v>34668</c:v>
                </c:pt>
                <c:pt idx="26">
                  <c:v>34699</c:v>
                </c:pt>
                <c:pt idx="27">
                  <c:v>34730</c:v>
                </c:pt>
                <c:pt idx="28">
                  <c:v>34758</c:v>
                </c:pt>
                <c:pt idx="29">
                  <c:v>34789</c:v>
                </c:pt>
                <c:pt idx="30">
                  <c:v>34819</c:v>
                </c:pt>
                <c:pt idx="31">
                  <c:v>34850</c:v>
                </c:pt>
                <c:pt idx="32">
                  <c:v>34880</c:v>
                </c:pt>
                <c:pt idx="33">
                  <c:v>34911</c:v>
                </c:pt>
                <c:pt idx="34">
                  <c:v>34942</c:v>
                </c:pt>
                <c:pt idx="35">
                  <c:v>34972</c:v>
                </c:pt>
                <c:pt idx="36">
                  <c:v>35003</c:v>
                </c:pt>
                <c:pt idx="37">
                  <c:v>35033</c:v>
                </c:pt>
                <c:pt idx="38">
                  <c:v>35064</c:v>
                </c:pt>
                <c:pt idx="39">
                  <c:v>35095</c:v>
                </c:pt>
                <c:pt idx="40">
                  <c:v>35124</c:v>
                </c:pt>
                <c:pt idx="41">
                  <c:v>35155</c:v>
                </c:pt>
                <c:pt idx="42">
                  <c:v>35185</c:v>
                </c:pt>
                <c:pt idx="43">
                  <c:v>35216</c:v>
                </c:pt>
                <c:pt idx="44">
                  <c:v>35246</c:v>
                </c:pt>
                <c:pt idx="45">
                  <c:v>35277</c:v>
                </c:pt>
                <c:pt idx="46">
                  <c:v>35308</c:v>
                </c:pt>
                <c:pt idx="47">
                  <c:v>35338</c:v>
                </c:pt>
                <c:pt idx="48">
                  <c:v>35369</c:v>
                </c:pt>
                <c:pt idx="49">
                  <c:v>35399</c:v>
                </c:pt>
                <c:pt idx="50">
                  <c:v>35430</c:v>
                </c:pt>
                <c:pt idx="51">
                  <c:v>35461</c:v>
                </c:pt>
                <c:pt idx="52">
                  <c:v>35489</c:v>
                </c:pt>
                <c:pt idx="53">
                  <c:v>35520</c:v>
                </c:pt>
                <c:pt idx="54">
                  <c:v>35550</c:v>
                </c:pt>
                <c:pt idx="55">
                  <c:v>35581</c:v>
                </c:pt>
                <c:pt idx="56">
                  <c:v>35611</c:v>
                </c:pt>
                <c:pt idx="57">
                  <c:v>35642</c:v>
                </c:pt>
                <c:pt idx="58">
                  <c:v>35673</c:v>
                </c:pt>
                <c:pt idx="59">
                  <c:v>35703</c:v>
                </c:pt>
                <c:pt idx="60">
                  <c:v>35734</c:v>
                </c:pt>
                <c:pt idx="61">
                  <c:v>35764</c:v>
                </c:pt>
                <c:pt idx="62">
                  <c:v>35795</c:v>
                </c:pt>
                <c:pt idx="63">
                  <c:v>35826</c:v>
                </c:pt>
                <c:pt idx="64">
                  <c:v>35854</c:v>
                </c:pt>
                <c:pt idx="65">
                  <c:v>35885</c:v>
                </c:pt>
                <c:pt idx="66">
                  <c:v>35915</c:v>
                </c:pt>
                <c:pt idx="67">
                  <c:v>35946</c:v>
                </c:pt>
                <c:pt idx="68">
                  <c:v>35976</c:v>
                </c:pt>
                <c:pt idx="69">
                  <c:v>36007</c:v>
                </c:pt>
                <c:pt idx="70">
                  <c:v>36038</c:v>
                </c:pt>
                <c:pt idx="71">
                  <c:v>36068</c:v>
                </c:pt>
                <c:pt idx="72">
                  <c:v>36099</c:v>
                </c:pt>
                <c:pt idx="73">
                  <c:v>36129</c:v>
                </c:pt>
                <c:pt idx="74">
                  <c:v>36160</c:v>
                </c:pt>
                <c:pt idx="75">
                  <c:v>36191</c:v>
                </c:pt>
                <c:pt idx="76">
                  <c:v>36219</c:v>
                </c:pt>
                <c:pt idx="77">
                  <c:v>36250</c:v>
                </c:pt>
                <c:pt idx="78">
                  <c:v>36280</c:v>
                </c:pt>
                <c:pt idx="79">
                  <c:v>36311</c:v>
                </c:pt>
                <c:pt idx="80">
                  <c:v>36341</c:v>
                </c:pt>
                <c:pt idx="81">
                  <c:v>36372</c:v>
                </c:pt>
                <c:pt idx="82">
                  <c:v>36403</c:v>
                </c:pt>
                <c:pt idx="83">
                  <c:v>36433</c:v>
                </c:pt>
                <c:pt idx="84">
                  <c:v>36464</c:v>
                </c:pt>
                <c:pt idx="85">
                  <c:v>36494</c:v>
                </c:pt>
                <c:pt idx="86">
                  <c:v>36525</c:v>
                </c:pt>
                <c:pt idx="87">
                  <c:v>36556</c:v>
                </c:pt>
                <c:pt idx="88">
                  <c:v>36585</c:v>
                </c:pt>
                <c:pt idx="89">
                  <c:v>36616</c:v>
                </c:pt>
                <c:pt idx="90">
                  <c:v>36646</c:v>
                </c:pt>
                <c:pt idx="91">
                  <c:v>36677</c:v>
                </c:pt>
                <c:pt idx="92">
                  <c:v>36707</c:v>
                </c:pt>
                <c:pt idx="93">
                  <c:v>36738</c:v>
                </c:pt>
                <c:pt idx="94">
                  <c:v>36769</c:v>
                </c:pt>
                <c:pt idx="95">
                  <c:v>36799</c:v>
                </c:pt>
                <c:pt idx="96">
                  <c:v>36830</c:v>
                </c:pt>
                <c:pt idx="97">
                  <c:v>36860</c:v>
                </c:pt>
                <c:pt idx="98">
                  <c:v>36891</c:v>
                </c:pt>
                <c:pt idx="99">
                  <c:v>36922</c:v>
                </c:pt>
                <c:pt idx="100">
                  <c:v>36950</c:v>
                </c:pt>
                <c:pt idx="101">
                  <c:v>36981</c:v>
                </c:pt>
                <c:pt idx="102">
                  <c:v>37011</c:v>
                </c:pt>
                <c:pt idx="103">
                  <c:v>37042</c:v>
                </c:pt>
                <c:pt idx="104">
                  <c:v>37072</c:v>
                </c:pt>
                <c:pt idx="105">
                  <c:v>37103</c:v>
                </c:pt>
                <c:pt idx="106">
                  <c:v>37134</c:v>
                </c:pt>
                <c:pt idx="107">
                  <c:v>37164</c:v>
                </c:pt>
                <c:pt idx="108">
                  <c:v>37195</c:v>
                </c:pt>
                <c:pt idx="109">
                  <c:v>37225</c:v>
                </c:pt>
                <c:pt idx="110">
                  <c:v>37256</c:v>
                </c:pt>
                <c:pt idx="111">
                  <c:v>37287</c:v>
                </c:pt>
                <c:pt idx="112">
                  <c:v>37315</c:v>
                </c:pt>
                <c:pt idx="113">
                  <c:v>37346</c:v>
                </c:pt>
                <c:pt idx="114">
                  <c:v>37376</c:v>
                </c:pt>
                <c:pt idx="115">
                  <c:v>37407</c:v>
                </c:pt>
                <c:pt idx="116">
                  <c:v>37437</c:v>
                </c:pt>
                <c:pt idx="117">
                  <c:v>37468</c:v>
                </c:pt>
                <c:pt idx="118">
                  <c:v>37499</c:v>
                </c:pt>
                <c:pt idx="119">
                  <c:v>37529</c:v>
                </c:pt>
                <c:pt idx="120">
                  <c:v>37560</c:v>
                </c:pt>
                <c:pt idx="121">
                  <c:v>37590</c:v>
                </c:pt>
                <c:pt idx="122">
                  <c:v>37621</c:v>
                </c:pt>
                <c:pt idx="123">
                  <c:v>37652</c:v>
                </c:pt>
                <c:pt idx="124">
                  <c:v>37680</c:v>
                </c:pt>
                <c:pt idx="125">
                  <c:v>37711</c:v>
                </c:pt>
                <c:pt idx="126">
                  <c:v>37741</c:v>
                </c:pt>
                <c:pt idx="127">
                  <c:v>37772</c:v>
                </c:pt>
                <c:pt idx="128">
                  <c:v>37802</c:v>
                </c:pt>
                <c:pt idx="129">
                  <c:v>37833</c:v>
                </c:pt>
                <c:pt idx="130">
                  <c:v>37864</c:v>
                </c:pt>
                <c:pt idx="131">
                  <c:v>37894</c:v>
                </c:pt>
                <c:pt idx="132">
                  <c:v>37925</c:v>
                </c:pt>
                <c:pt idx="133">
                  <c:v>37955</c:v>
                </c:pt>
                <c:pt idx="134">
                  <c:v>37986</c:v>
                </c:pt>
                <c:pt idx="135">
                  <c:v>38017</c:v>
                </c:pt>
                <c:pt idx="136">
                  <c:v>38046</c:v>
                </c:pt>
                <c:pt idx="137">
                  <c:v>38077</c:v>
                </c:pt>
                <c:pt idx="138">
                  <c:v>38107</c:v>
                </c:pt>
                <c:pt idx="139">
                  <c:v>38138</c:v>
                </c:pt>
                <c:pt idx="140">
                  <c:v>38168</c:v>
                </c:pt>
                <c:pt idx="141">
                  <c:v>38199</c:v>
                </c:pt>
                <c:pt idx="142">
                  <c:v>38230</c:v>
                </c:pt>
                <c:pt idx="143">
                  <c:v>38260</c:v>
                </c:pt>
                <c:pt idx="144">
                  <c:v>38291</c:v>
                </c:pt>
                <c:pt idx="145">
                  <c:v>38321</c:v>
                </c:pt>
                <c:pt idx="146">
                  <c:v>38352</c:v>
                </c:pt>
                <c:pt idx="147">
                  <c:v>38383</c:v>
                </c:pt>
                <c:pt idx="148">
                  <c:v>38411</c:v>
                </c:pt>
                <c:pt idx="149">
                  <c:v>38442</c:v>
                </c:pt>
                <c:pt idx="150">
                  <c:v>38472</c:v>
                </c:pt>
                <c:pt idx="151">
                  <c:v>38503</c:v>
                </c:pt>
                <c:pt idx="152">
                  <c:v>38533</c:v>
                </c:pt>
                <c:pt idx="153">
                  <c:v>38564</c:v>
                </c:pt>
                <c:pt idx="154">
                  <c:v>38595</c:v>
                </c:pt>
                <c:pt idx="155">
                  <c:v>38625</c:v>
                </c:pt>
                <c:pt idx="156">
                  <c:v>38656</c:v>
                </c:pt>
                <c:pt idx="157">
                  <c:v>38686</c:v>
                </c:pt>
                <c:pt idx="158">
                  <c:v>38717</c:v>
                </c:pt>
                <c:pt idx="159">
                  <c:v>38748</c:v>
                </c:pt>
                <c:pt idx="160">
                  <c:v>38776</c:v>
                </c:pt>
                <c:pt idx="161">
                  <c:v>38807</c:v>
                </c:pt>
                <c:pt idx="162">
                  <c:v>38837</c:v>
                </c:pt>
                <c:pt idx="163">
                  <c:v>38868</c:v>
                </c:pt>
                <c:pt idx="164">
                  <c:v>38898</c:v>
                </c:pt>
                <c:pt idx="165">
                  <c:v>38929</c:v>
                </c:pt>
                <c:pt idx="166">
                  <c:v>38960</c:v>
                </c:pt>
                <c:pt idx="167">
                  <c:v>38990</c:v>
                </c:pt>
                <c:pt idx="168">
                  <c:v>39021</c:v>
                </c:pt>
                <c:pt idx="169">
                  <c:v>39051</c:v>
                </c:pt>
                <c:pt idx="170">
                  <c:v>39082</c:v>
                </c:pt>
                <c:pt idx="171">
                  <c:v>39113</c:v>
                </c:pt>
                <c:pt idx="172">
                  <c:v>39141</c:v>
                </c:pt>
                <c:pt idx="173">
                  <c:v>39172</c:v>
                </c:pt>
                <c:pt idx="174">
                  <c:v>39202</c:v>
                </c:pt>
                <c:pt idx="175">
                  <c:v>39233</c:v>
                </c:pt>
                <c:pt idx="176">
                  <c:v>39263</c:v>
                </c:pt>
                <c:pt idx="177">
                  <c:v>39294</c:v>
                </c:pt>
                <c:pt idx="178">
                  <c:v>39325</c:v>
                </c:pt>
                <c:pt idx="179">
                  <c:v>39355</c:v>
                </c:pt>
                <c:pt idx="180">
                  <c:v>39386</c:v>
                </c:pt>
                <c:pt idx="181">
                  <c:v>39416</c:v>
                </c:pt>
                <c:pt idx="182">
                  <c:v>39447</c:v>
                </c:pt>
                <c:pt idx="183">
                  <c:v>39478</c:v>
                </c:pt>
                <c:pt idx="184">
                  <c:v>39507</c:v>
                </c:pt>
                <c:pt idx="185">
                  <c:v>39538</c:v>
                </c:pt>
                <c:pt idx="186">
                  <c:v>39568</c:v>
                </c:pt>
                <c:pt idx="187">
                  <c:v>39599</c:v>
                </c:pt>
                <c:pt idx="188">
                  <c:v>39629</c:v>
                </c:pt>
                <c:pt idx="189">
                  <c:v>39660</c:v>
                </c:pt>
                <c:pt idx="190">
                  <c:v>39691</c:v>
                </c:pt>
                <c:pt idx="191">
                  <c:v>39721</c:v>
                </c:pt>
                <c:pt idx="192">
                  <c:v>39752</c:v>
                </c:pt>
                <c:pt idx="193">
                  <c:v>39782</c:v>
                </c:pt>
                <c:pt idx="194">
                  <c:v>39813</c:v>
                </c:pt>
                <c:pt idx="195">
                  <c:v>39844</c:v>
                </c:pt>
                <c:pt idx="196">
                  <c:v>39872</c:v>
                </c:pt>
                <c:pt idx="197">
                  <c:v>39903</c:v>
                </c:pt>
                <c:pt idx="198">
                  <c:v>39933</c:v>
                </c:pt>
                <c:pt idx="199">
                  <c:v>39964</c:v>
                </c:pt>
                <c:pt idx="200">
                  <c:v>39994</c:v>
                </c:pt>
                <c:pt idx="201">
                  <c:v>40025</c:v>
                </c:pt>
                <c:pt idx="202">
                  <c:v>40056</c:v>
                </c:pt>
                <c:pt idx="203">
                  <c:v>40086</c:v>
                </c:pt>
                <c:pt idx="204">
                  <c:v>40117</c:v>
                </c:pt>
                <c:pt idx="205">
                  <c:v>40147</c:v>
                </c:pt>
                <c:pt idx="206">
                  <c:v>40178</c:v>
                </c:pt>
                <c:pt idx="207">
                  <c:v>40209</c:v>
                </c:pt>
                <c:pt idx="208">
                  <c:v>40237</c:v>
                </c:pt>
                <c:pt idx="209">
                  <c:v>40268</c:v>
                </c:pt>
                <c:pt idx="210">
                  <c:v>40298</c:v>
                </c:pt>
                <c:pt idx="211">
                  <c:v>40329</c:v>
                </c:pt>
                <c:pt idx="212">
                  <c:v>40359</c:v>
                </c:pt>
                <c:pt idx="213">
                  <c:v>40390</c:v>
                </c:pt>
                <c:pt idx="214">
                  <c:v>40421</c:v>
                </c:pt>
                <c:pt idx="215">
                  <c:v>40451</c:v>
                </c:pt>
                <c:pt idx="216">
                  <c:v>40482</c:v>
                </c:pt>
                <c:pt idx="217">
                  <c:v>40512</c:v>
                </c:pt>
                <c:pt idx="218">
                  <c:v>40543</c:v>
                </c:pt>
                <c:pt idx="219">
                  <c:v>40574</c:v>
                </c:pt>
                <c:pt idx="220">
                  <c:v>40602</c:v>
                </c:pt>
                <c:pt idx="221">
                  <c:v>40633</c:v>
                </c:pt>
                <c:pt idx="222">
                  <c:v>40663</c:v>
                </c:pt>
                <c:pt idx="223">
                  <c:v>40694</c:v>
                </c:pt>
                <c:pt idx="224">
                  <c:v>40724</c:v>
                </c:pt>
                <c:pt idx="225">
                  <c:v>40755</c:v>
                </c:pt>
                <c:pt idx="226">
                  <c:v>40786</c:v>
                </c:pt>
                <c:pt idx="227">
                  <c:v>40816</c:v>
                </c:pt>
                <c:pt idx="228">
                  <c:v>40847</c:v>
                </c:pt>
                <c:pt idx="229">
                  <c:v>40877</c:v>
                </c:pt>
                <c:pt idx="230">
                  <c:v>40908</c:v>
                </c:pt>
                <c:pt idx="231">
                  <c:v>40939</c:v>
                </c:pt>
                <c:pt idx="232">
                  <c:v>40968</c:v>
                </c:pt>
                <c:pt idx="233">
                  <c:v>40999</c:v>
                </c:pt>
                <c:pt idx="234">
                  <c:v>41029</c:v>
                </c:pt>
                <c:pt idx="235">
                  <c:v>41060</c:v>
                </c:pt>
                <c:pt idx="236">
                  <c:v>41090</c:v>
                </c:pt>
                <c:pt idx="237">
                  <c:v>41121</c:v>
                </c:pt>
                <c:pt idx="238">
                  <c:v>41152</c:v>
                </c:pt>
                <c:pt idx="239">
                  <c:v>41182</c:v>
                </c:pt>
                <c:pt idx="240">
                  <c:v>41213</c:v>
                </c:pt>
                <c:pt idx="241">
                  <c:v>41243</c:v>
                </c:pt>
                <c:pt idx="242">
                  <c:v>41274</c:v>
                </c:pt>
                <c:pt idx="243">
                  <c:v>41305</c:v>
                </c:pt>
                <c:pt idx="244">
                  <c:v>41333</c:v>
                </c:pt>
                <c:pt idx="245">
                  <c:v>41364</c:v>
                </c:pt>
                <c:pt idx="246">
                  <c:v>41394</c:v>
                </c:pt>
                <c:pt idx="247">
                  <c:v>41425</c:v>
                </c:pt>
                <c:pt idx="248">
                  <c:v>41455</c:v>
                </c:pt>
                <c:pt idx="249">
                  <c:v>41486</c:v>
                </c:pt>
                <c:pt idx="250">
                  <c:v>41517</c:v>
                </c:pt>
                <c:pt idx="251">
                  <c:v>41547</c:v>
                </c:pt>
                <c:pt idx="252">
                  <c:v>41578</c:v>
                </c:pt>
                <c:pt idx="253">
                  <c:v>41608</c:v>
                </c:pt>
                <c:pt idx="254">
                  <c:v>41639</c:v>
                </c:pt>
                <c:pt idx="255">
                  <c:v>41670</c:v>
                </c:pt>
                <c:pt idx="256">
                  <c:v>41698</c:v>
                </c:pt>
                <c:pt idx="257">
                  <c:v>41729</c:v>
                </c:pt>
                <c:pt idx="258">
                  <c:v>41759</c:v>
                </c:pt>
                <c:pt idx="259">
                  <c:v>41790</c:v>
                </c:pt>
                <c:pt idx="260">
                  <c:v>41820</c:v>
                </c:pt>
                <c:pt idx="261">
                  <c:v>41851</c:v>
                </c:pt>
                <c:pt idx="262">
                  <c:v>41882</c:v>
                </c:pt>
                <c:pt idx="263">
                  <c:v>41912</c:v>
                </c:pt>
                <c:pt idx="264">
                  <c:v>41943</c:v>
                </c:pt>
                <c:pt idx="265">
                  <c:v>41973</c:v>
                </c:pt>
                <c:pt idx="266">
                  <c:v>42004</c:v>
                </c:pt>
                <c:pt idx="267">
                  <c:v>42035</c:v>
                </c:pt>
                <c:pt idx="268">
                  <c:v>42063</c:v>
                </c:pt>
                <c:pt idx="269">
                  <c:v>42094</c:v>
                </c:pt>
                <c:pt idx="270">
                  <c:v>42124</c:v>
                </c:pt>
                <c:pt idx="271">
                  <c:v>42155</c:v>
                </c:pt>
                <c:pt idx="272">
                  <c:v>42185</c:v>
                </c:pt>
                <c:pt idx="273">
                  <c:v>42216</c:v>
                </c:pt>
                <c:pt idx="274">
                  <c:v>42247</c:v>
                </c:pt>
                <c:pt idx="275">
                  <c:v>42277</c:v>
                </c:pt>
                <c:pt idx="276">
                  <c:v>42308</c:v>
                </c:pt>
                <c:pt idx="277">
                  <c:v>42338</c:v>
                </c:pt>
                <c:pt idx="278">
                  <c:v>42369</c:v>
                </c:pt>
                <c:pt idx="279">
                  <c:v>42400</c:v>
                </c:pt>
                <c:pt idx="280">
                  <c:v>42429</c:v>
                </c:pt>
                <c:pt idx="281">
                  <c:v>42460</c:v>
                </c:pt>
                <c:pt idx="282">
                  <c:v>42490</c:v>
                </c:pt>
                <c:pt idx="283">
                  <c:v>42521</c:v>
                </c:pt>
                <c:pt idx="284">
                  <c:v>42551</c:v>
                </c:pt>
                <c:pt idx="285">
                  <c:v>42582</c:v>
                </c:pt>
                <c:pt idx="286">
                  <c:v>42613</c:v>
                </c:pt>
                <c:pt idx="287">
                  <c:v>42643</c:v>
                </c:pt>
                <c:pt idx="288">
                  <c:v>42674</c:v>
                </c:pt>
                <c:pt idx="289">
                  <c:v>42704</c:v>
                </c:pt>
                <c:pt idx="290">
                  <c:v>42735</c:v>
                </c:pt>
                <c:pt idx="291">
                  <c:v>42766</c:v>
                </c:pt>
                <c:pt idx="292">
                  <c:v>42794</c:v>
                </c:pt>
                <c:pt idx="293">
                  <c:v>42825</c:v>
                </c:pt>
                <c:pt idx="294">
                  <c:v>42855</c:v>
                </c:pt>
                <c:pt idx="295">
                  <c:v>42886</c:v>
                </c:pt>
                <c:pt idx="296">
                  <c:v>42916</c:v>
                </c:pt>
                <c:pt idx="297">
                  <c:v>42947</c:v>
                </c:pt>
                <c:pt idx="298">
                  <c:v>42978</c:v>
                </c:pt>
                <c:pt idx="299">
                  <c:v>43008</c:v>
                </c:pt>
                <c:pt idx="300">
                  <c:v>43039</c:v>
                </c:pt>
                <c:pt idx="301">
                  <c:v>43069</c:v>
                </c:pt>
                <c:pt idx="302">
                  <c:v>43100</c:v>
                </c:pt>
                <c:pt idx="303">
                  <c:v>43131</c:v>
                </c:pt>
                <c:pt idx="304">
                  <c:v>43159</c:v>
                </c:pt>
                <c:pt idx="305">
                  <c:v>43190</c:v>
                </c:pt>
                <c:pt idx="306">
                  <c:v>43220</c:v>
                </c:pt>
                <c:pt idx="307">
                  <c:v>43251</c:v>
                </c:pt>
                <c:pt idx="308">
                  <c:v>43281</c:v>
                </c:pt>
                <c:pt idx="309">
                  <c:v>43312</c:v>
                </c:pt>
                <c:pt idx="310">
                  <c:v>43343</c:v>
                </c:pt>
                <c:pt idx="311">
                  <c:v>43373</c:v>
                </c:pt>
                <c:pt idx="312">
                  <c:v>43404</c:v>
                </c:pt>
                <c:pt idx="313">
                  <c:v>43434</c:v>
                </c:pt>
                <c:pt idx="314">
                  <c:v>43465</c:v>
                </c:pt>
                <c:pt idx="315">
                  <c:v>43496</c:v>
                </c:pt>
                <c:pt idx="316">
                  <c:v>43524</c:v>
                </c:pt>
                <c:pt idx="317">
                  <c:v>43555</c:v>
                </c:pt>
                <c:pt idx="318">
                  <c:v>43585</c:v>
                </c:pt>
                <c:pt idx="319">
                  <c:v>43616</c:v>
                </c:pt>
                <c:pt idx="320">
                  <c:v>43646</c:v>
                </c:pt>
                <c:pt idx="321">
                  <c:v>43677</c:v>
                </c:pt>
                <c:pt idx="322">
                  <c:v>43708</c:v>
                </c:pt>
                <c:pt idx="323">
                  <c:v>43738</c:v>
                </c:pt>
                <c:pt idx="324">
                  <c:v>43769</c:v>
                </c:pt>
                <c:pt idx="325">
                  <c:v>43799</c:v>
                </c:pt>
                <c:pt idx="326">
                  <c:v>43830</c:v>
                </c:pt>
                <c:pt idx="327">
                  <c:v>43861</c:v>
                </c:pt>
                <c:pt idx="328">
                  <c:v>43890</c:v>
                </c:pt>
                <c:pt idx="329">
                  <c:v>43921</c:v>
                </c:pt>
                <c:pt idx="330">
                  <c:v>43951</c:v>
                </c:pt>
                <c:pt idx="331">
                  <c:v>43982</c:v>
                </c:pt>
                <c:pt idx="332">
                  <c:v>44012</c:v>
                </c:pt>
                <c:pt idx="333">
                  <c:v>44043</c:v>
                </c:pt>
                <c:pt idx="334">
                  <c:v>44074</c:v>
                </c:pt>
                <c:pt idx="335">
                  <c:v>44104</c:v>
                </c:pt>
                <c:pt idx="336">
                  <c:v>44135</c:v>
                </c:pt>
                <c:pt idx="337">
                  <c:v>44165</c:v>
                </c:pt>
                <c:pt idx="338">
                  <c:v>44196</c:v>
                </c:pt>
                <c:pt idx="339">
                  <c:v>44227</c:v>
                </c:pt>
                <c:pt idx="340">
                  <c:v>44255</c:v>
                </c:pt>
                <c:pt idx="341">
                  <c:v>44286</c:v>
                </c:pt>
                <c:pt idx="342">
                  <c:v>44316</c:v>
                </c:pt>
                <c:pt idx="343">
                  <c:v>44347</c:v>
                </c:pt>
                <c:pt idx="344">
                  <c:v>44377</c:v>
                </c:pt>
                <c:pt idx="345">
                  <c:v>44408</c:v>
                </c:pt>
                <c:pt idx="346">
                  <c:v>44439</c:v>
                </c:pt>
                <c:pt idx="347">
                  <c:v>44469</c:v>
                </c:pt>
                <c:pt idx="348">
                  <c:v>44500</c:v>
                </c:pt>
                <c:pt idx="349">
                  <c:v>44530</c:v>
                </c:pt>
                <c:pt idx="350">
                  <c:v>44561</c:v>
                </c:pt>
                <c:pt idx="351">
                  <c:v>44592</c:v>
                </c:pt>
                <c:pt idx="352">
                  <c:v>44620</c:v>
                </c:pt>
                <c:pt idx="353">
                  <c:v>44651</c:v>
                </c:pt>
                <c:pt idx="354">
                  <c:v>44681</c:v>
                </c:pt>
                <c:pt idx="355">
                  <c:v>44712</c:v>
                </c:pt>
                <c:pt idx="356">
                  <c:v>44742</c:v>
                </c:pt>
                <c:pt idx="357">
                  <c:v>44773</c:v>
                </c:pt>
                <c:pt idx="358">
                  <c:v>44804</c:v>
                </c:pt>
                <c:pt idx="359">
                  <c:v>44834</c:v>
                </c:pt>
                <c:pt idx="360">
                  <c:v>44865</c:v>
                </c:pt>
                <c:pt idx="361">
                  <c:v>44895</c:v>
                </c:pt>
                <c:pt idx="362">
                  <c:v>44926</c:v>
                </c:pt>
                <c:pt idx="363">
                  <c:v>44957</c:v>
                </c:pt>
                <c:pt idx="364">
                  <c:v>44985</c:v>
                </c:pt>
                <c:pt idx="365">
                  <c:v>45016</c:v>
                </c:pt>
                <c:pt idx="366">
                  <c:v>45046</c:v>
                </c:pt>
                <c:pt idx="367">
                  <c:v>45077</c:v>
                </c:pt>
                <c:pt idx="368">
                  <c:v>45107</c:v>
                </c:pt>
                <c:pt idx="369">
                  <c:v>45138</c:v>
                </c:pt>
                <c:pt idx="370">
                  <c:v>45169</c:v>
                </c:pt>
              </c:numCache>
            </c:numRef>
          </c:cat>
          <c:val>
            <c:numRef>
              <c:f>zdroj!$B$23:$B$393</c:f>
              <c:numCache>
                <c:formatCode>General</c:formatCode>
                <c:ptCount val="371"/>
                <c:pt idx="0">
                  <c:v>101.9</c:v>
                </c:pt>
                <c:pt idx="1">
                  <c:v>102.2</c:v>
                </c:pt>
                <c:pt idx="2">
                  <c:v>100.6</c:v>
                </c:pt>
                <c:pt idx="3">
                  <c:v>108.5</c:v>
                </c:pt>
                <c:pt idx="4">
                  <c:v>101.3</c:v>
                </c:pt>
                <c:pt idx="5">
                  <c:v>100.6</c:v>
                </c:pt>
                <c:pt idx="6">
                  <c:v>100.6</c:v>
                </c:pt>
                <c:pt idx="7">
                  <c:v>100.4</c:v>
                </c:pt>
                <c:pt idx="8">
                  <c:v>100.4</c:v>
                </c:pt>
                <c:pt idx="9">
                  <c:v>100.7</c:v>
                </c:pt>
                <c:pt idx="10">
                  <c:v>100.7</c:v>
                </c:pt>
                <c:pt idx="11">
                  <c:v>101.4</c:v>
                </c:pt>
                <c:pt idx="12">
                  <c:v>101.1</c:v>
                </c:pt>
                <c:pt idx="13">
                  <c:v>100.5</c:v>
                </c:pt>
                <c:pt idx="14">
                  <c:v>100.8</c:v>
                </c:pt>
                <c:pt idx="15">
                  <c:v>101.9</c:v>
                </c:pt>
                <c:pt idx="16">
                  <c:v>100.2</c:v>
                </c:pt>
                <c:pt idx="17">
                  <c:v>100.3</c:v>
                </c:pt>
                <c:pt idx="18">
                  <c:v>100.4</c:v>
                </c:pt>
                <c:pt idx="19">
                  <c:v>100.5</c:v>
                </c:pt>
                <c:pt idx="20">
                  <c:v>100.7</c:v>
                </c:pt>
                <c:pt idx="21">
                  <c:v>100.8</c:v>
                </c:pt>
                <c:pt idx="22">
                  <c:v>101.1</c:v>
                </c:pt>
                <c:pt idx="23">
                  <c:v>101.8</c:v>
                </c:pt>
                <c:pt idx="24">
                  <c:v>101.3</c:v>
                </c:pt>
                <c:pt idx="25">
                  <c:v>100.5</c:v>
                </c:pt>
                <c:pt idx="26">
                  <c:v>100.4</c:v>
                </c:pt>
                <c:pt idx="27">
                  <c:v>101.4</c:v>
                </c:pt>
                <c:pt idx="28">
                  <c:v>100.8</c:v>
                </c:pt>
                <c:pt idx="29">
                  <c:v>100.3</c:v>
                </c:pt>
                <c:pt idx="30">
                  <c:v>101</c:v>
                </c:pt>
                <c:pt idx="31">
                  <c:v>100.4</c:v>
                </c:pt>
                <c:pt idx="32">
                  <c:v>101.1</c:v>
                </c:pt>
                <c:pt idx="33">
                  <c:v>100</c:v>
                </c:pt>
                <c:pt idx="34">
                  <c:v>100</c:v>
                </c:pt>
                <c:pt idx="35">
                  <c:v>100.9</c:v>
                </c:pt>
                <c:pt idx="36">
                  <c:v>100.6</c:v>
                </c:pt>
                <c:pt idx="37">
                  <c:v>100.7</c:v>
                </c:pt>
                <c:pt idx="38">
                  <c:v>100.5</c:v>
                </c:pt>
                <c:pt idx="39">
                  <c:v>102.3</c:v>
                </c:pt>
                <c:pt idx="40">
                  <c:v>100.5</c:v>
                </c:pt>
                <c:pt idx="41">
                  <c:v>100.6</c:v>
                </c:pt>
                <c:pt idx="42">
                  <c:v>100.6</c:v>
                </c:pt>
                <c:pt idx="43">
                  <c:v>100.6</c:v>
                </c:pt>
                <c:pt idx="44">
                  <c:v>100.8</c:v>
                </c:pt>
                <c:pt idx="45">
                  <c:v>101</c:v>
                </c:pt>
                <c:pt idx="46">
                  <c:v>100.2</c:v>
                </c:pt>
                <c:pt idx="47">
                  <c:v>100.3</c:v>
                </c:pt>
                <c:pt idx="48">
                  <c:v>100.5</c:v>
                </c:pt>
                <c:pt idx="49">
                  <c:v>100.5</c:v>
                </c:pt>
                <c:pt idx="50">
                  <c:v>100.5</c:v>
                </c:pt>
                <c:pt idx="51">
                  <c:v>101.2</c:v>
                </c:pt>
                <c:pt idx="52">
                  <c:v>100.3</c:v>
                </c:pt>
                <c:pt idx="53">
                  <c:v>100.1</c:v>
                </c:pt>
                <c:pt idx="54">
                  <c:v>100.6</c:v>
                </c:pt>
                <c:pt idx="55">
                  <c:v>100.1</c:v>
                </c:pt>
                <c:pt idx="56">
                  <c:v>101.2</c:v>
                </c:pt>
                <c:pt idx="57">
                  <c:v>103.5</c:v>
                </c:pt>
                <c:pt idx="58">
                  <c:v>100.7</c:v>
                </c:pt>
                <c:pt idx="59">
                  <c:v>100.6</c:v>
                </c:pt>
                <c:pt idx="60">
                  <c:v>100.4</c:v>
                </c:pt>
                <c:pt idx="61">
                  <c:v>100.4</c:v>
                </c:pt>
                <c:pt idx="62">
                  <c:v>100.5</c:v>
                </c:pt>
                <c:pt idx="63">
                  <c:v>104</c:v>
                </c:pt>
                <c:pt idx="64">
                  <c:v>100.6</c:v>
                </c:pt>
                <c:pt idx="65">
                  <c:v>100.1</c:v>
                </c:pt>
                <c:pt idx="66">
                  <c:v>100.3</c:v>
                </c:pt>
                <c:pt idx="67">
                  <c:v>100.1</c:v>
                </c:pt>
                <c:pt idx="68">
                  <c:v>100.3</c:v>
                </c:pt>
                <c:pt idx="69">
                  <c:v>101.9</c:v>
                </c:pt>
                <c:pt idx="70">
                  <c:v>99.8</c:v>
                </c:pt>
                <c:pt idx="71">
                  <c:v>100.1</c:v>
                </c:pt>
                <c:pt idx="72">
                  <c:v>99.8</c:v>
                </c:pt>
                <c:pt idx="73">
                  <c:v>99.8</c:v>
                </c:pt>
                <c:pt idx="74">
                  <c:v>99.8</c:v>
                </c:pt>
                <c:pt idx="75">
                  <c:v>100.8</c:v>
                </c:pt>
                <c:pt idx="76">
                  <c:v>100</c:v>
                </c:pt>
                <c:pt idx="77">
                  <c:v>99.8</c:v>
                </c:pt>
                <c:pt idx="78">
                  <c:v>100.3</c:v>
                </c:pt>
                <c:pt idx="79">
                  <c:v>99.9</c:v>
                </c:pt>
                <c:pt idx="80">
                  <c:v>100.2</c:v>
                </c:pt>
                <c:pt idx="81">
                  <c:v>100.8</c:v>
                </c:pt>
                <c:pt idx="82">
                  <c:v>100.1</c:v>
                </c:pt>
                <c:pt idx="83">
                  <c:v>99.9</c:v>
                </c:pt>
                <c:pt idx="84">
                  <c:v>100</c:v>
                </c:pt>
                <c:pt idx="85">
                  <c:v>100.2</c:v>
                </c:pt>
                <c:pt idx="86">
                  <c:v>100.5</c:v>
                </c:pt>
                <c:pt idx="87">
                  <c:v>101.7</c:v>
                </c:pt>
                <c:pt idx="88">
                  <c:v>100.2</c:v>
                </c:pt>
                <c:pt idx="89">
                  <c:v>100</c:v>
                </c:pt>
                <c:pt idx="90">
                  <c:v>99.9</c:v>
                </c:pt>
                <c:pt idx="91">
                  <c:v>100.2</c:v>
                </c:pt>
                <c:pt idx="92">
                  <c:v>100.6</c:v>
                </c:pt>
                <c:pt idx="93">
                  <c:v>100.6</c:v>
                </c:pt>
                <c:pt idx="94">
                  <c:v>100.2</c:v>
                </c:pt>
                <c:pt idx="95">
                  <c:v>100</c:v>
                </c:pt>
                <c:pt idx="96">
                  <c:v>100.3</c:v>
                </c:pt>
                <c:pt idx="97">
                  <c:v>100.1</c:v>
                </c:pt>
                <c:pt idx="98">
                  <c:v>100.2</c:v>
                </c:pt>
                <c:pt idx="99">
                  <c:v>101.9</c:v>
                </c:pt>
                <c:pt idx="100">
                  <c:v>100</c:v>
                </c:pt>
                <c:pt idx="101">
                  <c:v>100.1</c:v>
                </c:pt>
                <c:pt idx="102">
                  <c:v>100.4</c:v>
                </c:pt>
                <c:pt idx="103">
                  <c:v>100.6</c:v>
                </c:pt>
                <c:pt idx="104">
                  <c:v>101</c:v>
                </c:pt>
                <c:pt idx="105">
                  <c:v>101</c:v>
                </c:pt>
                <c:pt idx="106">
                  <c:v>99.8</c:v>
                </c:pt>
                <c:pt idx="107">
                  <c:v>99.3</c:v>
                </c:pt>
                <c:pt idx="108">
                  <c:v>100</c:v>
                </c:pt>
                <c:pt idx="109">
                  <c:v>99.9</c:v>
                </c:pt>
                <c:pt idx="110">
                  <c:v>100.1</c:v>
                </c:pt>
                <c:pt idx="111">
                  <c:v>101.5</c:v>
                </c:pt>
                <c:pt idx="112">
                  <c:v>100.2</c:v>
                </c:pt>
                <c:pt idx="113">
                  <c:v>99.9</c:v>
                </c:pt>
                <c:pt idx="114">
                  <c:v>99.9</c:v>
                </c:pt>
                <c:pt idx="115">
                  <c:v>99.9</c:v>
                </c:pt>
                <c:pt idx="116">
                  <c:v>99.7</c:v>
                </c:pt>
                <c:pt idx="117">
                  <c:v>100.5</c:v>
                </c:pt>
                <c:pt idx="118">
                  <c:v>99.8</c:v>
                </c:pt>
                <c:pt idx="119">
                  <c:v>99.5</c:v>
                </c:pt>
                <c:pt idx="120">
                  <c:v>99.7</c:v>
                </c:pt>
                <c:pt idx="121">
                  <c:v>99.8</c:v>
                </c:pt>
                <c:pt idx="122">
                  <c:v>100.2</c:v>
                </c:pt>
                <c:pt idx="123">
                  <c:v>100.6</c:v>
                </c:pt>
                <c:pt idx="124">
                  <c:v>100.2</c:v>
                </c:pt>
                <c:pt idx="125">
                  <c:v>99.9</c:v>
                </c:pt>
                <c:pt idx="126">
                  <c:v>100.2</c:v>
                </c:pt>
                <c:pt idx="127">
                  <c:v>100</c:v>
                </c:pt>
                <c:pt idx="128">
                  <c:v>100</c:v>
                </c:pt>
                <c:pt idx="129">
                  <c:v>100.1</c:v>
                </c:pt>
                <c:pt idx="130">
                  <c:v>99.8</c:v>
                </c:pt>
                <c:pt idx="131">
                  <c:v>99.5</c:v>
                </c:pt>
                <c:pt idx="132">
                  <c:v>100.1</c:v>
                </c:pt>
                <c:pt idx="133">
                  <c:v>100.5</c:v>
                </c:pt>
                <c:pt idx="134">
                  <c:v>100.2</c:v>
                </c:pt>
                <c:pt idx="135">
                  <c:v>101.8</c:v>
                </c:pt>
                <c:pt idx="136">
                  <c:v>100.2</c:v>
                </c:pt>
                <c:pt idx="137">
                  <c:v>100.1</c:v>
                </c:pt>
                <c:pt idx="138">
                  <c:v>100</c:v>
                </c:pt>
                <c:pt idx="139">
                  <c:v>100.4</c:v>
                </c:pt>
                <c:pt idx="140">
                  <c:v>100.2</c:v>
                </c:pt>
                <c:pt idx="141">
                  <c:v>100.4</c:v>
                </c:pt>
                <c:pt idx="142">
                  <c:v>100</c:v>
                </c:pt>
                <c:pt idx="143">
                  <c:v>99.2</c:v>
                </c:pt>
                <c:pt idx="144">
                  <c:v>100.5</c:v>
                </c:pt>
                <c:pt idx="145">
                  <c:v>99.9</c:v>
                </c:pt>
                <c:pt idx="146">
                  <c:v>100.1</c:v>
                </c:pt>
                <c:pt idx="147">
                  <c:v>100.7</c:v>
                </c:pt>
                <c:pt idx="148">
                  <c:v>100.2</c:v>
                </c:pt>
                <c:pt idx="149">
                  <c:v>99.9</c:v>
                </c:pt>
                <c:pt idx="150">
                  <c:v>100.1</c:v>
                </c:pt>
                <c:pt idx="151">
                  <c:v>100.2</c:v>
                </c:pt>
                <c:pt idx="152">
                  <c:v>100.6</c:v>
                </c:pt>
                <c:pt idx="153">
                  <c:v>100.3</c:v>
                </c:pt>
                <c:pt idx="154">
                  <c:v>100</c:v>
                </c:pt>
                <c:pt idx="155">
                  <c:v>99.7</c:v>
                </c:pt>
                <c:pt idx="156">
                  <c:v>100.9</c:v>
                </c:pt>
                <c:pt idx="157">
                  <c:v>99.7</c:v>
                </c:pt>
                <c:pt idx="158">
                  <c:v>99.9</c:v>
                </c:pt>
                <c:pt idx="159">
                  <c:v>101.4</c:v>
                </c:pt>
                <c:pt idx="160">
                  <c:v>100.1</c:v>
                </c:pt>
                <c:pt idx="161">
                  <c:v>99.9</c:v>
                </c:pt>
                <c:pt idx="162">
                  <c:v>100.1</c:v>
                </c:pt>
                <c:pt idx="163">
                  <c:v>100.5</c:v>
                </c:pt>
                <c:pt idx="164">
                  <c:v>100.3</c:v>
                </c:pt>
                <c:pt idx="165">
                  <c:v>100.4</c:v>
                </c:pt>
                <c:pt idx="166">
                  <c:v>100.2</c:v>
                </c:pt>
                <c:pt idx="167">
                  <c:v>99.3</c:v>
                </c:pt>
                <c:pt idx="168">
                  <c:v>99.5</c:v>
                </c:pt>
                <c:pt idx="169">
                  <c:v>99.9</c:v>
                </c:pt>
                <c:pt idx="170">
                  <c:v>100.2</c:v>
                </c:pt>
                <c:pt idx="171">
                  <c:v>101</c:v>
                </c:pt>
                <c:pt idx="172">
                  <c:v>100.3</c:v>
                </c:pt>
                <c:pt idx="173">
                  <c:v>100.3</c:v>
                </c:pt>
                <c:pt idx="174">
                  <c:v>100.7</c:v>
                </c:pt>
                <c:pt idx="175">
                  <c:v>100.4</c:v>
                </c:pt>
                <c:pt idx="176">
                  <c:v>100.3</c:v>
                </c:pt>
                <c:pt idx="177">
                  <c:v>100.4</c:v>
                </c:pt>
                <c:pt idx="178">
                  <c:v>100.3</c:v>
                </c:pt>
                <c:pt idx="179">
                  <c:v>99.7</c:v>
                </c:pt>
                <c:pt idx="180">
                  <c:v>100.6</c:v>
                </c:pt>
                <c:pt idx="181">
                  <c:v>100.9</c:v>
                </c:pt>
                <c:pt idx="182">
                  <c:v>100.5</c:v>
                </c:pt>
                <c:pt idx="183">
                  <c:v>103</c:v>
                </c:pt>
                <c:pt idx="184">
                  <c:v>100.3</c:v>
                </c:pt>
                <c:pt idx="185">
                  <c:v>99.9</c:v>
                </c:pt>
                <c:pt idx="186">
                  <c:v>100.4</c:v>
                </c:pt>
                <c:pt idx="187">
                  <c:v>100.5</c:v>
                </c:pt>
                <c:pt idx="188">
                  <c:v>100.2</c:v>
                </c:pt>
                <c:pt idx="189">
                  <c:v>100.5</c:v>
                </c:pt>
                <c:pt idx="190">
                  <c:v>99.9</c:v>
                </c:pt>
                <c:pt idx="191">
                  <c:v>99.8</c:v>
                </c:pt>
                <c:pt idx="192">
                  <c:v>100</c:v>
                </c:pt>
                <c:pt idx="193">
                  <c:v>99.5</c:v>
                </c:pt>
                <c:pt idx="194">
                  <c:v>99.7</c:v>
                </c:pt>
                <c:pt idx="195">
                  <c:v>101.5</c:v>
                </c:pt>
                <c:pt idx="196">
                  <c:v>100.1</c:v>
                </c:pt>
                <c:pt idx="197">
                  <c:v>100.2</c:v>
                </c:pt>
                <c:pt idx="198">
                  <c:v>99.9</c:v>
                </c:pt>
                <c:pt idx="199">
                  <c:v>100</c:v>
                </c:pt>
                <c:pt idx="200">
                  <c:v>100</c:v>
                </c:pt>
                <c:pt idx="201">
                  <c:v>99.6</c:v>
                </c:pt>
                <c:pt idx="202">
                  <c:v>99.8</c:v>
                </c:pt>
                <c:pt idx="203">
                  <c:v>99.6</c:v>
                </c:pt>
                <c:pt idx="204">
                  <c:v>99.8</c:v>
                </c:pt>
                <c:pt idx="205">
                  <c:v>100.2</c:v>
                </c:pt>
                <c:pt idx="206">
                  <c:v>100.2</c:v>
                </c:pt>
                <c:pt idx="207">
                  <c:v>101.2</c:v>
                </c:pt>
                <c:pt idx="208">
                  <c:v>100</c:v>
                </c:pt>
                <c:pt idx="209">
                  <c:v>100.3</c:v>
                </c:pt>
                <c:pt idx="210">
                  <c:v>100.3</c:v>
                </c:pt>
                <c:pt idx="211">
                  <c:v>100.1</c:v>
                </c:pt>
                <c:pt idx="212">
                  <c:v>100</c:v>
                </c:pt>
                <c:pt idx="213">
                  <c:v>100.3</c:v>
                </c:pt>
                <c:pt idx="214">
                  <c:v>99.7</c:v>
                </c:pt>
                <c:pt idx="215">
                  <c:v>99.7</c:v>
                </c:pt>
                <c:pt idx="216">
                  <c:v>99.8</c:v>
                </c:pt>
                <c:pt idx="217">
                  <c:v>100.2</c:v>
                </c:pt>
                <c:pt idx="218">
                  <c:v>100.5</c:v>
                </c:pt>
                <c:pt idx="219">
                  <c:v>100.7</c:v>
                </c:pt>
                <c:pt idx="220">
                  <c:v>100.1</c:v>
                </c:pt>
                <c:pt idx="221">
                  <c:v>100.1</c:v>
                </c:pt>
                <c:pt idx="222">
                  <c:v>100.3</c:v>
                </c:pt>
                <c:pt idx="223">
                  <c:v>100.5</c:v>
                </c:pt>
                <c:pt idx="224">
                  <c:v>99.8</c:v>
                </c:pt>
                <c:pt idx="225">
                  <c:v>100.3</c:v>
                </c:pt>
                <c:pt idx="226">
                  <c:v>99.7</c:v>
                </c:pt>
                <c:pt idx="227">
                  <c:v>99.8</c:v>
                </c:pt>
                <c:pt idx="228">
                  <c:v>100.3</c:v>
                </c:pt>
                <c:pt idx="229">
                  <c:v>100.4</c:v>
                </c:pt>
                <c:pt idx="230">
                  <c:v>100.4</c:v>
                </c:pt>
                <c:pt idx="231">
                  <c:v>101.8</c:v>
                </c:pt>
                <c:pt idx="232">
                  <c:v>100.2</c:v>
                </c:pt>
                <c:pt idx="233">
                  <c:v>100.2</c:v>
                </c:pt>
                <c:pt idx="234">
                  <c:v>100</c:v>
                </c:pt>
                <c:pt idx="235">
                  <c:v>100.2</c:v>
                </c:pt>
                <c:pt idx="236">
                  <c:v>100.2</c:v>
                </c:pt>
                <c:pt idx="237">
                  <c:v>99.9</c:v>
                </c:pt>
                <c:pt idx="238">
                  <c:v>99.9</c:v>
                </c:pt>
                <c:pt idx="239">
                  <c:v>99.9</c:v>
                </c:pt>
                <c:pt idx="240">
                  <c:v>100.2</c:v>
                </c:pt>
                <c:pt idx="241">
                  <c:v>99.8</c:v>
                </c:pt>
                <c:pt idx="242">
                  <c:v>100.1</c:v>
                </c:pt>
                <c:pt idx="243">
                  <c:v>101.3</c:v>
                </c:pt>
                <c:pt idx="244">
                  <c:v>100.1</c:v>
                </c:pt>
                <c:pt idx="245">
                  <c:v>100.1</c:v>
                </c:pt>
                <c:pt idx="246">
                  <c:v>100.1</c:v>
                </c:pt>
                <c:pt idx="247">
                  <c:v>99.8</c:v>
                </c:pt>
                <c:pt idx="248">
                  <c:v>100.4</c:v>
                </c:pt>
                <c:pt idx="249">
                  <c:v>99.8</c:v>
                </c:pt>
                <c:pt idx="250">
                  <c:v>99.8</c:v>
                </c:pt>
                <c:pt idx="251">
                  <c:v>99.6</c:v>
                </c:pt>
                <c:pt idx="252">
                  <c:v>100.2</c:v>
                </c:pt>
                <c:pt idx="253">
                  <c:v>99.9</c:v>
                </c:pt>
                <c:pt idx="254">
                  <c:v>100.4</c:v>
                </c:pt>
                <c:pt idx="255">
                  <c:v>100.1</c:v>
                </c:pt>
                <c:pt idx="256">
                  <c:v>100.2</c:v>
                </c:pt>
                <c:pt idx="257">
                  <c:v>100</c:v>
                </c:pt>
                <c:pt idx="258">
                  <c:v>100</c:v>
                </c:pt>
                <c:pt idx="259">
                  <c:v>100.1</c:v>
                </c:pt>
                <c:pt idx="260">
                  <c:v>100</c:v>
                </c:pt>
                <c:pt idx="261">
                  <c:v>100.2</c:v>
                </c:pt>
                <c:pt idx="262">
                  <c:v>99.9</c:v>
                </c:pt>
                <c:pt idx="263">
                  <c:v>99.8</c:v>
                </c:pt>
                <c:pt idx="264">
                  <c:v>100.2</c:v>
                </c:pt>
                <c:pt idx="265">
                  <c:v>99.8</c:v>
                </c:pt>
                <c:pt idx="266">
                  <c:v>99.9</c:v>
                </c:pt>
                <c:pt idx="267">
                  <c:v>100.1</c:v>
                </c:pt>
                <c:pt idx="268">
                  <c:v>100.2</c:v>
                </c:pt>
                <c:pt idx="269">
                  <c:v>100.1</c:v>
                </c:pt>
                <c:pt idx="270">
                  <c:v>100.3</c:v>
                </c:pt>
                <c:pt idx="271">
                  <c:v>100.3</c:v>
                </c:pt>
                <c:pt idx="272">
                  <c:v>100.1</c:v>
                </c:pt>
                <c:pt idx="273">
                  <c:v>99.9</c:v>
                </c:pt>
                <c:pt idx="274">
                  <c:v>99.8</c:v>
                </c:pt>
                <c:pt idx="275">
                  <c:v>99.8</c:v>
                </c:pt>
                <c:pt idx="276">
                  <c:v>100</c:v>
                </c:pt>
                <c:pt idx="277">
                  <c:v>99.6</c:v>
                </c:pt>
                <c:pt idx="278">
                  <c:v>99.9</c:v>
                </c:pt>
                <c:pt idx="279">
                  <c:v>100.6</c:v>
                </c:pt>
                <c:pt idx="280">
                  <c:v>100.1</c:v>
                </c:pt>
                <c:pt idx="281">
                  <c:v>99.9</c:v>
                </c:pt>
                <c:pt idx="282">
                  <c:v>100.6</c:v>
                </c:pt>
                <c:pt idx="283">
                  <c:v>99.8</c:v>
                </c:pt>
                <c:pt idx="284">
                  <c:v>100.1</c:v>
                </c:pt>
                <c:pt idx="285">
                  <c:v>100.3</c:v>
                </c:pt>
                <c:pt idx="286">
                  <c:v>99.8</c:v>
                </c:pt>
                <c:pt idx="287">
                  <c:v>99.8</c:v>
                </c:pt>
                <c:pt idx="288">
                  <c:v>100.3</c:v>
                </c:pt>
                <c:pt idx="289">
                  <c:v>100.3</c:v>
                </c:pt>
                <c:pt idx="290">
                  <c:v>100.3</c:v>
                </c:pt>
                <c:pt idx="291">
                  <c:v>100.8</c:v>
                </c:pt>
                <c:pt idx="292">
                  <c:v>100.4</c:v>
                </c:pt>
                <c:pt idx="293">
                  <c:v>100</c:v>
                </c:pt>
                <c:pt idx="294">
                  <c:v>100</c:v>
                </c:pt>
                <c:pt idx="295">
                  <c:v>100.2</c:v>
                </c:pt>
                <c:pt idx="296">
                  <c:v>100</c:v>
                </c:pt>
                <c:pt idx="297">
                  <c:v>100.5</c:v>
                </c:pt>
                <c:pt idx="298">
                  <c:v>99.9</c:v>
                </c:pt>
                <c:pt idx="299">
                  <c:v>99.9</c:v>
                </c:pt>
                <c:pt idx="300">
                  <c:v>100.5</c:v>
                </c:pt>
                <c:pt idx="301">
                  <c:v>100.1</c:v>
                </c:pt>
                <c:pt idx="302">
                  <c:v>100.1</c:v>
                </c:pt>
                <c:pt idx="303">
                  <c:v>100.6</c:v>
                </c:pt>
                <c:pt idx="304">
                  <c:v>100</c:v>
                </c:pt>
                <c:pt idx="305">
                  <c:v>99.9</c:v>
                </c:pt>
                <c:pt idx="306">
                  <c:v>100.3</c:v>
                </c:pt>
                <c:pt idx="307">
                  <c:v>100.5</c:v>
                </c:pt>
                <c:pt idx="308">
                  <c:v>100.4</c:v>
                </c:pt>
                <c:pt idx="309">
                  <c:v>100.2</c:v>
                </c:pt>
                <c:pt idx="310">
                  <c:v>100.1</c:v>
                </c:pt>
                <c:pt idx="311">
                  <c:v>99.7</c:v>
                </c:pt>
                <c:pt idx="312">
                  <c:v>100.4</c:v>
                </c:pt>
                <c:pt idx="313">
                  <c:v>99.9</c:v>
                </c:pt>
                <c:pt idx="314">
                  <c:v>100.1</c:v>
                </c:pt>
                <c:pt idx="315">
                  <c:v>101</c:v>
                </c:pt>
                <c:pt idx="316">
                  <c:v>100.2</c:v>
                </c:pt>
                <c:pt idx="317">
                  <c:v>100.2</c:v>
                </c:pt>
                <c:pt idx="318">
                  <c:v>100.1</c:v>
                </c:pt>
                <c:pt idx="319">
                  <c:v>100.7</c:v>
                </c:pt>
                <c:pt idx="320">
                  <c:v>100.2</c:v>
                </c:pt>
                <c:pt idx="321">
                  <c:v>100.4</c:v>
                </c:pt>
                <c:pt idx="322">
                  <c:v>100.1</c:v>
                </c:pt>
                <c:pt idx="323">
                  <c:v>99.4</c:v>
                </c:pt>
                <c:pt idx="324">
                  <c:v>100.5</c:v>
                </c:pt>
                <c:pt idx="325">
                  <c:v>100.3</c:v>
                </c:pt>
                <c:pt idx="326">
                  <c:v>100.2</c:v>
                </c:pt>
                <c:pt idx="327">
                  <c:v>101.5</c:v>
                </c:pt>
                <c:pt idx="328">
                  <c:v>100.3</c:v>
                </c:pt>
                <c:pt idx="329">
                  <c:v>99.9</c:v>
                </c:pt>
                <c:pt idx="330">
                  <c:v>99.8</c:v>
                </c:pt>
                <c:pt idx="331">
                  <c:v>100.4</c:v>
                </c:pt>
                <c:pt idx="332">
                  <c:v>100.6</c:v>
                </c:pt>
                <c:pt idx="333">
                  <c:v>100.4</c:v>
                </c:pt>
                <c:pt idx="334">
                  <c:v>100</c:v>
                </c:pt>
                <c:pt idx="335">
                  <c:v>99.4</c:v>
                </c:pt>
                <c:pt idx="336">
                  <c:v>100.2</c:v>
                </c:pt>
                <c:pt idx="337">
                  <c:v>100</c:v>
                </c:pt>
                <c:pt idx="338">
                  <c:v>99.8</c:v>
                </c:pt>
                <c:pt idx="339">
                  <c:v>101.3</c:v>
                </c:pt>
                <c:pt idx="340">
                  <c:v>100.2</c:v>
                </c:pt>
                <c:pt idx="341">
                  <c:v>100.2</c:v>
                </c:pt>
                <c:pt idx="342">
                  <c:v>100.5</c:v>
                </c:pt>
                <c:pt idx="343">
                  <c:v>100.2</c:v>
                </c:pt>
                <c:pt idx="344">
                  <c:v>100.5</c:v>
                </c:pt>
                <c:pt idx="345">
                  <c:v>101</c:v>
                </c:pt>
                <c:pt idx="346">
                  <c:v>100.7</c:v>
                </c:pt>
                <c:pt idx="347">
                  <c:v>100.2</c:v>
                </c:pt>
                <c:pt idx="348">
                  <c:v>101</c:v>
                </c:pt>
                <c:pt idx="349">
                  <c:v>100.2</c:v>
                </c:pt>
                <c:pt idx="350">
                  <c:v>100.4</c:v>
                </c:pt>
                <c:pt idx="351">
                  <c:v>104.4</c:v>
                </c:pt>
                <c:pt idx="352">
                  <c:v>101.3</c:v>
                </c:pt>
                <c:pt idx="353">
                  <c:v>101.7</c:v>
                </c:pt>
                <c:pt idx="354">
                  <c:v>101.8</c:v>
                </c:pt>
                <c:pt idx="355">
                  <c:v>101.8</c:v>
                </c:pt>
                <c:pt idx="356">
                  <c:v>101.6</c:v>
                </c:pt>
                <c:pt idx="357">
                  <c:v>101.3</c:v>
                </c:pt>
                <c:pt idx="358">
                  <c:v>100.4</c:v>
                </c:pt>
                <c:pt idx="359">
                  <c:v>100.8</c:v>
                </c:pt>
                <c:pt idx="360">
                  <c:v>98.6</c:v>
                </c:pt>
                <c:pt idx="361">
                  <c:v>101.2</c:v>
                </c:pt>
                <c:pt idx="362">
                  <c:v>100</c:v>
                </c:pt>
                <c:pt idx="363">
                  <c:v>106</c:v>
                </c:pt>
                <c:pt idx="364">
                  <c:v>100.6</c:v>
                </c:pt>
                <c:pt idx="365">
                  <c:v>100.1</c:v>
                </c:pt>
                <c:pt idx="366">
                  <c:v>99.8</c:v>
                </c:pt>
                <c:pt idx="367">
                  <c:v>100.3</c:v>
                </c:pt>
                <c:pt idx="368">
                  <c:v>100.3</c:v>
                </c:pt>
                <c:pt idx="369">
                  <c:v>100.5</c:v>
                </c:pt>
                <c:pt idx="370">
                  <c:v>100.2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C-4952-84DB-5A6A78A5D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964221567"/>
        <c:scaling>
          <c:orientation val="minMax"/>
        </c:scaling>
        <c:delete val="0"/>
        <c:axPos val="b"/>
        <c:numFmt formatCode="d/m/yy;@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"/>
        <c:crosses val="autoZero"/>
        <c:auto val="0"/>
        <c:lblAlgn val="ctr"/>
        <c:lblOffset val="100"/>
        <c:tickLblSkip val="12"/>
        <c:tickMarkSkip val="6"/>
        <c:noMultiLvlLbl val="0"/>
      </c:catAx>
      <c:valAx>
        <c:axId val="1"/>
        <c:scaling>
          <c:orientation val="minMax"/>
          <c:max val="125"/>
          <c:min val="95"/>
        </c:scaling>
        <c:delete val="0"/>
        <c:axPos val="l"/>
        <c:numFmt formatCode="0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964221567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"/>
        <c:crosses val="autoZero"/>
        <c:auto val="0"/>
        <c:lblAlgn val="ctr"/>
        <c:lblOffset val="100"/>
        <c:noMultiLvlLbl val="0"/>
      </c:catAx>
      <c:valAx>
        <c:axId val="4"/>
        <c:scaling>
          <c:orientation val="minMax"/>
          <c:max val="116"/>
          <c:min val="98"/>
        </c:scaling>
        <c:delete val="0"/>
        <c:axPos val="r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3"/>
        <c:crosses val="max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9.529439371801441E-3"/>
          <c:y val="0.92485556291102522"/>
          <c:w val="0.97438954967745683"/>
          <c:h val="6.6473965942249219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4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541666666666671E-2"/>
          <c:y val="4.3771043771043773E-2"/>
          <c:w val="0.84791666666666665"/>
          <c:h val="0.71043771043771042"/>
        </c:manualLayout>
      </c:layout>
      <c:lineChart>
        <c:grouping val="standard"/>
        <c:varyColors val="0"/>
        <c:ser>
          <c:idx val="0"/>
          <c:order val="1"/>
          <c:tx>
            <c:strRef>
              <c:f>zdroj!$F$1</c:f>
              <c:strCache>
                <c:ptCount val="1"/>
                <c:pt idx="0">
                  <c:v>inflation Y-o-Y (L.A.)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zdroj!$A$23:$A$393</c:f>
              <c:numCache>
                <c:formatCode>m/d/yyyy</c:formatCode>
                <c:ptCount val="371"/>
                <c:pt idx="0">
                  <c:v>33908</c:v>
                </c:pt>
                <c:pt idx="1">
                  <c:v>33938</c:v>
                </c:pt>
                <c:pt idx="2">
                  <c:v>33969</c:v>
                </c:pt>
                <c:pt idx="3">
                  <c:v>34000</c:v>
                </c:pt>
                <c:pt idx="4">
                  <c:v>34028</c:v>
                </c:pt>
                <c:pt idx="5">
                  <c:v>34059</c:v>
                </c:pt>
                <c:pt idx="6">
                  <c:v>34089</c:v>
                </c:pt>
                <c:pt idx="7">
                  <c:v>34120</c:v>
                </c:pt>
                <c:pt idx="8">
                  <c:v>34150</c:v>
                </c:pt>
                <c:pt idx="9">
                  <c:v>34181</c:v>
                </c:pt>
                <c:pt idx="10">
                  <c:v>34212</c:v>
                </c:pt>
                <c:pt idx="11">
                  <c:v>34242</c:v>
                </c:pt>
                <c:pt idx="12">
                  <c:v>34273</c:v>
                </c:pt>
                <c:pt idx="13">
                  <c:v>34303</c:v>
                </c:pt>
                <c:pt idx="14">
                  <c:v>34334</c:v>
                </c:pt>
                <c:pt idx="15">
                  <c:v>34365</c:v>
                </c:pt>
                <c:pt idx="16">
                  <c:v>34393</c:v>
                </c:pt>
                <c:pt idx="17">
                  <c:v>34424</c:v>
                </c:pt>
                <c:pt idx="18">
                  <c:v>34454</c:v>
                </c:pt>
                <c:pt idx="19">
                  <c:v>34485</c:v>
                </c:pt>
                <c:pt idx="20">
                  <c:v>34515</c:v>
                </c:pt>
                <c:pt idx="21">
                  <c:v>34546</c:v>
                </c:pt>
                <c:pt idx="22">
                  <c:v>34577</c:v>
                </c:pt>
                <c:pt idx="23">
                  <c:v>34607</c:v>
                </c:pt>
                <c:pt idx="24">
                  <c:v>34638</c:v>
                </c:pt>
                <c:pt idx="25">
                  <c:v>34668</c:v>
                </c:pt>
                <c:pt idx="26">
                  <c:v>34699</c:v>
                </c:pt>
                <c:pt idx="27">
                  <c:v>34730</c:v>
                </c:pt>
                <c:pt idx="28">
                  <c:v>34758</c:v>
                </c:pt>
                <c:pt idx="29">
                  <c:v>34789</c:v>
                </c:pt>
                <c:pt idx="30">
                  <c:v>34819</c:v>
                </c:pt>
                <c:pt idx="31">
                  <c:v>34850</c:v>
                </c:pt>
                <c:pt idx="32">
                  <c:v>34880</c:v>
                </c:pt>
                <c:pt idx="33">
                  <c:v>34911</c:v>
                </c:pt>
                <c:pt idx="34">
                  <c:v>34942</c:v>
                </c:pt>
                <c:pt idx="35">
                  <c:v>34972</c:v>
                </c:pt>
                <c:pt idx="36">
                  <c:v>35003</c:v>
                </c:pt>
                <c:pt idx="37">
                  <c:v>35033</c:v>
                </c:pt>
                <c:pt idx="38">
                  <c:v>35064</c:v>
                </c:pt>
                <c:pt idx="39">
                  <c:v>35095</c:v>
                </c:pt>
                <c:pt idx="40">
                  <c:v>35124</c:v>
                </c:pt>
                <c:pt idx="41">
                  <c:v>35155</c:v>
                </c:pt>
                <c:pt idx="42">
                  <c:v>35185</c:v>
                </c:pt>
                <c:pt idx="43">
                  <c:v>35216</c:v>
                </c:pt>
                <c:pt idx="44">
                  <c:v>35246</c:v>
                </c:pt>
                <c:pt idx="45">
                  <c:v>35277</c:v>
                </c:pt>
                <c:pt idx="46">
                  <c:v>35308</c:v>
                </c:pt>
                <c:pt idx="47">
                  <c:v>35338</c:v>
                </c:pt>
                <c:pt idx="48">
                  <c:v>35369</c:v>
                </c:pt>
                <c:pt idx="49">
                  <c:v>35399</c:v>
                </c:pt>
                <c:pt idx="50">
                  <c:v>35430</c:v>
                </c:pt>
                <c:pt idx="51">
                  <c:v>35461</c:v>
                </c:pt>
                <c:pt idx="52">
                  <c:v>35489</c:v>
                </c:pt>
                <c:pt idx="53">
                  <c:v>35520</c:v>
                </c:pt>
                <c:pt idx="54">
                  <c:v>35550</c:v>
                </c:pt>
                <c:pt idx="55">
                  <c:v>35581</c:v>
                </c:pt>
                <c:pt idx="56">
                  <c:v>35611</c:v>
                </c:pt>
                <c:pt idx="57">
                  <c:v>35642</c:v>
                </c:pt>
                <c:pt idx="58">
                  <c:v>35673</c:v>
                </c:pt>
                <c:pt idx="59">
                  <c:v>35703</c:v>
                </c:pt>
                <c:pt idx="60">
                  <c:v>35734</c:v>
                </c:pt>
                <c:pt idx="61">
                  <c:v>35764</c:v>
                </c:pt>
                <c:pt idx="62">
                  <c:v>35795</c:v>
                </c:pt>
                <c:pt idx="63">
                  <c:v>35826</c:v>
                </c:pt>
                <c:pt idx="64">
                  <c:v>35854</c:v>
                </c:pt>
                <c:pt idx="65">
                  <c:v>35885</c:v>
                </c:pt>
                <c:pt idx="66">
                  <c:v>35915</c:v>
                </c:pt>
                <c:pt idx="67">
                  <c:v>35946</c:v>
                </c:pt>
                <c:pt idx="68">
                  <c:v>35976</c:v>
                </c:pt>
                <c:pt idx="69">
                  <c:v>36007</c:v>
                </c:pt>
                <c:pt idx="70">
                  <c:v>36038</c:v>
                </c:pt>
                <c:pt idx="71">
                  <c:v>36068</c:v>
                </c:pt>
                <c:pt idx="72">
                  <c:v>36099</c:v>
                </c:pt>
                <c:pt idx="73">
                  <c:v>36129</c:v>
                </c:pt>
                <c:pt idx="74">
                  <c:v>36160</c:v>
                </c:pt>
                <c:pt idx="75">
                  <c:v>36191</c:v>
                </c:pt>
                <c:pt idx="76">
                  <c:v>36219</c:v>
                </c:pt>
                <c:pt idx="77">
                  <c:v>36250</c:v>
                </c:pt>
                <c:pt idx="78">
                  <c:v>36280</c:v>
                </c:pt>
                <c:pt idx="79">
                  <c:v>36311</c:v>
                </c:pt>
                <c:pt idx="80">
                  <c:v>36341</c:v>
                </c:pt>
                <c:pt idx="81">
                  <c:v>36372</c:v>
                </c:pt>
                <c:pt idx="82">
                  <c:v>36403</c:v>
                </c:pt>
                <c:pt idx="83">
                  <c:v>36433</c:v>
                </c:pt>
                <c:pt idx="84">
                  <c:v>36464</c:v>
                </c:pt>
                <c:pt idx="85">
                  <c:v>36494</c:v>
                </c:pt>
                <c:pt idx="86">
                  <c:v>36525</c:v>
                </c:pt>
                <c:pt idx="87">
                  <c:v>36556</c:v>
                </c:pt>
                <c:pt idx="88">
                  <c:v>36585</c:v>
                </c:pt>
                <c:pt idx="89">
                  <c:v>36616</c:v>
                </c:pt>
                <c:pt idx="90">
                  <c:v>36646</c:v>
                </c:pt>
                <c:pt idx="91">
                  <c:v>36677</c:v>
                </c:pt>
                <c:pt idx="92">
                  <c:v>36707</c:v>
                </c:pt>
                <c:pt idx="93">
                  <c:v>36738</c:v>
                </c:pt>
                <c:pt idx="94">
                  <c:v>36769</c:v>
                </c:pt>
                <c:pt idx="95">
                  <c:v>36799</c:v>
                </c:pt>
                <c:pt idx="96">
                  <c:v>36830</c:v>
                </c:pt>
                <c:pt idx="97">
                  <c:v>36860</c:v>
                </c:pt>
                <c:pt idx="98">
                  <c:v>36891</c:v>
                </c:pt>
                <c:pt idx="99">
                  <c:v>36922</c:v>
                </c:pt>
                <c:pt idx="100">
                  <c:v>36950</c:v>
                </c:pt>
                <c:pt idx="101">
                  <c:v>36981</c:v>
                </c:pt>
                <c:pt idx="102">
                  <c:v>37011</c:v>
                </c:pt>
                <c:pt idx="103">
                  <c:v>37042</c:v>
                </c:pt>
                <c:pt idx="104">
                  <c:v>37072</c:v>
                </c:pt>
                <c:pt idx="105">
                  <c:v>37103</c:v>
                </c:pt>
                <c:pt idx="106">
                  <c:v>37134</c:v>
                </c:pt>
                <c:pt idx="107">
                  <c:v>37164</c:v>
                </c:pt>
                <c:pt idx="108">
                  <c:v>37195</c:v>
                </c:pt>
                <c:pt idx="109">
                  <c:v>37225</c:v>
                </c:pt>
                <c:pt idx="110">
                  <c:v>37256</c:v>
                </c:pt>
                <c:pt idx="111">
                  <c:v>37287</c:v>
                </c:pt>
                <c:pt idx="112">
                  <c:v>37315</c:v>
                </c:pt>
                <c:pt idx="113">
                  <c:v>37346</c:v>
                </c:pt>
                <c:pt idx="114">
                  <c:v>37376</c:v>
                </c:pt>
                <c:pt idx="115">
                  <c:v>37407</c:v>
                </c:pt>
                <c:pt idx="116">
                  <c:v>37437</c:v>
                </c:pt>
                <c:pt idx="117">
                  <c:v>37468</c:v>
                </c:pt>
                <c:pt idx="118">
                  <c:v>37499</c:v>
                </c:pt>
                <c:pt idx="119">
                  <c:v>37529</c:v>
                </c:pt>
                <c:pt idx="120">
                  <c:v>37560</c:v>
                </c:pt>
                <c:pt idx="121">
                  <c:v>37590</c:v>
                </c:pt>
                <c:pt idx="122">
                  <c:v>37621</c:v>
                </c:pt>
                <c:pt idx="123">
                  <c:v>37652</c:v>
                </c:pt>
                <c:pt idx="124">
                  <c:v>37680</c:v>
                </c:pt>
                <c:pt idx="125">
                  <c:v>37711</c:v>
                </c:pt>
                <c:pt idx="126">
                  <c:v>37741</c:v>
                </c:pt>
                <c:pt idx="127">
                  <c:v>37772</c:v>
                </c:pt>
                <c:pt idx="128">
                  <c:v>37802</c:v>
                </c:pt>
                <c:pt idx="129">
                  <c:v>37833</c:v>
                </c:pt>
                <c:pt idx="130">
                  <c:v>37864</c:v>
                </c:pt>
                <c:pt idx="131">
                  <c:v>37894</c:v>
                </c:pt>
                <c:pt idx="132">
                  <c:v>37925</c:v>
                </c:pt>
                <c:pt idx="133">
                  <c:v>37955</c:v>
                </c:pt>
                <c:pt idx="134">
                  <c:v>37986</c:v>
                </c:pt>
                <c:pt idx="135">
                  <c:v>38017</c:v>
                </c:pt>
                <c:pt idx="136">
                  <c:v>38046</c:v>
                </c:pt>
                <c:pt idx="137">
                  <c:v>38077</c:v>
                </c:pt>
                <c:pt idx="138">
                  <c:v>38107</c:v>
                </c:pt>
                <c:pt idx="139">
                  <c:v>38138</c:v>
                </c:pt>
                <c:pt idx="140">
                  <c:v>38168</c:v>
                </c:pt>
                <c:pt idx="141">
                  <c:v>38199</c:v>
                </c:pt>
                <c:pt idx="142">
                  <c:v>38230</c:v>
                </c:pt>
                <c:pt idx="143">
                  <c:v>38260</c:v>
                </c:pt>
                <c:pt idx="144">
                  <c:v>38291</c:v>
                </c:pt>
                <c:pt idx="145">
                  <c:v>38321</c:v>
                </c:pt>
                <c:pt idx="146">
                  <c:v>38352</c:v>
                </c:pt>
                <c:pt idx="147">
                  <c:v>38383</c:v>
                </c:pt>
                <c:pt idx="148">
                  <c:v>38411</c:v>
                </c:pt>
                <c:pt idx="149">
                  <c:v>38442</c:v>
                </c:pt>
                <c:pt idx="150">
                  <c:v>38472</c:v>
                </c:pt>
                <c:pt idx="151">
                  <c:v>38503</c:v>
                </c:pt>
                <c:pt idx="152">
                  <c:v>38533</c:v>
                </c:pt>
                <c:pt idx="153">
                  <c:v>38564</c:v>
                </c:pt>
                <c:pt idx="154">
                  <c:v>38595</c:v>
                </c:pt>
                <c:pt idx="155">
                  <c:v>38625</c:v>
                </c:pt>
                <c:pt idx="156">
                  <c:v>38656</c:v>
                </c:pt>
                <c:pt idx="157">
                  <c:v>38686</c:v>
                </c:pt>
                <c:pt idx="158">
                  <c:v>38717</c:v>
                </c:pt>
                <c:pt idx="159">
                  <c:v>38748</c:v>
                </c:pt>
                <c:pt idx="160">
                  <c:v>38776</c:v>
                </c:pt>
                <c:pt idx="161">
                  <c:v>38807</c:v>
                </c:pt>
                <c:pt idx="162">
                  <c:v>38837</c:v>
                </c:pt>
                <c:pt idx="163">
                  <c:v>38868</c:v>
                </c:pt>
                <c:pt idx="164">
                  <c:v>38898</c:v>
                </c:pt>
                <c:pt idx="165">
                  <c:v>38929</c:v>
                </c:pt>
                <c:pt idx="166">
                  <c:v>38960</c:v>
                </c:pt>
                <c:pt idx="167">
                  <c:v>38990</c:v>
                </c:pt>
                <c:pt idx="168">
                  <c:v>39021</c:v>
                </c:pt>
                <c:pt idx="169">
                  <c:v>39051</c:v>
                </c:pt>
                <c:pt idx="170">
                  <c:v>39082</c:v>
                </c:pt>
                <c:pt idx="171">
                  <c:v>39113</c:v>
                </c:pt>
                <c:pt idx="172">
                  <c:v>39141</c:v>
                </c:pt>
                <c:pt idx="173">
                  <c:v>39172</c:v>
                </c:pt>
                <c:pt idx="174">
                  <c:v>39202</c:v>
                </c:pt>
                <c:pt idx="175">
                  <c:v>39233</c:v>
                </c:pt>
                <c:pt idx="176">
                  <c:v>39263</c:v>
                </c:pt>
                <c:pt idx="177">
                  <c:v>39294</c:v>
                </c:pt>
                <c:pt idx="178">
                  <c:v>39325</c:v>
                </c:pt>
                <c:pt idx="179">
                  <c:v>39355</c:v>
                </c:pt>
                <c:pt idx="180">
                  <c:v>39386</c:v>
                </c:pt>
                <c:pt idx="181">
                  <c:v>39416</c:v>
                </c:pt>
                <c:pt idx="182">
                  <c:v>39447</c:v>
                </c:pt>
                <c:pt idx="183">
                  <c:v>39478</c:v>
                </c:pt>
                <c:pt idx="184">
                  <c:v>39507</c:v>
                </c:pt>
                <c:pt idx="185">
                  <c:v>39538</c:v>
                </c:pt>
                <c:pt idx="186">
                  <c:v>39568</c:v>
                </c:pt>
                <c:pt idx="187">
                  <c:v>39599</c:v>
                </c:pt>
                <c:pt idx="188">
                  <c:v>39629</c:v>
                </c:pt>
                <c:pt idx="189">
                  <c:v>39660</c:v>
                </c:pt>
                <c:pt idx="190">
                  <c:v>39691</c:v>
                </c:pt>
                <c:pt idx="191">
                  <c:v>39721</c:v>
                </c:pt>
                <c:pt idx="192">
                  <c:v>39752</c:v>
                </c:pt>
                <c:pt idx="193">
                  <c:v>39782</c:v>
                </c:pt>
                <c:pt idx="194">
                  <c:v>39813</c:v>
                </c:pt>
                <c:pt idx="195">
                  <c:v>39844</c:v>
                </c:pt>
                <c:pt idx="196">
                  <c:v>39872</c:v>
                </c:pt>
                <c:pt idx="197">
                  <c:v>39903</c:v>
                </c:pt>
                <c:pt idx="198">
                  <c:v>39933</c:v>
                </c:pt>
                <c:pt idx="199">
                  <c:v>39964</c:v>
                </c:pt>
                <c:pt idx="200">
                  <c:v>39994</c:v>
                </c:pt>
                <c:pt idx="201">
                  <c:v>40025</c:v>
                </c:pt>
                <c:pt idx="202">
                  <c:v>40056</c:v>
                </c:pt>
                <c:pt idx="203">
                  <c:v>40086</c:v>
                </c:pt>
                <c:pt idx="204">
                  <c:v>40117</c:v>
                </c:pt>
                <c:pt idx="205">
                  <c:v>40147</c:v>
                </c:pt>
                <c:pt idx="206">
                  <c:v>40178</c:v>
                </c:pt>
                <c:pt idx="207">
                  <c:v>40209</c:v>
                </c:pt>
                <c:pt idx="208">
                  <c:v>40237</c:v>
                </c:pt>
                <c:pt idx="209">
                  <c:v>40268</c:v>
                </c:pt>
                <c:pt idx="210">
                  <c:v>40298</c:v>
                </c:pt>
                <c:pt idx="211">
                  <c:v>40329</c:v>
                </c:pt>
                <c:pt idx="212">
                  <c:v>40359</c:v>
                </c:pt>
                <c:pt idx="213">
                  <c:v>40390</c:v>
                </c:pt>
                <c:pt idx="214">
                  <c:v>40421</c:v>
                </c:pt>
                <c:pt idx="215">
                  <c:v>40451</c:v>
                </c:pt>
                <c:pt idx="216">
                  <c:v>40482</c:v>
                </c:pt>
                <c:pt idx="217">
                  <c:v>40512</c:v>
                </c:pt>
                <c:pt idx="218">
                  <c:v>40543</c:v>
                </c:pt>
                <c:pt idx="219">
                  <c:v>40574</c:v>
                </c:pt>
                <c:pt idx="220">
                  <c:v>40602</c:v>
                </c:pt>
                <c:pt idx="221">
                  <c:v>40633</c:v>
                </c:pt>
                <c:pt idx="222">
                  <c:v>40663</c:v>
                </c:pt>
                <c:pt idx="223">
                  <c:v>40694</c:v>
                </c:pt>
                <c:pt idx="224">
                  <c:v>40724</c:v>
                </c:pt>
                <c:pt idx="225">
                  <c:v>40755</c:v>
                </c:pt>
                <c:pt idx="226">
                  <c:v>40786</c:v>
                </c:pt>
                <c:pt idx="227">
                  <c:v>40816</c:v>
                </c:pt>
                <c:pt idx="228">
                  <c:v>40847</c:v>
                </c:pt>
                <c:pt idx="229">
                  <c:v>40877</c:v>
                </c:pt>
                <c:pt idx="230">
                  <c:v>40908</c:v>
                </c:pt>
                <c:pt idx="231">
                  <c:v>40939</c:v>
                </c:pt>
                <c:pt idx="232">
                  <c:v>40968</c:v>
                </c:pt>
                <c:pt idx="233">
                  <c:v>40999</c:v>
                </c:pt>
                <c:pt idx="234">
                  <c:v>41029</c:v>
                </c:pt>
                <c:pt idx="235">
                  <c:v>41060</c:v>
                </c:pt>
                <c:pt idx="236">
                  <c:v>41090</c:v>
                </c:pt>
                <c:pt idx="237">
                  <c:v>41121</c:v>
                </c:pt>
                <c:pt idx="238">
                  <c:v>41152</c:v>
                </c:pt>
                <c:pt idx="239">
                  <c:v>41182</c:v>
                </c:pt>
                <c:pt idx="240">
                  <c:v>41213</c:v>
                </c:pt>
                <c:pt idx="241">
                  <c:v>41243</c:v>
                </c:pt>
                <c:pt idx="242">
                  <c:v>41274</c:v>
                </c:pt>
                <c:pt idx="243">
                  <c:v>41305</c:v>
                </c:pt>
                <c:pt idx="244">
                  <c:v>41333</c:v>
                </c:pt>
                <c:pt idx="245">
                  <c:v>41364</c:v>
                </c:pt>
                <c:pt idx="246">
                  <c:v>41394</c:v>
                </c:pt>
                <c:pt idx="247">
                  <c:v>41425</c:v>
                </c:pt>
                <c:pt idx="248">
                  <c:v>41455</c:v>
                </c:pt>
                <c:pt idx="249">
                  <c:v>41486</c:v>
                </c:pt>
                <c:pt idx="250">
                  <c:v>41517</c:v>
                </c:pt>
                <c:pt idx="251">
                  <c:v>41547</c:v>
                </c:pt>
                <c:pt idx="252">
                  <c:v>41578</c:v>
                </c:pt>
                <c:pt idx="253">
                  <c:v>41608</c:v>
                </c:pt>
                <c:pt idx="254">
                  <c:v>41639</c:v>
                </c:pt>
                <c:pt idx="255">
                  <c:v>41670</c:v>
                </c:pt>
                <c:pt idx="256">
                  <c:v>41698</c:v>
                </c:pt>
                <c:pt idx="257">
                  <c:v>41729</c:v>
                </c:pt>
                <c:pt idx="258">
                  <c:v>41759</c:v>
                </c:pt>
                <c:pt idx="259">
                  <c:v>41790</c:v>
                </c:pt>
                <c:pt idx="260">
                  <c:v>41820</c:v>
                </c:pt>
                <c:pt idx="261">
                  <c:v>41851</c:v>
                </c:pt>
                <c:pt idx="262">
                  <c:v>41882</c:v>
                </c:pt>
                <c:pt idx="263">
                  <c:v>41912</c:v>
                </c:pt>
                <c:pt idx="264">
                  <c:v>41943</c:v>
                </c:pt>
                <c:pt idx="265">
                  <c:v>41973</c:v>
                </c:pt>
                <c:pt idx="266">
                  <c:v>42004</c:v>
                </c:pt>
                <c:pt idx="267">
                  <c:v>42035</c:v>
                </c:pt>
                <c:pt idx="268">
                  <c:v>42063</c:v>
                </c:pt>
                <c:pt idx="269">
                  <c:v>42094</c:v>
                </c:pt>
                <c:pt idx="270">
                  <c:v>42124</c:v>
                </c:pt>
                <c:pt idx="271">
                  <c:v>42155</c:v>
                </c:pt>
                <c:pt idx="272">
                  <c:v>42185</c:v>
                </c:pt>
                <c:pt idx="273">
                  <c:v>42216</c:v>
                </c:pt>
                <c:pt idx="274">
                  <c:v>42247</c:v>
                </c:pt>
                <c:pt idx="275">
                  <c:v>42277</c:v>
                </c:pt>
                <c:pt idx="276">
                  <c:v>42308</c:v>
                </c:pt>
                <c:pt idx="277">
                  <c:v>42338</c:v>
                </c:pt>
                <c:pt idx="278">
                  <c:v>42369</c:v>
                </c:pt>
                <c:pt idx="279">
                  <c:v>42400</c:v>
                </c:pt>
                <c:pt idx="280">
                  <c:v>42429</c:v>
                </c:pt>
                <c:pt idx="281">
                  <c:v>42460</c:v>
                </c:pt>
                <c:pt idx="282">
                  <c:v>42490</c:v>
                </c:pt>
                <c:pt idx="283">
                  <c:v>42521</c:v>
                </c:pt>
                <c:pt idx="284">
                  <c:v>42551</c:v>
                </c:pt>
                <c:pt idx="285">
                  <c:v>42582</c:v>
                </c:pt>
                <c:pt idx="286">
                  <c:v>42613</c:v>
                </c:pt>
                <c:pt idx="287">
                  <c:v>42643</c:v>
                </c:pt>
                <c:pt idx="288">
                  <c:v>42674</c:v>
                </c:pt>
                <c:pt idx="289">
                  <c:v>42704</c:v>
                </c:pt>
                <c:pt idx="290">
                  <c:v>42735</c:v>
                </c:pt>
                <c:pt idx="291">
                  <c:v>42766</c:v>
                </c:pt>
                <c:pt idx="292">
                  <c:v>42794</c:v>
                </c:pt>
                <c:pt idx="293">
                  <c:v>42825</c:v>
                </c:pt>
                <c:pt idx="294">
                  <c:v>42855</c:v>
                </c:pt>
                <c:pt idx="295">
                  <c:v>42886</c:v>
                </c:pt>
                <c:pt idx="296">
                  <c:v>42916</c:v>
                </c:pt>
                <c:pt idx="297">
                  <c:v>42947</c:v>
                </c:pt>
                <c:pt idx="298">
                  <c:v>42978</c:v>
                </c:pt>
                <c:pt idx="299">
                  <c:v>43008</c:v>
                </c:pt>
                <c:pt idx="300">
                  <c:v>43039</c:v>
                </c:pt>
                <c:pt idx="301">
                  <c:v>43069</c:v>
                </c:pt>
                <c:pt idx="302">
                  <c:v>43100</c:v>
                </c:pt>
                <c:pt idx="303">
                  <c:v>43131</c:v>
                </c:pt>
                <c:pt idx="304">
                  <c:v>43159</c:v>
                </c:pt>
                <c:pt idx="305">
                  <c:v>43190</c:v>
                </c:pt>
                <c:pt idx="306">
                  <c:v>43220</c:v>
                </c:pt>
                <c:pt idx="307">
                  <c:v>43251</c:v>
                </c:pt>
                <c:pt idx="308">
                  <c:v>43281</c:v>
                </c:pt>
                <c:pt idx="309">
                  <c:v>43312</c:v>
                </c:pt>
                <c:pt idx="310">
                  <c:v>43343</c:v>
                </c:pt>
                <c:pt idx="311">
                  <c:v>43373</c:v>
                </c:pt>
                <c:pt idx="312">
                  <c:v>43404</c:v>
                </c:pt>
                <c:pt idx="313">
                  <c:v>43434</c:v>
                </c:pt>
                <c:pt idx="314">
                  <c:v>43465</c:v>
                </c:pt>
                <c:pt idx="315">
                  <c:v>43496</c:v>
                </c:pt>
                <c:pt idx="316">
                  <c:v>43524</c:v>
                </c:pt>
                <c:pt idx="317">
                  <c:v>43555</c:v>
                </c:pt>
                <c:pt idx="318">
                  <c:v>43585</c:v>
                </c:pt>
                <c:pt idx="319">
                  <c:v>43616</c:v>
                </c:pt>
                <c:pt idx="320">
                  <c:v>43646</c:v>
                </c:pt>
                <c:pt idx="321">
                  <c:v>43677</c:v>
                </c:pt>
                <c:pt idx="322">
                  <c:v>43708</c:v>
                </c:pt>
                <c:pt idx="323">
                  <c:v>43738</c:v>
                </c:pt>
                <c:pt idx="324">
                  <c:v>43769</c:v>
                </c:pt>
                <c:pt idx="325">
                  <c:v>43799</c:v>
                </c:pt>
                <c:pt idx="326">
                  <c:v>43830</c:v>
                </c:pt>
                <c:pt idx="327">
                  <c:v>43861</c:v>
                </c:pt>
                <c:pt idx="328">
                  <c:v>43890</c:v>
                </c:pt>
                <c:pt idx="329">
                  <c:v>43921</c:v>
                </c:pt>
                <c:pt idx="330">
                  <c:v>43951</c:v>
                </c:pt>
                <c:pt idx="331">
                  <c:v>43982</c:v>
                </c:pt>
                <c:pt idx="332">
                  <c:v>44012</c:v>
                </c:pt>
                <c:pt idx="333">
                  <c:v>44043</c:v>
                </c:pt>
                <c:pt idx="334">
                  <c:v>44074</c:v>
                </c:pt>
                <c:pt idx="335">
                  <c:v>44104</c:v>
                </c:pt>
                <c:pt idx="336">
                  <c:v>44135</c:v>
                </c:pt>
                <c:pt idx="337">
                  <c:v>44165</c:v>
                </c:pt>
                <c:pt idx="338">
                  <c:v>44196</c:v>
                </c:pt>
                <c:pt idx="339">
                  <c:v>44227</c:v>
                </c:pt>
                <c:pt idx="340">
                  <c:v>44255</c:v>
                </c:pt>
                <c:pt idx="341">
                  <c:v>44286</c:v>
                </c:pt>
                <c:pt idx="342">
                  <c:v>44316</c:v>
                </c:pt>
                <c:pt idx="343">
                  <c:v>44347</c:v>
                </c:pt>
                <c:pt idx="344">
                  <c:v>44377</c:v>
                </c:pt>
                <c:pt idx="345">
                  <c:v>44408</c:v>
                </c:pt>
                <c:pt idx="346">
                  <c:v>44439</c:v>
                </c:pt>
                <c:pt idx="347">
                  <c:v>44469</c:v>
                </c:pt>
                <c:pt idx="348">
                  <c:v>44500</c:v>
                </c:pt>
                <c:pt idx="349">
                  <c:v>44530</c:v>
                </c:pt>
                <c:pt idx="350">
                  <c:v>44561</c:v>
                </c:pt>
                <c:pt idx="351">
                  <c:v>44592</c:v>
                </c:pt>
                <c:pt idx="352">
                  <c:v>44620</c:v>
                </c:pt>
                <c:pt idx="353">
                  <c:v>44651</c:v>
                </c:pt>
                <c:pt idx="354">
                  <c:v>44681</c:v>
                </c:pt>
                <c:pt idx="355">
                  <c:v>44712</c:v>
                </c:pt>
                <c:pt idx="356">
                  <c:v>44742</c:v>
                </c:pt>
                <c:pt idx="357">
                  <c:v>44773</c:v>
                </c:pt>
                <c:pt idx="358">
                  <c:v>44804</c:v>
                </c:pt>
                <c:pt idx="359">
                  <c:v>44834</c:v>
                </c:pt>
                <c:pt idx="360">
                  <c:v>44865</c:v>
                </c:pt>
                <c:pt idx="361">
                  <c:v>44895</c:v>
                </c:pt>
                <c:pt idx="362">
                  <c:v>44926</c:v>
                </c:pt>
                <c:pt idx="363">
                  <c:v>44957</c:v>
                </c:pt>
                <c:pt idx="364">
                  <c:v>44985</c:v>
                </c:pt>
                <c:pt idx="365">
                  <c:v>45016</c:v>
                </c:pt>
                <c:pt idx="366">
                  <c:v>45046</c:v>
                </c:pt>
                <c:pt idx="367">
                  <c:v>45077</c:v>
                </c:pt>
                <c:pt idx="368">
                  <c:v>45107</c:v>
                </c:pt>
                <c:pt idx="369">
                  <c:v>45138</c:v>
                </c:pt>
                <c:pt idx="370">
                  <c:v>45169</c:v>
                </c:pt>
              </c:numCache>
            </c:numRef>
          </c:cat>
          <c:val>
            <c:numRef>
              <c:f>zdroj!$F$23:$F$393</c:f>
              <c:numCache>
                <c:formatCode>0.0</c:formatCode>
                <c:ptCount val="371"/>
                <c:pt idx="0">
                  <c:v>112</c:v>
                </c:pt>
                <c:pt idx="1">
                  <c:v>113</c:v>
                </c:pt>
                <c:pt idx="2" formatCode="General">
                  <c:v>112.7</c:v>
                </c:pt>
                <c:pt idx="3" formatCode="General">
                  <c:v>121.2</c:v>
                </c:pt>
                <c:pt idx="4" formatCode="General">
                  <c:v>121.9</c:v>
                </c:pt>
                <c:pt idx="5" formatCode="General">
                  <c:v>121.9</c:v>
                </c:pt>
                <c:pt idx="6" formatCode="General">
                  <c:v>121.8</c:v>
                </c:pt>
                <c:pt idx="7" formatCode="General">
                  <c:v>121.8</c:v>
                </c:pt>
                <c:pt idx="8" formatCode="General">
                  <c:v>121.8</c:v>
                </c:pt>
                <c:pt idx="9" formatCode="General">
                  <c:v>121.3</c:v>
                </c:pt>
                <c:pt idx="10" formatCode="General">
                  <c:v>121.4</c:v>
                </c:pt>
                <c:pt idx="11" formatCode="General">
                  <c:v>120.9</c:v>
                </c:pt>
                <c:pt idx="12" formatCode="General">
                  <c:v>119.9</c:v>
                </c:pt>
                <c:pt idx="13" formatCode="General">
                  <c:v>117.9</c:v>
                </c:pt>
                <c:pt idx="14" formatCode="General">
                  <c:v>118.2</c:v>
                </c:pt>
                <c:pt idx="15">
                  <c:v>111.1</c:v>
                </c:pt>
                <c:pt idx="16">
                  <c:v>109.7</c:v>
                </c:pt>
                <c:pt idx="17">
                  <c:v>109.4</c:v>
                </c:pt>
                <c:pt idx="18">
                  <c:v>109.2</c:v>
                </c:pt>
                <c:pt idx="19">
                  <c:v>109.3</c:v>
                </c:pt>
                <c:pt idx="20">
                  <c:v>109.7</c:v>
                </c:pt>
                <c:pt idx="21">
                  <c:v>109.7</c:v>
                </c:pt>
                <c:pt idx="22">
                  <c:v>110.2</c:v>
                </c:pt>
                <c:pt idx="23">
                  <c:v>110.5</c:v>
                </c:pt>
                <c:pt idx="24">
                  <c:v>110.7</c:v>
                </c:pt>
                <c:pt idx="25">
                  <c:v>110.7</c:v>
                </c:pt>
                <c:pt idx="26">
                  <c:v>110.2</c:v>
                </c:pt>
                <c:pt idx="27">
                  <c:v>108.9</c:v>
                </c:pt>
                <c:pt idx="28">
                  <c:v>109.5</c:v>
                </c:pt>
                <c:pt idx="29">
                  <c:v>109.6</c:v>
                </c:pt>
                <c:pt idx="30">
                  <c:v>110.2</c:v>
                </c:pt>
                <c:pt idx="31">
                  <c:v>110.2</c:v>
                </c:pt>
                <c:pt idx="32">
                  <c:v>110</c:v>
                </c:pt>
                <c:pt idx="33">
                  <c:v>109.7</c:v>
                </c:pt>
                <c:pt idx="34">
                  <c:v>109</c:v>
                </c:pt>
                <c:pt idx="35">
                  <c:v>108.6</c:v>
                </c:pt>
                <c:pt idx="36">
                  <c:v>108.1</c:v>
                </c:pt>
                <c:pt idx="37">
                  <c:v>108</c:v>
                </c:pt>
                <c:pt idx="38" formatCode="General">
                  <c:v>107.9</c:v>
                </c:pt>
                <c:pt idx="39" formatCode="General">
                  <c:v>109</c:v>
                </c:pt>
                <c:pt idx="40" formatCode="General">
                  <c:v>108.6</c:v>
                </c:pt>
                <c:pt idx="41" formatCode="General">
                  <c:v>108.9</c:v>
                </c:pt>
                <c:pt idx="42" formatCode="General">
                  <c:v>108.5</c:v>
                </c:pt>
                <c:pt idx="43" formatCode="General">
                  <c:v>108.7</c:v>
                </c:pt>
                <c:pt idx="44" formatCode="General">
                  <c:v>108.4</c:v>
                </c:pt>
                <c:pt idx="45" formatCode="General">
                  <c:v>109.4</c:v>
                </c:pt>
                <c:pt idx="46" formatCode="General">
                  <c:v>109.6</c:v>
                </c:pt>
                <c:pt idx="47" formatCode="General">
                  <c:v>108.9</c:v>
                </c:pt>
                <c:pt idx="48" formatCode="General">
                  <c:v>108.7</c:v>
                </c:pt>
                <c:pt idx="49" formatCode="General">
                  <c:v>108.6</c:v>
                </c:pt>
                <c:pt idx="50" formatCode="General">
                  <c:v>108.6</c:v>
                </c:pt>
                <c:pt idx="51" formatCode="General">
                  <c:v>107.4</c:v>
                </c:pt>
                <c:pt idx="52" formatCode="General">
                  <c:v>107.3</c:v>
                </c:pt>
                <c:pt idx="53" formatCode="General">
                  <c:v>106.8</c:v>
                </c:pt>
                <c:pt idx="54" formatCode="General">
                  <c:v>106.7</c:v>
                </c:pt>
                <c:pt idx="55" formatCode="General">
                  <c:v>106.3</c:v>
                </c:pt>
                <c:pt idx="56" formatCode="General">
                  <c:v>106.8</c:v>
                </c:pt>
                <c:pt idx="57" formatCode="General">
                  <c:v>109.4</c:v>
                </c:pt>
                <c:pt idx="58" formatCode="General">
                  <c:v>109.9</c:v>
                </c:pt>
                <c:pt idx="59" formatCode="General">
                  <c:v>110.3</c:v>
                </c:pt>
                <c:pt idx="60" formatCode="General">
                  <c:v>110.2</c:v>
                </c:pt>
                <c:pt idx="61" formatCode="General">
                  <c:v>110.1</c:v>
                </c:pt>
                <c:pt idx="62" formatCode="General">
                  <c:v>110</c:v>
                </c:pt>
                <c:pt idx="63" formatCode="General">
                  <c:v>113.1</c:v>
                </c:pt>
                <c:pt idx="64" formatCode="General">
                  <c:v>113.4</c:v>
                </c:pt>
                <c:pt idx="65" formatCode="General">
                  <c:v>113.4</c:v>
                </c:pt>
                <c:pt idx="66" formatCode="General">
                  <c:v>113.1</c:v>
                </c:pt>
                <c:pt idx="67" formatCode="General">
                  <c:v>113</c:v>
                </c:pt>
                <c:pt idx="68" formatCode="General">
                  <c:v>112</c:v>
                </c:pt>
                <c:pt idx="69" formatCode="General">
                  <c:v>110.4</c:v>
                </c:pt>
                <c:pt idx="70" formatCode="General">
                  <c:v>109.4</c:v>
                </c:pt>
                <c:pt idx="71" formatCode="General">
                  <c:v>108.8</c:v>
                </c:pt>
                <c:pt idx="72" formatCode="General">
                  <c:v>108.2</c:v>
                </c:pt>
                <c:pt idx="73" formatCode="General">
                  <c:v>107.5</c:v>
                </c:pt>
                <c:pt idx="74" formatCode="General">
                  <c:v>106.8</c:v>
                </c:pt>
                <c:pt idx="75" formatCode="General">
                  <c:v>103.5</c:v>
                </c:pt>
                <c:pt idx="76" formatCode="General">
                  <c:v>102.8</c:v>
                </c:pt>
                <c:pt idx="77" formatCode="General">
                  <c:v>102.5</c:v>
                </c:pt>
                <c:pt idx="78" formatCode="General">
                  <c:v>102.5</c:v>
                </c:pt>
                <c:pt idx="79" formatCode="General">
                  <c:v>102.4</c:v>
                </c:pt>
                <c:pt idx="80" formatCode="General">
                  <c:v>102.2</c:v>
                </c:pt>
                <c:pt idx="81" formatCode="General">
                  <c:v>101.1</c:v>
                </c:pt>
                <c:pt idx="82" formatCode="General">
                  <c:v>101.4</c:v>
                </c:pt>
                <c:pt idx="83" formatCode="General">
                  <c:v>101.2</c:v>
                </c:pt>
                <c:pt idx="84" formatCode="General">
                  <c:v>101.4</c:v>
                </c:pt>
                <c:pt idx="85" formatCode="General">
                  <c:v>101.9</c:v>
                </c:pt>
                <c:pt idx="86" formatCode="General">
                  <c:v>102.5</c:v>
                </c:pt>
                <c:pt idx="87" formatCode="General">
                  <c:v>103.4</c:v>
                </c:pt>
                <c:pt idx="88" formatCode="General">
                  <c:v>103.7</c:v>
                </c:pt>
                <c:pt idx="89" formatCode="General">
                  <c:v>103.8</c:v>
                </c:pt>
                <c:pt idx="90" formatCode="General">
                  <c:v>103.4</c:v>
                </c:pt>
                <c:pt idx="91" formatCode="General">
                  <c:v>103.7</c:v>
                </c:pt>
                <c:pt idx="92" formatCode="General">
                  <c:v>104.1</c:v>
                </c:pt>
                <c:pt idx="93" formatCode="General">
                  <c:v>103.9</c:v>
                </c:pt>
                <c:pt idx="94" formatCode="General">
                  <c:v>104.1</c:v>
                </c:pt>
                <c:pt idx="95" formatCode="General">
                  <c:v>104.1</c:v>
                </c:pt>
                <c:pt idx="96" formatCode="General">
                  <c:v>104.4</c:v>
                </c:pt>
                <c:pt idx="97" formatCode="General">
                  <c:v>104.3</c:v>
                </c:pt>
                <c:pt idx="98" formatCode="General">
                  <c:v>104</c:v>
                </c:pt>
                <c:pt idx="99" formatCode="General">
                  <c:v>104.2</c:v>
                </c:pt>
                <c:pt idx="100" formatCode="General">
                  <c:v>104</c:v>
                </c:pt>
                <c:pt idx="101" formatCode="General">
                  <c:v>104.1</c:v>
                </c:pt>
                <c:pt idx="102" formatCode="General">
                  <c:v>104.6</c:v>
                </c:pt>
                <c:pt idx="103" formatCode="General">
                  <c:v>105</c:v>
                </c:pt>
                <c:pt idx="104" formatCode="General">
                  <c:v>105.5</c:v>
                </c:pt>
                <c:pt idx="105" formatCode="General">
                  <c:v>105.9</c:v>
                </c:pt>
                <c:pt idx="106" formatCode="General">
                  <c:v>105.5</c:v>
                </c:pt>
                <c:pt idx="107" formatCode="General">
                  <c:v>104.7</c:v>
                </c:pt>
                <c:pt idx="108" formatCode="General">
                  <c:v>104.4</c:v>
                </c:pt>
                <c:pt idx="109" formatCode="General">
                  <c:v>104.2</c:v>
                </c:pt>
                <c:pt idx="110" formatCode="General">
                  <c:v>104.1</c:v>
                </c:pt>
                <c:pt idx="111" formatCode="General">
                  <c:v>103.7</c:v>
                </c:pt>
                <c:pt idx="112" formatCode="General">
                  <c:v>103.9</c:v>
                </c:pt>
                <c:pt idx="113" formatCode="General">
                  <c:v>103.7</c:v>
                </c:pt>
                <c:pt idx="114" formatCode="General">
                  <c:v>103.2</c:v>
                </c:pt>
                <c:pt idx="115" formatCode="General">
                  <c:v>102.5</c:v>
                </c:pt>
                <c:pt idx="116" formatCode="General">
                  <c:v>101.2</c:v>
                </c:pt>
                <c:pt idx="117" formatCode="General">
                  <c:v>100.6</c:v>
                </c:pt>
                <c:pt idx="118" formatCode="General">
                  <c:v>100.6</c:v>
                </c:pt>
                <c:pt idx="119" formatCode="General">
                  <c:v>100.8</c:v>
                </c:pt>
                <c:pt idx="120" formatCode="General">
                  <c:v>100.6</c:v>
                </c:pt>
                <c:pt idx="121" formatCode="General">
                  <c:v>100.5</c:v>
                </c:pt>
                <c:pt idx="122" formatCode="General">
                  <c:v>100.6</c:v>
                </c:pt>
                <c:pt idx="123" formatCode="General">
                  <c:v>99.6</c:v>
                </c:pt>
                <c:pt idx="124" formatCode="General">
                  <c:v>99.6</c:v>
                </c:pt>
                <c:pt idx="125" formatCode="General">
                  <c:v>99.6</c:v>
                </c:pt>
                <c:pt idx="126" formatCode="General">
                  <c:v>99.9</c:v>
                </c:pt>
                <c:pt idx="127" formatCode="General">
                  <c:v>100</c:v>
                </c:pt>
                <c:pt idx="128" formatCode="General">
                  <c:v>100.3</c:v>
                </c:pt>
                <c:pt idx="129" formatCode="General">
                  <c:v>99.9</c:v>
                </c:pt>
                <c:pt idx="130" formatCode="General">
                  <c:v>99.9</c:v>
                </c:pt>
                <c:pt idx="131" formatCode="General">
                  <c:v>100</c:v>
                </c:pt>
                <c:pt idx="132" formatCode="General">
                  <c:v>100.4</c:v>
                </c:pt>
                <c:pt idx="133" formatCode="General">
                  <c:v>101</c:v>
                </c:pt>
                <c:pt idx="134" formatCode="General">
                  <c:v>101</c:v>
                </c:pt>
                <c:pt idx="135" formatCode="General">
                  <c:v>102.3</c:v>
                </c:pt>
                <c:pt idx="136" formatCode="General">
                  <c:v>102.3</c:v>
                </c:pt>
                <c:pt idx="137" formatCode="General">
                  <c:v>102.5</c:v>
                </c:pt>
                <c:pt idx="138" formatCode="General">
                  <c:v>102.3</c:v>
                </c:pt>
                <c:pt idx="139" formatCode="General">
                  <c:v>102.7</c:v>
                </c:pt>
                <c:pt idx="140" formatCode="General">
                  <c:v>102.9</c:v>
                </c:pt>
                <c:pt idx="141" formatCode="General">
                  <c:v>103.2</c:v>
                </c:pt>
                <c:pt idx="142" formatCode="General">
                  <c:v>103.4</c:v>
                </c:pt>
                <c:pt idx="143" formatCode="General">
                  <c:v>103</c:v>
                </c:pt>
                <c:pt idx="144" formatCode="General">
                  <c:v>103.5</c:v>
                </c:pt>
                <c:pt idx="145" formatCode="General">
                  <c:v>102.9</c:v>
                </c:pt>
                <c:pt idx="146" formatCode="General">
                  <c:v>102.8</c:v>
                </c:pt>
                <c:pt idx="147" formatCode="General">
                  <c:v>101.7</c:v>
                </c:pt>
                <c:pt idx="148" formatCode="General">
                  <c:v>101.7</c:v>
                </c:pt>
                <c:pt idx="149" formatCode="General">
                  <c:v>101.5</c:v>
                </c:pt>
                <c:pt idx="150" formatCode="General">
                  <c:v>101.6</c:v>
                </c:pt>
                <c:pt idx="151" formatCode="General">
                  <c:v>101.3</c:v>
                </c:pt>
                <c:pt idx="152" formatCode="General">
                  <c:v>101.8</c:v>
                </c:pt>
                <c:pt idx="153" formatCode="General">
                  <c:v>101.7</c:v>
                </c:pt>
                <c:pt idx="154" formatCode="General">
                  <c:v>101.7</c:v>
                </c:pt>
                <c:pt idx="155" formatCode="General">
                  <c:v>102.2</c:v>
                </c:pt>
                <c:pt idx="156" formatCode="General">
                  <c:v>102.6</c:v>
                </c:pt>
                <c:pt idx="157" formatCode="General">
                  <c:v>102.4</c:v>
                </c:pt>
                <c:pt idx="158" formatCode="General">
                  <c:v>102.2</c:v>
                </c:pt>
                <c:pt idx="159" formatCode="General">
                  <c:v>102.9</c:v>
                </c:pt>
                <c:pt idx="160" formatCode="General">
                  <c:v>102.8</c:v>
                </c:pt>
                <c:pt idx="161" formatCode="General">
                  <c:v>102.8</c:v>
                </c:pt>
                <c:pt idx="162" formatCode="General">
                  <c:v>102.8</c:v>
                </c:pt>
                <c:pt idx="163" formatCode="General">
                  <c:v>103.1</c:v>
                </c:pt>
                <c:pt idx="164" formatCode="General">
                  <c:v>102.8</c:v>
                </c:pt>
                <c:pt idx="165" formatCode="General">
                  <c:v>102.9</c:v>
                </c:pt>
                <c:pt idx="166" formatCode="General">
                  <c:v>103.1</c:v>
                </c:pt>
                <c:pt idx="167" formatCode="General">
                  <c:v>102.7</c:v>
                </c:pt>
                <c:pt idx="168" formatCode="General">
                  <c:v>101.3</c:v>
                </c:pt>
                <c:pt idx="169" formatCode="General">
                  <c:v>101.5</c:v>
                </c:pt>
                <c:pt idx="170" formatCode="General">
                  <c:v>101.7</c:v>
                </c:pt>
                <c:pt idx="171" formatCode="General">
                  <c:v>101.3</c:v>
                </c:pt>
                <c:pt idx="172" formatCode="General">
                  <c:v>101.5</c:v>
                </c:pt>
                <c:pt idx="173" formatCode="General">
                  <c:v>101.9</c:v>
                </c:pt>
                <c:pt idx="174" formatCode="General">
                  <c:v>102.5</c:v>
                </c:pt>
                <c:pt idx="175" formatCode="General">
                  <c:v>102.4</c:v>
                </c:pt>
                <c:pt idx="176" formatCode="General">
                  <c:v>102.5</c:v>
                </c:pt>
                <c:pt idx="177" formatCode="General">
                  <c:v>102.3</c:v>
                </c:pt>
                <c:pt idx="178" formatCode="General">
                  <c:v>102.4</c:v>
                </c:pt>
                <c:pt idx="179" formatCode="General">
                  <c:v>102.8</c:v>
                </c:pt>
                <c:pt idx="180" formatCode="General">
                  <c:v>104</c:v>
                </c:pt>
                <c:pt idx="181" formatCode="General">
                  <c:v>105</c:v>
                </c:pt>
                <c:pt idx="182" formatCode="General">
                  <c:v>105.4</c:v>
                </c:pt>
                <c:pt idx="183" formatCode="General">
                  <c:v>107.5</c:v>
                </c:pt>
                <c:pt idx="184" formatCode="General">
                  <c:v>107.5</c:v>
                </c:pt>
                <c:pt idx="185" formatCode="General">
                  <c:v>107.1</c:v>
                </c:pt>
                <c:pt idx="186" formatCode="General">
                  <c:v>106.8</c:v>
                </c:pt>
                <c:pt idx="187" formatCode="General">
                  <c:v>106.8</c:v>
                </c:pt>
                <c:pt idx="188" formatCode="General">
                  <c:v>106.7</c:v>
                </c:pt>
                <c:pt idx="189" formatCode="General">
                  <c:v>106.9</c:v>
                </c:pt>
                <c:pt idx="190" formatCode="General">
                  <c:v>106.5</c:v>
                </c:pt>
                <c:pt idx="191" formatCode="General">
                  <c:v>106.6</c:v>
                </c:pt>
                <c:pt idx="192" formatCode="General">
                  <c:v>106</c:v>
                </c:pt>
                <c:pt idx="193" formatCode="General">
                  <c:v>104.4</c:v>
                </c:pt>
                <c:pt idx="194" formatCode="General">
                  <c:v>103.6</c:v>
                </c:pt>
                <c:pt idx="195" formatCode="General">
                  <c:v>102.2</c:v>
                </c:pt>
                <c:pt idx="196" formatCode="General">
                  <c:v>102</c:v>
                </c:pt>
                <c:pt idx="197" formatCode="General">
                  <c:v>102.3</c:v>
                </c:pt>
                <c:pt idx="198" formatCode="General">
                  <c:v>101.8</c:v>
                </c:pt>
                <c:pt idx="199" formatCode="General">
                  <c:v>101.3</c:v>
                </c:pt>
                <c:pt idx="200" formatCode="General">
                  <c:v>101.2</c:v>
                </c:pt>
                <c:pt idx="201" formatCode="General">
                  <c:v>100.3</c:v>
                </c:pt>
                <c:pt idx="202" formatCode="General">
                  <c:v>100.2</c:v>
                </c:pt>
                <c:pt idx="203" formatCode="General">
                  <c:v>100</c:v>
                </c:pt>
                <c:pt idx="204" formatCode="General">
                  <c:v>99.8</c:v>
                </c:pt>
                <c:pt idx="205" formatCode="General">
                  <c:v>100.5</c:v>
                </c:pt>
                <c:pt idx="206" formatCode="General">
                  <c:v>101</c:v>
                </c:pt>
                <c:pt idx="207" formatCode="General">
                  <c:v>100.7</c:v>
                </c:pt>
                <c:pt idx="208" formatCode="General">
                  <c:v>100.6</c:v>
                </c:pt>
                <c:pt idx="209" formatCode="General">
                  <c:v>100.7</c:v>
                </c:pt>
                <c:pt idx="210" formatCode="General">
                  <c:v>101.1</c:v>
                </c:pt>
                <c:pt idx="211" formatCode="General">
                  <c:v>101.2</c:v>
                </c:pt>
                <c:pt idx="212" formatCode="General">
                  <c:v>101.2</c:v>
                </c:pt>
                <c:pt idx="213" formatCode="General">
                  <c:v>101.9</c:v>
                </c:pt>
                <c:pt idx="214" formatCode="General">
                  <c:v>101.9</c:v>
                </c:pt>
                <c:pt idx="215" formatCode="General">
                  <c:v>102</c:v>
                </c:pt>
                <c:pt idx="216" formatCode="General">
                  <c:v>102</c:v>
                </c:pt>
                <c:pt idx="217" formatCode="General">
                  <c:v>102</c:v>
                </c:pt>
                <c:pt idx="218" formatCode="General">
                  <c:v>102.3</c:v>
                </c:pt>
                <c:pt idx="219" formatCode="General">
                  <c:v>101.7</c:v>
                </c:pt>
                <c:pt idx="220" formatCode="General">
                  <c:v>101.8</c:v>
                </c:pt>
                <c:pt idx="221" formatCode="General">
                  <c:v>101.7</c:v>
                </c:pt>
                <c:pt idx="222" formatCode="General">
                  <c:v>101.6</c:v>
                </c:pt>
                <c:pt idx="223" formatCode="General">
                  <c:v>102</c:v>
                </c:pt>
                <c:pt idx="224" formatCode="General">
                  <c:v>101.8</c:v>
                </c:pt>
                <c:pt idx="225" formatCode="General">
                  <c:v>101.7</c:v>
                </c:pt>
                <c:pt idx="226" formatCode="General">
                  <c:v>101.7</c:v>
                </c:pt>
                <c:pt idx="227" formatCode="General">
                  <c:v>101.8</c:v>
                </c:pt>
                <c:pt idx="228" formatCode="General">
                  <c:v>102.3</c:v>
                </c:pt>
                <c:pt idx="229" formatCode="General">
                  <c:v>102.5</c:v>
                </c:pt>
                <c:pt idx="230" formatCode="General">
                  <c:v>102.4</c:v>
                </c:pt>
                <c:pt idx="231" formatCode="General">
                  <c:v>103.5</c:v>
                </c:pt>
                <c:pt idx="232" formatCode="General">
                  <c:v>103.7</c:v>
                </c:pt>
                <c:pt idx="233" formatCode="General">
                  <c:v>103.8</c:v>
                </c:pt>
                <c:pt idx="234" formatCode="General">
                  <c:v>103.5</c:v>
                </c:pt>
                <c:pt idx="235" formatCode="General">
                  <c:v>103.2</c:v>
                </c:pt>
                <c:pt idx="236" formatCode="General">
                  <c:v>103.5</c:v>
                </c:pt>
                <c:pt idx="237" formatCode="General">
                  <c:v>103.1</c:v>
                </c:pt>
                <c:pt idx="238" formatCode="General">
                  <c:v>103.3</c:v>
                </c:pt>
                <c:pt idx="239" formatCode="General">
                  <c:v>103.4</c:v>
                </c:pt>
                <c:pt idx="240" formatCode="General">
                  <c:v>103.4</c:v>
                </c:pt>
                <c:pt idx="241" formatCode="General">
                  <c:v>102.7</c:v>
                </c:pt>
                <c:pt idx="242" formatCode="General">
                  <c:v>102.4</c:v>
                </c:pt>
                <c:pt idx="243" formatCode="General">
                  <c:v>101.9</c:v>
                </c:pt>
                <c:pt idx="244" formatCode="General">
                  <c:v>101.7</c:v>
                </c:pt>
                <c:pt idx="245" formatCode="General">
                  <c:v>101.7</c:v>
                </c:pt>
                <c:pt idx="246" formatCode="General">
                  <c:v>101.7</c:v>
                </c:pt>
                <c:pt idx="247" formatCode="General">
                  <c:v>101.3</c:v>
                </c:pt>
                <c:pt idx="248" formatCode="General">
                  <c:v>101.6</c:v>
                </c:pt>
                <c:pt idx="249" formatCode="General">
                  <c:v>101.4</c:v>
                </c:pt>
                <c:pt idx="250" formatCode="General">
                  <c:v>101.3</c:v>
                </c:pt>
                <c:pt idx="251" formatCode="General">
                  <c:v>101</c:v>
                </c:pt>
                <c:pt idx="252" formatCode="General">
                  <c:v>100.9</c:v>
                </c:pt>
                <c:pt idx="253" formatCode="General">
                  <c:v>101.1</c:v>
                </c:pt>
                <c:pt idx="254" formatCode="General">
                  <c:v>101.4</c:v>
                </c:pt>
                <c:pt idx="255" formatCode="General">
                  <c:v>100.2</c:v>
                </c:pt>
                <c:pt idx="256" formatCode="General">
                  <c:v>100.2</c:v>
                </c:pt>
                <c:pt idx="257" formatCode="General">
                  <c:v>100.2</c:v>
                </c:pt>
                <c:pt idx="258" formatCode="General">
                  <c:v>100.1</c:v>
                </c:pt>
                <c:pt idx="259" formatCode="General">
                  <c:v>100.4</c:v>
                </c:pt>
                <c:pt idx="260" formatCode="General">
                  <c:v>100</c:v>
                </c:pt>
                <c:pt idx="261" formatCode="General">
                  <c:v>100.5</c:v>
                </c:pt>
                <c:pt idx="262" formatCode="General">
                  <c:v>100.6</c:v>
                </c:pt>
                <c:pt idx="263" formatCode="General">
                  <c:v>100.7</c:v>
                </c:pt>
                <c:pt idx="264" formatCode="General">
                  <c:v>100.7</c:v>
                </c:pt>
                <c:pt idx="265" formatCode="General">
                  <c:v>100.6</c:v>
                </c:pt>
                <c:pt idx="266" formatCode="General">
                  <c:v>100.1</c:v>
                </c:pt>
                <c:pt idx="267" formatCode="General">
                  <c:v>100.1</c:v>
                </c:pt>
                <c:pt idx="268" formatCode="General">
                  <c:v>100.1</c:v>
                </c:pt>
                <c:pt idx="269" formatCode="General">
                  <c:v>100.2</c:v>
                </c:pt>
                <c:pt idx="270" formatCode="General">
                  <c:v>100.5</c:v>
                </c:pt>
                <c:pt idx="271" formatCode="General">
                  <c:v>100.7</c:v>
                </c:pt>
                <c:pt idx="272" formatCode="General">
                  <c:v>100.8</c:v>
                </c:pt>
                <c:pt idx="273" formatCode="General">
                  <c:v>100.5</c:v>
                </c:pt>
                <c:pt idx="274" formatCode="General">
                  <c:v>100.3</c:v>
                </c:pt>
                <c:pt idx="275" formatCode="General">
                  <c:v>100.4</c:v>
                </c:pt>
                <c:pt idx="276" formatCode="General">
                  <c:v>100.2</c:v>
                </c:pt>
                <c:pt idx="277" formatCode="General">
                  <c:v>100.1</c:v>
                </c:pt>
                <c:pt idx="278" formatCode="General">
                  <c:v>100.1</c:v>
                </c:pt>
                <c:pt idx="279" formatCode="General">
                  <c:v>100.6</c:v>
                </c:pt>
                <c:pt idx="280" formatCode="General">
                  <c:v>100.5</c:v>
                </c:pt>
                <c:pt idx="281" formatCode="General">
                  <c:v>100.3</c:v>
                </c:pt>
                <c:pt idx="282" formatCode="General">
                  <c:v>100.6</c:v>
                </c:pt>
                <c:pt idx="283" formatCode="General">
                  <c:v>100.1</c:v>
                </c:pt>
                <c:pt idx="284" formatCode="General">
                  <c:v>100.1</c:v>
                </c:pt>
                <c:pt idx="285" formatCode="General">
                  <c:v>100.5</c:v>
                </c:pt>
                <c:pt idx="286" formatCode="General">
                  <c:v>100.6</c:v>
                </c:pt>
                <c:pt idx="287" formatCode="General">
                  <c:v>100.5</c:v>
                </c:pt>
                <c:pt idx="288" formatCode="General">
                  <c:v>100.8</c:v>
                </c:pt>
                <c:pt idx="289" formatCode="General">
                  <c:v>101.5</c:v>
                </c:pt>
                <c:pt idx="290" formatCode="General">
                  <c:v>102</c:v>
                </c:pt>
                <c:pt idx="291" formatCode="General">
                  <c:v>102.2</c:v>
                </c:pt>
                <c:pt idx="292" formatCode="General">
                  <c:v>102.5</c:v>
                </c:pt>
                <c:pt idx="293" formatCode="General">
                  <c:v>102.6</c:v>
                </c:pt>
                <c:pt idx="294" formatCode="General">
                  <c:v>102</c:v>
                </c:pt>
                <c:pt idx="295" formatCode="General">
                  <c:v>102.4</c:v>
                </c:pt>
                <c:pt idx="296" formatCode="General">
                  <c:v>102.3</c:v>
                </c:pt>
                <c:pt idx="297" formatCode="General">
                  <c:v>102.5</c:v>
                </c:pt>
                <c:pt idx="298" formatCode="General">
                  <c:v>102.5</c:v>
                </c:pt>
                <c:pt idx="299" formatCode="General">
                  <c:v>102.7</c:v>
                </c:pt>
                <c:pt idx="300" formatCode="General">
                  <c:v>102.9</c:v>
                </c:pt>
                <c:pt idx="301" formatCode="General">
                  <c:v>102.6</c:v>
                </c:pt>
                <c:pt idx="302" formatCode="General">
                  <c:v>102.4</c:v>
                </c:pt>
                <c:pt idx="303" formatCode="General">
                  <c:v>102.2</c:v>
                </c:pt>
                <c:pt idx="304" formatCode="General">
                  <c:v>101.8</c:v>
                </c:pt>
                <c:pt idx="305" formatCode="General">
                  <c:v>101.7</c:v>
                </c:pt>
                <c:pt idx="306" formatCode="General">
                  <c:v>101.9</c:v>
                </c:pt>
                <c:pt idx="307" formatCode="General">
                  <c:v>102.2</c:v>
                </c:pt>
                <c:pt idx="308" formatCode="General">
                  <c:v>102.6</c:v>
                </c:pt>
                <c:pt idx="309" formatCode="General">
                  <c:v>102.3</c:v>
                </c:pt>
                <c:pt idx="310" formatCode="General">
                  <c:v>102.5</c:v>
                </c:pt>
                <c:pt idx="311" formatCode="General">
                  <c:v>102.3</c:v>
                </c:pt>
                <c:pt idx="312" formatCode="General">
                  <c:v>102.2</c:v>
                </c:pt>
                <c:pt idx="313" formatCode="General">
                  <c:v>102</c:v>
                </c:pt>
                <c:pt idx="314" formatCode="General">
                  <c:v>102</c:v>
                </c:pt>
                <c:pt idx="315" formatCode="General">
                  <c:v>102.5</c:v>
                </c:pt>
                <c:pt idx="316" formatCode="General">
                  <c:v>102.7</c:v>
                </c:pt>
                <c:pt idx="317" formatCode="General">
                  <c:v>103</c:v>
                </c:pt>
                <c:pt idx="318" formatCode="General">
                  <c:v>102.8</c:v>
                </c:pt>
                <c:pt idx="319" formatCode="General">
                  <c:v>102.9</c:v>
                </c:pt>
                <c:pt idx="320" formatCode="General">
                  <c:v>102.7</c:v>
                </c:pt>
                <c:pt idx="321" formatCode="General">
                  <c:v>102.9</c:v>
                </c:pt>
                <c:pt idx="322" formatCode="General">
                  <c:v>102.9</c:v>
                </c:pt>
                <c:pt idx="323" formatCode="General">
                  <c:v>102.7</c:v>
                </c:pt>
                <c:pt idx="324" formatCode="General">
                  <c:v>102.7</c:v>
                </c:pt>
                <c:pt idx="325" formatCode="General">
                  <c:v>103.1</c:v>
                </c:pt>
                <c:pt idx="326" formatCode="General">
                  <c:v>103.2</c:v>
                </c:pt>
                <c:pt idx="327" formatCode="General">
                  <c:v>103.6</c:v>
                </c:pt>
                <c:pt idx="328" formatCode="General">
                  <c:v>103.7</c:v>
                </c:pt>
                <c:pt idx="329" formatCode="General">
                  <c:v>103.4</c:v>
                </c:pt>
                <c:pt idx="330" formatCode="General">
                  <c:v>103.2</c:v>
                </c:pt>
                <c:pt idx="331" formatCode="General">
                  <c:v>102.9</c:v>
                </c:pt>
                <c:pt idx="332" formatCode="General">
                  <c:v>103.3</c:v>
                </c:pt>
                <c:pt idx="333" formatCode="General">
                  <c:v>103.4</c:v>
                </c:pt>
                <c:pt idx="334" formatCode="General">
                  <c:v>103.3</c:v>
                </c:pt>
                <c:pt idx="335" formatCode="General">
                  <c:v>103.2</c:v>
                </c:pt>
                <c:pt idx="336" formatCode="General">
                  <c:v>102.9</c:v>
                </c:pt>
                <c:pt idx="337" formatCode="General">
                  <c:v>102.7</c:v>
                </c:pt>
                <c:pt idx="338" formatCode="General">
                  <c:v>102.3</c:v>
                </c:pt>
                <c:pt idx="339" formatCode="General">
                  <c:v>102.2</c:v>
                </c:pt>
                <c:pt idx="340" formatCode="General">
                  <c:v>102.1</c:v>
                </c:pt>
                <c:pt idx="341" formatCode="General">
                  <c:v>102.3</c:v>
                </c:pt>
                <c:pt idx="342" formatCode="General">
                  <c:v>103.1</c:v>
                </c:pt>
                <c:pt idx="343" formatCode="General">
                  <c:v>102.9</c:v>
                </c:pt>
                <c:pt idx="344" formatCode="General">
                  <c:v>102.8</c:v>
                </c:pt>
                <c:pt idx="345" formatCode="General">
                  <c:v>103.4</c:v>
                </c:pt>
                <c:pt idx="346" formatCode="General">
                  <c:v>104.1</c:v>
                </c:pt>
                <c:pt idx="347" formatCode="General">
                  <c:v>104.9</c:v>
                </c:pt>
                <c:pt idx="348" formatCode="General">
                  <c:v>105.8</c:v>
                </c:pt>
                <c:pt idx="349" formatCode="General">
                  <c:v>106</c:v>
                </c:pt>
                <c:pt idx="350" formatCode="General">
                  <c:v>106.6</c:v>
                </c:pt>
                <c:pt idx="351" formatCode="General">
                  <c:v>109.9</c:v>
                </c:pt>
                <c:pt idx="352" formatCode="General">
                  <c:v>111.1</c:v>
                </c:pt>
                <c:pt idx="353" formatCode="General">
                  <c:v>112.7</c:v>
                </c:pt>
                <c:pt idx="354" formatCode="General">
                  <c:v>114.2</c:v>
                </c:pt>
                <c:pt idx="355" formatCode="General">
                  <c:v>116</c:v>
                </c:pt>
                <c:pt idx="356" formatCode="General">
                  <c:v>117.2</c:v>
                </c:pt>
                <c:pt idx="357" formatCode="General">
                  <c:v>117.5</c:v>
                </c:pt>
                <c:pt idx="358" formatCode="General">
                  <c:v>117.2</c:v>
                </c:pt>
                <c:pt idx="359" formatCode="General">
                  <c:v>118</c:v>
                </c:pt>
                <c:pt idx="360" formatCode="General">
                  <c:v>115.1</c:v>
                </c:pt>
                <c:pt idx="361" formatCode="General">
                  <c:v>116.2</c:v>
                </c:pt>
                <c:pt idx="362" formatCode="General">
                  <c:v>115.8</c:v>
                </c:pt>
                <c:pt idx="363" formatCode="General">
                  <c:v>117.5</c:v>
                </c:pt>
                <c:pt idx="364" formatCode="General">
                  <c:v>116.7</c:v>
                </c:pt>
                <c:pt idx="365" formatCode="General">
                  <c:v>115</c:v>
                </c:pt>
                <c:pt idx="366" formatCode="General">
                  <c:v>112.7</c:v>
                </c:pt>
                <c:pt idx="367" formatCode="General">
                  <c:v>111.1</c:v>
                </c:pt>
                <c:pt idx="368" formatCode="General">
                  <c:v>109.7</c:v>
                </c:pt>
                <c:pt idx="369" formatCode="General">
                  <c:v>108.8</c:v>
                </c:pt>
                <c:pt idx="370" formatCode="General">
                  <c:v>108.5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2-4B54-A694-0DC434E8F1CA}"/>
            </c:ext>
          </c:extLst>
        </c:ser>
        <c:ser>
          <c:idx val="2"/>
          <c:order val="2"/>
          <c:tx>
            <c:strRef>
              <c:f>zdroj!$G$1</c:f>
              <c:strCache>
                <c:ptCount val="1"/>
                <c:pt idx="0">
                  <c:v>inflation average (L.A.)</c:v>
                </c:pt>
              </c:strCache>
            </c:strRef>
          </c:tx>
          <c:spPr>
            <a:ln w="38100">
              <a:solidFill>
                <a:srgbClr val="0000FF"/>
              </a:solidFill>
              <a:prstDash val="solid"/>
            </a:ln>
          </c:spPr>
          <c:marker>
            <c:symbol val="none"/>
          </c:marker>
          <c:cat>
            <c:numRef>
              <c:f>zdroj!$A$23:$A$393</c:f>
              <c:numCache>
                <c:formatCode>m/d/yyyy</c:formatCode>
                <c:ptCount val="371"/>
                <c:pt idx="0">
                  <c:v>33908</c:v>
                </c:pt>
                <c:pt idx="1">
                  <c:v>33938</c:v>
                </c:pt>
                <c:pt idx="2">
                  <c:v>33969</c:v>
                </c:pt>
                <c:pt idx="3">
                  <c:v>34000</c:v>
                </c:pt>
                <c:pt idx="4">
                  <c:v>34028</c:v>
                </c:pt>
                <c:pt idx="5">
                  <c:v>34059</c:v>
                </c:pt>
                <c:pt idx="6">
                  <c:v>34089</c:v>
                </c:pt>
                <c:pt idx="7">
                  <c:v>34120</c:v>
                </c:pt>
                <c:pt idx="8">
                  <c:v>34150</c:v>
                </c:pt>
                <c:pt idx="9">
                  <c:v>34181</c:v>
                </c:pt>
                <c:pt idx="10">
                  <c:v>34212</c:v>
                </c:pt>
                <c:pt idx="11">
                  <c:v>34242</c:v>
                </c:pt>
                <c:pt idx="12">
                  <c:v>34273</c:v>
                </c:pt>
                <c:pt idx="13">
                  <c:v>34303</c:v>
                </c:pt>
                <c:pt idx="14">
                  <c:v>34334</c:v>
                </c:pt>
                <c:pt idx="15">
                  <c:v>34365</c:v>
                </c:pt>
                <c:pt idx="16">
                  <c:v>34393</c:v>
                </c:pt>
                <c:pt idx="17">
                  <c:v>34424</c:v>
                </c:pt>
                <c:pt idx="18">
                  <c:v>34454</c:v>
                </c:pt>
                <c:pt idx="19">
                  <c:v>34485</c:v>
                </c:pt>
                <c:pt idx="20">
                  <c:v>34515</c:v>
                </c:pt>
                <c:pt idx="21">
                  <c:v>34546</c:v>
                </c:pt>
                <c:pt idx="22">
                  <c:v>34577</c:v>
                </c:pt>
                <c:pt idx="23">
                  <c:v>34607</c:v>
                </c:pt>
                <c:pt idx="24">
                  <c:v>34638</c:v>
                </c:pt>
                <c:pt idx="25">
                  <c:v>34668</c:v>
                </c:pt>
                <c:pt idx="26">
                  <c:v>34699</c:v>
                </c:pt>
                <c:pt idx="27">
                  <c:v>34730</c:v>
                </c:pt>
                <c:pt idx="28">
                  <c:v>34758</c:v>
                </c:pt>
                <c:pt idx="29">
                  <c:v>34789</c:v>
                </c:pt>
                <c:pt idx="30">
                  <c:v>34819</c:v>
                </c:pt>
                <c:pt idx="31">
                  <c:v>34850</c:v>
                </c:pt>
                <c:pt idx="32">
                  <c:v>34880</c:v>
                </c:pt>
                <c:pt idx="33">
                  <c:v>34911</c:v>
                </c:pt>
                <c:pt idx="34">
                  <c:v>34942</c:v>
                </c:pt>
                <c:pt idx="35">
                  <c:v>34972</c:v>
                </c:pt>
                <c:pt idx="36">
                  <c:v>35003</c:v>
                </c:pt>
                <c:pt idx="37">
                  <c:v>35033</c:v>
                </c:pt>
                <c:pt idx="38">
                  <c:v>35064</c:v>
                </c:pt>
                <c:pt idx="39">
                  <c:v>35095</c:v>
                </c:pt>
                <c:pt idx="40">
                  <c:v>35124</c:v>
                </c:pt>
                <c:pt idx="41">
                  <c:v>35155</c:v>
                </c:pt>
                <c:pt idx="42">
                  <c:v>35185</c:v>
                </c:pt>
                <c:pt idx="43">
                  <c:v>35216</c:v>
                </c:pt>
                <c:pt idx="44">
                  <c:v>35246</c:v>
                </c:pt>
                <c:pt idx="45">
                  <c:v>35277</c:v>
                </c:pt>
                <c:pt idx="46">
                  <c:v>35308</c:v>
                </c:pt>
                <c:pt idx="47">
                  <c:v>35338</c:v>
                </c:pt>
                <c:pt idx="48">
                  <c:v>35369</c:v>
                </c:pt>
                <c:pt idx="49">
                  <c:v>35399</c:v>
                </c:pt>
                <c:pt idx="50">
                  <c:v>35430</c:v>
                </c:pt>
                <c:pt idx="51">
                  <c:v>35461</c:v>
                </c:pt>
                <c:pt idx="52">
                  <c:v>35489</c:v>
                </c:pt>
                <c:pt idx="53">
                  <c:v>35520</c:v>
                </c:pt>
                <c:pt idx="54">
                  <c:v>35550</c:v>
                </c:pt>
                <c:pt idx="55">
                  <c:v>35581</c:v>
                </c:pt>
                <c:pt idx="56">
                  <c:v>35611</c:v>
                </c:pt>
                <c:pt idx="57">
                  <c:v>35642</c:v>
                </c:pt>
                <c:pt idx="58">
                  <c:v>35673</c:v>
                </c:pt>
                <c:pt idx="59">
                  <c:v>35703</c:v>
                </c:pt>
                <c:pt idx="60">
                  <c:v>35734</c:v>
                </c:pt>
                <c:pt idx="61">
                  <c:v>35764</c:v>
                </c:pt>
                <c:pt idx="62">
                  <c:v>35795</c:v>
                </c:pt>
                <c:pt idx="63">
                  <c:v>35826</c:v>
                </c:pt>
                <c:pt idx="64">
                  <c:v>35854</c:v>
                </c:pt>
                <c:pt idx="65">
                  <c:v>35885</c:v>
                </c:pt>
                <c:pt idx="66">
                  <c:v>35915</c:v>
                </c:pt>
                <c:pt idx="67">
                  <c:v>35946</c:v>
                </c:pt>
                <c:pt idx="68">
                  <c:v>35976</c:v>
                </c:pt>
                <c:pt idx="69">
                  <c:v>36007</c:v>
                </c:pt>
                <c:pt idx="70">
                  <c:v>36038</c:v>
                </c:pt>
                <c:pt idx="71">
                  <c:v>36068</c:v>
                </c:pt>
                <c:pt idx="72">
                  <c:v>36099</c:v>
                </c:pt>
                <c:pt idx="73">
                  <c:v>36129</c:v>
                </c:pt>
                <c:pt idx="74">
                  <c:v>36160</c:v>
                </c:pt>
                <c:pt idx="75">
                  <c:v>36191</c:v>
                </c:pt>
                <c:pt idx="76">
                  <c:v>36219</c:v>
                </c:pt>
                <c:pt idx="77">
                  <c:v>36250</c:v>
                </c:pt>
                <c:pt idx="78">
                  <c:v>36280</c:v>
                </c:pt>
                <c:pt idx="79">
                  <c:v>36311</c:v>
                </c:pt>
                <c:pt idx="80">
                  <c:v>36341</c:v>
                </c:pt>
                <c:pt idx="81">
                  <c:v>36372</c:v>
                </c:pt>
                <c:pt idx="82">
                  <c:v>36403</c:v>
                </c:pt>
                <c:pt idx="83">
                  <c:v>36433</c:v>
                </c:pt>
                <c:pt idx="84">
                  <c:v>36464</c:v>
                </c:pt>
                <c:pt idx="85">
                  <c:v>36494</c:v>
                </c:pt>
                <c:pt idx="86">
                  <c:v>36525</c:v>
                </c:pt>
                <c:pt idx="87">
                  <c:v>36556</c:v>
                </c:pt>
                <c:pt idx="88">
                  <c:v>36585</c:v>
                </c:pt>
                <c:pt idx="89">
                  <c:v>36616</c:v>
                </c:pt>
                <c:pt idx="90">
                  <c:v>36646</c:v>
                </c:pt>
                <c:pt idx="91">
                  <c:v>36677</c:v>
                </c:pt>
                <c:pt idx="92">
                  <c:v>36707</c:v>
                </c:pt>
                <c:pt idx="93">
                  <c:v>36738</c:v>
                </c:pt>
                <c:pt idx="94">
                  <c:v>36769</c:v>
                </c:pt>
                <c:pt idx="95">
                  <c:v>36799</c:v>
                </c:pt>
                <c:pt idx="96">
                  <c:v>36830</c:v>
                </c:pt>
                <c:pt idx="97">
                  <c:v>36860</c:v>
                </c:pt>
                <c:pt idx="98">
                  <c:v>36891</c:v>
                </c:pt>
                <c:pt idx="99">
                  <c:v>36922</c:v>
                </c:pt>
                <c:pt idx="100">
                  <c:v>36950</c:v>
                </c:pt>
                <c:pt idx="101">
                  <c:v>36981</c:v>
                </c:pt>
                <c:pt idx="102">
                  <c:v>37011</c:v>
                </c:pt>
                <c:pt idx="103">
                  <c:v>37042</c:v>
                </c:pt>
                <c:pt idx="104">
                  <c:v>37072</c:v>
                </c:pt>
                <c:pt idx="105">
                  <c:v>37103</c:v>
                </c:pt>
                <c:pt idx="106">
                  <c:v>37134</c:v>
                </c:pt>
                <c:pt idx="107">
                  <c:v>37164</c:v>
                </c:pt>
                <c:pt idx="108">
                  <c:v>37195</c:v>
                </c:pt>
                <c:pt idx="109">
                  <c:v>37225</c:v>
                </c:pt>
                <c:pt idx="110">
                  <c:v>37256</c:v>
                </c:pt>
                <c:pt idx="111">
                  <c:v>37287</c:v>
                </c:pt>
                <c:pt idx="112">
                  <c:v>37315</c:v>
                </c:pt>
                <c:pt idx="113">
                  <c:v>37346</c:v>
                </c:pt>
                <c:pt idx="114">
                  <c:v>37376</c:v>
                </c:pt>
                <c:pt idx="115">
                  <c:v>37407</c:v>
                </c:pt>
                <c:pt idx="116">
                  <c:v>37437</c:v>
                </c:pt>
                <c:pt idx="117">
                  <c:v>37468</c:v>
                </c:pt>
                <c:pt idx="118">
                  <c:v>37499</c:v>
                </c:pt>
                <c:pt idx="119">
                  <c:v>37529</c:v>
                </c:pt>
                <c:pt idx="120">
                  <c:v>37560</c:v>
                </c:pt>
                <c:pt idx="121">
                  <c:v>37590</c:v>
                </c:pt>
                <c:pt idx="122">
                  <c:v>37621</c:v>
                </c:pt>
                <c:pt idx="123">
                  <c:v>37652</c:v>
                </c:pt>
                <c:pt idx="124">
                  <c:v>37680</c:v>
                </c:pt>
                <c:pt idx="125">
                  <c:v>37711</c:v>
                </c:pt>
                <c:pt idx="126">
                  <c:v>37741</c:v>
                </c:pt>
                <c:pt idx="127">
                  <c:v>37772</c:v>
                </c:pt>
                <c:pt idx="128">
                  <c:v>37802</c:v>
                </c:pt>
                <c:pt idx="129">
                  <c:v>37833</c:v>
                </c:pt>
                <c:pt idx="130">
                  <c:v>37864</c:v>
                </c:pt>
                <c:pt idx="131">
                  <c:v>37894</c:v>
                </c:pt>
                <c:pt idx="132">
                  <c:v>37925</c:v>
                </c:pt>
                <c:pt idx="133">
                  <c:v>37955</c:v>
                </c:pt>
                <c:pt idx="134">
                  <c:v>37986</c:v>
                </c:pt>
                <c:pt idx="135">
                  <c:v>38017</c:v>
                </c:pt>
                <c:pt idx="136">
                  <c:v>38046</c:v>
                </c:pt>
                <c:pt idx="137">
                  <c:v>38077</c:v>
                </c:pt>
                <c:pt idx="138">
                  <c:v>38107</c:v>
                </c:pt>
                <c:pt idx="139">
                  <c:v>38138</c:v>
                </c:pt>
                <c:pt idx="140">
                  <c:v>38168</c:v>
                </c:pt>
                <c:pt idx="141">
                  <c:v>38199</c:v>
                </c:pt>
                <c:pt idx="142">
                  <c:v>38230</c:v>
                </c:pt>
                <c:pt idx="143">
                  <c:v>38260</c:v>
                </c:pt>
                <c:pt idx="144">
                  <c:v>38291</c:v>
                </c:pt>
                <c:pt idx="145">
                  <c:v>38321</c:v>
                </c:pt>
                <c:pt idx="146">
                  <c:v>38352</c:v>
                </c:pt>
                <c:pt idx="147">
                  <c:v>38383</c:v>
                </c:pt>
                <c:pt idx="148">
                  <c:v>38411</c:v>
                </c:pt>
                <c:pt idx="149">
                  <c:v>38442</c:v>
                </c:pt>
                <c:pt idx="150">
                  <c:v>38472</c:v>
                </c:pt>
                <c:pt idx="151">
                  <c:v>38503</c:v>
                </c:pt>
                <c:pt idx="152">
                  <c:v>38533</c:v>
                </c:pt>
                <c:pt idx="153">
                  <c:v>38564</c:v>
                </c:pt>
                <c:pt idx="154">
                  <c:v>38595</c:v>
                </c:pt>
                <c:pt idx="155">
                  <c:v>38625</c:v>
                </c:pt>
                <c:pt idx="156">
                  <c:v>38656</c:v>
                </c:pt>
                <c:pt idx="157">
                  <c:v>38686</c:v>
                </c:pt>
                <c:pt idx="158">
                  <c:v>38717</c:v>
                </c:pt>
                <c:pt idx="159">
                  <c:v>38748</c:v>
                </c:pt>
                <c:pt idx="160">
                  <c:v>38776</c:v>
                </c:pt>
                <c:pt idx="161">
                  <c:v>38807</c:v>
                </c:pt>
                <c:pt idx="162">
                  <c:v>38837</c:v>
                </c:pt>
                <c:pt idx="163">
                  <c:v>38868</c:v>
                </c:pt>
                <c:pt idx="164">
                  <c:v>38898</c:v>
                </c:pt>
                <c:pt idx="165">
                  <c:v>38929</c:v>
                </c:pt>
                <c:pt idx="166">
                  <c:v>38960</c:v>
                </c:pt>
                <c:pt idx="167">
                  <c:v>38990</c:v>
                </c:pt>
                <c:pt idx="168">
                  <c:v>39021</c:v>
                </c:pt>
                <c:pt idx="169">
                  <c:v>39051</c:v>
                </c:pt>
                <c:pt idx="170">
                  <c:v>39082</c:v>
                </c:pt>
                <c:pt idx="171">
                  <c:v>39113</c:v>
                </c:pt>
                <c:pt idx="172">
                  <c:v>39141</c:v>
                </c:pt>
                <c:pt idx="173">
                  <c:v>39172</c:v>
                </c:pt>
                <c:pt idx="174">
                  <c:v>39202</c:v>
                </c:pt>
                <c:pt idx="175">
                  <c:v>39233</c:v>
                </c:pt>
                <c:pt idx="176">
                  <c:v>39263</c:v>
                </c:pt>
                <c:pt idx="177">
                  <c:v>39294</c:v>
                </c:pt>
                <c:pt idx="178">
                  <c:v>39325</c:v>
                </c:pt>
                <c:pt idx="179">
                  <c:v>39355</c:v>
                </c:pt>
                <c:pt idx="180">
                  <c:v>39386</c:v>
                </c:pt>
                <c:pt idx="181">
                  <c:v>39416</c:v>
                </c:pt>
                <c:pt idx="182">
                  <c:v>39447</c:v>
                </c:pt>
                <c:pt idx="183">
                  <c:v>39478</c:v>
                </c:pt>
                <c:pt idx="184">
                  <c:v>39507</c:v>
                </c:pt>
                <c:pt idx="185">
                  <c:v>39538</c:v>
                </c:pt>
                <c:pt idx="186">
                  <c:v>39568</c:v>
                </c:pt>
                <c:pt idx="187">
                  <c:v>39599</c:v>
                </c:pt>
                <c:pt idx="188">
                  <c:v>39629</c:v>
                </c:pt>
                <c:pt idx="189">
                  <c:v>39660</c:v>
                </c:pt>
                <c:pt idx="190">
                  <c:v>39691</c:v>
                </c:pt>
                <c:pt idx="191">
                  <c:v>39721</c:v>
                </c:pt>
                <c:pt idx="192">
                  <c:v>39752</c:v>
                </c:pt>
                <c:pt idx="193">
                  <c:v>39782</c:v>
                </c:pt>
                <c:pt idx="194">
                  <c:v>39813</c:v>
                </c:pt>
                <c:pt idx="195">
                  <c:v>39844</c:v>
                </c:pt>
                <c:pt idx="196">
                  <c:v>39872</c:v>
                </c:pt>
                <c:pt idx="197">
                  <c:v>39903</c:v>
                </c:pt>
                <c:pt idx="198">
                  <c:v>39933</c:v>
                </c:pt>
                <c:pt idx="199">
                  <c:v>39964</c:v>
                </c:pt>
                <c:pt idx="200">
                  <c:v>39994</c:v>
                </c:pt>
                <c:pt idx="201">
                  <c:v>40025</c:v>
                </c:pt>
                <c:pt idx="202">
                  <c:v>40056</c:v>
                </c:pt>
                <c:pt idx="203">
                  <c:v>40086</c:v>
                </c:pt>
                <c:pt idx="204">
                  <c:v>40117</c:v>
                </c:pt>
                <c:pt idx="205">
                  <c:v>40147</c:v>
                </c:pt>
                <c:pt idx="206">
                  <c:v>40178</c:v>
                </c:pt>
                <c:pt idx="207">
                  <c:v>40209</c:v>
                </c:pt>
                <c:pt idx="208">
                  <c:v>40237</c:v>
                </c:pt>
                <c:pt idx="209">
                  <c:v>40268</c:v>
                </c:pt>
                <c:pt idx="210">
                  <c:v>40298</c:v>
                </c:pt>
                <c:pt idx="211">
                  <c:v>40329</c:v>
                </c:pt>
                <c:pt idx="212">
                  <c:v>40359</c:v>
                </c:pt>
                <c:pt idx="213">
                  <c:v>40390</c:v>
                </c:pt>
                <c:pt idx="214">
                  <c:v>40421</c:v>
                </c:pt>
                <c:pt idx="215">
                  <c:v>40451</c:v>
                </c:pt>
                <c:pt idx="216">
                  <c:v>40482</c:v>
                </c:pt>
                <c:pt idx="217">
                  <c:v>40512</c:v>
                </c:pt>
                <c:pt idx="218">
                  <c:v>40543</c:v>
                </c:pt>
                <c:pt idx="219">
                  <c:v>40574</c:v>
                </c:pt>
                <c:pt idx="220">
                  <c:v>40602</c:v>
                </c:pt>
                <c:pt idx="221">
                  <c:v>40633</c:v>
                </c:pt>
                <c:pt idx="222">
                  <c:v>40663</c:v>
                </c:pt>
                <c:pt idx="223">
                  <c:v>40694</c:v>
                </c:pt>
                <c:pt idx="224">
                  <c:v>40724</c:v>
                </c:pt>
                <c:pt idx="225">
                  <c:v>40755</c:v>
                </c:pt>
                <c:pt idx="226">
                  <c:v>40786</c:v>
                </c:pt>
                <c:pt idx="227">
                  <c:v>40816</c:v>
                </c:pt>
                <c:pt idx="228">
                  <c:v>40847</c:v>
                </c:pt>
                <c:pt idx="229">
                  <c:v>40877</c:v>
                </c:pt>
                <c:pt idx="230">
                  <c:v>40908</c:v>
                </c:pt>
                <c:pt idx="231">
                  <c:v>40939</c:v>
                </c:pt>
                <c:pt idx="232">
                  <c:v>40968</c:v>
                </c:pt>
                <c:pt idx="233">
                  <c:v>40999</c:v>
                </c:pt>
                <c:pt idx="234">
                  <c:v>41029</c:v>
                </c:pt>
                <c:pt idx="235">
                  <c:v>41060</c:v>
                </c:pt>
                <c:pt idx="236">
                  <c:v>41090</c:v>
                </c:pt>
                <c:pt idx="237">
                  <c:v>41121</c:v>
                </c:pt>
                <c:pt idx="238">
                  <c:v>41152</c:v>
                </c:pt>
                <c:pt idx="239">
                  <c:v>41182</c:v>
                </c:pt>
                <c:pt idx="240">
                  <c:v>41213</c:v>
                </c:pt>
                <c:pt idx="241">
                  <c:v>41243</c:v>
                </c:pt>
                <c:pt idx="242">
                  <c:v>41274</c:v>
                </c:pt>
                <c:pt idx="243">
                  <c:v>41305</c:v>
                </c:pt>
                <c:pt idx="244">
                  <c:v>41333</c:v>
                </c:pt>
                <c:pt idx="245">
                  <c:v>41364</c:v>
                </c:pt>
                <c:pt idx="246">
                  <c:v>41394</c:v>
                </c:pt>
                <c:pt idx="247">
                  <c:v>41425</c:v>
                </c:pt>
                <c:pt idx="248">
                  <c:v>41455</c:v>
                </c:pt>
                <c:pt idx="249">
                  <c:v>41486</c:v>
                </c:pt>
                <c:pt idx="250">
                  <c:v>41517</c:v>
                </c:pt>
                <c:pt idx="251">
                  <c:v>41547</c:v>
                </c:pt>
                <c:pt idx="252">
                  <c:v>41578</c:v>
                </c:pt>
                <c:pt idx="253">
                  <c:v>41608</c:v>
                </c:pt>
                <c:pt idx="254">
                  <c:v>41639</c:v>
                </c:pt>
                <c:pt idx="255">
                  <c:v>41670</c:v>
                </c:pt>
                <c:pt idx="256">
                  <c:v>41698</c:v>
                </c:pt>
                <c:pt idx="257">
                  <c:v>41729</c:v>
                </c:pt>
                <c:pt idx="258">
                  <c:v>41759</c:v>
                </c:pt>
                <c:pt idx="259">
                  <c:v>41790</c:v>
                </c:pt>
                <c:pt idx="260">
                  <c:v>41820</c:v>
                </c:pt>
                <c:pt idx="261">
                  <c:v>41851</c:v>
                </c:pt>
                <c:pt idx="262">
                  <c:v>41882</c:v>
                </c:pt>
                <c:pt idx="263">
                  <c:v>41912</c:v>
                </c:pt>
                <c:pt idx="264">
                  <c:v>41943</c:v>
                </c:pt>
                <c:pt idx="265">
                  <c:v>41973</c:v>
                </c:pt>
                <c:pt idx="266">
                  <c:v>42004</c:v>
                </c:pt>
                <c:pt idx="267">
                  <c:v>42035</c:v>
                </c:pt>
                <c:pt idx="268">
                  <c:v>42063</c:v>
                </c:pt>
                <c:pt idx="269">
                  <c:v>42094</c:v>
                </c:pt>
                <c:pt idx="270">
                  <c:v>42124</c:v>
                </c:pt>
                <c:pt idx="271">
                  <c:v>42155</c:v>
                </c:pt>
                <c:pt idx="272">
                  <c:v>42185</c:v>
                </c:pt>
                <c:pt idx="273">
                  <c:v>42216</c:v>
                </c:pt>
                <c:pt idx="274">
                  <c:v>42247</c:v>
                </c:pt>
                <c:pt idx="275">
                  <c:v>42277</c:v>
                </c:pt>
                <c:pt idx="276">
                  <c:v>42308</c:v>
                </c:pt>
                <c:pt idx="277">
                  <c:v>42338</c:v>
                </c:pt>
                <c:pt idx="278">
                  <c:v>42369</c:v>
                </c:pt>
                <c:pt idx="279">
                  <c:v>42400</c:v>
                </c:pt>
                <c:pt idx="280">
                  <c:v>42429</c:v>
                </c:pt>
                <c:pt idx="281">
                  <c:v>42460</c:v>
                </c:pt>
                <c:pt idx="282">
                  <c:v>42490</c:v>
                </c:pt>
                <c:pt idx="283">
                  <c:v>42521</c:v>
                </c:pt>
                <c:pt idx="284">
                  <c:v>42551</c:v>
                </c:pt>
                <c:pt idx="285">
                  <c:v>42582</c:v>
                </c:pt>
                <c:pt idx="286">
                  <c:v>42613</c:v>
                </c:pt>
                <c:pt idx="287">
                  <c:v>42643</c:v>
                </c:pt>
                <c:pt idx="288">
                  <c:v>42674</c:v>
                </c:pt>
                <c:pt idx="289">
                  <c:v>42704</c:v>
                </c:pt>
                <c:pt idx="290">
                  <c:v>42735</c:v>
                </c:pt>
                <c:pt idx="291">
                  <c:v>42766</c:v>
                </c:pt>
                <c:pt idx="292">
                  <c:v>42794</c:v>
                </c:pt>
                <c:pt idx="293">
                  <c:v>42825</c:v>
                </c:pt>
                <c:pt idx="294">
                  <c:v>42855</c:v>
                </c:pt>
                <c:pt idx="295">
                  <c:v>42886</c:v>
                </c:pt>
                <c:pt idx="296">
                  <c:v>42916</c:v>
                </c:pt>
                <c:pt idx="297">
                  <c:v>42947</c:v>
                </c:pt>
                <c:pt idx="298">
                  <c:v>42978</c:v>
                </c:pt>
                <c:pt idx="299">
                  <c:v>43008</c:v>
                </c:pt>
                <c:pt idx="300">
                  <c:v>43039</c:v>
                </c:pt>
                <c:pt idx="301">
                  <c:v>43069</c:v>
                </c:pt>
                <c:pt idx="302">
                  <c:v>43100</c:v>
                </c:pt>
                <c:pt idx="303">
                  <c:v>43131</c:v>
                </c:pt>
                <c:pt idx="304">
                  <c:v>43159</c:v>
                </c:pt>
                <c:pt idx="305">
                  <c:v>43190</c:v>
                </c:pt>
                <c:pt idx="306">
                  <c:v>43220</c:v>
                </c:pt>
                <c:pt idx="307">
                  <c:v>43251</c:v>
                </c:pt>
                <c:pt idx="308">
                  <c:v>43281</c:v>
                </c:pt>
                <c:pt idx="309">
                  <c:v>43312</c:v>
                </c:pt>
                <c:pt idx="310">
                  <c:v>43343</c:v>
                </c:pt>
                <c:pt idx="311">
                  <c:v>43373</c:v>
                </c:pt>
                <c:pt idx="312">
                  <c:v>43404</c:v>
                </c:pt>
                <c:pt idx="313">
                  <c:v>43434</c:v>
                </c:pt>
                <c:pt idx="314">
                  <c:v>43465</c:v>
                </c:pt>
                <c:pt idx="315">
                  <c:v>43496</c:v>
                </c:pt>
                <c:pt idx="316">
                  <c:v>43524</c:v>
                </c:pt>
                <c:pt idx="317">
                  <c:v>43555</c:v>
                </c:pt>
                <c:pt idx="318">
                  <c:v>43585</c:v>
                </c:pt>
                <c:pt idx="319">
                  <c:v>43616</c:v>
                </c:pt>
                <c:pt idx="320">
                  <c:v>43646</c:v>
                </c:pt>
                <c:pt idx="321">
                  <c:v>43677</c:v>
                </c:pt>
                <c:pt idx="322">
                  <c:v>43708</c:v>
                </c:pt>
                <c:pt idx="323">
                  <c:v>43738</c:v>
                </c:pt>
                <c:pt idx="324">
                  <c:v>43769</c:v>
                </c:pt>
                <c:pt idx="325">
                  <c:v>43799</c:v>
                </c:pt>
                <c:pt idx="326">
                  <c:v>43830</c:v>
                </c:pt>
                <c:pt idx="327">
                  <c:v>43861</c:v>
                </c:pt>
                <c:pt idx="328">
                  <c:v>43890</c:v>
                </c:pt>
                <c:pt idx="329">
                  <c:v>43921</c:v>
                </c:pt>
                <c:pt idx="330">
                  <c:v>43951</c:v>
                </c:pt>
                <c:pt idx="331">
                  <c:v>43982</c:v>
                </c:pt>
                <c:pt idx="332">
                  <c:v>44012</c:v>
                </c:pt>
                <c:pt idx="333">
                  <c:v>44043</c:v>
                </c:pt>
                <c:pt idx="334">
                  <c:v>44074</c:v>
                </c:pt>
                <c:pt idx="335">
                  <c:v>44104</c:v>
                </c:pt>
                <c:pt idx="336">
                  <c:v>44135</c:v>
                </c:pt>
                <c:pt idx="337">
                  <c:v>44165</c:v>
                </c:pt>
                <c:pt idx="338">
                  <c:v>44196</c:v>
                </c:pt>
                <c:pt idx="339">
                  <c:v>44227</c:v>
                </c:pt>
                <c:pt idx="340">
                  <c:v>44255</c:v>
                </c:pt>
                <c:pt idx="341">
                  <c:v>44286</c:v>
                </c:pt>
                <c:pt idx="342">
                  <c:v>44316</c:v>
                </c:pt>
                <c:pt idx="343">
                  <c:v>44347</c:v>
                </c:pt>
                <c:pt idx="344">
                  <c:v>44377</c:v>
                </c:pt>
                <c:pt idx="345">
                  <c:v>44408</c:v>
                </c:pt>
                <c:pt idx="346">
                  <c:v>44439</c:v>
                </c:pt>
                <c:pt idx="347">
                  <c:v>44469</c:v>
                </c:pt>
                <c:pt idx="348">
                  <c:v>44500</c:v>
                </c:pt>
                <c:pt idx="349">
                  <c:v>44530</c:v>
                </c:pt>
                <c:pt idx="350">
                  <c:v>44561</c:v>
                </c:pt>
                <c:pt idx="351">
                  <c:v>44592</c:v>
                </c:pt>
                <c:pt idx="352">
                  <c:v>44620</c:v>
                </c:pt>
                <c:pt idx="353">
                  <c:v>44651</c:v>
                </c:pt>
                <c:pt idx="354">
                  <c:v>44681</c:v>
                </c:pt>
                <c:pt idx="355">
                  <c:v>44712</c:v>
                </c:pt>
                <c:pt idx="356">
                  <c:v>44742</c:v>
                </c:pt>
                <c:pt idx="357">
                  <c:v>44773</c:v>
                </c:pt>
                <c:pt idx="358">
                  <c:v>44804</c:v>
                </c:pt>
                <c:pt idx="359">
                  <c:v>44834</c:v>
                </c:pt>
                <c:pt idx="360">
                  <c:v>44865</c:v>
                </c:pt>
                <c:pt idx="361">
                  <c:v>44895</c:v>
                </c:pt>
                <c:pt idx="362">
                  <c:v>44926</c:v>
                </c:pt>
                <c:pt idx="363">
                  <c:v>44957</c:v>
                </c:pt>
                <c:pt idx="364">
                  <c:v>44985</c:v>
                </c:pt>
                <c:pt idx="365">
                  <c:v>45016</c:v>
                </c:pt>
                <c:pt idx="366">
                  <c:v>45046</c:v>
                </c:pt>
                <c:pt idx="367">
                  <c:v>45077</c:v>
                </c:pt>
                <c:pt idx="368">
                  <c:v>45107</c:v>
                </c:pt>
                <c:pt idx="369">
                  <c:v>45138</c:v>
                </c:pt>
                <c:pt idx="370">
                  <c:v>45169</c:v>
                </c:pt>
              </c:numCache>
            </c:numRef>
          </c:cat>
          <c:val>
            <c:numRef>
              <c:f>zdroj!$G$23:$G$393</c:f>
              <c:numCache>
                <c:formatCode>0.0</c:formatCode>
                <c:ptCount val="371"/>
                <c:pt idx="0">
                  <c:v>117.675</c:v>
                </c:pt>
                <c:pt idx="1">
                  <c:v>114.53333333333332</c:v>
                </c:pt>
                <c:pt idx="2">
                  <c:v>111.25833333333334</c:v>
                </c:pt>
                <c:pt idx="3">
                  <c:v>111.23333333333335</c:v>
                </c:pt>
                <c:pt idx="4">
                  <c:v>111.79166666666669</c:v>
                </c:pt>
                <c:pt idx="5">
                  <c:v>112.68333333333335</c:v>
                </c:pt>
                <c:pt idx="6">
                  <c:v>113.72500000000002</c:v>
                </c:pt>
                <c:pt idx="7">
                  <c:v>114.89999999999999</c:v>
                </c:pt>
                <c:pt idx="8">
                  <c:v>116.19166666666666</c:v>
                </c:pt>
                <c:pt idx="9">
                  <c:v>117.32499999999999</c:v>
                </c:pt>
                <c:pt idx="10">
                  <c:v>118.40833333333332</c:v>
                </c:pt>
                <c:pt idx="11">
                  <c:v>119.30833333333334</c:v>
                </c:pt>
                <c:pt idx="12">
                  <c:v>119.96666666666668</c:v>
                </c:pt>
                <c:pt idx="13">
                  <c:v>120.37500000000001</c:v>
                </c:pt>
                <c:pt idx="14">
                  <c:v>120.83333333333336</c:v>
                </c:pt>
                <c:pt idx="15">
                  <c:v>119.99166666666667</c:v>
                </c:pt>
                <c:pt idx="16">
                  <c:v>118.97500000000001</c:v>
                </c:pt>
                <c:pt idx="17">
                  <c:v>117.93333333333334</c:v>
                </c:pt>
                <c:pt idx="18">
                  <c:v>116.88333333333334</c:v>
                </c:pt>
                <c:pt idx="19">
                  <c:v>115.84166666666668</c:v>
                </c:pt>
                <c:pt idx="20">
                  <c:v>114.83333333333336</c:v>
                </c:pt>
                <c:pt idx="21">
                  <c:v>113.86666666666667</c:v>
                </c:pt>
                <c:pt idx="22">
                  <c:v>112.93333333333335</c:v>
                </c:pt>
                <c:pt idx="23">
                  <c:v>112.06666666666668</c:v>
                </c:pt>
                <c:pt idx="24">
                  <c:v>111.30000000000001</c:v>
                </c:pt>
                <c:pt idx="25">
                  <c:v>110.7</c:v>
                </c:pt>
                <c:pt idx="26">
                  <c:v>110.03333333333336</c:v>
                </c:pt>
                <c:pt idx="27">
                  <c:v>109.85000000000002</c:v>
                </c:pt>
                <c:pt idx="28">
                  <c:v>109.83333333333336</c:v>
                </c:pt>
                <c:pt idx="29">
                  <c:v>109.85000000000001</c:v>
                </c:pt>
                <c:pt idx="30">
                  <c:v>109.93333333333334</c:v>
                </c:pt>
                <c:pt idx="31">
                  <c:v>110.00833333333334</c:v>
                </c:pt>
                <c:pt idx="32">
                  <c:v>110.03333333333335</c:v>
                </c:pt>
                <c:pt idx="33">
                  <c:v>110.03333333333335</c:v>
                </c:pt>
                <c:pt idx="34">
                  <c:v>109.93333333333334</c:v>
                </c:pt>
                <c:pt idx="35">
                  <c:v>109.77499999999999</c:v>
                </c:pt>
                <c:pt idx="36">
                  <c:v>109.55833333333332</c:v>
                </c:pt>
                <c:pt idx="37">
                  <c:v>109.33333333333333</c:v>
                </c:pt>
                <c:pt idx="38" formatCode="General">
                  <c:v>109.14166666666667</c:v>
                </c:pt>
                <c:pt idx="39" formatCode="General">
                  <c:v>109.15000000000002</c:v>
                </c:pt>
                <c:pt idx="40" formatCode="General">
                  <c:v>109.075</c:v>
                </c:pt>
                <c:pt idx="41" formatCode="General">
                  <c:v>109.01666666666665</c:v>
                </c:pt>
                <c:pt idx="42" formatCode="General">
                  <c:v>108.875</c:v>
                </c:pt>
                <c:pt idx="43" formatCode="General">
                  <c:v>108.75</c:v>
                </c:pt>
                <c:pt idx="44" formatCode="General">
                  <c:v>108.61666666666667</c:v>
                </c:pt>
                <c:pt idx="45" formatCode="General">
                  <c:v>108.59166666666668</c:v>
                </c:pt>
                <c:pt idx="46" formatCode="General">
                  <c:v>108.64166666666667</c:v>
                </c:pt>
                <c:pt idx="47" formatCode="General">
                  <c:v>108.66666666666667</c:v>
                </c:pt>
                <c:pt idx="48" formatCode="General">
                  <c:v>108.71666666666668</c:v>
                </c:pt>
                <c:pt idx="49" formatCode="General">
                  <c:v>108.76666666666667</c:v>
                </c:pt>
                <c:pt idx="50" formatCode="General">
                  <c:v>108.82499999999999</c:v>
                </c:pt>
                <c:pt idx="51" formatCode="General">
                  <c:v>108.69166666666666</c:v>
                </c:pt>
                <c:pt idx="52" formatCode="General">
                  <c:v>108.58333333333333</c:v>
                </c:pt>
                <c:pt idx="53" formatCode="General">
                  <c:v>108.40833333333335</c:v>
                </c:pt>
                <c:pt idx="54" formatCode="General">
                  <c:v>108.25833333333334</c:v>
                </c:pt>
                <c:pt idx="55" formatCode="General">
                  <c:v>108.05833333333334</c:v>
                </c:pt>
                <c:pt idx="56" formatCode="General">
                  <c:v>107.92499999999997</c:v>
                </c:pt>
                <c:pt idx="57" formatCode="General">
                  <c:v>107.925</c:v>
                </c:pt>
                <c:pt idx="58" formatCode="General">
                  <c:v>107.95</c:v>
                </c:pt>
                <c:pt idx="59" formatCode="General">
                  <c:v>108.06666666666666</c:v>
                </c:pt>
                <c:pt idx="60" formatCode="General">
                  <c:v>108.19166666666666</c:v>
                </c:pt>
                <c:pt idx="61" formatCode="General">
                  <c:v>108.31666666666666</c:v>
                </c:pt>
                <c:pt idx="62" formatCode="General">
                  <c:v>108.43333333333332</c:v>
                </c:pt>
                <c:pt idx="63" formatCode="General">
                  <c:v>108.90833333333332</c:v>
                </c:pt>
                <c:pt idx="64" formatCode="General">
                  <c:v>109.41666666666667</c:v>
                </c:pt>
                <c:pt idx="65" formatCode="General">
                  <c:v>109.96666666666668</c:v>
                </c:pt>
                <c:pt idx="66" formatCode="General">
                  <c:v>110.5</c:v>
                </c:pt>
                <c:pt idx="67" formatCode="General">
                  <c:v>111.05833333333334</c:v>
                </c:pt>
                <c:pt idx="68" formatCode="General">
                  <c:v>111.49166666666666</c:v>
                </c:pt>
                <c:pt idx="69" formatCode="General">
                  <c:v>111.575</c:v>
                </c:pt>
                <c:pt idx="70" formatCode="General">
                  <c:v>111.53333333333335</c:v>
                </c:pt>
                <c:pt idx="71" formatCode="General">
                  <c:v>111.40833333333335</c:v>
                </c:pt>
                <c:pt idx="72" formatCode="General">
                  <c:v>111.24166666666667</c:v>
                </c:pt>
                <c:pt idx="73" formatCode="General">
                  <c:v>111.02499999999999</c:v>
                </c:pt>
                <c:pt idx="74" formatCode="General">
                  <c:v>110.75833333333333</c:v>
                </c:pt>
                <c:pt idx="75" formatCode="General">
                  <c:v>109.95833333333331</c:v>
                </c:pt>
                <c:pt idx="76" formatCode="General">
                  <c:v>109.07499999999999</c:v>
                </c:pt>
                <c:pt idx="77" formatCode="General">
                  <c:v>108.16666666666664</c:v>
                </c:pt>
                <c:pt idx="78" formatCode="General">
                  <c:v>107.28333333333332</c:v>
                </c:pt>
                <c:pt idx="79" formatCode="General">
                  <c:v>106.40000000000002</c:v>
                </c:pt>
                <c:pt idx="80" formatCode="General">
                  <c:v>105.58333333333333</c:v>
                </c:pt>
                <c:pt idx="81" formatCode="General">
                  <c:v>104.80833333333332</c:v>
                </c:pt>
                <c:pt idx="82" formatCode="General">
                  <c:v>104.14166666666665</c:v>
                </c:pt>
                <c:pt idx="83" formatCode="General">
                  <c:v>103.50833333333334</c:v>
                </c:pt>
                <c:pt idx="84" formatCode="General">
                  <c:v>102.94166666666668</c:v>
                </c:pt>
                <c:pt idx="85" formatCode="General">
                  <c:v>102.47500000000002</c:v>
                </c:pt>
                <c:pt idx="86" formatCode="General">
                  <c:v>102.11666666666667</c:v>
                </c:pt>
                <c:pt idx="87" formatCode="General">
                  <c:v>102.10833333333335</c:v>
                </c:pt>
                <c:pt idx="88" formatCode="General">
                  <c:v>102.18333333333334</c:v>
                </c:pt>
                <c:pt idx="89" formatCode="General">
                  <c:v>102.29166666666667</c:v>
                </c:pt>
                <c:pt idx="90" formatCode="General">
                  <c:v>102.36666666666667</c:v>
                </c:pt>
                <c:pt idx="91" formatCode="General">
                  <c:v>102.47500000000001</c:v>
                </c:pt>
                <c:pt idx="92" formatCode="General">
                  <c:v>102.63333333333333</c:v>
                </c:pt>
                <c:pt idx="93" formatCode="General">
                  <c:v>102.86666666666666</c:v>
                </c:pt>
                <c:pt idx="94" formatCode="General">
                  <c:v>103.09166666666665</c:v>
                </c:pt>
                <c:pt idx="95" formatCode="General">
                  <c:v>103.33333333333333</c:v>
                </c:pt>
                <c:pt idx="96" formatCode="General">
                  <c:v>103.58333333333333</c:v>
                </c:pt>
                <c:pt idx="97" formatCode="General">
                  <c:v>103.78333333333335</c:v>
                </c:pt>
                <c:pt idx="98" formatCode="General">
                  <c:v>103.90833333333335</c:v>
                </c:pt>
                <c:pt idx="99" formatCode="General">
                  <c:v>103.97500000000001</c:v>
                </c:pt>
                <c:pt idx="100" formatCode="General">
                  <c:v>104</c:v>
                </c:pt>
                <c:pt idx="101" formatCode="General">
                  <c:v>104.02499999999999</c:v>
                </c:pt>
                <c:pt idx="102" formatCode="General">
                  <c:v>104.125</c:v>
                </c:pt>
                <c:pt idx="103" formatCode="General">
                  <c:v>104.23333333333333</c:v>
                </c:pt>
                <c:pt idx="104" formatCode="General">
                  <c:v>104.35000000000001</c:v>
                </c:pt>
                <c:pt idx="105" formatCode="General">
                  <c:v>104.51666666666669</c:v>
                </c:pt>
                <c:pt idx="106" formatCode="General">
                  <c:v>104.63333333333334</c:v>
                </c:pt>
                <c:pt idx="107" formatCode="General">
                  <c:v>104.68333333333334</c:v>
                </c:pt>
                <c:pt idx="108" formatCode="General">
                  <c:v>104.68333333333334</c:v>
                </c:pt>
                <c:pt idx="109" formatCode="General">
                  <c:v>104.67500000000001</c:v>
                </c:pt>
                <c:pt idx="110" formatCode="General">
                  <c:v>104.68333333333334</c:v>
                </c:pt>
                <c:pt idx="111" formatCode="General">
                  <c:v>104.64166666666667</c:v>
                </c:pt>
                <c:pt idx="112" formatCode="General">
                  <c:v>104.63333333333334</c:v>
                </c:pt>
                <c:pt idx="113" formatCode="General">
                  <c:v>104.60000000000002</c:v>
                </c:pt>
                <c:pt idx="114" formatCode="General">
                  <c:v>104.48333333333335</c:v>
                </c:pt>
                <c:pt idx="115" formatCode="General">
                  <c:v>104.27500000000002</c:v>
                </c:pt>
                <c:pt idx="116" formatCode="General">
                  <c:v>103.91666666666669</c:v>
                </c:pt>
                <c:pt idx="117" formatCode="General">
                  <c:v>103.47500000000001</c:v>
                </c:pt>
                <c:pt idx="118" formatCode="General">
                  <c:v>103.06666666666666</c:v>
                </c:pt>
                <c:pt idx="119" formatCode="General">
                  <c:v>102.74166666666667</c:v>
                </c:pt>
                <c:pt idx="120" formatCode="General">
                  <c:v>102.425</c:v>
                </c:pt>
                <c:pt idx="121" formatCode="General">
                  <c:v>102.11666666666667</c:v>
                </c:pt>
                <c:pt idx="122" formatCode="General">
                  <c:v>101.825</c:v>
                </c:pt>
                <c:pt idx="123" formatCode="General">
                  <c:v>101.48333333333333</c:v>
                </c:pt>
                <c:pt idx="124" formatCode="General">
                  <c:v>101.12499999999999</c:v>
                </c:pt>
                <c:pt idx="125" formatCode="General">
                  <c:v>100.78333333333332</c:v>
                </c:pt>
                <c:pt idx="126" formatCode="General">
                  <c:v>100.50833333333334</c:v>
                </c:pt>
                <c:pt idx="127" formatCode="General">
                  <c:v>100.30000000000001</c:v>
                </c:pt>
                <c:pt idx="128" formatCode="General">
                  <c:v>100.22500000000001</c:v>
                </c:pt>
                <c:pt idx="129" formatCode="General">
                  <c:v>100.16666666666669</c:v>
                </c:pt>
                <c:pt idx="130" formatCode="General">
                  <c:v>100.10833333333335</c:v>
                </c:pt>
                <c:pt idx="131" formatCode="General">
                  <c:v>100.04166666666667</c:v>
                </c:pt>
                <c:pt idx="132" formatCode="General">
                  <c:v>100.02499999999999</c:v>
                </c:pt>
                <c:pt idx="133" formatCode="General">
                  <c:v>100.06666666666666</c:v>
                </c:pt>
                <c:pt idx="134" formatCode="General">
                  <c:v>100.09999999999998</c:v>
                </c:pt>
                <c:pt idx="135" formatCode="General">
                  <c:v>100.32499999999999</c:v>
                </c:pt>
                <c:pt idx="136" formatCode="General">
                  <c:v>100.55</c:v>
                </c:pt>
                <c:pt idx="137" formatCode="General">
                  <c:v>100.79166666666667</c:v>
                </c:pt>
                <c:pt idx="138" formatCode="General">
                  <c:v>100.99166666666666</c:v>
                </c:pt>
                <c:pt idx="139" formatCode="General">
                  <c:v>101.21666666666665</c:v>
                </c:pt>
                <c:pt idx="140" formatCode="General">
                  <c:v>101.43333333333334</c:v>
                </c:pt>
                <c:pt idx="141" formatCode="General">
                  <c:v>101.70833333333333</c:v>
                </c:pt>
                <c:pt idx="142" formatCode="General">
                  <c:v>102</c:v>
                </c:pt>
                <c:pt idx="143" formatCode="General">
                  <c:v>102.25</c:v>
                </c:pt>
                <c:pt idx="144" formatCode="General">
                  <c:v>102.50833333333333</c:v>
                </c:pt>
                <c:pt idx="145" formatCode="General">
                  <c:v>102.66666666666667</c:v>
                </c:pt>
                <c:pt idx="146" formatCode="General">
                  <c:v>102.81666666666666</c:v>
                </c:pt>
                <c:pt idx="147" formatCode="General">
                  <c:v>102.76666666666667</c:v>
                </c:pt>
                <c:pt idx="148" formatCode="General">
                  <c:v>102.71666666666668</c:v>
                </c:pt>
                <c:pt idx="149" formatCode="General">
                  <c:v>102.63333333333333</c:v>
                </c:pt>
                <c:pt idx="150" formatCode="General">
                  <c:v>102.57499999999999</c:v>
                </c:pt>
                <c:pt idx="151" formatCode="General">
                  <c:v>102.45833333333331</c:v>
                </c:pt>
                <c:pt idx="152" formatCode="General">
                  <c:v>102.36666666666666</c:v>
                </c:pt>
                <c:pt idx="153" formatCode="General">
                  <c:v>102.24166666666667</c:v>
                </c:pt>
                <c:pt idx="154" formatCode="General">
                  <c:v>102.10000000000001</c:v>
                </c:pt>
                <c:pt idx="155" formatCode="General">
                  <c:v>102.03333333333335</c:v>
                </c:pt>
                <c:pt idx="156" formatCode="General">
                  <c:v>101.95833333333331</c:v>
                </c:pt>
                <c:pt idx="157" formatCode="General">
                  <c:v>101.91666666666667</c:v>
                </c:pt>
                <c:pt idx="158" formatCode="General">
                  <c:v>101.86666666666669</c:v>
                </c:pt>
                <c:pt idx="159" formatCode="General">
                  <c:v>101.96666666666668</c:v>
                </c:pt>
                <c:pt idx="160" formatCode="General">
                  <c:v>102.05833333333334</c:v>
                </c:pt>
                <c:pt idx="161" formatCode="General">
                  <c:v>102.16666666666667</c:v>
                </c:pt>
                <c:pt idx="162" formatCode="General">
                  <c:v>102.26666666666665</c:v>
                </c:pt>
                <c:pt idx="163" formatCode="General">
                  <c:v>102.41666666666664</c:v>
                </c:pt>
                <c:pt idx="164" formatCode="General">
                  <c:v>102.49999999999999</c:v>
                </c:pt>
                <c:pt idx="165" formatCode="General">
                  <c:v>102.59999999999998</c:v>
                </c:pt>
                <c:pt idx="166" formatCode="General">
                  <c:v>102.71666666666665</c:v>
                </c:pt>
                <c:pt idx="167" formatCode="General">
                  <c:v>102.75833333333333</c:v>
                </c:pt>
                <c:pt idx="168" formatCode="General">
                  <c:v>102.64999999999999</c:v>
                </c:pt>
                <c:pt idx="169" formatCode="General">
                  <c:v>102.57499999999999</c:v>
                </c:pt>
                <c:pt idx="170" formatCode="General">
                  <c:v>102.53333333333335</c:v>
                </c:pt>
                <c:pt idx="171" formatCode="General">
                  <c:v>102.39999999999999</c:v>
                </c:pt>
                <c:pt idx="172" formatCode="General">
                  <c:v>102.29166666666667</c:v>
                </c:pt>
                <c:pt idx="173" formatCode="General">
                  <c:v>102.21666666666668</c:v>
                </c:pt>
                <c:pt idx="174" formatCode="General">
                  <c:v>102.19166666666666</c:v>
                </c:pt>
                <c:pt idx="175" formatCode="General">
                  <c:v>102.13333333333333</c:v>
                </c:pt>
                <c:pt idx="176" formatCode="General">
                  <c:v>102.10833333333333</c:v>
                </c:pt>
                <c:pt idx="177" formatCode="General">
                  <c:v>102.05833333333334</c:v>
                </c:pt>
                <c:pt idx="178" formatCode="General">
                  <c:v>102</c:v>
                </c:pt>
                <c:pt idx="179" formatCode="General">
                  <c:v>102.00833333333333</c:v>
                </c:pt>
                <c:pt idx="180" formatCode="General">
                  <c:v>102.23333333333333</c:v>
                </c:pt>
                <c:pt idx="181" formatCode="General">
                  <c:v>102.52499999999998</c:v>
                </c:pt>
                <c:pt idx="182" formatCode="General">
                  <c:v>102.83333333333333</c:v>
                </c:pt>
                <c:pt idx="183" formatCode="General">
                  <c:v>103.34999999999998</c:v>
                </c:pt>
                <c:pt idx="184" formatCode="General">
                  <c:v>103.85000000000001</c:v>
                </c:pt>
                <c:pt idx="185" formatCode="General">
                  <c:v>104.28333333333332</c:v>
                </c:pt>
                <c:pt idx="186" formatCode="General">
                  <c:v>104.64166666666665</c:v>
                </c:pt>
                <c:pt idx="187" formatCode="General">
                  <c:v>105.00833333333333</c:v>
                </c:pt>
                <c:pt idx="188" formatCode="General">
                  <c:v>105.35833333333333</c:v>
                </c:pt>
                <c:pt idx="189" formatCode="General">
                  <c:v>105.74166666666667</c:v>
                </c:pt>
                <c:pt idx="190" formatCode="General">
                  <c:v>106.08333333333333</c:v>
                </c:pt>
                <c:pt idx="191" formatCode="General">
                  <c:v>106.39999999999999</c:v>
                </c:pt>
                <c:pt idx="192" formatCode="General">
                  <c:v>106.56666666666665</c:v>
                </c:pt>
                <c:pt idx="193" formatCode="General">
                  <c:v>106.51666666666667</c:v>
                </c:pt>
                <c:pt idx="194" formatCode="General">
                  <c:v>106.36666666666667</c:v>
                </c:pt>
                <c:pt idx="195" formatCode="General">
                  <c:v>105.925</c:v>
                </c:pt>
                <c:pt idx="196" formatCode="General">
                  <c:v>105.46666666666665</c:v>
                </c:pt>
                <c:pt idx="197" formatCode="General">
                  <c:v>105.06666666666666</c:v>
                </c:pt>
                <c:pt idx="198" formatCode="General">
                  <c:v>104.64999999999999</c:v>
                </c:pt>
                <c:pt idx="199" formatCode="General">
                  <c:v>104.19166666666666</c:v>
                </c:pt>
                <c:pt idx="200" formatCode="General">
                  <c:v>103.73333333333333</c:v>
                </c:pt>
                <c:pt idx="201" formatCode="General">
                  <c:v>103.18333333333334</c:v>
                </c:pt>
                <c:pt idx="202" formatCode="General">
                  <c:v>102.65833333333332</c:v>
                </c:pt>
                <c:pt idx="203" formatCode="General">
                  <c:v>102.10833333333333</c:v>
                </c:pt>
                <c:pt idx="204" formatCode="General">
                  <c:v>101.59166666666665</c:v>
                </c:pt>
                <c:pt idx="205" formatCode="General">
                  <c:v>101.26666666666667</c:v>
                </c:pt>
                <c:pt idx="206" formatCode="General">
                  <c:v>101.05</c:v>
                </c:pt>
                <c:pt idx="207" formatCode="General">
                  <c:v>100.92500000000001</c:v>
                </c:pt>
                <c:pt idx="208" formatCode="General">
                  <c:v>100.80833333333332</c:v>
                </c:pt>
                <c:pt idx="209" formatCode="General">
                  <c:v>100.675</c:v>
                </c:pt>
                <c:pt idx="210" formatCode="General">
                  <c:v>100.61666666666666</c:v>
                </c:pt>
                <c:pt idx="211" formatCode="General">
                  <c:v>100.60833333333335</c:v>
                </c:pt>
                <c:pt idx="212" formatCode="General">
                  <c:v>100.60833333333335</c:v>
                </c:pt>
                <c:pt idx="213" formatCode="General">
                  <c:v>100.74166666666669</c:v>
                </c:pt>
                <c:pt idx="214" formatCode="General">
                  <c:v>100.88333333333337</c:v>
                </c:pt>
                <c:pt idx="215" formatCode="General">
                  <c:v>101.05000000000001</c:v>
                </c:pt>
                <c:pt idx="216" formatCode="General">
                  <c:v>101.23333333333333</c:v>
                </c:pt>
                <c:pt idx="217" formatCode="General">
                  <c:v>101.35833333333333</c:v>
                </c:pt>
                <c:pt idx="218" formatCode="General">
                  <c:v>101.46666666666665</c:v>
                </c:pt>
                <c:pt idx="219" formatCode="General">
                  <c:v>101.55</c:v>
                </c:pt>
                <c:pt idx="220" formatCode="General">
                  <c:v>101.64999999999999</c:v>
                </c:pt>
                <c:pt idx="221" formatCode="General">
                  <c:v>101.73333333333333</c:v>
                </c:pt>
                <c:pt idx="222" formatCode="General">
                  <c:v>101.77499999999999</c:v>
                </c:pt>
                <c:pt idx="223" formatCode="General">
                  <c:v>101.84166666666665</c:v>
                </c:pt>
                <c:pt idx="224" formatCode="General">
                  <c:v>101.89166666666667</c:v>
                </c:pt>
                <c:pt idx="225" formatCode="General">
                  <c:v>101.875</c:v>
                </c:pt>
                <c:pt idx="226" formatCode="General">
                  <c:v>101.85833333333333</c:v>
                </c:pt>
                <c:pt idx="227" formatCode="General">
                  <c:v>101.84166666666665</c:v>
                </c:pt>
                <c:pt idx="228" formatCode="General">
                  <c:v>101.86666666666667</c:v>
                </c:pt>
                <c:pt idx="229" formatCode="General">
                  <c:v>101.90833333333335</c:v>
                </c:pt>
                <c:pt idx="230" formatCode="General">
                  <c:v>101.91666666666667</c:v>
                </c:pt>
                <c:pt idx="231" formatCode="General">
                  <c:v>102.06666666666666</c:v>
                </c:pt>
                <c:pt idx="232" formatCode="General">
                  <c:v>102.22500000000001</c:v>
                </c:pt>
                <c:pt idx="233" formatCode="General">
                  <c:v>102.39999999999998</c:v>
                </c:pt>
                <c:pt idx="234" formatCode="General">
                  <c:v>102.55833333333334</c:v>
                </c:pt>
                <c:pt idx="235" formatCode="General">
                  <c:v>102.65833333333335</c:v>
                </c:pt>
                <c:pt idx="236" formatCode="General">
                  <c:v>102.80000000000001</c:v>
                </c:pt>
                <c:pt idx="237" formatCode="General">
                  <c:v>102.91666666666667</c:v>
                </c:pt>
                <c:pt idx="238" formatCode="General">
                  <c:v>103.05</c:v>
                </c:pt>
                <c:pt idx="239" formatCode="General">
                  <c:v>103.18333333333334</c:v>
                </c:pt>
                <c:pt idx="240" formatCode="General">
                  <c:v>103.27500000000002</c:v>
                </c:pt>
                <c:pt idx="241" formatCode="General">
                  <c:v>103.29166666666669</c:v>
                </c:pt>
                <c:pt idx="242" formatCode="General">
                  <c:v>103.29166666666669</c:v>
                </c:pt>
                <c:pt idx="243" formatCode="General">
                  <c:v>103.15833333333335</c:v>
                </c:pt>
                <c:pt idx="244" formatCode="General">
                  <c:v>102.99166666666667</c:v>
                </c:pt>
                <c:pt idx="245" formatCode="General">
                  <c:v>102.81666666666666</c:v>
                </c:pt>
                <c:pt idx="246" formatCode="General">
                  <c:v>102.66666666666667</c:v>
                </c:pt>
                <c:pt idx="247" formatCode="General">
                  <c:v>102.50833333333333</c:v>
                </c:pt>
                <c:pt idx="248" formatCode="General">
                  <c:v>102.34999999999998</c:v>
                </c:pt>
                <c:pt idx="249" formatCode="General">
                  <c:v>102.20833333333336</c:v>
                </c:pt>
                <c:pt idx="250" formatCode="General">
                  <c:v>102.04166666666667</c:v>
                </c:pt>
                <c:pt idx="251" formatCode="General">
                  <c:v>101.84166666666668</c:v>
                </c:pt>
                <c:pt idx="252" formatCode="General">
                  <c:v>101.63333333333333</c:v>
                </c:pt>
                <c:pt idx="253" formatCode="General">
                  <c:v>101.49999999999999</c:v>
                </c:pt>
                <c:pt idx="254" formatCode="General">
                  <c:v>101.41666666666667</c:v>
                </c:pt>
                <c:pt idx="255" formatCode="General">
                  <c:v>101.27499999999999</c:v>
                </c:pt>
                <c:pt idx="256" formatCode="General">
                  <c:v>101.14999999999999</c:v>
                </c:pt>
                <c:pt idx="257" formatCode="General">
                  <c:v>101.02499999999999</c:v>
                </c:pt>
                <c:pt idx="258" formatCode="General">
                  <c:v>100.89166666666667</c:v>
                </c:pt>
                <c:pt idx="259" formatCode="General">
                  <c:v>100.81666666666668</c:v>
                </c:pt>
                <c:pt idx="260" formatCode="General">
                  <c:v>100.68333333333335</c:v>
                </c:pt>
                <c:pt idx="261" formatCode="General">
                  <c:v>100.60833333333335</c:v>
                </c:pt>
                <c:pt idx="262" formatCode="General">
                  <c:v>100.55</c:v>
                </c:pt>
                <c:pt idx="263" formatCode="General">
                  <c:v>100.52499999999999</c:v>
                </c:pt>
                <c:pt idx="264" formatCode="General">
                  <c:v>100.50833333333333</c:v>
                </c:pt>
                <c:pt idx="265" formatCode="General">
                  <c:v>100.46666666666665</c:v>
                </c:pt>
                <c:pt idx="266" formatCode="General">
                  <c:v>100.35833333333333</c:v>
                </c:pt>
                <c:pt idx="267" formatCode="General">
                  <c:v>100.35000000000001</c:v>
                </c:pt>
                <c:pt idx="268" formatCode="General">
                  <c:v>100.34166666666668</c:v>
                </c:pt>
                <c:pt idx="269" formatCode="General">
                  <c:v>100.34166666666668</c:v>
                </c:pt>
                <c:pt idx="270" formatCode="General">
                  <c:v>100.375</c:v>
                </c:pt>
                <c:pt idx="271" formatCode="General">
                  <c:v>100.40000000000002</c:v>
                </c:pt>
                <c:pt idx="272" formatCode="General">
                  <c:v>100.46666666666668</c:v>
                </c:pt>
                <c:pt idx="273" formatCode="General">
                  <c:v>100.46666666666668</c:v>
                </c:pt>
                <c:pt idx="274" formatCode="General">
                  <c:v>100.44166666666666</c:v>
                </c:pt>
                <c:pt idx="275" formatCode="General">
                  <c:v>100.41666666666669</c:v>
                </c:pt>
                <c:pt idx="276" formatCode="General">
                  <c:v>100.375</c:v>
                </c:pt>
                <c:pt idx="277" formatCode="General">
                  <c:v>100.33333333333331</c:v>
                </c:pt>
                <c:pt idx="278" formatCode="General">
                  <c:v>100.33333333333331</c:v>
                </c:pt>
                <c:pt idx="279" formatCode="General">
                  <c:v>100.37499999999999</c:v>
                </c:pt>
                <c:pt idx="280" formatCode="General">
                  <c:v>100.40833333333335</c:v>
                </c:pt>
                <c:pt idx="281" formatCode="General">
                  <c:v>100.41666666666669</c:v>
                </c:pt>
                <c:pt idx="282" formatCode="General">
                  <c:v>100.42500000000001</c:v>
                </c:pt>
                <c:pt idx="283" formatCode="General">
                  <c:v>100.37499999999999</c:v>
                </c:pt>
                <c:pt idx="284" formatCode="General">
                  <c:v>100.31666666666666</c:v>
                </c:pt>
                <c:pt idx="285" formatCode="General">
                  <c:v>100.31666666666666</c:v>
                </c:pt>
                <c:pt idx="286" formatCode="General">
                  <c:v>100.34166666666665</c:v>
                </c:pt>
                <c:pt idx="287" formatCode="General">
                  <c:v>100.35000000000001</c:v>
                </c:pt>
                <c:pt idx="288" formatCode="General">
                  <c:v>100.39999999999999</c:v>
                </c:pt>
                <c:pt idx="289" formatCode="General">
                  <c:v>100.51666666666667</c:v>
                </c:pt>
                <c:pt idx="290" formatCode="General">
                  <c:v>100.675</c:v>
                </c:pt>
                <c:pt idx="291" formatCode="General">
                  <c:v>100.80833333333334</c:v>
                </c:pt>
                <c:pt idx="292" formatCode="General">
                  <c:v>100.97500000000001</c:v>
                </c:pt>
                <c:pt idx="293" formatCode="General">
                  <c:v>101.16666666666667</c:v>
                </c:pt>
                <c:pt idx="294" formatCode="General">
                  <c:v>101.28333333333332</c:v>
                </c:pt>
                <c:pt idx="295" formatCode="General">
                  <c:v>101.47500000000002</c:v>
                </c:pt>
                <c:pt idx="296" formatCode="General">
                  <c:v>101.65833333333335</c:v>
                </c:pt>
                <c:pt idx="297" formatCode="General">
                  <c:v>101.825</c:v>
                </c:pt>
                <c:pt idx="298" formatCode="General">
                  <c:v>101.98333333333333</c:v>
                </c:pt>
                <c:pt idx="299" formatCode="General">
                  <c:v>102.16666666666667</c:v>
                </c:pt>
                <c:pt idx="300" formatCode="General">
                  <c:v>102.34166666666665</c:v>
                </c:pt>
                <c:pt idx="301" formatCode="General">
                  <c:v>102.43333333333332</c:v>
                </c:pt>
                <c:pt idx="302" formatCode="General">
                  <c:v>102.46666666666665</c:v>
                </c:pt>
                <c:pt idx="303" formatCode="General">
                  <c:v>102.46666666666668</c:v>
                </c:pt>
                <c:pt idx="304" formatCode="General">
                  <c:v>102.40833333333335</c:v>
                </c:pt>
                <c:pt idx="305" formatCode="General">
                  <c:v>102.33333333333333</c:v>
                </c:pt>
                <c:pt idx="306" formatCode="General">
                  <c:v>102.325</c:v>
                </c:pt>
                <c:pt idx="307" formatCode="General">
                  <c:v>102.30833333333334</c:v>
                </c:pt>
                <c:pt idx="308" formatCode="General">
                  <c:v>102.33333333333333</c:v>
                </c:pt>
                <c:pt idx="309" formatCode="General">
                  <c:v>102.31666666666666</c:v>
                </c:pt>
                <c:pt idx="310" formatCode="General">
                  <c:v>102.31666666666668</c:v>
                </c:pt>
                <c:pt idx="311" formatCode="General">
                  <c:v>102.28333333333332</c:v>
                </c:pt>
                <c:pt idx="312" formatCode="General">
                  <c:v>102.22500000000001</c:v>
                </c:pt>
                <c:pt idx="313" formatCode="General">
                  <c:v>102.175</c:v>
                </c:pt>
                <c:pt idx="314" formatCode="General">
                  <c:v>102.14166666666665</c:v>
                </c:pt>
                <c:pt idx="315" formatCode="General">
                  <c:v>102.16666666666667</c:v>
                </c:pt>
                <c:pt idx="316" formatCode="General">
                  <c:v>102.24166666666667</c:v>
                </c:pt>
                <c:pt idx="317" formatCode="General">
                  <c:v>102.35000000000001</c:v>
                </c:pt>
                <c:pt idx="318" formatCode="General">
                  <c:v>102.42500000000001</c:v>
                </c:pt>
                <c:pt idx="319" formatCode="General">
                  <c:v>102.48333333333333</c:v>
                </c:pt>
                <c:pt idx="320" formatCode="General">
                  <c:v>102.49166666666667</c:v>
                </c:pt>
                <c:pt idx="321" formatCode="General">
                  <c:v>102.54166666666669</c:v>
                </c:pt>
                <c:pt idx="322" formatCode="General">
                  <c:v>102.575</c:v>
                </c:pt>
                <c:pt idx="323" formatCode="General">
                  <c:v>102.60833333333335</c:v>
                </c:pt>
                <c:pt idx="324" formatCode="General">
                  <c:v>102.65000000000002</c:v>
                </c:pt>
                <c:pt idx="325" formatCode="General">
                  <c:v>102.74166666666666</c:v>
                </c:pt>
                <c:pt idx="326" formatCode="General">
                  <c:v>102.84166666666665</c:v>
                </c:pt>
                <c:pt idx="327" formatCode="General">
                  <c:v>102.93333333333334</c:v>
                </c:pt>
                <c:pt idx="328" formatCode="General">
                  <c:v>103.01666666666667</c:v>
                </c:pt>
                <c:pt idx="329" formatCode="General">
                  <c:v>103.05000000000001</c:v>
                </c:pt>
                <c:pt idx="330" formatCode="General">
                  <c:v>103.08333333333336</c:v>
                </c:pt>
                <c:pt idx="331" formatCode="General">
                  <c:v>103.08333333333336</c:v>
                </c:pt>
                <c:pt idx="332" formatCode="General">
                  <c:v>103.13333333333334</c:v>
                </c:pt>
                <c:pt idx="333" formatCode="General">
                  <c:v>103.17500000000001</c:v>
                </c:pt>
                <c:pt idx="334" formatCode="General">
                  <c:v>103.20833333333333</c:v>
                </c:pt>
                <c:pt idx="335" formatCode="General">
                  <c:v>103.25</c:v>
                </c:pt>
                <c:pt idx="336" formatCode="General">
                  <c:v>103.26666666666667</c:v>
                </c:pt>
                <c:pt idx="337" formatCode="General">
                  <c:v>103.23333333333333</c:v>
                </c:pt>
                <c:pt idx="338" formatCode="General">
                  <c:v>103.15833333333335</c:v>
                </c:pt>
                <c:pt idx="339" formatCode="General">
                  <c:v>103.04166666666667</c:v>
                </c:pt>
                <c:pt idx="340" formatCode="General">
                  <c:v>102.90833333333335</c:v>
                </c:pt>
                <c:pt idx="341" formatCode="General">
                  <c:v>102.81666666666666</c:v>
                </c:pt>
                <c:pt idx="342" formatCode="General">
                  <c:v>102.80833333333332</c:v>
                </c:pt>
                <c:pt idx="343" formatCode="General">
                  <c:v>102.80833333333334</c:v>
                </c:pt>
                <c:pt idx="344" formatCode="General">
                  <c:v>102.76666666666667</c:v>
                </c:pt>
                <c:pt idx="345" formatCode="General">
                  <c:v>102.76666666666667</c:v>
                </c:pt>
                <c:pt idx="346" formatCode="General">
                  <c:v>102.83333333333333</c:v>
                </c:pt>
                <c:pt idx="347" formatCode="General">
                  <c:v>102.97500000000001</c:v>
                </c:pt>
                <c:pt idx="348" formatCode="General">
                  <c:v>103.21666666666665</c:v>
                </c:pt>
                <c:pt idx="349" formatCode="General">
                  <c:v>103.49166666666666</c:v>
                </c:pt>
                <c:pt idx="350" formatCode="General">
                  <c:v>103.84999999999998</c:v>
                </c:pt>
                <c:pt idx="351" formatCode="General">
                  <c:v>104.49166666666666</c:v>
                </c:pt>
                <c:pt idx="352" formatCode="General">
                  <c:v>105.24166666666666</c:v>
                </c:pt>
                <c:pt idx="353" formatCode="General">
                  <c:v>106.10833333333333</c:v>
                </c:pt>
                <c:pt idx="354" formatCode="General">
                  <c:v>107.03333333333335</c:v>
                </c:pt>
                <c:pt idx="355" formatCode="General">
                  <c:v>108.125</c:v>
                </c:pt>
                <c:pt idx="356" formatCode="General">
                  <c:v>109.325</c:v>
                </c:pt>
                <c:pt idx="357" formatCode="General">
                  <c:v>110.50000000000001</c:v>
                </c:pt>
                <c:pt idx="358" formatCode="General">
                  <c:v>111.59166666666668</c:v>
                </c:pt>
                <c:pt idx="359" formatCode="General">
                  <c:v>112.68333333333334</c:v>
                </c:pt>
                <c:pt idx="360" formatCode="General">
                  <c:v>113.45833333333333</c:v>
                </c:pt>
                <c:pt idx="361" formatCode="General">
                  <c:v>114.30833333333334</c:v>
                </c:pt>
                <c:pt idx="362" formatCode="General">
                  <c:v>115.075</c:v>
                </c:pt>
                <c:pt idx="363" formatCode="General">
                  <c:v>115.70833333333333</c:v>
                </c:pt>
                <c:pt idx="364" formatCode="General">
                  <c:v>116.175</c:v>
                </c:pt>
                <c:pt idx="365" formatCode="General">
                  <c:v>116.36666666666667</c:v>
                </c:pt>
                <c:pt idx="366" formatCode="General">
                  <c:v>116.24166666666667</c:v>
                </c:pt>
                <c:pt idx="367" formatCode="General">
                  <c:v>115.83333333333333</c:v>
                </c:pt>
                <c:pt idx="368" formatCode="General">
                  <c:v>115.20833333333333</c:v>
                </c:pt>
                <c:pt idx="369" formatCode="General">
                  <c:v>114.48333333333333</c:v>
                </c:pt>
                <c:pt idx="370" formatCode="General">
                  <c:v>113.75833333333334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2-4B54-A694-0DC434E8F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4221567"/>
        <c:axId val="1"/>
      </c:lineChart>
      <c:lineChart>
        <c:grouping val="standard"/>
        <c:varyColors val="0"/>
        <c:ser>
          <c:idx val="1"/>
          <c:order val="0"/>
          <c:tx>
            <c:strRef>
              <c:f>zdroj!$B$1</c:f>
              <c:strCache>
                <c:ptCount val="1"/>
                <c:pt idx="0">
                  <c:v>inflation M-o-M (R.A.)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numRef>
              <c:f>zdroj!$A$23:$A$393</c:f>
              <c:numCache>
                <c:formatCode>m/d/yyyy</c:formatCode>
                <c:ptCount val="371"/>
                <c:pt idx="0">
                  <c:v>33908</c:v>
                </c:pt>
                <c:pt idx="1">
                  <c:v>33938</c:v>
                </c:pt>
                <c:pt idx="2">
                  <c:v>33969</c:v>
                </c:pt>
                <c:pt idx="3">
                  <c:v>34000</c:v>
                </c:pt>
                <c:pt idx="4">
                  <c:v>34028</c:v>
                </c:pt>
                <c:pt idx="5">
                  <c:v>34059</c:v>
                </c:pt>
                <c:pt idx="6">
                  <c:v>34089</c:v>
                </c:pt>
                <c:pt idx="7">
                  <c:v>34120</c:v>
                </c:pt>
                <c:pt idx="8">
                  <c:v>34150</c:v>
                </c:pt>
                <c:pt idx="9">
                  <c:v>34181</c:v>
                </c:pt>
                <c:pt idx="10">
                  <c:v>34212</c:v>
                </c:pt>
                <c:pt idx="11">
                  <c:v>34242</c:v>
                </c:pt>
                <c:pt idx="12">
                  <c:v>34273</c:v>
                </c:pt>
                <c:pt idx="13">
                  <c:v>34303</c:v>
                </c:pt>
                <c:pt idx="14">
                  <c:v>34334</c:v>
                </c:pt>
                <c:pt idx="15">
                  <c:v>34365</c:v>
                </c:pt>
                <c:pt idx="16">
                  <c:v>34393</c:v>
                </c:pt>
                <c:pt idx="17">
                  <c:v>34424</c:v>
                </c:pt>
                <c:pt idx="18">
                  <c:v>34454</c:v>
                </c:pt>
                <c:pt idx="19">
                  <c:v>34485</c:v>
                </c:pt>
                <c:pt idx="20">
                  <c:v>34515</c:v>
                </c:pt>
                <c:pt idx="21">
                  <c:v>34546</c:v>
                </c:pt>
                <c:pt idx="22">
                  <c:v>34577</c:v>
                </c:pt>
                <c:pt idx="23">
                  <c:v>34607</c:v>
                </c:pt>
                <c:pt idx="24">
                  <c:v>34638</c:v>
                </c:pt>
                <c:pt idx="25">
                  <c:v>34668</c:v>
                </c:pt>
                <c:pt idx="26">
                  <c:v>34699</c:v>
                </c:pt>
                <c:pt idx="27">
                  <c:v>34730</c:v>
                </c:pt>
                <c:pt idx="28">
                  <c:v>34758</c:v>
                </c:pt>
                <c:pt idx="29">
                  <c:v>34789</c:v>
                </c:pt>
                <c:pt idx="30">
                  <c:v>34819</c:v>
                </c:pt>
                <c:pt idx="31">
                  <c:v>34850</c:v>
                </c:pt>
                <c:pt idx="32">
                  <c:v>34880</c:v>
                </c:pt>
                <c:pt idx="33">
                  <c:v>34911</c:v>
                </c:pt>
                <c:pt idx="34">
                  <c:v>34942</c:v>
                </c:pt>
                <c:pt idx="35">
                  <c:v>34972</c:v>
                </c:pt>
                <c:pt idx="36">
                  <c:v>35003</c:v>
                </c:pt>
                <c:pt idx="37">
                  <c:v>35033</c:v>
                </c:pt>
                <c:pt idx="38">
                  <c:v>35064</c:v>
                </c:pt>
                <c:pt idx="39">
                  <c:v>35095</c:v>
                </c:pt>
                <c:pt idx="40">
                  <c:v>35124</c:v>
                </c:pt>
                <c:pt idx="41">
                  <c:v>35155</c:v>
                </c:pt>
                <c:pt idx="42">
                  <c:v>35185</c:v>
                </c:pt>
                <c:pt idx="43">
                  <c:v>35216</c:v>
                </c:pt>
                <c:pt idx="44">
                  <c:v>35246</c:v>
                </c:pt>
                <c:pt idx="45">
                  <c:v>35277</c:v>
                </c:pt>
                <c:pt idx="46">
                  <c:v>35308</c:v>
                </c:pt>
                <c:pt idx="47">
                  <c:v>35338</c:v>
                </c:pt>
                <c:pt idx="48">
                  <c:v>35369</c:v>
                </c:pt>
                <c:pt idx="49">
                  <c:v>35399</c:v>
                </c:pt>
                <c:pt idx="50">
                  <c:v>35430</c:v>
                </c:pt>
                <c:pt idx="51">
                  <c:v>35461</c:v>
                </c:pt>
                <c:pt idx="52">
                  <c:v>35489</c:v>
                </c:pt>
                <c:pt idx="53">
                  <c:v>35520</c:v>
                </c:pt>
                <c:pt idx="54">
                  <c:v>35550</c:v>
                </c:pt>
                <c:pt idx="55">
                  <c:v>35581</c:v>
                </c:pt>
                <c:pt idx="56">
                  <c:v>35611</c:v>
                </c:pt>
                <c:pt idx="57">
                  <c:v>35642</c:v>
                </c:pt>
                <c:pt idx="58">
                  <c:v>35673</c:v>
                </c:pt>
                <c:pt idx="59">
                  <c:v>35703</c:v>
                </c:pt>
                <c:pt idx="60">
                  <c:v>35734</c:v>
                </c:pt>
                <c:pt idx="61">
                  <c:v>35764</c:v>
                </c:pt>
                <c:pt idx="62">
                  <c:v>35795</c:v>
                </c:pt>
                <c:pt idx="63">
                  <c:v>35826</c:v>
                </c:pt>
                <c:pt idx="64">
                  <c:v>35854</c:v>
                </c:pt>
                <c:pt idx="65">
                  <c:v>35885</c:v>
                </c:pt>
                <c:pt idx="66">
                  <c:v>35915</c:v>
                </c:pt>
                <c:pt idx="67">
                  <c:v>35946</c:v>
                </c:pt>
                <c:pt idx="68">
                  <c:v>35976</c:v>
                </c:pt>
                <c:pt idx="69">
                  <c:v>36007</c:v>
                </c:pt>
                <c:pt idx="70">
                  <c:v>36038</c:v>
                </c:pt>
                <c:pt idx="71">
                  <c:v>36068</c:v>
                </c:pt>
                <c:pt idx="72">
                  <c:v>36099</c:v>
                </c:pt>
                <c:pt idx="73">
                  <c:v>36129</c:v>
                </c:pt>
                <c:pt idx="74">
                  <c:v>36160</c:v>
                </c:pt>
                <c:pt idx="75">
                  <c:v>36191</c:v>
                </c:pt>
                <c:pt idx="76">
                  <c:v>36219</c:v>
                </c:pt>
                <c:pt idx="77">
                  <c:v>36250</c:v>
                </c:pt>
                <c:pt idx="78">
                  <c:v>36280</c:v>
                </c:pt>
                <c:pt idx="79">
                  <c:v>36311</c:v>
                </c:pt>
                <c:pt idx="80">
                  <c:v>36341</c:v>
                </c:pt>
                <c:pt idx="81">
                  <c:v>36372</c:v>
                </c:pt>
                <c:pt idx="82">
                  <c:v>36403</c:v>
                </c:pt>
                <c:pt idx="83">
                  <c:v>36433</c:v>
                </c:pt>
                <c:pt idx="84">
                  <c:v>36464</c:v>
                </c:pt>
                <c:pt idx="85">
                  <c:v>36494</c:v>
                </c:pt>
                <c:pt idx="86">
                  <c:v>36525</c:v>
                </c:pt>
                <c:pt idx="87">
                  <c:v>36556</c:v>
                </c:pt>
                <c:pt idx="88">
                  <c:v>36585</c:v>
                </c:pt>
                <c:pt idx="89">
                  <c:v>36616</c:v>
                </c:pt>
                <c:pt idx="90">
                  <c:v>36646</c:v>
                </c:pt>
                <c:pt idx="91">
                  <c:v>36677</c:v>
                </c:pt>
                <c:pt idx="92">
                  <c:v>36707</c:v>
                </c:pt>
                <c:pt idx="93">
                  <c:v>36738</c:v>
                </c:pt>
                <c:pt idx="94">
                  <c:v>36769</c:v>
                </c:pt>
                <c:pt idx="95">
                  <c:v>36799</c:v>
                </c:pt>
                <c:pt idx="96">
                  <c:v>36830</c:v>
                </c:pt>
                <c:pt idx="97">
                  <c:v>36860</c:v>
                </c:pt>
                <c:pt idx="98">
                  <c:v>36891</c:v>
                </c:pt>
                <c:pt idx="99">
                  <c:v>36922</c:v>
                </c:pt>
                <c:pt idx="100">
                  <c:v>36950</c:v>
                </c:pt>
                <c:pt idx="101">
                  <c:v>36981</c:v>
                </c:pt>
                <c:pt idx="102">
                  <c:v>37011</c:v>
                </c:pt>
                <c:pt idx="103">
                  <c:v>37042</c:v>
                </c:pt>
                <c:pt idx="104">
                  <c:v>37072</c:v>
                </c:pt>
                <c:pt idx="105">
                  <c:v>37103</c:v>
                </c:pt>
                <c:pt idx="106">
                  <c:v>37134</c:v>
                </c:pt>
                <c:pt idx="107">
                  <c:v>37164</c:v>
                </c:pt>
                <c:pt idx="108">
                  <c:v>37195</c:v>
                </c:pt>
                <c:pt idx="109">
                  <c:v>37225</c:v>
                </c:pt>
                <c:pt idx="110">
                  <c:v>37256</c:v>
                </c:pt>
                <c:pt idx="111">
                  <c:v>37287</c:v>
                </c:pt>
                <c:pt idx="112">
                  <c:v>37315</c:v>
                </c:pt>
                <c:pt idx="113">
                  <c:v>37346</c:v>
                </c:pt>
                <c:pt idx="114">
                  <c:v>37376</c:v>
                </c:pt>
                <c:pt idx="115">
                  <c:v>37407</c:v>
                </c:pt>
                <c:pt idx="116">
                  <c:v>37437</c:v>
                </c:pt>
                <c:pt idx="117">
                  <c:v>37468</c:v>
                </c:pt>
                <c:pt idx="118">
                  <c:v>37499</c:v>
                </c:pt>
                <c:pt idx="119">
                  <c:v>37529</c:v>
                </c:pt>
                <c:pt idx="120">
                  <c:v>37560</c:v>
                </c:pt>
                <c:pt idx="121">
                  <c:v>37590</c:v>
                </c:pt>
                <c:pt idx="122">
                  <c:v>37621</c:v>
                </c:pt>
                <c:pt idx="123">
                  <c:v>37652</c:v>
                </c:pt>
                <c:pt idx="124">
                  <c:v>37680</c:v>
                </c:pt>
                <c:pt idx="125">
                  <c:v>37711</c:v>
                </c:pt>
                <c:pt idx="126">
                  <c:v>37741</c:v>
                </c:pt>
                <c:pt idx="127">
                  <c:v>37772</c:v>
                </c:pt>
                <c:pt idx="128">
                  <c:v>37802</c:v>
                </c:pt>
                <c:pt idx="129">
                  <c:v>37833</c:v>
                </c:pt>
                <c:pt idx="130">
                  <c:v>37864</c:v>
                </c:pt>
                <c:pt idx="131">
                  <c:v>37894</c:v>
                </c:pt>
                <c:pt idx="132">
                  <c:v>37925</c:v>
                </c:pt>
                <c:pt idx="133">
                  <c:v>37955</c:v>
                </c:pt>
                <c:pt idx="134">
                  <c:v>37986</c:v>
                </c:pt>
                <c:pt idx="135">
                  <c:v>38017</c:v>
                </c:pt>
                <c:pt idx="136">
                  <c:v>38046</c:v>
                </c:pt>
                <c:pt idx="137">
                  <c:v>38077</c:v>
                </c:pt>
                <c:pt idx="138">
                  <c:v>38107</c:v>
                </c:pt>
                <c:pt idx="139">
                  <c:v>38138</c:v>
                </c:pt>
                <c:pt idx="140">
                  <c:v>38168</c:v>
                </c:pt>
                <c:pt idx="141">
                  <c:v>38199</c:v>
                </c:pt>
                <c:pt idx="142">
                  <c:v>38230</c:v>
                </c:pt>
                <c:pt idx="143">
                  <c:v>38260</c:v>
                </c:pt>
                <c:pt idx="144">
                  <c:v>38291</c:v>
                </c:pt>
                <c:pt idx="145">
                  <c:v>38321</c:v>
                </c:pt>
                <c:pt idx="146">
                  <c:v>38352</c:v>
                </c:pt>
                <c:pt idx="147">
                  <c:v>38383</c:v>
                </c:pt>
                <c:pt idx="148">
                  <c:v>38411</c:v>
                </c:pt>
                <c:pt idx="149">
                  <c:v>38442</c:v>
                </c:pt>
                <c:pt idx="150">
                  <c:v>38472</c:v>
                </c:pt>
                <c:pt idx="151">
                  <c:v>38503</c:v>
                </c:pt>
                <c:pt idx="152">
                  <c:v>38533</c:v>
                </c:pt>
                <c:pt idx="153">
                  <c:v>38564</c:v>
                </c:pt>
                <c:pt idx="154">
                  <c:v>38595</c:v>
                </c:pt>
                <c:pt idx="155">
                  <c:v>38625</c:v>
                </c:pt>
                <c:pt idx="156">
                  <c:v>38656</c:v>
                </c:pt>
                <c:pt idx="157">
                  <c:v>38686</c:v>
                </c:pt>
                <c:pt idx="158">
                  <c:v>38717</c:v>
                </c:pt>
                <c:pt idx="159">
                  <c:v>38748</c:v>
                </c:pt>
                <c:pt idx="160">
                  <c:v>38776</c:v>
                </c:pt>
                <c:pt idx="161">
                  <c:v>38807</c:v>
                </c:pt>
                <c:pt idx="162">
                  <c:v>38837</c:v>
                </c:pt>
                <c:pt idx="163">
                  <c:v>38868</c:v>
                </c:pt>
                <c:pt idx="164">
                  <c:v>38898</c:v>
                </c:pt>
                <c:pt idx="165">
                  <c:v>38929</c:v>
                </c:pt>
                <c:pt idx="166">
                  <c:v>38960</c:v>
                </c:pt>
                <c:pt idx="167">
                  <c:v>38990</c:v>
                </c:pt>
                <c:pt idx="168">
                  <c:v>39021</c:v>
                </c:pt>
                <c:pt idx="169">
                  <c:v>39051</c:v>
                </c:pt>
                <c:pt idx="170">
                  <c:v>39082</c:v>
                </c:pt>
                <c:pt idx="171">
                  <c:v>39113</c:v>
                </c:pt>
                <c:pt idx="172">
                  <c:v>39141</c:v>
                </c:pt>
                <c:pt idx="173">
                  <c:v>39172</c:v>
                </c:pt>
                <c:pt idx="174">
                  <c:v>39202</c:v>
                </c:pt>
                <c:pt idx="175">
                  <c:v>39233</c:v>
                </c:pt>
                <c:pt idx="176">
                  <c:v>39263</c:v>
                </c:pt>
                <c:pt idx="177">
                  <c:v>39294</c:v>
                </c:pt>
                <c:pt idx="178">
                  <c:v>39325</c:v>
                </c:pt>
                <c:pt idx="179">
                  <c:v>39355</c:v>
                </c:pt>
                <c:pt idx="180">
                  <c:v>39386</c:v>
                </c:pt>
                <c:pt idx="181">
                  <c:v>39416</c:v>
                </c:pt>
                <c:pt idx="182">
                  <c:v>39447</c:v>
                </c:pt>
                <c:pt idx="183">
                  <c:v>39478</c:v>
                </c:pt>
                <c:pt idx="184">
                  <c:v>39507</c:v>
                </c:pt>
                <c:pt idx="185">
                  <c:v>39538</c:v>
                </c:pt>
                <c:pt idx="186">
                  <c:v>39568</c:v>
                </c:pt>
                <c:pt idx="187">
                  <c:v>39599</c:v>
                </c:pt>
                <c:pt idx="188">
                  <c:v>39629</c:v>
                </c:pt>
                <c:pt idx="189">
                  <c:v>39660</c:v>
                </c:pt>
                <c:pt idx="190">
                  <c:v>39691</c:v>
                </c:pt>
                <c:pt idx="191">
                  <c:v>39721</c:v>
                </c:pt>
                <c:pt idx="192">
                  <c:v>39752</c:v>
                </c:pt>
                <c:pt idx="193">
                  <c:v>39782</c:v>
                </c:pt>
                <c:pt idx="194">
                  <c:v>39813</c:v>
                </c:pt>
                <c:pt idx="195">
                  <c:v>39844</c:v>
                </c:pt>
                <c:pt idx="196">
                  <c:v>39872</c:v>
                </c:pt>
                <c:pt idx="197">
                  <c:v>39903</c:v>
                </c:pt>
                <c:pt idx="198">
                  <c:v>39933</c:v>
                </c:pt>
                <c:pt idx="199">
                  <c:v>39964</c:v>
                </c:pt>
                <c:pt idx="200">
                  <c:v>39994</c:v>
                </c:pt>
                <c:pt idx="201">
                  <c:v>40025</c:v>
                </c:pt>
                <c:pt idx="202">
                  <c:v>40056</c:v>
                </c:pt>
                <c:pt idx="203">
                  <c:v>40086</c:v>
                </c:pt>
                <c:pt idx="204">
                  <c:v>40117</c:v>
                </c:pt>
                <c:pt idx="205">
                  <c:v>40147</c:v>
                </c:pt>
                <c:pt idx="206">
                  <c:v>40178</c:v>
                </c:pt>
                <c:pt idx="207">
                  <c:v>40209</c:v>
                </c:pt>
                <c:pt idx="208">
                  <c:v>40237</c:v>
                </c:pt>
                <c:pt idx="209">
                  <c:v>40268</c:v>
                </c:pt>
                <c:pt idx="210">
                  <c:v>40298</c:v>
                </c:pt>
                <c:pt idx="211">
                  <c:v>40329</c:v>
                </c:pt>
                <c:pt idx="212">
                  <c:v>40359</c:v>
                </c:pt>
                <c:pt idx="213">
                  <c:v>40390</c:v>
                </c:pt>
                <c:pt idx="214">
                  <c:v>40421</c:v>
                </c:pt>
                <c:pt idx="215">
                  <c:v>40451</c:v>
                </c:pt>
                <c:pt idx="216">
                  <c:v>40482</c:v>
                </c:pt>
                <c:pt idx="217">
                  <c:v>40512</c:v>
                </c:pt>
                <c:pt idx="218">
                  <c:v>40543</c:v>
                </c:pt>
                <c:pt idx="219">
                  <c:v>40574</c:v>
                </c:pt>
                <c:pt idx="220">
                  <c:v>40602</c:v>
                </c:pt>
                <c:pt idx="221">
                  <c:v>40633</c:v>
                </c:pt>
                <c:pt idx="222">
                  <c:v>40663</c:v>
                </c:pt>
                <c:pt idx="223">
                  <c:v>40694</c:v>
                </c:pt>
                <c:pt idx="224">
                  <c:v>40724</c:v>
                </c:pt>
                <c:pt idx="225">
                  <c:v>40755</c:v>
                </c:pt>
                <c:pt idx="226">
                  <c:v>40786</c:v>
                </c:pt>
                <c:pt idx="227">
                  <c:v>40816</c:v>
                </c:pt>
                <c:pt idx="228">
                  <c:v>40847</c:v>
                </c:pt>
                <c:pt idx="229">
                  <c:v>40877</c:v>
                </c:pt>
                <c:pt idx="230">
                  <c:v>40908</c:v>
                </c:pt>
                <c:pt idx="231">
                  <c:v>40939</c:v>
                </c:pt>
                <c:pt idx="232">
                  <c:v>40968</c:v>
                </c:pt>
                <c:pt idx="233">
                  <c:v>40999</c:v>
                </c:pt>
                <c:pt idx="234">
                  <c:v>41029</c:v>
                </c:pt>
                <c:pt idx="235">
                  <c:v>41060</c:v>
                </c:pt>
                <c:pt idx="236">
                  <c:v>41090</c:v>
                </c:pt>
                <c:pt idx="237">
                  <c:v>41121</c:v>
                </c:pt>
                <c:pt idx="238">
                  <c:v>41152</c:v>
                </c:pt>
                <c:pt idx="239">
                  <c:v>41182</c:v>
                </c:pt>
                <c:pt idx="240">
                  <c:v>41213</c:v>
                </c:pt>
                <c:pt idx="241">
                  <c:v>41243</c:v>
                </c:pt>
                <c:pt idx="242">
                  <c:v>41274</c:v>
                </c:pt>
                <c:pt idx="243">
                  <c:v>41305</c:v>
                </c:pt>
                <c:pt idx="244">
                  <c:v>41333</c:v>
                </c:pt>
                <c:pt idx="245">
                  <c:v>41364</c:v>
                </c:pt>
                <c:pt idx="246">
                  <c:v>41394</c:v>
                </c:pt>
                <c:pt idx="247">
                  <c:v>41425</c:v>
                </c:pt>
                <c:pt idx="248">
                  <c:v>41455</c:v>
                </c:pt>
                <c:pt idx="249">
                  <c:v>41486</c:v>
                </c:pt>
                <c:pt idx="250">
                  <c:v>41517</c:v>
                </c:pt>
                <c:pt idx="251">
                  <c:v>41547</c:v>
                </c:pt>
                <c:pt idx="252">
                  <c:v>41578</c:v>
                </c:pt>
                <c:pt idx="253">
                  <c:v>41608</c:v>
                </c:pt>
                <c:pt idx="254">
                  <c:v>41639</c:v>
                </c:pt>
                <c:pt idx="255">
                  <c:v>41670</c:v>
                </c:pt>
                <c:pt idx="256">
                  <c:v>41698</c:v>
                </c:pt>
                <c:pt idx="257">
                  <c:v>41729</c:v>
                </c:pt>
                <c:pt idx="258">
                  <c:v>41759</c:v>
                </c:pt>
                <c:pt idx="259">
                  <c:v>41790</c:v>
                </c:pt>
                <c:pt idx="260">
                  <c:v>41820</c:v>
                </c:pt>
                <c:pt idx="261">
                  <c:v>41851</c:v>
                </c:pt>
                <c:pt idx="262">
                  <c:v>41882</c:v>
                </c:pt>
                <c:pt idx="263">
                  <c:v>41912</c:v>
                </c:pt>
                <c:pt idx="264">
                  <c:v>41943</c:v>
                </c:pt>
                <c:pt idx="265">
                  <c:v>41973</c:v>
                </c:pt>
                <c:pt idx="266">
                  <c:v>42004</c:v>
                </c:pt>
                <c:pt idx="267">
                  <c:v>42035</c:v>
                </c:pt>
                <c:pt idx="268">
                  <c:v>42063</c:v>
                </c:pt>
                <c:pt idx="269">
                  <c:v>42094</c:v>
                </c:pt>
                <c:pt idx="270">
                  <c:v>42124</c:v>
                </c:pt>
                <c:pt idx="271">
                  <c:v>42155</c:v>
                </c:pt>
                <c:pt idx="272">
                  <c:v>42185</c:v>
                </c:pt>
                <c:pt idx="273">
                  <c:v>42216</c:v>
                </c:pt>
                <c:pt idx="274">
                  <c:v>42247</c:v>
                </c:pt>
                <c:pt idx="275">
                  <c:v>42277</c:v>
                </c:pt>
                <c:pt idx="276">
                  <c:v>42308</c:v>
                </c:pt>
                <c:pt idx="277">
                  <c:v>42338</c:v>
                </c:pt>
                <c:pt idx="278">
                  <c:v>42369</c:v>
                </c:pt>
                <c:pt idx="279">
                  <c:v>42400</c:v>
                </c:pt>
                <c:pt idx="280">
                  <c:v>42429</c:v>
                </c:pt>
                <c:pt idx="281">
                  <c:v>42460</c:v>
                </c:pt>
                <c:pt idx="282">
                  <c:v>42490</c:v>
                </c:pt>
                <c:pt idx="283">
                  <c:v>42521</c:v>
                </c:pt>
                <c:pt idx="284">
                  <c:v>42551</c:v>
                </c:pt>
                <c:pt idx="285">
                  <c:v>42582</c:v>
                </c:pt>
                <c:pt idx="286">
                  <c:v>42613</c:v>
                </c:pt>
                <c:pt idx="287">
                  <c:v>42643</c:v>
                </c:pt>
                <c:pt idx="288">
                  <c:v>42674</c:v>
                </c:pt>
                <c:pt idx="289">
                  <c:v>42704</c:v>
                </c:pt>
                <c:pt idx="290">
                  <c:v>42735</c:v>
                </c:pt>
                <c:pt idx="291">
                  <c:v>42766</c:v>
                </c:pt>
                <c:pt idx="292">
                  <c:v>42794</c:v>
                </c:pt>
                <c:pt idx="293">
                  <c:v>42825</c:v>
                </c:pt>
                <c:pt idx="294">
                  <c:v>42855</c:v>
                </c:pt>
                <c:pt idx="295">
                  <c:v>42886</c:v>
                </c:pt>
                <c:pt idx="296">
                  <c:v>42916</c:v>
                </c:pt>
                <c:pt idx="297">
                  <c:v>42947</c:v>
                </c:pt>
                <c:pt idx="298">
                  <c:v>42978</c:v>
                </c:pt>
                <c:pt idx="299">
                  <c:v>43008</c:v>
                </c:pt>
                <c:pt idx="300">
                  <c:v>43039</c:v>
                </c:pt>
                <c:pt idx="301">
                  <c:v>43069</c:v>
                </c:pt>
                <c:pt idx="302">
                  <c:v>43100</c:v>
                </c:pt>
                <c:pt idx="303">
                  <c:v>43131</c:v>
                </c:pt>
                <c:pt idx="304">
                  <c:v>43159</c:v>
                </c:pt>
                <c:pt idx="305">
                  <c:v>43190</c:v>
                </c:pt>
                <c:pt idx="306">
                  <c:v>43220</c:v>
                </c:pt>
                <c:pt idx="307">
                  <c:v>43251</c:v>
                </c:pt>
                <c:pt idx="308">
                  <c:v>43281</c:v>
                </c:pt>
                <c:pt idx="309">
                  <c:v>43312</c:v>
                </c:pt>
                <c:pt idx="310">
                  <c:v>43343</c:v>
                </c:pt>
                <c:pt idx="311">
                  <c:v>43373</c:v>
                </c:pt>
                <c:pt idx="312">
                  <c:v>43404</c:v>
                </c:pt>
                <c:pt idx="313">
                  <c:v>43434</c:v>
                </c:pt>
                <c:pt idx="314">
                  <c:v>43465</c:v>
                </c:pt>
                <c:pt idx="315">
                  <c:v>43496</c:v>
                </c:pt>
                <c:pt idx="316">
                  <c:v>43524</c:v>
                </c:pt>
                <c:pt idx="317">
                  <c:v>43555</c:v>
                </c:pt>
                <c:pt idx="318">
                  <c:v>43585</c:v>
                </c:pt>
                <c:pt idx="319">
                  <c:v>43616</c:v>
                </c:pt>
                <c:pt idx="320">
                  <c:v>43646</c:v>
                </c:pt>
                <c:pt idx="321">
                  <c:v>43677</c:v>
                </c:pt>
                <c:pt idx="322">
                  <c:v>43708</c:v>
                </c:pt>
                <c:pt idx="323">
                  <c:v>43738</c:v>
                </c:pt>
                <c:pt idx="324">
                  <c:v>43769</c:v>
                </c:pt>
                <c:pt idx="325">
                  <c:v>43799</c:v>
                </c:pt>
                <c:pt idx="326">
                  <c:v>43830</c:v>
                </c:pt>
                <c:pt idx="327">
                  <c:v>43861</c:v>
                </c:pt>
                <c:pt idx="328">
                  <c:v>43890</c:v>
                </c:pt>
                <c:pt idx="329">
                  <c:v>43921</c:v>
                </c:pt>
                <c:pt idx="330">
                  <c:v>43951</c:v>
                </c:pt>
                <c:pt idx="331">
                  <c:v>43982</c:v>
                </c:pt>
                <c:pt idx="332">
                  <c:v>44012</c:v>
                </c:pt>
                <c:pt idx="333">
                  <c:v>44043</c:v>
                </c:pt>
                <c:pt idx="334">
                  <c:v>44074</c:v>
                </c:pt>
                <c:pt idx="335">
                  <c:v>44104</c:v>
                </c:pt>
                <c:pt idx="336">
                  <c:v>44135</c:v>
                </c:pt>
                <c:pt idx="337">
                  <c:v>44165</c:v>
                </c:pt>
                <c:pt idx="338">
                  <c:v>44196</c:v>
                </c:pt>
                <c:pt idx="339">
                  <c:v>44227</c:v>
                </c:pt>
                <c:pt idx="340">
                  <c:v>44255</c:v>
                </c:pt>
                <c:pt idx="341">
                  <c:v>44286</c:v>
                </c:pt>
                <c:pt idx="342">
                  <c:v>44316</c:v>
                </c:pt>
                <c:pt idx="343">
                  <c:v>44347</c:v>
                </c:pt>
                <c:pt idx="344">
                  <c:v>44377</c:v>
                </c:pt>
                <c:pt idx="345">
                  <c:v>44408</c:v>
                </c:pt>
                <c:pt idx="346">
                  <c:v>44439</c:v>
                </c:pt>
                <c:pt idx="347">
                  <c:v>44469</c:v>
                </c:pt>
                <c:pt idx="348">
                  <c:v>44500</c:v>
                </c:pt>
                <c:pt idx="349">
                  <c:v>44530</c:v>
                </c:pt>
                <c:pt idx="350">
                  <c:v>44561</c:v>
                </c:pt>
                <c:pt idx="351">
                  <c:v>44592</c:v>
                </c:pt>
                <c:pt idx="352">
                  <c:v>44620</c:v>
                </c:pt>
                <c:pt idx="353">
                  <c:v>44651</c:v>
                </c:pt>
                <c:pt idx="354">
                  <c:v>44681</c:v>
                </c:pt>
                <c:pt idx="355">
                  <c:v>44712</c:v>
                </c:pt>
                <c:pt idx="356">
                  <c:v>44742</c:v>
                </c:pt>
                <c:pt idx="357">
                  <c:v>44773</c:v>
                </c:pt>
                <c:pt idx="358">
                  <c:v>44804</c:v>
                </c:pt>
                <c:pt idx="359">
                  <c:v>44834</c:v>
                </c:pt>
                <c:pt idx="360">
                  <c:v>44865</c:v>
                </c:pt>
                <c:pt idx="361">
                  <c:v>44895</c:v>
                </c:pt>
                <c:pt idx="362">
                  <c:v>44926</c:v>
                </c:pt>
                <c:pt idx="363">
                  <c:v>44957</c:v>
                </c:pt>
                <c:pt idx="364">
                  <c:v>44985</c:v>
                </c:pt>
                <c:pt idx="365">
                  <c:v>45016</c:v>
                </c:pt>
                <c:pt idx="366">
                  <c:v>45046</c:v>
                </c:pt>
                <c:pt idx="367">
                  <c:v>45077</c:v>
                </c:pt>
                <c:pt idx="368">
                  <c:v>45107</c:v>
                </c:pt>
                <c:pt idx="369">
                  <c:v>45138</c:v>
                </c:pt>
                <c:pt idx="370">
                  <c:v>45169</c:v>
                </c:pt>
              </c:numCache>
            </c:numRef>
          </c:cat>
          <c:val>
            <c:numRef>
              <c:f>zdroj!$B$23:$B$393</c:f>
              <c:numCache>
                <c:formatCode>General</c:formatCode>
                <c:ptCount val="371"/>
                <c:pt idx="0">
                  <c:v>101.9</c:v>
                </c:pt>
                <c:pt idx="1">
                  <c:v>102.2</c:v>
                </c:pt>
                <c:pt idx="2">
                  <c:v>100.6</c:v>
                </c:pt>
                <c:pt idx="3">
                  <c:v>108.5</c:v>
                </c:pt>
                <c:pt idx="4">
                  <c:v>101.3</c:v>
                </c:pt>
                <c:pt idx="5">
                  <c:v>100.6</c:v>
                </c:pt>
                <c:pt idx="6">
                  <c:v>100.6</c:v>
                </c:pt>
                <c:pt idx="7">
                  <c:v>100.4</c:v>
                </c:pt>
                <c:pt idx="8">
                  <c:v>100.4</c:v>
                </c:pt>
                <c:pt idx="9">
                  <c:v>100.7</c:v>
                </c:pt>
                <c:pt idx="10">
                  <c:v>100.7</c:v>
                </c:pt>
                <c:pt idx="11">
                  <c:v>101.4</c:v>
                </c:pt>
                <c:pt idx="12">
                  <c:v>101.1</c:v>
                </c:pt>
                <c:pt idx="13">
                  <c:v>100.5</c:v>
                </c:pt>
                <c:pt idx="14">
                  <c:v>100.8</c:v>
                </c:pt>
                <c:pt idx="15">
                  <c:v>101.9</c:v>
                </c:pt>
                <c:pt idx="16">
                  <c:v>100.2</c:v>
                </c:pt>
                <c:pt idx="17">
                  <c:v>100.3</c:v>
                </c:pt>
                <c:pt idx="18">
                  <c:v>100.4</c:v>
                </c:pt>
                <c:pt idx="19">
                  <c:v>100.5</c:v>
                </c:pt>
                <c:pt idx="20">
                  <c:v>100.7</c:v>
                </c:pt>
                <c:pt idx="21">
                  <c:v>100.8</c:v>
                </c:pt>
                <c:pt idx="22">
                  <c:v>101.1</c:v>
                </c:pt>
                <c:pt idx="23">
                  <c:v>101.8</c:v>
                </c:pt>
                <c:pt idx="24">
                  <c:v>101.3</c:v>
                </c:pt>
                <c:pt idx="25">
                  <c:v>100.5</c:v>
                </c:pt>
                <c:pt idx="26">
                  <c:v>100.4</c:v>
                </c:pt>
                <c:pt idx="27">
                  <c:v>101.4</c:v>
                </c:pt>
                <c:pt idx="28">
                  <c:v>100.8</c:v>
                </c:pt>
                <c:pt idx="29">
                  <c:v>100.3</c:v>
                </c:pt>
                <c:pt idx="30">
                  <c:v>101</c:v>
                </c:pt>
                <c:pt idx="31">
                  <c:v>100.4</c:v>
                </c:pt>
                <c:pt idx="32">
                  <c:v>101.1</c:v>
                </c:pt>
                <c:pt idx="33">
                  <c:v>100</c:v>
                </c:pt>
                <c:pt idx="34">
                  <c:v>100</c:v>
                </c:pt>
                <c:pt idx="35">
                  <c:v>100.9</c:v>
                </c:pt>
                <c:pt idx="36">
                  <c:v>100.6</c:v>
                </c:pt>
                <c:pt idx="37">
                  <c:v>100.7</c:v>
                </c:pt>
                <c:pt idx="38">
                  <c:v>100.5</c:v>
                </c:pt>
                <c:pt idx="39">
                  <c:v>102.3</c:v>
                </c:pt>
                <c:pt idx="40">
                  <c:v>100.5</c:v>
                </c:pt>
                <c:pt idx="41">
                  <c:v>100.6</c:v>
                </c:pt>
                <c:pt idx="42">
                  <c:v>100.6</c:v>
                </c:pt>
                <c:pt idx="43">
                  <c:v>100.6</c:v>
                </c:pt>
                <c:pt idx="44">
                  <c:v>100.8</c:v>
                </c:pt>
                <c:pt idx="45">
                  <c:v>101</c:v>
                </c:pt>
                <c:pt idx="46">
                  <c:v>100.2</c:v>
                </c:pt>
                <c:pt idx="47">
                  <c:v>100.3</c:v>
                </c:pt>
                <c:pt idx="48">
                  <c:v>100.5</c:v>
                </c:pt>
                <c:pt idx="49">
                  <c:v>100.5</c:v>
                </c:pt>
                <c:pt idx="50">
                  <c:v>100.5</c:v>
                </c:pt>
                <c:pt idx="51">
                  <c:v>101.2</c:v>
                </c:pt>
                <c:pt idx="52">
                  <c:v>100.3</c:v>
                </c:pt>
                <c:pt idx="53">
                  <c:v>100.1</c:v>
                </c:pt>
                <c:pt idx="54">
                  <c:v>100.6</c:v>
                </c:pt>
                <c:pt idx="55">
                  <c:v>100.1</c:v>
                </c:pt>
                <c:pt idx="56">
                  <c:v>101.2</c:v>
                </c:pt>
                <c:pt idx="57">
                  <c:v>103.5</c:v>
                </c:pt>
                <c:pt idx="58">
                  <c:v>100.7</c:v>
                </c:pt>
                <c:pt idx="59">
                  <c:v>100.6</c:v>
                </c:pt>
                <c:pt idx="60">
                  <c:v>100.4</c:v>
                </c:pt>
                <c:pt idx="61">
                  <c:v>100.4</c:v>
                </c:pt>
                <c:pt idx="62">
                  <c:v>100.5</c:v>
                </c:pt>
                <c:pt idx="63">
                  <c:v>104</c:v>
                </c:pt>
                <c:pt idx="64">
                  <c:v>100.6</c:v>
                </c:pt>
                <c:pt idx="65">
                  <c:v>100.1</c:v>
                </c:pt>
                <c:pt idx="66">
                  <c:v>100.3</c:v>
                </c:pt>
                <c:pt idx="67">
                  <c:v>100.1</c:v>
                </c:pt>
                <c:pt idx="68">
                  <c:v>100.3</c:v>
                </c:pt>
                <c:pt idx="69">
                  <c:v>101.9</c:v>
                </c:pt>
                <c:pt idx="70">
                  <c:v>99.8</c:v>
                </c:pt>
                <c:pt idx="71">
                  <c:v>100.1</c:v>
                </c:pt>
                <c:pt idx="72">
                  <c:v>99.8</c:v>
                </c:pt>
                <c:pt idx="73">
                  <c:v>99.8</c:v>
                </c:pt>
                <c:pt idx="74">
                  <c:v>99.8</c:v>
                </c:pt>
                <c:pt idx="75">
                  <c:v>100.8</c:v>
                </c:pt>
                <c:pt idx="76">
                  <c:v>100</c:v>
                </c:pt>
                <c:pt idx="77">
                  <c:v>99.8</c:v>
                </c:pt>
                <c:pt idx="78">
                  <c:v>100.3</c:v>
                </c:pt>
                <c:pt idx="79">
                  <c:v>99.9</c:v>
                </c:pt>
                <c:pt idx="80">
                  <c:v>100.2</c:v>
                </c:pt>
                <c:pt idx="81">
                  <c:v>100.8</c:v>
                </c:pt>
                <c:pt idx="82">
                  <c:v>100.1</c:v>
                </c:pt>
                <c:pt idx="83">
                  <c:v>99.9</c:v>
                </c:pt>
                <c:pt idx="84">
                  <c:v>100</c:v>
                </c:pt>
                <c:pt idx="85">
                  <c:v>100.2</c:v>
                </c:pt>
                <c:pt idx="86">
                  <c:v>100.5</c:v>
                </c:pt>
                <c:pt idx="87">
                  <c:v>101.7</c:v>
                </c:pt>
                <c:pt idx="88">
                  <c:v>100.2</c:v>
                </c:pt>
                <c:pt idx="89">
                  <c:v>100</c:v>
                </c:pt>
                <c:pt idx="90">
                  <c:v>99.9</c:v>
                </c:pt>
                <c:pt idx="91">
                  <c:v>100.2</c:v>
                </c:pt>
                <c:pt idx="92">
                  <c:v>100.6</c:v>
                </c:pt>
                <c:pt idx="93">
                  <c:v>100.6</c:v>
                </c:pt>
                <c:pt idx="94">
                  <c:v>100.2</c:v>
                </c:pt>
                <c:pt idx="95">
                  <c:v>100</c:v>
                </c:pt>
                <c:pt idx="96">
                  <c:v>100.3</c:v>
                </c:pt>
                <c:pt idx="97">
                  <c:v>100.1</c:v>
                </c:pt>
                <c:pt idx="98">
                  <c:v>100.2</c:v>
                </c:pt>
                <c:pt idx="99">
                  <c:v>101.9</c:v>
                </c:pt>
                <c:pt idx="100">
                  <c:v>100</c:v>
                </c:pt>
                <c:pt idx="101">
                  <c:v>100.1</c:v>
                </c:pt>
                <c:pt idx="102">
                  <c:v>100.4</c:v>
                </c:pt>
                <c:pt idx="103">
                  <c:v>100.6</c:v>
                </c:pt>
                <c:pt idx="104">
                  <c:v>101</c:v>
                </c:pt>
                <c:pt idx="105">
                  <c:v>101</c:v>
                </c:pt>
                <c:pt idx="106">
                  <c:v>99.8</c:v>
                </c:pt>
                <c:pt idx="107">
                  <c:v>99.3</c:v>
                </c:pt>
                <c:pt idx="108">
                  <c:v>100</c:v>
                </c:pt>
                <c:pt idx="109">
                  <c:v>99.9</c:v>
                </c:pt>
                <c:pt idx="110">
                  <c:v>100.1</c:v>
                </c:pt>
                <c:pt idx="111">
                  <c:v>101.5</c:v>
                </c:pt>
                <c:pt idx="112">
                  <c:v>100.2</c:v>
                </c:pt>
                <c:pt idx="113">
                  <c:v>99.9</c:v>
                </c:pt>
                <c:pt idx="114">
                  <c:v>99.9</c:v>
                </c:pt>
                <c:pt idx="115">
                  <c:v>99.9</c:v>
                </c:pt>
                <c:pt idx="116">
                  <c:v>99.7</c:v>
                </c:pt>
                <c:pt idx="117">
                  <c:v>100.5</c:v>
                </c:pt>
                <c:pt idx="118">
                  <c:v>99.8</c:v>
                </c:pt>
                <c:pt idx="119">
                  <c:v>99.5</c:v>
                </c:pt>
                <c:pt idx="120">
                  <c:v>99.7</c:v>
                </c:pt>
                <c:pt idx="121">
                  <c:v>99.8</c:v>
                </c:pt>
                <c:pt idx="122">
                  <c:v>100.2</c:v>
                </c:pt>
                <c:pt idx="123">
                  <c:v>100.6</c:v>
                </c:pt>
                <c:pt idx="124">
                  <c:v>100.2</c:v>
                </c:pt>
                <c:pt idx="125">
                  <c:v>99.9</c:v>
                </c:pt>
                <c:pt idx="126">
                  <c:v>100.2</c:v>
                </c:pt>
                <c:pt idx="127">
                  <c:v>100</c:v>
                </c:pt>
                <c:pt idx="128">
                  <c:v>100</c:v>
                </c:pt>
                <c:pt idx="129">
                  <c:v>100.1</c:v>
                </c:pt>
                <c:pt idx="130">
                  <c:v>99.8</c:v>
                </c:pt>
                <c:pt idx="131">
                  <c:v>99.5</c:v>
                </c:pt>
                <c:pt idx="132">
                  <c:v>100.1</c:v>
                </c:pt>
                <c:pt idx="133">
                  <c:v>100.5</c:v>
                </c:pt>
                <c:pt idx="134">
                  <c:v>100.2</c:v>
                </c:pt>
                <c:pt idx="135">
                  <c:v>101.8</c:v>
                </c:pt>
                <c:pt idx="136">
                  <c:v>100.2</c:v>
                </c:pt>
                <c:pt idx="137">
                  <c:v>100.1</c:v>
                </c:pt>
                <c:pt idx="138">
                  <c:v>100</c:v>
                </c:pt>
                <c:pt idx="139">
                  <c:v>100.4</c:v>
                </c:pt>
                <c:pt idx="140">
                  <c:v>100.2</c:v>
                </c:pt>
                <c:pt idx="141">
                  <c:v>100.4</c:v>
                </c:pt>
                <c:pt idx="142">
                  <c:v>100</c:v>
                </c:pt>
                <c:pt idx="143">
                  <c:v>99.2</c:v>
                </c:pt>
                <c:pt idx="144">
                  <c:v>100.5</c:v>
                </c:pt>
                <c:pt idx="145">
                  <c:v>99.9</c:v>
                </c:pt>
                <c:pt idx="146">
                  <c:v>100.1</c:v>
                </c:pt>
                <c:pt idx="147">
                  <c:v>100.7</c:v>
                </c:pt>
                <c:pt idx="148">
                  <c:v>100.2</c:v>
                </c:pt>
                <c:pt idx="149">
                  <c:v>99.9</c:v>
                </c:pt>
                <c:pt idx="150">
                  <c:v>100.1</c:v>
                </c:pt>
                <c:pt idx="151">
                  <c:v>100.2</c:v>
                </c:pt>
                <c:pt idx="152">
                  <c:v>100.6</c:v>
                </c:pt>
                <c:pt idx="153">
                  <c:v>100.3</c:v>
                </c:pt>
                <c:pt idx="154">
                  <c:v>100</c:v>
                </c:pt>
                <c:pt idx="155">
                  <c:v>99.7</c:v>
                </c:pt>
                <c:pt idx="156">
                  <c:v>100.9</c:v>
                </c:pt>
                <c:pt idx="157">
                  <c:v>99.7</c:v>
                </c:pt>
                <c:pt idx="158">
                  <c:v>99.9</c:v>
                </c:pt>
                <c:pt idx="159">
                  <c:v>101.4</c:v>
                </c:pt>
                <c:pt idx="160">
                  <c:v>100.1</c:v>
                </c:pt>
                <c:pt idx="161">
                  <c:v>99.9</c:v>
                </c:pt>
                <c:pt idx="162">
                  <c:v>100.1</c:v>
                </c:pt>
                <c:pt idx="163">
                  <c:v>100.5</c:v>
                </c:pt>
                <c:pt idx="164">
                  <c:v>100.3</c:v>
                </c:pt>
                <c:pt idx="165">
                  <c:v>100.4</c:v>
                </c:pt>
                <c:pt idx="166">
                  <c:v>100.2</c:v>
                </c:pt>
                <c:pt idx="167">
                  <c:v>99.3</c:v>
                </c:pt>
                <c:pt idx="168">
                  <c:v>99.5</c:v>
                </c:pt>
                <c:pt idx="169">
                  <c:v>99.9</c:v>
                </c:pt>
                <c:pt idx="170">
                  <c:v>100.2</c:v>
                </c:pt>
                <c:pt idx="171">
                  <c:v>101</c:v>
                </c:pt>
                <c:pt idx="172">
                  <c:v>100.3</c:v>
                </c:pt>
                <c:pt idx="173">
                  <c:v>100.3</c:v>
                </c:pt>
                <c:pt idx="174">
                  <c:v>100.7</c:v>
                </c:pt>
                <c:pt idx="175">
                  <c:v>100.4</c:v>
                </c:pt>
                <c:pt idx="176">
                  <c:v>100.3</c:v>
                </c:pt>
                <c:pt idx="177">
                  <c:v>100.4</c:v>
                </c:pt>
                <c:pt idx="178">
                  <c:v>100.3</c:v>
                </c:pt>
                <c:pt idx="179">
                  <c:v>99.7</c:v>
                </c:pt>
                <c:pt idx="180">
                  <c:v>100.6</c:v>
                </c:pt>
                <c:pt idx="181">
                  <c:v>100.9</c:v>
                </c:pt>
                <c:pt idx="182">
                  <c:v>100.5</c:v>
                </c:pt>
                <c:pt idx="183">
                  <c:v>103</c:v>
                </c:pt>
                <c:pt idx="184">
                  <c:v>100.3</c:v>
                </c:pt>
                <c:pt idx="185">
                  <c:v>99.9</c:v>
                </c:pt>
                <c:pt idx="186">
                  <c:v>100.4</c:v>
                </c:pt>
                <c:pt idx="187">
                  <c:v>100.5</c:v>
                </c:pt>
                <c:pt idx="188">
                  <c:v>100.2</c:v>
                </c:pt>
                <c:pt idx="189">
                  <c:v>100.5</c:v>
                </c:pt>
                <c:pt idx="190">
                  <c:v>99.9</c:v>
                </c:pt>
                <c:pt idx="191">
                  <c:v>99.8</c:v>
                </c:pt>
                <c:pt idx="192">
                  <c:v>100</c:v>
                </c:pt>
                <c:pt idx="193">
                  <c:v>99.5</c:v>
                </c:pt>
                <c:pt idx="194">
                  <c:v>99.7</c:v>
                </c:pt>
                <c:pt idx="195">
                  <c:v>101.5</c:v>
                </c:pt>
                <c:pt idx="196">
                  <c:v>100.1</c:v>
                </c:pt>
                <c:pt idx="197">
                  <c:v>100.2</c:v>
                </c:pt>
                <c:pt idx="198">
                  <c:v>99.9</c:v>
                </c:pt>
                <c:pt idx="199">
                  <c:v>100</c:v>
                </c:pt>
                <c:pt idx="200">
                  <c:v>100</c:v>
                </c:pt>
                <c:pt idx="201">
                  <c:v>99.6</c:v>
                </c:pt>
                <c:pt idx="202">
                  <c:v>99.8</c:v>
                </c:pt>
                <c:pt idx="203">
                  <c:v>99.6</c:v>
                </c:pt>
                <c:pt idx="204">
                  <c:v>99.8</c:v>
                </c:pt>
                <c:pt idx="205">
                  <c:v>100.2</c:v>
                </c:pt>
                <c:pt idx="206">
                  <c:v>100.2</c:v>
                </c:pt>
                <c:pt idx="207">
                  <c:v>101.2</c:v>
                </c:pt>
                <c:pt idx="208">
                  <c:v>100</c:v>
                </c:pt>
                <c:pt idx="209">
                  <c:v>100.3</c:v>
                </c:pt>
                <c:pt idx="210">
                  <c:v>100.3</c:v>
                </c:pt>
                <c:pt idx="211">
                  <c:v>100.1</c:v>
                </c:pt>
                <c:pt idx="212">
                  <c:v>100</c:v>
                </c:pt>
                <c:pt idx="213">
                  <c:v>100.3</c:v>
                </c:pt>
                <c:pt idx="214">
                  <c:v>99.7</c:v>
                </c:pt>
                <c:pt idx="215">
                  <c:v>99.7</c:v>
                </c:pt>
                <c:pt idx="216">
                  <c:v>99.8</c:v>
                </c:pt>
                <c:pt idx="217">
                  <c:v>100.2</c:v>
                </c:pt>
                <c:pt idx="218">
                  <c:v>100.5</c:v>
                </c:pt>
                <c:pt idx="219">
                  <c:v>100.7</c:v>
                </c:pt>
                <c:pt idx="220">
                  <c:v>100.1</c:v>
                </c:pt>
                <c:pt idx="221">
                  <c:v>100.1</c:v>
                </c:pt>
                <c:pt idx="222">
                  <c:v>100.3</c:v>
                </c:pt>
                <c:pt idx="223">
                  <c:v>100.5</c:v>
                </c:pt>
                <c:pt idx="224">
                  <c:v>99.8</c:v>
                </c:pt>
                <c:pt idx="225">
                  <c:v>100.3</c:v>
                </c:pt>
                <c:pt idx="226">
                  <c:v>99.7</c:v>
                </c:pt>
                <c:pt idx="227">
                  <c:v>99.8</c:v>
                </c:pt>
                <c:pt idx="228">
                  <c:v>100.3</c:v>
                </c:pt>
                <c:pt idx="229">
                  <c:v>100.4</c:v>
                </c:pt>
                <c:pt idx="230">
                  <c:v>100.4</c:v>
                </c:pt>
                <c:pt idx="231">
                  <c:v>101.8</c:v>
                </c:pt>
                <c:pt idx="232">
                  <c:v>100.2</c:v>
                </c:pt>
                <c:pt idx="233">
                  <c:v>100.2</c:v>
                </c:pt>
                <c:pt idx="234">
                  <c:v>100</c:v>
                </c:pt>
                <c:pt idx="235">
                  <c:v>100.2</c:v>
                </c:pt>
                <c:pt idx="236">
                  <c:v>100.2</c:v>
                </c:pt>
                <c:pt idx="237">
                  <c:v>99.9</c:v>
                </c:pt>
                <c:pt idx="238">
                  <c:v>99.9</c:v>
                </c:pt>
                <c:pt idx="239">
                  <c:v>99.9</c:v>
                </c:pt>
                <c:pt idx="240">
                  <c:v>100.2</c:v>
                </c:pt>
                <c:pt idx="241">
                  <c:v>99.8</c:v>
                </c:pt>
                <c:pt idx="242">
                  <c:v>100.1</c:v>
                </c:pt>
                <c:pt idx="243">
                  <c:v>101.3</c:v>
                </c:pt>
                <c:pt idx="244">
                  <c:v>100.1</c:v>
                </c:pt>
                <c:pt idx="245">
                  <c:v>100.1</c:v>
                </c:pt>
                <c:pt idx="246">
                  <c:v>100.1</c:v>
                </c:pt>
                <c:pt idx="247">
                  <c:v>99.8</c:v>
                </c:pt>
                <c:pt idx="248">
                  <c:v>100.4</c:v>
                </c:pt>
                <c:pt idx="249">
                  <c:v>99.8</c:v>
                </c:pt>
                <c:pt idx="250">
                  <c:v>99.8</c:v>
                </c:pt>
                <c:pt idx="251">
                  <c:v>99.6</c:v>
                </c:pt>
                <c:pt idx="252">
                  <c:v>100.2</c:v>
                </c:pt>
                <c:pt idx="253">
                  <c:v>99.9</c:v>
                </c:pt>
                <c:pt idx="254">
                  <c:v>100.4</c:v>
                </c:pt>
                <c:pt idx="255">
                  <c:v>100.1</c:v>
                </c:pt>
                <c:pt idx="256">
                  <c:v>100.2</c:v>
                </c:pt>
                <c:pt idx="257">
                  <c:v>100</c:v>
                </c:pt>
                <c:pt idx="258">
                  <c:v>100</c:v>
                </c:pt>
                <c:pt idx="259">
                  <c:v>100.1</c:v>
                </c:pt>
                <c:pt idx="260">
                  <c:v>100</c:v>
                </c:pt>
                <c:pt idx="261">
                  <c:v>100.2</c:v>
                </c:pt>
                <c:pt idx="262">
                  <c:v>99.9</c:v>
                </c:pt>
                <c:pt idx="263">
                  <c:v>99.8</c:v>
                </c:pt>
                <c:pt idx="264">
                  <c:v>100.2</c:v>
                </c:pt>
                <c:pt idx="265">
                  <c:v>99.8</c:v>
                </c:pt>
                <c:pt idx="266">
                  <c:v>99.9</c:v>
                </c:pt>
                <c:pt idx="267">
                  <c:v>100.1</c:v>
                </c:pt>
                <c:pt idx="268">
                  <c:v>100.2</c:v>
                </c:pt>
                <c:pt idx="269">
                  <c:v>100.1</c:v>
                </c:pt>
                <c:pt idx="270">
                  <c:v>100.3</c:v>
                </c:pt>
                <c:pt idx="271">
                  <c:v>100.3</c:v>
                </c:pt>
                <c:pt idx="272">
                  <c:v>100.1</c:v>
                </c:pt>
                <c:pt idx="273">
                  <c:v>99.9</c:v>
                </c:pt>
                <c:pt idx="274">
                  <c:v>99.8</c:v>
                </c:pt>
                <c:pt idx="275">
                  <c:v>99.8</c:v>
                </c:pt>
                <c:pt idx="276">
                  <c:v>100</c:v>
                </c:pt>
                <c:pt idx="277">
                  <c:v>99.6</c:v>
                </c:pt>
                <c:pt idx="278">
                  <c:v>99.9</c:v>
                </c:pt>
                <c:pt idx="279">
                  <c:v>100.6</c:v>
                </c:pt>
                <c:pt idx="280">
                  <c:v>100.1</c:v>
                </c:pt>
                <c:pt idx="281">
                  <c:v>99.9</c:v>
                </c:pt>
                <c:pt idx="282">
                  <c:v>100.6</c:v>
                </c:pt>
                <c:pt idx="283">
                  <c:v>99.8</c:v>
                </c:pt>
                <c:pt idx="284">
                  <c:v>100.1</c:v>
                </c:pt>
                <c:pt idx="285">
                  <c:v>100.3</c:v>
                </c:pt>
                <c:pt idx="286">
                  <c:v>99.8</c:v>
                </c:pt>
                <c:pt idx="287">
                  <c:v>99.8</c:v>
                </c:pt>
                <c:pt idx="288">
                  <c:v>100.3</c:v>
                </c:pt>
                <c:pt idx="289">
                  <c:v>100.3</c:v>
                </c:pt>
                <c:pt idx="290">
                  <c:v>100.3</c:v>
                </c:pt>
                <c:pt idx="291">
                  <c:v>100.8</c:v>
                </c:pt>
                <c:pt idx="292">
                  <c:v>100.4</c:v>
                </c:pt>
                <c:pt idx="293">
                  <c:v>100</c:v>
                </c:pt>
                <c:pt idx="294">
                  <c:v>100</c:v>
                </c:pt>
                <c:pt idx="295">
                  <c:v>100.2</c:v>
                </c:pt>
                <c:pt idx="296">
                  <c:v>100</c:v>
                </c:pt>
                <c:pt idx="297">
                  <c:v>100.5</c:v>
                </c:pt>
                <c:pt idx="298">
                  <c:v>99.9</c:v>
                </c:pt>
                <c:pt idx="299">
                  <c:v>99.9</c:v>
                </c:pt>
                <c:pt idx="300">
                  <c:v>100.5</c:v>
                </c:pt>
                <c:pt idx="301">
                  <c:v>100.1</c:v>
                </c:pt>
                <c:pt idx="302">
                  <c:v>100.1</c:v>
                </c:pt>
                <c:pt idx="303">
                  <c:v>100.6</c:v>
                </c:pt>
                <c:pt idx="304">
                  <c:v>100</c:v>
                </c:pt>
                <c:pt idx="305">
                  <c:v>99.9</c:v>
                </c:pt>
                <c:pt idx="306">
                  <c:v>100.3</c:v>
                </c:pt>
                <c:pt idx="307">
                  <c:v>100.5</c:v>
                </c:pt>
                <c:pt idx="308">
                  <c:v>100.4</c:v>
                </c:pt>
                <c:pt idx="309">
                  <c:v>100.2</c:v>
                </c:pt>
                <c:pt idx="310">
                  <c:v>100.1</c:v>
                </c:pt>
                <c:pt idx="311">
                  <c:v>99.7</c:v>
                </c:pt>
                <c:pt idx="312">
                  <c:v>100.4</c:v>
                </c:pt>
                <c:pt idx="313">
                  <c:v>99.9</c:v>
                </c:pt>
                <c:pt idx="314">
                  <c:v>100.1</c:v>
                </c:pt>
                <c:pt idx="315">
                  <c:v>101</c:v>
                </c:pt>
                <c:pt idx="316">
                  <c:v>100.2</c:v>
                </c:pt>
                <c:pt idx="317">
                  <c:v>100.2</c:v>
                </c:pt>
                <c:pt idx="318">
                  <c:v>100.1</c:v>
                </c:pt>
                <c:pt idx="319">
                  <c:v>100.7</c:v>
                </c:pt>
                <c:pt idx="320">
                  <c:v>100.2</c:v>
                </c:pt>
                <c:pt idx="321">
                  <c:v>100.4</c:v>
                </c:pt>
                <c:pt idx="322">
                  <c:v>100.1</c:v>
                </c:pt>
                <c:pt idx="323">
                  <c:v>99.4</c:v>
                </c:pt>
                <c:pt idx="324">
                  <c:v>100.5</c:v>
                </c:pt>
                <c:pt idx="325">
                  <c:v>100.3</c:v>
                </c:pt>
                <c:pt idx="326">
                  <c:v>100.2</c:v>
                </c:pt>
                <c:pt idx="327">
                  <c:v>101.5</c:v>
                </c:pt>
                <c:pt idx="328">
                  <c:v>100.3</c:v>
                </c:pt>
                <c:pt idx="329">
                  <c:v>99.9</c:v>
                </c:pt>
                <c:pt idx="330">
                  <c:v>99.8</c:v>
                </c:pt>
                <c:pt idx="331">
                  <c:v>100.4</c:v>
                </c:pt>
                <c:pt idx="332">
                  <c:v>100.6</c:v>
                </c:pt>
                <c:pt idx="333">
                  <c:v>100.4</c:v>
                </c:pt>
                <c:pt idx="334">
                  <c:v>100</c:v>
                </c:pt>
                <c:pt idx="335">
                  <c:v>99.4</c:v>
                </c:pt>
                <c:pt idx="336">
                  <c:v>100.2</c:v>
                </c:pt>
                <c:pt idx="337">
                  <c:v>100</c:v>
                </c:pt>
                <c:pt idx="338">
                  <c:v>99.8</c:v>
                </c:pt>
                <c:pt idx="339">
                  <c:v>101.3</c:v>
                </c:pt>
                <c:pt idx="340">
                  <c:v>100.2</c:v>
                </c:pt>
                <c:pt idx="341">
                  <c:v>100.2</c:v>
                </c:pt>
                <c:pt idx="342">
                  <c:v>100.5</c:v>
                </c:pt>
                <c:pt idx="343">
                  <c:v>100.2</c:v>
                </c:pt>
                <c:pt idx="344">
                  <c:v>100.5</c:v>
                </c:pt>
                <c:pt idx="345">
                  <c:v>101</c:v>
                </c:pt>
                <c:pt idx="346">
                  <c:v>100.7</c:v>
                </c:pt>
                <c:pt idx="347">
                  <c:v>100.2</c:v>
                </c:pt>
                <c:pt idx="348">
                  <c:v>101</c:v>
                </c:pt>
                <c:pt idx="349">
                  <c:v>100.2</c:v>
                </c:pt>
                <c:pt idx="350">
                  <c:v>100.4</c:v>
                </c:pt>
                <c:pt idx="351">
                  <c:v>104.4</c:v>
                </c:pt>
                <c:pt idx="352">
                  <c:v>101.3</c:v>
                </c:pt>
                <c:pt idx="353">
                  <c:v>101.7</c:v>
                </c:pt>
                <c:pt idx="354">
                  <c:v>101.8</c:v>
                </c:pt>
                <c:pt idx="355">
                  <c:v>101.8</c:v>
                </c:pt>
                <c:pt idx="356">
                  <c:v>101.6</c:v>
                </c:pt>
                <c:pt idx="357">
                  <c:v>101.3</c:v>
                </c:pt>
                <c:pt idx="358">
                  <c:v>100.4</c:v>
                </c:pt>
                <c:pt idx="359">
                  <c:v>100.8</c:v>
                </c:pt>
                <c:pt idx="360">
                  <c:v>98.6</c:v>
                </c:pt>
                <c:pt idx="361">
                  <c:v>101.2</c:v>
                </c:pt>
                <c:pt idx="362">
                  <c:v>100</c:v>
                </c:pt>
                <c:pt idx="363">
                  <c:v>106</c:v>
                </c:pt>
                <c:pt idx="364">
                  <c:v>100.6</c:v>
                </c:pt>
                <c:pt idx="365">
                  <c:v>100.1</c:v>
                </c:pt>
                <c:pt idx="366">
                  <c:v>99.8</c:v>
                </c:pt>
                <c:pt idx="367">
                  <c:v>100.3</c:v>
                </c:pt>
                <c:pt idx="368">
                  <c:v>100.3</c:v>
                </c:pt>
                <c:pt idx="369">
                  <c:v>100.5</c:v>
                </c:pt>
                <c:pt idx="370">
                  <c:v>100.2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F2-4B54-A694-0DC434E8F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964221567"/>
        <c:scaling>
          <c:orientation val="minMax"/>
        </c:scaling>
        <c:delete val="0"/>
        <c:axPos val="b"/>
        <c:numFmt formatCode="d/m/yy;@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"/>
        <c:crosses val="autoZero"/>
        <c:auto val="0"/>
        <c:lblAlgn val="ctr"/>
        <c:lblOffset val="100"/>
        <c:tickLblSkip val="12"/>
        <c:tickMarkSkip val="6"/>
        <c:noMultiLvlLbl val="0"/>
      </c:catAx>
      <c:valAx>
        <c:axId val="1"/>
        <c:scaling>
          <c:orientation val="minMax"/>
          <c:max val="125"/>
          <c:min val="95"/>
        </c:scaling>
        <c:delete val="0"/>
        <c:axPos val="l"/>
        <c:numFmt formatCode="0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964221567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"/>
        <c:crosses val="autoZero"/>
        <c:auto val="0"/>
        <c:lblAlgn val="ctr"/>
        <c:lblOffset val="100"/>
        <c:noMultiLvlLbl val="0"/>
      </c:catAx>
      <c:valAx>
        <c:axId val="4"/>
        <c:scaling>
          <c:orientation val="minMax"/>
          <c:max val="116"/>
          <c:min val="98"/>
        </c:scaling>
        <c:delete val="0"/>
        <c:axPos val="r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3"/>
        <c:crosses val="max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9.529439371801441E-3"/>
          <c:y val="0.92485556291102522"/>
          <c:w val="0.97438954967745683"/>
          <c:h val="6.6473965942249219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4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8111175840490107E-2"/>
          <c:y val="2.9588002267635E-2"/>
          <c:w val="0.89302401042351809"/>
          <c:h val="0.81986550704794214"/>
        </c:manualLayout>
      </c:layout>
      <c:lineChart>
        <c:grouping val="standard"/>
        <c:varyColors val="0"/>
        <c:ser>
          <c:idx val="0"/>
          <c:order val="0"/>
          <c:tx>
            <c:strRef>
              <c:f>MPSV!$BD$14</c:f>
              <c:strCache>
                <c:ptCount val="1"/>
                <c:pt idx="0">
                  <c:v>ČSÚ (VŠPS)</c:v>
                </c:pt>
              </c:strCache>
            </c:strRef>
          </c:tx>
          <c:spPr>
            <a:ln w="25400">
              <a:solidFill>
                <a:srgbClr val="4880C4"/>
              </a:solidFill>
              <a:prstDash val="solid"/>
            </a:ln>
          </c:spPr>
          <c:marker>
            <c:symbol val="none"/>
          </c:marker>
          <c:cat>
            <c:strRef>
              <c:f>MPSV!$BC$15:$BC$135</c:f>
              <c:strCache>
                <c:ptCount val="121"/>
                <c:pt idx="0">
                  <c:v>1Q/93</c:v>
                </c:pt>
                <c:pt idx="1">
                  <c:v>2Q/93</c:v>
                </c:pt>
                <c:pt idx="2">
                  <c:v>3Q/93</c:v>
                </c:pt>
                <c:pt idx="3">
                  <c:v>4Q/93</c:v>
                </c:pt>
                <c:pt idx="4">
                  <c:v>1Q/94</c:v>
                </c:pt>
                <c:pt idx="5">
                  <c:v>2Q/94</c:v>
                </c:pt>
                <c:pt idx="6">
                  <c:v>3Q/94</c:v>
                </c:pt>
                <c:pt idx="7">
                  <c:v>4Q/94</c:v>
                </c:pt>
                <c:pt idx="8">
                  <c:v>1Q/95</c:v>
                </c:pt>
                <c:pt idx="9">
                  <c:v>2Q/95</c:v>
                </c:pt>
                <c:pt idx="10">
                  <c:v>3Q/95</c:v>
                </c:pt>
                <c:pt idx="11">
                  <c:v>4Q/95</c:v>
                </c:pt>
                <c:pt idx="12">
                  <c:v>1Q/96</c:v>
                </c:pt>
                <c:pt idx="13">
                  <c:v>2Q/96</c:v>
                </c:pt>
                <c:pt idx="14">
                  <c:v>3Q/96</c:v>
                </c:pt>
                <c:pt idx="15">
                  <c:v>4Q/96</c:v>
                </c:pt>
                <c:pt idx="16">
                  <c:v>1Q/97</c:v>
                </c:pt>
                <c:pt idx="17">
                  <c:v>2Q/97</c:v>
                </c:pt>
                <c:pt idx="18">
                  <c:v>3Q/97</c:v>
                </c:pt>
                <c:pt idx="19">
                  <c:v>4Q/97</c:v>
                </c:pt>
                <c:pt idx="20">
                  <c:v>1Q/98</c:v>
                </c:pt>
                <c:pt idx="21">
                  <c:v>2Q/98</c:v>
                </c:pt>
                <c:pt idx="22">
                  <c:v>3Q/98</c:v>
                </c:pt>
                <c:pt idx="23">
                  <c:v>4Q/98</c:v>
                </c:pt>
                <c:pt idx="24">
                  <c:v>1Q/99</c:v>
                </c:pt>
                <c:pt idx="25">
                  <c:v>2Q/99</c:v>
                </c:pt>
                <c:pt idx="26">
                  <c:v>3Q/99</c:v>
                </c:pt>
                <c:pt idx="27">
                  <c:v>4Q/99</c:v>
                </c:pt>
                <c:pt idx="28">
                  <c:v>1Q/00</c:v>
                </c:pt>
                <c:pt idx="29">
                  <c:v>2Q/00</c:v>
                </c:pt>
                <c:pt idx="30">
                  <c:v>3Q/00</c:v>
                </c:pt>
                <c:pt idx="31">
                  <c:v>4Q/00</c:v>
                </c:pt>
                <c:pt idx="32">
                  <c:v>1Q/01</c:v>
                </c:pt>
                <c:pt idx="33">
                  <c:v>2Q/01</c:v>
                </c:pt>
                <c:pt idx="34">
                  <c:v>3Q/01</c:v>
                </c:pt>
                <c:pt idx="35">
                  <c:v>4Q/01</c:v>
                </c:pt>
                <c:pt idx="36">
                  <c:v>1Q/02</c:v>
                </c:pt>
                <c:pt idx="37">
                  <c:v>2Q/02</c:v>
                </c:pt>
                <c:pt idx="38">
                  <c:v>3Q/02</c:v>
                </c:pt>
                <c:pt idx="39">
                  <c:v>4Q/02</c:v>
                </c:pt>
                <c:pt idx="40">
                  <c:v>1Q/03</c:v>
                </c:pt>
                <c:pt idx="41">
                  <c:v>2Q/03</c:v>
                </c:pt>
                <c:pt idx="42">
                  <c:v>3Q/03</c:v>
                </c:pt>
                <c:pt idx="43">
                  <c:v>4Q/03</c:v>
                </c:pt>
                <c:pt idx="44">
                  <c:v>1Q/04</c:v>
                </c:pt>
                <c:pt idx="45">
                  <c:v>2Q/04</c:v>
                </c:pt>
                <c:pt idx="46">
                  <c:v>3Q/04</c:v>
                </c:pt>
                <c:pt idx="47">
                  <c:v>4Q/04</c:v>
                </c:pt>
                <c:pt idx="48">
                  <c:v>1Q/05</c:v>
                </c:pt>
                <c:pt idx="49">
                  <c:v>2Q/05</c:v>
                </c:pt>
                <c:pt idx="50">
                  <c:v>3Q/05</c:v>
                </c:pt>
                <c:pt idx="51">
                  <c:v>4Q/05</c:v>
                </c:pt>
                <c:pt idx="52">
                  <c:v>1Q/06</c:v>
                </c:pt>
                <c:pt idx="53">
                  <c:v>2Q/06</c:v>
                </c:pt>
                <c:pt idx="54">
                  <c:v>3Q/06</c:v>
                </c:pt>
                <c:pt idx="55">
                  <c:v>4Q/06</c:v>
                </c:pt>
                <c:pt idx="56">
                  <c:v>1Q/07</c:v>
                </c:pt>
                <c:pt idx="57">
                  <c:v>2Q/07</c:v>
                </c:pt>
                <c:pt idx="58">
                  <c:v>3Q/07</c:v>
                </c:pt>
                <c:pt idx="59">
                  <c:v>4Q/07</c:v>
                </c:pt>
                <c:pt idx="60">
                  <c:v>1Q/08</c:v>
                </c:pt>
                <c:pt idx="61">
                  <c:v>2Q/08</c:v>
                </c:pt>
                <c:pt idx="62">
                  <c:v>3Q/08</c:v>
                </c:pt>
                <c:pt idx="63">
                  <c:v>4Q/08</c:v>
                </c:pt>
                <c:pt idx="64">
                  <c:v>1Q/09</c:v>
                </c:pt>
                <c:pt idx="65">
                  <c:v>2Q/09</c:v>
                </c:pt>
                <c:pt idx="66">
                  <c:v>3Q/09</c:v>
                </c:pt>
                <c:pt idx="67">
                  <c:v>4Q/09</c:v>
                </c:pt>
                <c:pt idx="68">
                  <c:v>1Q/10</c:v>
                </c:pt>
                <c:pt idx="69">
                  <c:v>2Q/10</c:v>
                </c:pt>
                <c:pt idx="70">
                  <c:v>3Q/10</c:v>
                </c:pt>
                <c:pt idx="71">
                  <c:v>4Q/10</c:v>
                </c:pt>
                <c:pt idx="72">
                  <c:v>1Q/11</c:v>
                </c:pt>
                <c:pt idx="73">
                  <c:v>2Q/11</c:v>
                </c:pt>
                <c:pt idx="74">
                  <c:v>3Q/11</c:v>
                </c:pt>
                <c:pt idx="75">
                  <c:v>4Q/11</c:v>
                </c:pt>
                <c:pt idx="76">
                  <c:v>1Q/12</c:v>
                </c:pt>
                <c:pt idx="77">
                  <c:v>2Q/12</c:v>
                </c:pt>
                <c:pt idx="78">
                  <c:v>3Q/12</c:v>
                </c:pt>
                <c:pt idx="79">
                  <c:v>4Q/12</c:v>
                </c:pt>
                <c:pt idx="80">
                  <c:v>1Q/14</c:v>
                </c:pt>
                <c:pt idx="81">
                  <c:v>2Q/14</c:v>
                </c:pt>
                <c:pt idx="82">
                  <c:v>3Q/14</c:v>
                </c:pt>
                <c:pt idx="83">
                  <c:v>4Q/14</c:v>
                </c:pt>
                <c:pt idx="84">
                  <c:v>1Q/14</c:v>
                </c:pt>
                <c:pt idx="85">
                  <c:v>2Q/14</c:v>
                </c:pt>
                <c:pt idx="86">
                  <c:v>3Q/14</c:v>
                </c:pt>
                <c:pt idx="87">
                  <c:v>4Q/14</c:v>
                </c:pt>
                <c:pt idx="88">
                  <c:v>1Q/15</c:v>
                </c:pt>
                <c:pt idx="89">
                  <c:v>2Q/15</c:v>
                </c:pt>
                <c:pt idx="90">
                  <c:v>3Q/15</c:v>
                </c:pt>
                <c:pt idx="91">
                  <c:v>4Q/15</c:v>
                </c:pt>
                <c:pt idx="92">
                  <c:v>1Q/16</c:v>
                </c:pt>
                <c:pt idx="93">
                  <c:v>2Q/16</c:v>
                </c:pt>
                <c:pt idx="94">
                  <c:v>3Q/16</c:v>
                </c:pt>
                <c:pt idx="95">
                  <c:v>4Q/16</c:v>
                </c:pt>
                <c:pt idx="96">
                  <c:v>1Q/17</c:v>
                </c:pt>
                <c:pt idx="97">
                  <c:v>2Q/17</c:v>
                </c:pt>
                <c:pt idx="98">
                  <c:v>3Q/17</c:v>
                </c:pt>
                <c:pt idx="99">
                  <c:v>4Q/17</c:v>
                </c:pt>
                <c:pt idx="100">
                  <c:v>1Q/18</c:v>
                </c:pt>
                <c:pt idx="101">
                  <c:v>2Q/18</c:v>
                </c:pt>
                <c:pt idx="102">
                  <c:v>3Q/18</c:v>
                </c:pt>
                <c:pt idx="103">
                  <c:v>4Q/18</c:v>
                </c:pt>
                <c:pt idx="104">
                  <c:v>1Q/19</c:v>
                </c:pt>
                <c:pt idx="105">
                  <c:v>2Q/19</c:v>
                </c:pt>
                <c:pt idx="106">
                  <c:v>3Q/19</c:v>
                </c:pt>
                <c:pt idx="107">
                  <c:v>4Q/19</c:v>
                </c:pt>
                <c:pt idx="108">
                  <c:v>1Q/20</c:v>
                </c:pt>
                <c:pt idx="109">
                  <c:v>2Q/20</c:v>
                </c:pt>
                <c:pt idx="110">
                  <c:v>3Q/20</c:v>
                </c:pt>
                <c:pt idx="111">
                  <c:v>4Q/20</c:v>
                </c:pt>
                <c:pt idx="112">
                  <c:v>1Q/21</c:v>
                </c:pt>
                <c:pt idx="113">
                  <c:v>2Q/21</c:v>
                </c:pt>
                <c:pt idx="114">
                  <c:v>3Q/21</c:v>
                </c:pt>
                <c:pt idx="115">
                  <c:v>4Q/21</c:v>
                </c:pt>
                <c:pt idx="116">
                  <c:v>1Q/22</c:v>
                </c:pt>
                <c:pt idx="117">
                  <c:v>2Q/22</c:v>
                </c:pt>
                <c:pt idx="118">
                  <c:v>3Q/22</c:v>
                </c:pt>
                <c:pt idx="119">
                  <c:v>4Q/22</c:v>
                </c:pt>
                <c:pt idx="120">
                  <c:v>1Q/23</c:v>
                </c:pt>
              </c:strCache>
            </c:strRef>
          </c:cat>
          <c:val>
            <c:numRef>
              <c:f>MPSV!$BD$15:$BD$135</c:f>
              <c:numCache>
                <c:formatCode>General</c:formatCode>
                <c:ptCount val="121"/>
                <c:pt idx="0">
                  <c:v>4.5320861703162088</c:v>
                </c:pt>
                <c:pt idx="1">
                  <c:v>4.267676315163464</c:v>
                </c:pt>
                <c:pt idx="2">
                  <c:v>4.3125326455615847</c:v>
                </c:pt>
                <c:pt idx="3">
                  <c:v>4.1691728056631083</c:v>
                </c:pt>
                <c:pt idx="4">
                  <c:v>4.2267172940605846</c:v>
                </c:pt>
                <c:pt idx="5">
                  <c:v>4.1930897155476003</c:v>
                </c:pt>
                <c:pt idx="6">
                  <c:v>4.4590877801722506</c:v>
                </c:pt>
                <c:pt idx="7">
                  <c:v>4.3052977428533934</c:v>
                </c:pt>
                <c:pt idx="8">
                  <c:v>4.304843575652753</c:v>
                </c:pt>
                <c:pt idx="9">
                  <c:v>4.028926507983746</c:v>
                </c:pt>
                <c:pt idx="10">
                  <c:v>4.0457978104625942</c:v>
                </c:pt>
                <c:pt idx="11">
                  <c:v>3.717234329207074</c:v>
                </c:pt>
                <c:pt idx="12">
                  <c:v>3.73108894300556</c:v>
                </c:pt>
                <c:pt idx="13">
                  <c:v>3.7795422683508924</c:v>
                </c:pt>
                <c:pt idx="14">
                  <c:v>4.0139556703522761</c:v>
                </c:pt>
                <c:pt idx="15">
                  <c:v>4.0507487004858529</c:v>
                </c:pt>
                <c:pt idx="16">
                  <c:v>4.2805198343803097</c:v>
                </c:pt>
                <c:pt idx="17">
                  <c:v>4.477224996343784</c:v>
                </c:pt>
                <c:pt idx="18">
                  <c:v>5.0043425190731545</c:v>
                </c:pt>
                <c:pt idx="19">
                  <c:v>5.3895473449263882</c:v>
                </c:pt>
                <c:pt idx="20">
                  <c:v>5.9</c:v>
                </c:pt>
                <c:pt idx="21">
                  <c:v>6.3</c:v>
                </c:pt>
                <c:pt idx="22">
                  <c:v>7</c:v>
                </c:pt>
                <c:pt idx="23">
                  <c:v>7.4</c:v>
                </c:pt>
                <c:pt idx="24">
                  <c:v>8.5</c:v>
                </c:pt>
                <c:pt idx="25">
                  <c:v>8.6</c:v>
                </c:pt>
                <c:pt idx="26">
                  <c:v>9.1999999999999993</c:v>
                </c:pt>
                <c:pt idx="27">
                  <c:v>9.1999999999999993</c:v>
                </c:pt>
                <c:pt idx="28">
                  <c:v>9.3000000000000007</c:v>
                </c:pt>
                <c:pt idx="29">
                  <c:v>8.6999999999999993</c:v>
                </c:pt>
                <c:pt idx="30">
                  <c:v>8.6</c:v>
                </c:pt>
                <c:pt idx="31">
                  <c:v>8.4</c:v>
                </c:pt>
                <c:pt idx="32">
                  <c:v>8.3000000000000007</c:v>
                </c:pt>
                <c:pt idx="33">
                  <c:v>8.1</c:v>
                </c:pt>
                <c:pt idx="34">
                  <c:v>8.1999999999999993</c:v>
                </c:pt>
                <c:pt idx="35">
                  <c:v>7.8</c:v>
                </c:pt>
                <c:pt idx="36">
                  <c:v>7.4</c:v>
                </c:pt>
                <c:pt idx="37">
                  <c:v>7.3</c:v>
                </c:pt>
                <c:pt idx="38">
                  <c:v>7.2</c:v>
                </c:pt>
                <c:pt idx="39">
                  <c:v>7.3</c:v>
                </c:pt>
                <c:pt idx="40">
                  <c:v>7.6</c:v>
                </c:pt>
                <c:pt idx="41">
                  <c:v>7.7</c:v>
                </c:pt>
                <c:pt idx="42">
                  <c:v>8.1</c:v>
                </c:pt>
                <c:pt idx="43">
                  <c:v>8.4</c:v>
                </c:pt>
                <c:pt idx="44">
                  <c:v>8.4</c:v>
                </c:pt>
                <c:pt idx="45">
                  <c:v>8.3000000000000007</c:v>
                </c:pt>
                <c:pt idx="46">
                  <c:v>8.4</c:v>
                </c:pt>
                <c:pt idx="47">
                  <c:v>8.1</c:v>
                </c:pt>
                <c:pt idx="48">
                  <c:v>8.1</c:v>
                </c:pt>
                <c:pt idx="49">
                  <c:v>7.9</c:v>
                </c:pt>
                <c:pt idx="50">
                  <c:v>7.8</c:v>
                </c:pt>
                <c:pt idx="51">
                  <c:v>7.8</c:v>
                </c:pt>
                <c:pt idx="52">
                  <c:v>7.7</c:v>
                </c:pt>
                <c:pt idx="53">
                  <c:v>7.2</c:v>
                </c:pt>
                <c:pt idx="54">
                  <c:v>7</c:v>
                </c:pt>
                <c:pt idx="55">
                  <c:v>6.4</c:v>
                </c:pt>
                <c:pt idx="56">
                  <c:v>5.7</c:v>
                </c:pt>
                <c:pt idx="57">
                  <c:v>5.4</c:v>
                </c:pt>
                <c:pt idx="58">
                  <c:v>5.0999999999999996</c:v>
                </c:pt>
                <c:pt idx="59">
                  <c:v>4.8</c:v>
                </c:pt>
                <c:pt idx="60">
                  <c:v>4.4000000000000004</c:v>
                </c:pt>
                <c:pt idx="61">
                  <c:v>4.4000000000000004</c:v>
                </c:pt>
                <c:pt idx="62">
                  <c:v>4.3</c:v>
                </c:pt>
                <c:pt idx="63">
                  <c:v>4.8</c:v>
                </c:pt>
                <c:pt idx="64">
                  <c:v>5.9</c:v>
                </c:pt>
                <c:pt idx="65">
                  <c:v>6.7</c:v>
                </c:pt>
                <c:pt idx="66">
                  <c:v>7.5</c:v>
                </c:pt>
                <c:pt idx="67">
                  <c:v>7.6</c:v>
                </c:pt>
                <c:pt idx="68">
                  <c:v>7.8</c:v>
                </c:pt>
                <c:pt idx="69">
                  <c:v>7.3</c:v>
                </c:pt>
                <c:pt idx="70">
                  <c:v>7.1</c:v>
                </c:pt>
                <c:pt idx="71">
                  <c:v>7.1</c:v>
                </c:pt>
                <c:pt idx="72">
                  <c:v>6.9</c:v>
                </c:pt>
                <c:pt idx="73">
                  <c:v>6.8</c:v>
                </c:pt>
                <c:pt idx="74">
                  <c:v>6.7</c:v>
                </c:pt>
                <c:pt idx="75">
                  <c:v>6.6</c:v>
                </c:pt>
                <c:pt idx="76">
                  <c:v>7</c:v>
                </c:pt>
                <c:pt idx="77">
                  <c:v>6.9</c:v>
                </c:pt>
                <c:pt idx="78">
                  <c:v>7.1</c:v>
                </c:pt>
                <c:pt idx="79">
                  <c:v>7.2</c:v>
                </c:pt>
                <c:pt idx="80">
                  <c:v>7.3</c:v>
                </c:pt>
                <c:pt idx="81">
                  <c:v>6.8</c:v>
                </c:pt>
                <c:pt idx="82">
                  <c:v>7</c:v>
                </c:pt>
                <c:pt idx="83">
                  <c:v>6.8</c:v>
                </c:pt>
                <c:pt idx="84">
                  <c:v>6.6</c:v>
                </c:pt>
                <c:pt idx="85">
                  <c:v>6.2</c:v>
                </c:pt>
                <c:pt idx="86">
                  <c:v>5.9</c:v>
                </c:pt>
                <c:pt idx="87">
                  <c:v>5.8</c:v>
                </c:pt>
                <c:pt idx="88">
                  <c:v>5.7</c:v>
                </c:pt>
                <c:pt idx="89">
                  <c:v>5</c:v>
                </c:pt>
                <c:pt idx="90">
                  <c:v>4.8</c:v>
                </c:pt>
                <c:pt idx="91">
                  <c:v>4.5</c:v>
                </c:pt>
                <c:pt idx="92">
                  <c:v>4.0999999999999996</c:v>
                </c:pt>
                <c:pt idx="93">
                  <c:v>4.2</c:v>
                </c:pt>
                <c:pt idx="94">
                  <c:v>3.9</c:v>
                </c:pt>
                <c:pt idx="95">
                  <c:v>3.6</c:v>
                </c:pt>
                <c:pt idx="96">
                  <c:v>3.3</c:v>
                </c:pt>
                <c:pt idx="97">
                  <c:v>3</c:v>
                </c:pt>
                <c:pt idx="98">
                  <c:v>2.7</c:v>
                </c:pt>
                <c:pt idx="99">
                  <c:v>2.2999999999999998</c:v>
                </c:pt>
                <c:pt idx="100">
                  <c:v>2.2000000000000002</c:v>
                </c:pt>
                <c:pt idx="101">
                  <c:v>2.2999999999999998</c:v>
                </c:pt>
                <c:pt idx="102">
                  <c:v>2.2000000000000002</c:v>
                </c:pt>
                <c:pt idx="103">
                  <c:v>2.2999999999999998</c:v>
                </c:pt>
                <c:pt idx="104">
                  <c:v>2.1</c:v>
                </c:pt>
                <c:pt idx="105">
                  <c:v>1.9</c:v>
                </c:pt>
                <c:pt idx="106">
                  <c:v>2.2000000000000002</c:v>
                </c:pt>
                <c:pt idx="107">
                  <c:v>2</c:v>
                </c:pt>
                <c:pt idx="108">
                  <c:v>2</c:v>
                </c:pt>
                <c:pt idx="109">
                  <c:v>2.8</c:v>
                </c:pt>
                <c:pt idx="110">
                  <c:v>2.9</c:v>
                </c:pt>
                <c:pt idx="111">
                  <c:v>3.2</c:v>
                </c:pt>
                <c:pt idx="112">
                  <c:v>3.5</c:v>
                </c:pt>
                <c:pt idx="113">
                  <c:v>2.9</c:v>
                </c:pt>
                <c:pt idx="114">
                  <c:v>2.7</c:v>
                </c:pt>
                <c:pt idx="115">
                  <c:v>2.2000000000000002</c:v>
                </c:pt>
                <c:pt idx="116">
                  <c:v>2.4</c:v>
                </c:pt>
                <c:pt idx="117">
                  <c:v>2.5</c:v>
                </c:pt>
                <c:pt idx="118">
                  <c:v>2.2000000000000002</c:v>
                </c:pt>
                <c:pt idx="119">
                  <c:v>2.1</c:v>
                </c:pt>
                <c:pt idx="120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23-4417-AF8E-F1FE4B473A79}"/>
            </c:ext>
          </c:extLst>
        </c:ser>
        <c:ser>
          <c:idx val="1"/>
          <c:order val="1"/>
          <c:tx>
            <c:strRef>
              <c:f>MPSV!$BE$14</c:f>
              <c:strCache>
                <c:ptCount val="1"/>
                <c:pt idx="0">
                  <c:v>MPSV (podíl nezaměstnaných osob</c:v>
                </c:pt>
              </c:strCache>
            </c:strRef>
          </c:tx>
          <c:spPr>
            <a:ln w="25400">
              <a:solidFill>
                <a:srgbClr val="E96041"/>
              </a:solidFill>
              <a:prstDash val="solid"/>
            </a:ln>
          </c:spPr>
          <c:marker>
            <c:symbol val="none"/>
          </c:marker>
          <c:cat>
            <c:strRef>
              <c:f>MPSV!$BC$15:$BC$135</c:f>
              <c:strCache>
                <c:ptCount val="121"/>
                <c:pt idx="0">
                  <c:v>1Q/93</c:v>
                </c:pt>
                <c:pt idx="1">
                  <c:v>2Q/93</c:v>
                </c:pt>
                <c:pt idx="2">
                  <c:v>3Q/93</c:v>
                </c:pt>
                <c:pt idx="3">
                  <c:v>4Q/93</c:v>
                </c:pt>
                <c:pt idx="4">
                  <c:v>1Q/94</c:v>
                </c:pt>
                <c:pt idx="5">
                  <c:v>2Q/94</c:v>
                </c:pt>
                <c:pt idx="6">
                  <c:v>3Q/94</c:v>
                </c:pt>
                <c:pt idx="7">
                  <c:v>4Q/94</c:v>
                </c:pt>
                <c:pt idx="8">
                  <c:v>1Q/95</c:v>
                </c:pt>
                <c:pt idx="9">
                  <c:v>2Q/95</c:v>
                </c:pt>
                <c:pt idx="10">
                  <c:v>3Q/95</c:v>
                </c:pt>
                <c:pt idx="11">
                  <c:v>4Q/95</c:v>
                </c:pt>
                <c:pt idx="12">
                  <c:v>1Q/96</c:v>
                </c:pt>
                <c:pt idx="13">
                  <c:v>2Q/96</c:v>
                </c:pt>
                <c:pt idx="14">
                  <c:v>3Q/96</c:v>
                </c:pt>
                <c:pt idx="15">
                  <c:v>4Q/96</c:v>
                </c:pt>
                <c:pt idx="16">
                  <c:v>1Q/97</c:v>
                </c:pt>
                <c:pt idx="17">
                  <c:v>2Q/97</c:v>
                </c:pt>
                <c:pt idx="18">
                  <c:v>3Q/97</c:v>
                </c:pt>
                <c:pt idx="19">
                  <c:v>4Q/97</c:v>
                </c:pt>
                <c:pt idx="20">
                  <c:v>1Q/98</c:v>
                </c:pt>
                <c:pt idx="21">
                  <c:v>2Q/98</c:v>
                </c:pt>
                <c:pt idx="22">
                  <c:v>3Q/98</c:v>
                </c:pt>
                <c:pt idx="23">
                  <c:v>4Q/98</c:v>
                </c:pt>
                <c:pt idx="24">
                  <c:v>1Q/99</c:v>
                </c:pt>
                <c:pt idx="25">
                  <c:v>2Q/99</c:v>
                </c:pt>
                <c:pt idx="26">
                  <c:v>3Q/99</c:v>
                </c:pt>
                <c:pt idx="27">
                  <c:v>4Q/99</c:v>
                </c:pt>
                <c:pt idx="28">
                  <c:v>1Q/00</c:v>
                </c:pt>
                <c:pt idx="29">
                  <c:v>2Q/00</c:v>
                </c:pt>
                <c:pt idx="30">
                  <c:v>3Q/00</c:v>
                </c:pt>
                <c:pt idx="31">
                  <c:v>4Q/00</c:v>
                </c:pt>
                <c:pt idx="32">
                  <c:v>1Q/01</c:v>
                </c:pt>
                <c:pt idx="33">
                  <c:v>2Q/01</c:v>
                </c:pt>
                <c:pt idx="34">
                  <c:v>3Q/01</c:v>
                </c:pt>
                <c:pt idx="35">
                  <c:v>4Q/01</c:v>
                </c:pt>
                <c:pt idx="36">
                  <c:v>1Q/02</c:v>
                </c:pt>
                <c:pt idx="37">
                  <c:v>2Q/02</c:v>
                </c:pt>
                <c:pt idx="38">
                  <c:v>3Q/02</c:v>
                </c:pt>
                <c:pt idx="39">
                  <c:v>4Q/02</c:v>
                </c:pt>
                <c:pt idx="40">
                  <c:v>1Q/03</c:v>
                </c:pt>
                <c:pt idx="41">
                  <c:v>2Q/03</c:v>
                </c:pt>
                <c:pt idx="42">
                  <c:v>3Q/03</c:v>
                </c:pt>
                <c:pt idx="43">
                  <c:v>4Q/03</c:v>
                </c:pt>
                <c:pt idx="44">
                  <c:v>1Q/04</c:v>
                </c:pt>
                <c:pt idx="45">
                  <c:v>2Q/04</c:v>
                </c:pt>
                <c:pt idx="46">
                  <c:v>3Q/04</c:v>
                </c:pt>
                <c:pt idx="47">
                  <c:v>4Q/04</c:v>
                </c:pt>
                <c:pt idx="48">
                  <c:v>1Q/05</c:v>
                </c:pt>
                <c:pt idx="49">
                  <c:v>2Q/05</c:v>
                </c:pt>
                <c:pt idx="50">
                  <c:v>3Q/05</c:v>
                </c:pt>
                <c:pt idx="51">
                  <c:v>4Q/05</c:v>
                </c:pt>
                <c:pt idx="52">
                  <c:v>1Q/06</c:v>
                </c:pt>
                <c:pt idx="53">
                  <c:v>2Q/06</c:v>
                </c:pt>
                <c:pt idx="54">
                  <c:v>3Q/06</c:v>
                </c:pt>
                <c:pt idx="55">
                  <c:v>4Q/06</c:v>
                </c:pt>
                <c:pt idx="56">
                  <c:v>1Q/07</c:v>
                </c:pt>
                <c:pt idx="57">
                  <c:v>2Q/07</c:v>
                </c:pt>
                <c:pt idx="58">
                  <c:v>3Q/07</c:v>
                </c:pt>
                <c:pt idx="59">
                  <c:v>4Q/07</c:v>
                </c:pt>
                <c:pt idx="60">
                  <c:v>1Q/08</c:v>
                </c:pt>
                <c:pt idx="61">
                  <c:v>2Q/08</c:v>
                </c:pt>
                <c:pt idx="62">
                  <c:v>3Q/08</c:v>
                </c:pt>
                <c:pt idx="63">
                  <c:v>4Q/08</c:v>
                </c:pt>
                <c:pt idx="64">
                  <c:v>1Q/09</c:v>
                </c:pt>
                <c:pt idx="65">
                  <c:v>2Q/09</c:v>
                </c:pt>
                <c:pt idx="66">
                  <c:v>3Q/09</c:v>
                </c:pt>
                <c:pt idx="67">
                  <c:v>4Q/09</c:v>
                </c:pt>
                <c:pt idx="68">
                  <c:v>1Q/10</c:v>
                </c:pt>
                <c:pt idx="69">
                  <c:v>2Q/10</c:v>
                </c:pt>
                <c:pt idx="70">
                  <c:v>3Q/10</c:v>
                </c:pt>
                <c:pt idx="71">
                  <c:v>4Q/10</c:v>
                </c:pt>
                <c:pt idx="72">
                  <c:v>1Q/11</c:v>
                </c:pt>
                <c:pt idx="73">
                  <c:v>2Q/11</c:v>
                </c:pt>
                <c:pt idx="74">
                  <c:v>3Q/11</c:v>
                </c:pt>
                <c:pt idx="75">
                  <c:v>4Q/11</c:v>
                </c:pt>
                <c:pt idx="76">
                  <c:v>1Q/12</c:v>
                </c:pt>
                <c:pt idx="77">
                  <c:v>2Q/12</c:v>
                </c:pt>
                <c:pt idx="78">
                  <c:v>3Q/12</c:v>
                </c:pt>
                <c:pt idx="79">
                  <c:v>4Q/12</c:v>
                </c:pt>
                <c:pt idx="80">
                  <c:v>1Q/14</c:v>
                </c:pt>
                <c:pt idx="81">
                  <c:v>2Q/14</c:v>
                </c:pt>
                <c:pt idx="82">
                  <c:v>3Q/14</c:v>
                </c:pt>
                <c:pt idx="83">
                  <c:v>4Q/14</c:v>
                </c:pt>
                <c:pt idx="84">
                  <c:v>1Q/14</c:v>
                </c:pt>
                <c:pt idx="85">
                  <c:v>2Q/14</c:v>
                </c:pt>
                <c:pt idx="86">
                  <c:v>3Q/14</c:v>
                </c:pt>
                <c:pt idx="87">
                  <c:v>4Q/14</c:v>
                </c:pt>
                <c:pt idx="88">
                  <c:v>1Q/15</c:v>
                </c:pt>
                <c:pt idx="89">
                  <c:v>2Q/15</c:v>
                </c:pt>
                <c:pt idx="90">
                  <c:v>3Q/15</c:v>
                </c:pt>
                <c:pt idx="91">
                  <c:v>4Q/15</c:v>
                </c:pt>
                <c:pt idx="92">
                  <c:v>1Q/16</c:v>
                </c:pt>
                <c:pt idx="93">
                  <c:v>2Q/16</c:v>
                </c:pt>
                <c:pt idx="94">
                  <c:v>3Q/16</c:v>
                </c:pt>
                <c:pt idx="95">
                  <c:v>4Q/16</c:v>
                </c:pt>
                <c:pt idx="96">
                  <c:v>1Q/17</c:v>
                </c:pt>
                <c:pt idx="97">
                  <c:v>2Q/17</c:v>
                </c:pt>
                <c:pt idx="98">
                  <c:v>3Q/17</c:v>
                </c:pt>
                <c:pt idx="99">
                  <c:v>4Q/17</c:v>
                </c:pt>
                <c:pt idx="100">
                  <c:v>1Q/18</c:v>
                </c:pt>
                <c:pt idx="101">
                  <c:v>2Q/18</c:v>
                </c:pt>
                <c:pt idx="102">
                  <c:v>3Q/18</c:v>
                </c:pt>
                <c:pt idx="103">
                  <c:v>4Q/18</c:v>
                </c:pt>
                <c:pt idx="104">
                  <c:v>1Q/19</c:v>
                </c:pt>
                <c:pt idx="105">
                  <c:v>2Q/19</c:v>
                </c:pt>
                <c:pt idx="106">
                  <c:v>3Q/19</c:v>
                </c:pt>
                <c:pt idx="107">
                  <c:v>4Q/19</c:v>
                </c:pt>
                <c:pt idx="108">
                  <c:v>1Q/20</c:v>
                </c:pt>
                <c:pt idx="109">
                  <c:v>2Q/20</c:v>
                </c:pt>
                <c:pt idx="110">
                  <c:v>3Q/20</c:v>
                </c:pt>
                <c:pt idx="111">
                  <c:v>4Q/20</c:v>
                </c:pt>
                <c:pt idx="112">
                  <c:v>1Q/21</c:v>
                </c:pt>
                <c:pt idx="113">
                  <c:v>2Q/21</c:v>
                </c:pt>
                <c:pt idx="114">
                  <c:v>3Q/21</c:v>
                </c:pt>
                <c:pt idx="115">
                  <c:v>4Q/21</c:v>
                </c:pt>
                <c:pt idx="116">
                  <c:v>1Q/22</c:v>
                </c:pt>
                <c:pt idx="117">
                  <c:v>2Q/22</c:v>
                </c:pt>
                <c:pt idx="118">
                  <c:v>3Q/22</c:v>
                </c:pt>
                <c:pt idx="119">
                  <c:v>4Q/22</c:v>
                </c:pt>
                <c:pt idx="120">
                  <c:v>1Q/23</c:v>
                </c:pt>
              </c:strCache>
            </c:strRef>
          </c:cat>
          <c:val>
            <c:numRef>
              <c:f>MPSV!$BE$15:$BE$135</c:f>
              <c:numCache>
                <c:formatCode>General</c:formatCode>
                <c:ptCount val="121"/>
                <c:pt idx="48">
                  <c:v>7</c:v>
                </c:pt>
                <c:pt idx="49">
                  <c:v>6.3</c:v>
                </c:pt>
                <c:pt idx="50">
                  <c:v>6.5</c:v>
                </c:pt>
                <c:pt idx="51">
                  <c:v>6.6</c:v>
                </c:pt>
                <c:pt idx="52">
                  <c:v>6.6</c:v>
                </c:pt>
                <c:pt idx="53">
                  <c:v>5.8</c:v>
                </c:pt>
                <c:pt idx="54">
                  <c:v>5.8</c:v>
                </c:pt>
                <c:pt idx="55">
                  <c:v>5.7</c:v>
                </c:pt>
                <c:pt idx="56">
                  <c:v>5.4</c:v>
                </c:pt>
                <c:pt idx="57">
                  <c:v>4.7</c:v>
                </c:pt>
                <c:pt idx="58">
                  <c:v>4.5999999999999996</c:v>
                </c:pt>
                <c:pt idx="59">
                  <c:v>4.5</c:v>
                </c:pt>
                <c:pt idx="60">
                  <c:v>4.2</c:v>
                </c:pt>
                <c:pt idx="61">
                  <c:v>3.8</c:v>
                </c:pt>
                <c:pt idx="62">
                  <c:v>4</c:v>
                </c:pt>
                <c:pt idx="63">
                  <c:v>4.5</c:v>
                </c:pt>
                <c:pt idx="64">
                  <c:v>5.9</c:v>
                </c:pt>
                <c:pt idx="65">
                  <c:v>6.1</c:v>
                </c:pt>
                <c:pt idx="66">
                  <c:v>6.6</c:v>
                </c:pt>
                <c:pt idx="67">
                  <c:v>7.1</c:v>
                </c:pt>
                <c:pt idx="68">
                  <c:v>7.5</c:v>
                </c:pt>
                <c:pt idx="69">
                  <c:v>6.6</c:v>
                </c:pt>
                <c:pt idx="70">
                  <c:v>6.6</c:v>
                </c:pt>
                <c:pt idx="71">
                  <c:v>7.4</c:v>
                </c:pt>
                <c:pt idx="72">
                  <c:v>7.2</c:v>
                </c:pt>
                <c:pt idx="73">
                  <c:v>6.3</c:v>
                </c:pt>
                <c:pt idx="74">
                  <c:v>6.3</c:v>
                </c:pt>
                <c:pt idx="75">
                  <c:v>6.8</c:v>
                </c:pt>
                <c:pt idx="76">
                  <c:v>7</c:v>
                </c:pt>
                <c:pt idx="77">
                  <c:v>6.4</c:v>
                </c:pt>
                <c:pt idx="78">
                  <c:v>6.6</c:v>
                </c:pt>
                <c:pt idx="79">
                  <c:v>7.4</c:v>
                </c:pt>
                <c:pt idx="80">
                  <c:v>8</c:v>
                </c:pt>
                <c:pt idx="81">
                  <c:v>7.3</c:v>
                </c:pt>
                <c:pt idx="82">
                  <c:v>7.6</c:v>
                </c:pt>
                <c:pt idx="83">
                  <c:v>8.1999999999999993</c:v>
                </c:pt>
                <c:pt idx="84">
                  <c:v>8.3000000000000007</c:v>
                </c:pt>
                <c:pt idx="85">
                  <c:v>7.4</c:v>
                </c:pt>
                <c:pt idx="86">
                  <c:v>7.3</c:v>
                </c:pt>
                <c:pt idx="87">
                  <c:v>7.5</c:v>
                </c:pt>
                <c:pt idx="88">
                  <c:v>7.2</c:v>
                </c:pt>
                <c:pt idx="89">
                  <c:v>6.2</c:v>
                </c:pt>
                <c:pt idx="90">
                  <c:v>6</c:v>
                </c:pt>
                <c:pt idx="91">
                  <c:v>6.2</c:v>
                </c:pt>
                <c:pt idx="92">
                  <c:v>6.1</c:v>
                </c:pt>
                <c:pt idx="93">
                  <c:v>5.2</c:v>
                </c:pt>
                <c:pt idx="94">
                  <c:v>5.2</c:v>
                </c:pt>
                <c:pt idx="95">
                  <c:v>5.2</c:v>
                </c:pt>
                <c:pt idx="96">
                  <c:v>4.8</c:v>
                </c:pt>
                <c:pt idx="97">
                  <c:v>4</c:v>
                </c:pt>
                <c:pt idx="98">
                  <c:v>3.8</c:v>
                </c:pt>
                <c:pt idx="99">
                  <c:v>3.8</c:v>
                </c:pt>
                <c:pt idx="100">
                  <c:v>3.5</c:v>
                </c:pt>
                <c:pt idx="101">
                  <c:v>2.9</c:v>
                </c:pt>
                <c:pt idx="102">
                  <c:v>3</c:v>
                </c:pt>
                <c:pt idx="103">
                  <c:v>3.1</c:v>
                </c:pt>
                <c:pt idx="104">
                  <c:v>3</c:v>
                </c:pt>
                <c:pt idx="105">
                  <c:v>2.6</c:v>
                </c:pt>
                <c:pt idx="106">
                  <c:v>2.7</c:v>
                </c:pt>
                <c:pt idx="107">
                  <c:v>2.9</c:v>
                </c:pt>
                <c:pt idx="108">
                  <c:v>3</c:v>
                </c:pt>
                <c:pt idx="109">
                  <c:v>3.7</c:v>
                </c:pt>
                <c:pt idx="110">
                  <c:v>3.8</c:v>
                </c:pt>
                <c:pt idx="111">
                  <c:v>4</c:v>
                </c:pt>
                <c:pt idx="112">
                  <c:v>4.2</c:v>
                </c:pt>
                <c:pt idx="113">
                  <c:v>3.7</c:v>
                </c:pt>
                <c:pt idx="114">
                  <c:v>3.5</c:v>
                </c:pt>
                <c:pt idx="115">
                  <c:v>3.5</c:v>
                </c:pt>
                <c:pt idx="116">
                  <c:v>3.4</c:v>
                </c:pt>
                <c:pt idx="117">
                  <c:v>3.1</c:v>
                </c:pt>
                <c:pt idx="118">
                  <c:v>3.5</c:v>
                </c:pt>
                <c:pt idx="119">
                  <c:v>3.7</c:v>
                </c:pt>
                <c:pt idx="120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23-4417-AF8E-F1FE4B473A79}"/>
            </c:ext>
          </c:extLst>
        </c:ser>
        <c:ser>
          <c:idx val="2"/>
          <c:order val="2"/>
          <c:tx>
            <c:strRef>
              <c:f>MPSV!$BF$14</c:f>
              <c:strCache>
                <c:ptCount val="1"/>
                <c:pt idx="0">
                  <c:v>MPSV (nová)</c:v>
                </c:pt>
              </c:strCache>
            </c:strRef>
          </c:tx>
          <c:spPr>
            <a:ln w="25400">
              <a:solidFill>
                <a:srgbClr val="00A43D"/>
              </a:solidFill>
              <a:prstDash val="solid"/>
            </a:ln>
          </c:spPr>
          <c:marker>
            <c:symbol val="none"/>
          </c:marker>
          <c:cat>
            <c:strRef>
              <c:f>MPSV!$BC$15:$BC$135</c:f>
              <c:strCache>
                <c:ptCount val="121"/>
                <c:pt idx="0">
                  <c:v>1Q/93</c:v>
                </c:pt>
                <c:pt idx="1">
                  <c:v>2Q/93</c:v>
                </c:pt>
                <c:pt idx="2">
                  <c:v>3Q/93</c:v>
                </c:pt>
                <c:pt idx="3">
                  <c:v>4Q/93</c:v>
                </c:pt>
                <c:pt idx="4">
                  <c:v>1Q/94</c:v>
                </c:pt>
                <c:pt idx="5">
                  <c:v>2Q/94</c:v>
                </c:pt>
                <c:pt idx="6">
                  <c:v>3Q/94</c:v>
                </c:pt>
                <c:pt idx="7">
                  <c:v>4Q/94</c:v>
                </c:pt>
                <c:pt idx="8">
                  <c:v>1Q/95</c:v>
                </c:pt>
                <c:pt idx="9">
                  <c:v>2Q/95</c:v>
                </c:pt>
                <c:pt idx="10">
                  <c:v>3Q/95</c:v>
                </c:pt>
                <c:pt idx="11">
                  <c:v>4Q/95</c:v>
                </c:pt>
                <c:pt idx="12">
                  <c:v>1Q/96</c:v>
                </c:pt>
                <c:pt idx="13">
                  <c:v>2Q/96</c:v>
                </c:pt>
                <c:pt idx="14">
                  <c:v>3Q/96</c:v>
                </c:pt>
                <c:pt idx="15">
                  <c:v>4Q/96</c:v>
                </c:pt>
                <c:pt idx="16">
                  <c:v>1Q/97</c:v>
                </c:pt>
                <c:pt idx="17">
                  <c:v>2Q/97</c:v>
                </c:pt>
                <c:pt idx="18">
                  <c:v>3Q/97</c:v>
                </c:pt>
                <c:pt idx="19">
                  <c:v>4Q/97</c:v>
                </c:pt>
                <c:pt idx="20">
                  <c:v>1Q/98</c:v>
                </c:pt>
                <c:pt idx="21">
                  <c:v>2Q/98</c:v>
                </c:pt>
                <c:pt idx="22">
                  <c:v>3Q/98</c:v>
                </c:pt>
                <c:pt idx="23">
                  <c:v>4Q/98</c:v>
                </c:pt>
                <c:pt idx="24">
                  <c:v>1Q/99</c:v>
                </c:pt>
                <c:pt idx="25">
                  <c:v>2Q/99</c:v>
                </c:pt>
                <c:pt idx="26">
                  <c:v>3Q/99</c:v>
                </c:pt>
                <c:pt idx="27">
                  <c:v>4Q/99</c:v>
                </c:pt>
                <c:pt idx="28">
                  <c:v>1Q/00</c:v>
                </c:pt>
                <c:pt idx="29">
                  <c:v>2Q/00</c:v>
                </c:pt>
                <c:pt idx="30">
                  <c:v>3Q/00</c:v>
                </c:pt>
                <c:pt idx="31">
                  <c:v>4Q/00</c:v>
                </c:pt>
                <c:pt idx="32">
                  <c:v>1Q/01</c:v>
                </c:pt>
                <c:pt idx="33">
                  <c:v>2Q/01</c:v>
                </c:pt>
                <c:pt idx="34">
                  <c:v>3Q/01</c:v>
                </c:pt>
                <c:pt idx="35">
                  <c:v>4Q/01</c:v>
                </c:pt>
                <c:pt idx="36">
                  <c:v>1Q/02</c:v>
                </c:pt>
                <c:pt idx="37">
                  <c:v>2Q/02</c:v>
                </c:pt>
                <c:pt idx="38">
                  <c:v>3Q/02</c:v>
                </c:pt>
                <c:pt idx="39">
                  <c:v>4Q/02</c:v>
                </c:pt>
                <c:pt idx="40">
                  <c:v>1Q/03</c:v>
                </c:pt>
                <c:pt idx="41">
                  <c:v>2Q/03</c:v>
                </c:pt>
                <c:pt idx="42">
                  <c:v>3Q/03</c:v>
                </c:pt>
                <c:pt idx="43">
                  <c:v>4Q/03</c:v>
                </c:pt>
                <c:pt idx="44">
                  <c:v>1Q/04</c:v>
                </c:pt>
                <c:pt idx="45">
                  <c:v>2Q/04</c:v>
                </c:pt>
                <c:pt idx="46">
                  <c:v>3Q/04</c:v>
                </c:pt>
                <c:pt idx="47">
                  <c:v>4Q/04</c:v>
                </c:pt>
                <c:pt idx="48">
                  <c:v>1Q/05</c:v>
                </c:pt>
                <c:pt idx="49">
                  <c:v>2Q/05</c:v>
                </c:pt>
                <c:pt idx="50">
                  <c:v>3Q/05</c:v>
                </c:pt>
                <c:pt idx="51">
                  <c:v>4Q/05</c:v>
                </c:pt>
                <c:pt idx="52">
                  <c:v>1Q/06</c:v>
                </c:pt>
                <c:pt idx="53">
                  <c:v>2Q/06</c:v>
                </c:pt>
                <c:pt idx="54">
                  <c:v>3Q/06</c:v>
                </c:pt>
                <c:pt idx="55">
                  <c:v>4Q/06</c:v>
                </c:pt>
                <c:pt idx="56">
                  <c:v>1Q/07</c:v>
                </c:pt>
                <c:pt idx="57">
                  <c:v>2Q/07</c:v>
                </c:pt>
                <c:pt idx="58">
                  <c:v>3Q/07</c:v>
                </c:pt>
                <c:pt idx="59">
                  <c:v>4Q/07</c:v>
                </c:pt>
                <c:pt idx="60">
                  <c:v>1Q/08</c:v>
                </c:pt>
                <c:pt idx="61">
                  <c:v>2Q/08</c:v>
                </c:pt>
                <c:pt idx="62">
                  <c:v>3Q/08</c:v>
                </c:pt>
                <c:pt idx="63">
                  <c:v>4Q/08</c:v>
                </c:pt>
                <c:pt idx="64">
                  <c:v>1Q/09</c:v>
                </c:pt>
                <c:pt idx="65">
                  <c:v>2Q/09</c:v>
                </c:pt>
                <c:pt idx="66">
                  <c:v>3Q/09</c:v>
                </c:pt>
                <c:pt idx="67">
                  <c:v>4Q/09</c:v>
                </c:pt>
                <c:pt idx="68">
                  <c:v>1Q/10</c:v>
                </c:pt>
                <c:pt idx="69">
                  <c:v>2Q/10</c:v>
                </c:pt>
                <c:pt idx="70">
                  <c:v>3Q/10</c:v>
                </c:pt>
                <c:pt idx="71">
                  <c:v>4Q/10</c:v>
                </c:pt>
                <c:pt idx="72">
                  <c:v>1Q/11</c:v>
                </c:pt>
                <c:pt idx="73">
                  <c:v>2Q/11</c:v>
                </c:pt>
                <c:pt idx="74">
                  <c:v>3Q/11</c:v>
                </c:pt>
                <c:pt idx="75">
                  <c:v>4Q/11</c:v>
                </c:pt>
                <c:pt idx="76">
                  <c:v>1Q/12</c:v>
                </c:pt>
                <c:pt idx="77">
                  <c:v>2Q/12</c:v>
                </c:pt>
                <c:pt idx="78">
                  <c:v>3Q/12</c:v>
                </c:pt>
                <c:pt idx="79">
                  <c:v>4Q/12</c:v>
                </c:pt>
                <c:pt idx="80">
                  <c:v>1Q/14</c:v>
                </c:pt>
                <c:pt idx="81">
                  <c:v>2Q/14</c:v>
                </c:pt>
                <c:pt idx="82">
                  <c:v>3Q/14</c:v>
                </c:pt>
                <c:pt idx="83">
                  <c:v>4Q/14</c:v>
                </c:pt>
                <c:pt idx="84">
                  <c:v>1Q/14</c:v>
                </c:pt>
                <c:pt idx="85">
                  <c:v>2Q/14</c:v>
                </c:pt>
                <c:pt idx="86">
                  <c:v>3Q/14</c:v>
                </c:pt>
                <c:pt idx="87">
                  <c:v>4Q/14</c:v>
                </c:pt>
                <c:pt idx="88">
                  <c:v>1Q/15</c:v>
                </c:pt>
                <c:pt idx="89">
                  <c:v>2Q/15</c:v>
                </c:pt>
                <c:pt idx="90">
                  <c:v>3Q/15</c:v>
                </c:pt>
                <c:pt idx="91">
                  <c:v>4Q/15</c:v>
                </c:pt>
                <c:pt idx="92">
                  <c:v>1Q/16</c:v>
                </c:pt>
                <c:pt idx="93">
                  <c:v>2Q/16</c:v>
                </c:pt>
                <c:pt idx="94">
                  <c:v>3Q/16</c:v>
                </c:pt>
                <c:pt idx="95">
                  <c:v>4Q/16</c:v>
                </c:pt>
                <c:pt idx="96">
                  <c:v>1Q/17</c:v>
                </c:pt>
                <c:pt idx="97">
                  <c:v>2Q/17</c:v>
                </c:pt>
                <c:pt idx="98">
                  <c:v>3Q/17</c:v>
                </c:pt>
                <c:pt idx="99">
                  <c:v>4Q/17</c:v>
                </c:pt>
                <c:pt idx="100">
                  <c:v>1Q/18</c:v>
                </c:pt>
                <c:pt idx="101">
                  <c:v>2Q/18</c:v>
                </c:pt>
                <c:pt idx="102">
                  <c:v>3Q/18</c:v>
                </c:pt>
                <c:pt idx="103">
                  <c:v>4Q/18</c:v>
                </c:pt>
                <c:pt idx="104">
                  <c:v>1Q/19</c:v>
                </c:pt>
                <c:pt idx="105">
                  <c:v>2Q/19</c:v>
                </c:pt>
                <c:pt idx="106">
                  <c:v>3Q/19</c:v>
                </c:pt>
                <c:pt idx="107">
                  <c:v>4Q/19</c:v>
                </c:pt>
                <c:pt idx="108">
                  <c:v>1Q/20</c:v>
                </c:pt>
                <c:pt idx="109">
                  <c:v>2Q/20</c:v>
                </c:pt>
                <c:pt idx="110">
                  <c:v>3Q/20</c:v>
                </c:pt>
                <c:pt idx="111">
                  <c:v>4Q/20</c:v>
                </c:pt>
                <c:pt idx="112">
                  <c:v>1Q/21</c:v>
                </c:pt>
                <c:pt idx="113">
                  <c:v>2Q/21</c:v>
                </c:pt>
                <c:pt idx="114">
                  <c:v>3Q/21</c:v>
                </c:pt>
                <c:pt idx="115">
                  <c:v>4Q/21</c:v>
                </c:pt>
                <c:pt idx="116">
                  <c:v>1Q/22</c:v>
                </c:pt>
                <c:pt idx="117">
                  <c:v>2Q/22</c:v>
                </c:pt>
                <c:pt idx="118">
                  <c:v>3Q/22</c:v>
                </c:pt>
                <c:pt idx="119">
                  <c:v>4Q/22</c:v>
                </c:pt>
                <c:pt idx="120">
                  <c:v>1Q/23</c:v>
                </c:pt>
              </c:strCache>
            </c:strRef>
          </c:cat>
          <c:val>
            <c:numRef>
              <c:f>MPSV!$BF$15:$BF$135</c:f>
              <c:numCache>
                <c:formatCode>General</c:formatCode>
                <c:ptCount val="121"/>
                <c:pt idx="44" formatCode="0.00">
                  <c:v>9.6133034570538403</c:v>
                </c:pt>
                <c:pt idx="45" formatCode="0.00">
                  <c:v>8.9165750010875566</c:v>
                </c:pt>
                <c:pt idx="46" formatCode="0.00">
                  <c:v>9.2134538819245808</c:v>
                </c:pt>
                <c:pt idx="47" formatCode="0.00">
                  <c:v>9.0957423812979865</c:v>
                </c:pt>
                <c:pt idx="48" formatCode="0.00">
                  <c:v>9.6242875287330723</c:v>
                </c:pt>
                <c:pt idx="49" formatCode="0.00">
                  <c:v>8.7043801974348369</c:v>
                </c:pt>
                <c:pt idx="50" formatCode="0.00">
                  <c:v>8.8488846946121207</c:v>
                </c:pt>
                <c:pt idx="51" formatCode="0.00">
                  <c:v>8.5968967000874343</c:v>
                </c:pt>
                <c:pt idx="52" formatCode="0.00">
                  <c:v>9.0146021280720472</c:v>
                </c:pt>
                <c:pt idx="53" formatCode="0.00">
                  <c:v>7.9666666666666677</c:v>
                </c:pt>
                <c:pt idx="54" formatCode="0.00">
                  <c:v>7.8666666666666671</c:v>
                </c:pt>
                <c:pt idx="55" formatCode="0.00">
                  <c:v>7.4666666666666659</c:v>
                </c:pt>
                <c:pt idx="56" formatCode="0.00">
                  <c:v>7.6333333333333337</c:v>
                </c:pt>
                <c:pt idx="57">
                  <c:v>6.5</c:v>
                </c:pt>
                <c:pt idx="58">
                  <c:v>6.333333333333333</c:v>
                </c:pt>
                <c:pt idx="59">
                  <c:v>5.8</c:v>
                </c:pt>
                <c:pt idx="60">
                  <c:v>5.8666666666666671</c:v>
                </c:pt>
                <c:pt idx="61" formatCode="0.00">
                  <c:v>5.0666666666666664</c:v>
                </c:pt>
                <c:pt idx="62" formatCode="0.00">
                  <c:v>5.3</c:v>
                </c:pt>
                <c:pt idx="63" formatCode="0.00">
                  <c:v>5.5</c:v>
                </c:pt>
                <c:pt idx="64">
                  <c:v>7.3</c:v>
                </c:pt>
                <c:pt idx="65">
                  <c:v>7.9333333333333336</c:v>
                </c:pt>
                <c:pt idx="66">
                  <c:v>8.5</c:v>
                </c:pt>
                <c:pt idx="67">
                  <c:v>8.7666666666666675</c:v>
                </c:pt>
                <c:pt idx="68">
                  <c:v>9.8324198478398319</c:v>
                </c:pt>
                <c:pt idx="69">
                  <c:v>8.8001201976503314</c:v>
                </c:pt>
                <c:pt idx="70">
                  <c:v>8.592739291938928</c:v>
                </c:pt>
                <c:pt idx="71">
                  <c:v>8.865089994795623</c:v>
                </c:pt>
                <c:pt idx="72">
                  <c:v>9.5075414850007807</c:v>
                </c:pt>
                <c:pt idx="73">
                  <c:v>8.2895634355377954</c:v>
                </c:pt>
                <c:pt idx="74">
                  <c:v>8.1364828936731541</c:v>
                </c:pt>
                <c:pt idx="75">
                  <c:v>8.1783412953110801</c:v>
                </c:pt>
                <c:pt idx="76">
                  <c:v>9.0694642016669942</c:v>
                </c:pt>
                <c:pt idx="77">
                  <c:v>8.2323360543343416</c:v>
                </c:pt>
                <c:pt idx="78">
                  <c:v>8.3634793620672614</c:v>
                </c:pt>
                <c:pt idx="79">
                  <c:v>8.8466835253922724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23-4417-AF8E-F1FE4B473A79}"/>
            </c:ext>
          </c:extLst>
        </c:ser>
        <c:ser>
          <c:idx val="3"/>
          <c:order val="3"/>
          <c:tx>
            <c:strRef>
              <c:f>MPSV!$BG$14</c:f>
              <c:strCache>
                <c:ptCount val="1"/>
                <c:pt idx="0">
                  <c:v>MPSV (stará)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none"/>
          </c:marker>
          <c:cat>
            <c:strRef>
              <c:f>MPSV!$BC$15:$BC$135</c:f>
              <c:strCache>
                <c:ptCount val="121"/>
                <c:pt idx="0">
                  <c:v>1Q/93</c:v>
                </c:pt>
                <c:pt idx="1">
                  <c:v>2Q/93</c:v>
                </c:pt>
                <c:pt idx="2">
                  <c:v>3Q/93</c:v>
                </c:pt>
                <c:pt idx="3">
                  <c:v>4Q/93</c:v>
                </c:pt>
                <c:pt idx="4">
                  <c:v>1Q/94</c:v>
                </c:pt>
                <c:pt idx="5">
                  <c:v>2Q/94</c:v>
                </c:pt>
                <c:pt idx="6">
                  <c:v>3Q/94</c:v>
                </c:pt>
                <c:pt idx="7">
                  <c:v>4Q/94</c:v>
                </c:pt>
                <c:pt idx="8">
                  <c:v>1Q/95</c:v>
                </c:pt>
                <c:pt idx="9">
                  <c:v>2Q/95</c:v>
                </c:pt>
                <c:pt idx="10">
                  <c:v>3Q/95</c:v>
                </c:pt>
                <c:pt idx="11">
                  <c:v>4Q/95</c:v>
                </c:pt>
                <c:pt idx="12">
                  <c:v>1Q/96</c:v>
                </c:pt>
                <c:pt idx="13">
                  <c:v>2Q/96</c:v>
                </c:pt>
                <c:pt idx="14">
                  <c:v>3Q/96</c:v>
                </c:pt>
                <c:pt idx="15">
                  <c:v>4Q/96</c:v>
                </c:pt>
                <c:pt idx="16">
                  <c:v>1Q/97</c:v>
                </c:pt>
                <c:pt idx="17">
                  <c:v>2Q/97</c:v>
                </c:pt>
                <c:pt idx="18">
                  <c:v>3Q/97</c:v>
                </c:pt>
                <c:pt idx="19">
                  <c:v>4Q/97</c:v>
                </c:pt>
                <c:pt idx="20">
                  <c:v>1Q/98</c:v>
                </c:pt>
                <c:pt idx="21">
                  <c:v>2Q/98</c:v>
                </c:pt>
                <c:pt idx="22">
                  <c:v>3Q/98</c:v>
                </c:pt>
                <c:pt idx="23">
                  <c:v>4Q/98</c:v>
                </c:pt>
                <c:pt idx="24">
                  <c:v>1Q/99</c:v>
                </c:pt>
                <c:pt idx="25">
                  <c:v>2Q/99</c:v>
                </c:pt>
                <c:pt idx="26">
                  <c:v>3Q/99</c:v>
                </c:pt>
                <c:pt idx="27">
                  <c:v>4Q/99</c:v>
                </c:pt>
                <c:pt idx="28">
                  <c:v>1Q/00</c:v>
                </c:pt>
                <c:pt idx="29">
                  <c:v>2Q/00</c:v>
                </c:pt>
                <c:pt idx="30">
                  <c:v>3Q/00</c:v>
                </c:pt>
                <c:pt idx="31">
                  <c:v>4Q/00</c:v>
                </c:pt>
                <c:pt idx="32">
                  <c:v>1Q/01</c:v>
                </c:pt>
                <c:pt idx="33">
                  <c:v>2Q/01</c:v>
                </c:pt>
                <c:pt idx="34">
                  <c:v>3Q/01</c:v>
                </c:pt>
                <c:pt idx="35">
                  <c:v>4Q/01</c:v>
                </c:pt>
                <c:pt idx="36">
                  <c:v>1Q/02</c:v>
                </c:pt>
                <c:pt idx="37">
                  <c:v>2Q/02</c:v>
                </c:pt>
                <c:pt idx="38">
                  <c:v>3Q/02</c:v>
                </c:pt>
                <c:pt idx="39">
                  <c:v>4Q/02</c:v>
                </c:pt>
                <c:pt idx="40">
                  <c:v>1Q/03</c:v>
                </c:pt>
                <c:pt idx="41">
                  <c:v>2Q/03</c:v>
                </c:pt>
                <c:pt idx="42">
                  <c:v>3Q/03</c:v>
                </c:pt>
                <c:pt idx="43">
                  <c:v>4Q/03</c:v>
                </c:pt>
                <c:pt idx="44">
                  <c:v>1Q/04</c:v>
                </c:pt>
                <c:pt idx="45">
                  <c:v>2Q/04</c:v>
                </c:pt>
                <c:pt idx="46">
                  <c:v>3Q/04</c:v>
                </c:pt>
                <c:pt idx="47">
                  <c:v>4Q/04</c:v>
                </c:pt>
                <c:pt idx="48">
                  <c:v>1Q/05</c:v>
                </c:pt>
                <c:pt idx="49">
                  <c:v>2Q/05</c:v>
                </c:pt>
                <c:pt idx="50">
                  <c:v>3Q/05</c:v>
                </c:pt>
                <c:pt idx="51">
                  <c:v>4Q/05</c:v>
                </c:pt>
                <c:pt idx="52">
                  <c:v>1Q/06</c:v>
                </c:pt>
                <c:pt idx="53">
                  <c:v>2Q/06</c:v>
                </c:pt>
                <c:pt idx="54">
                  <c:v>3Q/06</c:v>
                </c:pt>
                <c:pt idx="55">
                  <c:v>4Q/06</c:v>
                </c:pt>
                <c:pt idx="56">
                  <c:v>1Q/07</c:v>
                </c:pt>
                <c:pt idx="57">
                  <c:v>2Q/07</c:v>
                </c:pt>
                <c:pt idx="58">
                  <c:v>3Q/07</c:v>
                </c:pt>
                <c:pt idx="59">
                  <c:v>4Q/07</c:v>
                </c:pt>
                <c:pt idx="60">
                  <c:v>1Q/08</c:v>
                </c:pt>
                <c:pt idx="61">
                  <c:v>2Q/08</c:v>
                </c:pt>
                <c:pt idx="62">
                  <c:v>3Q/08</c:v>
                </c:pt>
                <c:pt idx="63">
                  <c:v>4Q/08</c:v>
                </c:pt>
                <c:pt idx="64">
                  <c:v>1Q/09</c:v>
                </c:pt>
                <c:pt idx="65">
                  <c:v>2Q/09</c:v>
                </c:pt>
                <c:pt idx="66">
                  <c:v>3Q/09</c:v>
                </c:pt>
                <c:pt idx="67">
                  <c:v>4Q/09</c:v>
                </c:pt>
                <c:pt idx="68">
                  <c:v>1Q/10</c:v>
                </c:pt>
                <c:pt idx="69">
                  <c:v>2Q/10</c:v>
                </c:pt>
                <c:pt idx="70">
                  <c:v>3Q/10</c:v>
                </c:pt>
                <c:pt idx="71">
                  <c:v>4Q/10</c:v>
                </c:pt>
                <c:pt idx="72">
                  <c:v>1Q/11</c:v>
                </c:pt>
                <c:pt idx="73">
                  <c:v>2Q/11</c:v>
                </c:pt>
                <c:pt idx="74">
                  <c:v>3Q/11</c:v>
                </c:pt>
                <c:pt idx="75">
                  <c:v>4Q/11</c:v>
                </c:pt>
                <c:pt idx="76">
                  <c:v>1Q/12</c:v>
                </c:pt>
                <c:pt idx="77">
                  <c:v>2Q/12</c:v>
                </c:pt>
                <c:pt idx="78">
                  <c:v>3Q/12</c:v>
                </c:pt>
                <c:pt idx="79">
                  <c:v>4Q/12</c:v>
                </c:pt>
                <c:pt idx="80">
                  <c:v>1Q/14</c:v>
                </c:pt>
                <c:pt idx="81">
                  <c:v>2Q/14</c:v>
                </c:pt>
                <c:pt idx="82">
                  <c:v>3Q/14</c:v>
                </c:pt>
                <c:pt idx="83">
                  <c:v>4Q/14</c:v>
                </c:pt>
                <c:pt idx="84">
                  <c:v>1Q/14</c:v>
                </c:pt>
                <c:pt idx="85">
                  <c:v>2Q/14</c:v>
                </c:pt>
                <c:pt idx="86">
                  <c:v>3Q/14</c:v>
                </c:pt>
                <c:pt idx="87">
                  <c:v>4Q/14</c:v>
                </c:pt>
                <c:pt idx="88">
                  <c:v>1Q/15</c:v>
                </c:pt>
                <c:pt idx="89">
                  <c:v>2Q/15</c:v>
                </c:pt>
                <c:pt idx="90">
                  <c:v>3Q/15</c:v>
                </c:pt>
                <c:pt idx="91">
                  <c:v>4Q/15</c:v>
                </c:pt>
                <c:pt idx="92">
                  <c:v>1Q/16</c:v>
                </c:pt>
                <c:pt idx="93">
                  <c:v>2Q/16</c:v>
                </c:pt>
                <c:pt idx="94">
                  <c:v>3Q/16</c:v>
                </c:pt>
                <c:pt idx="95">
                  <c:v>4Q/16</c:v>
                </c:pt>
                <c:pt idx="96">
                  <c:v>1Q/17</c:v>
                </c:pt>
                <c:pt idx="97">
                  <c:v>2Q/17</c:v>
                </c:pt>
                <c:pt idx="98">
                  <c:v>3Q/17</c:v>
                </c:pt>
                <c:pt idx="99">
                  <c:v>4Q/17</c:v>
                </c:pt>
                <c:pt idx="100">
                  <c:v>1Q/18</c:v>
                </c:pt>
                <c:pt idx="101">
                  <c:v>2Q/18</c:v>
                </c:pt>
                <c:pt idx="102">
                  <c:v>3Q/18</c:v>
                </c:pt>
                <c:pt idx="103">
                  <c:v>4Q/18</c:v>
                </c:pt>
                <c:pt idx="104">
                  <c:v>1Q/19</c:v>
                </c:pt>
                <c:pt idx="105">
                  <c:v>2Q/19</c:v>
                </c:pt>
                <c:pt idx="106">
                  <c:v>3Q/19</c:v>
                </c:pt>
                <c:pt idx="107">
                  <c:v>4Q/19</c:v>
                </c:pt>
                <c:pt idx="108">
                  <c:v>1Q/20</c:v>
                </c:pt>
                <c:pt idx="109">
                  <c:v>2Q/20</c:v>
                </c:pt>
                <c:pt idx="110">
                  <c:v>3Q/20</c:v>
                </c:pt>
                <c:pt idx="111">
                  <c:v>4Q/20</c:v>
                </c:pt>
                <c:pt idx="112">
                  <c:v>1Q/21</c:v>
                </c:pt>
                <c:pt idx="113">
                  <c:v>2Q/21</c:v>
                </c:pt>
                <c:pt idx="114">
                  <c:v>3Q/21</c:v>
                </c:pt>
                <c:pt idx="115">
                  <c:v>4Q/21</c:v>
                </c:pt>
                <c:pt idx="116">
                  <c:v>1Q/22</c:v>
                </c:pt>
                <c:pt idx="117">
                  <c:v>2Q/22</c:v>
                </c:pt>
                <c:pt idx="118">
                  <c:v>3Q/22</c:v>
                </c:pt>
                <c:pt idx="119">
                  <c:v>4Q/22</c:v>
                </c:pt>
                <c:pt idx="120">
                  <c:v>1Q/23</c:v>
                </c:pt>
              </c:strCache>
            </c:strRef>
          </c:cat>
          <c:val>
            <c:numRef>
              <c:f>MPSV!$BG$15:$BG$135</c:f>
              <c:numCache>
                <c:formatCode>General</c:formatCode>
                <c:ptCount val="121"/>
                <c:pt idx="0">
                  <c:v>2.9</c:v>
                </c:pt>
                <c:pt idx="1">
                  <c:v>2.6</c:v>
                </c:pt>
                <c:pt idx="2">
                  <c:v>3.2</c:v>
                </c:pt>
                <c:pt idx="3">
                  <c:v>3.5</c:v>
                </c:pt>
                <c:pt idx="4">
                  <c:v>3.5</c:v>
                </c:pt>
                <c:pt idx="5">
                  <c:v>3.1</c:v>
                </c:pt>
                <c:pt idx="6">
                  <c:v>3.2</c:v>
                </c:pt>
                <c:pt idx="7">
                  <c:v>3.2</c:v>
                </c:pt>
                <c:pt idx="8">
                  <c:v>3.1</c:v>
                </c:pt>
                <c:pt idx="9">
                  <c:v>2.8</c:v>
                </c:pt>
                <c:pt idx="10">
                  <c:v>3</c:v>
                </c:pt>
                <c:pt idx="11">
                  <c:v>2.9</c:v>
                </c:pt>
                <c:pt idx="12">
                  <c:v>3</c:v>
                </c:pt>
                <c:pt idx="13">
                  <c:v>2.7</c:v>
                </c:pt>
                <c:pt idx="14">
                  <c:v>3.2</c:v>
                </c:pt>
                <c:pt idx="15">
                  <c:v>3.5</c:v>
                </c:pt>
                <c:pt idx="16">
                  <c:v>3.9</c:v>
                </c:pt>
                <c:pt idx="17">
                  <c:v>4</c:v>
                </c:pt>
                <c:pt idx="18">
                  <c:v>4.8</c:v>
                </c:pt>
                <c:pt idx="19">
                  <c:v>5.2</c:v>
                </c:pt>
                <c:pt idx="20" formatCode="#\ ##0.00_ ;\-#\ ##0.00\ ">
                  <c:v>5.5</c:v>
                </c:pt>
                <c:pt idx="21" formatCode="#\ ##0.00_ ;\-#\ ##0.00\ ">
                  <c:v>5.6</c:v>
                </c:pt>
                <c:pt idx="22" formatCode="#\ ##0.00_ ;\-#\ ##0.00\ ">
                  <c:v>6.8</c:v>
                </c:pt>
                <c:pt idx="23" formatCode="#\ ##0.00_ ;\-#\ ##0.00\ ">
                  <c:v>7.5</c:v>
                </c:pt>
                <c:pt idx="24" formatCode="#\ ##0.00_ ;\-#\ ##0.00\ ">
                  <c:v>8.4</c:v>
                </c:pt>
                <c:pt idx="25" formatCode="#\ ##0.00_ ;\-#\ ##0.00\ ">
                  <c:v>8.4</c:v>
                </c:pt>
                <c:pt idx="26" formatCode="#\ ##0.00_ ;\-#\ ##0.00\ ">
                  <c:v>9</c:v>
                </c:pt>
                <c:pt idx="27" formatCode="#\ ##0.00_ ;\-#\ ##0.00\ ">
                  <c:v>9.4</c:v>
                </c:pt>
                <c:pt idx="28" formatCode="#\ ##0.00_ ;\-#\ ##0.00\ ">
                  <c:v>9.5</c:v>
                </c:pt>
                <c:pt idx="29" formatCode="#\ ##0.00_ ;\-#\ ##0.00\ ">
                  <c:v>8.6999999999999993</c:v>
                </c:pt>
                <c:pt idx="30" formatCode="#\ ##0.00_ ;\-#\ ##0.00\ ">
                  <c:v>8.8000000000000007</c:v>
                </c:pt>
                <c:pt idx="31" formatCode="#\ ##0.00_ ;\-#\ ##0.00\ ">
                  <c:v>8.8000000000000007</c:v>
                </c:pt>
                <c:pt idx="32" formatCode="#\ ##0.00_ ;\-#\ ##0.00\ ">
                  <c:v>8.6999999999999993</c:v>
                </c:pt>
                <c:pt idx="33" formatCode="#\ ##0.00_ ;\-#\ ##0.00\ ">
                  <c:v>8.1</c:v>
                </c:pt>
                <c:pt idx="34" formatCode="#\ ##0.00_ ;\-#\ ##0.00\ ">
                  <c:v>8.5</c:v>
                </c:pt>
                <c:pt idx="35" formatCode="#\ ##0.00_ ;\-#\ ##0.00\ ">
                  <c:v>8.9</c:v>
                </c:pt>
                <c:pt idx="36" formatCode="#\ ##0.00_ ;\-#\ ##0.00\ ">
                  <c:v>9.1</c:v>
                </c:pt>
                <c:pt idx="37" formatCode="#\ ##0.00_ ;\-#\ ##0.00\ ">
                  <c:v>8.6999999999999993</c:v>
                </c:pt>
                <c:pt idx="38" formatCode="#\ ##0.00_ ;\-#\ ##0.00\ ">
                  <c:v>9.4</c:v>
                </c:pt>
                <c:pt idx="39" formatCode="#\ ##0.00_ ;\-#\ ##0.00\ ">
                  <c:v>9.8000000000000007</c:v>
                </c:pt>
                <c:pt idx="40" formatCode="0.00">
                  <c:v>10.016146970617823</c:v>
                </c:pt>
                <c:pt idx="41" formatCode="0.00">
                  <c:v>9.52</c:v>
                </c:pt>
                <c:pt idx="42" formatCode="0.00">
                  <c:v>10.052365027802187</c:v>
                </c:pt>
                <c:pt idx="43" formatCode="0.00">
                  <c:v>10.306007207859029</c:v>
                </c:pt>
                <c:pt idx="44" formatCode="0.00">
                  <c:v>10.653639212833953</c:v>
                </c:pt>
                <c:pt idx="45" formatCode="0.00">
                  <c:v>9.8666157759164861</c:v>
                </c:pt>
                <c:pt idx="46" formatCode="0.00">
                  <c:v>10.1137215113976</c:v>
                </c:pt>
                <c:pt idx="47" formatCode="0.00">
                  <c:v>10.332123829409699</c:v>
                </c:pt>
                <c:pt idx="48" formatCode="0.00">
                  <c:v>10.305809021339433</c:v>
                </c:pt>
                <c:pt idx="49" formatCode="0.00">
                  <c:v>9.3000000000000007</c:v>
                </c:pt>
                <c:pt idx="50" formatCode="0.00">
                  <c:v>9.5500000000000007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23-4417-AF8E-F1FE4B473A79}"/>
            </c:ext>
          </c:extLst>
        </c:ser>
        <c:ser>
          <c:idx val="4"/>
          <c:order val="4"/>
          <c:tx>
            <c:strRef>
              <c:f>MPSV!$BH$14</c:f>
              <c:strCache>
                <c:ptCount val="1"/>
                <c:pt idx="0">
                  <c:v>HDP</c:v>
                </c:pt>
              </c:strCache>
            </c:strRef>
          </c:tx>
          <c:spPr>
            <a:ln w="25400">
              <a:solidFill>
                <a:srgbClr val="FADE14"/>
              </a:solidFill>
              <a:prstDash val="solid"/>
            </a:ln>
          </c:spPr>
          <c:marker>
            <c:symbol val="none"/>
          </c:marker>
          <c:cat>
            <c:strRef>
              <c:f>MPSV!$BC$15:$BC$135</c:f>
              <c:strCache>
                <c:ptCount val="121"/>
                <c:pt idx="0">
                  <c:v>1Q/93</c:v>
                </c:pt>
                <c:pt idx="1">
                  <c:v>2Q/93</c:v>
                </c:pt>
                <c:pt idx="2">
                  <c:v>3Q/93</c:v>
                </c:pt>
                <c:pt idx="3">
                  <c:v>4Q/93</c:v>
                </c:pt>
                <c:pt idx="4">
                  <c:v>1Q/94</c:v>
                </c:pt>
                <c:pt idx="5">
                  <c:v>2Q/94</c:v>
                </c:pt>
                <c:pt idx="6">
                  <c:v>3Q/94</c:v>
                </c:pt>
                <c:pt idx="7">
                  <c:v>4Q/94</c:v>
                </c:pt>
                <c:pt idx="8">
                  <c:v>1Q/95</c:v>
                </c:pt>
                <c:pt idx="9">
                  <c:v>2Q/95</c:v>
                </c:pt>
                <c:pt idx="10">
                  <c:v>3Q/95</c:v>
                </c:pt>
                <c:pt idx="11">
                  <c:v>4Q/95</c:v>
                </c:pt>
                <c:pt idx="12">
                  <c:v>1Q/96</c:v>
                </c:pt>
                <c:pt idx="13">
                  <c:v>2Q/96</c:v>
                </c:pt>
                <c:pt idx="14">
                  <c:v>3Q/96</c:v>
                </c:pt>
                <c:pt idx="15">
                  <c:v>4Q/96</c:v>
                </c:pt>
                <c:pt idx="16">
                  <c:v>1Q/97</c:v>
                </c:pt>
                <c:pt idx="17">
                  <c:v>2Q/97</c:v>
                </c:pt>
                <c:pt idx="18">
                  <c:v>3Q/97</c:v>
                </c:pt>
                <c:pt idx="19">
                  <c:v>4Q/97</c:v>
                </c:pt>
                <c:pt idx="20">
                  <c:v>1Q/98</c:v>
                </c:pt>
                <c:pt idx="21">
                  <c:v>2Q/98</c:v>
                </c:pt>
                <c:pt idx="22">
                  <c:v>3Q/98</c:v>
                </c:pt>
                <c:pt idx="23">
                  <c:v>4Q/98</c:v>
                </c:pt>
                <c:pt idx="24">
                  <c:v>1Q/99</c:v>
                </c:pt>
                <c:pt idx="25">
                  <c:v>2Q/99</c:v>
                </c:pt>
                <c:pt idx="26">
                  <c:v>3Q/99</c:v>
                </c:pt>
                <c:pt idx="27">
                  <c:v>4Q/99</c:v>
                </c:pt>
                <c:pt idx="28">
                  <c:v>1Q/00</c:v>
                </c:pt>
                <c:pt idx="29">
                  <c:v>2Q/00</c:v>
                </c:pt>
                <c:pt idx="30">
                  <c:v>3Q/00</c:v>
                </c:pt>
                <c:pt idx="31">
                  <c:v>4Q/00</c:v>
                </c:pt>
                <c:pt idx="32">
                  <c:v>1Q/01</c:v>
                </c:pt>
                <c:pt idx="33">
                  <c:v>2Q/01</c:v>
                </c:pt>
                <c:pt idx="34">
                  <c:v>3Q/01</c:v>
                </c:pt>
                <c:pt idx="35">
                  <c:v>4Q/01</c:v>
                </c:pt>
                <c:pt idx="36">
                  <c:v>1Q/02</c:v>
                </c:pt>
                <c:pt idx="37">
                  <c:v>2Q/02</c:v>
                </c:pt>
                <c:pt idx="38">
                  <c:v>3Q/02</c:v>
                </c:pt>
                <c:pt idx="39">
                  <c:v>4Q/02</c:v>
                </c:pt>
                <c:pt idx="40">
                  <c:v>1Q/03</c:v>
                </c:pt>
                <c:pt idx="41">
                  <c:v>2Q/03</c:v>
                </c:pt>
                <c:pt idx="42">
                  <c:v>3Q/03</c:v>
                </c:pt>
                <c:pt idx="43">
                  <c:v>4Q/03</c:v>
                </c:pt>
                <c:pt idx="44">
                  <c:v>1Q/04</c:v>
                </c:pt>
                <c:pt idx="45">
                  <c:v>2Q/04</c:v>
                </c:pt>
                <c:pt idx="46">
                  <c:v>3Q/04</c:v>
                </c:pt>
                <c:pt idx="47">
                  <c:v>4Q/04</c:v>
                </c:pt>
                <c:pt idx="48">
                  <c:v>1Q/05</c:v>
                </c:pt>
                <c:pt idx="49">
                  <c:v>2Q/05</c:v>
                </c:pt>
                <c:pt idx="50">
                  <c:v>3Q/05</c:v>
                </c:pt>
                <c:pt idx="51">
                  <c:v>4Q/05</c:v>
                </c:pt>
                <c:pt idx="52">
                  <c:v>1Q/06</c:v>
                </c:pt>
                <c:pt idx="53">
                  <c:v>2Q/06</c:v>
                </c:pt>
                <c:pt idx="54">
                  <c:v>3Q/06</c:v>
                </c:pt>
                <c:pt idx="55">
                  <c:v>4Q/06</c:v>
                </c:pt>
                <c:pt idx="56">
                  <c:v>1Q/07</c:v>
                </c:pt>
                <c:pt idx="57">
                  <c:v>2Q/07</c:v>
                </c:pt>
                <c:pt idx="58">
                  <c:v>3Q/07</c:v>
                </c:pt>
                <c:pt idx="59">
                  <c:v>4Q/07</c:v>
                </c:pt>
                <c:pt idx="60">
                  <c:v>1Q/08</c:v>
                </c:pt>
                <c:pt idx="61">
                  <c:v>2Q/08</c:v>
                </c:pt>
                <c:pt idx="62">
                  <c:v>3Q/08</c:v>
                </c:pt>
                <c:pt idx="63">
                  <c:v>4Q/08</c:v>
                </c:pt>
                <c:pt idx="64">
                  <c:v>1Q/09</c:v>
                </c:pt>
                <c:pt idx="65">
                  <c:v>2Q/09</c:v>
                </c:pt>
                <c:pt idx="66">
                  <c:v>3Q/09</c:v>
                </c:pt>
                <c:pt idx="67">
                  <c:v>4Q/09</c:v>
                </c:pt>
                <c:pt idx="68">
                  <c:v>1Q/10</c:v>
                </c:pt>
                <c:pt idx="69">
                  <c:v>2Q/10</c:v>
                </c:pt>
                <c:pt idx="70">
                  <c:v>3Q/10</c:v>
                </c:pt>
                <c:pt idx="71">
                  <c:v>4Q/10</c:v>
                </c:pt>
                <c:pt idx="72">
                  <c:v>1Q/11</c:v>
                </c:pt>
                <c:pt idx="73">
                  <c:v>2Q/11</c:v>
                </c:pt>
                <c:pt idx="74">
                  <c:v>3Q/11</c:v>
                </c:pt>
                <c:pt idx="75">
                  <c:v>4Q/11</c:v>
                </c:pt>
                <c:pt idx="76">
                  <c:v>1Q/12</c:v>
                </c:pt>
                <c:pt idx="77">
                  <c:v>2Q/12</c:v>
                </c:pt>
                <c:pt idx="78">
                  <c:v>3Q/12</c:v>
                </c:pt>
                <c:pt idx="79">
                  <c:v>4Q/12</c:v>
                </c:pt>
                <c:pt idx="80">
                  <c:v>1Q/14</c:v>
                </c:pt>
                <c:pt idx="81">
                  <c:v>2Q/14</c:v>
                </c:pt>
                <c:pt idx="82">
                  <c:v>3Q/14</c:v>
                </c:pt>
                <c:pt idx="83">
                  <c:v>4Q/14</c:v>
                </c:pt>
                <c:pt idx="84">
                  <c:v>1Q/14</c:v>
                </c:pt>
                <c:pt idx="85">
                  <c:v>2Q/14</c:v>
                </c:pt>
                <c:pt idx="86">
                  <c:v>3Q/14</c:v>
                </c:pt>
                <c:pt idx="87">
                  <c:v>4Q/14</c:v>
                </c:pt>
                <c:pt idx="88">
                  <c:v>1Q/15</c:v>
                </c:pt>
                <c:pt idx="89">
                  <c:v>2Q/15</c:v>
                </c:pt>
                <c:pt idx="90">
                  <c:v>3Q/15</c:v>
                </c:pt>
                <c:pt idx="91">
                  <c:v>4Q/15</c:v>
                </c:pt>
                <c:pt idx="92">
                  <c:v>1Q/16</c:v>
                </c:pt>
                <c:pt idx="93">
                  <c:v>2Q/16</c:v>
                </c:pt>
                <c:pt idx="94">
                  <c:v>3Q/16</c:v>
                </c:pt>
                <c:pt idx="95">
                  <c:v>4Q/16</c:v>
                </c:pt>
                <c:pt idx="96">
                  <c:v>1Q/17</c:v>
                </c:pt>
                <c:pt idx="97">
                  <c:v>2Q/17</c:v>
                </c:pt>
                <c:pt idx="98">
                  <c:v>3Q/17</c:v>
                </c:pt>
                <c:pt idx="99">
                  <c:v>4Q/17</c:v>
                </c:pt>
                <c:pt idx="100">
                  <c:v>1Q/18</c:v>
                </c:pt>
                <c:pt idx="101">
                  <c:v>2Q/18</c:v>
                </c:pt>
                <c:pt idx="102">
                  <c:v>3Q/18</c:v>
                </c:pt>
                <c:pt idx="103">
                  <c:v>4Q/18</c:v>
                </c:pt>
                <c:pt idx="104">
                  <c:v>1Q/19</c:v>
                </c:pt>
                <c:pt idx="105">
                  <c:v>2Q/19</c:v>
                </c:pt>
                <c:pt idx="106">
                  <c:v>3Q/19</c:v>
                </c:pt>
                <c:pt idx="107">
                  <c:v>4Q/19</c:v>
                </c:pt>
                <c:pt idx="108">
                  <c:v>1Q/20</c:v>
                </c:pt>
                <c:pt idx="109">
                  <c:v>2Q/20</c:v>
                </c:pt>
                <c:pt idx="110">
                  <c:v>3Q/20</c:v>
                </c:pt>
                <c:pt idx="111">
                  <c:v>4Q/20</c:v>
                </c:pt>
                <c:pt idx="112">
                  <c:v>1Q/21</c:v>
                </c:pt>
                <c:pt idx="113">
                  <c:v>2Q/21</c:v>
                </c:pt>
                <c:pt idx="114">
                  <c:v>3Q/21</c:v>
                </c:pt>
                <c:pt idx="115">
                  <c:v>4Q/21</c:v>
                </c:pt>
                <c:pt idx="116">
                  <c:v>1Q/22</c:v>
                </c:pt>
                <c:pt idx="117">
                  <c:v>2Q/22</c:v>
                </c:pt>
                <c:pt idx="118">
                  <c:v>3Q/22</c:v>
                </c:pt>
                <c:pt idx="119">
                  <c:v>4Q/22</c:v>
                </c:pt>
                <c:pt idx="120">
                  <c:v>1Q/23</c:v>
                </c:pt>
              </c:strCache>
            </c:strRef>
          </c:cat>
          <c:val>
            <c:numRef>
              <c:f>MPSV!$BH$15:$BH$135</c:f>
              <c:numCache>
                <c:formatCode>General</c:formatCode>
                <c:ptCount val="121"/>
                <c:pt idx="16">
                  <c:v>0.40000000000000568</c:v>
                </c:pt>
                <c:pt idx="17">
                  <c:v>9.9999999999994316E-2</c:v>
                </c:pt>
                <c:pt idx="18">
                  <c:v>-0.90000000000000568</c:v>
                </c:pt>
                <c:pt idx="19">
                  <c:v>-1.5999999999999943</c:v>
                </c:pt>
                <c:pt idx="20">
                  <c:v>-0.79999999999999716</c:v>
                </c:pt>
                <c:pt idx="21">
                  <c:v>-1</c:v>
                </c:pt>
                <c:pt idx="22">
                  <c:v>-0.29999999999999716</c:v>
                </c:pt>
                <c:pt idx="23">
                  <c:v>0.59999999999999432</c:v>
                </c:pt>
                <c:pt idx="24">
                  <c:v>0.5</c:v>
                </c:pt>
                <c:pt idx="25">
                  <c:v>0.90000000000000568</c:v>
                </c:pt>
                <c:pt idx="26">
                  <c:v>1.2000000000000028</c:v>
                </c:pt>
                <c:pt idx="27">
                  <c:v>2.7999999999999972</c:v>
                </c:pt>
                <c:pt idx="28">
                  <c:v>4.5999999999999943</c:v>
                </c:pt>
                <c:pt idx="29">
                  <c:v>3.7000000000000028</c:v>
                </c:pt>
                <c:pt idx="30">
                  <c:v>4.2000000000000028</c:v>
                </c:pt>
                <c:pt idx="31">
                  <c:v>3.5999999999999943</c:v>
                </c:pt>
                <c:pt idx="32">
                  <c:v>3.7999999999999972</c:v>
                </c:pt>
                <c:pt idx="33">
                  <c:v>3.2000000000000028</c:v>
                </c:pt>
                <c:pt idx="34">
                  <c:v>2.2999999999999972</c:v>
                </c:pt>
                <c:pt idx="35">
                  <c:v>3</c:v>
                </c:pt>
                <c:pt idx="36">
                  <c:v>1</c:v>
                </c:pt>
                <c:pt idx="37">
                  <c:v>1.5</c:v>
                </c:pt>
                <c:pt idx="38">
                  <c:v>2.4000000000000057</c:v>
                </c:pt>
                <c:pt idx="39">
                  <c:v>1.4000000000000057</c:v>
                </c:pt>
                <c:pt idx="40">
                  <c:v>2.9000000000000057</c:v>
                </c:pt>
                <c:pt idx="41">
                  <c:v>3.5</c:v>
                </c:pt>
                <c:pt idx="42">
                  <c:v>4</c:v>
                </c:pt>
                <c:pt idx="43">
                  <c:v>3.7999999999999972</c:v>
                </c:pt>
                <c:pt idx="44">
                  <c:v>4.4000000000000057</c:v>
                </c:pt>
                <c:pt idx="45">
                  <c:v>4.7999999999999972</c:v>
                </c:pt>
                <c:pt idx="46">
                  <c:v>3.7000000000000028</c:v>
                </c:pt>
                <c:pt idx="47">
                  <c:v>6.2999999999999972</c:v>
                </c:pt>
                <c:pt idx="48">
                  <c:v>6.2999999999999972</c:v>
                </c:pt>
                <c:pt idx="49">
                  <c:v>7</c:v>
                </c:pt>
                <c:pt idx="50">
                  <c:v>6.7000000000000028</c:v>
                </c:pt>
                <c:pt idx="51">
                  <c:v>6.4000000000000057</c:v>
                </c:pt>
                <c:pt idx="52">
                  <c:v>7.5</c:v>
                </c:pt>
                <c:pt idx="53">
                  <c:v>6.5</c:v>
                </c:pt>
                <c:pt idx="54">
                  <c:v>6.7000000000000028</c:v>
                </c:pt>
                <c:pt idx="55">
                  <c:v>6.5</c:v>
                </c:pt>
                <c:pt idx="56">
                  <c:v>6</c:v>
                </c:pt>
                <c:pt idx="57">
                  <c:v>5.0999999999999943</c:v>
                </c:pt>
                <c:pt idx="58">
                  <c:v>5.4000000000000057</c:v>
                </c:pt>
                <c:pt idx="59">
                  <c:v>5.7000000000000028</c:v>
                </c:pt>
                <c:pt idx="60">
                  <c:v>3.7999999999999972</c:v>
                </c:pt>
                <c:pt idx="61">
                  <c:v>4.2999999999999972</c:v>
                </c:pt>
                <c:pt idx="62">
                  <c:v>4</c:v>
                </c:pt>
                <c:pt idx="63">
                  <c:v>-1.0999999999999943</c:v>
                </c:pt>
                <c:pt idx="64">
                  <c:v>-4.4000000000000057</c:v>
                </c:pt>
                <c:pt idx="65">
                  <c:v>-5.5999999999999943</c:v>
                </c:pt>
                <c:pt idx="66">
                  <c:v>-5.7000000000000028</c:v>
                </c:pt>
                <c:pt idx="67">
                  <c:v>-3</c:v>
                </c:pt>
                <c:pt idx="68">
                  <c:v>0.70000000000000284</c:v>
                </c:pt>
                <c:pt idx="69">
                  <c:v>3.0999999999999943</c:v>
                </c:pt>
                <c:pt idx="70">
                  <c:v>2.4000000000000057</c:v>
                </c:pt>
                <c:pt idx="71">
                  <c:v>3.4000000000000057</c:v>
                </c:pt>
                <c:pt idx="72">
                  <c:v>3.2000000000000028</c:v>
                </c:pt>
                <c:pt idx="73">
                  <c:v>2.2000000000000028</c:v>
                </c:pt>
                <c:pt idx="74">
                  <c:v>1.0999999999999943</c:v>
                </c:pt>
                <c:pt idx="75">
                  <c:v>0.70000000000000284</c:v>
                </c:pt>
                <c:pt idx="76">
                  <c:v>0.29999999999999716</c:v>
                </c:pt>
                <c:pt idx="77">
                  <c:v>-1.2999999999999972</c:v>
                </c:pt>
                <c:pt idx="78">
                  <c:v>-1.2000000000000028</c:v>
                </c:pt>
                <c:pt idx="79">
                  <c:v>-0.90000000000000568</c:v>
                </c:pt>
                <c:pt idx="80">
                  <c:v>-2</c:v>
                </c:pt>
                <c:pt idx="81">
                  <c:v>-0.59999999999999432</c:v>
                </c:pt>
                <c:pt idx="82">
                  <c:v>1</c:v>
                </c:pt>
                <c:pt idx="83">
                  <c:v>1.2999999999999972</c:v>
                </c:pt>
                <c:pt idx="84">
                  <c:v>2</c:v>
                </c:pt>
                <c:pt idx="85">
                  <c:v>2.2999999999999972</c:v>
                </c:pt>
                <c:pt idx="86">
                  <c:v>3.2000000000000028</c:v>
                </c:pt>
                <c:pt idx="87">
                  <c:v>1.5</c:v>
                </c:pt>
                <c:pt idx="88">
                  <c:v>5.2000000000000028</c:v>
                </c:pt>
                <c:pt idx="89">
                  <c:v>5.7999999999999972</c:v>
                </c:pt>
                <c:pt idx="90">
                  <c:v>5.2000000000000028</c:v>
                </c:pt>
                <c:pt idx="91">
                  <c:v>5.2999999999999972</c:v>
                </c:pt>
                <c:pt idx="92">
                  <c:v>3</c:v>
                </c:pt>
                <c:pt idx="93">
                  <c:v>3.2999999999999972</c:v>
                </c:pt>
                <c:pt idx="94">
                  <c:v>1.7999999999999972</c:v>
                </c:pt>
                <c:pt idx="95">
                  <c:v>2.0999999999999943</c:v>
                </c:pt>
                <c:pt idx="96">
                  <c:v>4.5</c:v>
                </c:pt>
                <c:pt idx="97">
                  <c:v>4.7000000000000028</c:v>
                </c:pt>
                <c:pt idx="98">
                  <c:v>5.5</c:v>
                </c:pt>
                <c:pt idx="99">
                  <c:v>5.7999999999999972</c:v>
                </c:pt>
                <c:pt idx="100">
                  <c:v>4.2000000000000028</c:v>
                </c:pt>
                <c:pt idx="101">
                  <c:v>3.0999999999999943</c:v>
                </c:pt>
                <c:pt idx="102">
                  <c:v>2.7000000000000028</c:v>
                </c:pt>
                <c:pt idx="103">
                  <c:v>2.9000000000000057</c:v>
                </c:pt>
                <c:pt idx="104">
                  <c:v>3.0999999999999943</c:v>
                </c:pt>
                <c:pt idx="105">
                  <c:v>2.7000000000000028</c:v>
                </c:pt>
                <c:pt idx="106">
                  <c:v>3.7999999999999972</c:v>
                </c:pt>
                <c:pt idx="107">
                  <c:v>2.5</c:v>
                </c:pt>
                <c:pt idx="108">
                  <c:v>-1.0999999999999943</c:v>
                </c:pt>
                <c:pt idx="109">
                  <c:v>-10.599999999999994</c:v>
                </c:pt>
                <c:pt idx="110">
                  <c:v>-5.4000000000000057</c:v>
                </c:pt>
                <c:pt idx="111">
                  <c:v>-4.5999999999999943</c:v>
                </c:pt>
                <c:pt idx="112">
                  <c:v>-2.2000000000000028</c:v>
                </c:pt>
                <c:pt idx="113">
                  <c:v>9.5</c:v>
                </c:pt>
                <c:pt idx="114">
                  <c:v>3.5</c:v>
                </c:pt>
                <c:pt idx="115">
                  <c:v>3.5999999999999943</c:v>
                </c:pt>
                <c:pt idx="116">
                  <c:v>4.9000000000000057</c:v>
                </c:pt>
                <c:pt idx="117">
                  <c:v>3.5</c:v>
                </c:pt>
                <c:pt idx="118">
                  <c:v>1.5999999999999943</c:v>
                </c:pt>
                <c:pt idx="119">
                  <c:v>9.9999999999994316E-2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23-4417-AF8E-F1FE4B473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844736"/>
        <c:axId val="43846272"/>
      </c:lineChart>
      <c:catAx>
        <c:axId val="4384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">
            <a:solidFill>
              <a:srgbClr val="000000"/>
            </a:solidFill>
          </a:ln>
        </c:spPr>
        <c:txPr>
          <a:bodyPr rot="0" vert="horz"/>
          <a:lstStyle/>
          <a:p>
            <a:pPr>
              <a:defRPr sz="900">
                <a:latin typeface="Arial"/>
                <a:ea typeface="Arial"/>
                <a:cs typeface="Arial"/>
              </a:defRPr>
            </a:pPr>
            <a:endParaRPr lang="cs-CZ"/>
          </a:p>
        </c:txPr>
        <c:crossAx val="43846272"/>
        <c:crosses val="autoZero"/>
        <c:auto val="1"/>
        <c:lblAlgn val="ctr"/>
        <c:lblOffset val="100"/>
        <c:tickLblSkip val="8"/>
        <c:noMultiLvlLbl val="0"/>
      </c:catAx>
      <c:valAx>
        <c:axId val="43846272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 w="6350">
            <a:solidFill>
              <a:srgbClr val="000000"/>
            </a:solidFill>
          </a:ln>
        </c:spPr>
        <c:txPr>
          <a:bodyPr rot="0" vert="horz"/>
          <a:lstStyle/>
          <a:p>
            <a:pPr>
              <a:defRPr sz="900">
                <a:latin typeface="Arial"/>
                <a:ea typeface="Arial"/>
                <a:cs typeface="Arial"/>
              </a:defRPr>
            </a:pPr>
            <a:endParaRPr lang="cs-CZ"/>
          </a:p>
        </c:txPr>
        <c:crossAx val="438447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6.6433515619616759E-2"/>
          <c:y val="0.87239200515796256"/>
          <c:w val="0.90933844486622939"/>
          <c:h val="0.12760799484203744"/>
        </c:manualLayout>
      </c:layout>
      <c:overlay val="0"/>
      <c:spPr>
        <a:ln w="25400">
          <a:noFill/>
        </a:ln>
      </c:spPr>
      <c:txPr>
        <a:bodyPr/>
        <a:lstStyle/>
        <a:p>
          <a:pPr>
            <a:defRPr sz="900"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ln w="9525"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E4B19F-C994-4C47-BCCF-57EDB3EB8E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AC43209-ABC1-4D53-A73E-6EFA74627C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6547D78-9349-442F-A46F-3C48B3BF07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6A0645E-7ADA-4A63-9C3A-B32E7FFB92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47B4F0-D73F-4C0C-AA6C-3EDA5E35139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589A6F7-C8D4-4A0C-B299-4E021A133F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DEA801C-22A1-4242-AA90-7E027362AE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E124BAF-D4A4-4A22-AC5C-5DDB5AB22F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EBB39FE-FC38-465B-8A55-F101574B35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B6B294B-AE1A-44FB-9D95-61F67C7765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91DE74AF-05CA-4F12-AAFB-E05ECEC3C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C1B02E-C70E-4115-A18F-9A78A7F8DCE5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pro obrázek snímku 1">
            <a:extLst>
              <a:ext uri="{FF2B5EF4-FFF2-40B4-BE49-F238E27FC236}">
                <a16:creationId xmlns:a16="http://schemas.microsoft.com/office/drawing/2014/main" id="{00A187EC-D8F3-4FBA-A818-CA2BE9C8B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Zástupný symbol pro poznámky 2">
            <a:extLst>
              <a:ext uri="{FF2B5EF4-FFF2-40B4-BE49-F238E27FC236}">
                <a16:creationId xmlns:a16="http://schemas.microsoft.com/office/drawing/2014/main" id="{AFD361EC-98A9-4749-BD4B-DAE3CC6FF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cs-CZ" altLang="cs-CZ"/>
              <a:t>Dedukce (lat. deductio – odvození) je proces usuzování, ve kterém se od předpokladů (premis) dochází k závěru z těchto předpokladů vyplývajícího, přičemž odvozování je jisté, nikoliv jen pravděpodobné. Jde tedy o základní postup při dokazování. </a:t>
            </a:r>
          </a:p>
          <a:p>
            <a:endParaRPr lang="cs-CZ" altLang="cs-CZ"/>
          </a:p>
          <a:p>
            <a:r>
              <a:rPr lang="cs-CZ" altLang="cs-CZ"/>
              <a:t>Logická indukce (generalizace) je vyvození obecného závěru z dílčích poznatků. Platí-li pro předmět A1 určitá skutečnost B, pro předmět A2 také skutečnost B, pro n-tý předmět An také skutečnost B, pak indukce je název pro náš úsudek, že pro všechny předměty A platí skutečnost B. Kupříkladu potkám-li tři hnědé medvědy, indukcí mohu dojít k závěru „všichni medvědi jsou hnědí“. Rozlišuje se indukce úplná a neúplná. Neúplná indukce má povahu předsudku. Moderní věda a pojetí přírodních zákonů stojí do značné míry právě na neúplné indukci. </a:t>
            </a:r>
          </a:p>
        </p:txBody>
      </p:sp>
      <p:sp>
        <p:nvSpPr>
          <p:cNvPr id="12292" name="Zástupný symbol pro číslo snímku 3">
            <a:extLst>
              <a:ext uri="{FF2B5EF4-FFF2-40B4-BE49-F238E27FC236}">
                <a16:creationId xmlns:a16="http://schemas.microsoft.com/office/drawing/2014/main" id="{2DD8CB9F-2B55-4C7F-B14C-953E3C30C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2F0121-BD42-4F76-B601-7FFD76BA1A68}" type="slidenum">
              <a:rPr lang="cs-CZ" altLang="cs-CZ"/>
              <a:pPr>
                <a:spcBef>
                  <a:spcPct val="0"/>
                </a:spcBef>
              </a:pPr>
              <a:t>7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20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03011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23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9495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24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8030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25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49811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26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764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27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76698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28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86826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29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9189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30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83068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31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2857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tzv. problém identifikace- 	Můžeme na základě pozorovaných údajů o reálném důchodu a cenové hladině odhadnout sklony křivek AS a AD? . Nevíme-li nic o příčinách změn reálného důchodu a cenové hladiny, nemůžeme na základě pozorovaných údajů o reálném důchodu a cenové hladině odhadnout sklon křivky AS ani AD.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23837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32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58463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33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71632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Zástupný symbol pro obrázek snímku 1">
            <a:extLst>
              <a:ext uri="{FF2B5EF4-FFF2-40B4-BE49-F238E27FC236}">
                <a16:creationId xmlns:a16="http://schemas.microsoft.com/office/drawing/2014/main" id="{898E7B20-C31F-4717-9310-5D74964C3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Zástupný symbol pro poznámky 2">
            <a:extLst>
              <a:ext uri="{FF2B5EF4-FFF2-40B4-BE49-F238E27FC236}">
                <a16:creationId xmlns:a16="http://schemas.microsoft.com/office/drawing/2014/main" id="{8141E37A-2C0B-4366-9D7B-48FD67B93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cs-CZ" altLang="cs-CZ"/>
          </a:p>
        </p:txBody>
      </p:sp>
      <p:sp>
        <p:nvSpPr>
          <p:cNvPr id="40964" name="Zástupný symbol pro číslo snímku 3">
            <a:extLst>
              <a:ext uri="{FF2B5EF4-FFF2-40B4-BE49-F238E27FC236}">
                <a16:creationId xmlns:a16="http://schemas.microsoft.com/office/drawing/2014/main" id="{9A6935D4-7727-4AA6-ABA3-D8F50DEA4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E874F5-253E-44C5-89E6-8F24FA543698}" type="slidenum">
              <a:rPr lang="cs-CZ" altLang="cs-CZ"/>
              <a:pPr>
                <a:spcBef>
                  <a:spcPct val="0"/>
                </a:spcBef>
              </a:pPr>
              <a:t>34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35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91227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36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46581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37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73839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38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86961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39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00103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40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09828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41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2295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pro obrázek snímku 1">
            <a:extLst>
              <a:ext uri="{FF2B5EF4-FFF2-40B4-BE49-F238E27FC236}">
                <a16:creationId xmlns:a16="http://schemas.microsoft.com/office/drawing/2014/main" id="{A83E4BC3-7413-4947-B7B5-B10F36C585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Zástupný symbol pro poznámky 2">
            <a:extLst>
              <a:ext uri="{FF2B5EF4-FFF2-40B4-BE49-F238E27FC236}">
                <a16:creationId xmlns:a16="http://schemas.microsoft.com/office/drawing/2014/main" id="{D7F7CF56-EB05-4277-9CA2-9F0A4BF3E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cs-CZ" altLang="cs-CZ" dirty="0"/>
              <a:t>Krátké a dlouhé období trochu jiné než v mikroekonomii (tam definováno podle variabilních a fixních nákladů firmy). </a:t>
            </a:r>
          </a:p>
          <a:p>
            <a:r>
              <a:rPr lang="cs-CZ" altLang="cs-CZ" dirty="0"/>
              <a:t>Tento fakt je zapříčiněn tím, že v krátkém období mají firmy náklady, které jsou nepružné (např. výše mezd je s odbory smluvena na určitou dobu dopředu a tak firmy nemohou reagovat na situaci na trhu ihned, ale se zpožděním). </a:t>
            </a:r>
          </a:p>
          <a:p>
            <a:r>
              <a:rPr lang="cs-CZ" altLang="cs-CZ" b="1" dirty="0"/>
              <a:t>Agregátní nabídka v dlouhém období</a:t>
            </a:r>
            <a:r>
              <a:rPr lang="cs-CZ" altLang="cs-CZ" dirty="0"/>
              <a:t> – v dlouhém období již firmy nemají nepružné (strnulé) náklady a tak mohou reagovat na situaci na trhu (díky dostatku času se všechny náklady přizpůsobí). Proto je křivka agregátní nabídky v dlouhém období svislá a kopíruje křivku potenciálního produktu. </a:t>
            </a:r>
          </a:p>
          <a:p>
            <a:r>
              <a:rPr lang="cs-CZ" altLang="cs-CZ" dirty="0" err="1"/>
              <a:t>Keynes</a:t>
            </a:r>
            <a:r>
              <a:rPr lang="cs-CZ" altLang="cs-CZ" dirty="0"/>
              <a:t>: „V dlouhém období budeme všichni mrtvi“</a:t>
            </a:r>
          </a:p>
        </p:txBody>
      </p:sp>
      <p:sp>
        <p:nvSpPr>
          <p:cNvPr id="18436" name="Zástupný symbol pro číslo snímku 3">
            <a:extLst>
              <a:ext uri="{FF2B5EF4-FFF2-40B4-BE49-F238E27FC236}">
                <a16:creationId xmlns:a16="http://schemas.microsoft.com/office/drawing/2014/main" id="{322FCD03-991E-41A3-AA04-3083F4093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4F89B5-1233-4D93-80CD-9668835FF3F5}" type="slidenum">
              <a:rPr lang="cs-CZ" altLang="cs-CZ"/>
              <a:pPr>
                <a:spcBef>
                  <a:spcPct val="0"/>
                </a:spcBef>
              </a:pPr>
              <a:t>12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42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54983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43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18371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44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92786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45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2383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6A08E37-421B-4D09-9E29-8440366AF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DB34EA-4D63-4159-8BC9-4861E440B5BA}" type="slidenum">
              <a:rPr lang="cs-CZ" altLang="cs-CZ"/>
              <a:pPr>
                <a:spcBef>
                  <a:spcPct val="0"/>
                </a:spcBef>
              </a:pPr>
              <a:t>55</a:t>
            </a:fld>
            <a:endParaRPr lang="cs-CZ" altLang="cs-CZ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C7D12B1-063A-4807-92A3-56A8F6217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792D47D-B35B-41FF-AD5B-E41D12631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14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0828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15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3716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16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7982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https://www.cnb.cz/cs/menova-politika/zpravy-o-menove-politice/boxy-a-clanky/Odlisnosti-v-mereni-rustu-spotrebitelskych-cen-z-pohledu-narodniho-konceptu-CPI-oproti-harmonizovanemu-indexu-EU-HICP/</a:t>
            </a:r>
          </a:p>
          <a:p>
            <a:r>
              <a:rPr lang="cs-CZ" dirty="0"/>
              <a:t>Hlavní rozdíl mezi indexy CPI a HICP pramení z odlišného přístupu k tzv. imputovanému nájemnému.[1] Zatímco v národním konceptu (CPI) je imputovanému nájemnému přikládána poměrně vysoká váha (více než 10 % spotřebního koše), v rámci HICP není tato položka zohledněna. </a:t>
            </a:r>
          </a:p>
          <a:p>
            <a:endParaRPr lang="cs-CZ" dirty="0"/>
          </a:p>
          <a:p>
            <a:r>
              <a:rPr lang="cs-CZ" dirty="0"/>
              <a:t>Čistá inflace – růst cen všech položek kromě regulovaných cen a po očištění o primární dopady změn nepřímých daní</a:t>
            </a:r>
          </a:p>
          <a:p>
            <a:r>
              <a:rPr lang="cs-CZ" dirty="0" err="1"/>
              <a:t>Měnověpolitická</a:t>
            </a:r>
            <a:r>
              <a:rPr lang="cs-CZ" dirty="0"/>
              <a:t> inflace – celková inflace po očištění o primární dopady změn nepřímých daní</a:t>
            </a:r>
          </a:p>
          <a:p>
            <a:r>
              <a:rPr lang="cs-CZ" dirty="0"/>
              <a:t>Jádrová inflace – růst cen neregulovaných, nepotravinářských komodit resp. celková inflace bez regulovaných cen, bez cen potravin a bez cen pohonných hmot, po očištění o primární dopady změn nepřímých daní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17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1985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Ve vahách HICP jsou zahrnuty tržby za nákupy cizinců na území České republiky,</a:t>
            </a:r>
          </a:p>
          <a:p>
            <a:r>
              <a:rPr lang="cs-CZ" dirty="0"/>
              <a:t>ale není v něm zahrnuto imputované nájemné na rozdíl od národního indexu spotřebitelských cen, kde tržby</a:t>
            </a:r>
          </a:p>
          <a:p>
            <a:r>
              <a:rPr lang="cs-CZ" dirty="0"/>
              <a:t>za nákupy cizinců zahrnuty nejsou, ale je zde zahrnuto imputované nájemné.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18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8961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B02E-C70E-4115-A18F-9A78A7F8DCE5}" type="slidenum">
              <a:rPr lang="cs-CZ" altLang="cs-CZ" smtClean="0"/>
              <a:pPr/>
              <a:t>19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9969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0A9B5C-097E-4143-A38C-94BEF2D55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839D50-F490-4562-9939-EE463FB68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0C28CC-B42E-4CC9-8E73-1448FA6C8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FD3E2-EA9D-4F87-81F9-8ABD64ACA69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246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2C5D09-49A2-4164-8D0C-3C0FACC456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348EE-77D6-4D2D-9DD2-C3E0C9218C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7E22E6-0AAB-459A-A1E1-5967F5A22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D2946-1F89-42C3-8BA3-28396FF5731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3224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C8B9B8-C28C-4A10-A325-D07211FB31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5455EF-75CD-43A1-BEAE-A51FAFBBB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D8C9CE-66B1-41F4-BD6A-8A36B8BE8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34F92-DB31-4CA3-B22B-AACAC6478C7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8454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C354AD-BFCB-4D0E-B6DB-63DAF8DAF1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17D04F-EECD-4666-BCBD-39A565585E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B7B967-204F-4C1F-A080-9FE238097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906A6-688B-4D4A-863B-3CA0BCF5BDF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44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4C5FA7-40A8-492F-9D4C-76D81D789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A9232-868D-4DA6-A84F-10889A8036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7FE413-5AAD-4047-BE65-46CCF1C4F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EA552-6516-43D0-A879-61EFA2F60E5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267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6C8350-53ED-4CCB-B9EA-B3BA7455F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1FDAFA-7BD3-4627-99F5-697EA7CC2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5E22F8-6C7A-4860-8BE8-C3FA7BB4D6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E5E40-22E1-48EB-9C0E-0A352752A8E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266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822B7-1B46-4A96-889C-E2DDD5652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177B3-42BF-439D-A9DC-FE6CD5B3D9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7DC28-B6F8-4E85-A93F-149E6A406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F376E-5F04-4193-AD30-AE25A411CAA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536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7A522B-8D3F-441C-93A2-E32E4372B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2977AE-974B-4EC3-96C8-575B180F5C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34C482-644E-40BE-AF1D-3852AAA37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554BC-F94A-4D17-A72E-E001F6A3381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4181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F796D9-63BD-47E1-B30B-63A017FCF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EEFA7C-0DB1-4762-A32C-19CE4DCBA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E159A3-1247-4F30-89AB-0A6B0342D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4B6D1-FFD6-4A55-9B2E-A6C77435DBA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08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1E728D-02E9-4A3C-911E-0487CC341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FEA2FB-CD9B-4B1B-9433-B3FD1C05ED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CACF13-4502-4ECD-8465-674D3D199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427B9-1AAD-4BD0-AA34-8CFC3793F23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883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67A25-1324-42EC-8F44-E85372173A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B56E5-95EA-46FE-BE80-EAF3D9AA1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348AD-4CD8-48DC-8E74-6EBE84CB4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8E266-A601-4662-93FA-0D09C052ED8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6438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D2DA4-DE81-42A3-9794-B207D36D3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B2BEF-5757-49E8-9710-A03A763C8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7AAA4-42B0-4CCF-A7AA-43835AB560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8E233-108F-40F9-836A-A82634E2A87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244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22C740-9F44-468B-BB20-2A49E0F0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26B1C67-3324-4BDD-9C10-E4CB434E4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2EC64C-1CC4-40AD-9C1B-ADB5077B7C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C4D7344-0B0A-44FA-9D58-57E0FD3640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5B0C1F-E01C-4347-87A5-1C8D4FAA64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FD0E482-AA2D-4BDB-8584-9ADB9C8E0969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hyperlink" Target="http://ies.fsv.cuni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slide" Target="slide7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slide" Target="slide7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slide" Target="slide6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slide" Target="slide59.xml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slide" Target="slide6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slide" Target="slide66.x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7.x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0B5EEA9-94AD-4008-92E8-7F5862A9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 dirty="0">
                <a:solidFill>
                  <a:schemeClr val="tx2"/>
                </a:solidFill>
              </a:rPr>
              <a:t>Ma</a:t>
            </a:r>
            <a:r>
              <a:rPr lang="cs-CZ" altLang="cs-CZ" sz="2800" b="1" i="1" dirty="0">
                <a:solidFill>
                  <a:schemeClr val="tx2"/>
                </a:solidFill>
              </a:rPr>
              <a:t>k</a:t>
            </a:r>
            <a:r>
              <a:rPr lang="en-GB" altLang="cs-CZ" sz="2800" b="1" i="1" dirty="0">
                <a:solidFill>
                  <a:schemeClr val="tx2"/>
                </a:solidFill>
              </a:rPr>
              <a:t>roe</a:t>
            </a:r>
            <a:r>
              <a:rPr lang="cs-CZ" altLang="cs-CZ" sz="2800" b="1" i="1" dirty="0">
                <a:solidFill>
                  <a:schemeClr val="tx2"/>
                </a:solidFill>
              </a:rPr>
              <a:t>k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onomi</a:t>
            </a:r>
            <a:r>
              <a:rPr lang="cs-CZ" altLang="cs-CZ" sz="2800" b="1" i="1" dirty="0">
                <a:solidFill>
                  <a:schemeClr val="tx2"/>
                </a:solidFill>
              </a:rPr>
              <a:t>e</a:t>
            </a:r>
            <a:r>
              <a:rPr lang="en-GB" altLang="cs-CZ" sz="2800" b="1" i="1" dirty="0">
                <a:solidFill>
                  <a:schemeClr val="tx2"/>
                </a:solidFill>
              </a:rPr>
              <a:t> </a:t>
            </a:r>
            <a:r>
              <a:rPr lang="cs-CZ" altLang="cs-CZ" sz="2800" b="1" i="1" dirty="0">
                <a:solidFill>
                  <a:schemeClr val="tx2"/>
                </a:solidFill>
              </a:rPr>
              <a:t>J</a:t>
            </a:r>
            <a:r>
              <a:rPr lang="en-GB" altLang="cs-CZ" sz="2800" b="1" i="1" dirty="0">
                <a:solidFill>
                  <a:schemeClr val="tx2"/>
                </a:solidFill>
              </a:rPr>
              <a:t>E</a:t>
            </a:r>
            <a:r>
              <a:rPr lang="cs-CZ" altLang="cs-CZ" sz="2800" b="1" i="1" dirty="0">
                <a:solidFill>
                  <a:schemeClr val="tx2"/>
                </a:solidFill>
              </a:rPr>
              <a:t>B</a:t>
            </a:r>
            <a:r>
              <a:rPr lang="en-GB" altLang="cs-CZ" sz="2800" b="1" i="1" dirty="0">
                <a:solidFill>
                  <a:schemeClr val="tx2"/>
                </a:solidFill>
              </a:rPr>
              <a:t>009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63D0DBA3-574A-4C4E-A72A-90268B50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555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cs-CZ" altLang="cs-CZ" sz="2400" dirty="0"/>
              <a:t>Michal Hlaváček</a:t>
            </a:r>
          </a:p>
          <a:p>
            <a:pPr eaLnBrk="1" hangingPunct="1"/>
            <a:r>
              <a:rPr lang="cs-CZ" altLang="cs-CZ" sz="2400" dirty="0"/>
              <a:t>Kontakt: 736 524 520</a:t>
            </a:r>
          </a:p>
          <a:p>
            <a:pPr eaLnBrk="1" hangingPunct="1"/>
            <a:r>
              <a:rPr lang="cs-CZ" altLang="cs-CZ" sz="2400" dirty="0"/>
              <a:t>E-mail: michal.hlavacek@unrr.cz, hlavacem@seznam.cz</a:t>
            </a:r>
          </a:p>
          <a:p>
            <a:pPr eaLnBrk="1" hangingPunct="1"/>
            <a:r>
              <a:rPr lang="cs-CZ" altLang="cs-CZ" sz="2400" dirty="0"/>
              <a:t>Konzultační hodiny: po přednášce ÚT14:00-15:20, raději v ÚNRR (kdykoliv po předchozí domluvě)</a:t>
            </a:r>
          </a:p>
          <a:p>
            <a:pPr eaLnBrk="1" hangingPunct="1"/>
            <a:r>
              <a:rPr lang="cs-CZ" altLang="cs-CZ" sz="2400" dirty="0"/>
              <a:t>Přednáška Úterý 12:30-13:50 (posluchárna 314)</a:t>
            </a:r>
          </a:p>
          <a:p>
            <a:pPr eaLnBrk="1" hangingPunct="1"/>
            <a:r>
              <a:rPr lang="cs-CZ" altLang="cs-CZ" sz="2400" dirty="0"/>
              <a:t>Semináře </a:t>
            </a:r>
            <a:r>
              <a:rPr lang="es-ES" altLang="cs-CZ" sz="2400" dirty="0"/>
              <a:t>Pondělí 17:00</a:t>
            </a:r>
            <a:r>
              <a:rPr lang="cs-CZ" altLang="cs-CZ" sz="2400" dirty="0"/>
              <a:t>-</a:t>
            </a:r>
            <a:r>
              <a:rPr lang="es-ES" altLang="cs-CZ" sz="2400" dirty="0"/>
              <a:t>18:20 </a:t>
            </a:r>
            <a:r>
              <a:rPr lang="cs-CZ" altLang="cs-CZ" sz="2400" dirty="0"/>
              <a:t>(206), Pátek 8:00-9:20 (314)- J. Švéda, S. Sivá</a:t>
            </a:r>
          </a:p>
          <a:p>
            <a:pPr eaLnBrk="1" hangingPunct="1">
              <a:buFontTx/>
              <a:buNone/>
            </a:pPr>
            <a:r>
              <a:rPr lang="cs-CZ" altLang="cs-CZ" sz="2400" dirty="0"/>
              <a:t>Podmínky zkoušky: 1 </a:t>
            </a:r>
            <a:r>
              <a:rPr lang="cs-CZ" altLang="cs-CZ" sz="2400" dirty="0" err="1"/>
              <a:t>midtermový</a:t>
            </a:r>
            <a:r>
              <a:rPr lang="cs-CZ" altLang="cs-CZ" sz="2400" dirty="0"/>
              <a:t> test (24.11., 15:30), 1 finální test; 2 HW</a:t>
            </a:r>
          </a:p>
          <a:p>
            <a:pPr eaLnBrk="1" hangingPunct="1"/>
            <a:r>
              <a:rPr lang="en-GB" altLang="cs-CZ" sz="2400" dirty="0">
                <a:hlinkClick r:id="rId2"/>
              </a:rPr>
              <a:t>http://ies.fsv.cuni</a:t>
            </a:r>
            <a:endParaRPr lang="cs-CZ" altLang="cs-CZ" sz="2400" dirty="0"/>
          </a:p>
          <a:p>
            <a:pPr eaLnBrk="1" hangingPunct="1"/>
            <a:r>
              <a:rPr lang="en-GB" altLang="cs-CZ" sz="2400" dirty="0" err="1"/>
              <a:t>cz</a:t>
            </a:r>
            <a:r>
              <a:rPr lang="en-GB" altLang="cs-CZ" sz="2400" dirty="0"/>
              <a:t>/cs/syllab/JEB009</a:t>
            </a:r>
            <a:r>
              <a:rPr lang="cs-CZ" altLang="cs-CZ" sz="2400" dirty="0"/>
              <a:t> </a:t>
            </a:r>
          </a:p>
          <a:p>
            <a:pPr eaLnBrk="1" hangingPunct="1"/>
            <a:r>
              <a:rPr lang="en-GB" altLang="cs-CZ" sz="2400" dirty="0"/>
              <a:t>http://dl.cuni.cz/</a:t>
            </a:r>
          </a:p>
        </p:txBody>
      </p:sp>
      <p:sp>
        <p:nvSpPr>
          <p:cNvPr id="4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1C22729-C44B-461B-84E9-0A894F865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1506538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B4EE70-47C6-4CB8-BE0F-318AE9CA8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400" b="1" i="1">
                <a:solidFill>
                  <a:schemeClr val="tx2"/>
                </a:solidFill>
              </a:rPr>
              <a:t>Architektura makroekonomických modelů II</a:t>
            </a:r>
            <a:endParaRPr lang="en-GB" altLang="cs-CZ" sz="2400" b="1" i="1">
              <a:solidFill>
                <a:schemeClr val="tx2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6E21591-BADB-4C13-8677-4EFCA6A8B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946F8940-62C4-4B11-A1E3-0767B421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F45A49B1-DE06-4E9A-A9E5-F7AAB3861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906463"/>
            <a:ext cx="8699500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/>
              <a:t>Makro modely- </a:t>
            </a:r>
            <a:r>
              <a:rPr lang="cs-CZ" altLang="cs-CZ" sz="2400">
                <a:solidFill>
                  <a:schemeClr val="accent2"/>
                </a:solidFill>
              </a:rPr>
              <a:t>hledání ekvilibria </a:t>
            </a:r>
            <a:r>
              <a:rPr lang="cs-CZ" altLang="cs-CZ" sz="2400"/>
              <a:t>(tedy </a:t>
            </a:r>
            <a:r>
              <a:rPr lang="cs-CZ" altLang="cs-CZ" sz="2400" i="1">
                <a:solidFill>
                  <a:schemeClr val="accent1"/>
                </a:solidFill>
              </a:rPr>
              <a:t>situace, kdy jsou endogenní veličiny konstantní nebo stabilně rostoucí</a:t>
            </a:r>
            <a:r>
              <a:rPr lang="cs-CZ" altLang="cs-CZ" sz="2400"/>
              <a:t>; alternativně </a:t>
            </a:r>
            <a:r>
              <a:rPr lang="cs-CZ" altLang="cs-CZ" sz="2400" i="1">
                <a:solidFill>
                  <a:schemeClr val="accent1"/>
                </a:solidFill>
              </a:rPr>
              <a:t>situace, kdy se trhy vyčistí</a:t>
            </a:r>
            <a:r>
              <a:rPr lang="cs-CZ" altLang="cs-CZ" sz="2400">
                <a:solidFill>
                  <a:schemeClr val="accent1"/>
                </a:solidFill>
              </a:rPr>
              <a:t> </a:t>
            </a:r>
            <a:r>
              <a:rPr lang="cs-CZ" altLang="cs-CZ" sz="2400" b="1" i="1">
                <a:solidFill>
                  <a:schemeClr val="accent1"/>
                </a:solidFill>
              </a:rPr>
              <a:t>S=D</a:t>
            </a:r>
            <a:r>
              <a:rPr lang="cs-CZ" altLang="cs-CZ" sz="2400"/>
              <a:t>)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i="1">
                <a:solidFill>
                  <a:schemeClr val="accent2"/>
                </a:solidFill>
              </a:rPr>
              <a:t>Stabilita ekvilibria?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i="1">
                <a:solidFill>
                  <a:schemeClr val="accent2"/>
                </a:solidFill>
              </a:rPr>
              <a:t>Násobná ekvilibria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i="1">
                <a:solidFill>
                  <a:schemeClr val="accent2"/>
                </a:solidFill>
              </a:rPr>
              <a:t>Čas v ekonomických modelech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a)	Statická analýza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</a:t>
            </a:r>
          </a:p>
        </p:txBody>
      </p:sp>
      <p:sp>
        <p:nvSpPr>
          <p:cNvPr id="15366" name="Rectangle 8">
            <a:extLst>
              <a:ext uri="{FF2B5EF4-FFF2-40B4-BE49-F238E27FC236}">
                <a16:creationId xmlns:a16="http://schemas.microsoft.com/office/drawing/2014/main" id="{F6760F97-3E0E-48C4-97BC-CF44FC26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EA47998E-7031-4401-8D31-8083385C7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2552700"/>
          <a:ext cx="46640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336800" imgH="1761067" progId="Word.Picture.8">
                  <p:embed/>
                </p:oleObj>
              </mc:Choice>
              <mc:Fallback>
                <p:oleObj name="Obrázek" r:id="rId2" imgW="2336800" imgH="1761067" progId="Word.Picture.8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EA47998E-7031-4401-8D31-8083385C7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552700"/>
                        <a:ext cx="4664075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1548E3-019E-46F5-A5DB-2FADE5E7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400" b="1" i="1">
                <a:solidFill>
                  <a:schemeClr val="tx2"/>
                </a:solidFill>
              </a:rPr>
              <a:t>Architektura makroekonomických modelů II</a:t>
            </a:r>
            <a:endParaRPr lang="en-GB" altLang="cs-CZ" sz="2400" b="1" i="1">
              <a:solidFill>
                <a:schemeClr val="tx2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84DD344-5F5A-4CED-AE41-F808C215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9E6E7F61-9981-4690-948A-0F2037630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4F74C2B6-B6EE-4D5C-ACAF-71E50E2A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6390" name="Object 7">
            <a:extLst>
              <a:ext uri="{FF2B5EF4-FFF2-40B4-BE49-F238E27FC236}">
                <a16:creationId xmlns:a16="http://schemas.microsoft.com/office/drawing/2014/main" id="{A9CB38A4-FE3F-418F-ABAC-2D34CC3E2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2552700"/>
          <a:ext cx="46640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336800" imgH="1761067" progId="Word.Picture.8">
                  <p:embed/>
                </p:oleObj>
              </mc:Choice>
              <mc:Fallback>
                <p:oleObj name="Obrázek" r:id="rId2" imgW="2336800" imgH="1761067" progId="Word.Picture.8">
                  <p:embed/>
                  <p:pic>
                    <p:nvPicPr>
                      <p:cNvPr id="16390" name="Object 7">
                        <a:extLst>
                          <a:ext uri="{FF2B5EF4-FFF2-40B4-BE49-F238E27FC236}">
                            <a16:creationId xmlns:a16="http://schemas.microsoft.com/office/drawing/2014/main" id="{A9CB38A4-FE3F-418F-ABAC-2D34CC3E2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552700"/>
                        <a:ext cx="4664075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8">
            <a:extLst>
              <a:ext uri="{FF2B5EF4-FFF2-40B4-BE49-F238E27FC236}">
                <a16:creationId xmlns:a16="http://schemas.microsoft.com/office/drawing/2014/main" id="{71FEAFB3-C6E7-441F-B3E9-AA7E738A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906463"/>
            <a:ext cx="86995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/>
              <a:t>Makro modely- </a:t>
            </a:r>
            <a:r>
              <a:rPr lang="cs-CZ" altLang="cs-CZ" sz="2400">
                <a:solidFill>
                  <a:schemeClr val="accent2"/>
                </a:solidFill>
              </a:rPr>
              <a:t>hledání ekvilibria </a:t>
            </a:r>
            <a:r>
              <a:rPr lang="cs-CZ" altLang="cs-CZ" sz="2400"/>
              <a:t>(tedy </a:t>
            </a:r>
            <a:r>
              <a:rPr lang="cs-CZ" altLang="cs-CZ" sz="2400" i="1">
                <a:solidFill>
                  <a:schemeClr val="accent1"/>
                </a:solidFill>
              </a:rPr>
              <a:t>situace, kdy jsou endogenní veličiny konstantní nebo stabilně rostoucí</a:t>
            </a:r>
            <a:r>
              <a:rPr lang="cs-CZ" altLang="cs-CZ" sz="2400"/>
              <a:t>; alternativně </a:t>
            </a:r>
            <a:r>
              <a:rPr lang="cs-CZ" altLang="cs-CZ" sz="2400" i="1">
                <a:solidFill>
                  <a:schemeClr val="accent1"/>
                </a:solidFill>
              </a:rPr>
              <a:t>situace, kdy se trhy vyčistí</a:t>
            </a:r>
            <a:r>
              <a:rPr lang="cs-CZ" altLang="cs-CZ" sz="2400">
                <a:solidFill>
                  <a:schemeClr val="accent1"/>
                </a:solidFill>
              </a:rPr>
              <a:t> </a:t>
            </a:r>
            <a:r>
              <a:rPr lang="cs-CZ" altLang="cs-CZ" sz="2400" b="1" i="1">
                <a:solidFill>
                  <a:schemeClr val="accent1"/>
                </a:solidFill>
              </a:rPr>
              <a:t>S=D</a:t>
            </a:r>
            <a:r>
              <a:rPr lang="cs-CZ" altLang="cs-CZ" sz="2400"/>
              <a:t>)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i="1">
                <a:solidFill>
                  <a:schemeClr val="accent2"/>
                </a:solidFill>
              </a:rPr>
              <a:t>Stabilita ekvilibria?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i="1">
                <a:solidFill>
                  <a:schemeClr val="accent2"/>
                </a:solidFill>
              </a:rPr>
              <a:t>Násobná ekvilibria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i="1">
                <a:solidFill>
                  <a:schemeClr val="accent2"/>
                </a:solidFill>
              </a:rPr>
              <a:t>Čas v ekonomických modelech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a)	Statická analýza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b) 	Komparativní statika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C02E0F4-5679-48EF-9AAB-0E7DD3EB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400" b="1" i="1">
                <a:solidFill>
                  <a:schemeClr val="tx2"/>
                </a:solidFill>
              </a:rPr>
              <a:t>Architektura makroekonomických modelů II</a:t>
            </a:r>
            <a:endParaRPr lang="en-GB" altLang="cs-CZ" sz="2400" b="1" i="1">
              <a:solidFill>
                <a:schemeClr val="tx2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F9DC019-3AD1-4EE4-96E3-065158B4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F25FD1A-CB3B-46F2-BEB3-EE7F1AA8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1F5B7460-FACF-440C-A0AB-55630203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7414" name="Object 7">
            <a:extLst>
              <a:ext uri="{FF2B5EF4-FFF2-40B4-BE49-F238E27FC236}">
                <a16:creationId xmlns:a16="http://schemas.microsoft.com/office/drawing/2014/main" id="{8FF85E72-C370-4220-BE80-58A89D16D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2552700"/>
          <a:ext cx="46640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3" imgW="2330049" imgH="1749815" progId="Word.Picture.8">
                  <p:embed/>
                </p:oleObj>
              </mc:Choice>
              <mc:Fallback>
                <p:oleObj name="Obrázek" r:id="rId3" imgW="2330049" imgH="1749815" progId="Word.Picture.8">
                  <p:embed/>
                  <p:pic>
                    <p:nvPicPr>
                      <p:cNvPr id="17414" name="Object 7">
                        <a:extLst>
                          <a:ext uri="{FF2B5EF4-FFF2-40B4-BE49-F238E27FC236}">
                            <a16:creationId xmlns:a16="http://schemas.microsoft.com/office/drawing/2014/main" id="{8FF85E72-C370-4220-BE80-58A89D16D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552700"/>
                        <a:ext cx="4664075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>
            <a:extLst>
              <a:ext uri="{FF2B5EF4-FFF2-40B4-BE49-F238E27FC236}">
                <a16:creationId xmlns:a16="http://schemas.microsoft.com/office/drawing/2014/main" id="{8A8CB24A-631C-4AA6-AD7A-6B4B861D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822325"/>
            <a:ext cx="86995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dirty="0"/>
              <a:t>Makro modely- </a:t>
            </a:r>
            <a:r>
              <a:rPr lang="cs-CZ" altLang="cs-CZ" sz="2400" dirty="0">
                <a:solidFill>
                  <a:schemeClr val="accent2"/>
                </a:solidFill>
              </a:rPr>
              <a:t>hledání ekvilibria </a:t>
            </a:r>
            <a:r>
              <a:rPr lang="cs-CZ" altLang="cs-CZ" sz="2400" dirty="0"/>
              <a:t>(tedy </a:t>
            </a:r>
            <a:r>
              <a:rPr lang="cs-CZ" altLang="cs-CZ" sz="2400" i="1" dirty="0">
                <a:solidFill>
                  <a:schemeClr val="accent1"/>
                </a:solidFill>
              </a:rPr>
              <a:t>situace, kdy jsou endogenní veličiny konstantní nebo stabilně rostoucí</a:t>
            </a:r>
            <a:r>
              <a:rPr lang="cs-CZ" altLang="cs-CZ" sz="2400" dirty="0"/>
              <a:t>; alternativně </a:t>
            </a:r>
            <a:r>
              <a:rPr lang="cs-CZ" altLang="cs-CZ" sz="2400" i="1" dirty="0">
                <a:solidFill>
                  <a:schemeClr val="accent1"/>
                </a:solidFill>
              </a:rPr>
              <a:t>situace, kdy se trhy vyčistí</a:t>
            </a:r>
            <a:r>
              <a:rPr lang="cs-CZ" altLang="cs-CZ" sz="2400" dirty="0">
                <a:solidFill>
                  <a:schemeClr val="accent1"/>
                </a:solidFill>
              </a:rPr>
              <a:t> </a:t>
            </a:r>
            <a:r>
              <a:rPr lang="cs-CZ" altLang="cs-CZ" sz="2400" b="1" i="1" dirty="0">
                <a:solidFill>
                  <a:schemeClr val="accent1"/>
                </a:solidFill>
              </a:rPr>
              <a:t>S=D</a:t>
            </a:r>
            <a:r>
              <a:rPr lang="cs-CZ" altLang="cs-CZ" sz="2400" dirty="0"/>
              <a:t>)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i="1" dirty="0">
                <a:solidFill>
                  <a:schemeClr val="accent2"/>
                </a:solidFill>
              </a:rPr>
              <a:t>Stabilita ekvilibria?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i="1" dirty="0">
                <a:solidFill>
                  <a:schemeClr val="accent2"/>
                </a:solidFill>
              </a:rPr>
              <a:t>Násobná ekvilibria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6"/>
            </a:pPr>
            <a:r>
              <a:rPr lang="cs-CZ" altLang="cs-CZ" sz="2400" i="1" dirty="0">
                <a:solidFill>
                  <a:schemeClr val="accent2"/>
                </a:solidFill>
              </a:rPr>
              <a:t>Čas v ekonomických modelech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dirty="0"/>
              <a:t>	a)	Statická analýza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dirty="0"/>
              <a:t>	b) 	Komparativní statika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dirty="0"/>
              <a:t>	c) 	Plná dynamická analýza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dirty="0"/>
              <a:t>	d) 	Krátké vs. dlouhé období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 dirty="0">
                <a:solidFill>
                  <a:schemeClr val="accent2"/>
                </a:solidFill>
              </a:rPr>
              <a:t>10. Analýza ex post a ex 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DA1FD1C-F63C-48CB-88C3-E119B2CD7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 dirty="0">
                <a:solidFill>
                  <a:schemeClr val="tx2"/>
                </a:solidFill>
              </a:rPr>
              <a:t>Ma</a:t>
            </a:r>
            <a:r>
              <a:rPr lang="cs-CZ" altLang="cs-CZ" sz="2800" b="1" i="1" dirty="0">
                <a:solidFill>
                  <a:schemeClr val="tx2"/>
                </a:solidFill>
              </a:rPr>
              <a:t>k</a:t>
            </a:r>
            <a:r>
              <a:rPr lang="en-US" altLang="cs-CZ" sz="2800" b="1" i="1" dirty="0">
                <a:solidFill>
                  <a:schemeClr val="tx2"/>
                </a:solidFill>
              </a:rPr>
              <a:t>roe</a:t>
            </a:r>
            <a:r>
              <a:rPr lang="cs-CZ" altLang="cs-CZ" sz="2800" b="1" i="1" dirty="0">
                <a:solidFill>
                  <a:schemeClr val="tx2"/>
                </a:solidFill>
              </a:rPr>
              <a:t>k</a:t>
            </a:r>
            <a:r>
              <a:rPr lang="en-US" altLang="cs-CZ" sz="2800" b="1" i="1" dirty="0" err="1">
                <a:solidFill>
                  <a:schemeClr val="tx2"/>
                </a:solidFill>
              </a:rPr>
              <a:t>onomic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ké</a:t>
            </a:r>
            <a:r>
              <a:rPr lang="en-US" altLang="cs-CZ" sz="2800" b="1" i="1" dirty="0">
                <a:solidFill>
                  <a:schemeClr val="tx2"/>
                </a:solidFill>
              </a:rPr>
              <a:t> </a:t>
            </a:r>
            <a:r>
              <a:rPr lang="cs-CZ" altLang="cs-CZ" sz="2800" b="1" i="1" dirty="0">
                <a:solidFill>
                  <a:schemeClr val="tx2"/>
                </a:solidFill>
              </a:rPr>
              <a:t>i</a:t>
            </a:r>
            <a:r>
              <a:rPr lang="en-US" altLang="cs-CZ" sz="2800" b="1" i="1" dirty="0" err="1">
                <a:solidFill>
                  <a:schemeClr val="tx2"/>
                </a:solidFill>
              </a:rPr>
              <a:t>ndex</a:t>
            </a:r>
            <a:r>
              <a:rPr lang="cs-CZ" altLang="cs-CZ" sz="2800" b="1" i="1" dirty="0">
                <a:solidFill>
                  <a:schemeClr val="tx2"/>
                </a:solidFill>
              </a:rPr>
              <a:t>y- základní pravidla I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F827E21-8E2F-402C-9C2E-5745A77A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1946D1E1-04DA-4D0E-A841-1ACED4F4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ED5029DA-A273-4949-9220-48FE4EE7C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906463"/>
            <a:ext cx="8699500" cy="603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UcPeriod"/>
            </a:pPr>
            <a:r>
              <a:rPr lang="en-US" altLang="cs-CZ" sz="2400" b="1" u="sng" dirty="0">
                <a:solidFill>
                  <a:schemeClr val="accent2"/>
                </a:solidFill>
              </a:rPr>
              <a:t>St</a:t>
            </a:r>
            <a:r>
              <a:rPr lang="cs-CZ" altLang="cs-CZ" sz="2400" b="1" u="sng" dirty="0" err="1">
                <a:solidFill>
                  <a:schemeClr val="accent2"/>
                </a:solidFill>
              </a:rPr>
              <a:t>avové</a:t>
            </a:r>
            <a:r>
              <a:rPr lang="cs-CZ" altLang="cs-CZ" sz="2400" b="1" u="sng" dirty="0">
                <a:solidFill>
                  <a:schemeClr val="accent2"/>
                </a:solidFill>
              </a:rPr>
              <a:t> a tokové </a:t>
            </a:r>
            <a:r>
              <a:rPr lang="en-US" altLang="cs-CZ" sz="2400" b="1" u="sng" dirty="0">
                <a:solidFill>
                  <a:schemeClr val="accent2"/>
                </a:solidFill>
              </a:rPr>
              <a:t>index</a:t>
            </a:r>
            <a:r>
              <a:rPr lang="cs-CZ" altLang="cs-CZ" sz="2400" b="1" u="sng" dirty="0">
                <a:solidFill>
                  <a:schemeClr val="accent2"/>
                </a:solidFill>
              </a:rPr>
              <a:t>y</a:t>
            </a:r>
            <a:r>
              <a:rPr lang="en-US" altLang="cs-CZ" sz="2400" dirty="0"/>
              <a:t> 			</a:t>
            </a:r>
            <a:r>
              <a:rPr lang="cs-CZ" altLang="cs-CZ" sz="2400" i="1" dirty="0"/>
              <a:t>Příklady</a:t>
            </a:r>
            <a:endParaRPr lang="en-US" altLang="cs-CZ" sz="2400" i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dirty="0"/>
              <a:t>Vztah</a:t>
            </a:r>
            <a:r>
              <a:rPr lang="en-US" altLang="cs-CZ" sz="2400" dirty="0"/>
              <a:t>-		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dirty="0"/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dirty="0"/>
              <a:t>		</a:t>
            </a:r>
            <a:r>
              <a:rPr lang="cs-CZ" altLang="cs-CZ" sz="2400" dirty="0"/>
              <a:t>nebo</a:t>
            </a:r>
            <a:endParaRPr lang="en-US" altLang="cs-CZ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400" dirty="0"/>
          </a:p>
          <a:p>
            <a:pPr eaLnBrk="1" hangingPunct="1">
              <a:spcBef>
                <a:spcPct val="40000"/>
              </a:spcBef>
              <a:buFontTx/>
              <a:buAutoNum type="alphaUcPeriod" startAt="2"/>
            </a:pPr>
            <a:r>
              <a:rPr lang="cs-CZ" altLang="cs-CZ" sz="2400" b="1" u="sng" dirty="0">
                <a:solidFill>
                  <a:schemeClr val="accent2"/>
                </a:solidFill>
              </a:rPr>
              <a:t>Váhy v indexech zastarávají</a:t>
            </a:r>
          </a:p>
          <a:p>
            <a:pPr eaLnBrk="1" hangingPunct="1">
              <a:spcBef>
                <a:spcPct val="40000"/>
              </a:spcBef>
              <a:buFontTx/>
              <a:buAutoNum type="alphaUcPeriod" startAt="2"/>
            </a:pPr>
            <a:r>
              <a:rPr lang="cs-CZ" altLang="cs-CZ" sz="2400" b="1" u="sng" dirty="0">
                <a:solidFill>
                  <a:schemeClr val="accent2"/>
                </a:solidFill>
              </a:rPr>
              <a:t>Rozdíl v růstu vyjádřeném v procentech a v procentních bodech (bazických bodech)</a:t>
            </a:r>
            <a:r>
              <a:rPr lang="en-US" altLang="cs-CZ" sz="2400" b="1" u="sng" dirty="0">
                <a:solidFill>
                  <a:schemeClr val="accent2"/>
                </a:solidFill>
              </a:rPr>
              <a:t> </a:t>
            </a:r>
            <a:r>
              <a:rPr lang="en-US" altLang="cs-CZ" sz="2400" dirty="0">
                <a:solidFill>
                  <a:schemeClr val="accent2"/>
                </a:solidFill>
              </a:rPr>
              <a:t>–</a:t>
            </a:r>
            <a:r>
              <a:rPr lang="en-US" altLang="cs-CZ" sz="2400" dirty="0"/>
              <a:t> </a:t>
            </a:r>
            <a:r>
              <a:rPr lang="cs-CZ" altLang="cs-CZ" sz="2400" dirty="0"/>
              <a:t>úroková míra z </a:t>
            </a:r>
            <a:r>
              <a:rPr lang="en-US" altLang="cs-CZ" sz="2400" dirty="0"/>
              <a:t>10</a:t>
            </a:r>
            <a:r>
              <a:rPr lang="cs-CZ" altLang="cs-CZ" sz="2400" dirty="0"/>
              <a:t> </a:t>
            </a:r>
            <a:r>
              <a:rPr lang="en-US" altLang="cs-CZ" sz="2400" dirty="0"/>
              <a:t>% </a:t>
            </a:r>
            <a:r>
              <a:rPr lang="cs-CZ" altLang="cs-CZ" sz="2400" dirty="0"/>
              <a:t>na </a:t>
            </a:r>
            <a:r>
              <a:rPr lang="en-US" altLang="cs-CZ" sz="2400" dirty="0"/>
              <a:t>11</a:t>
            </a:r>
            <a:r>
              <a:rPr lang="cs-CZ" altLang="cs-CZ" sz="2400" dirty="0"/>
              <a:t> </a:t>
            </a:r>
            <a:r>
              <a:rPr lang="en-US" altLang="cs-CZ" sz="2400" dirty="0"/>
              <a:t>%- </a:t>
            </a:r>
            <a:r>
              <a:rPr lang="cs-CZ" altLang="cs-CZ" sz="2400" dirty="0"/>
              <a:t>nárůst o </a:t>
            </a:r>
            <a:r>
              <a:rPr lang="en-US" altLang="cs-CZ" sz="2400" dirty="0"/>
              <a:t>1 pr</a:t>
            </a:r>
            <a:r>
              <a:rPr lang="cs-CZ" altLang="cs-CZ" sz="2400" dirty="0"/>
              <a:t>o</a:t>
            </a:r>
            <a:r>
              <a:rPr lang="en-US" altLang="cs-CZ" sz="2400" dirty="0"/>
              <a:t>cent</a:t>
            </a:r>
            <a:r>
              <a:rPr lang="cs-CZ" altLang="cs-CZ" sz="2400" dirty="0"/>
              <a:t>ní bod </a:t>
            </a:r>
            <a:r>
              <a:rPr lang="en-US" altLang="cs-CZ" sz="2400" dirty="0"/>
              <a:t>(100 </a:t>
            </a:r>
            <a:r>
              <a:rPr lang="en-US" altLang="cs-CZ" sz="2400" dirty="0" err="1"/>
              <a:t>ba</a:t>
            </a:r>
            <a:r>
              <a:rPr lang="cs-CZ" altLang="cs-CZ" sz="2400" dirty="0" err="1"/>
              <a:t>zických</a:t>
            </a:r>
            <a:r>
              <a:rPr lang="cs-CZ" altLang="cs-CZ" sz="2400" dirty="0"/>
              <a:t> bodů</a:t>
            </a:r>
            <a:r>
              <a:rPr lang="en-US" altLang="cs-CZ" sz="2400" dirty="0"/>
              <a:t>), </a:t>
            </a:r>
            <a:r>
              <a:rPr lang="cs-CZ" altLang="cs-CZ" sz="2400" dirty="0"/>
              <a:t>ale o </a:t>
            </a:r>
            <a:r>
              <a:rPr lang="en-US" altLang="cs-CZ" sz="2400" dirty="0"/>
              <a:t>10</a:t>
            </a:r>
            <a:r>
              <a:rPr lang="cs-CZ" altLang="cs-CZ" sz="2400" dirty="0"/>
              <a:t> </a:t>
            </a:r>
            <a:r>
              <a:rPr lang="en-US" altLang="cs-CZ" sz="2400" dirty="0"/>
              <a:t>%!!!</a:t>
            </a:r>
          </a:p>
          <a:p>
            <a:pPr eaLnBrk="1" hangingPunct="1">
              <a:spcBef>
                <a:spcPct val="40000"/>
              </a:spcBef>
              <a:buFontTx/>
              <a:buAutoNum type="alphaUcPeriod" startAt="2"/>
            </a:pPr>
            <a:r>
              <a:rPr lang="cs-CZ" altLang="cs-CZ" sz="2400" b="1" u="sng" dirty="0">
                <a:solidFill>
                  <a:schemeClr val="accent2"/>
                </a:solidFill>
              </a:rPr>
              <a:t>Vliv různého počtu pracovních dní</a:t>
            </a:r>
            <a:r>
              <a:rPr lang="en-US" altLang="cs-CZ" sz="2400" b="1" u="sng" dirty="0">
                <a:solidFill>
                  <a:schemeClr val="accent2"/>
                </a:solidFill>
              </a:rPr>
              <a:t> (1/20=0,5 p.</a:t>
            </a:r>
            <a:r>
              <a:rPr lang="cs-CZ" altLang="cs-CZ" sz="2400" b="1" u="sng" dirty="0">
                <a:solidFill>
                  <a:schemeClr val="accent2"/>
                </a:solidFill>
              </a:rPr>
              <a:t>b., tedy 5 %</a:t>
            </a:r>
            <a:r>
              <a:rPr lang="en-US" altLang="cs-CZ" sz="2400" b="1" u="sng" dirty="0">
                <a:solidFill>
                  <a:schemeClr val="accent2"/>
                </a:solidFill>
              </a:rPr>
              <a:t>)</a:t>
            </a:r>
            <a:endParaRPr lang="en-US" altLang="cs-CZ" sz="20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40000"/>
              </a:spcBef>
              <a:buFontTx/>
              <a:buAutoNum type="alphaUcPeriod" startAt="2"/>
            </a:pPr>
            <a:r>
              <a:rPr lang="cs-CZ" altLang="cs-CZ" sz="2400" b="1" u="sng" dirty="0">
                <a:solidFill>
                  <a:schemeClr val="accent2"/>
                </a:solidFill>
              </a:rPr>
              <a:t>Posuny v sezónnosti</a:t>
            </a:r>
            <a:endParaRPr lang="en-US" altLang="cs-CZ" sz="2400" b="1" u="sng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dirty="0"/>
              <a:t>	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061BD8A0-FC28-44A9-8B67-6F925200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7536" name="Object 128">
            <a:extLst>
              <a:ext uri="{FF2B5EF4-FFF2-40B4-BE49-F238E27FC236}">
                <a16:creationId xmlns:a16="http://schemas.microsoft.com/office/drawing/2014/main" id="{F2A0D395-28F9-48EF-A4A8-5E381AE83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1389063"/>
          <a:ext cx="860107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5816746" imgH="1530998" progId="Word.Document.8">
                  <p:embed/>
                </p:oleObj>
              </mc:Choice>
              <mc:Fallback>
                <p:oleObj name="Dokument" r:id="rId2" imgW="5816746" imgH="1530998" progId="Word.Document.8">
                  <p:embed/>
                  <p:pic>
                    <p:nvPicPr>
                      <p:cNvPr id="17536" name="Object 128">
                        <a:extLst>
                          <a:ext uri="{FF2B5EF4-FFF2-40B4-BE49-F238E27FC236}">
                            <a16:creationId xmlns:a16="http://schemas.microsoft.com/office/drawing/2014/main" id="{F2A0D395-28F9-48EF-A4A8-5E381AE83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389063"/>
                        <a:ext cx="8601075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130">
            <a:extLst>
              <a:ext uri="{FF2B5EF4-FFF2-40B4-BE49-F238E27FC236}">
                <a16:creationId xmlns:a16="http://schemas.microsoft.com/office/drawing/2014/main" id="{07A84FE3-F6A4-49F6-812A-BAE3DD0FC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7537" name="Object 129">
            <a:extLst>
              <a:ext uri="{FF2B5EF4-FFF2-40B4-BE49-F238E27FC236}">
                <a16:creationId xmlns:a16="http://schemas.microsoft.com/office/drawing/2014/main" id="{4655C55A-F428-49E7-B57F-DD5141F1B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1889125"/>
          <a:ext cx="31384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070100" imgH="469900" progId="Equation.3">
                  <p:embed/>
                </p:oleObj>
              </mc:Choice>
              <mc:Fallback>
                <p:oleObj name="Rovnice" r:id="rId4" imgW="2070100" imgH="469900" progId="Equation.3">
                  <p:embed/>
                  <p:pic>
                    <p:nvPicPr>
                      <p:cNvPr id="17537" name="Object 129">
                        <a:extLst>
                          <a:ext uri="{FF2B5EF4-FFF2-40B4-BE49-F238E27FC236}">
                            <a16:creationId xmlns:a16="http://schemas.microsoft.com/office/drawing/2014/main" id="{4655C55A-F428-49E7-B57F-DD5141F1B4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889125"/>
                        <a:ext cx="31384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39" name="Object 131">
            <a:extLst>
              <a:ext uri="{FF2B5EF4-FFF2-40B4-BE49-F238E27FC236}">
                <a16:creationId xmlns:a16="http://schemas.microsoft.com/office/drawing/2014/main" id="{3F6DA6FA-778A-4173-A645-41B51699D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3017838"/>
          <a:ext cx="31765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2094591" imgH="495085" progId="Equation.3">
                  <p:embed/>
                </p:oleObj>
              </mc:Choice>
              <mc:Fallback>
                <p:oleObj name="Rovnice" r:id="rId6" imgW="2094591" imgH="495085" progId="Equation.3">
                  <p:embed/>
                  <p:pic>
                    <p:nvPicPr>
                      <p:cNvPr id="17539" name="Object 131">
                        <a:extLst>
                          <a:ext uri="{FF2B5EF4-FFF2-40B4-BE49-F238E27FC236}">
                            <a16:creationId xmlns:a16="http://schemas.microsoft.com/office/drawing/2014/main" id="{3F6DA6FA-778A-4173-A645-41B51699D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017838"/>
                        <a:ext cx="317658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33">
            <a:extLst>
              <a:ext uri="{FF2B5EF4-FFF2-40B4-BE49-F238E27FC236}">
                <a16:creationId xmlns:a16="http://schemas.microsoft.com/office/drawing/2014/main" id="{B833A773-4A21-44D8-A240-B09AC31D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2" name="AutoShape 1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2C9A9FE-54A3-4F3D-9A8A-EE3C41FD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573" y="6512560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7C0B3D4-A497-44C5-AB14-FBA3A8D8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400" b="1" i="1">
                <a:solidFill>
                  <a:schemeClr val="tx2"/>
                </a:solidFill>
              </a:rPr>
              <a:t>Ma</a:t>
            </a:r>
            <a:r>
              <a:rPr lang="cs-CZ" altLang="cs-CZ" sz="2400" b="1" i="1">
                <a:solidFill>
                  <a:schemeClr val="tx2"/>
                </a:solidFill>
              </a:rPr>
              <a:t>k</a:t>
            </a:r>
            <a:r>
              <a:rPr lang="en-US" altLang="cs-CZ" sz="2400" b="1" i="1">
                <a:solidFill>
                  <a:schemeClr val="tx2"/>
                </a:solidFill>
              </a:rPr>
              <a:t>roe</a:t>
            </a:r>
            <a:r>
              <a:rPr lang="cs-CZ" altLang="cs-CZ" sz="2400" b="1" i="1">
                <a:solidFill>
                  <a:schemeClr val="tx2"/>
                </a:solidFill>
              </a:rPr>
              <a:t>k</a:t>
            </a:r>
            <a:r>
              <a:rPr lang="en-US" altLang="cs-CZ" sz="2400" b="1" i="1">
                <a:solidFill>
                  <a:schemeClr val="tx2"/>
                </a:solidFill>
              </a:rPr>
              <a:t>onomic</a:t>
            </a:r>
            <a:r>
              <a:rPr lang="cs-CZ" altLang="cs-CZ" sz="2400" b="1" i="1">
                <a:solidFill>
                  <a:schemeClr val="tx2"/>
                </a:solidFill>
              </a:rPr>
              <a:t>ké</a:t>
            </a:r>
            <a:r>
              <a:rPr lang="en-US" altLang="cs-CZ" sz="2400" b="1" i="1">
                <a:solidFill>
                  <a:schemeClr val="tx2"/>
                </a:solidFill>
              </a:rPr>
              <a:t> </a:t>
            </a:r>
            <a:r>
              <a:rPr lang="cs-CZ" altLang="cs-CZ" sz="2400" b="1" i="1">
                <a:solidFill>
                  <a:schemeClr val="tx2"/>
                </a:solidFill>
              </a:rPr>
              <a:t>i</a:t>
            </a:r>
            <a:r>
              <a:rPr lang="en-US" altLang="cs-CZ" sz="2400" b="1" i="1">
                <a:solidFill>
                  <a:schemeClr val="tx2"/>
                </a:solidFill>
              </a:rPr>
              <a:t>ndex</a:t>
            </a:r>
            <a:r>
              <a:rPr lang="cs-CZ" altLang="cs-CZ" sz="2400" b="1" i="1">
                <a:solidFill>
                  <a:schemeClr val="tx2"/>
                </a:solidFill>
              </a:rPr>
              <a:t>y- základní pravidla II</a:t>
            </a:r>
            <a:endParaRPr lang="en-GB" altLang="cs-CZ" sz="2400" b="1" i="1">
              <a:solidFill>
                <a:schemeClr val="tx2"/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5FC6E6-4AAD-4E22-90F1-A4E3EAD3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7F8BB67-313E-43D2-A018-D055DE98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A3B57688-D44D-4692-B74F-5CA687A2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906463"/>
            <a:ext cx="8699500" cy="538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UcPeriod" startAt="6"/>
            </a:pPr>
            <a:r>
              <a:rPr lang="cs-CZ" altLang="cs-CZ" sz="2400" b="1" u="sng">
                <a:solidFill>
                  <a:schemeClr val="accent2"/>
                </a:solidFill>
              </a:rPr>
              <a:t>Růstové </a:t>
            </a:r>
            <a:r>
              <a:rPr lang="en-GB" altLang="cs-CZ" sz="2400" b="1" u="sng">
                <a:solidFill>
                  <a:schemeClr val="accent2"/>
                </a:solidFill>
              </a:rPr>
              <a:t>index</a:t>
            </a:r>
            <a:r>
              <a:rPr lang="cs-CZ" altLang="cs-CZ" sz="2400" b="1" u="sng">
                <a:solidFill>
                  <a:schemeClr val="accent2"/>
                </a:solidFill>
              </a:rPr>
              <a:t>y</a:t>
            </a:r>
            <a:r>
              <a:rPr lang="en-GB" altLang="cs-CZ" sz="2400"/>
              <a:t> </a:t>
            </a:r>
            <a:endParaRPr lang="cs-CZ" altLang="cs-CZ" sz="2400"/>
          </a:p>
          <a:p>
            <a:pPr eaLnBrk="1" hangingPunct="1">
              <a:spcBef>
                <a:spcPct val="50000"/>
              </a:spcBef>
            </a:pPr>
            <a:r>
              <a:rPr lang="cs-CZ" altLang="cs-CZ" sz="2400" i="1"/>
              <a:t>základní (bazický) index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s-CZ" sz="2400" i="1"/>
              <a:t>M</a:t>
            </a:r>
            <a:r>
              <a:rPr lang="cs-CZ" altLang="cs-CZ" sz="2400" i="1"/>
              <a:t>eziměsíční i.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400" i="1"/>
              <a:t>Meziroční index</a:t>
            </a:r>
            <a:endParaRPr lang="en-GB" altLang="cs-CZ" sz="2400" i="1"/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GB" altLang="cs-CZ" sz="2400"/>
              <a:t>Sit</a:t>
            </a:r>
            <a:r>
              <a:rPr lang="cs-CZ" altLang="cs-CZ" sz="2400"/>
              <a:t>uace v současnosti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oproti situaci v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základním období</a:t>
            </a: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/>
              <a:t>- </a:t>
            </a:r>
            <a:r>
              <a:rPr lang="cs-CZ" altLang="cs-CZ" sz="2400"/>
              <a:t>Š</a:t>
            </a:r>
            <a:r>
              <a:rPr lang="en-GB" altLang="cs-CZ" sz="2400"/>
              <a:t>ok </a:t>
            </a:r>
            <a:r>
              <a:rPr lang="cs-CZ" altLang="cs-CZ" sz="2400"/>
              <a:t>do úrovně oproti</a:t>
            </a: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/>
              <a:t>	</a:t>
            </a:r>
            <a:r>
              <a:rPr lang="cs-CZ" altLang="cs-CZ" sz="2400"/>
              <a:t>šoku do růstu</a:t>
            </a: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/>
              <a:t>	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D7477F4-5010-476D-9629-EACF3C1F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C8DAF383-0789-4CF9-BD31-A5D115535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2536" name="Rectangle 11">
            <a:extLst>
              <a:ext uri="{FF2B5EF4-FFF2-40B4-BE49-F238E27FC236}">
                <a16:creationId xmlns:a16="http://schemas.microsoft.com/office/drawing/2014/main" id="{7A1D3314-345F-4AF2-804C-0B52AB20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AD029A7D-B7F5-4E54-9B59-C1496881A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050" y="1501775"/>
          <a:ext cx="5487988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3" imgW="3039035" imgH="2734235" progId="Word.Picture.8">
                  <p:embed/>
                </p:oleObj>
              </mc:Choice>
              <mc:Fallback>
                <p:oleObj name="Obrázek" r:id="rId3" imgW="3039035" imgH="2734235" progId="Word.Picture.8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AD029A7D-B7F5-4E54-9B59-C1496881A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1501775"/>
                        <a:ext cx="5487988" cy="493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F03C8B5-3791-4682-9D87-E875E9C53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400" b="1" i="1">
                <a:solidFill>
                  <a:schemeClr val="tx2"/>
                </a:solidFill>
              </a:rPr>
              <a:t>Ma</a:t>
            </a:r>
            <a:r>
              <a:rPr lang="cs-CZ" altLang="cs-CZ" sz="2400" b="1" i="1">
                <a:solidFill>
                  <a:schemeClr val="tx2"/>
                </a:solidFill>
              </a:rPr>
              <a:t>k</a:t>
            </a:r>
            <a:r>
              <a:rPr lang="en-US" altLang="cs-CZ" sz="2400" b="1" i="1">
                <a:solidFill>
                  <a:schemeClr val="tx2"/>
                </a:solidFill>
              </a:rPr>
              <a:t>roe</a:t>
            </a:r>
            <a:r>
              <a:rPr lang="cs-CZ" altLang="cs-CZ" sz="2400" b="1" i="1">
                <a:solidFill>
                  <a:schemeClr val="tx2"/>
                </a:solidFill>
              </a:rPr>
              <a:t>k</a:t>
            </a:r>
            <a:r>
              <a:rPr lang="en-US" altLang="cs-CZ" sz="2400" b="1" i="1">
                <a:solidFill>
                  <a:schemeClr val="tx2"/>
                </a:solidFill>
              </a:rPr>
              <a:t>onomic</a:t>
            </a:r>
            <a:r>
              <a:rPr lang="cs-CZ" altLang="cs-CZ" sz="2400" b="1" i="1">
                <a:solidFill>
                  <a:schemeClr val="tx2"/>
                </a:solidFill>
              </a:rPr>
              <a:t>ké</a:t>
            </a:r>
            <a:r>
              <a:rPr lang="en-US" altLang="cs-CZ" sz="2400" b="1" i="1">
                <a:solidFill>
                  <a:schemeClr val="tx2"/>
                </a:solidFill>
              </a:rPr>
              <a:t> </a:t>
            </a:r>
            <a:r>
              <a:rPr lang="cs-CZ" altLang="cs-CZ" sz="2400" b="1" i="1">
                <a:solidFill>
                  <a:schemeClr val="tx2"/>
                </a:solidFill>
              </a:rPr>
              <a:t>i</a:t>
            </a:r>
            <a:r>
              <a:rPr lang="en-US" altLang="cs-CZ" sz="2400" b="1" i="1">
                <a:solidFill>
                  <a:schemeClr val="tx2"/>
                </a:solidFill>
              </a:rPr>
              <a:t>ndex</a:t>
            </a:r>
            <a:r>
              <a:rPr lang="cs-CZ" altLang="cs-CZ" sz="2400" b="1" i="1">
                <a:solidFill>
                  <a:schemeClr val="tx2"/>
                </a:solidFill>
              </a:rPr>
              <a:t>y- základní pravidla II</a:t>
            </a:r>
            <a:endParaRPr lang="en-GB" altLang="cs-CZ" sz="2400" b="1" i="1">
              <a:solidFill>
                <a:schemeClr val="tx2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0C8AA65-BD49-4AF0-9C51-9953409F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48C1242-EF07-40D9-B1D7-FFBFB364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09916AE6-78B7-4DF9-B9A9-4CC785A0B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906463"/>
            <a:ext cx="8699500" cy="538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UcPeriod" startAt="6"/>
            </a:pPr>
            <a:r>
              <a:rPr lang="cs-CZ" altLang="cs-CZ" sz="2400" b="1" u="sng">
                <a:solidFill>
                  <a:schemeClr val="accent2"/>
                </a:solidFill>
              </a:rPr>
              <a:t>Růstové </a:t>
            </a:r>
            <a:r>
              <a:rPr lang="en-GB" altLang="cs-CZ" sz="2400" b="1" u="sng">
                <a:solidFill>
                  <a:schemeClr val="accent2"/>
                </a:solidFill>
              </a:rPr>
              <a:t>index</a:t>
            </a:r>
            <a:r>
              <a:rPr lang="cs-CZ" altLang="cs-CZ" sz="2400" b="1" u="sng">
                <a:solidFill>
                  <a:schemeClr val="accent2"/>
                </a:solidFill>
              </a:rPr>
              <a:t>y</a:t>
            </a:r>
            <a:r>
              <a:rPr lang="en-GB" altLang="cs-CZ" sz="2400"/>
              <a:t> </a:t>
            </a:r>
            <a:endParaRPr lang="cs-CZ" altLang="cs-CZ" sz="2400"/>
          </a:p>
          <a:p>
            <a:pPr eaLnBrk="1" hangingPunct="1">
              <a:spcBef>
                <a:spcPct val="50000"/>
              </a:spcBef>
            </a:pPr>
            <a:r>
              <a:rPr lang="cs-CZ" altLang="cs-CZ" sz="2400" i="1"/>
              <a:t>základní (bazický) index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s-CZ" sz="2400" i="1"/>
              <a:t>M</a:t>
            </a:r>
            <a:r>
              <a:rPr lang="cs-CZ" altLang="cs-CZ" sz="2400" i="1"/>
              <a:t>eziměsíční i.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400" i="1"/>
              <a:t>Meziroční index</a:t>
            </a:r>
            <a:endParaRPr lang="en-GB" altLang="cs-CZ" sz="2400" i="1"/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GB" altLang="cs-CZ" sz="2400"/>
              <a:t>Sit</a:t>
            </a:r>
            <a:r>
              <a:rPr lang="cs-CZ" altLang="cs-CZ" sz="2400"/>
              <a:t>uace v současnosti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oproti situaci v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základním období</a:t>
            </a: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/>
              <a:t>- </a:t>
            </a:r>
            <a:r>
              <a:rPr lang="cs-CZ" altLang="cs-CZ" sz="2400"/>
              <a:t>Š</a:t>
            </a:r>
            <a:r>
              <a:rPr lang="en-GB" altLang="cs-CZ" sz="2400"/>
              <a:t>ok </a:t>
            </a:r>
            <a:r>
              <a:rPr lang="cs-CZ" altLang="cs-CZ" sz="2400"/>
              <a:t>do úrovně oproti</a:t>
            </a: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/>
              <a:t>	</a:t>
            </a:r>
            <a:r>
              <a:rPr lang="cs-CZ" altLang="cs-CZ" sz="2400"/>
              <a:t>šoku do růstu</a:t>
            </a: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/>
              <a:t>	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84DA07F3-18CE-4D6A-8B3B-068D99AE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E2D82CCB-F646-4539-B461-4211E14C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BA35A2E8-C3C5-4757-BB39-05C732AA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3561" name="Object 12">
            <a:extLst>
              <a:ext uri="{FF2B5EF4-FFF2-40B4-BE49-F238E27FC236}">
                <a16:creationId xmlns:a16="http://schemas.microsoft.com/office/drawing/2014/main" id="{7976CDB4-C6B6-47A2-ACEC-EFC0F7806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050" y="1501775"/>
          <a:ext cx="5487988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3" imgW="3039035" imgH="2734235" progId="Word.Picture.8">
                  <p:embed/>
                </p:oleObj>
              </mc:Choice>
              <mc:Fallback>
                <p:oleObj name="Obrázek" r:id="rId3" imgW="3039035" imgH="2734235" progId="Word.Picture.8">
                  <p:embed/>
                  <p:pic>
                    <p:nvPicPr>
                      <p:cNvPr id="23561" name="Object 12">
                        <a:extLst>
                          <a:ext uri="{FF2B5EF4-FFF2-40B4-BE49-F238E27FC236}">
                            <a16:creationId xmlns:a16="http://schemas.microsoft.com/office/drawing/2014/main" id="{7976CDB4-C6B6-47A2-ACEC-EFC0F7806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1501775"/>
                        <a:ext cx="5487988" cy="493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Line 13">
            <a:extLst>
              <a:ext uri="{FF2B5EF4-FFF2-40B4-BE49-F238E27FC236}">
                <a16:creationId xmlns:a16="http://schemas.microsoft.com/office/drawing/2014/main" id="{E42A6C46-8C50-432B-9C12-29745924B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4700" y="2913063"/>
            <a:ext cx="1333500" cy="809625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563" name="Line 14">
            <a:extLst>
              <a:ext uri="{FF2B5EF4-FFF2-40B4-BE49-F238E27FC236}">
                <a16:creationId xmlns:a16="http://schemas.microsoft.com/office/drawing/2014/main" id="{8DEAEA55-BAC6-400A-B755-59E0E1C2A1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709863"/>
            <a:ext cx="1333500" cy="809625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564" name="Line 15">
            <a:extLst>
              <a:ext uri="{FF2B5EF4-FFF2-40B4-BE49-F238E27FC236}">
                <a16:creationId xmlns:a16="http://schemas.microsoft.com/office/drawing/2014/main" id="{091DFC19-AE35-46FF-B91E-E4BC897F78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9950" y="2514600"/>
            <a:ext cx="1333500" cy="809625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C8CF82EE-8C20-495E-BDEB-96D93B03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Cenové </a:t>
            </a:r>
            <a:r>
              <a:rPr lang="en-GB" altLang="cs-CZ" sz="2800" b="1" i="1" dirty="0">
                <a:solidFill>
                  <a:schemeClr val="tx2"/>
                </a:solidFill>
              </a:rPr>
              <a:t>index</a:t>
            </a:r>
            <a:r>
              <a:rPr lang="cs-CZ" altLang="cs-CZ" sz="2800" b="1" i="1" dirty="0">
                <a:solidFill>
                  <a:schemeClr val="tx2"/>
                </a:solidFill>
              </a:rPr>
              <a:t>y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BE45A702-1AB5-4EF7-8567-E64247F9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941388"/>
            <a:ext cx="8331200" cy="40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A.	</a:t>
            </a:r>
            <a:r>
              <a:rPr lang="en-US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Ba</a:t>
            </a:r>
            <a:r>
              <a:rPr lang="cs-CZ" altLang="cs-CZ" sz="2400" b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zický</a:t>
            </a:r>
            <a:r>
              <a:rPr lang="en-US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 index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AutoNum type="alphaUcPeriod" startAt="2"/>
            </a:pPr>
            <a:r>
              <a:rPr lang="en-US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cs-CZ" altLang="cs-CZ" sz="2400" b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eziměsíční</a:t>
            </a:r>
            <a:r>
              <a:rPr lang="en-US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 index</a:t>
            </a:r>
            <a:endParaRPr lang="cs-CZ" altLang="cs-CZ" sz="2400" b="1" u="sng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AutoNum type="alphaUcPeriod" startAt="2"/>
            </a:pPr>
            <a:r>
              <a:rPr lang="cs-CZ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Meziroční</a:t>
            </a:r>
            <a:r>
              <a:rPr lang="en-US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 index</a:t>
            </a:r>
          </a:p>
          <a:p>
            <a:pPr eaLnBrk="1" hangingPunct="1">
              <a:buFontTx/>
              <a:buAutoNum type="alphaUcPeriod" startAt="2"/>
            </a:pPr>
            <a:endParaRPr lang="cs-CZ" altLang="cs-CZ" sz="2400" b="1" u="sng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endParaRPr lang="cs-CZ" altLang="cs-CZ" sz="2400" b="1" u="sng" dirty="0">
              <a:sym typeface="Symbol" panose="05050102010706020507" pitchFamily="18" charset="2"/>
            </a:endParaRPr>
          </a:p>
          <a:p>
            <a:pPr eaLnBrk="1" hangingPunct="1">
              <a:buFontTx/>
              <a:buAutoNum type="alphaUcPeriod" startAt="2"/>
            </a:pPr>
            <a:endParaRPr lang="cs-CZ" altLang="cs-CZ" sz="2400" b="1" u="sng" dirty="0">
              <a:sym typeface="Symbol" panose="05050102010706020507" pitchFamily="18" charset="2"/>
            </a:endParaRPr>
          </a:p>
          <a:p>
            <a:pPr eaLnBrk="1" hangingPunct="1">
              <a:buFontTx/>
              <a:buAutoNum type="alphaUcPeriod" startAt="2"/>
            </a:pPr>
            <a:endParaRPr lang="cs-CZ" altLang="cs-CZ" sz="2400" b="1" u="sng" dirty="0">
              <a:sym typeface="Symbol" panose="05050102010706020507" pitchFamily="18" charset="2"/>
            </a:endParaRPr>
          </a:p>
          <a:p>
            <a:pPr eaLnBrk="1" hangingPunct="1">
              <a:spcBef>
                <a:spcPct val="80000"/>
              </a:spcBef>
              <a:buFontTx/>
              <a:buAutoNum type="alphaUcPeriod" startAt="2"/>
            </a:pPr>
            <a:r>
              <a:rPr lang="cs-CZ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Průměrná inflace</a:t>
            </a:r>
          </a:p>
          <a:p>
            <a:pPr eaLnBrk="1" hangingPunct="1">
              <a:buFontTx/>
              <a:buNone/>
            </a:pPr>
            <a:endParaRPr lang="en-US" altLang="cs-CZ" sz="2400" b="1" u="sng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D225F2A9-0AF7-4588-8446-B88BC1B6C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29EDB3FD-DB81-40FF-8CAB-74CD8C90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2" name="Rectangle 8">
            <a:extLst>
              <a:ext uri="{FF2B5EF4-FFF2-40B4-BE49-F238E27FC236}">
                <a16:creationId xmlns:a16="http://schemas.microsoft.com/office/drawing/2014/main" id="{1CCD73C0-8F31-4839-BE8D-98613D09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3" name="Rectangle 9">
            <a:extLst>
              <a:ext uri="{FF2B5EF4-FFF2-40B4-BE49-F238E27FC236}">
                <a16:creationId xmlns:a16="http://schemas.microsoft.com/office/drawing/2014/main" id="{8FFEECD0-DA6B-4680-A01F-CF464D29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4" name="Rectangle 10">
            <a:extLst>
              <a:ext uri="{FF2B5EF4-FFF2-40B4-BE49-F238E27FC236}">
                <a16:creationId xmlns:a16="http://schemas.microsoft.com/office/drawing/2014/main" id="{D3304DB7-24C6-4B06-AB8D-533A81F83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6" name="Rectangle 12">
            <a:extLst>
              <a:ext uri="{FF2B5EF4-FFF2-40B4-BE49-F238E27FC236}">
                <a16:creationId xmlns:a16="http://schemas.microsoft.com/office/drawing/2014/main" id="{C8024E8B-B8E4-44FF-B5A3-4549CB57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9710" name="Object 14">
            <a:extLst>
              <a:ext uri="{FF2B5EF4-FFF2-40B4-BE49-F238E27FC236}">
                <a16:creationId xmlns:a16="http://schemas.microsoft.com/office/drawing/2014/main" id="{8E64D8B8-AF85-4AB7-BEC5-7461C9480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25057"/>
              </p:ext>
            </p:extLst>
          </p:nvPr>
        </p:nvGraphicFramePr>
        <p:xfrm>
          <a:off x="496888" y="2131529"/>
          <a:ext cx="75565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3784600" imgH="838200" progId="Equation.3">
                  <p:embed/>
                </p:oleObj>
              </mc:Choice>
              <mc:Fallback>
                <p:oleObj name="Rovnice" r:id="rId3" imgW="3784600" imgH="838200" progId="Equation.3">
                  <p:embed/>
                  <p:pic>
                    <p:nvPicPr>
                      <p:cNvPr id="29710" name="Object 14">
                        <a:extLst>
                          <a:ext uri="{FF2B5EF4-FFF2-40B4-BE49-F238E27FC236}">
                            <a16:creationId xmlns:a16="http://schemas.microsoft.com/office/drawing/2014/main" id="{8E64D8B8-AF85-4AB7-BEC5-7461C9480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131529"/>
                        <a:ext cx="75565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>
            <a:extLst>
              <a:ext uri="{FF2B5EF4-FFF2-40B4-BE49-F238E27FC236}">
                <a16:creationId xmlns:a16="http://schemas.microsoft.com/office/drawing/2014/main" id="{B961DD75-7B22-45DA-A9D4-D2780F2AF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2852"/>
              </p:ext>
            </p:extLst>
          </p:nvPr>
        </p:nvGraphicFramePr>
        <p:xfrm>
          <a:off x="1694815" y="4690319"/>
          <a:ext cx="466566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2336800" imgH="838200" progId="Equation.3">
                  <p:embed/>
                </p:oleObj>
              </mc:Choice>
              <mc:Fallback>
                <p:oleObj name="Rovnice" r:id="rId5" imgW="2336800" imgH="838200" progId="Equation.3">
                  <p:embed/>
                  <p:pic>
                    <p:nvPicPr>
                      <p:cNvPr id="29711" name="Object 15">
                        <a:extLst>
                          <a:ext uri="{FF2B5EF4-FFF2-40B4-BE49-F238E27FC236}">
                            <a16:creationId xmlns:a16="http://schemas.microsoft.com/office/drawing/2014/main" id="{B961DD75-7B22-45DA-A9D4-D2780F2AF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815" y="4690319"/>
                        <a:ext cx="4665663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AutoShape 17">
            <a:extLst>
              <a:ext uri="{FF2B5EF4-FFF2-40B4-BE49-F238E27FC236}">
                <a16:creationId xmlns:a16="http://schemas.microsoft.com/office/drawing/2014/main" id="{8696C20D-363A-47B3-9542-BEFC1A476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2502011"/>
            <a:ext cx="1139825" cy="995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9714" name="AutoShape 18">
            <a:extLst>
              <a:ext uri="{FF2B5EF4-FFF2-40B4-BE49-F238E27FC236}">
                <a16:creationId xmlns:a16="http://schemas.microsoft.com/office/drawing/2014/main" id="{BE0E5EB1-587E-4F34-B197-1C7FF4EA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282" y="2430145"/>
            <a:ext cx="1524000" cy="9953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6" name="AutoShape 1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8C675A7E-F1CB-4D1B-B78B-62B4C6B18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6327775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5DCAA39B-784A-D500-CB7B-558DE3B93BF0}"/>
              </a:ext>
            </a:extLst>
          </p:cNvPr>
          <p:cNvSpPr/>
          <p:nvPr/>
        </p:nvSpPr>
        <p:spPr>
          <a:xfrm>
            <a:off x="5011750" y="2131529"/>
            <a:ext cx="1598455" cy="172151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 animBg="1"/>
      <p:bldP spid="29713" grpId="1" animBg="1"/>
      <p:bldP spid="29714" grpId="0" animBg="1"/>
      <p:bldP spid="29714" grpId="1" animBg="1"/>
      <p:bldP spid="16" grpId="0" animBg="1"/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C8CF82EE-8C20-495E-BDEB-96D93B03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Cenové </a:t>
            </a:r>
            <a:r>
              <a:rPr lang="en-GB" altLang="cs-CZ" sz="2800" b="1" i="1">
                <a:solidFill>
                  <a:schemeClr val="tx2"/>
                </a:solidFill>
              </a:rPr>
              <a:t>index</a:t>
            </a:r>
            <a:r>
              <a:rPr lang="cs-CZ" altLang="cs-CZ" sz="2800" b="1" i="1">
                <a:solidFill>
                  <a:schemeClr val="tx2"/>
                </a:solidFill>
              </a:rPr>
              <a:t>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BE45A702-1AB5-4EF7-8567-E64247F9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941388"/>
            <a:ext cx="8331200" cy="514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UcPeriod"/>
            </a:pPr>
            <a:r>
              <a:rPr lang="en-US" altLang="cs-CZ" sz="2400" b="1" u="sng" dirty="0" err="1">
                <a:solidFill>
                  <a:schemeClr val="accent2"/>
                </a:solidFill>
              </a:rPr>
              <a:t>Paashe</a:t>
            </a:r>
            <a:r>
              <a:rPr lang="cs-CZ" altLang="cs-CZ" sz="2400" b="1" u="sng" dirty="0">
                <a:solidFill>
                  <a:schemeClr val="accent2"/>
                </a:solidFill>
              </a:rPr>
              <a:t>ho</a:t>
            </a:r>
            <a:r>
              <a:rPr lang="en-US" altLang="cs-CZ" sz="2400" b="1" u="sng" dirty="0">
                <a:solidFill>
                  <a:schemeClr val="accent2"/>
                </a:solidFill>
              </a:rPr>
              <a:t> (</a:t>
            </a:r>
            <a:r>
              <a:rPr lang="en-US" altLang="cs-CZ" sz="2400" b="1" u="sng" dirty="0" err="1">
                <a:solidFill>
                  <a:schemeClr val="accent2"/>
                </a:solidFill>
              </a:rPr>
              <a:t>defl</a:t>
            </a:r>
            <a:r>
              <a:rPr lang="cs-CZ" altLang="cs-CZ" sz="2400" b="1" u="sng" dirty="0">
                <a:solidFill>
                  <a:schemeClr val="accent2"/>
                </a:solidFill>
              </a:rPr>
              <a:t>á</a:t>
            </a:r>
            <a:r>
              <a:rPr lang="en-US" altLang="cs-CZ" sz="2400" b="1" u="sng" dirty="0">
                <a:solidFill>
                  <a:schemeClr val="accent2"/>
                </a:solidFill>
              </a:rPr>
              <a:t>tor </a:t>
            </a:r>
            <a:r>
              <a:rPr lang="cs-CZ" altLang="cs-CZ" sz="2400" b="1" u="sng" dirty="0">
                <a:solidFill>
                  <a:schemeClr val="accent2"/>
                </a:solidFill>
              </a:rPr>
              <a:t>H</a:t>
            </a:r>
            <a:r>
              <a:rPr lang="en-US" altLang="cs-CZ" sz="2400" b="1" u="sng" dirty="0">
                <a:solidFill>
                  <a:schemeClr val="accent2"/>
                </a:solidFill>
              </a:rPr>
              <a:t>DP) vs. </a:t>
            </a:r>
            <a:r>
              <a:rPr lang="en-US" altLang="cs-CZ" sz="2400" b="1" u="sng" dirty="0" err="1">
                <a:solidFill>
                  <a:schemeClr val="accent2"/>
                </a:solidFill>
              </a:rPr>
              <a:t>Laspeyers</a:t>
            </a:r>
            <a:r>
              <a:rPr lang="cs-CZ" altLang="cs-CZ" sz="2400" b="1" u="sng" dirty="0" err="1">
                <a:solidFill>
                  <a:schemeClr val="accent2"/>
                </a:solidFill>
              </a:rPr>
              <a:t>ův</a:t>
            </a:r>
            <a:r>
              <a:rPr lang="en-US" altLang="cs-CZ" sz="2400" b="1" u="sng" dirty="0">
                <a:solidFill>
                  <a:schemeClr val="accent2"/>
                </a:solidFill>
              </a:rPr>
              <a:t> (CPI, PPI) index</a:t>
            </a:r>
            <a:endParaRPr lang="cs-CZ" altLang="cs-CZ" sz="2400" b="1" u="sng" dirty="0">
              <a:solidFill>
                <a:schemeClr val="accent2"/>
              </a:solidFill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GB" altLang="cs-CZ" sz="2400" b="1" dirty="0">
                <a:sym typeface="Symbol" panose="05050102010706020507" pitchFamily="18" charset="2"/>
              </a:rPr>
              <a:t>			</a:t>
            </a:r>
            <a:endParaRPr lang="cs-CZ" altLang="cs-CZ" sz="2400" b="1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endParaRPr lang="cs-CZ" altLang="cs-CZ" sz="24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cs-CZ" altLang="cs-CZ" sz="2800" u="sng" dirty="0">
                <a:solidFill>
                  <a:schemeClr val="accent1"/>
                </a:solidFill>
                <a:sym typeface="Symbol" panose="05050102010706020507" pitchFamily="18" charset="2"/>
              </a:rPr>
              <a:t>Role relativních cen </a:t>
            </a:r>
            <a:r>
              <a:rPr lang="cs-CZ" altLang="cs-CZ" sz="2400" u="sng" dirty="0">
                <a:sym typeface="Symbol" panose="05050102010706020507" pitchFamily="18" charset="2"/>
              </a:rPr>
              <a:t>(substituce levnějšími variantami)</a:t>
            </a:r>
            <a:endParaRPr lang="cs-CZ" altLang="cs-CZ" sz="2800" u="sng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cs-CZ" altLang="cs-CZ" sz="2800" u="sng" dirty="0">
                <a:solidFill>
                  <a:schemeClr val="accent1"/>
                </a:solidFill>
                <a:sym typeface="Symbol" panose="05050102010706020507" pitchFamily="18" charset="2"/>
              </a:rPr>
              <a:t>Rovnoměrný růst cen- </a:t>
            </a:r>
            <a:r>
              <a:rPr lang="cs-CZ" altLang="cs-CZ" sz="2400" i="1" u="sng" dirty="0">
                <a:sym typeface="Symbol" panose="05050102010706020507" pitchFamily="18" charset="2"/>
              </a:rPr>
              <a:t>deflátor=CPI</a:t>
            </a:r>
            <a:endParaRPr lang="cs-CZ" altLang="cs-CZ" sz="2800" i="1" u="sng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cs-CZ" altLang="cs-CZ" sz="2800" u="sng" dirty="0">
                <a:solidFill>
                  <a:schemeClr val="accent1"/>
                </a:solidFill>
                <a:sym typeface="Symbol" panose="05050102010706020507" pitchFamily="18" charset="2"/>
              </a:rPr>
              <a:t>Změna cen komplementů nebo substitutů?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000" b="1" i="1" baseline="-250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cs-CZ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B. H</a:t>
            </a:r>
            <a:r>
              <a:rPr lang="en-GB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cs-CZ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CP</a:t>
            </a:r>
            <a:r>
              <a:rPr lang="en-GB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- </a:t>
            </a:r>
            <a:r>
              <a:rPr lang="en-GB" altLang="cs-CZ" sz="2400" b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Harmonizovaný</a:t>
            </a:r>
            <a:r>
              <a:rPr lang="en-GB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 index </a:t>
            </a:r>
            <a:r>
              <a:rPr lang="en-GB" altLang="cs-CZ" sz="2400" b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spotřebitelských</a:t>
            </a:r>
            <a:r>
              <a:rPr lang="en-GB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400" b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cen</a:t>
            </a:r>
            <a:endParaRPr lang="cs-CZ" altLang="cs-CZ" sz="2400" b="1" u="sng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cs-CZ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C. Index cen (životních nákladů) důchodců</a:t>
            </a:r>
          </a:p>
          <a:p>
            <a:pPr eaLnBrk="1" hangingPunct="1">
              <a:buFontTx/>
              <a:buNone/>
            </a:pPr>
            <a:r>
              <a:rPr lang="cs-CZ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D. Jádrová, čistá, </a:t>
            </a:r>
            <a:r>
              <a:rPr lang="cs-CZ" altLang="cs-CZ" sz="2400" b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měnověpolitická</a:t>
            </a:r>
            <a:r>
              <a:rPr lang="cs-CZ" altLang="cs-CZ" sz="2400" b="1" u="sng" dirty="0">
                <a:solidFill>
                  <a:schemeClr val="accent2"/>
                </a:solidFill>
                <a:sym typeface="Symbol" panose="05050102010706020507" pitchFamily="18" charset="2"/>
              </a:rPr>
              <a:t> inflace</a:t>
            </a:r>
            <a:endParaRPr lang="en-US" altLang="cs-CZ" sz="2400" b="1" u="sng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D225F2A9-0AF7-4588-8446-B88BC1B6C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29EDB3FD-DB81-40FF-8CAB-74CD8C90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2" name="Rectangle 8">
            <a:extLst>
              <a:ext uri="{FF2B5EF4-FFF2-40B4-BE49-F238E27FC236}">
                <a16:creationId xmlns:a16="http://schemas.microsoft.com/office/drawing/2014/main" id="{1CCD73C0-8F31-4839-BE8D-98613D09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3" name="Rectangle 9">
            <a:extLst>
              <a:ext uri="{FF2B5EF4-FFF2-40B4-BE49-F238E27FC236}">
                <a16:creationId xmlns:a16="http://schemas.microsoft.com/office/drawing/2014/main" id="{8FFEECD0-DA6B-4680-A01F-CF464D29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4" name="Rectangle 10">
            <a:extLst>
              <a:ext uri="{FF2B5EF4-FFF2-40B4-BE49-F238E27FC236}">
                <a16:creationId xmlns:a16="http://schemas.microsoft.com/office/drawing/2014/main" id="{D3304DB7-24C6-4B06-AB8D-533A81F83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id="{94BA3D00-3DA8-4105-9E7E-C923B5C41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1371600"/>
          <a:ext cx="25590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282700" imgH="660400" progId="Equation.3">
                  <p:embed/>
                </p:oleObj>
              </mc:Choice>
              <mc:Fallback>
                <p:oleObj name="Rovnice" r:id="rId3" imgW="1282700" imgH="660400" progId="Equation.3">
                  <p:embed/>
                  <p:pic>
                    <p:nvPicPr>
                      <p:cNvPr id="29707" name="Object 11">
                        <a:extLst>
                          <a:ext uri="{FF2B5EF4-FFF2-40B4-BE49-F238E27FC236}">
                            <a16:creationId xmlns:a16="http://schemas.microsoft.com/office/drawing/2014/main" id="{94BA3D00-3DA8-4105-9E7E-C923B5C41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371600"/>
                        <a:ext cx="25590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2">
            <a:extLst>
              <a:ext uri="{FF2B5EF4-FFF2-40B4-BE49-F238E27FC236}">
                <a16:creationId xmlns:a16="http://schemas.microsoft.com/office/drawing/2014/main" id="{C8024E8B-B8E4-44FF-B5A3-4549CB57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9709" name="Object 13">
            <a:extLst>
              <a:ext uri="{FF2B5EF4-FFF2-40B4-BE49-F238E27FC236}">
                <a16:creationId xmlns:a16="http://schemas.microsoft.com/office/drawing/2014/main" id="{10DC70A1-BF4E-4C58-A185-56BEBFC1A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3963" y="1362075"/>
          <a:ext cx="210502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1054100" imgH="660400" progId="Equation.3">
                  <p:embed/>
                </p:oleObj>
              </mc:Choice>
              <mc:Fallback>
                <p:oleObj name="Rovnice" r:id="rId5" imgW="1054100" imgH="660400" progId="Equation.3">
                  <p:embed/>
                  <p:pic>
                    <p:nvPicPr>
                      <p:cNvPr id="29709" name="Object 13">
                        <a:extLst>
                          <a:ext uri="{FF2B5EF4-FFF2-40B4-BE49-F238E27FC236}">
                            <a16:creationId xmlns:a16="http://schemas.microsoft.com/office/drawing/2014/main" id="{10DC70A1-BF4E-4C58-A185-56BEBFC1A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1362075"/>
                        <a:ext cx="210502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BBECF626-2F07-4C42-95ED-13BE27D84A2A}"/>
              </a:ext>
            </a:extLst>
          </p:cNvPr>
          <p:cNvSpPr txBox="1"/>
          <p:nvPr/>
        </p:nvSpPr>
        <p:spPr>
          <a:xfrm>
            <a:off x="3229981" y="1777895"/>
            <a:ext cx="404390" cy="46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&lt;</a:t>
            </a:r>
            <a:endParaRPr lang="cs-CZ" b="1" dirty="0"/>
          </a:p>
        </p:txBody>
      </p:sp>
      <p:sp>
        <p:nvSpPr>
          <p:cNvPr id="3" name="AutoShape 1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B54C725-B550-D3C0-5EBF-E7B765DB7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6327775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  <p:extLst>
      <p:ext uri="{BB962C8B-B14F-4D97-AF65-F5344CB8AC3E}">
        <p14:creationId xmlns:p14="http://schemas.microsoft.com/office/powerpoint/2010/main" val="6178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C870515E-CFDC-41A2-B843-4F8037AA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Proč index inflace nadhodnocuje skutečnou inflaci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25ACF098-CD44-4460-9896-6D66FB31D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941388"/>
            <a:ext cx="83312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 u="sng" dirty="0">
                <a:solidFill>
                  <a:schemeClr val="accent2"/>
                </a:solidFill>
              </a:rPr>
              <a:t>CPI nadhodnocuje inflaci protože</a:t>
            </a:r>
            <a:r>
              <a:rPr lang="cs-CZ" altLang="cs-CZ" sz="2800" b="1" dirty="0"/>
              <a:t>:</a:t>
            </a:r>
            <a:r>
              <a:rPr lang="en-US" altLang="cs-CZ" sz="2800" b="1" dirty="0"/>
              <a:t> </a:t>
            </a:r>
            <a:endParaRPr lang="cs-CZ" altLang="cs-CZ" sz="28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dirty="0"/>
              <a:t>	-</a:t>
            </a:r>
            <a:r>
              <a:rPr lang="cs-CZ" altLang="cs-CZ" sz="2800" u="sng" dirty="0" err="1">
                <a:solidFill>
                  <a:schemeClr val="accent1"/>
                </a:solidFill>
              </a:rPr>
              <a:t>Substitution</a:t>
            </a:r>
            <a:r>
              <a:rPr lang="cs-CZ" altLang="cs-CZ" sz="2800" u="sng" dirty="0">
                <a:solidFill>
                  <a:schemeClr val="accent1"/>
                </a:solidFill>
              </a:rPr>
              <a:t> </a:t>
            </a:r>
            <a:r>
              <a:rPr lang="cs-CZ" altLang="cs-CZ" sz="2800" u="sng" dirty="0" err="1">
                <a:solidFill>
                  <a:schemeClr val="accent1"/>
                </a:solidFill>
              </a:rPr>
              <a:t>bias</a:t>
            </a:r>
            <a:r>
              <a:rPr lang="en-US" altLang="cs-CZ" sz="2800" u="sng" dirty="0">
                <a:solidFill>
                  <a:schemeClr val="accent1"/>
                </a:solidFill>
              </a:rPr>
              <a:t>-</a:t>
            </a:r>
            <a:r>
              <a:rPr lang="en-US" altLang="cs-CZ" sz="2800" dirty="0"/>
              <a:t> </a:t>
            </a:r>
            <a:r>
              <a:rPr lang="cs-CZ" altLang="cs-CZ" sz="2800" dirty="0" err="1"/>
              <a:t>Laspeyers</a:t>
            </a:r>
            <a:r>
              <a:rPr lang="cs-CZ" altLang="cs-CZ" sz="2800" dirty="0"/>
              <a:t> vs. </a:t>
            </a:r>
            <a:r>
              <a:rPr lang="cs-CZ" altLang="cs-CZ" sz="2800" dirty="0" err="1"/>
              <a:t>Paasche</a:t>
            </a:r>
            <a:r>
              <a:rPr lang="cs-CZ" altLang="cs-CZ" sz="2800" dirty="0"/>
              <a:t>- v případě změn relativních cen substituuje levnější alternativou</a:t>
            </a:r>
            <a:endParaRPr lang="en-US" altLang="cs-CZ" sz="28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dirty="0"/>
              <a:t>	-</a:t>
            </a:r>
            <a:r>
              <a:rPr lang="cs-CZ" altLang="cs-CZ" sz="2800" u="sng" dirty="0" err="1">
                <a:solidFill>
                  <a:schemeClr val="accent1"/>
                </a:solidFill>
              </a:rPr>
              <a:t>Quality</a:t>
            </a:r>
            <a:r>
              <a:rPr lang="cs-CZ" altLang="cs-CZ" sz="2800" u="sng" dirty="0">
                <a:solidFill>
                  <a:schemeClr val="accent1"/>
                </a:solidFill>
              </a:rPr>
              <a:t> </a:t>
            </a:r>
            <a:r>
              <a:rPr lang="cs-CZ" altLang="cs-CZ" sz="2800" u="sng" dirty="0" err="1">
                <a:solidFill>
                  <a:schemeClr val="accent1"/>
                </a:solidFill>
              </a:rPr>
              <a:t>bias</a:t>
            </a:r>
            <a:r>
              <a:rPr lang="cs-CZ" altLang="cs-CZ" sz="2800" u="sng" dirty="0">
                <a:solidFill>
                  <a:schemeClr val="accent1"/>
                </a:solidFill>
              </a:rPr>
              <a:t>- </a:t>
            </a:r>
            <a:r>
              <a:rPr lang="cs-CZ" altLang="cs-CZ" sz="2800" dirty="0"/>
              <a:t>nárůst kvality zboží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dirty="0">
                <a:sym typeface="Symbol" panose="05050102010706020507" pitchFamily="18" charset="2"/>
              </a:rPr>
              <a:t>	- </a:t>
            </a:r>
            <a:r>
              <a:rPr lang="cs-CZ" altLang="cs-CZ" sz="2800" u="sng" dirty="0">
                <a:solidFill>
                  <a:schemeClr val="accent1"/>
                </a:solidFill>
                <a:sym typeface="Symbol" panose="05050102010706020507" pitchFamily="18" charset="2"/>
              </a:rPr>
              <a:t>New </a:t>
            </a:r>
            <a:r>
              <a:rPr lang="cs-CZ" altLang="cs-CZ" sz="2800" u="sng" dirty="0" err="1">
                <a:solidFill>
                  <a:schemeClr val="accent1"/>
                </a:solidFill>
                <a:sym typeface="Symbol" panose="05050102010706020507" pitchFamily="18" charset="2"/>
              </a:rPr>
              <a:t>product</a:t>
            </a:r>
            <a:r>
              <a:rPr lang="cs-CZ" altLang="cs-CZ" sz="2800" u="sng" dirty="0">
                <a:solidFill>
                  <a:schemeClr val="accent1"/>
                </a:solidFill>
                <a:sym typeface="Symbol" panose="05050102010706020507" pitchFamily="18" charset="2"/>
              </a:rPr>
              <a:t> </a:t>
            </a:r>
            <a:r>
              <a:rPr lang="cs-CZ" altLang="cs-CZ" sz="2800" u="sng" dirty="0" err="1">
                <a:solidFill>
                  <a:schemeClr val="accent1"/>
                </a:solidFill>
                <a:sym typeface="Symbol" panose="05050102010706020507" pitchFamily="18" charset="2"/>
              </a:rPr>
              <a:t>bias</a:t>
            </a:r>
            <a:r>
              <a:rPr lang="cs-CZ" altLang="cs-CZ" sz="2800" u="sng" dirty="0">
                <a:solidFill>
                  <a:schemeClr val="accent1"/>
                </a:solidFill>
                <a:sym typeface="Symbol" panose="05050102010706020507" pitchFamily="18" charset="2"/>
              </a:rPr>
              <a:t>- </a:t>
            </a:r>
            <a:r>
              <a:rPr lang="cs-CZ" altLang="cs-CZ" sz="2800" dirty="0">
                <a:sym typeface="Symbol" panose="05050102010706020507" pitchFamily="18" charset="2"/>
              </a:rPr>
              <a:t>nové produkty nejsou v indexu, jejich dramatický pokles ceny spojený s novými technologiemi není v indexu reflektován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dirty="0">
                <a:sym typeface="Symbol" panose="05050102010706020507" pitchFamily="18" charset="2"/>
              </a:rPr>
              <a:t>	- </a:t>
            </a:r>
            <a:r>
              <a:rPr lang="cs-CZ" altLang="cs-CZ" sz="2800" u="sng" dirty="0">
                <a:solidFill>
                  <a:schemeClr val="accent1"/>
                </a:solidFill>
                <a:sym typeface="Symbol" panose="05050102010706020507" pitchFamily="18" charset="2"/>
              </a:rPr>
              <a:t>Outlet </a:t>
            </a:r>
            <a:r>
              <a:rPr lang="cs-CZ" altLang="cs-CZ" sz="2800" u="sng" dirty="0" err="1">
                <a:solidFill>
                  <a:schemeClr val="accent1"/>
                </a:solidFill>
                <a:sym typeface="Symbol" panose="05050102010706020507" pitchFamily="18" charset="2"/>
              </a:rPr>
              <a:t>bias</a:t>
            </a:r>
            <a:r>
              <a:rPr lang="cs-CZ" altLang="cs-CZ" sz="2800" u="sng" dirty="0">
                <a:solidFill>
                  <a:schemeClr val="accent1"/>
                </a:solidFill>
                <a:sym typeface="Symbol" panose="05050102010706020507" pitchFamily="18" charset="2"/>
              </a:rPr>
              <a:t>- </a:t>
            </a:r>
            <a:r>
              <a:rPr lang="cs-CZ" altLang="cs-CZ" sz="2800" dirty="0">
                <a:sym typeface="Symbol" panose="05050102010706020507" pitchFamily="18" charset="2"/>
              </a:rPr>
              <a:t>posun spotřebitelů do outletů  (nákupy na internetu a pod) není dobře reprezentován v CPI</a:t>
            </a:r>
            <a:endParaRPr lang="en-US" altLang="cs-CZ" sz="2800" dirty="0">
              <a:sym typeface="Symbol" panose="05050102010706020507" pitchFamily="18" charset="2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ECCF1D99-AA6D-4431-9F6D-DB21FA92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D742D855-766C-485B-88F3-8167A930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C380A919-D7AE-41D3-9E1D-1DF2DF75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5607" name="Rectangle 9">
            <a:extLst>
              <a:ext uri="{FF2B5EF4-FFF2-40B4-BE49-F238E27FC236}">
                <a16:creationId xmlns:a16="http://schemas.microsoft.com/office/drawing/2014/main" id="{792C01BB-32C5-46AD-8EB8-C74E1EBFD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5608" name="Rectangle 10">
            <a:extLst>
              <a:ext uri="{FF2B5EF4-FFF2-40B4-BE49-F238E27FC236}">
                <a16:creationId xmlns:a16="http://schemas.microsoft.com/office/drawing/2014/main" id="{9B25363F-AE6E-4AD1-8E29-8CEC1A93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5609" name="Rectangle 11">
            <a:extLst>
              <a:ext uri="{FF2B5EF4-FFF2-40B4-BE49-F238E27FC236}">
                <a16:creationId xmlns:a16="http://schemas.microsoft.com/office/drawing/2014/main" id="{DF6B1FA1-2509-483D-97A9-653A5135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5610" name="Rectangle 11">
            <a:extLst>
              <a:ext uri="{FF2B5EF4-FFF2-40B4-BE49-F238E27FC236}">
                <a16:creationId xmlns:a16="http://schemas.microsoft.com/office/drawing/2014/main" id="{7DF663F7-9CC5-4480-A3F3-BFAA4A8E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A77D4071-896F-469D-9BE2-0AB1EC84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Ukazatele trhu práce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BF84459C-99BA-49CF-A166-8C8353F6D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941388"/>
            <a:ext cx="8331200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800" b="1" i="1" u="sng">
                <a:solidFill>
                  <a:schemeClr val="accent2"/>
                </a:solidFill>
              </a:rPr>
              <a:t>Stru</a:t>
            </a:r>
            <a:r>
              <a:rPr lang="cs-CZ" altLang="cs-CZ" sz="2800" b="1" i="1" u="sng">
                <a:solidFill>
                  <a:schemeClr val="accent2"/>
                </a:solidFill>
              </a:rPr>
              <a:t>k</a:t>
            </a:r>
            <a:r>
              <a:rPr lang="en-US" altLang="cs-CZ" sz="2800" b="1" i="1" u="sng">
                <a:solidFill>
                  <a:schemeClr val="accent2"/>
                </a:solidFill>
              </a:rPr>
              <a:t>tur</a:t>
            </a:r>
            <a:r>
              <a:rPr lang="cs-CZ" altLang="cs-CZ" sz="2800" b="1" i="1" u="sng">
                <a:solidFill>
                  <a:schemeClr val="accent2"/>
                </a:solidFill>
              </a:rPr>
              <a:t>a</a:t>
            </a:r>
            <a:r>
              <a:rPr lang="en-US" altLang="cs-CZ" sz="2800" b="1" i="1" u="sng">
                <a:solidFill>
                  <a:schemeClr val="accent2"/>
                </a:solidFill>
              </a:rPr>
              <a:t> popula</a:t>
            </a:r>
            <a:r>
              <a:rPr lang="cs-CZ" altLang="cs-CZ" sz="2800" b="1" i="1" u="sng">
                <a:solidFill>
                  <a:schemeClr val="accent2"/>
                </a:solidFill>
              </a:rPr>
              <a:t>ce</a:t>
            </a:r>
            <a:r>
              <a:rPr lang="cs-CZ" altLang="cs-CZ" sz="2800" b="1"/>
              <a:t>:</a:t>
            </a:r>
            <a:r>
              <a:rPr lang="en-US" altLang="cs-CZ" sz="2800" b="1"/>
              <a:t> </a:t>
            </a:r>
            <a:endParaRPr lang="cs-CZ" altLang="cs-CZ" sz="2800" b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/>
              <a:t>	-</a:t>
            </a:r>
            <a:r>
              <a:rPr lang="cs-CZ" altLang="cs-CZ" sz="2800" u="sng">
                <a:solidFill>
                  <a:schemeClr val="accent1"/>
                </a:solidFill>
              </a:rPr>
              <a:t>Zaměstnaní </a:t>
            </a:r>
            <a:r>
              <a:rPr lang="en-US" altLang="cs-CZ" sz="2800" u="sng">
                <a:solidFill>
                  <a:schemeClr val="accent1"/>
                </a:solidFill>
              </a:rPr>
              <a:t>(</a:t>
            </a:r>
            <a:r>
              <a:rPr lang="en-US" altLang="cs-CZ" sz="2800" b="1" i="1" u="sng">
                <a:solidFill>
                  <a:schemeClr val="accent1"/>
                </a:solidFill>
              </a:rPr>
              <a:t>E</a:t>
            </a:r>
            <a:r>
              <a:rPr lang="en-US" altLang="cs-CZ" sz="2800" u="sng">
                <a:solidFill>
                  <a:schemeClr val="accent1"/>
                </a:solidFill>
              </a:rPr>
              <a:t>)-</a:t>
            </a:r>
            <a:r>
              <a:rPr lang="en-US" altLang="cs-CZ" sz="2800"/>
              <a:t> </a:t>
            </a:r>
            <a:r>
              <a:rPr lang="cs-CZ" altLang="cs-CZ" sz="2800"/>
              <a:t>má práci</a:t>
            </a:r>
            <a:endParaRPr lang="en-US" altLang="cs-CZ" sz="2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/>
              <a:t>	-</a:t>
            </a:r>
            <a:r>
              <a:rPr lang="cs-CZ" altLang="cs-CZ" sz="2800" u="sng">
                <a:solidFill>
                  <a:schemeClr val="accent1"/>
                </a:solidFill>
              </a:rPr>
              <a:t>Nezaměstnaní </a:t>
            </a:r>
            <a:r>
              <a:rPr lang="en-US" altLang="cs-CZ" sz="2800" u="sng">
                <a:solidFill>
                  <a:schemeClr val="accent1"/>
                </a:solidFill>
              </a:rPr>
              <a:t>(</a:t>
            </a:r>
            <a:r>
              <a:rPr lang="en-US" altLang="cs-CZ" sz="2800" b="1" i="1" u="sng">
                <a:solidFill>
                  <a:schemeClr val="accent1"/>
                </a:solidFill>
              </a:rPr>
              <a:t>U</a:t>
            </a:r>
            <a:r>
              <a:rPr lang="en-US" altLang="cs-CZ" sz="2800" u="sng">
                <a:solidFill>
                  <a:schemeClr val="accent1"/>
                </a:solidFill>
              </a:rPr>
              <a:t>)-</a:t>
            </a:r>
            <a:r>
              <a:rPr lang="en-US" altLang="cs-CZ" sz="2800"/>
              <a:t> </a:t>
            </a:r>
            <a:r>
              <a:rPr lang="cs-CZ" altLang="cs-CZ" sz="2800"/>
              <a:t>nemá práci, je schopen pracovat, práci hledá a je připraven do ní nastoupit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/>
              <a:t>	- </a:t>
            </a:r>
            <a:r>
              <a:rPr lang="en-US" altLang="cs-CZ" sz="2800" u="sng">
                <a:solidFill>
                  <a:schemeClr val="accent1"/>
                </a:solidFill>
              </a:rPr>
              <a:t>Mimo pracovní sílu (</a:t>
            </a:r>
            <a:r>
              <a:rPr lang="en-US" altLang="cs-CZ" sz="2800" b="1" i="1" u="sng">
                <a:solidFill>
                  <a:schemeClr val="accent1"/>
                </a:solidFill>
              </a:rPr>
              <a:t>O</a:t>
            </a:r>
            <a:r>
              <a:rPr lang="en-US" altLang="cs-CZ" sz="2800" u="sng">
                <a:solidFill>
                  <a:schemeClr val="accent1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 u="sng">
                <a:solidFill>
                  <a:schemeClr val="accent2"/>
                </a:solidFill>
              </a:rPr>
              <a:t>Definice:</a:t>
            </a:r>
          </a:p>
          <a:p>
            <a:pPr eaLnBrk="1" hangingPunct="1">
              <a:spcBef>
                <a:spcPts val="600"/>
              </a:spcBef>
            </a:pPr>
            <a:r>
              <a:rPr lang="cs-CZ" altLang="cs-CZ" sz="2800">
                <a:solidFill>
                  <a:schemeClr val="accent1"/>
                </a:solidFill>
              </a:rPr>
              <a:t>Pracovní síla:</a:t>
            </a:r>
            <a:r>
              <a:rPr lang="en-US" altLang="cs-CZ" sz="2800"/>
              <a:t> </a:t>
            </a:r>
            <a:r>
              <a:rPr lang="cs-CZ" altLang="cs-CZ" sz="2800"/>
              <a:t>				</a:t>
            </a:r>
            <a:r>
              <a:rPr lang="cs-CZ" altLang="cs-CZ" sz="2800" b="1" i="1"/>
              <a:t>L</a:t>
            </a:r>
            <a:r>
              <a:rPr lang="en-US" altLang="cs-CZ" sz="2800" b="1" i="1"/>
              <a:t>=U+E</a:t>
            </a:r>
            <a:endParaRPr lang="cs-CZ" altLang="cs-CZ" sz="2800" b="1" i="1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Míra nezaměstnanosti:</a:t>
            </a:r>
            <a:r>
              <a:rPr lang="en-US" altLang="cs-CZ" sz="2800">
                <a:sym typeface="Symbol" panose="05050102010706020507" pitchFamily="18" charset="2"/>
              </a:rPr>
              <a:t> </a:t>
            </a:r>
            <a:r>
              <a:rPr lang="cs-CZ" altLang="cs-CZ" sz="2800">
                <a:sym typeface="Symbol" panose="05050102010706020507" pitchFamily="18" charset="2"/>
              </a:rPr>
              <a:t>		</a:t>
            </a:r>
            <a:r>
              <a:rPr lang="en-US" altLang="cs-CZ" sz="2800" b="1" i="1">
                <a:sym typeface="Symbol" panose="05050102010706020507" pitchFamily="18" charset="2"/>
              </a:rPr>
              <a:t>u= U/ (U+E)</a:t>
            </a:r>
          </a:p>
          <a:p>
            <a:pPr eaLnBrk="1" hangingPunct="1">
              <a:spcBef>
                <a:spcPts val="600"/>
              </a:spcBef>
            </a:pP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Míra p</a:t>
            </a:r>
            <a:r>
              <a:rPr lang="en-GB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articipa</a:t>
            </a: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ce:</a:t>
            </a:r>
            <a:r>
              <a:rPr lang="en-GB" altLang="cs-CZ" sz="2800">
                <a:sym typeface="Symbol" panose="05050102010706020507" pitchFamily="18" charset="2"/>
              </a:rPr>
              <a:t> </a:t>
            </a:r>
            <a:r>
              <a:rPr lang="cs-CZ" altLang="cs-CZ" sz="2800">
                <a:sym typeface="Symbol" panose="05050102010706020507" pitchFamily="18" charset="2"/>
              </a:rPr>
              <a:t>		</a:t>
            </a:r>
            <a:r>
              <a:rPr lang="en-GB" altLang="cs-CZ" sz="2800" b="1" i="1">
                <a:sym typeface="Symbol" panose="05050102010706020507" pitchFamily="18" charset="2"/>
              </a:rPr>
              <a:t>a= (U+E)/(U+E+O)</a:t>
            </a:r>
            <a:endParaRPr lang="cs-CZ" altLang="cs-CZ" sz="2800" b="1" i="1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cs-CZ" altLang="cs-CZ" sz="2800">
                <a:solidFill>
                  <a:schemeClr val="accent1"/>
                </a:solidFill>
                <a:sym typeface="Symbol" panose="05050102010706020507" pitchFamily="18" charset="2"/>
              </a:rPr>
              <a:t>Podíl nezaměstnaných osob   </a:t>
            </a:r>
            <a:r>
              <a:rPr lang="cs-CZ" altLang="cs-CZ" sz="2800" b="1" i="1">
                <a:sym typeface="Symbol" panose="05050102010706020507" pitchFamily="18" charset="2"/>
              </a:rPr>
              <a:t>p</a:t>
            </a:r>
            <a:r>
              <a:rPr lang="en-US" altLang="cs-CZ" sz="2800" b="1" i="1">
                <a:sym typeface="Symbol" panose="05050102010706020507" pitchFamily="18" charset="2"/>
              </a:rPr>
              <a:t>= U/ (U+E</a:t>
            </a:r>
            <a:r>
              <a:rPr lang="cs-CZ" altLang="cs-CZ" sz="2800" b="1" i="1">
                <a:sym typeface="Symbol" panose="05050102010706020507" pitchFamily="18" charset="2"/>
              </a:rPr>
              <a:t>+O</a:t>
            </a:r>
            <a:r>
              <a:rPr lang="en-US" altLang="cs-CZ" sz="2800" b="1" i="1">
                <a:sym typeface="Symbol" panose="05050102010706020507" pitchFamily="18" charset="2"/>
              </a:rPr>
              <a:t>)</a:t>
            </a:r>
            <a:r>
              <a:rPr lang="cs-CZ" altLang="cs-CZ" sz="2800" b="1" i="1">
                <a:sym typeface="Symbol" panose="05050102010706020507" pitchFamily="18" charset="2"/>
              </a:rPr>
              <a:t>=u.a</a:t>
            </a:r>
            <a:endParaRPr lang="en-US" altLang="cs-CZ" sz="2800" b="1" i="1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endParaRPr lang="en-US" altLang="cs-CZ" sz="2800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8CF6835B-1ED8-4BA4-B54A-7EFBCC9E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3B96D416-A257-4B88-ACCE-DB587B65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6630" name="Rectangle 8">
            <a:extLst>
              <a:ext uri="{FF2B5EF4-FFF2-40B4-BE49-F238E27FC236}">
                <a16:creationId xmlns:a16="http://schemas.microsoft.com/office/drawing/2014/main" id="{67FB16B9-BB6B-4BBF-AA9C-BB76E524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6631" name="Rectangle 9">
            <a:extLst>
              <a:ext uri="{FF2B5EF4-FFF2-40B4-BE49-F238E27FC236}">
                <a16:creationId xmlns:a16="http://schemas.microsoft.com/office/drawing/2014/main" id="{D670A0A6-EF94-49A7-8C21-E6CAA3BC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6632" name="Rectangle 10">
            <a:extLst>
              <a:ext uri="{FF2B5EF4-FFF2-40B4-BE49-F238E27FC236}">
                <a16:creationId xmlns:a16="http://schemas.microsoft.com/office/drawing/2014/main" id="{38009199-C14E-4DA0-95D1-C6D2989AD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6633" name="Rectangle 11">
            <a:extLst>
              <a:ext uri="{FF2B5EF4-FFF2-40B4-BE49-F238E27FC236}">
                <a16:creationId xmlns:a16="http://schemas.microsoft.com/office/drawing/2014/main" id="{FEDE2D33-A532-4452-8487-9C81BEE3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0" name="AutoShape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80FFD16-6161-4173-A311-0ACD2DE7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6327775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0DC06C67-0BA5-4874-B391-184D82C53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EC46C72-0715-4D30-AA05-7D07DDCD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rgbClr val="FF0000"/>
                </a:solidFill>
              </a:rPr>
              <a:t>„Disclaimers“</a:t>
            </a:r>
            <a:endParaRPr lang="en-US" altLang="cs-CZ" sz="2800" b="1" i="1">
              <a:solidFill>
                <a:srgbClr val="FF0000"/>
              </a:solidFill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3A363DB3-0193-43A0-9BAC-4E3790AB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939800"/>
            <a:ext cx="8399463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800" i="1"/>
              <a:t>Názory prezentované na přednáškách jsou pouze moje vlastní a nezbytně neodráží oficiální pozici ÚNRR.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800" i="1"/>
              <a:t>Pokaždé, když říkám „poptávka“ může to být „poptávka“, ale i „nabídka“ a naopak. Na vás je, aby jste to poznali.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800" i="1"/>
              <a:t>Zabudka a nezabudka (Separace průtokových poznatků);Trestání učitele učitelem a Názorné a úlekové fixace používat nebudu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BF9C055-1979-4AAB-BB04-D72F96AF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Ukazatele ek</a:t>
            </a:r>
            <a:r>
              <a:rPr lang="en-GB" altLang="cs-CZ" sz="2800" b="1" i="1">
                <a:solidFill>
                  <a:schemeClr val="tx2"/>
                </a:solidFill>
              </a:rPr>
              <a:t>onomic</a:t>
            </a:r>
            <a:r>
              <a:rPr lang="cs-CZ" altLang="cs-CZ" sz="2800" b="1" i="1">
                <a:solidFill>
                  <a:schemeClr val="tx2"/>
                </a:solidFill>
              </a:rPr>
              <a:t>ké</a:t>
            </a:r>
            <a:r>
              <a:rPr lang="en-GB" altLang="cs-CZ" sz="2800" b="1" i="1">
                <a:solidFill>
                  <a:schemeClr val="tx2"/>
                </a:solidFill>
              </a:rPr>
              <a:t> a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tivity 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19AF9732-9219-4B08-BCFF-07733A30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941388"/>
            <a:ext cx="833120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UcPeriod"/>
            </a:pPr>
            <a:r>
              <a:rPr lang="cs-CZ" altLang="cs-CZ" sz="2400" b="1" u="sng">
                <a:solidFill>
                  <a:schemeClr val="accent2"/>
                </a:solidFill>
              </a:rPr>
              <a:t>HDP (Hrubý domácí produkt)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sym typeface="Symbol" panose="05050102010706020507" pitchFamily="18" charset="2"/>
              </a:rPr>
              <a:t>Definice</a:t>
            </a:r>
            <a:r>
              <a:rPr lang="cs-CZ" altLang="cs-CZ" sz="2400">
                <a:sym typeface="Symbol" panose="05050102010706020507" pitchFamily="18" charset="2"/>
              </a:rPr>
              <a:t>: </a:t>
            </a:r>
            <a:r>
              <a:rPr lang="cs-CZ" altLang="cs-CZ" sz="2400">
                <a:solidFill>
                  <a:schemeClr val="accent1"/>
                </a:solidFill>
                <a:sym typeface="Symbol" panose="05050102010706020507" pitchFamily="18" charset="2"/>
              </a:rPr>
              <a:t>Suma všeho finálního zboží a služeb vyprodukovaných na území dané země za dané období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 u="sng">
                <a:sym typeface="Symbol" panose="05050102010706020507" pitchFamily="18" charset="2"/>
              </a:rPr>
              <a:t>Poznámky</a:t>
            </a:r>
          </a:p>
          <a:p>
            <a:pPr eaLnBrk="1" hangingPunct="1"/>
            <a:r>
              <a:rPr lang="cs-CZ" altLang="cs-CZ" sz="2000">
                <a:sym typeface="Symbol" panose="05050102010706020507" pitchFamily="18" charset="2"/>
              </a:rPr>
              <a:t>Vlastnictví výrobních faktorů nehraje roli</a:t>
            </a:r>
          </a:p>
          <a:p>
            <a:pPr eaLnBrk="1" hangingPunct="1"/>
            <a:r>
              <a:rPr lang="cs-CZ" altLang="cs-CZ" sz="2000">
                <a:sym typeface="Symbol" panose="05050102010706020507" pitchFamily="18" charset="2"/>
              </a:rPr>
              <a:t>Hodnota zboží a služeb oceněna tržními cenami (včetně nepřímých daní)</a:t>
            </a:r>
          </a:p>
          <a:p>
            <a:pPr eaLnBrk="1" hangingPunct="1"/>
            <a:r>
              <a:rPr lang="cs-CZ" altLang="cs-CZ" sz="2000" u="sng">
                <a:sym typeface="Symbol" panose="05050102010706020507" pitchFamily="18" charset="2"/>
              </a:rPr>
              <a:t>Běžné</a:t>
            </a:r>
            <a:r>
              <a:rPr lang="cs-CZ" altLang="cs-CZ" sz="2000">
                <a:sym typeface="Symbol" panose="05050102010706020507" pitchFamily="18" charset="2"/>
              </a:rPr>
              <a:t> období, transakce s </a:t>
            </a:r>
            <a:r>
              <a:rPr lang="cs-CZ" altLang="cs-CZ" sz="2000" u="sng">
                <a:sym typeface="Symbol" panose="05050102010706020507" pitchFamily="18" charset="2"/>
              </a:rPr>
              <a:t>existujícími</a:t>
            </a:r>
            <a:r>
              <a:rPr lang="cs-CZ" altLang="cs-CZ" sz="2000">
                <a:sym typeface="Symbol" panose="05050102010706020507" pitchFamily="18" charset="2"/>
              </a:rPr>
              <a:t> komoditami- ne transakce s použitým zbožím</a:t>
            </a:r>
          </a:p>
          <a:p>
            <a:pPr eaLnBrk="1" hangingPunct="1"/>
            <a:r>
              <a:rPr lang="cs-CZ" altLang="cs-CZ" sz="2000">
                <a:sym typeface="Symbol" panose="05050102010706020507" pitchFamily="18" charset="2"/>
              </a:rPr>
              <a:t>Zásoby vstupují do HDP jako Změna stavu zásob (ZSZ)</a:t>
            </a:r>
          </a:p>
          <a:p>
            <a:pPr eaLnBrk="1" hangingPunct="1"/>
            <a:r>
              <a:rPr lang="cs-CZ" altLang="cs-CZ" sz="2000">
                <a:sym typeface="Symbol" panose="05050102010706020507" pitchFamily="18" charset="2"/>
              </a:rPr>
              <a:t>Nezahrnuje šedou ekonomiku, externality, transfery, mezispotřebu</a:t>
            </a:r>
          </a:p>
          <a:p>
            <a:pPr eaLnBrk="1" hangingPunct="1"/>
            <a:r>
              <a:rPr lang="cs-CZ" altLang="cs-CZ" sz="2000">
                <a:sym typeface="Symbol" panose="05050102010706020507" pitchFamily="18" charset="2"/>
              </a:rPr>
              <a:t>Nezapočítává se změna kvality zboží</a:t>
            </a:r>
          </a:p>
          <a:p>
            <a:pPr eaLnBrk="1" hangingPunct="1"/>
            <a:r>
              <a:rPr lang="cs-CZ" altLang="cs-CZ" sz="2000">
                <a:sym typeface="Symbol" panose="05050102010706020507" pitchFamily="18" charset="2"/>
              </a:rPr>
              <a:t>Otázka užitečnosti některých částí HDP</a:t>
            </a:r>
          </a:p>
        </p:txBody>
      </p:sp>
      <p:pic>
        <p:nvPicPr>
          <p:cNvPr id="3" name="Obrázek 2" descr="Obsah obrázku mapa&#10;&#10;Popis byl vytvořen automaticky">
            <a:extLst>
              <a:ext uri="{FF2B5EF4-FFF2-40B4-BE49-F238E27FC236}">
                <a16:creationId xmlns:a16="http://schemas.microsoft.com/office/drawing/2014/main" id="{AA777E57-7672-4832-A11C-124F4662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13" y="3865350"/>
            <a:ext cx="514350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C82BC2A5-C00F-3492-F675-9134ADC7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1" y="1239598"/>
            <a:ext cx="8263235" cy="4993056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28E30AEB-6FB7-9D98-B744-00CAAE8A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Anatomie cenového šoku 2022/2023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4" name="Pravá složená závorka 3">
            <a:extLst>
              <a:ext uri="{FF2B5EF4-FFF2-40B4-BE49-F238E27FC236}">
                <a16:creationId xmlns:a16="http://schemas.microsoft.com/office/drawing/2014/main" id="{4B039CCA-2EF7-A959-C352-8F50ACEBDDD2}"/>
              </a:ext>
            </a:extLst>
          </p:cNvPr>
          <p:cNvSpPr/>
          <p:nvPr/>
        </p:nvSpPr>
        <p:spPr>
          <a:xfrm rot="16200000">
            <a:off x="5608552" y="3368622"/>
            <a:ext cx="219874" cy="58284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D9401A1-92CC-0627-2EC3-44285B7E9DF6}"/>
              </a:ext>
            </a:extLst>
          </p:cNvPr>
          <p:cNvSpPr txBox="1"/>
          <p:nvPr/>
        </p:nvSpPr>
        <p:spPr>
          <a:xfrm>
            <a:off x="5263035" y="2998987"/>
            <a:ext cx="74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>
                <a:solidFill>
                  <a:srgbClr val="FF0000"/>
                </a:solidFill>
              </a:rPr>
              <a:t>Úsporný tarif</a:t>
            </a:r>
          </a:p>
        </p:txBody>
      </p:sp>
      <p:sp>
        <p:nvSpPr>
          <p:cNvPr id="6" name="Pravá složená závorka 5">
            <a:extLst>
              <a:ext uri="{FF2B5EF4-FFF2-40B4-BE49-F238E27FC236}">
                <a16:creationId xmlns:a16="http://schemas.microsoft.com/office/drawing/2014/main" id="{8BCF92F7-72B4-AC44-D9D6-48DFB296968A}"/>
              </a:ext>
            </a:extLst>
          </p:cNvPr>
          <p:cNvSpPr/>
          <p:nvPr/>
        </p:nvSpPr>
        <p:spPr>
          <a:xfrm rot="16200000">
            <a:off x="6810277" y="2356573"/>
            <a:ext cx="219875" cy="2986298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8A5C65-3F31-9422-49B0-0395B268523D}"/>
              </a:ext>
            </a:extLst>
          </p:cNvPr>
          <p:cNvSpPr txBox="1"/>
          <p:nvPr/>
        </p:nvSpPr>
        <p:spPr>
          <a:xfrm>
            <a:off x="6391137" y="2986815"/>
            <a:ext cx="84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>
                <a:solidFill>
                  <a:srgbClr val="00B050"/>
                </a:solidFill>
              </a:rPr>
              <a:t>Odpuštění POZE</a:t>
            </a:r>
          </a:p>
        </p:txBody>
      </p:sp>
    </p:spTree>
    <p:extLst>
      <p:ext uri="{BB962C8B-B14F-4D97-AF65-F5344CB8AC3E}">
        <p14:creationId xmlns:p14="http://schemas.microsoft.com/office/powerpoint/2010/main" val="364792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6C6F91ED-8283-5BE8-37C3-2B575CA5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4" y="1222513"/>
            <a:ext cx="8263235" cy="5004031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28E30AEB-6FB7-9D98-B744-00CAAE8A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Anatomie cenového šoku 2022/2023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1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DFEB90C-7527-4A93-83A2-FDFFB027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400" b="1" i="1">
                <a:solidFill>
                  <a:schemeClr val="tx2"/>
                </a:solidFill>
              </a:rPr>
              <a:t>Ukazatele ek</a:t>
            </a:r>
            <a:r>
              <a:rPr lang="en-GB" altLang="cs-CZ" sz="2400" b="1" i="1">
                <a:solidFill>
                  <a:schemeClr val="tx2"/>
                </a:solidFill>
              </a:rPr>
              <a:t>onomic</a:t>
            </a:r>
            <a:r>
              <a:rPr lang="cs-CZ" altLang="cs-CZ" sz="2400" b="1" i="1">
                <a:solidFill>
                  <a:schemeClr val="tx2"/>
                </a:solidFill>
              </a:rPr>
              <a:t>ké</a:t>
            </a:r>
            <a:r>
              <a:rPr lang="en-GB" altLang="cs-CZ" sz="2400" b="1" i="1">
                <a:solidFill>
                  <a:schemeClr val="tx2"/>
                </a:solidFill>
              </a:rPr>
              <a:t> a</a:t>
            </a:r>
            <a:r>
              <a:rPr lang="cs-CZ" altLang="cs-CZ" sz="2400" b="1" i="1">
                <a:solidFill>
                  <a:schemeClr val="tx2"/>
                </a:solidFill>
              </a:rPr>
              <a:t>k</a:t>
            </a:r>
            <a:r>
              <a:rPr lang="en-GB" altLang="cs-CZ" sz="2400" b="1" i="1">
                <a:solidFill>
                  <a:schemeClr val="tx2"/>
                </a:solidFill>
              </a:rPr>
              <a:t>tivity</a:t>
            </a:r>
            <a:r>
              <a:rPr lang="en-GB" altLang="cs-CZ" sz="2400"/>
              <a:t> </a:t>
            </a:r>
            <a:r>
              <a:rPr lang="cs-CZ" altLang="cs-CZ" sz="2400"/>
              <a:t>II</a:t>
            </a:r>
            <a:endParaRPr lang="en-GB" altLang="cs-CZ" sz="2400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190AC77E-4C09-4A3F-AEF9-5166A6C0A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731838"/>
            <a:ext cx="8331200" cy="595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UcPeriod" startAt="2"/>
            </a:pPr>
            <a:r>
              <a:rPr lang="cs-CZ" altLang="cs-CZ" sz="2400" b="1" u="sng">
                <a:solidFill>
                  <a:schemeClr val="accent2"/>
                </a:solidFill>
              </a:rPr>
              <a:t>H</a:t>
            </a:r>
            <a:r>
              <a:rPr lang="en-US" altLang="cs-CZ" sz="2400" b="1" u="sng">
                <a:solidFill>
                  <a:schemeClr val="accent2"/>
                </a:solidFill>
              </a:rPr>
              <a:t>DP </a:t>
            </a:r>
            <a:r>
              <a:rPr lang="cs-CZ" altLang="cs-CZ" sz="2400" b="1" u="sng">
                <a:solidFill>
                  <a:schemeClr val="accent2"/>
                </a:solidFill>
              </a:rPr>
              <a:t>v běžných a stálých cenách</a:t>
            </a:r>
            <a:r>
              <a:rPr lang="en-US" altLang="cs-CZ" sz="2400" b="1" u="sng">
                <a:solidFill>
                  <a:schemeClr val="accent2"/>
                </a:solidFill>
              </a:rPr>
              <a:t>- nomin</a:t>
            </a:r>
            <a:r>
              <a:rPr lang="cs-CZ" altLang="cs-CZ" sz="2400" b="1" u="sng">
                <a:solidFill>
                  <a:schemeClr val="accent2"/>
                </a:solidFill>
              </a:rPr>
              <a:t>ální</a:t>
            </a:r>
            <a:r>
              <a:rPr lang="en-US" altLang="cs-CZ" sz="2400" b="1" u="sng">
                <a:solidFill>
                  <a:schemeClr val="accent2"/>
                </a:solidFill>
              </a:rPr>
              <a:t> a re</a:t>
            </a:r>
            <a:r>
              <a:rPr lang="cs-CZ" altLang="cs-CZ" sz="2400" b="1" u="sng">
                <a:solidFill>
                  <a:schemeClr val="accent2"/>
                </a:solidFill>
              </a:rPr>
              <a:t>álný H</a:t>
            </a:r>
            <a:r>
              <a:rPr lang="en-US" altLang="cs-CZ" sz="2400" b="1" u="sng">
                <a:solidFill>
                  <a:schemeClr val="accent2"/>
                </a:solidFill>
              </a:rPr>
              <a:t>DP</a:t>
            </a:r>
            <a:r>
              <a:rPr lang="cs-CZ" altLang="cs-CZ" sz="2400" b="1" u="sng">
                <a:solidFill>
                  <a:schemeClr val="accent2"/>
                </a:solidFill>
              </a:rPr>
              <a:t> (</a:t>
            </a:r>
            <a:r>
              <a:rPr lang="cs-CZ" altLang="cs-CZ" sz="2400" b="1" u="sng">
                <a:solidFill>
                  <a:srgbClr val="FF0000"/>
                </a:solidFill>
              </a:rPr>
              <a:t>růsty</a:t>
            </a:r>
            <a:r>
              <a:rPr lang="cs-CZ" altLang="cs-CZ" sz="2400" b="1" u="sng">
                <a:solidFill>
                  <a:schemeClr val="accent2"/>
                </a:solidFill>
              </a:rPr>
              <a:t>)</a:t>
            </a:r>
            <a:endParaRPr lang="en-US" altLang="cs-CZ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 i="1" u="sng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 i="1" u="sng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 i="1" u="sng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Obvykle </a:t>
            </a:r>
            <a:r>
              <a:rPr lang="en-US" altLang="cs-CZ" sz="2000" b="1" i="1">
                <a:sym typeface="Symbol" panose="05050102010706020507" pitchFamily="18" charset="2"/>
              </a:rPr>
              <a:t>HDP</a:t>
            </a:r>
            <a:r>
              <a:rPr lang="en-US" altLang="cs-CZ" sz="2000" b="1" i="1" baseline="-25000">
                <a:sym typeface="Symbol" panose="05050102010706020507" pitchFamily="18" charset="2"/>
              </a:rPr>
              <a:t>N</a:t>
            </a:r>
            <a:r>
              <a:rPr lang="en-US" altLang="cs-CZ" sz="2000" b="1" i="1">
                <a:sym typeface="Symbol" panose="05050102010706020507" pitchFamily="18" charset="2"/>
              </a:rPr>
              <a:t>&gt; HDP</a:t>
            </a:r>
            <a:r>
              <a:rPr lang="en-US" altLang="cs-CZ" sz="2000" b="1" i="1" baseline="-25000">
                <a:sym typeface="Symbol" panose="05050102010706020507" pitchFamily="18" charset="2"/>
              </a:rPr>
              <a:t>R1</a:t>
            </a:r>
            <a:r>
              <a:rPr lang="en-US" altLang="cs-CZ" sz="2000" b="1" i="1">
                <a:sym typeface="Symbol" panose="05050102010706020507" pitchFamily="18" charset="2"/>
              </a:rPr>
              <a:t>&gt; HDP</a:t>
            </a:r>
            <a:r>
              <a:rPr lang="en-US" altLang="cs-CZ" sz="2000" b="1" i="1" baseline="-25000">
                <a:sym typeface="Symbol" panose="05050102010706020507" pitchFamily="18" charset="2"/>
              </a:rPr>
              <a:t>R2</a:t>
            </a:r>
            <a:endParaRPr lang="en-US" altLang="cs-CZ" sz="1200" b="1" i="1" baseline="-25000"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Tx/>
              <a:buAutoNum type="alphaUcPeriod" startAt="3"/>
            </a:pP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DP 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 USD (EUR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, PPP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000" b="1" i="1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>
                <a:sym typeface="Symbol" panose="05050102010706020507" pitchFamily="18" charset="2"/>
              </a:rPr>
              <a:t>USD</a:t>
            </a:r>
            <a:r>
              <a:rPr lang="en-US" altLang="cs-CZ" sz="2000" b="1" i="1">
                <a:sym typeface="Symbol" panose="05050102010706020507" pitchFamily="18" charset="2"/>
              </a:rPr>
              <a:t> = y</a:t>
            </a:r>
            <a:r>
              <a:rPr lang="en-US" altLang="cs-CZ" sz="2000" b="1" i="1" baseline="-25000">
                <a:sym typeface="Symbol" panose="05050102010706020507" pitchFamily="18" charset="2"/>
              </a:rPr>
              <a:t>Kč</a:t>
            </a:r>
            <a:r>
              <a:rPr lang="en-US" altLang="cs-CZ" sz="2000" b="1" i="1">
                <a:sym typeface="Symbol" panose="05050102010706020507" pitchFamily="18" charset="2"/>
              </a:rPr>
              <a:t> + </a:t>
            </a:r>
            <a:r>
              <a:rPr lang="en-US" altLang="cs-CZ" sz="2000" b="1" i="1" baseline="-25000">
                <a:sym typeface="Symbol" panose="05050102010706020507" pitchFamily="18" charset="2"/>
              </a:rPr>
              <a:t>defl</a:t>
            </a:r>
            <a:r>
              <a:rPr lang="en-US" altLang="cs-CZ" sz="2000" b="1" i="1">
                <a:sym typeface="Symbol" panose="05050102010706020507" pitchFamily="18" charset="2"/>
              </a:rPr>
              <a:t> - k</a:t>
            </a:r>
            <a:r>
              <a:rPr lang="en-US" altLang="cs-CZ" sz="2000" b="1" i="1" baseline="-25000">
                <a:sym typeface="Symbol" panose="05050102010706020507" pitchFamily="18" charset="2"/>
              </a:rPr>
              <a:t>Kč/USD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D.	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DP vs. 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Výroba</a:t>
            </a:r>
            <a:endParaRPr lang="en-US" altLang="cs-CZ" sz="2400" b="1" u="sng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E.	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DP vs. NDP (Net Domestic Product)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F.	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DP vs.   Disponib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ní důchod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YD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30000"/>
              </a:spcBef>
              <a:buFontTx/>
              <a:buAutoNum type="alphaUcPeriod" startAt="7"/>
            </a:pP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DP vs. 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NP</a:t>
            </a:r>
          </a:p>
          <a:p>
            <a:pPr eaLnBrk="1" hangingPunct="1">
              <a:spcBef>
                <a:spcPct val="30000"/>
              </a:spcBef>
              <a:buFontTx/>
              <a:buAutoNum type="alphaUcPeriod" startAt="7"/>
            </a:pP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3 Metod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výpočtu HDP</a:t>
            </a:r>
            <a:r>
              <a:rPr lang="en-US" altLang="cs-CZ" sz="2400" b="1" u="sng">
                <a:sym typeface="Symbol" panose="05050102010706020507" pitchFamily="18" charset="2"/>
              </a:rPr>
              <a:t> </a:t>
            </a:r>
            <a:r>
              <a:rPr lang="en-US" altLang="cs-CZ" sz="2000" u="sng">
                <a:sym typeface="Symbol" panose="05050102010706020507" pitchFamily="18" charset="2"/>
              </a:rPr>
              <a:t>(</a:t>
            </a:r>
            <a:r>
              <a:rPr lang="cs-CZ" altLang="cs-CZ" sz="2000" u="sng">
                <a:sym typeface="Symbol" panose="05050102010706020507" pitchFamily="18" charset="2"/>
              </a:rPr>
              <a:t>produkční, výdajová a důchodová metoda</a:t>
            </a:r>
            <a:r>
              <a:rPr lang="en-US" altLang="cs-CZ" sz="2000" u="sng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74F2F474-26B5-4156-B12B-AECB1538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D2BB3E8-6C3E-4CEF-97E0-757935940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1544638"/>
          <a:ext cx="230346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155700" imgH="660400" progId="Equation.3">
                  <p:embed/>
                </p:oleObj>
              </mc:Choice>
              <mc:Fallback>
                <p:oleObj name="Rovnice" r:id="rId3" imgW="1155700" imgH="6604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FD2BB3E8-6C3E-4CEF-97E0-757935940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544638"/>
                        <a:ext cx="2303462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7">
            <a:extLst>
              <a:ext uri="{FF2B5EF4-FFF2-40B4-BE49-F238E27FC236}">
                <a16:creationId xmlns:a16="http://schemas.microsoft.com/office/drawing/2014/main" id="{2BD25842-CE4B-4025-B4BC-9947B73F9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8F301E68-641F-491D-B18F-E0EBD1CF1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1504950"/>
          <a:ext cx="23780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1193800" imgH="660400" progId="Equation.3">
                  <p:embed/>
                </p:oleObj>
              </mc:Choice>
              <mc:Fallback>
                <p:oleObj name="Rovnice" r:id="rId5" imgW="1193800" imgH="660400" progId="Equation.3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8F301E68-641F-491D-B18F-E0EBD1CF1D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504950"/>
                        <a:ext cx="23780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9">
            <a:extLst>
              <a:ext uri="{FF2B5EF4-FFF2-40B4-BE49-F238E27FC236}">
                <a16:creationId xmlns:a16="http://schemas.microsoft.com/office/drawing/2014/main" id="{5C77AE92-E244-41CD-A1BE-7272FFCE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9776228E-3943-4A84-BE75-A10D48975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0050" y="1485900"/>
          <a:ext cx="23780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7" imgW="1193800" imgH="660400" progId="Equation.3">
                  <p:embed/>
                </p:oleObj>
              </mc:Choice>
              <mc:Fallback>
                <p:oleObj name="Rovnice" r:id="rId7" imgW="1193800" imgH="660400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9776228E-3943-4A84-BE75-A10D48975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485900"/>
                        <a:ext cx="23780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6FD9E01A-8A5C-42D4-94E4-1B7DF8A6D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2163" y="3213100"/>
          <a:ext cx="3022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9" imgW="1498600" imgH="469900" progId="Equation.3">
                  <p:embed/>
                </p:oleObj>
              </mc:Choice>
              <mc:Fallback>
                <p:oleObj name="Rovnice" r:id="rId9" imgW="1498600" imgH="469900" progId="Equation.3">
                  <p:embed/>
                  <p:pic>
                    <p:nvPicPr>
                      <p:cNvPr id="19467" name="Object 11">
                        <a:extLst>
                          <a:ext uri="{FF2B5EF4-FFF2-40B4-BE49-F238E27FC236}">
                            <a16:creationId xmlns:a16="http://schemas.microsoft.com/office/drawing/2014/main" id="{6FD9E01A-8A5C-42D4-94E4-1B7DF8A6D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3213100"/>
                        <a:ext cx="30226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Line 13">
            <a:extLst>
              <a:ext uri="{FF2B5EF4-FFF2-40B4-BE49-F238E27FC236}">
                <a16:creationId xmlns:a16="http://schemas.microsoft.com/office/drawing/2014/main" id="{0C4340EF-D960-4FB4-9F86-69C70ABC02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0738" y="3781425"/>
            <a:ext cx="1071562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1" name="AutoShape 1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1478BF29-C27A-4F8B-BAC3-CD529C1E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5749925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3" name="AutoShape 2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7F169F80-2924-4847-905C-05384C40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4478338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9AD1393-735D-4D62-BD42-52A444158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Základní vazby mezi indexy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07D1F6D4-1F4C-44F8-B440-2A79FA3C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733425"/>
            <a:ext cx="8331200" cy="651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UcPeriod"/>
            </a:pPr>
            <a:r>
              <a:rPr lang="en-US" altLang="cs-CZ" sz="2400" b="1" u="sng" dirty="0">
                <a:solidFill>
                  <a:schemeClr val="accent2"/>
                </a:solidFill>
              </a:rPr>
              <a:t>E</a:t>
            </a:r>
            <a:r>
              <a:rPr lang="cs-CZ" altLang="cs-CZ" sz="2400" b="1" u="sng" dirty="0">
                <a:solidFill>
                  <a:schemeClr val="accent2"/>
                </a:solidFill>
              </a:rPr>
              <a:t>k</a:t>
            </a:r>
            <a:r>
              <a:rPr lang="en-US" altLang="cs-CZ" sz="2400" b="1" u="sng" dirty="0" err="1">
                <a:solidFill>
                  <a:schemeClr val="accent2"/>
                </a:solidFill>
              </a:rPr>
              <a:t>onomic</a:t>
            </a:r>
            <a:r>
              <a:rPr lang="cs-CZ" altLang="cs-CZ" sz="2400" b="1" u="sng" dirty="0" err="1">
                <a:solidFill>
                  <a:schemeClr val="accent2"/>
                </a:solidFill>
              </a:rPr>
              <a:t>ký</a:t>
            </a:r>
            <a:r>
              <a:rPr lang="cs-CZ" altLang="cs-CZ" sz="2400" b="1" u="sng" dirty="0">
                <a:solidFill>
                  <a:schemeClr val="accent2"/>
                </a:solidFill>
              </a:rPr>
              <a:t> cyklus</a:t>
            </a:r>
            <a:r>
              <a:rPr lang="en-US" altLang="cs-CZ" sz="2400" dirty="0"/>
              <a:t>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cs-CZ" sz="2400" b="1" i="1" dirty="0" err="1">
                <a:solidFill>
                  <a:schemeClr val="accent1"/>
                </a:solidFill>
              </a:rPr>
              <a:t>Poten</a:t>
            </a:r>
            <a:r>
              <a:rPr lang="cs-CZ" altLang="cs-CZ" sz="2400" b="1" i="1" dirty="0" err="1">
                <a:solidFill>
                  <a:schemeClr val="accent1"/>
                </a:solidFill>
              </a:rPr>
              <a:t>ciální</a:t>
            </a:r>
            <a:r>
              <a:rPr lang="cs-CZ" altLang="cs-CZ" sz="2400" b="1" i="1" dirty="0">
                <a:solidFill>
                  <a:schemeClr val="accent1"/>
                </a:solidFill>
              </a:rPr>
              <a:t> výstup</a:t>
            </a:r>
            <a:r>
              <a:rPr lang="en-US" altLang="cs-CZ" sz="2400" b="1" dirty="0">
                <a:solidFill>
                  <a:schemeClr val="accent1"/>
                </a:solidFill>
              </a:rPr>
              <a:t> (</a:t>
            </a:r>
            <a:r>
              <a:rPr lang="en-US" altLang="cs-CZ" sz="2400" b="1" i="1" dirty="0">
                <a:solidFill>
                  <a:schemeClr val="accent1"/>
                </a:solidFill>
              </a:rPr>
              <a:t>Y</a:t>
            </a:r>
            <a:r>
              <a:rPr lang="en-US" altLang="cs-CZ" sz="2400" b="1" i="1" baseline="-25000" dirty="0">
                <a:solidFill>
                  <a:schemeClr val="accent1"/>
                </a:solidFill>
              </a:rPr>
              <a:t>P</a:t>
            </a:r>
            <a:r>
              <a:rPr lang="en-US" altLang="cs-CZ" sz="2400" b="1" dirty="0">
                <a:solidFill>
                  <a:schemeClr val="accent1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000" i="1" dirty="0"/>
              <a:t>1) </a:t>
            </a:r>
            <a:r>
              <a:rPr lang="cs-CZ" altLang="cs-CZ" sz="2000" i="1" dirty="0"/>
              <a:t>Žádné tlaky na růst cen</a:t>
            </a:r>
            <a:endParaRPr lang="en-US" altLang="cs-CZ" sz="2000" i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i="1" dirty="0"/>
              <a:t>nebo</a:t>
            </a:r>
            <a:r>
              <a:rPr lang="en-US" altLang="cs-CZ" sz="2000" i="1" dirty="0"/>
              <a:t>	2) </a:t>
            </a:r>
            <a:r>
              <a:rPr lang="cs-CZ" altLang="cs-CZ" sz="2000" i="1" dirty="0"/>
              <a:t>trhy se vyčišťují</a:t>
            </a:r>
            <a:endParaRPr lang="en-US" altLang="cs-CZ" sz="2000" i="1" dirty="0"/>
          </a:p>
          <a:p>
            <a:pPr eaLnBrk="1" hangingPunct="1">
              <a:spcBef>
                <a:spcPct val="50000"/>
              </a:spcBef>
            </a:pPr>
            <a:r>
              <a:rPr lang="cs-CZ" altLang="cs-CZ" sz="2400" i="1" dirty="0">
                <a:solidFill>
                  <a:schemeClr val="accent1"/>
                </a:solidFill>
              </a:rPr>
              <a:t>Mezera výstupu (o</a:t>
            </a:r>
            <a:r>
              <a:rPr lang="en-US" altLang="cs-CZ" sz="2400" i="1" dirty="0" err="1">
                <a:solidFill>
                  <a:schemeClr val="accent1"/>
                </a:solidFill>
              </a:rPr>
              <a:t>utput</a:t>
            </a:r>
            <a:r>
              <a:rPr lang="en-US" altLang="cs-CZ" sz="2400" i="1" dirty="0">
                <a:solidFill>
                  <a:schemeClr val="accent1"/>
                </a:solidFill>
              </a:rPr>
              <a:t> </a:t>
            </a:r>
            <a:r>
              <a:rPr lang="cs-CZ" altLang="cs-CZ" sz="2400" i="1" dirty="0">
                <a:solidFill>
                  <a:schemeClr val="accent1"/>
                </a:solidFill>
              </a:rPr>
              <a:t>g</a:t>
            </a:r>
            <a:r>
              <a:rPr lang="en-US" altLang="cs-CZ" sz="2400" i="1" dirty="0">
                <a:solidFill>
                  <a:schemeClr val="accent1"/>
                </a:solidFill>
              </a:rPr>
              <a:t>ap</a:t>
            </a:r>
            <a:r>
              <a:rPr lang="cs-CZ" altLang="cs-CZ" sz="2400" i="1" dirty="0">
                <a:solidFill>
                  <a:schemeClr val="accent1"/>
                </a:solidFill>
              </a:rPr>
              <a:t>)</a:t>
            </a:r>
            <a:r>
              <a:rPr lang="en-US" altLang="cs-CZ" sz="2400" i="1" dirty="0"/>
              <a:t> </a:t>
            </a:r>
            <a:endParaRPr lang="cs-CZ" altLang="cs-CZ" sz="2400" i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 dirty="0"/>
              <a:t>Y</a:t>
            </a:r>
            <a:r>
              <a:rPr lang="cs-CZ" altLang="cs-CZ" sz="2400" b="1" i="1" baseline="-25000" dirty="0"/>
              <a:t>G</a:t>
            </a:r>
            <a:r>
              <a:rPr lang="en-US" altLang="cs-CZ" sz="2400" i="1" dirty="0"/>
              <a:t>= (</a:t>
            </a:r>
            <a:r>
              <a:rPr lang="en-US" altLang="cs-CZ" sz="2400" b="1" i="1" dirty="0"/>
              <a:t>Y – Y</a:t>
            </a:r>
            <a:r>
              <a:rPr lang="en-US" altLang="cs-CZ" sz="2400" b="1" i="1" baseline="-25000" dirty="0"/>
              <a:t>P</a:t>
            </a:r>
            <a:r>
              <a:rPr lang="en-US" altLang="cs-CZ" sz="2400" b="1" i="1" dirty="0"/>
              <a:t>)/ Y</a:t>
            </a:r>
            <a:r>
              <a:rPr lang="en-US" altLang="cs-CZ" sz="2400" b="1" i="1" baseline="-25000" dirty="0"/>
              <a:t>P</a:t>
            </a:r>
            <a:r>
              <a:rPr lang="cs-CZ" altLang="cs-CZ" sz="2400" b="1" i="1" baseline="-25000" dirty="0"/>
              <a:t>	</a:t>
            </a:r>
            <a:r>
              <a:rPr lang="cs-CZ" altLang="cs-CZ" sz="2400" b="1" i="1" dirty="0" err="1"/>
              <a:t>dY</a:t>
            </a:r>
            <a:r>
              <a:rPr lang="cs-CZ" altLang="cs-CZ" sz="2400" b="1" i="1" baseline="-25000" dirty="0" err="1"/>
              <a:t>G</a:t>
            </a:r>
            <a:r>
              <a:rPr lang="cs-CZ" altLang="cs-CZ" sz="2400" b="1" i="1" baseline="-25000" dirty="0"/>
              <a:t> </a:t>
            </a:r>
            <a:r>
              <a:rPr lang="cs-CZ" altLang="cs-CZ" sz="2400" i="1" dirty="0"/>
              <a:t>/</a:t>
            </a:r>
            <a:r>
              <a:rPr lang="cs-CZ" altLang="cs-CZ" sz="2400" b="1" i="1" dirty="0" err="1"/>
              <a:t>dt</a:t>
            </a:r>
            <a:r>
              <a:rPr lang="en-US" altLang="cs-CZ" sz="2400" i="1" dirty="0"/>
              <a:t>= (</a:t>
            </a:r>
            <a:r>
              <a:rPr lang="cs-CZ" altLang="cs-CZ" sz="2400" b="1" i="1" dirty="0"/>
              <a:t>y</a:t>
            </a:r>
            <a:r>
              <a:rPr lang="en-US" altLang="cs-CZ" sz="2400" b="1" i="1" dirty="0"/>
              <a:t> – </a:t>
            </a:r>
            <a:r>
              <a:rPr lang="cs-CZ" altLang="cs-CZ" sz="2400" b="1" i="1" dirty="0"/>
              <a:t>y</a:t>
            </a:r>
            <a:r>
              <a:rPr lang="en-US" altLang="cs-CZ" sz="2400" b="1" i="1" baseline="-25000" dirty="0"/>
              <a:t>P</a:t>
            </a:r>
            <a:r>
              <a:rPr lang="en-US" altLang="cs-CZ" sz="2400" b="1" i="1" dirty="0"/>
              <a:t>)</a:t>
            </a:r>
            <a:r>
              <a:rPr lang="cs-CZ" altLang="cs-CZ" sz="2400" b="1" i="1" dirty="0"/>
              <a:t>.Y</a:t>
            </a:r>
            <a:r>
              <a:rPr lang="en-US" altLang="cs-CZ" sz="2400" b="1" i="1" dirty="0"/>
              <a:t>/ Y</a:t>
            </a:r>
            <a:r>
              <a:rPr lang="en-US" altLang="cs-CZ" sz="2400" b="1" i="1" baseline="-25000" dirty="0"/>
              <a:t>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cs-CZ" sz="2400" i="1" dirty="0" err="1">
                <a:solidFill>
                  <a:schemeClr val="accent1"/>
                </a:solidFill>
              </a:rPr>
              <a:t>Reces</a:t>
            </a:r>
            <a:r>
              <a:rPr lang="cs-CZ" altLang="cs-CZ" sz="2400" i="1" dirty="0">
                <a:solidFill>
                  <a:schemeClr val="accent1"/>
                </a:solidFill>
              </a:rPr>
              <a:t>e</a:t>
            </a:r>
            <a:r>
              <a:rPr lang="en-US" altLang="cs-CZ" sz="2400" b="1" i="1" dirty="0"/>
              <a:t>- </a:t>
            </a:r>
            <a:r>
              <a:rPr lang="cs-CZ" altLang="cs-CZ" sz="2400" dirty="0"/>
              <a:t>pokles H</a:t>
            </a:r>
            <a:r>
              <a:rPr lang="en-US" altLang="cs-CZ" sz="2400" dirty="0"/>
              <a:t>DP 2Q </a:t>
            </a:r>
            <a:r>
              <a:rPr lang="cs-CZ" altLang="cs-CZ" sz="2400" dirty="0"/>
              <a:t>po sobě nebo </a:t>
            </a:r>
            <a:r>
              <a:rPr lang="en-US" altLang="cs-CZ" sz="2400" dirty="0"/>
              <a:t>1.5</a:t>
            </a:r>
            <a:r>
              <a:rPr lang="cs-CZ" altLang="cs-CZ" sz="2400" dirty="0"/>
              <a:t> </a:t>
            </a:r>
            <a:r>
              <a:rPr lang="cs-CZ" altLang="cs-CZ" sz="2400" dirty="0" err="1"/>
              <a:t>p.b</a:t>
            </a:r>
            <a:r>
              <a:rPr lang="cs-CZ" altLang="cs-CZ" sz="2400" dirty="0"/>
              <a:t>. nárůst nezaměstnanosti za 12M</a:t>
            </a:r>
            <a:endParaRPr lang="en-US" altLang="cs-CZ" sz="2400" dirty="0"/>
          </a:p>
          <a:p>
            <a:pPr eaLnBrk="1" hangingPunct="1">
              <a:spcBef>
                <a:spcPct val="50000"/>
              </a:spcBef>
            </a:pPr>
            <a:r>
              <a:rPr lang="en-US" altLang="cs-CZ" sz="2400" i="1" dirty="0" err="1">
                <a:solidFill>
                  <a:schemeClr val="accent2"/>
                </a:solidFill>
              </a:rPr>
              <a:t>Metod</a:t>
            </a:r>
            <a:r>
              <a:rPr lang="cs-CZ" altLang="cs-CZ" sz="2400" i="1">
                <a:solidFill>
                  <a:schemeClr val="accent2"/>
                </a:solidFill>
              </a:rPr>
              <a:t>y měření </a:t>
            </a:r>
            <a:r>
              <a:rPr lang="en-US" altLang="cs-CZ" sz="2400" i="1" dirty="0" err="1">
                <a:solidFill>
                  <a:schemeClr val="accent2"/>
                </a:solidFill>
              </a:rPr>
              <a:t>poten</a:t>
            </a:r>
            <a:r>
              <a:rPr lang="cs-CZ" altLang="cs-CZ" sz="2400" i="1" dirty="0" err="1">
                <a:solidFill>
                  <a:schemeClr val="accent2"/>
                </a:solidFill>
              </a:rPr>
              <a:t>ciálního</a:t>
            </a:r>
            <a:r>
              <a:rPr lang="cs-CZ" altLang="cs-CZ" sz="2400" i="1" dirty="0">
                <a:solidFill>
                  <a:schemeClr val="accent2"/>
                </a:solidFill>
              </a:rPr>
              <a:t> výstupu</a:t>
            </a:r>
            <a:endParaRPr lang="en-US" altLang="cs-CZ" sz="2400" i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400" i="1" dirty="0"/>
              <a:t>	- </a:t>
            </a:r>
            <a:r>
              <a:rPr lang="cs-CZ" altLang="cs-CZ" sz="2400" i="1" dirty="0">
                <a:solidFill>
                  <a:schemeClr val="accent1"/>
                </a:solidFill>
              </a:rPr>
              <a:t>Jednoduché</a:t>
            </a:r>
            <a:r>
              <a:rPr lang="en-US" altLang="cs-CZ" sz="2400" i="1" dirty="0">
                <a:solidFill>
                  <a:schemeClr val="accent1"/>
                </a:solidFill>
              </a:rPr>
              <a:t> trend</a:t>
            </a:r>
            <a:r>
              <a:rPr lang="cs-CZ" altLang="cs-CZ" sz="2400" i="1" dirty="0">
                <a:solidFill>
                  <a:schemeClr val="accent1"/>
                </a:solidFill>
              </a:rPr>
              <a:t>y</a:t>
            </a:r>
            <a:r>
              <a:rPr lang="en-US" altLang="cs-CZ" sz="2400" i="1" dirty="0"/>
              <a:t> (Y</a:t>
            </a:r>
            <a:r>
              <a:rPr lang="en-US" altLang="cs-CZ" sz="2400" i="1" baseline="-25000" dirty="0"/>
              <a:t>P</a:t>
            </a:r>
            <a:r>
              <a:rPr lang="en-US" altLang="cs-CZ" sz="2400" i="1" dirty="0"/>
              <a:t>=a+b.t; min [Y-a-b.t]</a:t>
            </a:r>
            <a:r>
              <a:rPr lang="en-US" altLang="cs-CZ" sz="2400" i="1" baseline="30000" dirty="0"/>
              <a:t>2</a:t>
            </a:r>
            <a:r>
              <a:rPr lang="en-US" altLang="cs-CZ" sz="2400" i="1" dirty="0"/>
              <a:t>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400" i="1" dirty="0"/>
              <a:t>	- </a:t>
            </a:r>
            <a:r>
              <a:rPr lang="en-US" altLang="cs-CZ" sz="2400" i="1" dirty="0" err="1">
                <a:solidFill>
                  <a:schemeClr val="accent1"/>
                </a:solidFill>
              </a:rPr>
              <a:t>Hodrick</a:t>
            </a:r>
            <a:r>
              <a:rPr lang="en-US" altLang="cs-CZ" sz="2400" i="1" dirty="0">
                <a:solidFill>
                  <a:schemeClr val="accent1"/>
                </a:solidFill>
              </a:rPr>
              <a:t>- Prescott</a:t>
            </a:r>
            <a:r>
              <a:rPr lang="cs-CZ" altLang="cs-CZ" sz="2400" i="1" dirty="0" err="1">
                <a:solidFill>
                  <a:schemeClr val="accent1"/>
                </a:solidFill>
              </a:rPr>
              <a:t>ův</a:t>
            </a:r>
            <a:r>
              <a:rPr lang="en-US" altLang="cs-CZ" sz="2400" i="1" dirty="0">
                <a:solidFill>
                  <a:schemeClr val="accent1"/>
                </a:solidFill>
              </a:rPr>
              <a:t> </a:t>
            </a:r>
            <a:r>
              <a:rPr lang="en-US" altLang="cs-CZ" sz="2400" i="1" dirty="0" err="1">
                <a:solidFill>
                  <a:schemeClr val="accent1"/>
                </a:solidFill>
              </a:rPr>
              <a:t>filtr</a:t>
            </a:r>
            <a:endParaRPr lang="en-US" altLang="cs-CZ" sz="2400" i="1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400" i="1" dirty="0"/>
              <a:t>	- </a:t>
            </a:r>
            <a:r>
              <a:rPr lang="en-US" altLang="cs-CZ" sz="2400" i="1" dirty="0">
                <a:solidFill>
                  <a:schemeClr val="accent1"/>
                </a:solidFill>
              </a:rPr>
              <a:t>Kalman</a:t>
            </a:r>
            <a:r>
              <a:rPr lang="cs-CZ" altLang="cs-CZ" sz="2400" i="1" dirty="0" err="1">
                <a:solidFill>
                  <a:schemeClr val="accent1"/>
                </a:solidFill>
              </a:rPr>
              <a:t>ův</a:t>
            </a:r>
            <a:r>
              <a:rPr lang="en-US" altLang="cs-CZ" sz="2400" i="1" dirty="0">
                <a:solidFill>
                  <a:schemeClr val="accent1"/>
                </a:solidFill>
              </a:rPr>
              <a:t> </a:t>
            </a:r>
            <a:r>
              <a:rPr lang="en-US" altLang="cs-CZ" sz="2400" i="1" dirty="0" err="1">
                <a:solidFill>
                  <a:schemeClr val="accent1"/>
                </a:solidFill>
              </a:rPr>
              <a:t>filtr</a:t>
            </a:r>
            <a:endParaRPr lang="en-US" altLang="cs-CZ" sz="2400" i="1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400" i="1" dirty="0"/>
              <a:t>	- </a:t>
            </a:r>
            <a:r>
              <a:rPr lang="cs-CZ" altLang="cs-CZ" sz="2400" i="1" dirty="0">
                <a:solidFill>
                  <a:schemeClr val="accent1"/>
                </a:solidFill>
              </a:rPr>
              <a:t>Metoda p</a:t>
            </a:r>
            <a:r>
              <a:rPr lang="en-US" altLang="cs-CZ" sz="2400" i="1" dirty="0" err="1">
                <a:solidFill>
                  <a:schemeClr val="accent1"/>
                </a:solidFill>
              </a:rPr>
              <a:t>rodu</a:t>
            </a:r>
            <a:r>
              <a:rPr lang="cs-CZ" altLang="cs-CZ" sz="2400" i="1" dirty="0" err="1">
                <a:solidFill>
                  <a:schemeClr val="accent1"/>
                </a:solidFill>
              </a:rPr>
              <a:t>kční</a:t>
            </a:r>
            <a:r>
              <a:rPr lang="cs-CZ" altLang="cs-CZ" sz="2400" i="1" dirty="0">
                <a:solidFill>
                  <a:schemeClr val="accent1"/>
                </a:solidFill>
              </a:rPr>
              <a:t> funkce</a:t>
            </a:r>
            <a:r>
              <a:rPr lang="en-US" altLang="cs-CZ" sz="2400" i="1" dirty="0">
                <a:solidFill>
                  <a:schemeClr val="accent1"/>
                </a:solidFill>
              </a:rPr>
              <a:t> </a:t>
            </a:r>
            <a:r>
              <a:rPr lang="en-US" altLang="cs-CZ" sz="2400" i="1" dirty="0"/>
              <a:t>(Y</a:t>
            </a:r>
            <a:r>
              <a:rPr lang="en-US" altLang="cs-CZ" sz="2400" i="1" baseline="-25000" dirty="0"/>
              <a:t>P</a:t>
            </a:r>
            <a:r>
              <a:rPr lang="en-US" altLang="cs-CZ" sz="2400" i="1" dirty="0"/>
              <a:t>=f(K;L))</a:t>
            </a:r>
          </a:p>
          <a:p>
            <a:pPr eaLnBrk="1" hangingPunct="1">
              <a:spcBef>
                <a:spcPct val="50000"/>
              </a:spcBef>
            </a:pPr>
            <a:endParaRPr lang="en-US" altLang="cs-CZ" sz="24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92DD171-3190-4D23-8E41-78463CB9C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BAE8FD33-12EF-44B6-983E-DCAE94D5C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05FED7A6-1A79-4423-B5E8-C358E133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53E66F39-EA51-44B3-A416-1995430E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5A0292D8-600A-4A2D-8B4A-0CF97F2EB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9705" name="Rectangle 10">
            <a:extLst>
              <a:ext uri="{FF2B5EF4-FFF2-40B4-BE49-F238E27FC236}">
                <a16:creationId xmlns:a16="http://schemas.microsoft.com/office/drawing/2014/main" id="{E7F14943-46A9-497B-8E7E-36E9083EA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9706" name="Rectangle 13">
            <a:extLst>
              <a:ext uri="{FF2B5EF4-FFF2-40B4-BE49-F238E27FC236}">
                <a16:creationId xmlns:a16="http://schemas.microsoft.com/office/drawing/2014/main" id="{1E7949E7-CFB3-4405-B357-18124416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9707" name="Rectangle 17">
            <a:extLst>
              <a:ext uri="{FF2B5EF4-FFF2-40B4-BE49-F238E27FC236}">
                <a16:creationId xmlns:a16="http://schemas.microsoft.com/office/drawing/2014/main" id="{F3559702-4F37-4F7C-B9CA-8D7E9233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9708" name="Rectangle 19">
            <a:extLst>
              <a:ext uri="{FF2B5EF4-FFF2-40B4-BE49-F238E27FC236}">
                <a16:creationId xmlns:a16="http://schemas.microsoft.com/office/drawing/2014/main" id="{C8245237-5EDB-44D5-A5FE-4B9980D56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46B28CF3-E4E9-4760-97B3-D8022C904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25" y="5475288"/>
          <a:ext cx="4905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3238500" imgH="431800" progId="Equation.3">
                  <p:embed/>
                </p:oleObj>
              </mc:Choice>
              <mc:Fallback>
                <p:oleObj name="Rovnice" r:id="rId3" imgW="3238500" imgH="431800" progId="Equation.3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46B28CF3-E4E9-4760-97B3-D8022C904A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5475288"/>
                        <a:ext cx="49053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AutoShape 2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EBEE321-244B-49FF-927D-178914DD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425" y="4105275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22549" name="Picture 21">
            <a:extLst>
              <a:ext uri="{FF2B5EF4-FFF2-40B4-BE49-F238E27FC236}">
                <a16:creationId xmlns:a16="http://schemas.microsoft.com/office/drawing/2014/main" id="{554FE609-AE74-4F50-B7E1-6B28361F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123950"/>
            <a:ext cx="3954462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770" name="AutoShape 24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AAABBDB-168A-41DF-BB7A-C47CABCC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600" y="6481763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  <p:bldP spid="227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50448A2-6DBD-4C9E-9582-26C411EDE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400" b="1" i="1">
                <a:solidFill>
                  <a:schemeClr val="tx2"/>
                </a:solidFill>
              </a:rPr>
              <a:t>Základní vazby mezi indexy</a:t>
            </a:r>
            <a:r>
              <a:rPr lang="cs-CZ" altLang="cs-CZ" sz="2400"/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II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10D82805-87B9-44F5-99B7-C9A53E054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733425"/>
            <a:ext cx="83312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lphaUcPeriod" startAt="2"/>
            </a:pPr>
            <a:r>
              <a:rPr lang="en-US" altLang="cs-CZ" sz="2400" b="1" u="sng">
                <a:solidFill>
                  <a:schemeClr val="accent2"/>
                </a:solidFill>
              </a:rPr>
              <a:t>Okun</a:t>
            </a:r>
            <a:r>
              <a:rPr lang="cs-CZ" altLang="cs-CZ" sz="2400" b="1" u="sng">
                <a:solidFill>
                  <a:schemeClr val="accent2"/>
                </a:solidFill>
              </a:rPr>
              <a:t>ův zákon</a:t>
            </a:r>
            <a:r>
              <a:rPr lang="cs-CZ" altLang="cs-CZ" sz="2400"/>
              <a:t>:</a:t>
            </a:r>
            <a:r>
              <a:rPr lang="en-US" altLang="cs-CZ" sz="2400"/>
              <a:t> </a:t>
            </a:r>
            <a:r>
              <a:rPr lang="cs-CZ" altLang="cs-CZ" sz="2400"/>
              <a:t>	</a:t>
            </a:r>
            <a:r>
              <a:rPr lang="es-ES" altLang="cs-CZ" sz="2000"/>
              <a:t>USA	</a:t>
            </a:r>
            <a:r>
              <a:rPr lang="cs-CZ" altLang="cs-CZ" sz="2000" b="1" i="1">
                <a:latin typeface="Symbol" panose="05050102010706020507" pitchFamily="18" charset="2"/>
              </a:rPr>
              <a:t>D </a:t>
            </a:r>
            <a:r>
              <a:rPr lang="es-ES" altLang="cs-CZ" sz="2000" b="1" i="1"/>
              <a:t>u= -0,5 .(y – 2,25)</a:t>
            </a:r>
          </a:p>
          <a:p>
            <a:pPr eaLnBrk="1" hangingPunct="1">
              <a:buFontTx/>
              <a:buNone/>
            </a:pPr>
            <a:r>
              <a:rPr lang="cs-CZ" altLang="cs-CZ" sz="2000"/>
              <a:t>				</a:t>
            </a:r>
            <a:r>
              <a:rPr lang="es-ES" altLang="cs-CZ" sz="2000"/>
              <a:t>ČR	 </a:t>
            </a:r>
            <a:r>
              <a:rPr lang="cs-CZ" altLang="cs-CZ" sz="2000" b="1" i="1">
                <a:latin typeface="Symbol" panose="05050102010706020507" pitchFamily="18" charset="2"/>
              </a:rPr>
              <a:t>D </a:t>
            </a:r>
            <a:r>
              <a:rPr lang="es-ES" altLang="cs-CZ" sz="2000" b="1" i="1"/>
              <a:t>u= -0,2</a:t>
            </a:r>
            <a:r>
              <a:rPr lang="cs-CZ" altLang="cs-CZ" sz="2000" b="1" i="1"/>
              <a:t>7</a:t>
            </a:r>
            <a:r>
              <a:rPr lang="es-ES" altLang="cs-CZ" sz="2000" b="1" i="1"/>
              <a:t> .(y – </a:t>
            </a:r>
            <a:r>
              <a:rPr lang="cs-CZ" altLang="cs-CZ" sz="2000" b="1" i="1"/>
              <a:t>2</a:t>
            </a:r>
            <a:r>
              <a:rPr lang="es-ES" altLang="cs-CZ" sz="2000" b="1" i="1"/>
              <a:t>,</a:t>
            </a:r>
            <a:r>
              <a:rPr lang="cs-CZ" altLang="cs-CZ" sz="2000" b="1" i="1"/>
              <a:t>31</a:t>
            </a:r>
            <a:r>
              <a:rPr lang="es-ES" altLang="cs-CZ" sz="2000" b="1" i="1"/>
              <a:t>)</a:t>
            </a:r>
            <a:endParaRPr lang="cs-CZ" altLang="cs-CZ" sz="2000" b="1" i="1"/>
          </a:p>
          <a:p>
            <a:pPr eaLnBrk="1" hangingPunct="1"/>
            <a:r>
              <a:rPr lang="cs-CZ" altLang="cs-CZ" sz="2000"/>
              <a:t>rácio</a:t>
            </a:r>
            <a:r>
              <a:rPr lang="es-ES" altLang="cs-CZ" sz="2000"/>
              <a:t>- produ</a:t>
            </a:r>
            <a:r>
              <a:rPr lang="cs-CZ" altLang="cs-CZ" sz="2000"/>
              <a:t>kční funkce</a:t>
            </a:r>
            <a:endParaRPr lang="es-ES" altLang="cs-CZ" sz="2000"/>
          </a:p>
          <a:p>
            <a:pPr eaLnBrk="1" hangingPunct="1">
              <a:spcBef>
                <a:spcPct val="50000"/>
              </a:spcBef>
              <a:buFontTx/>
              <a:buAutoNum type="alphaUcPeriod" startAt="3"/>
            </a:pPr>
            <a:r>
              <a:rPr lang="cs-CZ" altLang="cs-CZ" sz="2400" b="1" u="sng">
                <a:solidFill>
                  <a:schemeClr val="accent2"/>
                </a:solidFill>
                <a:sym typeface="Symbol" panose="05050102010706020507" pitchFamily="18" charset="2"/>
              </a:rPr>
              <a:t>Phillipsova křivka</a:t>
            </a:r>
            <a:endParaRPr lang="en-US" altLang="cs-CZ" sz="2400" b="1" i="1" u="sng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55CB635-AD7D-44CB-B21C-EA0D5349A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DCFAC9D3-4BC7-4E57-BC9F-4FD968174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BF13557A-FF4A-458C-B47B-FF2C96D5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BA19E287-AB57-45B6-9CC1-0BCE0926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21A191E3-D53D-4965-8944-04B91627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7153BF96-61DD-4BD2-9B7E-26339DA1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B983CFBA-5C95-4AD1-A6D0-3977FFD7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0731" name="Rectangle 12">
            <a:extLst>
              <a:ext uri="{FF2B5EF4-FFF2-40B4-BE49-F238E27FC236}">
                <a16:creationId xmlns:a16="http://schemas.microsoft.com/office/drawing/2014/main" id="{AB797D06-2BA2-4817-AC0B-AD9709E9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AF580842-CBA4-4A59-BE35-C3A1B52D5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076450"/>
          <a:ext cx="3887788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3" imgW="2588268" imgH="1397422" progId="Word.Picture.8">
                  <p:embed/>
                </p:oleObj>
              </mc:Choice>
              <mc:Fallback>
                <p:oleObj name="Obrázek" r:id="rId3" imgW="2588268" imgH="1397422" progId="Word.Picture.8">
                  <p:embed/>
                  <p:pic>
                    <p:nvPicPr>
                      <p:cNvPr id="26637" name="Object 13">
                        <a:extLst>
                          <a:ext uri="{FF2B5EF4-FFF2-40B4-BE49-F238E27FC236}">
                            <a16:creationId xmlns:a16="http://schemas.microsoft.com/office/drawing/2014/main" id="{AF580842-CBA4-4A59-BE35-C3A1B52D5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76450"/>
                        <a:ext cx="3887788" cy="210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6AC84DD-B121-49BD-B985-09BA717B7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1265238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7A5ECC-F782-4C19-91AB-985074CF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Systém národních účtů (S. Kuznets- NP 1971)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8A335221-B4FC-4872-9C35-43BE6A6C3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950AD7F6-E12C-423A-ADC9-1A5B1C868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BAA0D9C-A1E9-4BB6-ADE9-F3415AA2B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3F69EA5-ECEA-43A1-8FDA-002EA6056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Systém národních účtů </a:t>
            </a:r>
            <a:r>
              <a:rPr lang="cs-CZ" altLang="cs-CZ" sz="2800" b="1" i="1">
                <a:solidFill>
                  <a:schemeClr val="tx2"/>
                </a:solidFill>
              </a:rPr>
              <a:t>(S. Kuznets- NP 1971)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6AC6B628-B00B-477B-AE65-B1A0729E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E3C7115-AAD8-49CD-805F-ED8CC5F44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E4EF4A6-9F12-4FD0-84F3-A6942B83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70871C09-F24F-4D31-B20F-575A7F286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802CD50A-7C6C-4226-94CC-D5B515D20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2731DB72-9651-4764-BEF2-2D49D8A2B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612C7014-6249-47B1-8A16-24325AE68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7958D125-054C-4314-8054-2CF5936A2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625FB7D8-0FB2-47DC-BE26-B4532D067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75FC59FC-65F7-43F2-8243-62F5DC70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7CD3FEE-F25F-4ED4-8D6D-CFDE44257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Systém národních účtů </a:t>
            </a:r>
            <a:r>
              <a:rPr lang="cs-CZ" altLang="cs-CZ" sz="2800" b="1" i="1">
                <a:solidFill>
                  <a:schemeClr val="tx2"/>
                </a:solidFill>
              </a:rPr>
              <a:t>(S. Kuznets- NP 1971)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70E04357-C789-4C21-8FF1-7E80BDCE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C978EA0C-26DD-4C18-A6FA-34A11ACE6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EC5E76A5-A494-42E5-8F2D-8DCB88721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EC14E7DA-13CE-48A8-9590-5FE82A446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89C7A2F1-4F88-4C7E-9FBC-8B490C646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178D8BD0-E1E2-426B-B564-73C8EDE3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E8000401-DEB2-4055-9EEE-C61B4A5F5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2A42128A-3B6B-43E2-906C-52DABFD4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ECDEB5CA-E64E-416E-BA35-386C77136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0809A3EA-54F0-424E-B3F2-C3830FEC5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2DC03BBA-0C16-4C17-A7DB-DF3EAA5F1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52198CD3-6E4A-4F77-BB17-7E46E1294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89172267-4CE1-4174-A911-F92BE086F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B8983F8D-FBC0-4115-967E-B3EF5B8C7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01EEB2E0-8A1D-4F94-9F3A-DA97A7420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9A6EDE48-1EB9-47C6-91FE-302C13423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11188953-D198-4EB2-BE04-929D6DA50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3A6F72CD-387D-418E-8B9D-EEB6B5ACB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B5191A7D-A5A0-4F60-A930-C043F531E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A636D147-423B-4731-B713-25587580B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2F2FDF08-6011-44EC-ACF7-215831C7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odpisy</a:t>
            </a:r>
            <a:endParaRPr lang="en-GB" altLang="cs-CZ" sz="2000" b="1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2">
            <a:extLst>
              <a:ext uri="{FF2B5EF4-FFF2-40B4-BE49-F238E27FC236}">
                <a16:creationId xmlns:a16="http://schemas.microsoft.com/office/drawing/2014/main" id="{DA3F8F6C-3699-4599-B2A1-301B7FAED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1138238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42358685-D606-4001-9BC6-E40C8FC4517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048544" y="1893094"/>
            <a:ext cx="1503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84A9E808-7DA7-413F-B39B-84E83935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67468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CFC21C24-2C0C-4773-BC76-ECFBFE5CF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671513"/>
            <a:ext cx="50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94421DD5-2A06-4B96-B125-A286D94F7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73113"/>
            <a:ext cx="198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5208E5CF-CE35-475D-BEAF-B1C9ADDB5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2138" y="1119188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id="{D5962345-5381-46A7-AEC8-93AFB946394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34894" y="1959769"/>
            <a:ext cx="1674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A4D9539D-9C0B-4FAD-AC4E-EB1DC6D5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65563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714EF30B-39E6-4A02-82EA-ADECDF2F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66833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BAC529C5-0C04-4D23-9A27-1D1EC5AA1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754063"/>
            <a:ext cx="198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53260" name="Line 12">
            <a:extLst>
              <a:ext uri="{FF2B5EF4-FFF2-40B4-BE49-F238E27FC236}">
                <a16:creationId xmlns:a16="http://schemas.microsoft.com/office/drawing/2014/main" id="{BD104721-B572-4A5B-AFC0-449F20BFA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9388" y="3960813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3261" name="Line 13">
            <a:extLst>
              <a:ext uri="{FF2B5EF4-FFF2-40B4-BE49-F238E27FC236}">
                <a16:creationId xmlns:a16="http://schemas.microsoft.com/office/drawing/2014/main" id="{E3FFE278-1428-454E-8434-5CAA83B2D96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182144" y="4801394"/>
            <a:ext cx="1674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3262" name="Text Box 14">
            <a:extLst>
              <a:ext uri="{FF2B5EF4-FFF2-40B4-BE49-F238E27FC236}">
                <a16:creationId xmlns:a16="http://schemas.microsoft.com/office/drawing/2014/main" id="{7C4FDD21-EDE8-4B76-B2A1-84A4E7169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3497263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53263" name="Text Box 15">
            <a:extLst>
              <a:ext uri="{FF2B5EF4-FFF2-40B4-BE49-F238E27FC236}">
                <a16:creationId xmlns:a16="http://schemas.microsoft.com/office/drawing/2014/main" id="{F5F3D419-1063-45B1-B1BB-E5B00BCF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3459163"/>
            <a:ext cx="50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53264" name="Text Box 16">
            <a:extLst>
              <a:ext uri="{FF2B5EF4-FFF2-40B4-BE49-F238E27FC236}">
                <a16:creationId xmlns:a16="http://schemas.microsoft.com/office/drawing/2014/main" id="{B4E3AF4E-7704-483A-8F2B-20E42BDD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300413"/>
            <a:ext cx="1984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CC677D9E-04C9-4983-868C-66B26174D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135063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89098C49-D1AA-451B-B5A1-7B03A7EA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1511300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9F40D00F-21F5-4E5F-A148-E805D954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1138238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W</a:t>
            </a:r>
          </a:p>
        </p:txBody>
      </p:sp>
      <p:sp>
        <p:nvSpPr>
          <p:cNvPr id="53268" name="Rectangle 20">
            <a:extLst>
              <a:ext uri="{FF2B5EF4-FFF2-40B4-BE49-F238E27FC236}">
                <a16:creationId xmlns:a16="http://schemas.microsoft.com/office/drawing/2014/main" id="{2C1F24FD-5E2C-47E0-8DBA-B2FBA4E5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1468438"/>
            <a:ext cx="48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/>
              <a:t>R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574CC1B0-8CD0-4AD7-AF9D-25FDECA03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3" y="104933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53270" name="Text Box 22">
            <a:extLst>
              <a:ext uri="{FF2B5EF4-FFF2-40B4-BE49-F238E27FC236}">
                <a16:creationId xmlns:a16="http://schemas.microsoft.com/office/drawing/2014/main" id="{228C17DF-501A-433E-B191-555D22DD5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3976688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53271" name="Text Box 23">
            <a:extLst>
              <a:ext uri="{FF2B5EF4-FFF2-40B4-BE49-F238E27FC236}">
                <a16:creationId xmlns:a16="http://schemas.microsoft.com/office/drawing/2014/main" id="{2155AF20-B771-4250-9DE0-0D1E75BAE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050925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W</a:t>
            </a:r>
          </a:p>
        </p:txBody>
      </p:sp>
      <p:sp>
        <p:nvSpPr>
          <p:cNvPr id="53272" name="Rectangle 24">
            <a:extLst>
              <a:ext uri="{FF2B5EF4-FFF2-40B4-BE49-F238E27FC236}">
                <a16:creationId xmlns:a16="http://schemas.microsoft.com/office/drawing/2014/main" id="{E1550765-76FA-4925-8426-DBCF815C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1330325"/>
            <a:ext cx="48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/>
              <a:t>R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8F843231-4016-4942-ADD0-B7E9DB07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1687513"/>
            <a:ext cx="53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F</a:t>
            </a:r>
            <a:endParaRPr lang="cs-CZ" altLang="cs-CZ" sz="2400" b="1" i="1"/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1608D3B-0B58-4FD3-A5E3-1AE036DC8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413250"/>
            <a:ext cx="53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F</a:t>
            </a:r>
            <a:endParaRPr lang="cs-CZ" altLang="cs-CZ" sz="2400" b="1" i="1"/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1993C344-9E8A-473D-B24F-EDDFEB7F3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2024063"/>
            <a:ext cx="1033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4BDA6989-6CC1-4785-A159-7E4BFFCC4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4852988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DFE23D22-9A05-4A46-9A8E-898E60D7D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5" y="1357313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B87AD499-04E1-4A48-899B-07C06159C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3943350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3" grpId="0"/>
      <p:bldP spid="53254" grpId="0"/>
      <p:bldP spid="53257" grpId="0"/>
      <p:bldP spid="53258" grpId="0"/>
      <p:bldP spid="53259" grpId="0"/>
      <p:bldP spid="53262" grpId="0"/>
      <p:bldP spid="53263" grpId="0"/>
      <p:bldP spid="53264" grpId="0"/>
      <p:bldP spid="53265" grpId="0"/>
      <p:bldP spid="53266" grpId="0"/>
      <p:bldP spid="53267" grpId="0"/>
      <p:bldP spid="53268" grpId="0"/>
      <p:bldP spid="53269" grpId="0"/>
      <p:bldP spid="53270" grpId="0"/>
      <p:bldP spid="53271" grpId="0"/>
      <p:bldP spid="53272" grpId="0"/>
      <p:bldP spid="53273" grpId="0"/>
      <p:bldP spid="53274" grpId="0"/>
      <p:bldP spid="53275" grpId="0"/>
      <p:bldP spid="53276" grpId="0"/>
      <p:bldP spid="53277" grpId="0"/>
      <p:bldP spid="532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délník 1">
            <a:extLst>
              <a:ext uri="{FF2B5EF4-FFF2-40B4-BE49-F238E27FC236}">
                <a16:creationId xmlns:a16="http://schemas.microsoft.com/office/drawing/2014/main" id="{621E3E8D-AFB4-4B76-9F5D-488CF6CC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115888"/>
            <a:ext cx="929163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Literatura: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[1] Cahlík, Hlaváček, Seidler: Makroekonomie. Skripta Karolinum 2010.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[2] Mankiw: Macroeconomics. Fifth edition, 2003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[3] Dornbush, Fisher: Makroekonomie, šesté vydání, 1994</a:t>
            </a:r>
          </a:p>
        </p:txBody>
      </p:sp>
      <p:sp>
        <p:nvSpPr>
          <p:cNvPr id="6147" name="Obdélník 2">
            <a:extLst>
              <a:ext uri="{FF2B5EF4-FFF2-40B4-BE49-F238E27FC236}">
                <a16:creationId xmlns:a16="http://schemas.microsoft.com/office/drawing/2014/main" id="{E0CC30BA-7C3D-402E-8B9C-1ABE65F3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1533525"/>
            <a:ext cx="888841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Sylabus: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(1)Vymezení makroekonomie. Ekonomické teorie a modely. Metody. Hospodářský cyklus, cenová hladina a přirozený GDP, dlouhé a krátké období, předpoklad o cenách. Stabilizační politika a otevírání ekonomiky. Měření ekonomické aktivity, cenových změn a nezaměstnanosti. Empirické vztahy mezi veličinami.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(2) Systém národních účtů. Tok fondů. Input-output analýza. Porovnávání reálných ekonomik.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(3) Obecný klasický model: Klasický sektor pro </a:t>
            </a:r>
            <a:r>
              <a:rPr lang="cs-CZ" altLang="cs-CZ" sz="1800" dirty="0" err="1"/>
              <a:t>dvousektorovou</a:t>
            </a:r>
            <a:r>
              <a:rPr lang="cs-CZ" altLang="cs-CZ" sz="1800" dirty="0"/>
              <a:t> ekonomiku. Veřejný sektor a zahraničí v klasickém modelu.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(4) Efektivní poptávka, spotřeba a investice. Model důchod-výdaje.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(5) Teorie preference likvidity. Model IS-LM.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(6) Model AD-AS: Křivka AD. Křivka AS.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(7) Model AD-AS: Celkový keynesiánský model. Past investic a past likvidity.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(8) Poptávka po penězích.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(9) Nabídka peněz. Monetární politika.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(10) Směnný kurz a platební bilance.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(11) Model IS-LM-BP.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(12) Model AD-AS pro otevřenou ekonomiku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 dirty="0"/>
          </a:p>
        </p:txBody>
      </p:sp>
      <p:sp>
        <p:nvSpPr>
          <p:cNvPr id="2" name="Zaoblený obdélník 1">
            <a:extLst>
              <a:ext uri="{FF2B5EF4-FFF2-40B4-BE49-F238E27FC236}">
                <a16:creationId xmlns:a16="http://schemas.microsoft.com/office/drawing/2014/main" id="{D8EB936D-9B67-4A9B-8C27-E653883446D8}"/>
              </a:ext>
            </a:extLst>
          </p:cNvPr>
          <p:cNvSpPr/>
          <p:nvPr/>
        </p:nvSpPr>
        <p:spPr>
          <a:xfrm>
            <a:off x="57150" y="1905000"/>
            <a:ext cx="8796338" cy="18954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  <p:sp>
        <p:nvSpPr>
          <p:cNvPr id="5" name="Zaoblený obdélník 4">
            <a:extLst>
              <a:ext uri="{FF2B5EF4-FFF2-40B4-BE49-F238E27FC236}">
                <a16:creationId xmlns:a16="http://schemas.microsoft.com/office/drawing/2014/main" id="{DE9FD506-047D-4C37-A665-BCB5B1393DB9}"/>
              </a:ext>
            </a:extLst>
          </p:cNvPr>
          <p:cNvSpPr/>
          <p:nvPr/>
        </p:nvSpPr>
        <p:spPr>
          <a:xfrm>
            <a:off x="57150" y="3808413"/>
            <a:ext cx="8796338" cy="1103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  <p:sp>
        <p:nvSpPr>
          <p:cNvPr id="6" name="Zaoblený obdélník 5">
            <a:extLst>
              <a:ext uri="{FF2B5EF4-FFF2-40B4-BE49-F238E27FC236}">
                <a16:creationId xmlns:a16="http://schemas.microsoft.com/office/drawing/2014/main" id="{7C16DE32-88A5-4410-A4B9-165A783090B9}"/>
              </a:ext>
            </a:extLst>
          </p:cNvPr>
          <p:cNvSpPr/>
          <p:nvPr/>
        </p:nvSpPr>
        <p:spPr>
          <a:xfrm>
            <a:off x="57150" y="4911725"/>
            <a:ext cx="8796338" cy="5518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  <p:sp>
        <p:nvSpPr>
          <p:cNvPr id="7" name="Zaoblený obdélník 6">
            <a:extLst>
              <a:ext uri="{FF2B5EF4-FFF2-40B4-BE49-F238E27FC236}">
                <a16:creationId xmlns:a16="http://schemas.microsoft.com/office/drawing/2014/main" id="{ACDFA69D-C6BC-4865-B261-10E4A1F5AAEF}"/>
              </a:ext>
            </a:extLst>
          </p:cNvPr>
          <p:cNvSpPr/>
          <p:nvPr/>
        </p:nvSpPr>
        <p:spPr>
          <a:xfrm>
            <a:off x="82550" y="5463540"/>
            <a:ext cx="8796338" cy="801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C04A4DD-C06D-473A-9B7D-5986804A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Základní identity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76D764B6-A17E-49EC-B147-8F5D11A9B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139825"/>
            <a:ext cx="7643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1.  YD </a:t>
            </a:r>
            <a:r>
              <a:rPr lang="cs-CZ" altLang="cs-CZ" sz="2800" b="1" i="1">
                <a:cs typeface="Times New Roman" panose="02020603050405020304" pitchFamily="18" charset="0"/>
              </a:rPr>
              <a:t>≡</a:t>
            </a:r>
            <a:r>
              <a:rPr lang="cs-CZ" altLang="cs-CZ" sz="2800" b="1" i="1"/>
              <a:t> C + S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= W 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R</a:t>
            </a:r>
            <a:endParaRPr lang="cs-CZ" altLang="cs-CZ" sz="2800" b="1" i="1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AA38020E-AA70-4DE5-824D-05024D6F5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2132013"/>
            <a:ext cx="7643812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2. HDP = C + I </a:t>
            </a:r>
            <a:r>
              <a:rPr lang="cs-CZ" altLang="cs-CZ" sz="2800" b="1" i="1" baseline="-25000"/>
              <a:t> </a:t>
            </a:r>
            <a:r>
              <a:rPr lang="cs-CZ" altLang="cs-CZ" sz="2800" b="1" i="1"/>
              <a:t>= W 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R </a:t>
            </a:r>
            <a:r>
              <a:rPr lang="cs-CZ" altLang="cs-CZ" sz="2800" b="1" i="1"/>
              <a:t>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N </a:t>
            </a:r>
            <a:r>
              <a:rPr lang="cs-CZ" altLang="cs-CZ" sz="2800" b="1" i="1"/>
              <a:t>+</a:t>
            </a:r>
            <a:r>
              <a:rPr lang="cs-CZ" altLang="cs-CZ" sz="2400" b="1" i="1"/>
              <a:t>odpisy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 baseline="-25000"/>
              <a:t>	</a:t>
            </a:r>
            <a:r>
              <a:rPr lang="cs-CZ" altLang="cs-CZ" sz="1800" b="1" i="1"/>
              <a:t>tedy</a:t>
            </a:r>
            <a:r>
              <a:rPr lang="cs-CZ" altLang="cs-CZ" sz="2800" b="1" i="1" baseline="-25000"/>
              <a:t>         </a:t>
            </a:r>
            <a:r>
              <a:rPr lang="cs-CZ" altLang="cs-CZ" sz="2800" b="1" i="1"/>
              <a:t>YD=HDP -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N  </a:t>
            </a:r>
            <a:r>
              <a:rPr lang="cs-CZ" altLang="cs-CZ" sz="2400" b="1" i="1"/>
              <a:t>- odpisy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B79ABDA6-5919-455C-A58B-18BCAFD2D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609975"/>
            <a:ext cx="764381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3. I = S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+S</a:t>
            </a:r>
            <a:r>
              <a:rPr lang="cs-CZ" altLang="cs-CZ" sz="2800" b="1" i="1" baseline="-25000"/>
              <a:t>F </a:t>
            </a:r>
            <a:r>
              <a:rPr lang="cs-CZ" altLang="cs-CZ" sz="2800" b="1" i="1"/>
              <a:t> +</a:t>
            </a:r>
            <a:r>
              <a:rPr lang="cs-CZ" altLang="cs-CZ" sz="2400" b="1" i="1"/>
              <a:t>odpisy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 baseline="-25000"/>
              <a:t>       </a:t>
            </a:r>
            <a:r>
              <a:rPr lang="cs-CZ" altLang="cs-CZ" sz="1800" b="1" i="1"/>
              <a:t>tedy            </a:t>
            </a:r>
            <a:r>
              <a:rPr lang="cs-CZ" altLang="cs-CZ" sz="2800" b="1" i="1"/>
              <a:t>I</a:t>
            </a:r>
            <a:r>
              <a:rPr lang="cs-CZ" altLang="cs-CZ" sz="2800" b="1" i="1" baseline="-25000"/>
              <a:t>NET</a:t>
            </a:r>
            <a:r>
              <a:rPr lang="cs-CZ" altLang="cs-CZ" sz="2800" b="1" i="1"/>
              <a:t> = S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+S</a:t>
            </a:r>
            <a:r>
              <a:rPr lang="cs-CZ" altLang="cs-CZ" sz="2800" b="1" i="1" baseline="-25000"/>
              <a:t>F</a:t>
            </a:r>
          </a:p>
        </p:txBody>
      </p:sp>
      <p:sp>
        <p:nvSpPr>
          <p:cNvPr id="54278" name="AutoShape 6">
            <a:extLst>
              <a:ext uri="{FF2B5EF4-FFF2-40B4-BE49-F238E27FC236}">
                <a16:creationId xmlns:a16="http://schemas.microsoft.com/office/drawing/2014/main" id="{4592D87D-D211-4DCA-9610-AF8476CA0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8" y="2119313"/>
            <a:ext cx="1219200" cy="5953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4279" name="AutoShape 7">
            <a:extLst>
              <a:ext uri="{FF2B5EF4-FFF2-40B4-BE49-F238E27FC236}">
                <a16:creationId xmlns:a16="http://schemas.microsoft.com/office/drawing/2014/main" id="{C2C742E8-90D3-4552-B20F-66804114D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1144588"/>
            <a:ext cx="1219200" cy="5953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AEA161F1-7731-4E73-A0C3-D7CBB67C6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288" y="1727200"/>
            <a:ext cx="0" cy="377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4281" name="AutoShape 9">
            <a:extLst>
              <a:ext uri="{FF2B5EF4-FFF2-40B4-BE49-F238E27FC236}">
                <a16:creationId xmlns:a16="http://schemas.microsoft.com/office/drawing/2014/main" id="{219FE478-028C-4CB9-A5CB-B615774D3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146300"/>
            <a:ext cx="1638300" cy="5953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  <p:bldP spid="54278" grpId="1" animBg="1"/>
      <p:bldP spid="54279" grpId="0" animBg="1"/>
      <p:bldP spid="54279" grpId="1" animBg="1"/>
      <p:bldP spid="54281" grpId="0" animBg="1"/>
      <p:bldP spid="5428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2D3E46C-74C4-4135-93E0-BFA041CE3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</a:t>
            </a:r>
            <a:r>
              <a:rPr lang="cs-CZ" altLang="cs-CZ" sz="2800" b="1" i="1">
                <a:solidFill>
                  <a:schemeClr val="tx2"/>
                </a:solidFill>
              </a:rPr>
              <a:t>é</a:t>
            </a:r>
            <a:r>
              <a:rPr lang="en-GB" altLang="cs-CZ" sz="2800" b="1" i="1">
                <a:solidFill>
                  <a:schemeClr val="tx2"/>
                </a:solidFill>
              </a:rPr>
              <a:t>m</a:t>
            </a:r>
            <a:r>
              <a:rPr lang="cs-CZ" altLang="cs-CZ" sz="2800" b="1" i="1">
                <a:solidFill>
                  <a:schemeClr val="tx2"/>
                </a:solidFill>
              </a:rPr>
              <a:t> NÚ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s veřejným sektorem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D8037100-1891-4FEB-9C5F-6EEBDB88F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670C50B7-B649-4AC4-85FB-8DAF917F9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5740C2C0-0012-4BDE-92A7-6336C458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D004DD9D-49BA-4204-AF18-05568BD11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A08E4EA4-98F0-4CE4-9BC7-C40180BEF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5DDAB2E-776F-457D-8EB2-E88A1E89A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2A5CD026-2AC5-4D26-B38A-6A4ADA50B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71562B19-46AA-4801-A67E-3E857088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A4037ED1-1864-47F2-8333-7E2863FE0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40155D0E-6BBD-43C8-A332-0690577C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76FAC4C2-DABF-4D0C-BC56-CC72571AE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id="{643F83B3-1C71-4864-BADE-47131DC11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2EE20E30-01CB-4A55-8C09-7739DF2C6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6EB515D6-9511-4251-A4B9-0A326D69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05152022-7DB5-4D98-816B-35F2BB4C0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879C92CF-2F55-4B95-B40E-EEA2F0FB0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83" name="Text Box 19">
            <a:extLst>
              <a:ext uri="{FF2B5EF4-FFF2-40B4-BE49-F238E27FC236}">
                <a16:creationId xmlns:a16="http://schemas.microsoft.com/office/drawing/2014/main" id="{9B48C50E-EBCC-4AC2-B41F-15DBF651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306638"/>
            <a:ext cx="1739900" cy="885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VEŘEJNÝ SEKTOR</a:t>
            </a:r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2014C30D-376B-4AAB-A73B-CEFD0ACE5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5ECCCE35-5916-4F19-9BD1-D8FB6161E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E5E518B0-10C2-4E9D-A32C-818FDA6A6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887" name="Text Box 23">
            <a:extLst>
              <a:ext uri="{FF2B5EF4-FFF2-40B4-BE49-F238E27FC236}">
                <a16:creationId xmlns:a16="http://schemas.microsoft.com/office/drawing/2014/main" id="{2892F872-A9A3-42AC-8B13-635B9B940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A64976AB-976F-4E5F-B419-0045B123E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EE41612-EAD0-4147-A49F-F8B3FC3A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Systém NÚ- s veřejným sektorem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9AC2E34F-EA5E-424D-BFE0-34989476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335A41F0-79BE-4A42-9175-106D16927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A579A20E-1301-4166-B64D-487DEE7A0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5035A8D4-9E86-4A16-883C-395E4BB8B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6618EB61-ADF1-4AFB-8F10-660CA214A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A35FCEF5-CC2A-420B-96A0-351FD943E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43752C2D-91B7-4DAF-A9EF-9A7323000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B11C43A3-3DE4-4AE1-92D8-0AFDB559A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511E5A03-795A-4276-83DC-9BF525FC2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99D3029F-7F29-4884-94D4-6E50D062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DC88328C-4CD0-4A78-BB45-956D87E7D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02" name="Line 14">
            <a:extLst>
              <a:ext uri="{FF2B5EF4-FFF2-40B4-BE49-F238E27FC236}">
                <a16:creationId xmlns:a16="http://schemas.microsoft.com/office/drawing/2014/main" id="{D75BC7BE-6526-4AD3-A81A-93AB203B8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F736CEF7-D0BC-45A8-AFA6-51362804E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8CB2EA95-18FB-4449-A137-7A32CD4A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37905" name="Line 17">
            <a:extLst>
              <a:ext uri="{FF2B5EF4-FFF2-40B4-BE49-F238E27FC236}">
                <a16:creationId xmlns:a16="http://schemas.microsoft.com/office/drawing/2014/main" id="{043D4E60-BF80-4653-8A08-C428318C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06" name="Line 18">
            <a:extLst>
              <a:ext uri="{FF2B5EF4-FFF2-40B4-BE49-F238E27FC236}">
                <a16:creationId xmlns:a16="http://schemas.microsoft.com/office/drawing/2014/main" id="{5FD9F712-12D5-41D0-BCD2-0844B42CE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07" name="Text Box 19">
            <a:extLst>
              <a:ext uri="{FF2B5EF4-FFF2-40B4-BE49-F238E27FC236}">
                <a16:creationId xmlns:a16="http://schemas.microsoft.com/office/drawing/2014/main" id="{39285E29-C7F0-4F6F-BC83-E7E8CF11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306638"/>
            <a:ext cx="1739900" cy="885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VEŘEJNÝ SEKTOR</a:t>
            </a:r>
          </a:p>
        </p:txBody>
      </p:sp>
      <p:sp>
        <p:nvSpPr>
          <p:cNvPr id="37908" name="Line 20">
            <a:extLst>
              <a:ext uri="{FF2B5EF4-FFF2-40B4-BE49-F238E27FC236}">
                <a16:creationId xmlns:a16="http://schemas.microsoft.com/office/drawing/2014/main" id="{DB558A62-7E07-4403-9792-8E37660B0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DC201FBF-BAF1-407C-8489-721AA0C97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10" name="Line 22">
            <a:extLst>
              <a:ext uri="{FF2B5EF4-FFF2-40B4-BE49-F238E27FC236}">
                <a16:creationId xmlns:a16="http://schemas.microsoft.com/office/drawing/2014/main" id="{A83F8F11-D00C-4505-8AFA-CE133457C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11" name="Line 23">
            <a:extLst>
              <a:ext uri="{FF2B5EF4-FFF2-40B4-BE49-F238E27FC236}">
                <a16:creationId xmlns:a16="http://schemas.microsoft.com/office/drawing/2014/main" id="{CAD291A9-D0AE-4A9E-9F96-F50758DB4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171825"/>
            <a:ext cx="0" cy="1241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12" name="Line 24">
            <a:extLst>
              <a:ext uri="{FF2B5EF4-FFF2-40B4-BE49-F238E27FC236}">
                <a16:creationId xmlns:a16="http://schemas.microsoft.com/office/drawing/2014/main" id="{0EEE234E-DA0B-495A-BBEA-B7F5BECFB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2505075"/>
            <a:ext cx="162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13" name="Line 25">
            <a:extLst>
              <a:ext uri="{FF2B5EF4-FFF2-40B4-BE49-F238E27FC236}">
                <a16:creationId xmlns:a16="http://schemas.microsoft.com/office/drawing/2014/main" id="{8F06AFEC-092B-4132-8EF1-6F527E720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171700"/>
            <a:ext cx="0" cy="346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14" name="Line 26">
            <a:extLst>
              <a:ext uri="{FF2B5EF4-FFF2-40B4-BE49-F238E27FC236}">
                <a16:creationId xmlns:a16="http://schemas.microsoft.com/office/drawing/2014/main" id="{7930F8B7-B1ED-4A16-A9BF-7FE812DC1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113" y="2159000"/>
            <a:ext cx="763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7915" name="Text Box 27">
            <a:extLst>
              <a:ext uri="{FF2B5EF4-FFF2-40B4-BE49-F238E27FC236}">
                <a16:creationId xmlns:a16="http://schemas.microsoft.com/office/drawing/2014/main" id="{83CD89C6-0636-4B7B-A3BB-40A148044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9A7EA109-19A7-4B22-B539-4A0FCA156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34940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7917" name="Text Box 29">
            <a:extLst>
              <a:ext uri="{FF2B5EF4-FFF2-40B4-BE49-F238E27FC236}">
                <a16:creationId xmlns:a16="http://schemas.microsoft.com/office/drawing/2014/main" id="{009AA47B-9AD5-4D2B-A3E4-50000A45B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095500"/>
            <a:ext cx="67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>
                <a:solidFill>
                  <a:srgbClr val="FF0000"/>
                </a:solidFill>
              </a:rPr>
              <a:t>TR</a:t>
            </a:r>
          </a:p>
        </p:txBody>
      </p:sp>
      <p:sp>
        <p:nvSpPr>
          <p:cNvPr id="37918" name="Text Box 30">
            <a:extLst>
              <a:ext uri="{FF2B5EF4-FFF2-40B4-BE49-F238E27FC236}">
                <a16:creationId xmlns:a16="http://schemas.microsoft.com/office/drawing/2014/main" id="{73A8318A-BE57-422F-9753-D58D2F8C9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38ED4874-B569-485A-8728-D642330E1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BB4AAC9D-FC11-4F40-B4CA-DCF1C062C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E2DDBCBB-F8EB-45D7-8539-61ADBA051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88485E66-C004-4F9A-913A-578CE951D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B104E17C-6C10-4064-A98C-2EDB8040D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F10AD766-5C69-4DA1-8236-0FB39BD75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89847CFC-5F75-495C-AE29-745B350E7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B716FFC0-F71E-402F-BD30-EF51DE979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FC0A9182-AC2A-4BDB-990E-F94A42330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BB8D66AF-6416-4451-990B-55E2A4B3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2AB72DF5-E4C4-48C7-A3BD-6D220F9FA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0E109B94-8B8E-433E-81F9-3D6BF875C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FF021E50-24E5-4537-B1BF-8DE8C41F1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744ABDBD-2CAD-4DDB-8CAF-505D78C9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199F1B26-4B87-4FB8-AF4E-8F57DB3EB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D766C7BE-AE52-45CD-9645-128A35942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2FD9D31C-8CEB-465B-A867-8146A15EF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306638"/>
            <a:ext cx="1739900" cy="885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VEŘEJNÝ SEKTOR</a:t>
            </a:r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76C9C28D-89AD-4317-9D44-4719FA75B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D0907CE5-3C58-43F9-B279-E8EDF151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2F93F40C-512F-4A61-8A32-CBBC4B6AC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3FC90DD3-0A33-4C19-A7BC-D503A2C4E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171825"/>
            <a:ext cx="0" cy="1241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916521B4-CAA1-4615-9B54-93697ADAF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775" y="2632075"/>
            <a:ext cx="0" cy="18018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36" name="Line 24">
            <a:extLst>
              <a:ext uri="{FF2B5EF4-FFF2-40B4-BE49-F238E27FC236}">
                <a16:creationId xmlns:a16="http://schemas.microsoft.com/office/drawing/2014/main" id="{B4215B1E-EDD1-4BFE-8FDC-64DAF85F0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2662238"/>
            <a:ext cx="3825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37" name="Line 25">
            <a:extLst>
              <a:ext uri="{FF2B5EF4-FFF2-40B4-BE49-F238E27FC236}">
                <a16:creationId xmlns:a16="http://schemas.microsoft.com/office/drawing/2014/main" id="{88DF3063-95BE-4C0D-BC2F-446CDEDB9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2012950"/>
            <a:ext cx="36591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38" name="Line 26">
            <a:extLst>
              <a:ext uri="{FF2B5EF4-FFF2-40B4-BE49-F238E27FC236}">
                <a16:creationId xmlns:a16="http://schemas.microsoft.com/office/drawing/2014/main" id="{6418C332-0D55-4B33-9C17-C460828BB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2000250"/>
            <a:ext cx="0" cy="327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39" name="Line 27">
            <a:extLst>
              <a:ext uri="{FF2B5EF4-FFF2-40B4-BE49-F238E27FC236}">
                <a16:creationId xmlns:a16="http://schemas.microsoft.com/office/drawing/2014/main" id="{506F7AA9-06BE-47CC-9A82-0EE48DA21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588" y="2914650"/>
            <a:ext cx="0" cy="1476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40" name="Line 28">
            <a:extLst>
              <a:ext uri="{FF2B5EF4-FFF2-40B4-BE49-F238E27FC236}">
                <a16:creationId xmlns:a16="http://schemas.microsoft.com/office/drawing/2014/main" id="{85E05093-999B-40D7-AA0C-E62B6F4E8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3425" y="2901950"/>
            <a:ext cx="1917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41" name="Line 29">
            <a:extLst>
              <a:ext uri="{FF2B5EF4-FFF2-40B4-BE49-F238E27FC236}">
                <a16:creationId xmlns:a16="http://schemas.microsoft.com/office/drawing/2014/main" id="{9AFED145-6857-4796-94F0-D5BC9E904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2505075"/>
            <a:ext cx="162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42" name="Line 30">
            <a:extLst>
              <a:ext uri="{FF2B5EF4-FFF2-40B4-BE49-F238E27FC236}">
                <a16:creationId xmlns:a16="http://schemas.microsoft.com/office/drawing/2014/main" id="{C55831FC-47DA-41B3-9F6F-0FD288E6E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171700"/>
            <a:ext cx="0" cy="346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43" name="Line 31">
            <a:extLst>
              <a:ext uri="{FF2B5EF4-FFF2-40B4-BE49-F238E27FC236}">
                <a16:creationId xmlns:a16="http://schemas.microsoft.com/office/drawing/2014/main" id="{E7C5C38C-4A98-43DD-BC2E-21CDA7D37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113" y="2159000"/>
            <a:ext cx="763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3C4522E1-37B0-4B48-8E47-B0325CDA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CD9F8263-69ED-471D-8462-F417D7E6D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34940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0C98C386-00A4-4E5B-A091-2E652DBB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095500"/>
            <a:ext cx="67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>
                <a:solidFill>
                  <a:srgbClr val="FF0000"/>
                </a:solidFill>
              </a:rPr>
              <a:t>TR</a:t>
            </a: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D405ED1F-9B79-4E5C-B17E-7E40BE5B3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1597025"/>
            <a:ext cx="65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>
                <a:solidFill>
                  <a:schemeClr val="accent2"/>
                </a:solidFill>
              </a:rPr>
              <a:t>TA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D</a:t>
            </a:r>
            <a:endParaRPr lang="cs-CZ" altLang="cs-CZ" sz="2000" b="1" i="1">
              <a:solidFill>
                <a:schemeClr val="accent2"/>
              </a:solidFill>
            </a:endParaRP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99D81A2D-6E67-4E09-AA33-27939F7D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2162175"/>
            <a:ext cx="65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>
                <a:solidFill>
                  <a:schemeClr val="accent2"/>
                </a:solidFill>
              </a:rPr>
              <a:t>TA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F</a:t>
            </a:r>
            <a:endParaRPr lang="cs-CZ" altLang="cs-CZ" sz="2000" b="1" i="1">
              <a:solidFill>
                <a:schemeClr val="accent2"/>
              </a:solidFill>
            </a:endParaRPr>
          </a:p>
        </p:txBody>
      </p:sp>
      <p:sp>
        <p:nvSpPr>
          <p:cNvPr id="38949" name="Text Box 37">
            <a:extLst>
              <a:ext uri="{FF2B5EF4-FFF2-40B4-BE49-F238E27FC236}">
                <a16:creationId xmlns:a16="http://schemas.microsoft.com/office/drawing/2014/main" id="{3FCFED26-465F-420A-8164-1742E25B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65A44F24-D179-4241-A9E1-4CD86C1CA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2493963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>
                <a:solidFill>
                  <a:schemeClr val="accent2"/>
                </a:solidFill>
              </a:rPr>
              <a:t>B</a:t>
            </a:r>
            <a:r>
              <a:rPr lang="cs-CZ" altLang="cs-CZ" sz="2000" b="1" i="1" baseline="-25000">
                <a:solidFill>
                  <a:schemeClr val="accent2"/>
                </a:solidFill>
              </a:rPr>
              <a:t>D</a:t>
            </a:r>
            <a:endParaRPr lang="cs-CZ" altLang="cs-CZ" sz="2000" b="1" i="1">
              <a:solidFill>
                <a:schemeClr val="accent2"/>
              </a:solidFill>
            </a:endParaRPr>
          </a:p>
        </p:txBody>
      </p:sp>
      <p:sp>
        <p:nvSpPr>
          <p:cNvPr id="38951" name="Rectangle 39">
            <a:extLst>
              <a:ext uri="{FF2B5EF4-FFF2-40B4-BE49-F238E27FC236}">
                <a16:creationId xmlns:a16="http://schemas.microsoft.com/office/drawing/2014/main" id="{1632E225-FD17-48E3-B55C-593AD139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Systém NÚ- s veřejným sektorem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>
            <a:extLst>
              <a:ext uri="{FF2B5EF4-FFF2-40B4-BE49-F238E27FC236}">
                <a16:creationId xmlns:a16="http://schemas.microsoft.com/office/drawing/2014/main" id="{0DD2845D-5CBA-41D8-B535-3FD1CB728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1138238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9939" name="Line 3">
            <a:extLst>
              <a:ext uri="{FF2B5EF4-FFF2-40B4-BE49-F238E27FC236}">
                <a16:creationId xmlns:a16="http://schemas.microsoft.com/office/drawing/2014/main" id="{EB715F8C-3D5E-45AC-957A-5FA3A84C811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048544" y="1893094"/>
            <a:ext cx="1503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F43C03BF-65E1-4AC7-913D-314FE42DA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67468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DF5E146-2931-4834-8F65-7B05A2B4A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671513"/>
            <a:ext cx="50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848E3DC0-D012-41F0-A3D4-D867CE66C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73113"/>
            <a:ext cx="198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BA782AE4-DF1D-4742-837C-9836FE6A1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2138" y="1119188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CF1867F3-0DD2-40D7-8A94-9BECDBFEC8B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34894" y="1959769"/>
            <a:ext cx="1674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587097C7-6FAF-408E-8B23-8F7B21104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65563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4C3AA0A1-E681-4342-BE17-E0CC1ACB2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66833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8AF2181C-3DCF-49D5-A9B4-38E1E0F0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754063"/>
            <a:ext cx="198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58380" name="Line 12">
            <a:extLst>
              <a:ext uri="{FF2B5EF4-FFF2-40B4-BE49-F238E27FC236}">
                <a16:creationId xmlns:a16="http://schemas.microsoft.com/office/drawing/2014/main" id="{3D6D10C5-8869-4531-80EC-9FAF4AE34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3638550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81" name="Line 13">
            <a:extLst>
              <a:ext uri="{FF2B5EF4-FFF2-40B4-BE49-F238E27FC236}">
                <a16:creationId xmlns:a16="http://schemas.microsoft.com/office/drawing/2014/main" id="{9E6655E5-7867-48A4-8253-81416B63155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53943" y="4479132"/>
            <a:ext cx="167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82" name="Text Box 14">
            <a:extLst>
              <a:ext uri="{FF2B5EF4-FFF2-40B4-BE49-F238E27FC236}">
                <a16:creationId xmlns:a16="http://schemas.microsoft.com/office/drawing/2014/main" id="{DC071EF0-5DFE-4360-AA62-415569767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3175000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D2C5C071-E25A-406F-BA54-0FDD0A269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5" y="3154363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58384" name="Text Box 16">
            <a:extLst>
              <a:ext uri="{FF2B5EF4-FFF2-40B4-BE49-F238E27FC236}">
                <a16:creationId xmlns:a16="http://schemas.microsoft.com/office/drawing/2014/main" id="{2595A368-2CFD-4870-AFC1-F4ECC816E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2979738"/>
            <a:ext cx="1984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VEŘEJNÝ SEKTOR</a:t>
            </a:r>
          </a:p>
        </p:txBody>
      </p:sp>
      <p:sp>
        <p:nvSpPr>
          <p:cNvPr id="39953" name="Line 17">
            <a:extLst>
              <a:ext uri="{FF2B5EF4-FFF2-40B4-BE49-F238E27FC236}">
                <a16:creationId xmlns:a16="http://schemas.microsoft.com/office/drawing/2014/main" id="{D9C1F51A-C012-4929-926B-DB2835AB7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713" y="3633788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123C0749-25E2-42B5-8F46-D8DE6BEEC40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956469" y="4474369"/>
            <a:ext cx="1674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424B0A81-0575-47C8-885A-92A51CFF5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17023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39956" name="Text Box 20">
            <a:extLst>
              <a:ext uri="{FF2B5EF4-FFF2-40B4-BE49-F238E27FC236}">
                <a16:creationId xmlns:a16="http://schemas.microsoft.com/office/drawing/2014/main" id="{0BBB5AD9-119E-4981-8C2A-20066F2B3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132138"/>
            <a:ext cx="50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39957" name="Text Box 21">
            <a:extLst>
              <a:ext uri="{FF2B5EF4-FFF2-40B4-BE49-F238E27FC236}">
                <a16:creationId xmlns:a16="http://schemas.microsoft.com/office/drawing/2014/main" id="{582C2421-20CC-4362-95A6-8483FFE43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2973388"/>
            <a:ext cx="1984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39958" name="Text Box 22">
            <a:extLst>
              <a:ext uri="{FF2B5EF4-FFF2-40B4-BE49-F238E27FC236}">
                <a16:creationId xmlns:a16="http://schemas.microsoft.com/office/drawing/2014/main" id="{DDFE2ADF-35B2-4D97-A1FB-F90C8ACA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135063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39959" name="Text Box 23">
            <a:extLst>
              <a:ext uri="{FF2B5EF4-FFF2-40B4-BE49-F238E27FC236}">
                <a16:creationId xmlns:a16="http://schemas.microsoft.com/office/drawing/2014/main" id="{997328D7-3FB8-43A0-84FE-E524383CA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1511300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39960" name="Text Box 24">
            <a:extLst>
              <a:ext uri="{FF2B5EF4-FFF2-40B4-BE49-F238E27FC236}">
                <a16:creationId xmlns:a16="http://schemas.microsoft.com/office/drawing/2014/main" id="{B7BDB8BF-D382-402E-8DB6-8E5E6E27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81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TA</a:t>
            </a:r>
            <a:r>
              <a:rPr lang="cs-CZ" altLang="cs-CZ" sz="2400" b="1" i="1" baseline="-25000">
                <a:solidFill>
                  <a:schemeClr val="accent2"/>
                </a:solidFill>
              </a:rPr>
              <a:t>D</a:t>
            </a:r>
            <a:endParaRPr lang="cs-CZ" altLang="cs-CZ" sz="2400" b="1" i="1">
              <a:solidFill>
                <a:schemeClr val="accent2"/>
              </a:solidFill>
            </a:endParaRPr>
          </a:p>
        </p:txBody>
      </p:sp>
      <p:sp>
        <p:nvSpPr>
          <p:cNvPr id="39961" name="Text Box 25">
            <a:extLst>
              <a:ext uri="{FF2B5EF4-FFF2-40B4-BE49-F238E27FC236}">
                <a16:creationId xmlns:a16="http://schemas.microsoft.com/office/drawing/2014/main" id="{9043E994-856B-46ED-BB77-2EBBE7D2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1138238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W</a:t>
            </a:r>
          </a:p>
        </p:txBody>
      </p:sp>
      <p:sp>
        <p:nvSpPr>
          <p:cNvPr id="39962" name="Rectangle 26">
            <a:extLst>
              <a:ext uri="{FF2B5EF4-FFF2-40B4-BE49-F238E27FC236}">
                <a16:creationId xmlns:a16="http://schemas.microsoft.com/office/drawing/2014/main" id="{09232E3F-679C-4BB3-91BB-03485BC5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1468438"/>
            <a:ext cx="48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/>
              <a:t>R</a:t>
            </a:r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88E6B133-7169-44CA-9514-3FCF2A08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85420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TR</a:t>
            </a:r>
          </a:p>
        </p:txBody>
      </p:sp>
      <p:sp>
        <p:nvSpPr>
          <p:cNvPr id="39964" name="Text Box 28">
            <a:extLst>
              <a:ext uri="{FF2B5EF4-FFF2-40B4-BE49-F238E27FC236}">
                <a16:creationId xmlns:a16="http://schemas.microsoft.com/office/drawing/2014/main" id="{84CD497F-F0CC-4F80-A1E6-568E6372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3" y="104933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39965" name="Text Box 29">
            <a:extLst>
              <a:ext uri="{FF2B5EF4-FFF2-40B4-BE49-F238E27FC236}">
                <a16:creationId xmlns:a16="http://schemas.microsoft.com/office/drawing/2014/main" id="{5337E59B-66BF-477D-8708-4FFB90923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350" y="3649663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58398" name="Text Box 30">
            <a:extLst>
              <a:ext uri="{FF2B5EF4-FFF2-40B4-BE49-F238E27FC236}">
                <a16:creationId xmlns:a16="http://schemas.microsoft.com/office/drawing/2014/main" id="{E9171987-79EC-47D8-98DC-345B26A5E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88" y="3633788"/>
            <a:ext cx="75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TA</a:t>
            </a:r>
            <a:r>
              <a:rPr lang="cs-CZ" altLang="cs-CZ" sz="2400" b="1" i="1" baseline="-25000">
                <a:solidFill>
                  <a:schemeClr val="accent2"/>
                </a:solidFill>
              </a:rPr>
              <a:t>D</a:t>
            </a:r>
            <a:endParaRPr lang="cs-CZ" altLang="cs-CZ" sz="2400" b="1" i="1">
              <a:solidFill>
                <a:schemeClr val="accent2"/>
              </a:solidFill>
            </a:endParaRPr>
          </a:p>
        </p:txBody>
      </p:sp>
      <p:sp>
        <p:nvSpPr>
          <p:cNvPr id="39967" name="Text Box 31">
            <a:extLst>
              <a:ext uri="{FF2B5EF4-FFF2-40B4-BE49-F238E27FC236}">
                <a16:creationId xmlns:a16="http://schemas.microsoft.com/office/drawing/2014/main" id="{B7C17DF6-F817-4E28-820B-BC590193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050925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W</a:t>
            </a:r>
          </a:p>
        </p:txBody>
      </p:sp>
      <p:sp>
        <p:nvSpPr>
          <p:cNvPr id="39968" name="Rectangle 32">
            <a:extLst>
              <a:ext uri="{FF2B5EF4-FFF2-40B4-BE49-F238E27FC236}">
                <a16:creationId xmlns:a16="http://schemas.microsoft.com/office/drawing/2014/main" id="{25E779E7-0E83-4DB8-ADAD-0D938882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1330325"/>
            <a:ext cx="48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/>
              <a:t>R</a:t>
            </a:r>
          </a:p>
        </p:txBody>
      </p:sp>
      <p:sp>
        <p:nvSpPr>
          <p:cNvPr id="58401" name="Text Box 33">
            <a:extLst>
              <a:ext uri="{FF2B5EF4-FFF2-40B4-BE49-F238E27FC236}">
                <a16:creationId xmlns:a16="http://schemas.microsoft.com/office/drawing/2014/main" id="{19F1868B-4A6C-4E0F-9418-10C83873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3649663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TR</a:t>
            </a:r>
          </a:p>
        </p:txBody>
      </p:sp>
      <p:sp>
        <p:nvSpPr>
          <p:cNvPr id="39970" name="Text Box 34">
            <a:extLst>
              <a:ext uri="{FF2B5EF4-FFF2-40B4-BE49-F238E27FC236}">
                <a16:creationId xmlns:a16="http://schemas.microsoft.com/office/drawing/2014/main" id="{8D21F5F8-8B50-40DD-9439-A7B73216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370138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TA</a:t>
            </a:r>
            <a:r>
              <a:rPr lang="cs-CZ" altLang="cs-CZ" sz="2400" b="1" i="1" baseline="-25000">
                <a:solidFill>
                  <a:schemeClr val="accent2"/>
                </a:solidFill>
              </a:rPr>
              <a:t>F</a:t>
            </a:r>
            <a:endParaRPr lang="cs-CZ" altLang="cs-CZ" sz="2400" b="1" i="1">
              <a:solidFill>
                <a:schemeClr val="accent2"/>
              </a:solidFill>
            </a:endParaRPr>
          </a:p>
        </p:txBody>
      </p:sp>
      <p:sp>
        <p:nvSpPr>
          <p:cNvPr id="58403" name="Text Box 35">
            <a:extLst>
              <a:ext uri="{FF2B5EF4-FFF2-40B4-BE49-F238E27FC236}">
                <a16:creationId xmlns:a16="http://schemas.microsoft.com/office/drawing/2014/main" id="{FBCE9793-ECD9-4DDA-9E1E-657038070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4008438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TA</a:t>
            </a:r>
            <a:r>
              <a:rPr lang="cs-CZ" altLang="cs-CZ" sz="2400" b="1" i="1" baseline="-25000">
                <a:solidFill>
                  <a:schemeClr val="accent2"/>
                </a:solidFill>
              </a:rPr>
              <a:t>F</a:t>
            </a:r>
            <a:endParaRPr lang="cs-CZ" altLang="cs-CZ" sz="2400" b="1" i="1">
              <a:solidFill>
                <a:schemeClr val="accent2"/>
              </a:solidFill>
            </a:endParaRPr>
          </a:p>
        </p:txBody>
      </p:sp>
      <p:sp>
        <p:nvSpPr>
          <p:cNvPr id="39972" name="Text Box 36">
            <a:extLst>
              <a:ext uri="{FF2B5EF4-FFF2-40B4-BE49-F238E27FC236}">
                <a16:creationId xmlns:a16="http://schemas.microsoft.com/office/drawing/2014/main" id="{EC55A09E-57EE-4CFC-A753-982A5751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1687513"/>
            <a:ext cx="53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F</a:t>
            </a:r>
            <a:endParaRPr lang="cs-CZ" altLang="cs-CZ" sz="2400" b="1" i="1"/>
          </a:p>
        </p:txBody>
      </p:sp>
      <p:sp>
        <p:nvSpPr>
          <p:cNvPr id="39973" name="Text Box 37">
            <a:extLst>
              <a:ext uri="{FF2B5EF4-FFF2-40B4-BE49-F238E27FC236}">
                <a16:creationId xmlns:a16="http://schemas.microsoft.com/office/drawing/2014/main" id="{1425129E-C8B8-4B06-A18F-6CC6E555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4086225"/>
            <a:ext cx="53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F</a:t>
            </a:r>
            <a:endParaRPr lang="cs-CZ" altLang="cs-CZ" sz="2400" b="1" i="1"/>
          </a:p>
        </p:txBody>
      </p:sp>
      <p:sp>
        <p:nvSpPr>
          <p:cNvPr id="39974" name="Text Box 38">
            <a:extLst>
              <a:ext uri="{FF2B5EF4-FFF2-40B4-BE49-F238E27FC236}">
                <a16:creationId xmlns:a16="http://schemas.microsoft.com/office/drawing/2014/main" id="{E635D664-E7F5-4858-94D5-22104523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2024063"/>
            <a:ext cx="1033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39975" name="Text Box 39">
            <a:extLst>
              <a:ext uri="{FF2B5EF4-FFF2-40B4-BE49-F238E27FC236}">
                <a16:creationId xmlns:a16="http://schemas.microsoft.com/office/drawing/2014/main" id="{81DF5B08-6C79-4750-B275-B025AD5B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4525963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39976" name="Text Box 40">
            <a:extLst>
              <a:ext uri="{FF2B5EF4-FFF2-40B4-BE49-F238E27FC236}">
                <a16:creationId xmlns:a16="http://schemas.microsoft.com/office/drawing/2014/main" id="{11EF8300-B667-43BE-955A-DEA6BDCD6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5" y="1357313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39977" name="Text Box 41">
            <a:extLst>
              <a:ext uri="{FF2B5EF4-FFF2-40B4-BE49-F238E27FC236}">
                <a16:creationId xmlns:a16="http://schemas.microsoft.com/office/drawing/2014/main" id="{FA12C0BE-FCE5-428D-9CB6-C2CE2DABD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616325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39978" name="Text Box 42">
            <a:extLst>
              <a:ext uri="{FF2B5EF4-FFF2-40B4-BE49-F238E27FC236}">
                <a16:creationId xmlns:a16="http://schemas.microsoft.com/office/drawing/2014/main" id="{84DC6E4B-DD9C-4DE5-B50E-80E60E58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1700213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58411" name="Text Box 43">
            <a:extLst>
              <a:ext uri="{FF2B5EF4-FFF2-40B4-BE49-F238E27FC236}">
                <a16:creationId xmlns:a16="http://schemas.microsoft.com/office/drawing/2014/main" id="{92A9C0AE-C29D-4ECC-883F-90EF58011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995738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58412" name="Text Box 44">
            <a:extLst>
              <a:ext uri="{FF2B5EF4-FFF2-40B4-BE49-F238E27FC236}">
                <a16:creationId xmlns:a16="http://schemas.microsoft.com/office/drawing/2014/main" id="{1F3EB976-2438-4CF2-A0AB-7DC547C8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3" y="4359275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B</a:t>
            </a:r>
            <a:r>
              <a:rPr lang="cs-CZ" altLang="cs-CZ" sz="2400" b="1" i="1" baseline="-25000">
                <a:solidFill>
                  <a:schemeClr val="accent2"/>
                </a:solidFill>
              </a:rPr>
              <a:t>D</a:t>
            </a:r>
            <a:endParaRPr lang="cs-CZ" altLang="cs-CZ" sz="2400" b="1" i="1">
              <a:solidFill>
                <a:schemeClr val="accent2"/>
              </a:solidFill>
            </a:endParaRPr>
          </a:p>
        </p:txBody>
      </p:sp>
      <p:sp>
        <p:nvSpPr>
          <p:cNvPr id="39981" name="Text Box 45">
            <a:extLst>
              <a:ext uri="{FF2B5EF4-FFF2-40B4-BE49-F238E27FC236}">
                <a16:creationId xmlns:a16="http://schemas.microsoft.com/office/drawing/2014/main" id="{9F029188-8F32-41C2-BD71-84461068C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908425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B</a:t>
            </a:r>
            <a:r>
              <a:rPr lang="cs-CZ" altLang="cs-CZ" sz="2400" b="1" i="1" baseline="-25000">
                <a:solidFill>
                  <a:schemeClr val="accent2"/>
                </a:solidFill>
              </a:rPr>
              <a:t>D</a:t>
            </a:r>
            <a:endParaRPr lang="cs-CZ" altLang="cs-CZ" sz="2400"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/>
      <p:bldP spid="58383" grpId="0"/>
      <p:bldP spid="58384" grpId="0"/>
      <p:bldP spid="58398" grpId="0"/>
      <p:bldP spid="58401" grpId="0"/>
      <p:bldP spid="58403" grpId="0"/>
      <p:bldP spid="58411" grpId="0"/>
      <p:bldP spid="584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9DF02FD-2853-48F1-8CD2-013CA554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Základní identity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43EFD112-CAB0-4C89-8515-38373D742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139825"/>
            <a:ext cx="764381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1. C + S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+ </a:t>
            </a:r>
            <a:r>
              <a:rPr lang="cs-CZ" altLang="cs-CZ" sz="2800" b="1" i="1">
                <a:solidFill>
                  <a:schemeClr val="accent2"/>
                </a:solidFill>
              </a:rPr>
              <a:t>TA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D </a:t>
            </a:r>
            <a:r>
              <a:rPr lang="cs-CZ" altLang="cs-CZ" sz="2800" b="1" i="1"/>
              <a:t>= W 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R </a:t>
            </a:r>
            <a:r>
              <a:rPr lang="cs-CZ" altLang="cs-CZ" sz="2800" b="1" i="1"/>
              <a:t>+ </a:t>
            </a:r>
            <a:r>
              <a:rPr lang="cs-CZ" altLang="cs-CZ" sz="2800" b="1" i="1">
                <a:solidFill>
                  <a:srgbClr val="FF0000"/>
                </a:solidFill>
              </a:rPr>
              <a:t>TR</a:t>
            </a:r>
            <a:r>
              <a:rPr lang="cs-CZ" altLang="cs-CZ" sz="2800" b="1" i="1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     </a:t>
            </a:r>
            <a:r>
              <a:rPr lang="cs-CZ" altLang="cs-CZ" sz="1800" b="1" i="1"/>
              <a:t>tedy       </a:t>
            </a:r>
            <a:r>
              <a:rPr lang="cs-CZ" altLang="cs-CZ" sz="2800" b="1" i="1"/>
              <a:t>YD ≡ C + S</a:t>
            </a:r>
            <a:r>
              <a:rPr lang="cs-CZ" altLang="cs-CZ" sz="2800" b="1" i="1" baseline="-25000"/>
              <a:t>D</a:t>
            </a:r>
            <a:r>
              <a:rPr lang="cs-CZ" altLang="cs-CZ" sz="2800" b="1"/>
              <a:t> </a:t>
            </a:r>
            <a:r>
              <a:rPr lang="cs-CZ" altLang="cs-CZ" sz="2800" b="1" i="1"/>
              <a:t>= W 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R </a:t>
            </a:r>
            <a:r>
              <a:rPr lang="cs-CZ" altLang="cs-CZ" sz="2800" b="1" i="1"/>
              <a:t>+ </a:t>
            </a:r>
            <a:r>
              <a:rPr lang="cs-CZ" altLang="cs-CZ" sz="2800" b="1" i="1">
                <a:solidFill>
                  <a:srgbClr val="FF0000"/>
                </a:solidFill>
              </a:rPr>
              <a:t>TR</a:t>
            </a:r>
            <a:r>
              <a:rPr lang="cs-CZ" altLang="cs-CZ" sz="2800" b="1" i="1"/>
              <a:t> </a:t>
            </a:r>
            <a:r>
              <a:rPr lang="cs-CZ" altLang="cs-CZ" sz="2800" b="1" i="1">
                <a:solidFill>
                  <a:schemeClr val="accent2"/>
                </a:solidFill>
              </a:rPr>
              <a:t>- TA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CD81E4EF-C232-460D-BDEE-5E54BCF43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354263"/>
            <a:ext cx="80772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2. HDP = C+I+G= W 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R </a:t>
            </a:r>
            <a:r>
              <a:rPr lang="cs-CZ" altLang="cs-CZ" sz="2800" b="1" i="1"/>
              <a:t>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N </a:t>
            </a:r>
            <a:r>
              <a:rPr lang="cs-CZ" altLang="cs-CZ" sz="2800" b="1" i="1"/>
              <a:t>+</a:t>
            </a:r>
            <a:r>
              <a:rPr lang="cs-CZ" altLang="cs-CZ" sz="2400" b="1" i="1"/>
              <a:t>odpisy </a:t>
            </a:r>
            <a:r>
              <a:rPr lang="cs-CZ" altLang="cs-CZ" sz="2800" b="1" i="1"/>
              <a:t>+ </a:t>
            </a:r>
            <a:r>
              <a:rPr lang="cs-CZ" altLang="cs-CZ" sz="2800" b="1" i="1">
                <a:solidFill>
                  <a:schemeClr val="accent2"/>
                </a:solidFill>
              </a:rPr>
              <a:t>TA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F</a:t>
            </a:r>
            <a:r>
              <a:rPr lang="cs-CZ" altLang="cs-CZ" sz="2400" b="1" i="1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 baseline="-25000"/>
              <a:t>	</a:t>
            </a:r>
            <a:r>
              <a:rPr lang="cs-CZ" altLang="cs-CZ" sz="1800" b="1" i="1"/>
              <a:t>tedy</a:t>
            </a:r>
            <a:r>
              <a:rPr lang="cs-CZ" altLang="cs-CZ" sz="2800" b="1" i="1" baseline="-25000"/>
              <a:t> </a:t>
            </a:r>
            <a:r>
              <a:rPr lang="cs-CZ" altLang="cs-CZ" sz="2800" b="1" i="1"/>
              <a:t>YD=HDP -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N </a:t>
            </a:r>
            <a:r>
              <a:rPr lang="cs-CZ" altLang="cs-CZ" sz="2400" b="1" i="1"/>
              <a:t>- odpisy</a:t>
            </a:r>
            <a:r>
              <a:rPr lang="cs-CZ" altLang="cs-CZ" sz="2400" b="1" i="1">
                <a:solidFill>
                  <a:schemeClr val="accent2"/>
                </a:solidFill>
              </a:rPr>
              <a:t>- </a:t>
            </a:r>
            <a:r>
              <a:rPr lang="cs-CZ" altLang="cs-CZ" sz="2800" b="1" i="1">
                <a:solidFill>
                  <a:schemeClr val="accent2"/>
                </a:solidFill>
              </a:rPr>
              <a:t>TA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F </a:t>
            </a:r>
            <a:r>
              <a:rPr lang="cs-CZ" altLang="cs-CZ" sz="2800" b="1" i="1">
                <a:solidFill>
                  <a:schemeClr val="accent2"/>
                </a:solidFill>
              </a:rPr>
              <a:t>-TA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D</a:t>
            </a:r>
            <a:r>
              <a:rPr lang="cs-CZ" altLang="cs-CZ" sz="2800" b="1" i="1">
                <a:solidFill>
                  <a:srgbClr val="FF0000"/>
                </a:solidFill>
              </a:rPr>
              <a:t>+TR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 baseline="-25000"/>
              <a:t> 	</a:t>
            </a:r>
            <a:r>
              <a:rPr lang="cs-CZ" altLang="cs-CZ" sz="1800" b="1" i="1"/>
              <a:t>a</a:t>
            </a:r>
            <a:r>
              <a:rPr lang="cs-CZ" altLang="cs-CZ" sz="2800" b="1" i="1" baseline="-25000"/>
              <a:t>  </a:t>
            </a:r>
            <a:r>
              <a:rPr lang="cs-CZ" altLang="cs-CZ" sz="2800" b="1" i="1"/>
              <a:t>C+I+G= C+S</a:t>
            </a:r>
            <a:r>
              <a:rPr lang="cs-CZ" altLang="cs-CZ" sz="2800" b="1" i="1" baseline="-25000"/>
              <a:t>D </a:t>
            </a:r>
            <a:r>
              <a:rPr lang="cs-CZ" altLang="cs-CZ" sz="2800" b="1" i="1">
                <a:solidFill>
                  <a:schemeClr val="accent2"/>
                </a:solidFill>
              </a:rPr>
              <a:t>+TA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D</a:t>
            </a:r>
            <a:r>
              <a:rPr lang="cs-CZ" altLang="cs-CZ" sz="2800" b="1" i="1" baseline="-25000"/>
              <a:t> </a:t>
            </a:r>
            <a:r>
              <a:rPr lang="cs-CZ" altLang="cs-CZ" sz="2800" b="1" i="1">
                <a:solidFill>
                  <a:srgbClr val="FF0000"/>
                </a:solidFill>
              </a:rPr>
              <a:t>-TR</a:t>
            </a:r>
            <a:r>
              <a:rPr lang="cs-CZ" altLang="cs-CZ" sz="2800" b="1" i="1"/>
              <a:t>+</a:t>
            </a:r>
            <a:r>
              <a:rPr lang="cs-CZ" altLang="cs-CZ" sz="2400" b="1" i="1"/>
              <a:t>odpisy</a:t>
            </a:r>
            <a:r>
              <a:rPr lang="cs-CZ" altLang="cs-CZ" sz="2400" b="1" i="1">
                <a:solidFill>
                  <a:schemeClr val="accent2"/>
                </a:solidFill>
              </a:rPr>
              <a:t>+</a:t>
            </a:r>
            <a:r>
              <a:rPr lang="cs-CZ" altLang="cs-CZ" sz="2800" b="1" i="1">
                <a:solidFill>
                  <a:schemeClr val="accent2"/>
                </a:solidFill>
              </a:rPr>
              <a:t>TA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F</a:t>
            </a:r>
            <a:r>
              <a:rPr lang="cs-CZ" altLang="cs-CZ" sz="2800" b="1" i="1" baseline="-25000"/>
              <a:t> </a:t>
            </a:r>
            <a:r>
              <a:rPr lang="cs-CZ" altLang="cs-CZ" sz="2800" b="1" i="1"/>
              <a:t>+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N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22340A9D-1E9E-4C8C-B5D5-83BA820ED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4414838"/>
            <a:ext cx="7643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3. I = S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+S</a:t>
            </a:r>
            <a:r>
              <a:rPr lang="cs-CZ" altLang="cs-CZ" sz="2800" b="1" i="1" baseline="-25000"/>
              <a:t>F </a:t>
            </a:r>
            <a:r>
              <a:rPr lang="cs-CZ" altLang="cs-CZ" sz="2800" b="1" i="1">
                <a:solidFill>
                  <a:schemeClr val="accent2"/>
                </a:solidFill>
              </a:rPr>
              <a:t>- B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D</a:t>
            </a:r>
            <a:r>
              <a:rPr lang="cs-CZ" altLang="cs-CZ" sz="2800" b="1" i="1" baseline="-25000"/>
              <a:t> </a:t>
            </a:r>
            <a:r>
              <a:rPr lang="cs-CZ" altLang="cs-CZ" sz="2800" b="1" i="1"/>
              <a:t>+</a:t>
            </a:r>
            <a:r>
              <a:rPr lang="cs-CZ" altLang="cs-CZ" sz="2400" b="1" i="1"/>
              <a:t>odpisy</a:t>
            </a:r>
            <a:r>
              <a:rPr lang="cs-CZ" altLang="cs-CZ" sz="2400" b="1" i="1" baseline="-25000"/>
              <a:t>     </a:t>
            </a:r>
            <a:r>
              <a:rPr lang="cs-CZ" altLang="cs-CZ" sz="1800" b="1" i="1"/>
              <a:t>tedy          </a:t>
            </a:r>
            <a:r>
              <a:rPr lang="cs-CZ" altLang="cs-CZ" sz="2800" b="1" i="1"/>
              <a:t>I</a:t>
            </a:r>
            <a:r>
              <a:rPr lang="cs-CZ" altLang="cs-CZ" sz="2800" b="1" i="1" baseline="-25000"/>
              <a:t>NET</a:t>
            </a:r>
            <a:r>
              <a:rPr lang="cs-CZ" altLang="cs-CZ" sz="2800" b="1" i="1"/>
              <a:t>=S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+S</a:t>
            </a:r>
            <a:r>
              <a:rPr lang="cs-CZ" altLang="cs-CZ" sz="2800" b="1" i="1" baseline="-25000"/>
              <a:t>F </a:t>
            </a:r>
            <a:r>
              <a:rPr lang="cs-CZ" altLang="cs-CZ" sz="2800" b="1" i="1">
                <a:solidFill>
                  <a:schemeClr val="accent2"/>
                </a:solidFill>
              </a:rPr>
              <a:t>- B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49B50BBB-AFB1-4966-ADB2-B415FBFA0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5222875"/>
            <a:ext cx="7643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4. </a:t>
            </a:r>
            <a:r>
              <a:rPr lang="cs-CZ" altLang="cs-CZ" sz="2800" b="1" i="1">
                <a:solidFill>
                  <a:srgbClr val="FF0000"/>
                </a:solidFill>
              </a:rPr>
              <a:t>TR+G</a:t>
            </a:r>
            <a:r>
              <a:rPr lang="cs-CZ" altLang="cs-CZ" sz="2800" b="1" i="1"/>
              <a:t> = </a:t>
            </a:r>
            <a:r>
              <a:rPr lang="cs-CZ" altLang="cs-CZ" sz="2800" b="1" i="1">
                <a:solidFill>
                  <a:schemeClr val="accent2"/>
                </a:solidFill>
              </a:rPr>
              <a:t>TA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D </a:t>
            </a:r>
            <a:r>
              <a:rPr lang="cs-CZ" altLang="cs-CZ" sz="2800" b="1" i="1">
                <a:solidFill>
                  <a:schemeClr val="accent2"/>
                </a:solidFill>
              </a:rPr>
              <a:t>+TA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F </a:t>
            </a:r>
            <a:r>
              <a:rPr lang="cs-CZ" altLang="cs-CZ" sz="2800" b="1" i="1">
                <a:solidFill>
                  <a:schemeClr val="accent2"/>
                </a:solidFill>
              </a:rPr>
              <a:t>+ B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D</a:t>
            </a:r>
            <a:r>
              <a:rPr lang="cs-CZ" altLang="cs-CZ" sz="2800" b="1" i="1" baseline="-25000"/>
              <a:t> </a:t>
            </a:r>
            <a:r>
              <a:rPr lang="cs-CZ" altLang="cs-CZ" sz="2400" b="1" i="1" baseline="-25000"/>
              <a:t>     </a:t>
            </a:r>
            <a:r>
              <a:rPr lang="cs-CZ" altLang="cs-CZ" sz="1800" b="1" i="1"/>
              <a:t>tedy       </a:t>
            </a:r>
            <a:r>
              <a:rPr lang="cs-CZ" altLang="cs-CZ" sz="2800" b="1" i="1">
                <a:solidFill>
                  <a:schemeClr val="accent2"/>
                </a:solidFill>
              </a:rPr>
              <a:t>B</a:t>
            </a:r>
            <a:r>
              <a:rPr lang="cs-CZ" altLang="cs-CZ" sz="2800" b="1" i="1" baseline="-25000">
                <a:solidFill>
                  <a:schemeClr val="accent2"/>
                </a:solidFill>
              </a:rPr>
              <a:t>D</a:t>
            </a:r>
            <a:r>
              <a:rPr lang="cs-CZ" altLang="cs-CZ" sz="1800" b="1" i="1"/>
              <a:t> </a:t>
            </a:r>
            <a:r>
              <a:rPr lang="cs-CZ" altLang="cs-CZ" sz="2800" b="1" i="1"/>
              <a:t>= </a:t>
            </a:r>
            <a:r>
              <a:rPr lang="cs-CZ" altLang="cs-CZ" sz="2800" b="1" i="1">
                <a:solidFill>
                  <a:srgbClr val="FF0000"/>
                </a:solidFill>
              </a:rPr>
              <a:t>TR+G</a:t>
            </a:r>
            <a:r>
              <a:rPr lang="cs-CZ" altLang="cs-CZ" sz="2800" b="1" i="1">
                <a:solidFill>
                  <a:schemeClr val="accent2"/>
                </a:solidFill>
              </a:rPr>
              <a:t>-TA </a:t>
            </a:r>
          </a:p>
        </p:txBody>
      </p:sp>
      <p:sp>
        <p:nvSpPr>
          <p:cNvPr id="59399" name="AutoShape 7">
            <a:extLst>
              <a:ext uri="{FF2B5EF4-FFF2-40B4-BE49-F238E27FC236}">
                <a16:creationId xmlns:a16="http://schemas.microsoft.com/office/drawing/2014/main" id="{1ED4A6EA-1653-4CB2-986F-7E3DB1788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2365375"/>
            <a:ext cx="1219200" cy="5953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9400" name="AutoShape 8">
            <a:extLst>
              <a:ext uri="{FF2B5EF4-FFF2-40B4-BE49-F238E27FC236}">
                <a16:creationId xmlns:a16="http://schemas.microsoft.com/office/drawing/2014/main" id="{6E10DD06-54BF-4970-96F9-CF016C12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1709738"/>
            <a:ext cx="1219200" cy="5953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9401" name="AutoShape 9">
            <a:extLst>
              <a:ext uri="{FF2B5EF4-FFF2-40B4-BE49-F238E27FC236}">
                <a16:creationId xmlns:a16="http://schemas.microsoft.com/office/drawing/2014/main" id="{60DB9B45-9D6E-47EE-BB08-9D7151902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2335213"/>
            <a:ext cx="2774950" cy="59531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9402" name="AutoShape 10">
            <a:extLst>
              <a:ext uri="{FF2B5EF4-FFF2-40B4-BE49-F238E27FC236}">
                <a16:creationId xmlns:a16="http://schemas.microsoft.com/office/drawing/2014/main" id="{1657D199-475B-4DA6-B047-F178A07B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1738313"/>
            <a:ext cx="1668462" cy="59531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nimBg="1"/>
      <p:bldP spid="59399" grpId="1" animBg="1"/>
      <p:bldP spid="59400" grpId="0" animBg="1"/>
      <p:bldP spid="59400" grpId="1" animBg="1"/>
      <p:bldP spid="59401" grpId="0" animBg="1"/>
      <p:bldP spid="59401" grpId="1" animBg="1"/>
      <p:bldP spid="59402" grpId="0" animBg="1"/>
      <p:bldP spid="5940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446560-6831-4861-ACFB-E81D03894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Systém NÚ- s</a:t>
            </a:r>
            <a:r>
              <a:rPr lang="cs-CZ" altLang="cs-CZ" sz="2800" b="1" i="1">
                <a:solidFill>
                  <a:schemeClr val="tx2"/>
                </a:solidFill>
              </a:rPr>
              <a:t>e zahraničím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000CCFB2-3628-4156-A024-F12B112C2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C7FAF063-E2F0-4C91-B3AD-042A7E5B0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279191F8-9CE1-4881-B2FD-709F9D92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93DBF837-091C-47D1-ACD2-E93AA0D19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16158928-9C20-4348-9777-F59E432F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16756C1F-1961-4E3A-8BB9-5B364B49A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ABF4A48F-605E-4B1A-B889-33CD5D377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BCF0FFA4-791C-4D4D-B963-48FE9588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02600BAC-403E-41D8-A6A6-BA7821068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78C585C7-6F67-4BAB-90C1-B61E3DAD5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BB3E854B-8B04-413C-AE34-6433455EB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22" name="Line 14">
            <a:extLst>
              <a:ext uri="{FF2B5EF4-FFF2-40B4-BE49-F238E27FC236}">
                <a16:creationId xmlns:a16="http://schemas.microsoft.com/office/drawing/2014/main" id="{BAF79216-C46B-4BA0-A622-0EF414F7F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23" name="Line 15">
            <a:extLst>
              <a:ext uri="{FF2B5EF4-FFF2-40B4-BE49-F238E27FC236}">
                <a16:creationId xmlns:a16="http://schemas.microsoft.com/office/drawing/2014/main" id="{0F1166D6-674E-4A1B-9861-3F58CB25B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66B8ECB4-6BE7-49FD-B07F-F109330F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43025" name="Line 17">
            <a:extLst>
              <a:ext uri="{FF2B5EF4-FFF2-40B4-BE49-F238E27FC236}">
                <a16:creationId xmlns:a16="http://schemas.microsoft.com/office/drawing/2014/main" id="{364A968B-7D2A-4BDE-9F58-83782EDDD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26" name="Line 18">
            <a:extLst>
              <a:ext uri="{FF2B5EF4-FFF2-40B4-BE49-F238E27FC236}">
                <a16:creationId xmlns:a16="http://schemas.microsoft.com/office/drawing/2014/main" id="{6A4524C4-67CE-45C5-B4ED-0C55741E7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C13E2671-2AF9-40BC-AF0D-82E220080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306638"/>
            <a:ext cx="1739900" cy="8858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VEŘEJNÝ SEKTOR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8A75F6AE-9009-4371-9BEF-490E4C566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564063"/>
            <a:ext cx="1860550" cy="581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ZAHRANIČÍ</a:t>
            </a:r>
          </a:p>
        </p:txBody>
      </p:sp>
      <p:sp>
        <p:nvSpPr>
          <p:cNvPr id="43029" name="Line 21">
            <a:extLst>
              <a:ext uri="{FF2B5EF4-FFF2-40B4-BE49-F238E27FC236}">
                <a16:creationId xmlns:a16="http://schemas.microsoft.com/office/drawing/2014/main" id="{A997ACC3-F7A3-43D1-9860-0E41B3E28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0" name="Line 22">
            <a:extLst>
              <a:ext uri="{FF2B5EF4-FFF2-40B4-BE49-F238E27FC236}">
                <a16:creationId xmlns:a16="http://schemas.microsoft.com/office/drawing/2014/main" id="{661AAD23-C4A3-4738-8769-4A501C2B9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1" name="Line 23">
            <a:extLst>
              <a:ext uri="{FF2B5EF4-FFF2-40B4-BE49-F238E27FC236}">
                <a16:creationId xmlns:a16="http://schemas.microsoft.com/office/drawing/2014/main" id="{A5179F6B-7307-4C89-B9A7-627C2EEE2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2" name="Line 24">
            <a:extLst>
              <a:ext uri="{FF2B5EF4-FFF2-40B4-BE49-F238E27FC236}">
                <a16:creationId xmlns:a16="http://schemas.microsoft.com/office/drawing/2014/main" id="{4BACD65E-D9CC-4D7E-90BE-6CEF6373B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171825"/>
            <a:ext cx="0" cy="1241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3" name="Line 25">
            <a:extLst>
              <a:ext uri="{FF2B5EF4-FFF2-40B4-BE49-F238E27FC236}">
                <a16:creationId xmlns:a16="http://schemas.microsoft.com/office/drawing/2014/main" id="{826E5F7D-D247-4F73-B764-A42D90811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775" y="2632075"/>
            <a:ext cx="0" cy="180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4" name="Line 26">
            <a:extLst>
              <a:ext uri="{FF2B5EF4-FFF2-40B4-BE49-F238E27FC236}">
                <a16:creationId xmlns:a16="http://schemas.microsoft.com/office/drawing/2014/main" id="{EE58536C-5634-41A7-B3FC-39F22949E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2662238"/>
            <a:ext cx="382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5CCE2143-4C7E-430A-8E04-8C6BE4435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2012950"/>
            <a:ext cx="3659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6" name="Line 28">
            <a:extLst>
              <a:ext uri="{FF2B5EF4-FFF2-40B4-BE49-F238E27FC236}">
                <a16:creationId xmlns:a16="http://schemas.microsoft.com/office/drawing/2014/main" id="{63208099-9615-474E-97F8-2643381F9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2000250"/>
            <a:ext cx="0" cy="32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7" name="Line 29">
            <a:extLst>
              <a:ext uri="{FF2B5EF4-FFF2-40B4-BE49-F238E27FC236}">
                <a16:creationId xmlns:a16="http://schemas.microsoft.com/office/drawing/2014/main" id="{BCDBDFB1-9D62-42D4-A487-48A9F7FC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588" y="2914650"/>
            <a:ext cx="0" cy="147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8" name="Line 30">
            <a:extLst>
              <a:ext uri="{FF2B5EF4-FFF2-40B4-BE49-F238E27FC236}">
                <a16:creationId xmlns:a16="http://schemas.microsoft.com/office/drawing/2014/main" id="{5C45CA9B-CACD-4C78-860F-8749E4481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3425" y="2901950"/>
            <a:ext cx="191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39" name="Line 31">
            <a:extLst>
              <a:ext uri="{FF2B5EF4-FFF2-40B4-BE49-F238E27FC236}">
                <a16:creationId xmlns:a16="http://schemas.microsoft.com/office/drawing/2014/main" id="{2D14DE15-7F2C-4293-9B4E-DB8AAE285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2505075"/>
            <a:ext cx="162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40" name="Line 32">
            <a:extLst>
              <a:ext uri="{FF2B5EF4-FFF2-40B4-BE49-F238E27FC236}">
                <a16:creationId xmlns:a16="http://schemas.microsoft.com/office/drawing/2014/main" id="{07973824-B9DB-4F6D-88AE-5CAABE357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171700"/>
            <a:ext cx="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41" name="Line 33">
            <a:extLst>
              <a:ext uri="{FF2B5EF4-FFF2-40B4-BE49-F238E27FC236}">
                <a16:creationId xmlns:a16="http://schemas.microsoft.com/office/drawing/2014/main" id="{DBAD374B-E807-4BBE-890C-8D00F3DB5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113" y="2159000"/>
            <a:ext cx="763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3042" name="Text Box 34">
            <a:extLst>
              <a:ext uri="{FF2B5EF4-FFF2-40B4-BE49-F238E27FC236}">
                <a16:creationId xmlns:a16="http://schemas.microsoft.com/office/drawing/2014/main" id="{985770DD-90D9-443F-9C9D-7CAD7F00B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43043" name="Text Box 35">
            <a:extLst>
              <a:ext uri="{FF2B5EF4-FFF2-40B4-BE49-F238E27FC236}">
                <a16:creationId xmlns:a16="http://schemas.microsoft.com/office/drawing/2014/main" id="{69F5EABF-0735-40A9-B7AF-B9FCEA254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34940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G</a:t>
            </a:r>
          </a:p>
        </p:txBody>
      </p:sp>
      <p:sp>
        <p:nvSpPr>
          <p:cNvPr id="43044" name="Text Box 36">
            <a:extLst>
              <a:ext uri="{FF2B5EF4-FFF2-40B4-BE49-F238E27FC236}">
                <a16:creationId xmlns:a16="http://schemas.microsoft.com/office/drawing/2014/main" id="{3BAE34D7-CEBD-4497-86AF-2092BDD3B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095500"/>
            <a:ext cx="67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TR</a:t>
            </a:r>
          </a:p>
        </p:txBody>
      </p:sp>
      <p:sp>
        <p:nvSpPr>
          <p:cNvPr id="43045" name="Text Box 37">
            <a:extLst>
              <a:ext uri="{FF2B5EF4-FFF2-40B4-BE49-F238E27FC236}">
                <a16:creationId xmlns:a16="http://schemas.microsoft.com/office/drawing/2014/main" id="{F89160CC-1A2A-49F0-ACFC-4D63501C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1597025"/>
            <a:ext cx="65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TA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43046" name="Text Box 38">
            <a:extLst>
              <a:ext uri="{FF2B5EF4-FFF2-40B4-BE49-F238E27FC236}">
                <a16:creationId xmlns:a16="http://schemas.microsoft.com/office/drawing/2014/main" id="{DC9D3942-F707-40A6-995B-53E02AB3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2162175"/>
            <a:ext cx="65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TA</a:t>
            </a:r>
            <a:r>
              <a:rPr lang="cs-CZ" altLang="cs-CZ" sz="2000" b="1" i="1" baseline="-25000"/>
              <a:t>F</a:t>
            </a:r>
            <a:endParaRPr lang="cs-CZ" altLang="cs-CZ" sz="2000" b="1" i="1"/>
          </a:p>
        </p:txBody>
      </p:sp>
      <p:sp>
        <p:nvSpPr>
          <p:cNvPr id="43047" name="Text Box 39">
            <a:extLst>
              <a:ext uri="{FF2B5EF4-FFF2-40B4-BE49-F238E27FC236}">
                <a16:creationId xmlns:a16="http://schemas.microsoft.com/office/drawing/2014/main" id="{35B1E684-270D-49CC-85A7-ED6636F4D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43048" name="Text Box 40">
            <a:extLst>
              <a:ext uri="{FF2B5EF4-FFF2-40B4-BE49-F238E27FC236}">
                <a16:creationId xmlns:a16="http://schemas.microsoft.com/office/drawing/2014/main" id="{30C0F850-438A-487F-85EF-E38C45DAE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2493963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B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7377CD88-6F4B-4B65-AB5E-1F9CE406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D8F002C-536D-464F-AB3D-7DAAA9289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10CB646A-2764-40FC-9AAF-3D5F72452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44037" name="Line 5">
            <a:extLst>
              <a:ext uri="{FF2B5EF4-FFF2-40B4-BE49-F238E27FC236}">
                <a16:creationId xmlns:a16="http://schemas.microsoft.com/office/drawing/2014/main" id="{172CEB91-7E2B-4706-9A45-C45A89ED1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A5A690F8-0188-4573-BB11-9A41B22D9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39" name="Line 7">
            <a:extLst>
              <a:ext uri="{FF2B5EF4-FFF2-40B4-BE49-F238E27FC236}">
                <a16:creationId xmlns:a16="http://schemas.microsoft.com/office/drawing/2014/main" id="{8E72EE06-8DD1-41BD-B179-0D5E9E0DA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200C960D-DF63-4FCB-9D5C-5E14FE7C5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4E271162-9F76-408B-AC56-591894CA8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B05B1CD7-A2AE-4F8F-B80A-0E4247028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190AEDC3-C589-42E9-9E6A-D3CFD2BF2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E8FFE8A4-69A5-43C6-A0BA-1BD2D5943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45" name="Line 13">
            <a:extLst>
              <a:ext uri="{FF2B5EF4-FFF2-40B4-BE49-F238E27FC236}">
                <a16:creationId xmlns:a16="http://schemas.microsoft.com/office/drawing/2014/main" id="{52F76B22-6FF1-4554-89A5-0F2A87532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46" name="Line 14">
            <a:extLst>
              <a:ext uri="{FF2B5EF4-FFF2-40B4-BE49-F238E27FC236}">
                <a16:creationId xmlns:a16="http://schemas.microsoft.com/office/drawing/2014/main" id="{A4401E48-E5E3-4563-A7D0-B74E4D2CD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47" name="Text Box 15">
            <a:extLst>
              <a:ext uri="{FF2B5EF4-FFF2-40B4-BE49-F238E27FC236}">
                <a16:creationId xmlns:a16="http://schemas.microsoft.com/office/drawing/2014/main" id="{B996C08E-6774-47D4-8020-7E161919F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4CED0DD4-37AB-4ACC-9C63-776404055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49" name="Line 17">
            <a:extLst>
              <a:ext uri="{FF2B5EF4-FFF2-40B4-BE49-F238E27FC236}">
                <a16:creationId xmlns:a16="http://schemas.microsoft.com/office/drawing/2014/main" id="{17687B7F-4F58-4503-AB6C-CBD8BAE97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50" name="Text Box 18">
            <a:extLst>
              <a:ext uri="{FF2B5EF4-FFF2-40B4-BE49-F238E27FC236}">
                <a16:creationId xmlns:a16="http://schemas.microsoft.com/office/drawing/2014/main" id="{F4C13CD4-E5B0-4389-BE57-F8AB169C4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306638"/>
            <a:ext cx="1739900" cy="8858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VEŘEJNÝ SEKTOR</a:t>
            </a:r>
          </a:p>
        </p:txBody>
      </p:sp>
      <p:sp>
        <p:nvSpPr>
          <p:cNvPr id="44051" name="Text Box 19">
            <a:extLst>
              <a:ext uri="{FF2B5EF4-FFF2-40B4-BE49-F238E27FC236}">
                <a16:creationId xmlns:a16="http://schemas.microsoft.com/office/drawing/2014/main" id="{743B97B0-3A45-401C-A96F-A7B3403D0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564063"/>
            <a:ext cx="1860550" cy="581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ZAHRANIČÍ</a:t>
            </a: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C578ACAA-7667-4EE5-853A-78D919653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53" name="Line 21">
            <a:extLst>
              <a:ext uri="{FF2B5EF4-FFF2-40B4-BE49-F238E27FC236}">
                <a16:creationId xmlns:a16="http://schemas.microsoft.com/office/drawing/2014/main" id="{AF178231-635F-47B0-AD76-DC7EE9A2D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EFBC65DE-DB1A-4B6A-8B4C-98ED9ECE1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3506788"/>
            <a:ext cx="6889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9D0843B5-CAD4-4667-ADC8-CA56FD185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521075"/>
            <a:ext cx="0" cy="1216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56" name="Line 24">
            <a:extLst>
              <a:ext uri="{FF2B5EF4-FFF2-40B4-BE49-F238E27FC236}">
                <a16:creationId xmlns:a16="http://schemas.microsoft.com/office/drawing/2014/main" id="{0AF0EC54-3574-413C-BF76-6BAF7566F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550" y="4733925"/>
            <a:ext cx="193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26DABBD9-E8B8-44AF-A357-74A1C3E05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58" name="Line 26">
            <a:extLst>
              <a:ext uri="{FF2B5EF4-FFF2-40B4-BE49-F238E27FC236}">
                <a16:creationId xmlns:a16="http://schemas.microsoft.com/office/drawing/2014/main" id="{FF1397E2-F487-4259-9454-6BF1BB0BE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512603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D0090AA9-2441-4784-8BED-956BA54E4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5467350"/>
            <a:ext cx="0" cy="338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0" name="Line 28">
            <a:extLst>
              <a:ext uri="{FF2B5EF4-FFF2-40B4-BE49-F238E27FC236}">
                <a16:creationId xmlns:a16="http://schemas.microsoft.com/office/drawing/2014/main" id="{7550B351-C4AE-40C9-9FC3-D21849DD3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5786438"/>
            <a:ext cx="4492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1" name="Line 29">
            <a:extLst>
              <a:ext uri="{FF2B5EF4-FFF2-40B4-BE49-F238E27FC236}">
                <a16:creationId xmlns:a16="http://schemas.microsoft.com/office/drawing/2014/main" id="{377A6EBC-24FA-47AB-8819-10C0836DA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171825"/>
            <a:ext cx="0" cy="1241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2" name="Line 30">
            <a:extLst>
              <a:ext uri="{FF2B5EF4-FFF2-40B4-BE49-F238E27FC236}">
                <a16:creationId xmlns:a16="http://schemas.microsoft.com/office/drawing/2014/main" id="{A7AFEACC-D7E9-4460-A4F8-5D71A26C0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775" y="2632075"/>
            <a:ext cx="0" cy="180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6CD3B100-4AC0-45E7-B5FD-F55B2F7D8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2662238"/>
            <a:ext cx="382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4" name="Line 32">
            <a:extLst>
              <a:ext uri="{FF2B5EF4-FFF2-40B4-BE49-F238E27FC236}">
                <a16:creationId xmlns:a16="http://schemas.microsoft.com/office/drawing/2014/main" id="{8CD0733A-90BC-4503-BDAB-9FD5BB338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2012950"/>
            <a:ext cx="3659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5" name="Line 33">
            <a:extLst>
              <a:ext uri="{FF2B5EF4-FFF2-40B4-BE49-F238E27FC236}">
                <a16:creationId xmlns:a16="http://schemas.microsoft.com/office/drawing/2014/main" id="{3C49CB39-2158-4623-9A1E-36180E72A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2000250"/>
            <a:ext cx="0" cy="32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6" name="Line 34">
            <a:extLst>
              <a:ext uri="{FF2B5EF4-FFF2-40B4-BE49-F238E27FC236}">
                <a16:creationId xmlns:a16="http://schemas.microsoft.com/office/drawing/2014/main" id="{15FB8EF8-DBB6-4BF8-B0C6-2A7FEE460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588" y="2914650"/>
            <a:ext cx="0" cy="147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7" name="Line 35">
            <a:extLst>
              <a:ext uri="{FF2B5EF4-FFF2-40B4-BE49-F238E27FC236}">
                <a16:creationId xmlns:a16="http://schemas.microsoft.com/office/drawing/2014/main" id="{3C0C2FE7-265F-4694-A47D-54AECC240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3425" y="2901950"/>
            <a:ext cx="191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E59A8CCB-9CC5-48D9-9676-20D5AB766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2505075"/>
            <a:ext cx="162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69" name="Line 37">
            <a:extLst>
              <a:ext uri="{FF2B5EF4-FFF2-40B4-BE49-F238E27FC236}">
                <a16:creationId xmlns:a16="http://schemas.microsoft.com/office/drawing/2014/main" id="{CC165675-49CF-4FCE-BBDC-DE80F7929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171700"/>
            <a:ext cx="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70" name="Line 38">
            <a:extLst>
              <a:ext uri="{FF2B5EF4-FFF2-40B4-BE49-F238E27FC236}">
                <a16:creationId xmlns:a16="http://schemas.microsoft.com/office/drawing/2014/main" id="{DC23B4B8-2E4E-4802-BA2D-4C4461185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113" y="2159000"/>
            <a:ext cx="763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920ECFAD-18B8-49F5-AD4C-3BE79AAF8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37686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NX</a:t>
            </a:r>
          </a:p>
        </p:txBody>
      </p:sp>
      <p:sp>
        <p:nvSpPr>
          <p:cNvPr id="44072" name="Text Box 40">
            <a:extLst>
              <a:ext uri="{FF2B5EF4-FFF2-40B4-BE49-F238E27FC236}">
                <a16:creationId xmlns:a16="http://schemas.microsoft.com/office/drawing/2014/main" id="{F59B158C-389B-4C2F-A3EF-84D8A5CAA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3976688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>
                <a:solidFill>
                  <a:srgbClr val="FF0000"/>
                </a:solidFill>
              </a:rPr>
              <a:t>NFI</a:t>
            </a:r>
          </a:p>
        </p:txBody>
      </p:sp>
      <p:sp>
        <p:nvSpPr>
          <p:cNvPr id="44073" name="Text Box 41">
            <a:extLst>
              <a:ext uri="{FF2B5EF4-FFF2-40B4-BE49-F238E27FC236}">
                <a16:creationId xmlns:a16="http://schemas.microsoft.com/office/drawing/2014/main" id="{29C01B55-6D48-4465-A7DC-E50DAFD6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44074" name="Text Box 42">
            <a:extLst>
              <a:ext uri="{FF2B5EF4-FFF2-40B4-BE49-F238E27FC236}">
                <a16:creationId xmlns:a16="http://schemas.microsoft.com/office/drawing/2014/main" id="{5BF773AE-A5B1-4532-8733-374AA2970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34940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G</a:t>
            </a:r>
          </a:p>
        </p:txBody>
      </p:sp>
      <p:sp>
        <p:nvSpPr>
          <p:cNvPr id="44075" name="Text Box 43">
            <a:extLst>
              <a:ext uri="{FF2B5EF4-FFF2-40B4-BE49-F238E27FC236}">
                <a16:creationId xmlns:a16="http://schemas.microsoft.com/office/drawing/2014/main" id="{A4AD086D-2144-47C1-89FA-61FD087E2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095500"/>
            <a:ext cx="67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TR</a:t>
            </a:r>
          </a:p>
        </p:txBody>
      </p:sp>
      <p:sp>
        <p:nvSpPr>
          <p:cNvPr id="44076" name="Text Box 44">
            <a:extLst>
              <a:ext uri="{FF2B5EF4-FFF2-40B4-BE49-F238E27FC236}">
                <a16:creationId xmlns:a16="http://schemas.microsoft.com/office/drawing/2014/main" id="{E0986129-2A9A-478F-95D2-B7787213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1597025"/>
            <a:ext cx="65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TA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44077" name="Text Box 45">
            <a:extLst>
              <a:ext uri="{FF2B5EF4-FFF2-40B4-BE49-F238E27FC236}">
                <a16:creationId xmlns:a16="http://schemas.microsoft.com/office/drawing/2014/main" id="{3C1AD908-7B6C-4DDD-86B1-F9DE2A9C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2162175"/>
            <a:ext cx="65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TA</a:t>
            </a:r>
            <a:r>
              <a:rPr lang="cs-CZ" altLang="cs-CZ" sz="2000" b="1" i="1" baseline="-25000"/>
              <a:t>F</a:t>
            </a:r>
            <a:endParaRPr lang="cs-CZ" altLang="cs-CZ" sz="2000" b="1" i="1"/>
          </a:p>
        </p:txBody>
      </p:sp>
      <p:sp>
        <p:nvSpPr>
          <p:cNvPr id="44078" name="Text Box 46">
            <a:extLst>
              <a:ext uri="{FF2B5EF4-FFF2-40B4-BE49-F238E27FC236}">
                <a16:creationId xmlns:a16="http://schemas.microsoft.com/office/drawing/2014/main" id="{0C73A840-1517-4ACD-AC2F-A795DE22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8CCFBF60-1AC2-4057-A5F2-379117743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2493963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B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44080" name="Rectangle 48">
            <a:extLst>
              <a:ext uri="{FF2B5EF4-FFF2-40B4-BE49-F238E27FC236}">
                <a16:creationId xmlns:a16="http://schemas.microsoft.com/office/drawing/2014/main" id="{06291DD7-EEB0-4488-9982-EBEE37BF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Systém NÚ- se zahraničím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70179838-B296-48FD-9331-0EEA062A2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57D02972-ECBB-4E26-9D9A-1232758D6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1C1BAE39-AFC8-4AF1-8E79-DFB16175D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CF5428DE-DB09-4AF7-952F-A5C861CC7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EC74F8C7-5A5B-4EA2-ACA6-F707108AF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28886B14-BFEB-4CA1-9BB5-7453F2756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FCE26025-78B2-4FD7-9E03-F5711F16E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52D7CAD7-C7A2-4D9F-AAD9-A120871C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21E12212-5D14-481B-ABF8-F003A36BD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5DCAE77E-1250-4934-AE7D-AE517917F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0C9869B7-0A81-4F08-B553-090CFB6C9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A368E183-E2C0-44D2-8EE9-316B7B08C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DCB64F52-4363-4C47-82E5-22F757823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71" name="Text Box 15">
            <a:extLst>
              <a:ext uri="{FF2B5EF4-FFF2-40B4-BE49-F238E27FC236}">
                <a16:creationId xmlns:a16="http://schemas.microsoft.com/office/drawing/2014/main" id="{B457C08A-98A6-4B43-BF50-4395943D1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3F865E89-FDA0-4324-8EE5-316ECBCA9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E49B3BF1-ACC0-4B3E-95AA-8C2360EF3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311B7FAD-ED11-403E-9F31-BF7C6150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306638"/>
            <a:ext cx="1739900" cy="8858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VEŘEJNÝ SEKTOR</a:t>
            </a: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4E386489-441B-4C64-8A55-F6D2CBEF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564063"/>
            <a:ext cx="1860550" cy="581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ZAHRANIČÍ</a:t>
            </a: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212A4604-FA82-4A01-83D5-448AEBB2C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F7206B78-5C87-4712-9D15-6E2BDFAF8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4E0E8BF3-5680-4EF9-9234-4A394ADFE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1088" y="499427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FBC3AFA2-C725-45B5-B728-07B11DDE3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8550" y="2460625"/>
            <a:ext cx="0" cy="2538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0" name="Line 24">
            <a:extLst>
              <a:ext uri="{FF2B5EF4-FFF2-40B4-BE49-F238E27FC236}">
                <a16:creationId xmlns:a16="http://schemas.microsoft.com/office/drawing/2014/main" id="{E4A8076E-C8CA-482A-9870-9EADBDCB4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3506788"/>
            <a:ext cx="6889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1" name="Line 25">
            <a:extLst>
              <a:ext uri="{FF2B5EF4-FFF2-40B4-BE49-F238E27FC236}">
                <a16:creationId xmlns:a16="http://schemas.microsoft.com/office/drawing/2014/main" id="{F571B940-E4AA-4DBC-871E-47C0571DF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521075"/>
            <a:ext cx="0" cy="1216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2" name="Line 26">
            <a:extLst>
              <a:ext uri="{FF2B5EF4-FFF2-40B4-BE49-F238E27FC236}">
                <a16:creationId xmlns:a16="http://schemas.microsoft.com/office/drawing/2014/main" id="{E0F7C8F3-B1F9-4C06-A8F7-D63F7F9A2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550" y="4733925"/>
            <a:ext cx="193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3" name="Line 27">
            <a:extLst>
              <a:ext uri="{FF2B5EF4-FFF2-40B4-BE49-F238E27FC236}">
                <a16:creationId xmlns:a16="http://schemas.microsoft.com/office/drawing/2014/main" id="{CE2B3474-647F-4DBD-AB23-241B725C9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4" name="Line 28">
            <a:extLst>
              <a:ext uri="{FF2B5EF4-FFF2-40B4-BE49-F238E27FC236}">
                <a16:creationId xmlns:a16="http://schemas.microsoft.com/office/drawing/2014/main" id="{3644EB21-F493-4DE2-8AB6-B2DDEA0C3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512603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129CBA4D-3FD7-4AD6-B065-BA345AD34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5467350"/>
            <a:ext cx="0" cy="338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5CFB087C-F23E-4483-9A9F-B0067DEE3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5786438"/>
            <a:ext cx="4492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7" name="Line 31">
            <a:extLst>
              <a:ext uri="{FF2B5EF4-FFF2-40B4-BE49-F238E27FC236}">
                <a16:creationId xmlns:a16="http://schemas.microsoft.com/office/drawing/2014/main" id="{3B3F0117-A1D4-4307-B103-D5374C73A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171825"/>
            <a:ext cx="0" cy="1241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8" name="Line 32">
            <a:extLst>
              <a:ext uri="{FF2B5EF4-FFF2-40B4-BE49-F238E27FC236}">
                <a16:creationId xmlns:a16="http://schemas.microsoft.com/office/drawing/2014/main" id="{7CEBF867-0F95-4EB8-BBA3-8C715A28D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775" y="2632075"/>
            <a:ext cx="0" cy="180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89" name="Line 33">
            <a:extLst>
              <a:ext uri="{FF2B5EF4-FFF2-40B4-BE49-F238E27FC236}">
                <a16:creationId xmlns:a16="http://schemas.microsoft.com/office/drawing/2014/main" id="{13DE1642-9E05-4B37-B89D-32B75530E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2662238"/>
            <a:ext cx="382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90" name="Line 34">
            <a:extLst>
              <a:ext uri="{FF2B5EF4-FFF2-40B4-BE49-F238E27FC236}">
                <a16:creationId xmlns:a16="http://schemas.microsoft.com/office/drawing/2014/main" id="{2BC59509-36BD-4C16-B7C9-3612C0A34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2012950"/>
            <a:ext cx="3659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91" name="Line 35">
            <a:extLst>
              <a:ext uri="{FF2B5EF4-FFF2-40B4-BE49-F238E27FC236}">
                <a16:creationId xmlns:a16="http://schemas.microsoft.com/office/drawing/2014/main" id="{6A571FFC-D55E-4885-9C66-B674EAA3A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2000250"/>
            <a:ext cx="0" cy="32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92" name="Line 36">
            <a:extLst>
              <a:ext uri="{FF2B5EF4-FFF2-40B4-BE49-F238E27FC236}">
                <a16:creationId xmlns:a16="http://schemas.microsoft.com/office/drawing/2014/main" id="{F6F30E30-913D-4C0B-BCD0-BB39D93A4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588" y="2914650"/>
            <a:ext cx="0" cy="147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93" name="Line 37">
            <a:extLst>
              <a:ext uri="{FF2B5EF4-FFF2-40B4-BE49-F238E27FC236}">
                <a16:creationId xmlns:a16="http://schemas.microsoft.com/office/drawing/2014/main" id="{D828D357-02DE-488A-AAD2-6625BDDFC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3425" y="2901950"/>
            <a:ext cx="191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94" name="Line 38">
            <a:extLst>
              <a:ext uri="{FF2B5EF4-FFF2-40B4-BE49-F238E27FC236}">
                <a16:creationId xmlns:a16="http://schemas.microsoft.com/office/drawing/2014/main" id="{D4488181-54DA-4594-B30A-2E84E53FF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2505075"/>
            <a:ext cx="162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95" name="Line 39">
            <a:extLst>
              <a:ext uri="{FF2B5EF4-FFF2-40B4-BE49-F238E27FC236}">
                <a16:creationId xmlns:a16="http://schemas.microsoft.com/office/drawing/2014/main" id="{287FA609-DE4A-4F09-8B48-D82FB80C9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171700"/>
            <a:ext cx="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9F4F18AE-0087-46D3-99A8-B80046B9B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113" y="2159000"/>
            <a:ext cx="763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5097" name="Text Box 41">
            <a:extLst>
              <a:ext uri="{FF2B5EF4-FFF2-40B4-BE49-F238E27FC236}">
                <a16:creationId xmlns:a16="http://schemas.microsoft.com/office/drawing/2014/main" id="{B86CA7E8-25C8-46DD-956A-B9B679165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37686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NX</a:t>
            </a:r>
          </a:p>
        </p:txBody>
      </p:sp>
      <p:sp>
        <p:nvSpPr>
          <p:cNvPr id="45098" name="Text Box 42">
            <a:extLst>
              <a:ext uri="{FF2B5EF4-FFF2-40B4-BE49-F238E27FC236}">
                <a16:creationId xmlns:a16="http://schemas.microsoft.com/office/drawing/2014/main" id="{CEE3DD49-AF96-45B1-99D2-7F0F7AF3B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3976688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>
                <a:solidFill>
                  <a:srgbClr val="FF0000"/>
                </a:solidFill>
              </a:rPr>
              <a:t>NFI</a:t>
            </a:r>
          </a:p>
        </p:txBody>
      </p:sp>
      <p:sp>
        <p:nvSpPr>
          <p:cNvPr id="45099" name="Text Box 43">
            <a:extLst>
              <a:ext uri="{FF2B5EF4-FFF2-40B4-BE49-F238E27FC236}">
                <a16:creationId xmlns:a16="http://schemas.microsoft.com/office/drawing/2014/main" id="{64633001-0FC5-4432-86EF-DACF9867B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45100" name="Text Box 44">
            <a:extLst>
              <a:ext uri="{FF2B5EF4-FFF2-40B4-BE49-F238E27FC236}">
                <a16:creationId xmlns:a16="http://schemas.microsoft.com/office/drawing/2014/main" id="{425A1854-29DB-47B5-A4CB-793D0564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34940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G</a:t>
            </a:r>
          </a:p>
        </p:txBody>
      </p:sp>
      <p:sp>
        <p:nvSpPr>
          <p:cNvPr id="45101" name="Text Box 45">
            <a:extLst>
              <a:ext uri="{FF2B5EF4-FFF2-40B4-BE49-F238E27FC236}">
                <a16:creationId xmlns:a16="http://schemas.microsoft.com/office/drawing/2014/main" id="{A506A8B7-E7C1-4A84-A26B-3A735B45C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095500"/>
            <a:ext cx="67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TR</a:t>
            </a:r>
          </a:p>
        </p:txBody>
      </p:sp>
      <p:sp>
        <p:nvSpPr>
          <p:cNvPr id="45102" name="Text Box 46">
            <a:extLst>
              <a:ext uri="{FF2B5EF4-FFF2-40B4-BE49-F238E27FC236}">
                <a16:creationId xmlns:a16="http://schemas.microsoft.com/office/drawing/2014/main" id="{2568E779-59A3-4B1D-8B5C-51F9F86B5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1597025"/>
            <a:ext cx="65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TA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45103" name="Text Box 47">
            <a:extLst>
              <a:ext uri="{FF2B5EF4-FFF2-40B4-BE49-F238E27FC236}">
                <a16:creationId xmlns:a16="http://schemas.microsoft.com/office/drawing/2014/main" id="{F4D8FD78-2CB8-4065-A7BA-CE305649E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2162175"/>
            <a:ext cx="65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TA</a:t>
            </a:r>
            <a:r>
              <a:rPr lang="cs-CZ" altLang="cs-CZ" sz="2000" b="1" i="1" baseline="-25000"/>
              <a:t>F</a:t>
            </a:r>
            <a:endParaRPr lang="cs-CZ" altLang="cs-CZ" sz="2000" b="1" i="1"/>
          </a:p>
        </p:txBody>
      </p:sp>
      <p:sp>
        <p:nvSpPr>
          <p:cNvPr id="45104" name="Text Box 48">
            <a:extLst>
              <a:ext uri="{FF2B5EF4-FFF2-40B4-BE49-F238E27FC236}">
                <a16:creationId xmlns:a16="http://schemas.microsoft.com/office/drawing/2014/main" id="{F4CC7E32-3375-4C0A-9E0B-D77C673FE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45105" name="Text Box 49">
            <a:extLst>
              <a:ext uri="{FF2B5EF4-FFF2-40B4-BE49-F238E27FC236}">
                <a16:creationId xmlns:a16="http://schemas.microsoft.com/office/drawing/2014/main" id="{0D0C220E-184C-4308-9F27-720FEAF8F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2493963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B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45106" name="Text Box 50">
            <a:extLst>
              <a:ext uri="{FF2B5EF4-FFF2-40B4-BE49-F238E27FC236}">
                <a16:creationId xmlns:a16="http://schemas.microsoft.com/office/drawing/2014/main" id="{5EC20EB4-4A49-4DB0-BDE5-F0E0F0BC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2820988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>
                <a:solidFill>
                  <a:schemeClr val="accent2"/>
                </a:solidFill>
              </a:rPr>
              <a:t>BI</a:t>
            </a:r>
          </a:p>
        </p:txBody>
      </p:sp>
      <p:sp>
        <p:nvSpPr>
          <p:cNvPr id="45107" name="Rectangle 51">
            <a:extLst>
              <a:ext uri="{FF2B5EF4-FFF2-40B4-BE49-F238E27FC236}">
                <a16:creationId xmlns:a16="http://schemas.microsoft.com/office/drawing/2014/main" id="{7B2A5369-5896-49E1-9BF5-0289D3136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Systém NÚ- se zahraničím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>
            <a:extLst>
              <a:ext uri="{FF2B5EF4-FFF2-40B4-BE49-F238E27FC236}">
                <a16:creationId xmlns:a16="http://schemas.microsoft.com/office/drawing/2014/main" id="{EA698FFC-D199-4D75-A680-7810B80CB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1138238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475AF252-5D0D-4D1E-A654-5AE97B4C336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048544" y="1893094"/>
            <a:ext cx="1503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27524F99-B9B3-4418-978D-2F2056256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67468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921516CE-759A-41CC-8626-781D9C9FC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671513"/>
            <a:ext cx="50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1FA2517A-7C93-4C46-BEDF-18F89FA4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73113"/>
            <a:ext cx="198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23C8D78D-8547-4CB3-AAC7-F44157013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2138" y="1119188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6286ACF4-5916-4DC8-A38C-B5B6BC70639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34894" y="1959769"/>
            <a:ext cx="1674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6C4F16E9-8EA9-4F75-BC67-86B91B4C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65563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AA256888-78C9-4B9A-AFB6-0326F06C7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66833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85356948-67B1-45D1-BD70-9593BB58C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754063"/>
            <a:ext cx="198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A6A34F7D-1F8B-4657-B448-EECD2432A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3638550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A6081BFB-9535-451C-8DD2-CA445F47AC2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53943" y="4479132"/>
            <a:ext cx="167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EC4A723D-014E-4736-B8E5-5B7D5FC8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3175000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7A67C78A-C6D4-457B-851B-46897B9F2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5" y="3154363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9D190D6F-A8D9-497D-B2C0-2FDFAEF60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2979738"/>
            <a:ext cx="1984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VEŘEJNÝ SEKTOR</a:t>
            </a:r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6298A6BF-0860-4973-B12C-EBA19F0DE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713" y="3633788"/>
            <a:ext cx="2605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098" name="Line 18">
            <a:extLst>
              <a:ext uri="{FF2B5EF4-FFF2-40B4-BE49-F238E27FC236}">
                <a16:creationId xmlns:a16="http://schemas.microsoft.com/office/drawing/2014/main" id="{C0DE6A4D-32CA-4369-B7F6-5C81B4AE2BE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956469" y="4474369"/>
            <a:ext cx="1674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099" name="Text Box 19">
            <a:extLst>
              <a:ext uri="{FF2B5EF4-FFF2-40B4-BE49-F238E27FC236}">
                <a16:creationId xmlns:a16="http://schemas.microsoft.com/office/drawing/2014/main" id="{F161817F-3610-43DF-A539-55EBC7D3C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17023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DD386E36-9813-4EFE-A361-A345EB0C5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132138"/>
            <a:ext cx="50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39CBD4EF-BF08-4246-9E04-432F30386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925" y="5513388"/>
            <a:ext cx="2605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FF3793DA-A9D9-4F3B-8E1A-87479966300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856038" y="6043613"/>
            <a:ext cx="1054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48292A40-E231-4D1F-A871-7D9FB57F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049838"/>
            <a:ext cx="50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U</a:t>
            </a:r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AF8E7D07-A32E-4201-8913-6E355917F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5046663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Z</a:t>
            </a:r>
          </a:p>
        </p:txBody>
      </p:sp>
      <p:sp>
        <p:nvSpPr>
          <p:cNvPr id="46105" name="Text Box 25">
            <a:extLst>
              <a:ext uri="{FF2B5EF4-FFF2-40B4-BE49-F238E27FC236}">
                <a16:creationId xmlns:a16="http://schemas.microsoft.com/office/drawing/2014/main" id="{49A200A2-0117-4E36-9C18-4747CEB1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5148263"/>
            <a:ext cx="198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ZAHRANIČÍ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910F5A57-0169-43C1-8523-CCDD3F708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2973388"/>
            <a:ext cx="1984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770C72E8-DCFE-4CE9-9171-C4A807C7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135063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A36C2AD5-632A-47D0-9EE5-A70DDB788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1511300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747BE0ED-FBB1-4487-B9D8-029B9D1A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81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TA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C723E3B8-7438-4E84-812C-4C4EDA8E8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1138238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W</a:t>
            </a:r>
          </a:p>
        </p:txBody>
      </p:sp>
      <p:sp>
        <p:nvSpPr>
          <p:cNvPr id="46111" name="Rectangle 31">
            <a:extLst>
              <a:ext uri="{FF2B5EF4-FFF2-40B4-BE49-F238E27FC236}">
                <a16:creationId xmlns:a16="http://schemas.microsoft.com/office/drawing/2014/main" id="{109C8FCC-B3FB-406F-83C4-70FFFD57B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1468438"/>
            <a:ext cx="48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/>
              <a:t>R</a:t>
            </a:r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7FA4BE8A-E3C1-46F5-A478-2584E9D8A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85420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TR</a:t>
            </a:r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E10323CE-9C03-43F2-8E1B-BCC83D40F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2184400"/>
            <a:ext cx="56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BI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5810E3B8-5135-4947-A98F-87BD767C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3" y="104933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42278737-32EF-452F-9CB7-DF018044D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350" y="3649663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4DAFBB2D-C62F-41EE-A588-AC245C08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88" y="3633788"/>
            <a:ext cx="75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TA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46117" name="Text Box 37">
            <a:extLst>
              <a:ext uri="{FF2B5EF4-FFF2-40B4-BE49-F238E27FC236}">
                <a16:creationId xmlns:a16="http://schemas.microsoft.com/office/drawing/2014/main" id="{BE8AB87A-5508-4465-A8CA-63C3CCCF1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050925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W</a:t>
            </a:r>
          </a:p>
        </p:txBody>
      </p:sp>
      <p:sp>
        <p:nvSpPr>
          <p:cNvPr id="46118" name="Rectangle 38">
            <a:extLst>
              <a:ext uri="{FF2B5EF4-FFF2-40B4-BE49-F238E27FC236}">
                <a16:creationId xmlns:a16="http://schemas.microsoft.com/office/drawing/2014/main" id="{FF25AE19-DA06-47A9-8DA8-608576DB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1330325"/>
            <a:ext cx="48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/>
              <a:t>R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5A872F6B-E440-471B-9CF5-3EFB0913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3649663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TR</a:t>
            </a:r>
          </a:p>
        </p:txBody>
      </p:sp>
      <p:sp>
        <p:nvSpPr>
          <p:cNvPr id="46120" name="Text Box 40">
            <a:extLst>
              <a:ext uri="{FF2B5EF4-FFF2-40B4-BE49-F238E27FC236}">
                <a16:creationId xmlns:a16="http://schemas.microsoft.com/office/drawing/2014/main" id="{28CB6382-CDA3-4254-8B74-B1AC09BBA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6011863"/>
            <a:ext cx="56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</a:rPr>
              <a:t>BI</a:t>
            </a:r>
          </a:p>
        </p:txBody>
      </p:sp>
      <p:sp>
        <p:nvSpPr>
          <p:cNvPr id="46121" name="Text Box 41">
            <a:extLst>
              <a:ext uri="{FF2B5EF4-FFF2-40B4-BE49-F238E27FC236}">
                <a16:creationId xmlns:a16="http://schemas.microsoft.com/office/drawing/2014/main" id="{5A8F4503-9DEB-45D1-ADCF-221CAAD8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370138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TA</a:t>
            </a:r>
            <a:r>
              <a:rPr lang="cs-CZ" altLang="cs-CZ" sz="2400" b="1" i="1" baseline="-25000"/>
              <a:t>F</a:t>
            </a:r>
            <a:endParaRPr lang="cs-CZ" altLang="cs-CZ" sz="2400" b="1" i="1"/>
          </a:p>
        </p:txBody>
      </p:sp>
      <p:sp>
        <p:nvSpPr>
          <p:cNvPr id="46122" name="Text Box 42">
            <a:extLst>
              <a:ext uri="{FF2B5EF4-FFF2-40B4-BE49-F238E27FC236}">
                <a16:creationId xmlns:a16="http://schemas.microsoft.com/office/drawing/2014/main" id="{88499F1F-FAF0-4232-992A-F34109DDC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4008438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TA</a:t>
            </a:r>
            <a:r>
              <a:rPr lang="cs-CZ" altLang="cs-CZ" sz="2400" b="1" i="1" baseline="-25000"/>
              <a:t>F</a:t>
            </a:r>
            <a:endParaRPr lang="cs-CZ" altLang="cs-CZ" sz="2400" b="1" i="1"/>
          </a:p>
        </p:txBody>
      </p:sp>
      <p:sp>
        <p:nvSpPr>
          <p:cNvPr id="46123" name="Text Box 43">
            <a:extLst>
              <a:ext uri="{FF2B5EF4-FFF2-40B4-BE49-F238E27FC236}">
                <a16:creationId xmlns:a16="http://schemas.microsoft.com/office/drawing/2014/main" id="{EB5C4AAC-5910-4EAF-B386-EDDEA4B99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1687513"/>
            <a:ext cx="53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F</a:t>
            </a:r>
            <a:endParaRPr lang="cs-CZ" altLang="cs-CZ" sz="2400" b="1" i="1"/>
          </a:p>
        </p:txBody>
      </p:sp>
      <p:sp>
        <p:nvSpPr>
          <p:cNvPr id="46124" name="Text Box 44">
            <a:extLst>
              <a:ext uri="{FF2B5EF4-FFF2-40B4-BE49-F238E27FC236}">
                <a16:creationId xmlns:a16="http://schemas.microsoft.com/office/drawing/2014/main" id="{FF9565E6-EF49-41D2-8877-FA713065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4086225"/>
            <a:ext cx="53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S</a:t>
            </a:r>
            <a:r>
              <a:rPr lang="cs-CZ" altLang="cs-CZ" sz="2400" b="1" i="1" baseline="-25000"/>
              <a:t>F</a:t>
            </a:r>
            <a:endParaRPr lang="cs-CZ" altLang="cs-CZ" sz="2400" b="1" i="1"/>
          </a:p>
        </p:txBody>
      </p:sp>
      <p:sp>
        <p:nvSpPr>
          <p:cNvPr id="46125" name="Text Box 45">
            <a:extLst>
              <a:ext uri="{FF2B5EF4-FFF2-40B4-BE49-F238E27FC236}">
                <a16:creationId xmlns:a16="http://schemas.microsoft.com/office/drawing/2014/main" id="{A33BAC7D-6814-4A32-987C-7D3156D4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2024063"/>
            <a:ext cx="1033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46126" name="Text Box 46">
            <a:extLst>
              <a:ext uri="{FF2B5EF4-FFF2-40B4-BE49-F238E27FC236}">
                <a16:creationId xmlns:a16="http://schemas.microsoft.com/office/drawing/2014/main" id="{10204270-DCEC-4975-ADA2-939AF61E9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4525963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odpisy</a:t>
            </a:r>
          </a:p>
        </p:txBody>
      </p:sp>
      <p:sp>
        <p:nvSpPr>
          <p:cNvPr id="46127" name="Text Box 47">
            <a:extLst>
              <a:ext uri="{FF2B5EF4-FFF2-40B4-BE49-F238E27FC236}">
                <a16:creationId xmlns:a16="http://schemas.microsoft.com/office/drawing/2014/main" id="{8D8E9EE5-DFB4-48CD-8BFC-1384E0114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5" y="1357313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8F8C8155-26D5-4CED-B29C-A6B1515AC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616325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46129" name="Text Box 49">
            <a:extLst>
              <a:ext uri="{FF2B5EF4-FFF2-40B4-BE49-F238E27FC236}">
                <a16:creationId xmlns:a16="http://schemas.microsoft.com/office/drawing/2014/main" id="{3498E0C7-B711-4103-8DD8-7AB1023EC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1700213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G</a:t>
            </a:r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19547AE3-EF43-4795-B74B-E714B4318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995738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G</a:t>
            </a:r>
          </a:p>
        </p:txBody>
      </p:sp>
      <p:sp>
        <p:nvSpPr>
          <p:cNvPr id="46131" name="Text Box 51">
            <a:extLst>
              <a:ext uri="{FF2B5EF4-FFF2-40B4-BE49-F238E27FC236}">
                <a16:creationId xmlns:a16="http://schemas.microsoft.com/office/drawing/2014/main" id="{5FEE6CF5-2DA3-4FDE-A4AE-355CF19B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3" y="4359275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B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46132" name="Text Box 52">
            <a:extLst>
              <a:ext uri="{FF2B5EF4-FFF2-40B4-BE49-F238E27FC236}">
                <a16:creationId xmlns:a16="http://schemas.microsoft.com/office/drawing/2014/main" id="{B491EE90-AC82-4FFF-8420-4F8DD786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908425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B</a:t>
            </a:r>
            <a:r>
              <a:rPr lang="cs-CZ" altLang="cs-CZ" sz="2400" b="1" i="1" baseline="-25000"/>
              <a:t>D</a:t>
            </a:r>
            <a:endParaRPr lang="cs-CZ" altLang="cs-CZ" sz="2400" b="1" i="1"/>
          </a:p>
        </p:txBody>
      </p:sp>
      <p:sp>
        <p:nvSpPr>
          <p:cNvPr id="46133" name="Text Box 53">
            <a:extLst>
              <a:ext uri="{FF2B5EF4-FFF2-40B4-BE49-F238E27FC236}">
                <a16:creationId xmlns:a16="http://schemas.microsoft.com/office/drawing/2014/main" id="{A37D1FDC-51F7-442F-8CE8-F7F82F7BD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252913"/>
            <a:ext cx="80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NFI</a:t>
            </a:r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3A378577-2B83-463E-A5FB-E441AC74C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5492750"/>
            <a:ext cx="80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NFI</a:t>
            </a:r>
          </a:p>
        </p:txBody>
      </p:sp>
      <p:sp>
        <p:nvSpPr>
          <p:cNvPr id="46135" name="Text Box 55">
            <a:extLst>
              <a:ext uri="{FF2B5EF4-FFF2-40B4-BE49-F238E27FC236}">
                <a16:creationId xmlns:a16="http://schemas.microsoft.com/office/drawing/2014/main" id="{6F232DB1-F125-48A0-9CD0-EB445645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5513388"/>
            <a:ext cx="63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NX</a:t>
            </a:r>
          </a:p>
        </p:txBody>
      </p:sp>
      <p:sp>
        <p:nvSpPr>
          <p:cNvPr id="46136" name="Text Box 56">
            <a:extLst>
              <a:ext uri="{FF2B5EF4-FFF2-40B4-BE49-F238E27FC236}">
                <a16:creationId xmlns:a16="http://schemas.microsoft.com/office/drawing/2014/main" id="{5B85D4DC-1B06-41C8-8B61-AB6C63BE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8" y="2081213"/>
            <a:ext cx="67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NX</a:t>
            </a:r>
          </a:p>
        </p:txBody>
      </p:sp>
      <p:sp>
        <p:nvSpPr>
          <p:cNvPr id="63545" name="Text Box 57">
            <a:extLst>
              <a:ext uri="{FF2B5EF4-FFF2-40B4-BE49-F238E27FC236}">
                <a16:creationId xmlns:a16="http://schemas.microsoft.com/office/drawing/2014/main" id="{3B5582F5-490C-40B2-99BE-B9D5149A2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5727700"/>
            <a:ext cx="1811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>
                <a:solidFill>
                  <a:srgbClr val="FF0000"/>
                </a:solidFill>
              </a:rPr>
              <a:t>Platební bilance</a:t>
            </a:r>
          </a:p>
        </p:txBody>
      </p:sp>
      <p:sp>
        <p:nvSpPr>
          <p:cNvPr id="63546" name="Line 58">
            <a:extLst>
              <a:ext uri="{FF2B5EF4-FFF2-40B4-BE49-F238E27FC236}">
                <a16:creationId xmlns:a16="http://schemas.microsoft.com/office/drawing/2014/main" id="{8D468138-D652-498F-A6B9-4F90909D04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5813" y="5865813"/>
            <a:ext cx="966787" cy="344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5" grpId="0"/>
      <p:bldP spid="635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519216C-D8B3-4B14-A99A-70ECF7EC7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rgbClr val="FF0000"/>
                </a:solidFill>
              </a:rPr>
              <a:t>Co je makroekonomie?</a:t>
            </a:r>
            <a:endParaRPr lang="en-US" altLang="cs-CZ" sz="2800" b="1" i="1">
              <a:solidFill>
                <a:srgbClr val="FF0000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DF2DE284-FB84-4E40-92AA-484D7101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b="1" u="sng">
                <a:solidFill>
                  <a:schemeClr val="accent2"/>
                </a:solidFill>
              </a:rPr>
              <a:t>Defini</a:t>
            </a:r>
            <a:r>
              <a:rPr lang="cs-CZ" altLang="cs-CZ" b="1" u="sng">
                <a:solidFill>
                  <a:schemeClr val="accent2"/>
                </a:solidFill>
              </a:rPr>
              <a:t>ce</a:t>
            </a:r>
            <a:endParaRPr lang="en-US" altLang="cs-CZ" b="1" u="sng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i="1"/>
              <a:t>Makroekonomie je ta část ekonomické teorie, která se věnuje analýze ekonomiky jako celku, případně jejích hlavních částí (sektorů). Popisuje vývoj na různých trzích (zboží a služeb, práce, peněžní trhy, devizové trhy…) a pro tento popis využívá různé makroekonomické agregáty (HDP, ceny, nezaměstnanost, bilance zahraničního obchodu…) a zkoumá vztahy mezi nimi.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CB0D2BE-5F6C-4090-A377-F1C982865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Základní identity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ABAF430E-9724-4FAA-B74B-6360A627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139825"/>
            <a:ext cx="764381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1. C + S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+ TA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= W 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R </a:t>
            </a:r>
            <a:r>
              <a:rPr lang="cs-CZ" altLang="cs-CZ" sz="2800" b="1" i="1"/>
              <a:t>+ TR </a:t>
            </a:r>
            <a:r>
              <a:rPr lang="cs-CZ" altLang="cs-CZ" sz="2800" b="1" i="1">
                <a:solidFill>
                  <a:schemeClr val="accent2"/>
                </a:solidFill>
              </a:rPr>
              <a:t>+BI</a:t>
            </a:r>
            <a:r>
              <a:rPr lang="cs-CZ" altLang="cs-CZ" sz="2800" b="1" i="1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     </a:t>
            </a:r>
            <a:r>
              <a:rPr lang="cs-CZ" altLang="cs-CZ" sz="1800" b="1" i="1"/>
              <a:t>tedy        </a:t>
            </a:r>
            <a:r>
              <a:rPr lang="cs-CZ" altLang="cs-CZ" sz="2800" b="1" i="1"/>
              <a:t>YD ≡ C + S</a:t>
            </a:r>
            <a:r>
              <a:rPr lang="cs-CZ" altLang="cs-CZ" sz="2800" b="1" i="1" baseline="-25000"/>
              <a:t>D</a:t>
            </a:r>
            <a:r>
              <a:rPr lang="cs-CZ" altLang="cs-CZ" sz="2400" b="1"/>
              <a:t> </a:t>
            </a:r>
            <a:r>
              <a:rPr lang="cs-CZ" altLang="cs-CZ" sz="2800" b="1" i="1"/>
              <a:t>= W 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R </a:t>
            </a:r>
            <a:r>
              <a:rPr lang="cs-CZ" altLang="cs-CZ" sz="2800" b="1" i="1"/>
              <a:t>+ TR - TA</a:t>
            </a:r>
            <a:r>
              <a:rPr lang="cs-CZ" altLang="cs-CZ" sz="2800" b="1" i="1" baseline="-25000"/>
              <a:t>D </a:t>
            </a:r>
            <a:r>
              <a:rPr lang="cs-CZ" altLang="cs-CZ" sz="2800" b="1" i="1">
                <a:solidFill>
                  <a:schemeClr val="accent2"/>
                </a:solidFill>
              </a:rPr>
              <a:t>+BI</a:t>
            </a:r>
            <a:r>
              <a:rPr lang="cs-CZ" altLang="cs-CZ" sz="2800" b="1" i="1"/>
              <a:t> 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FE78FEC9-2B8F-4058-868D-027C02A0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354263"/>
            <a:ext cx="80772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2. HDP = C+I+G</a:t>
            </a:r>
            <a:r>
              <a:rPr lang="cs-CZ" altLang="cs-CZ" sz="2800" b="1" i="1">
                <a:solidFill>
                  <a:srgbClr val="FF0000"/>
                </a:solidFill>
              </a:rPr>
              <a:t>+NX</a:t>
            </a:r>
            <a:r>
              <a:rPr lang="cs-CZ" altLang="cs-CZ" sz="2800" b="1" i="1"/>
              <a:t>= W 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R </a:t>
            </a:r>
            <a:r>
              <a:rPr lang="cs-CZ" altLang="cs-CZ" sz="2800" b="1" i="1"/>
              <a:t>+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N </a:t>
            </a:r>
            <a:r>
              <a:rPr lang="cs-CZ" altLang="cs-CZ" sz="2800" b="1" i="1"/>
              <a:t>+</a:t>
            </a:r>
            <a:r>
              <a:rPr lang="cs-CZ" altLang="cs-CZ" sz="2400" b="1" i="1"/>
              <a:t>odpisy</a:t>
            </a:r>
            <a:r>
              <a:rPr lang="cs-CZ" altLang="cs-CZ" sz="2800" b="1" i="1"/>
              <a:t>+ TA</a:t>
            </a:r>
            <a:r>
              <a:rPr lang="cs-CZ" altLang="cs-CZ" sz="2800" b="1" i="1" baseline="-25000"/>
              <a:t>F</a:t>
            </a:r>
            <a:r>
              <a:rPr lang="cs-CZ" altLang="cs-CZ" sz="2400" b="1" i="1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 baseline="-25000"/>
              <a:t>	</a:t>
            </a:r>
            <a:r>
              <a:rPr lang="cs-CZ" altLang="cs-CZ" sz="1800" b="1" i="1"/>
              <a:t>tedy</a:t>
            </a:r>
            <a:r>
              <a:rPr lang="cs-CZ" altLang="cs-CZ" sz="2800" b="1" i="1" baseline="-25000"/>
              <a:t> </a:t>
            </a:r>
            <a:r>
              <a:rPr lang="cs-CZ" altLang="cs-CZ" sz="2800" b="1" i="1"/>
              <a:t>YD=HDP - </a:t>
            </a:r>
            <a:r>
              <a:rPr lang="cs-CZ" altLang="cs-CZ" sz="2800" b="1" i="1">
                <a:latin typeface="Symbol" panose="05050102010706020507" pitchFamily="18" charset="2"/>
              </a:rPr>
              <a:t>p</a:t>
            </a:r>
            <a:r>
              <a:rPr lang="cs-CZ" altLang="cs-CZ" sz="2800" b="1" i="1" baseline="-25000"/>
              <a:t>N </a:t>
            </a:r>
            <a:r>
              <a:rPr lang="cs-CZ" altLang="cs-CZ" sz="2400" b="1" i="1"/>
              <a:t>- odpisy- </a:t>
            </a:r>
            <a:r>
              <a:rPr lang="cs-CZ" altLang="cs-CZ" sz="2800" b="1" i="1"/>
              <a:t>TA</a:t>
            </a:r>
            <a:r>
              <a:rPr lang="cs-CZ" altLang="cs-CZ" sz="2800" b="1" i="1" baseline="-25000"/>
              <a:t>F </a:t>
            </a:r>
            <a:r>
              <a:rPr lang="cs-CZ" altLang="cs-CZ" sz="2800" b="1" i="1"/>
              <a:t>-TA</a:t>
            </a:r>
            <a:r>
              <a:rPr lang="cs-CZ" altLang="cs-CZ" sz="2800" b="1" i="1" baseline="-25000"/>
              <a:t>D</a:t>
            </a:r>
            <a:r>
              <a:rPr lang="cs-CZ" altLang="cs-CZ" sz="2800" b="1" i="1"/>
              <a:t>+TR</a:t>
            </a:r>
            <a:r>
              <a:rPr lang="cs-CZ" altLang="cs-CZ" sz="2800" b="1" i="1">
                <a:solidFill>
                  <a:schemeClr val="accent2"/>
                </a:solidFill>
              </a:rPr>
              <a:t>+BI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 baseline="-25000"/>
              <a:t> 	</a:t>
            </a:r>
            <a:r>
              <a:rPr lang="cs-CZ" altLang="cs-CZ" sz="1800" b="1" i="1"/>
              <a:t>a</a:t>
            </a:r>
            <a:r>
              <a:rPr lang="cs-CZ" altLang="cs-CZ" sz="2800" b="1" i="1" baseline="-25000"/>
              <a:t>  </a:t>
            </a:r>
            <a:r>
              <a:rPr lang="cs-CZ" altLang="cs-CZ" sz="2400" b="1" i="1"/>
              <a:t>C+I+G</a:t>
            </a:r>
            <a:r>
              <a:rPr lang="cs-CZ" altLang="cs-CZ" sz="2400" b="1" i="1">
                <a:solidFill>
                  <a:srgbClr val="FF0000"/>
                </a:solidFill>
              </a:rPr>
              <a:t>+NX</a:t>
            </a:r>
            <a:r>
              <a:rPr lang="cs-CZ" altLang="cs-CZ" sz="2400" b="1" i="1"/>
              <a:t>= C+S</a:t>
            </a:r>
            <a:r>
              <a:rPr lang="cs-CZ" altLang="cs-CZ" sz="2400" b="1" i="1" baseline="-25000"/>
              <a:t>D</a:t>
            </a:r>
            <a:r>
              <a:rPr lang="cs-CZ" altLang="cs-CZ" sz="2400" b="1" i="1"/>
              <a:t>+TA</a:t>
            </a:r>
            <a:r>
              <a:rPr lang="cs-CZ" altLang="cs-CZ" sz="2400" b="1" i="1" baseline="-25000"/>
              <a:t>D</a:t>
            </a:r>
            <a:r>
              <a:rPr lang="cs-CZ" altLang="cs-CZ" sz="2400" b="1" i="1"/>
              <a:t>-TR+odpisy+TA</a:t>
            </a:r>
            <a:r>
              <a:rPr lang="cs-CZ" altLang="cs-CZ" sz="2400" b="1" i="1" baseline="-25000"/>
              <a:t>F </a:t>
            </a:r>
            <a:r>
              <a:rPr lang="cs-CZ" altLang="cs-CZ" sz="2400" b="1" i="1"/>
              <a:t>+</a:t>
            </a: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/>
              <a:t>N </a:t>
            </a:r>
            <a:r>
              <a:rPr lang="cs-CZ" altLang="cs-CZ" sz="2400" b="1" i="1">
                <a:solidFill>
                  <a:schemeClr val="accent2"/>
                </a:solidFill>
              </a:rPr>
              <a:t>-BI</a:t>
            </a:r>
            <a:endParaRPr lang="cs-CZ" altLang="cs-CZ" sz="2800" b="1" i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800" b="1" i="1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784D7059-6B73-49EB-ADE0-A9872161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4156075"/>
            <a:ext cx="7643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3. I = S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+S</a:t>
            </a:r>
            <a:r>
              <a:rPr lang="cs-CZ" altLang="cs-CZ" sz="2800" b="1" i="1" baseline="-25000"/>
              <a:t>F </a:t>
            </a:r>
            <a:r>
              <a:rPr lang="cs-CZ" altLang="cs-CZ" sz="2800" b="1" i="1"/>
              <a:t>- B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+</a:t>
            </a:r>
            <a:r>
              <a:rPr lang="cs-CZ" altLang="cs-CZ" sz="2400" b="1" i="1"/>
              <a:t>odpisy</a:t>
            </a:r>
            <a:r>
              <a:rPr lang="cs-CZ" altLang="cs-CZ" sz="2400" b="1" i="1">
                <a:solidFill>
                  <a:srgbClr val="FF0000"/>
                </a:solidFill>
              </a:rPr>
              <a:t>- NFI</a:t>
            </a:r>
            <a:endParaRPr lang="cs-CZ" altLang="cs-CZ" sz="2800" b="1" i="1" baseline="-25000">
              <a:solidFill>
                <a:srgbClr val="FF0000"/>
              </a:solidFill>
            </a:endParaRP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E1EB780D-0997-4C1D-9ED8-C548EC46F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4814888"/>
            <a:ext cx="7643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4. TR+G = TA</a:t>
            </a:r>
            <a:r>
              <a:rPr lang="cs-CZ" altLang="cs-CZ" sz="2800" b="1" i="1" baseline="-25000"/>
              <a:t>D </a:t>
            </a:r>
            <a:r>
              <a:rPr lang="cs-CZ" altLang="cs-CZ" sz="2800" b="1" i="1"/>
              <a:t>+TA</a:t>
            </a:r>
            <a:r>
              <a:rPr lang="cs-CZ" altLang="cs-CZ" sz="2800" b="1" i="1" baseline="-25000"/>
              <a:t>F </a:t>
            </a:r>
            <a:r>
              <a:rPr lang="cs-CZ" altLang="cs-CZ" sz="2800" b="1" i="1"/>
              <a:t>+ B</a:t>
            </a:r>
            <a:r>
              <a:rPr lang="cs-CZ" altLang="cs-CZ" sz="2800" b="1" i="1" baseline="-25000"/>
              <a:t>D </a:t>
            </a:r>
            <a:r>
              <a:rPr lang="cs-CZ" altLang="cs-CZ" sz="2400" b="1" i="1" baseline="-25000"/>
              <a:t>     </a:t>
            </a:r>
            <a:r>
              <a:rPr lang="cs-CZ" altLang="cs-CZ" sz="1800" b="1" i="1"/>
              <a:t>tedy       </a:t>
            </a:r>
            <a:r>
              <a:rPr lang="cs-CZ" altLang="cs-CZ" sz="2800" b="1" i="1"/>
              <a:t>B</a:t>
            </a:r>
            <a:r>
              <a:rPr lang="cs-CZ" altLang="cs-CZ" sz="2800" b="1" i="1" baseline="-25000"/>
              <a:t>D</a:t>
            </a:r>
            <a:r>
              <a:rPr lang="cs-CZ" altLang="cs-CZ" sz="1800" b="1" i="1"/>
              <a:t> </a:t>
            </a:r>
            <a:r>
              <a:rPr lang="cs-CZ" altLang="cs-CZ" sz="2800" b="1" i="1"/>
              <a:t>= TR+G-TA 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01A700A6-403B-4A1E-A93B-5F4E2174D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5545138"/>
            <a:ext cx="7643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b="1" i="1"/>
              <a:t>5. </a:t>
            </a:r>
            <a:r>
              <a:rPr lang="cs-CZ" altLang="cs-CZ" sz="2800" b="1" i="1">
                <a:solidFill>
                  <a:srgbClr val="FF0000"/>
                </a:solidFill>
              </a:rPr>
              <a:t>NX</a:t>
            </a:r>
            <a:r>
              <a:rPr lang="cs-CZ" altLang="cs-CZ" sz="2800" b="1" i="1">
                <a:solidFill>
                  <a:schemeClr val="accent2"/>
                </a:solidFill>
              </a:rPr>
              <a:t>+BI</a:t>
            </a:r>
            <a:r>
              <a:rPr lang="cs-CZ" altLang="cs-CZ" sz="2800" b="1" i="1">
                <a:solidFill>
                  <a:srgbClr val="FF0000"/>
                </a:solidFill>
              </a:rPr>
              <a:t>-NFI</a:t>
            </a:r>
            <a:r>
              <a:rPr lang="cs-CZ" altLang="cs-CZ" sz="2800" b="1" i="1"/>
              <a:t> = </a:t>
            </a:r>
            <a:r>
              <a:rPr lang="cs-CZ" altLang="cs-CZ" sz="2400" b="1" i="1"/>
              <a:t>0</a:t>
            </a:r>
            <a:endParaRPr lang="cs-CZ" altLang="cs-CZ" sz="2800" b="1" i="1" baseline="-25000"/>
          </a:p>
        </p:txBody>
      </p:sp>
      <p:sp>
        <p:nvSpPr>
          <p:cNvPr id="64520" name="AutoShape 8">
            <a:extLst>
              <a:ext uri="{FF2B5EF4-FFF2-40B4-BE49-F238E27FC236}">
                <a16:creationId xmlns:a16="http://schemas.microsoft.com/office/drawing/2014/main" id="{26C5573F-29E1-4503-868A-2B15C02A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1738313"/>
            <a:ext cx="2519362" cy="59531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4521" name="AutoShape 9">
            <a:extLst>
              <a:ext uri="{FF2B5EF4-FFF2-40B4-BE49-F238E27FC236}">
                <a16:creationId xmlns:a16="http://schemas.microsoft.com/office/drawing/2014/main" id="{B136367E-A8EB-4404-B6B7-AF46EA01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2335213"/>
            <a:ext cx="2759075" cy="59531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4522" name="AutoShape 10">
            <a:extLst>
              <a:ext uri="{FF2B5EF4-FFF2-40B4-BE49-F238E27FC236}">
                <a16:creationId xmlns:a16="http://schemas.microsoft.com/office/drawing/2014/main" id="{0644904F-A012-4F64-A5CD-C6664953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1768475"/>
            <a:ext cx="1219200" cy="11414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1" name="AutoShape 1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71192F6-E1D9-4E6B-A33D-77AFC339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3173413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 animBg="1"/>
      <p:bldP spid="64520" grpId="1" animBg="1"/>
      <p:bldP spid="64521" grpId="0" animBg="1"/>
      <p:bldP spid="64521" grpId="1" animBg="1"/>
      <p:bldP spid="64522" grpId="0" animBg="1"/>
      <p:bldP spid="64522" grpId="1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4A3B115-FB27-48F3-96D8-29D304E5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I-O Anal</a:t>
            </a:r>
            <a:r>
              <a:rPr lang="cs-CZ" altLang="cs-CZ" sz="2800" b="1" i="1">
                <a:solidFill>
                  <a:schemeClr val="tx2"/>
                </a:solidFill>
              </a:rPr>
              <a:t>ýza- set up (W. Leontiev- NP 1973)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3A28C3BC-3542-4B8B-A50A-DCA13BF8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</a:t>
            </a:r>
            <a:r>
              <a:rPr lang="cs-CZ" altLang="cs-CZ" sz="2400" b="1" i="1"/>
              <a:t>Odběratel</a:t>
            </a:r>
            <a:r>
              <a:rPr lang="en-GB" altLang="cs-CZ" sz="2400" b="1" i="1"/>
              <a:t>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</a:t>
            </a:r>
            <a:r>
              <a:rPr lang="cs-CZ" altLang="cs-CZ" sz="2400" b="1" i="1"/>
              <a:t>kce</a:t>
            </a:r>
            <a:endParaRPr lang="en-GB" altLang="cs-CZ" sz="2400" b="1" i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0692F9E4-9A70-4EA6-AAFC-FD6AFFB77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572125"/>
            <a:ext cx="752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b="1" i="1"/>
              <a:t>a</a:t>
            </a:r>
            <a:r>
              <a:rPr lang="en-GB" altLang="cs-CZ" b="1" i="1" baseline="-25000"/>
              <a:t>ij</a:t>
            </a:r>
            <a:r>
              <a:rPr lang="en-GB" altLang="cs-CZ" sz="2400" b="1" i="1"/>
              <a:t> = X</a:t>
            </a:r>
            <a:r>
              <a:rPr lang="en-GB" altLang="cs-CZ" b="1" i="1" baseline="-25000"/>
              <a:t>ij</a:t>
            </a:r>
            <a:r>
              <a:rPr lang="en-GB" altLang="cs-CZ" sz="2400" b="1" i="1"/>
              <a:t> / X</a:t>
            </a:r>
            <a:r>
              <a:rPr lang="en-GB" altLang="cs-CZ" b="1" i="1" baseline="-25000"/>
              <a:t>j</a:t>
            </a:r>
            <a:endParaRPr lang="cs-CZ" altLang="cs-CZ" b="1" i="1" baseline="-25000"/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B563563B-5796-49D8-9D6A-F12819063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9E5FA815-6B84-4959-8116-131D5E22E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7747D736-AEFC-4F8A-A6C9-48991018CC9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6D1CC8DE-24C1-4047-A879-C7FC771F4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53A65550-3510-44FC-9B4D-F46F552677B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AE97CDAA-7FD5-41AF-9D74-BE6F083A204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A93998A1-1A59-4B6D-AF04-9683A42420C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2CD7D9A5-D3C5-45D7-92DE-A53318E6B2E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CC6415B-0AE8-42F0-91D5-D5173844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I-O </a:t>
            </a:r>
            <a:r>
              <a:rPr lang="en-GB" altLang="cs-CZ" sz="2800" b="1" i="1">
                <a:solidFill>
                  <a:schemeClr val="tx2"/>
                </a:solidFill>
              </a:rPr>
              <a:t>Anal</a:t>
            </a:r>
            <a:r>
              <a:rPr lang="cs-CZ" altLang="cs-CZ" sz="2800" b="1" i="1">
                <a:solidFill>
                  <a:schemeClr val="tx2"/>
                </a:solidFill>
              </a:rPr>
              <a:t>ýza-</a:t>
            </a:r>
            <a:r>
              <a:rPr lang="en-US" altLang="cs-CZ" sz="2800" b="1" i="1">
                <a:solidFill>
                  <a:schemeClr val="tx2"/>
                </a:solidFill>
              </a:rPr>
              <a:t> u</a:t>
            </a:r>
            <a:r>
              <a:rPr lang="cs-CZ" altLang="cs-CZ" sz="2800" b="1" i="1">
                <a:solidFill>
                  <a:schemeClr val="tx2"/>
                </a:solidFill>
              </a:rPr>
              <a:t>žití</a:t>
            </a:r>
            <a:r>
              <a:rPr lang="en-US" altLang="cs-CZ" sz="2800" b="1" i="1">
                <a:solidFill>
                  <a:schemeClr val="tx2"/>
                </a:solidFill>
              </a:rPr>
              <a:t>- metod</a:t>
            </a:r>
            <a:r>
              <a:rPr lang="cs-CZ" altLang="cs-CZ" sz="2800" b="1" i="1">
                <a:solidFill>
                  <a:schemeClr val="tx2"/>
                </a:solidFill>
              </a:rPr>
              <a:t>y výpočtu HDP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5650761A-5702-4916-8B8B-512A138D9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Odběratel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Produkce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7BE5A5BA-BA94-4A57-B4F1-A16F618FD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4F01F611-571B-4653-9F8B-473D9388C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E8D5A1F1-223E-4693-B771-C23C3269AB9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1534EA05-580C-453A-B60E-B427AA074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6C5CDEFA-DA92-4CC9-8922-24D90A871A4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3756514B-9528-4DCE-907B-8E66CDFD497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9162" name="AutoShape 12">
            <a:extLst>
              <a:ext uri="{FF2B5EF4-FFF2-40B4-BE49-F238E27FC236}">
                <a16:creationId xmlns:a16="http://schemas.microsoft.com/office/drawing/2014/main" id="{A06933C9-D39B-460A-8137-97B206DD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663700"/>
            <a:ext cx="444500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9163" name="Text Box 13">
            <a:extLst>
              <a:ext uri="{FF2B5EF4-FFF2-40B4-BE49-F238E27FC236}">
                <a16:creationId xmlns:a16="http://schemas.microsoft.com/office/drawing/2014/main" id="{BCC02C18-A884-4F5E-96E8-F7392E36E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3640138"/>
            <a:ext cx="365601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009900"/>
                </a:solidFill>
              </a:rPr>
              <a:t>Výdajová metoda výpočtu H</a:t>
            </a:r>
            <a:r>
              <a:rPr lang="en-US" altLang="cs-CZ" sz="2000">
                <a:solidFill>
                  <a:srgbClr val="009900"/>
                </a:solidFill>
              </a:rPr>
              <a:t>DP</a:t>
            </a:r>
            <a:endParaRPr lang="cs-CZ" altLang="cs-CZ" sz="200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cs-CZ" altLang="cs-CZ" sz="2400" b="1" i="1">
                <a:solidFill>
                  <a:srgbClr val="009900"/>
                </a:solidFill>
              </a:rPr>
              <a:t>Y=C+I+G+NX</a:t>
            </a:r>
            <a:endParaRPr lang="en-GB" altLang="cs-CZ" sz="2400" b="1" i="1">
              <a:solidFill>
                <a:srgbClr val="009900"/>
              </a:solidFill>
            </a:endParaRPr>
          </a:p>
        </p:txBody>
      </p:sp>
      <p:sp>
        <p:nvSpPr>
          <p:cNvPr id="49164" name="Line 14">
            <a:extLst>
              <a:ext uri="{FF2B5EF4-FFF2-40B4-BE49-F238E27FC236}">
                <a16:creationId xmlns:a16="http://schemas.microsoft.com/office/drawing/2014/main" id="{5494DA81-28CD-4E42-914F-FDC4FD1964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99025" y="3160713"/>
            <a:ext cx="1489075" cy="5349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9165" name="Text Box 15">
            <a:extLst>
              <a:ext uri="{FF2B5EF4-FFF2-40B4-BE49-F238E27FC236}">
                <a16:creationId xmlns:a16="http://schemas.microsoft.com/office/drawing/2014/main" id="{650E3F4D-18C4-483E-9151-A38EC447601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49166" name="Text Box 16">
            <a:extLst>
              <a:ext uri="{FF2B5EF4-FFF2-40B4-BE49-F238E27FC236}">
                <a16:creationId xmlns:a16="http://schemas.microsoft.com/office/drawing/2014/main" id="{2F6276ED-EBE5-4EC0-8DD7-1AE665F620B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C8DAC8E-9B84-407A-8B33-19249082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I-O Analýza- užití- metody výpočtu HDP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2959B028-75C1-49A2-AB47-39E55396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Odběratel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Produkce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50180" name="Line 4">
            <a:extLst>
              <a:ext uri="{FF2B5EF4-FFF2-40B4-BE49-F238E27FC236}">
                <a16:creationId xmlns:a16="http://schemas.microsoft.com/office/drawing/2014/main" id="{C1D34717-1EDC-4BA4-A8A2-CBC6C9996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7E1A4BB0-8E2B-42C6-B419-F8BF32738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62D7BF23-A103-48DA-AE77-C73634E41E9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85186937-250C-4286-B7F4-F6151FF77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96B2AE2D-A4B8-4B56-8041-E55DCB4CA2D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BAE1ECFF-B06F-4843-B218-000C8727B7A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0186" name="AutoShape 12">
            <a:extLst>
              <a:ext uri="{FF2B5EF4-FFF2-40B4-BE49-F238E27FC236}">
                <a16:creationId xmlns:a16="http://schemas.microsoft.com/office/drawing/2014/main" id="{AE8C91C5-512C-4D0B-927A-293C497D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378200"/>
            <a:ext cx="26543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0187" name="AutoShape 13">
            <a:extLst>
              <a:ext uri="{FF2B5EF4-FFF2-40B4-BE49-F238E27FC236}">
                <a16:creationId xmlns:a16="http://schemas.microsoft.com/office/drawing/2014/main" id="{AC95AB7E-6959-4114-B22E-63B83A07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886200"/>
            <a:ext cx="27051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0188" name="AutoShape 14">
            <a:extLst>
              <a:ext uri="{FF2B5EF4-FFF2-40B4-BE49-F238E27FC236}">
                <a16:creationId xmlns:a16="http://schemas.microsoft.com/office/drawing/2014/main" id="{4E7D0728-BCB6-4573-83CA-0FB5BC22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4368800"/>
            <a:ext cx="27051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0189" name="Line 15">
            <a:extLst>
              <a:ext uri="{FF2B5EF4-FFF2-40B4-BE49-F238E27FC236}">
                <a16:creationId xmlns:a16="http://schemas.microsoft.com/office/drawing/2014/main" id="{10EF82F5-D6A8-42D1-B4DC-73B061697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35941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0" name="Line 16">
            <a:extLst>
              <a:ext uri="{FF2B5EF4-FFF2-40B4-BE49-F238E27FC236}">
                <a16:creationId xmlns:a16="http://schemas.microsoft.com/office/drawing/2014/main" id="{C13AD21B-97BE-4BAE-80C8-7F2B08F14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45847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1" name="Line 17">
            <a:extLst>
              <a:ext uri="{FF2B5EF4-FFF2-40B4-BE49-F238E27FC236}">
                <a16:creationId xmlns:a16="http://schemas.microsoft.com/office/drawing/2014/main" id="{CB53DA8D-C2AF-48F7-A6E3-041A6576E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0894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2" name="Line 18">
            <a:extLst>
              <a:ext uri="{FF2B5EF4-FFF2-40B4-BE49-F238E27FC236}">
                <a16:creationId xmlns:a16="http://schemas.microsoft.com/office/drawing/2014/main" id="{C198113D-B71B-416B-A710-39970C100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3581400"/>
            <a:ext cx="0" cy="1003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3" name="Text Box 19">
            <a:extLst>
              <a:ext uri="{FF2B5EF4-FFF2-40B4-BE49-F238E27FC236}">
                <a16:creationId xmlns:a16="http://schemas.microsoft.com/office/drawing/2014/main" id="{776830FD-FB4A-46E8-BBA9-3D6518CCB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4721225"/>
            <a:ext cx="37052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Důchodová metoda výpočtu H</a:t>
            </a:r>
            <a:r>
              <a:rPr lang="en-US" altLang="cs-CZ" sz="2000">
                <a:solidFill>
                  <a:srgbClr val="FF0000"/>
                </a:solidFill>
              </a:rPr>
              <a:t>DP</a:t>
            </a:r>
            <a:endParaRPr lang="cs-CZ" altLang="cs-CZ" sz="200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Y=w+</a:t>
            </a:r>
            <a:r>
              <a:rPr lang="cs-CZ" altLang="cs-CZ" sz="2400" b="1" i="1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  <a:r>
              <a:rPr lang="cs-CZ" altLang="cs-CZ" sz="2400" b="1" i="1">
                <a:solidFill>
                  <a:srgbClr val="FF0000"/>
                </a:solidFill>
              </a:rPr>
              <a:t>+depr</a:t>
            </a:r>
            <a:endParaRPr lang="en-GB" altLang="cs-CZ" sz="2400" b="1" i="1">
              <a:solidFill>
                <a:srgbClr val="FF0000"/>
              </a:solidFill>
            </a:endParaRPr>
          </a:p>
        </p:txBody>
      </p:sp>
      <p:sp>
        <p:nvSpPr>
          <p:cNvPr id="50194" name="Line 20">
            <a:extLst>
              <a:ext uri="{FF2B5EF4-FFF2-40B4-BE49-F238E27FC236}">
                <a16:creationId xmlns:a16="http://schemas.microsoft.com/office/drawing/2014/main" id="{C5B42DBD-9C26-4F04-B99B-3513EEFCB6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4388" y="4102100"/>
            <a:ext cx="939800" cy="7318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0195" name="Text Box 21">
            <a:extLst>
              <a:ext uri="{FF2B5EF4-FFF2-40B4-BE49-F238E27FC236}">
                <a16:creationId xmlns:a16="http://schemas.microsoft.com/office/drawing/2014/main" id="{AB1985EA-0903-4B7F-82D5-85605DB45D1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50196" name="Text Box 22">
            <a:extLst>
              <a:ext uri="{FF2B5EF4-FFF2-40B4-BE49-F238E27FC236}">
                <a16:creationId xmlns:a16="http://schemas.microsoft.com/office/drawing/2014/main" id="{35FC28B0-C994-4897-9380-CE8C7181C74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07CEC90-6E68-428A-8962-9948CE98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I-O Analýza- užití- metody výpočtu HDP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81973B75-63D7-488C-B635-0C9D53921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Odběratel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Produkce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96DDD436-A598-46DB-B186-51D59BE33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0F30DDE8-4766-4C08-9D0E-7EDA1984A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43099C8A-6E77-41DA-AB75-7C6A317F7D7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299B8722-D6C0-41C9-B85C-D1E593658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0552CDA7-197A-4F2D-8C97-04D6B5E2D6B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B81632B2-5B9B-428B-9CED-25A6475A89F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210" name="Text Box 12">
            <a:extLst>
              <a:ext uri="{FF2B5EF4-FFF2-40B4-BE49-F238E27FC236}">
                <a16:creationId xmlns:a16="http://schemas.microsoft.com/office/drawing/2014/main" id="{2907DCDA-8162-4E0C-9B95-F20E36C11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6176963"/>
            <a:ext cx="875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FF3399"/>
                </a:solidFill>
              </a:rPr>
              <a:t>Produkční metoda výpočtu H</a:t>
            </a:r>
            <a:r>
              <a:rPr lang="en-US" altLang="cs-CZ" sz="2000">
                <a:solidFill>
                  <a:srgbClr val="FF3399"/>
                </a:solidFill>
              </a:rPr>
              <a:t>DP </a:t>
            </a:r>
            <a:r>
              <a:rPr lang="en-US" altLang="cs-CZ" sz="2400" b="1" i="1">
                <a:solidFill>
                  <a:srgbClr val="FF3399"/>
                </a:solidFill>
              </a:rPr>
              <a:t>Y=</a:t>
            </a:r>
            <a:r>
              <a:rPr lang="en-US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 VA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=</a:t>
            </a:r>
            <a:r>
              <a:rPr lang="en-US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 (X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-</a:t>
            </a:r>
            <a:r>
              <a:rPr lang="en-US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j</a:t>
            </a:r>
            <a:r>
              <a:rPr lang="en-US" altLang="cs-CZ" sz="2400" b="1" i="1">
                <a:solidFill>
                  <a:srgbClr val="FF3399"/>
                </a:solidFill>
              </a:rPr>
              <a:t> X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ij</a:t>
            </a:r>
            <a:r>
              <a:rPr lang="en-US" altLang="cs-CZ" sz="2400" b="1" i="1">
                <a:solidFill>
                  <a:srgbClr val="FF3399"/>
                </a:solidFill>
              </a:rPr>
              <a:t>)</a:t>
            </a:r>
            <a:r>
              <a:rPr lang="cs-CZ" altLang="cs-CZ" sz="2400" b="1" i="1">
                <a:solidFill>
                  <a:srgbClr val="FF3399"/>
                </a:solidFill>
              </a:rPr>
              <a:t>=</a:t>
            </a:r>
            <a:r>
              <a:rPr lang="en-US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 (</a:t>
            </a:r>
            <a:r>
              <a:rPr lang="cs-CZ" altLang="cs-CZ" sz="2400" b="1" i="1">
                <a:solidFill>
                  <a:srgbClr val="FF3399"/>
                </a:solidFill>
              </a:rPr>
              <a:t>w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cs-CZ" altLang="cs-CZ" sz="2400" b="1" i="1">
                <a:solidFill>
                  <a:srgbClr val="FF3399"/>
                </a:solidFill>
              </a:rPr>
              <a:t>+</a:t>
            </a:r>
            <a:r>
              <a:rPr lang="cs-CZ" altLang="cs-CZ" sz="2400" b="1" i="1">
                <a:solidFill>
                  <a:srgbClr val="FF3399"/>
                </a:solidFill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>
                <a:solidFill>
                  <a:srgbClr val="FF3399"/>
                </a:solidFill>
              </a:rPr>
              <a:t>i</a:t>
            </a:r>
            <a:r>
              <a:rPr lang="cs-CZ" altLang="cs-CZ" sz="2400" b="1" i="1">
                <a:solidFill>
                  <a:srgbClr val="FF3399"/>
                </a:solidFill>
              </a:rPr>
              <a:t>+depr</a:t>
            </a:r>
            <a:r>
              <a:rPr lang="en-US" altLang="cs-CZ" sz="2400" b="1" i="1" baseline="-25000">
                <a:solidFill>
                  <a:srgbClr val="FF3399"/>
                </a:solidFill>
              </a:rPr>
              <a:t>i</a:t>
            </a:r>
            <a:r>
              <a:rPr lang="en-US" altLang="cs-CZ" sz="2400" b="1" i="1">
                <a:solidFill>
                  <a:srgbClr val="FF3399"/>
                </a:solidFill>
              </a:rPr>
              <a:t>)</a:t>
            </a:r>
          </a:p>
        </p:txBody>
      </p:sp>
      <p:sp>
        <p:nvSpPr>
          <p:cNvPr id="51211" name="Oval 13">
            <a:extLst>
              <a:ext uri="{FF2B5EF4-FFF2-40B4-BE49-F238E27FC236}">
                <a16:creationId xmlns:a16="http://schemas.microsoft.com/office/drawing/2014/main" id="{28D1390C-0568-484A-8AFC-803B49F49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4951413"/>
            <a:ext cx="469900" cy="509587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2" name="Oval 14">
            <a:extLst>
              <a:ext uri="{FF2B5EF4-FFF2-40B4-BE49-F238E27FC236}">
                <a16:creationId xmlns:a16="http://schemas.microsoft.com/office/drawing/2014/main" id="{1AD22206-E581-4418-9856-2C54ED609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4946650"/>
            <a:ext cx="469900" cy="509588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3" name="Oval 15">
            <a:extLst>
              <a:ext uri="{FF2B5EF4-FFF2-40B4-BE49-F238E27FC236}">
                <a16:creationId xmlns:a16="http://schemas.microsoft.com/office/drawing/2014/main" id="{4F502477-C929-4CBC-A7EC-A6957774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4965700"/>
            <a:ext cx="469900" cy="509588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4" name="AutoShape 16">
            <a:extLst>
              <a:ext uri="{FF2B5EF4-FFF2-40B4-BE49-F238E27FC236}">
                <a16:creationId xmlns:a16="http://schemas.microsoft.com/office/drawing/2014/main" id="{591CE67C-9451-4FC5-8BA5-E545E7EF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169703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5" name="AutoShape 17">
            <a:extLst>
              <a:ext uri="{FF2B5EF4-FFF2-40B4-BE49-F238E27FC236}">
                <a16:creationId xmlns:a16="http://schemas.microsoft.com/office/drawing/2014/main" id="{C7577E53-0AB2-4106-9C2C-B67D96F85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170338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6" name="AutoShape 18">
            <a:extLst>
              <a:ext uri="{FF2B5EF4-FFF2-40B4-BE49-F238E27FC236}">
                <a16:creationId xmlns:a16="http://schemas.microsoft.com/office/drawing/2014/main" id="{66AF4360-98A8-46BB-AB5B-D9954347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167798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7" name="AutoShape 19">
            <a:extLst>
              <a:ext uri="{FF2B5EF4-FFF2-40B4-BE49-F238E27FC236}">
                <a16:creationId xmlns:a16="http://schemas.microsoft.com/office/drawing/2014/main" id="{472770A5-F91D-4BF6-9D39-AB507C6AA258}"/>
              </a:ext>
            </a:extLst>
          </p:cNvPr>
          <p:cNvSpPr>
            <a:spLocks/>
          </p:cNvSpPr>
          <p:nvPr/>
        </p:nvSpPr>
        <p:spPr bwMode="auto">
          <a:xfrm>
            <a:off x="1306513" y="2430463"/>
            <a:ext cx="287337" cy="2794000"/>
          </a:xfrm>
          <a:prstGeom prst="leftBracket">
            <a:avLst>
              <a:gd name="adj" fmla="val 81031"/>
            </a:avLst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18" name="Line 20">
            <a:extLst>
              <a:ext uri="{FF2B5EF4-FFF2-40B4-BE49-F238E27FC236}">
                <a16:creationId xmlns:a16="http://schemas.microsoft.com/office/drawing/2014/main" id="{22639865-7185-4E75-9744-0CDD63FAC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5211763"/>
            <a:ext cx="4191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19" name="Line 21">
            <a:extLst>
              <a:ext uri="{FF2B5EF4-FFF2-40B4-BE49-F238E27FC236}">
                <a16:creationId xmlns:a16="http://schemas.microsoft.com/office/drawing/2014/main" id="{F0BB799C-027A-4376-A602-BB64D56FB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5192713"/>
            <a:ext cx="4191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20" name="Line 22">
            <a:extLst>
              <a:ext uri="{FF2B5EF4-FFF2-40B4-BE49-F238E27FC236}">
                <a16:creationId xmlns:a16="http://schemas.microsoft.com/office/drawing/2014/main" id="{F635D241-6B21-48DD-8230-5D0AFF7C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2435225"/>
            <a:ext cx="32702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21" name="Line 23">
            <a:extLst>
              <a:ext uri="{FF2B5EF4-FFF2-40B4-BE49-F238E27FC236}">
                <a16:creationId xmlns:a16="http://schemas.microsoft.com/office/drawing/2014/main" id="{FDA13CAA-49BE-445A-AC68-69F12F2E7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2416175"/>
            <a:ext cx="32702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22" name="Line 24">
            <a:extLst>
              <a:ext uri="{FF2B5EF4-FFF2-40B4-BE49-F238E27FC236}">
                <a16:creationId xmlns:a16="http://schemas.microsoft.com/office/drawing/2014/main" id="{12C303A3-AC14-453A-B0DB-CC35E4368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6825" y="5224463"/>
            <a:ext cx="169863" cy="87630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1223" name="AutoShape 25">
            <a:extLst>
              <a:ext uri="{FF2B5EF4-FFF2-40B4-BE49-F238E27FC236}">
                <a16:creationId xmlns:a16="http://schemas.microsoft.com/office/drawing/2014/main" id="{E786AC1F-FD2E-441D-9BEB-4707365C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3352800"/>
            <a:ext cx="754063" cy="14509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24" name="AutoShape 26">
            <a:extLst>
              <a:ext uri="{FF2B5EF4-FFF2-40B4-BE49-F238E27FC236}">
                <a16:creationId xmlns:a16="http://schemas.microsoft.com/office/drawing/2014/main" id="{7231331A-FA6D-4B63-9A29-C3FD6CCCA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3322638"/>
            <a:ext cx="754062" cy="14509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25" name="AutoShape 27">
            <a:extLst>
              <a:ext uri="{FF2B5EF4-FFF2-40B4-BE49-F238E27FC236}">
                <a16:creationId xmlns:a16="http://schemas.microsoft.com/office/drawing/2014/main" id="{79795962-1169-49FC-8376-DE2675DC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3333750"/>
            <a:ext cx="754063" cy="14509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26" name="Text Box 28">
            <a:extLst>
              <a:ext uri="{FF2B5EF4-FFF2-40B4-BE49-F238E27FC236}">
                <a16:creationId xmlns:a16="http://schemas.microsoft.com/office/drawing/2014/main" id="{E781A22E-297F-445C-86A4-5D2E4555669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51227" name="Text Box 29">
            <a:extLst>
              <a:ext uri="{FF2B5EF4-FFF2-40B4-BE49-F238E27FC236}">
                <a16:creationId xmlns:a16="http://schemas.microsoft.com/office/drawing/2014/main" id="{1DCAC273-B181-4B70-90AE-403C2D19C34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CDDEDE6-CF02-427B-93B5-30C0D0A1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I-O Analýza- užití- metody výpočtu HDP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313D3F26-10EE-4C61-A0DA-1AE284BA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Odběratel		Fin</a:t>
            </a:r>
            <a:r>
              <a:rPr lang="cs-CZ" altLang="cs-CZ" sz="2400" b="1" i="1"/>
              <a:t>á</a:t>
            </a:r>
            <a:r>
              <a:rPr lang="en-GB" altLang="cs-CZ" sz="2400" b="1" i="1"/>
              <a:t>l		Produkce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1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21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2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33	 </a:t>
            </a:r>
            <a:r>
              <a:rPr lang="en-GB" altLang="cs-CZ" sz="2400" b="1" i="1"/>
              <a:t>Y</a:t>
            </a:r>
            <a:r>
              <a:rPr lang="en-GB" altLang="cs-CZ" sz="2400" b="1" i="1" baseline="-2000"/>
              <a:t>3	 	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w</a:t>
            </a:r>
            <a:r>
              <a:rPr lang="en-GB" altLang="cs-CZ" sz="2400" b="1" i="1" baseline="-2000"/>
              <a:t>3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>
                <a:latin typeface="Symbol" panose="05050102010706020507" pitchFamily="18" charset="2"/>
              </a:rPr>
              <a:t>p </a:t>
            </a:r>
            <a:r>
              <a:rPr lang="en-GB" altLang="cs-CZ" sz="2400" b="1" i="1" baseline="-2000"/>
              <a:t>1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2	 </a:t>
            </a:r>
            <a:r>
              <a:rPr lang="en-GB" altLang="cs-CZ" sz="2400" b="1" i="1">
                <a:latin typeface="Symbol" panose="05050102010706020507" pitchFamily="18" charset="2"/>
              </a:rPr>
              <a:t>p</a:t>
            </a:r>
            <a:r>
              <a:rPr lang="en-GB" altLang="cs-CZ" sz="2400" b="1" i="1"/>
              <a:t> 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 baseline="-2000"/>
              <a:t>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depr</a:t>
            </a:r>
            <a:r>
              <a:rPr lang="en-GB" altLang="cs-CZ" sz="2400" b="1" i="1" baseline="-2000"/>
              <a:t>3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	X</a:t>
            </a:r>
            <a:r>
              <a:rPr lang="en-GB" altLang="cs-CZ" sz="2400" b="1" i="1" baseline="-2000"/>
              <a:t>1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2	 </a:t>
            </a:r>
            <a:r>
              <a:rPr lang="en-GB" altLang="cs-CZ" sz="2400" b="1" i="1"/>
              <a:t>X</a:t>
            </a:r>
            <a:r>
              <a:rPr lang="en-GB" altLang="cs-CZ" sz="2400" b="1" i="1" baseline="-20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b="1" i="1" baseline="-2000"/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50F0CC20-C0F7-4DC6-845B-88B145BD3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1150938"/>
            <a:ext cx="0" cy="412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204800D4-60C2-4D5A-A656-B451DFF32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1154113"/>
            <a:ext cx="0" cy="207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DE9B30F3-B0D5-4C30-9ADC-758E4B3602D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2907" y="-1847056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92847F19-07F2-47A2-8360-119C9A1CD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1133475"/>
            <a:ext cx="0" cy="414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ACC46E74-3A03-40EC-9789-A1300B96470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18782" y="-161131"/>
            <a:ext cx="0" cy="685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EEC2AFBE-5FEC-48EC-8568-B10D737B033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90007" y="3083719"/>
            <a:ext cx="0" cy="3487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2234" name="AutoShape 12">
            <a:extLst>
              <a:ext uri="{FF2B5EF4-FFF2-40B4-BE49-F238E27FC236}">
                <a16:creationId xmlns:a16="http://schemas.microsoft.com/office/drawing/2014/main" id="{C547AA24-D68F-4C24-B967-D670CB57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663700"/>
            <a:ext cx="444500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5" name="AutoShape 13">
            <a:extLst>
              <a:ext uri="{FF2B5EF4-FFF2-40B4-BE49-F238E27FC236}">
                <a16:creationId xmlns:a16="http://schemas.microsoft.com/office/drawing/2014/main" id="{7EF1EA22-E0D4-4FD9-BBA7-0E337EADB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378200"/>
            <a:ext cx="26543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6" name="AutoShape 14">
            <a:extLst>
              <a:ext uri="{FF2B5EF4-FFF2-40B4-BE49-F238E27FC236}">
                <a16:creationId xmlns:a16="http://schemas.microsoft.com/office/drawing/2014/main" id="{747BF481-9885-40D6-9D77-F49EAB09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886200"/>
            <a:ext cx="27051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7" name="AutoShape 15">
            <a:extLst>
              <a:ext uri="{FF2B5EF4-FFF2-40B4-BE49-F238E27FC236}">
                <a16:creationId xmlns:a16="http://schemas.microsoft.com/office/drawing/2014/main" id="{D9410047-660E-4CD8-B6E5-F67FF715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4368800"/>
            <a:ext cx="2705100" cy="431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8" name="Line 16">
            <a:extLst>
              <a:ext uri="{FF2B5EF4-FFF2-40B4-BE49-F238E27FC236}">
                <a16:creationId xmlns:a16="http://schemas.microsoft.com/office/drawing/2014/main" id="{93AAF2F4-F1BA-40C4-98B6-C6D36EF2E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35941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39" name="Line 17">
            <a:extLst>
              <a:ext uri="{FF2B5EF4-FFF2-40B4-BE49-F238E27FC236}">
                <a16:creationId xmlns:a16="http://schemas.microsoft.com/office/drawing/2014/main" id="{8C4FDF61-1013-44DA-B887-35F368D8B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45847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40" name="Line 18">
            <a:extLst>
              <a:ext uri="{FF2B5EF4-FFF2-40B4-BE49-F238E27FC236}">
                <a16:creationId xmlns:a16="http://schemas.microsoft.com/office/drawing/2014/main" id="{CC92FFFA-0DBC-4853-9434-A85D9557B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0894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41" name="Line 19">
            <a:extLst>
              <a:ext uri="{FF2B5EF4-FFF2-40B4-BE49-F238E27FC236}">
                <a16:creationId xmlns:a16="http://schemas.microsoft.com/office/drawing/2014/main" id="{65499BA3-9570-4AE3-9691-525CA93FD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3581400"/>
            <a:ext cx="0" cy="1003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42" name="Line 22">
            <a:extLst>
              <a:ext uri="{FF2B5EF4-FFF2-40B4-BE49-F238E27FC236}">
                <a16:creationId xmlns:a16="http://schemas.microsoft.com/office/drawing/2014/main" id="{EE94A56A-C643-4E40-ABCD-9A40AABA67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99025" y="3160713"/>
            <a:ext cx="1489075" cy="5349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43" name="Oval 23">
            <a:extLst>
              <a:ext uri="{FF2B5EF4-FFF2-40B4-BE49-F238E27FC236}">
                <a16:creationId xmlns:a16="http://schemas.microsoft.com/office/drawing/2014/main" id="{526FD2EC-A2A7-46D8-8357-A526857B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4951413"/>
            <a:ext cx="469900" cy="509587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4" name="Oval 24">
            <a:extLst>
              <a:ext uri="{FF2B5EF4-FFF2-40B4-BE49-F238E27FC236}">
                <a16:creationId xmlns:a16="http://schemas.microsoft.com/office/drawing/2014/main" id="{E1EF31CC-239E-4BF2-923C-F5515E89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4946650"/>
            <a:ext cx="469900" cy="509588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5" name="Oval 25">
            <a:extLst>
              <a:ext uri="{FF2B5EF4-FFF2-40B4-BE49-F238E27FC236}">
                <a16:creationId xmlns:a16="http://schemas.microsoft.com/office/drawing/2014/main" id="{CDF14011-EE4B-4669-B16F-22A11417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4965700"/>
            <a:ext cx="469900" cy="509588"/>
          </a:xfrm>
          <a:prstGeom prst="ellipse">
            <a:avLst/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6" name="AutoShape 26">
            <a:extLst>
              <a:ext uri="{FF2B5EF4-FFF2-40B4-BE49-F238E27FC236}">
                <a16:creationId xmlns:a16="http://schemas.microsoft.com/office/drawing/2014/main" id="{2E19CF59-5BC3-4036-899E-C59FC8179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169703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7" name="AutoShape 27">
            <a:extLst>
              <a:ext uri="{FF2B5EF4-FFF2-40B4-BE49-F238E27FC236}">
                <a16:creationId xmlns:a16="http://schemas.microsoft.com/office/drawing/2014/main" id="{BA109289-A50F-4606-8B45-DD819587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170338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8" name="AutoShape 28">
            <a:extLst>
              <a:ext uri="{FF2B5EF4-FFF2-40B4-BE49-F238E27FC236}">
                <a16:creationId xmlns:a16="http://schemas.microsoft.com/office/drawing/2014/main" id="{3C9FF854-AE2C-4B54-B5AB-3B989C7D2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1677988"/>
            <a:ext cx="561975" cy="15113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49" name="AutoShape 29">
            <a:extLst>
              <a:ext uri="{FF2B5EF4-FFF2-40B4-BE49-F238E27FC236}">
                <a16:creationId xmlns:a16="http://schemas.microsoft.com/office/drawing/2014/main" id="{7ADFC33F-1985-473E-AA5F-C5DCD1313850}"/>
              </a:ext>
            </a:extLst>
          </p:cNvPr>
          <p:cNvSpPr>
            <a:spLocks/>
          </p:cNvSpPr>
          <p:nvPr/>
        </p:nvSpPr>
        <p:spPr bwMode="auto">
          <a:xfrm>
            <a:off x="1306513" y="2430463"/>
            <a:ext cx="287337" cy="2794000"/>
          </a:xfrm>
          <a:prstGeom prst="leftBracket">
            <a:avLst>
              <a:gd name="adj" fmla="val 81031"/>
            </a:avLst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50" name="Line 30">
            <a:extLst>
              <a:ext uri="{FF2B5EF4-FFF2-40B4-BE49-F238E27FC236}">
                <a16:creationId xmlns:a16="http://schemas.microsoft.com/office/drawing/2014/main" id="{281DC9BC-4B2E-4F9D-8DFD-50E2922E1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5211763"/>
            <a:ext cx="4191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1" name="Line 31">
            <a:extLst>
              <a:ext uri="{FF2B5EF4-FFF2-40B4-BE49-F238E27FC236}">
                <a16:creationId xmlns:a16="http://schemas.microsoft.com/office/drawing/2014/main" id="{CAD145FD-6C1A-4399-95AB-0C42389A3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5192713"/>
            <a:ext cx="4191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2" name="Line 32">
            <a:extLst>
              <a:ext uri="{FF2B5EF4-FFF2-40B4-BE49-F238E27FC236}">
                <a16:creationId xmlns:a16="http://schemas.microsoft.com/office/drawing/2014/main" id="{DC08BDCD-8BDD-4215-9AAF-F44CB0FD8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2435225"/>
            <a:ext cx="32702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3" name="Line 33">
            <a:extLst>
              <a:ext uri="{FF2B5EF4-FFF2-40B4-BE49-F238E27FC236}">
                <a16:creationId xmlns:a16="http://schemas.microsoft.com/office/drawing/2014/main" id="{1F6D1ACA-3447-4FAB-A41E-A7E23FE13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2416175"/>
            <a:ext cx="32702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4" name="Line 34">
            <a:extLst>
              <a:ext uri="{FF2B5EF4-FFF2-40B4-BE49-F238E27FC236}">
                <a16:creationId xmlns:a16="http://schemas.microsoft.com/office/drawing/2014/main" id="{9C327BEE-2CC2-499A-A77E-72A8FA49C5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4388" y="4102100"/>
            <a:ext cx="939800" cy="7318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5" name="Line 35">
            <a:extLst>
              <a:ext uri="{FF2B5EF4-FFF2-40B4-BE49-F238E27FC236}">
                <a16:creationId xmlns:a16="http://schemas.microsoft.com/office/drawing/2014/main" id="{18D611D6-E431-41A7-A28D-9E1413DC6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6825" y="5224463"/>
            <a:ext cx="169863" cy="87630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2256" name="Text Box 37">
            <a:extLst>
              <a:ext uri="{FF2B5EF4-FFF2-40B4-BE49-F238E27FC236}">
                <a16:creationId xmlns:a16="http://schemas.microsoft.com/office/drawing/2014/main" id="{CB4E9D31-163D-44D4-99B4-5C40F4B8981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2568" y="2215357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Dodavatel</a:t>
            </a:r>
            <a:endParaRPr lang="cs-CZ" altLang="cs-CZ" sz="2400" b="1"/>
          </a:p>
        </p:txBody>
      </p:sp>
      <p:sp>
        <p:nvSpPr>
          <p:cNvPr id="52257" name="Text Box 38">
            <a:extLst>
              <a:ext uri="{FF2B5EF4-FFF2-40B4-BE49-F238E27FC236}">
                <a16:creationId xmlns:a16="http://schemas.microsoft.com/office/drawing/2014/main" id="{A1A957E6-41B1-4D14-AC21-D8E1B7886F4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5588" y="3633788"/>
            <a:ext cx="141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cs-CZ" sz="2400" b="1" i="1"/>
              <a:t>Prim</a:t>
            </a:r>
            <a:r>
              <a:rPr lang="cs-CZ" altLang="cs-CZ" sz="2400" b="1" i="1"/>
              <a:t>ární</a:t>
            </a:r>
            <a:r>
              <a:rPr lang="en-GB" altLang="cs-CZ" sz="2400" b="1" i="1"/>
              <a:t> </a:t>
            </a:r>
            <a:r>
              <a:rPr lang="cs-CZ" altLang="cs-CZ" sz="2400" b="1" i="1"/>
              <a:t>zdroje</a:t>
            </a:r>
            <a:endParaRPr lang="cs-CZ" altLang="cs-CZ" sz="2400" b="1"/>
          </a:p>
        </p:txBody>
      </p:sp>
      <p:sp>
        <p:nvSpPr>
          <p:cNvPr id="52258" name="Text Box 39">
            <a:extLst>
              <a:ext uri="{FF2B5EF4-FFF2-40B4-BE49-F238E27FC236}">
                <a16:creationId xmlns:a16="http://schemas.microsoft.com/office/drawing/2014/main" id="{144DA02E-6AC3-446B-B70D-0598B1B4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3640138"/>
            <a:ext cx="365601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009900"/>
                </a:solidFill>
              </a:rPr>
              <a:t>Výdajová metoda výpočtu H</a:t>
            </a:r>
            <a:r>
              <a:rPr lang="en-US" altLang="cs-CZ" sz="2000">
                <a:solidFill>
                  <a:srgbClr val="009900"/>
                </a:solidFill>
              </a:rPr>
              <a:t>DP</a:t>
            </a:r>
            <a:endParaRPr lang="cs-CZ" altLang="cs-CZ" sz="200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cs-CZ" altLang="cs-CZ" sz="2400" b="1" i="1"/>
              <a:t>Y=C+I+G+NX</a:t>
            </a:r>
            <a:endParaRPr lang="en-GB" altLang="cs-CZ" sz="2400" b="1" i="1"/>
          </a:p>
        </p:txBody>
      </p:sp>
      <p:sp>
        <p:nvSpPr>
          <p:cNvPr id="52259" name="Text Box 40">
            <a:extLst>
              <a:ext uri="{FF2B5EF4-FFF2-40B4-BE49-F238E27FC236}">
                <a16:creationId xmlns:a16="http://schemas.microsoft.com/office/drawing/2014/main" id="{DE6CB3C4-14D7-4C79-A7F5-D1A5B836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4721225"/>
            <a:ext cx="37052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FF0000"/>
                </a:solidFill>
              </a:rPr>
              <a:t>Důchodová metoda výpočtu H</a:t>
            </a:r>
            <a:r>
              <a:rPr lang="en-US" altLang="cs-CZ" sz="2000">
                <a:solidFill>
                  <a:srgbClr val="FF0000"/>
                </a:solidFill>
              </a:rPr>
              <a:t>DP</a:t>
            </a:r>
            <a:endParaRPr lang="cs-CZ" altLang="cs-CZ" sz="200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cs-CZ" altLang="cs-CZ" sz="2400" b="1" i="1"/>
              <a:t>Y=w+</a:t>
            </a: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/>
              <a:t>+depr</a:t>
            </a:r>
            <a:endParaRPr lang="en-GB" altLang="cs-CZ" sz="2400" b="1" i="1"/>
          </a:p>
        </p:txBody>
      </p:sp>
      <p:sp>
        <p:nvSpPr>
          <p:cNvPr id="52260" name="Text Box 41">
            <a:extLst>
              <a:ext uri="{FF2B5EF4-FFF2-40B4-BE49-F238E27FC236}">
                <a16:creationId xmlns:a16="http://schemas.microsoft.com/office/drawing/2014/main" id="{574A6CB3-B169-4365-9607-F57D35B6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6176963"/>
            <a:ext cx="875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000">
                <a:solidFill>
                  <a:srgbClr val="FF3399"/>
                </a:solidFill>
              </a:rPr>
              <a:t>Produkční metoda výpočtu H</a:t>
            </a:r>
            <a:r>
              <a:rPr lang="en-US" altLang="cs-CZ" sz="2000">
                <a:solidFill>
                  <a:srgbClr val="FF3399"/>
                </a:solidFill>
              </a:rPr>
              <a:t>DP </a:t>
            </a:r>
            <a:r>
              <a:rPr lang="en-US" altLang="cs-CZ" sz="2400" b="1" i="1"/>
              <a:t>Y=</a:t>
            </a:r>
            <a:r>
              <a:rPr lang="en-US" altLang="cs-CZ" sz="2400" b="1" i="1"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 VA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=</a:t>
            </a:r>
            <a:r>
              <a:rPr lang="en-US" altLang="cs-CZ" sz="2400" b="1" i="1"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 (X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-</a:t>
            </a:r>
            <a:r>
              <a:rPr lang="en-US" altLang="cs-CZ" sz="2400" b="1" i="1"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/>
              <a:t>j</a:t>
            </a:r>
            <a:r>
              <a:rPr lang="en-US" altLang="cs-CZ" sz="2400" b="1" i="1"/>
              <a:t> X</a:t>
            </a:r>
            <a:r>
              <a:rPr lang="en-US" altLang="cs-CZ" sz="2400" b="1" i="1" baseline="-25000"/>
              <a:t>ij</a:t>
            </a:r>
            <a:r>
              <a:rPr lang="en-US" altLang="cs-CZ" sz="2400" b="1" i="1"/>
              <a:t>)</a:t>
            </a:r>
            <a:r>
              <a:rPr lang="cs-CZ" altLang="cs-CZ" sz="2400" b="1" i="1"/>
              <a:t>=</a:t>
            </a:r>
            <a:r>
              <a:rPr lang="en-US" altLang="cs-CZ" sz="2400" b="1" i="1">
                <a:latin typeface="Symbol" panose="05050102010706020507" pitchFamily="18" charset="2"/>
              </a:rPr>
              <a:t>S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 (</a:t>
            </a:r>
            <a:r>
              <a:rPr lang="cs-CZ" altLang="cs-CZ" sz="2400" b="1" i="1"/>
              <a:t>w</a:t>
            </a:r>
            <a:r>
              <a:rPr lang="en-US" altLang="cs-CZ" sz="2400" b="1" i="1" baseline="-25000"/>
              <a:t>i</a:t>
            </a:r>
            <a:r>
              <a:rPr lang="cs-CZ" altLang="cs-CZ" sz="2400" b="1" i="1"/>
              <a:t>+</a:t>
            </a:r>
            <a:r>
              <a:rPr lang="cs-CZ" altLang="cs-CZ" sz="2400" b="1" i="1">
                <a:latin typeface="Symbol" panose="05050102010706020507" pitchFamily="18" charset="2"/>
              </a:rPr>
              <a:t>p</a:t>
            </a:r>
            <a:r>
              <a:rPr lang="cs-CZ" altLang="cs-CZ" sz="2400" b="1" i="1" baseline="-25000"/>
              <a:t>i</a:t>
            </a:r>
            <a:r>
              <a:rPr lang="cs-CZ" altLang="cs-CZ" sz="2400" b="1" i="1"/>
              <a:t>+depr</a:t>
            </a:r>
            <a:r>
              <a:rPr lang="en-US" altLang="cs-CZ" sz="2400" b="1" i="1" baseline="-25000"/>
              <a:t>i</a:t>
            </a:r>
            <a:r>
              <a:rPr lang="en-US" altLang="cs-CZ" sz="2400" b="1" i="1"/>
              <a:t>)</a:t>
            </a:r>
          </a:p>
        </p:txBody>
      </p:sp>
      <p:sp>
        <p:nvSpPr>
          <p:cNvPr id="37" name="AutoShape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7F02419-6797-40ED-93AE-135A193C6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884863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A50423B-669A-4094-903D-0109601FA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I-O Analýza- užití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47DBCD60-1823-4FC1-B71B-7DD8C405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14425"/>
            <a:ext cx="7521575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cs-CZ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1) </a:t>
            </a:r>
            <a:r>
              <a:rPr lang="cs-CZ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Výpočet výroby z finálního výstupu a mezispotřeby</a:t>
            </a:r>
            <a:endParaRPr lang="en-US" altLang="cs-CZ" i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cs-CZ" sz="3200" b="1" i="1"/>
              <a:t> .X +Y=X</a:t>
            </a:r>
            <a:endParaRPr lang="en-US" altLang="cs-CZ" b="1" i="1"/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2) </a:t>
            </a:r>
            <a:r>
              <a:rPr lang="cs-CZ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Výpočet finálního výstupu z dané úrovně výroby</a:t>
            </a:r>
            <a:endParaRPr lang="en-US" altLang="cs-CZ" i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Y=X- A</a:t>
            </a:r>
            <a:r>
              <a:rPr lang="en-US" altLang="cs-CZ" sz="3200" b="1" i="1"/>
              <a:t> .X =(I-A) . X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3) </a:t>
            </a:r>
            <a:r>
              <a:rPr lang="cs-CZ" altLang="cs-CZ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Výpočet výroby nutné pro zajištění určitého finálního výstupu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cs-CZ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X=</a:t>
            </a:r>
            <a:r>
              <a:rPr lang="en-US" altLang="cs-CZ" sz="3200" b="1" i="1"/>
              <a:t>(I-A)</a:t>
            </a:r>
            <a:r>
              <a:rPr lang="en-US" altLang="cs-CZ" sz="3200" b="1" i="1" baseline="30000"/>
              <a:t>-1</a:t>
            </a:r>
            <a:r>
              <a:rPr lang="en-US" altLang="cs-CZ" sz="3200" b="1" i="1"/>
              <a:t> . Y</a:t>
            </a:r>
          </a:p>
          <a:p>
            <a:pPr eaLnBrk="1" hangingPunct="1">
              <a:defRPr/>
            </a:pPr>
            <a:endParaRPr lang="en-US" altLang="cs-CZ" sz="32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7121FD2-386C-4208-85E9-E707B7507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Neo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lasic</a:t>
            </a:r>
            <a:r>
              <a:rPr lang="cs-CZ" altLang="cs-CZ" sz="2800" b="1" i="1">
                <a:solidFill>
                  <a:schemeClr val="tx2"/>
                </a:solidFill>
              </a:rPr>
              <a:t>ká</a:t>
            </a:r>
            <a:r>
              <a:rPr lang="en-GB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ek</a:t>
            </a:r>
            <a:r>
              <a:rPr lang="en-GB" altLang="cs-CZ" sz="2800" b="1" i="1">
                <a:solidFill>
                  <a:schemeClr val="tx2"/>
                </a:solidFill>
              </a:rPr>
              <a:t>onomi</a:t>
            </a:r>
            <a:r>
              <a:rPr lang="cs-CZ" altLang="cs-CZ" sz="2800" b="1" i="1">
                <a:solidFill>
                  <a:schemeClr val="tx2"/>
                </a:solidFill>
              </a:rPr>
              <a:t>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CA3E8C09-C3D4-41A6-8FC9-2CA76170D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/>
              <a:t>Přibližně do 50tých let</a:t>
            </a:r>
            <a:r>
              <a:rPr lang="en-GB" altLang="cs-CZ" sz="2000"/>
              <a:t> (</a:t>
            </a:r>
            <a:r>
              <a:rPr lang="cs-CZ" altLang="cs-CZ" sz="2000"/>
              <a:t>před </a:t>
            </a:r>
            <a:r>
              <a:rPr lang="en-GB" altLang="cs-CZ" sz="2000"/>
              <a:t>Keynes</a:t>
            </a:r>
            <a:r>
              <a:rPr lang="cs-CZ" altLang="cs-CZ" sz="2000"/>
              <a:t>em</a:t>
            </a:r>
            <a:r>
              <a:rPr lang="en-GB" altLang="cs-CZ" sz="2000"/>
              <a:t>)</a:t>
            </a:r>
            <a:endParaRPr lang="cs-CZ" altLang="cs-CZ" sz="2000"/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Důraz na </a:t>
            </a:r>
            <a:r>
              <a:rPr lang="en-GB" altLang="cs-CZ" sz="2000" i="1">
                <a:solidFill>
                  <a:schemeClr val="accent2"/>
                </a:solidFill>
              </a:rPr>
              <a:t>mi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roe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onomic</a:t>
            </a:r>
            <a:r>
              <a:rPr lang="cs-CZ" altLang="cs-CZ" sz="2000" i="1">
                <a:solidFill>
                  <a:schemeClr val="accent2"/>
                </a:solidFill>
              </a:rPr>
              <a:t>ké základy</a:t>
            </a:r>
            <a:r>
              <a:rPr lang="en-GB" altLang="cs-CZ" sz="2000" i="1">
                <a:solidFill>
                  <a:schemeClr val="accent2"/>
                </a:solidFill>
              </a:rPr>
              <a:t> </a:t>
            </a:r>
            <a:endParaRPr lang="cs-CZ" altLang="cs-CZ" sz="2000" i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Předpoklad </a:t>
            </a:r>
            <a:r>
              <a:rPr lang="cs-CZ" altLang="cs-CZ" sz="2000" i="1">
                <a:solidFill>
                  <a:schemeClr val="accent2"/>
                </a:solidFill>
              </a:rPr>
              <a:t>vyčišťujících se trhů (m</a:t>
            </a:r>
            <a:r>
              <a:rPr lang="en-GB" altLang="cs-CZ" sz="2000" i="1">
                <a:solidFill>
                  <a:schemeClr val="accent2"/>
                </a:solidFill>
              </a:rPr>
              <a:t>arket clearing</a:t>
            </a:r>
            <a:r>
              <a:rPr lang="cs-CZ" altLang="cs-CZ" sz="2000" i="1">
                <a:solidFill>
                  <a:schemeClr val="accent2"/>
                </a:solidFill>
              </a:rPr>
              <a:t>)</a:t>
            </a:r>
            <a:endParaRPr lang="cs-CZ" altLang="cs-CZ" sz="2000"/>
          </a:p>
          <a:p>
            <a:pPr eaLnBrk="1" hangingPunct="1">
              <a:spcBef>
                <a:spcPct val="50000"/>
              </a:spcBef>
            </a:pPr>
            <a:r>
              <a:rPr lang="en-GB" altLang="cs-CZ" sz="2000"/>
              <a:t>Předpoklad </a:t>
            </a:r>
            <a:r>
              <a:rPr lang="cs-CZ" altLang="cs-CZ" sz="2000" i="1">
                <a:solidFill>
                  <a:schemeClr val="accent2"/>
                </a:solidFill>
              </a:rPr>
              <a:t>dokonalé konkurence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Použití </a:t>
            </a:r>
            <a:r>
              <a:rPr lang="cs-CZ" altLang="cs-CZ" sz="2000" i="1">
                <a:solidFill>
                  <a:schemeClr val="accent2"/>
                </a:solidFill>
              </a:rPr>
              <a:t>tokového </a:t>
            </a:r>
            <a:r>
              <a:rPr lang="en-GB" altLang="cs-CZ" sz="2000" i="1">
                <a:solidFill>
                  <a:schemeClr val="accent2"/>
                </a:solidFill>
              </a:rPr>
              <a:t>diagram</a:t>
            </a:r>
            <a:r>
              <a:rPr lang="cs-CZ" altLang="cs-CZ" sz="2000" i="1">
                <a:solidFill>
                  <a:schemeClr val="accent2"/>
                </a:solidFill>
              </a:rPr>
              <a:t>u</a:t>
            </a:r>
            <a:r>
              <a:rPr lang="en-GB" altLang="cs-CZ" sz="2000"/>
              <a:t> </a:t>
            </a:r>
            <a:r>
              <a:rPr lang="cs-CZ" altLang="cs-CZ" sz="2000"/>
              <a:t>ze s</a:t>
            </a:r>
            <a:r>
              <a:rPr lang="en-GB" altLang="cs-CZ" sz="2000"/>
              <a:t>yst</a:t>
            </a:r>
            <a:r>
              <a:rPr lang="cs-CZ" altLang="cs-CZ" sz="2000"/>
              <a:t>ému národních účtů (minulá přednáška)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i="1">
                <a:solidFill>
                  <a:schemeClr val="accent2"/>
                </a:solidFill>
              </a:rPr>
              <a:t>Opuštění </a:t>
            </a:r>
            <a:r>
              <a:rPr lang="en-GB" altLang="cs-CZ" sz="2000" i="1">
                <a:solidFill>
                  <a:schemeClr val="accent2"/>
                </a:solidFill>
              </a:rPr>
              <a:t>finan</a:t>
            </a:r>
            <a:r>
              <a:rPr lang="cs-CZ" altLang="cs-CZ" sz="2000" i="1">
                <a:solidFill>
                  <a:schemeClr val="accent2"/>
                </a:solidFill>
              </a:rPr>
              <a:t>čního </a:t>
            </a:r>
            <a:r>
              <a:rPr lang="en-GB" altLang="cs-CZ" sz="2000" i="1">
                <a:solidFill>
                  <a:schemeClr val="accent2"/>
                </a:solidFill>
              </a:rPr>
              <a:t>syst</a:t>
            </a:r>
            <a:r>
              <a:rPr lang="cs-CZ" altLang="cs-CZ" sz="2000" i="1">
                <a:solidFill>
                  <a:schemeClr val="accent2"/>
                </a:solidFill>
              </a:rPr>
              <a:t>ému</a:t>
            </a:r>
            <a:r>
              <a:rPr lang="en-GB" altLang="cs-CZ" sz="2000" i="1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místo něj kapitálový trh</a:t>
            </a:r>
            <a:r>
              <a:rPr lang="en-GB" altLang="cs-CZ" sz="2000"/>
              <a:t> (implicit</a:t>
            </a:r>
            <a:r>
              <a:rPr lang="cs-CZ" altLang="cs-CZ" sz="2000"/>
              <a:t>ní předpoklady</a:t>
            </a:r>
            <a:r>
              <a:rPr lang="en-GB" altLang="cs-CZ" sz="2000"/>
              <a:t>- </a:t>
            </a:r>
            <a:r>
              <a:rPr lang="cs-CZ" altLang="cs-CZ" sz="2000"/>
              <a:t>dokonalá konkurence, nulové transakční náklady</a:t>
            </a:r>
            <a:r>
              <a:rPr lang="en-GB" altLang="cs-CZ" sz="2000">
                <a:sym typeface="Symbol" panose="05050102010706020507" pitchFamily="18" charset="2"/>
              </a:rPr>
              <a:t></a:t>
            </a:r>
            <a:r>
              <a:rPr lang="cs-CZ" altLang="cs-CZ" sz="2000">
                <a:sym typeface="Symbol" panose="05050102010706020507" pitchFamily="18" charset="2"/>
              </a:rPr>
              <a:t>úrok z vkladu</a:t>
            </a:r>
            <a:r>
              <a:rPr lang="en-GB" altLang="cs-CZ" sz="2000">
                <a:sym typeface="Symbol" panose="05050102010706020507" pitchFamily="18" charset="2"/>
              </a:rPr>
              <a:t>=</a:t>
            </a:r>
            <a:r>
              <a:rPr lang="cs-CZ" altLang="cs-CZ" sz="2000">
                <a:sym typeface="Symbol" panose="05050102010706020507" pitchFamily="18" charset="2"/>
              </a:rPr>
              <a:t>úrok z úvěru</a:t>
            </a:r>
            <a:r>
              <a:rPr lang="en-GB" altLang="cs-CZ" sz="2000">
                <a:sym typeface="Symbol" panose="05050102010706020507" pitchFamily="18" charset="2"/>
              </a:rPr>
              <a:t>; </a:t>
            </a:r>
            <a:r>
              <a:rPr lang="cs-CZ" altLang="cs-CZ" sz="2000">
                <a:sym typeface="Symbol" panose="05050102010706020507" pitchFamily="18" charset="2"/>
              </a:rPr>
              <a:t>dokonalá informovanost, dokonalá vynutitelnost kontraktů, nekonečný časový horizont…)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>
                <a:sym typeface="Symbol" panose="05050102010706020507" pitchFamily="18" charset="2"/>
              </a:rPr>
              <a:t>Aproximace všech firem jednou 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reprezentativní firmou</a:t>
            </a:r>
            <a:r>
              <a:rPr lang="cs-CZ" altLang="cs-CZ" sz="2000">
                <a:sym typeface="Symbol" panose="05050102010706020507" pitchFamily="18" charset="2"/>
              </a:rPr>
              <a:t> (to samé pro domácnosti)- problém agregace</a:t>
            </a:r>
            <a:endParaRPr lang="en-GB" altLang="cs-CZ" sz="20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D4C1A16-1943-4550-8284-8BF226EC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Systém národních účtů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D6E80FC2-3E12-4DA9-8365-6A2EE559E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1288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DOMÁCNOSTI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48D465CF-B9CA-400D-8A38-736E2484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19600"/>
            <a:ext cx="1981200" cy="108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70800" bIns="37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FIRMY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815EB2A5-4256-41A7-B122-7B283B0FD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35300"/>
            <a:ext cx="1808163" cy="892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FINANČNÍ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SYSTÉM</a:t>
            </a: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97C9BAE7-B859-47F9-9F24-09EE75683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00200"/>
            <a:ext cx="471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B4B7BD99-FDD4-4079-9136-1383D6615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1582738"/>
            <a:ext cx="0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DA3E56B9-77A6-4BC0-840C-25FC238FB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25" y="2489200"/>
            <a:ext cx="0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D6F61B73-F46F-441C-8511-E314B7113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927725"/>
            <a:ext cx="661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B5BAD509-04B6-4F49-8509-A7C03118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3823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W + 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R</a:t>
            </a:r>
            <a:endParaRPr lang="cs-CZ" altLang="cs-CZ" sz="2000" b="1" i="1"/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F74881DA-32E0-4728-BD29-67F58322A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5983288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05BF857C-E30C-4754-B37F-2E594971A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54793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D</a:t>
            </a:r>
            <a:endParaRPr lang="cs-CZ" altLang="cs-CZ" sz="2000" b="1" i="1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D48C5165-C0A6-4646-B6DC-09B9CF141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519363"/>
            <a:ext cx="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0" name="Line 14">
            <a:extLst>
              <a:ext uri="{FF2B5EF4-FFF2-40B4-BE49-F238E27FC236}">
                <a16:creationId xmlns:a16="http://schemas.microsoft.com/office/drawing/2014/main" id="{A91078D6-E76D-4A10-9771-0A42836F2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3605213"/>
            <a:ext cx="241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1" name="Line 15">
            <a:extLst>
              <a:ext uri="{FF2B5EF4-FFF2-40B4-BE49-F238E27FC236}">
                <a16:creationId xmlns:a16="http://schemas.microsoft.com/office/drawing/2014/main" id="{D8B433C4-EAD5-474A-97CC-07BBA6E59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358933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DFFE4D73-7AE1-4EEE-A157-048E2A28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203575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I</a:t>
            </a:r>
          </a:p>
        </p:txBody>
      </p:sp>
      <p:sp>
        <p:nvSpPr>
          <p:cNvPr id="55313" name="Line 17">
            <a:extLst>
              <a:ext uri="{FF2B5EF4-FFF2-40B4-BE49-F238E27FC236}">
                <a16:creationId xmlns:a16="http://schemas.microsoft.com/office/drawing/2014/main" id="{117640EA-4D03-46B6-82EB-E7460FE5D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5121275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4" name="Line 18">
            <a:extLst>
              <a:ext uri="{FF2B5EF4-FFF2-40B4-BE49-F238E27FC236}">
                <a16:creationId xmlns:a16="http://schemas.microsoft.com/office/drawing/2014/main" id="{177DE00F-05FA-4C11-AB24-D1EAA7A4B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860800"/>
            <a:ext cx="0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27B8DDEA-95AC-4937-B9F4-39FBE2E77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890963"/>
            <a:ext cx="0" cy="67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8AD84AAC-B2A3-4C40-8295-70F632C43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565650"/>
            <a:ext cx="225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B80233BC-E203-425E-86A0-A876D56FD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5457825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318" name="Text Box 22">
            <a:extLst>
              <a:ext uri="{FF2B5EF4-FFF2-40B4-BE49-F238E27FC236}">
                <a16:creationId xmlns:a16="http://schemas.microsoft.com/office/drawing/2014/main" id="{7CAB99B9-C6C9-4574-9979-53B4275C7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4137025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S</a:t>
            </a:r>
            <a:r>
              <a:rPr lang="cs-CZ" altLang="cs-CZ" sz="2000" b="1" i="1" baseline="-25000"/>
              <a:t>F </a:t>
            </a:r>
            <a:r>
              <a:rPr lang="cs-CZ" altLang="cs-CZ" sz="2000" b="1" i="1"/>
              <a:t> (</a:t>
            </a:r>
            <a:r>
              <a:rPr lang="cs-CZ" altLang="cs-CZ" sz="2000" b="1" i="1">
                <a:latin typeface="Symbol" panose="05050102010706020507" pitchFamily="18" charset="2"/>
              </a:rPr>
              <a:t>p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)</a:t>
            </a:r>
          </a:p>
        </p:txBody>
      </p:sp>
      <p:sp>
        <p:nvSpPr>
          <p:cNvPr id="55319" name="Text Box 23">
            <a:extLst>
              <a:ext uri="{FF2B5EF4-FFF2-40B4-BE49-F238E27FC236}">
                <a16:creationId xmlns:a16="http://schemas.microsoft.com/office/drawing/2014/main" id="{74A2A368-714F-446E-96B4-403B40D2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476726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b="1" i="1"/>
              <a:t>odpisy</a:t>
            </a:r>
            <a:endParaRPr lang="en-GB" altLang="cs-CZ" sz="2000" b="1" i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B78BAF9-9831-486F-8F26-519442EB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Firmy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834AC69-B063-490D-BC73-B5821DE4B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/>
              <a:t>Je jich mnoho (nekonečně x jedna reprezentativní)</a:t>
            </a:r>
            <a:r>
              <a:rPr lang="cs-CZ" altLang="cs-CZ" sz="2000">
                <a:sym typeface="Symbol" panose="05050102010706020507" pitchFamily="18" charset="2"/>
              </a:rPr>
              <a:t> 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nemožnost ovlivnit jakoukoli cenu</a:t>
            </a:r>
            <a:r>
              <a:rPr lang="cs-CZ" altLang="cs-CZ" sz="2000">
                <a:sym typeface="Symbol" panose="05050102010706020507" pitchFamily="18" charset="2"/>
              </a:rPr>
              <a:t>, každá firma považuje ceny za dané (</a:t>
            </a:r>
            <a:r>
              <a:rPr lang="cs-CZ" altLang="cs-CZ" sz="2000" b="1" i="1">
                <a:sym typeface="Symbol" panose="05050102010706020507" pitchFamily="18" charset="2"/>
              </a:rPr>
              <a:t>P, i, W</a:t>
            </a:r>
            <a:r>
              <a:rPr lang="cs-CZ" altLang="cs-CZ" sz="200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>
                <a:sym typeface="Symbol" panose="05050102010706020507" pitchFamily="18" charset="2"/>
              </a:rPr>
              <a:t>Objektivní funkce- 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maximalizace zisku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produkční funkce-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cs-CZ" altLang="cs-CZ" sz="2400" i="1">
                <a:sym typeface="Symbol" panose="05050102010706020507" pitchFamily="18" charset="2"/>
              </a:rPr>
              <a:t>F(K;L)</a:t>
            </a:r>
            <a:r>
              <a:rPr lang="cs-CZ" altLang="cs-CZ" sz="2000">
                <a:sym typeface="Symbol" panose="05050102010706020507" pitchFamily="18" charset="2"/>
              </a:rPr>
              <a:t>- kladný klesající mezní produkt práce (a kapitálu) :</a:t>
            </a:r>
            <a:endParaRPr lang="en-GB" altLang="cs-CZ" sz="2000"/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F323AA1B-0C07-4FAD-971B-BF5A6CE3C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81400"/>
          <a:ext cx="46386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3098800" imgH="419100" progId="Equation.3">
                  <p:embed/>
                </p:oleObj>
              </mc:Choice>
              <mc:Fallback>
                <p:oleObj name="Rovnice" r:id="rId2" imgW="3098800" imgH="419100" progId="Equation.3">
                  <p:embed/>
                  <p:pic>
                    <p:nvPicPr>
                      <p:cNvPr id="4101" name="Object 5">
                        <a:extLst>
                          <a:ext uri="{FF2B5EF4-FFF2-40B4-BE49-F238E27FC236}">
                            <a16:creationId xmlns:a16="http://schemas.microsoft.com/office/drawing/2014/main" id="{F323AA1B-0C07-4FAD-971B-BF5A6CE3C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6386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BEFFD5EF-62EA-4E4B-B38A-CE16F388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7848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 i="1">
                <a:solidFill>
                  <a:schemeClr val="accent2"/>
                </a:solidFill>
              </a:rPr>
              <a:t>Konstantní výnosy  z rozsahu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sym typeface="Symbol" panose="05050102010706020507" pitchFamily="18" charset="2"/>
              </a:rPr>
              <a:t>F(z.L;z.K)=z.F(K;L)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CED8B6BF-DE07-4AF2-9933-6D5EDB07C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257800"/>
          <a:ext cx="35528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362200" imgH="393700" progId="Equation.3">
                  <p:embed/>
                </p:oleObj>
              </mc:Choice>
              <mc:Fallback>
                <p:oleObj name="Rovnice" r:id="rId4" imgW="2362200" imgH="393700" progId="Equation.3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CED8B6BF-DE07-4AF2-9933-6D5EDB07C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57800"/>
                        <a:ext cx="35528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>
            <a:extLst>
              <a:ext uri="{FF2B5EF4-FFF2-40B4-BE49-F238E27FC236}">
                <a16:creationId xmlns:a16="http://schemas.microsoft.com/office/drawing/2014/main" id="{D89F0EDF-CA81-4910-AB5D-9F93036BA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b="1" u="sng">
                <a:solidFill>
                  <a:schemeClr val="accent2"/>
                </a:solidFill>
              </a:rPr>
              <a:t>Defini</a:t>
            </a:r>
            <a:r>
              <a:rPr lang="cs-CZ" altLang="cs-CZ" b="1" u="sng">
                <a:solidFill>
                  <a:schemeClr val="accent2"/>
                </a:solidFill>
              </a:rPr>
              <a:t>ce</a:t>
            </a:r>
            <a:endParaRPr lang="en-US" altLang="cs-CZ" b="1" u="sng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i="1"/>
              <a:t>Makroekonomie je ta část ekonomické teorie, která se věnuje </a:t>
            </a:r>
            <a:r>
              <a:rPr lang="cs-CZ" altLang="cs-CZ" sz="2800" i="1">
                <a:solidFill>
                  <a:srgbClr val="FF0000"/>
                </a:solidFill>
              </a:rPr>
              <a:t>analýze ekonomiky jako celku</a:t>
            </a:r>
            <a:r>
              <a:rPr lang="cs-CZ" altLang="cs-CZ" sz="2800" i="1"/>
              <a:t>, případně jejích hlavních částí (sektorů). Popisuje vývoj na různých </a:t>
            </a:r>
            <a:r>
              <a:rPr lang="cs-CZ" altLang="cs-CZ" sz="2800" i="1">
                <a:solidFill>
                  <a:srgbClr val="FF0000"/>
                </a:solidFill>
              </a:rPr>
              <a:t>trzích</a:t>
            </a:r>
            <a:r>
              <a:rPr lang="cs-CZ" altLang="cs-CZ" sz="2800" i="1"/>
              <a:t> (zboží a služeb, práce, peněžní trhy, devizové trhy…) a pro tento popis využívá různé </a:t>
            </a:r>
            <a:r>
              <a:rPr lang="cs-CZ" altLang="cs-CZ" sz="2800" i="1">
                <a:solidFill>
                  <a:srgbClr val="FF0000"/>
                </a:solidFill>
              </a:rPr>
              <a:t>makroekonomické agregáty</a:t>
            </a:r>
            <a:r>
              <a:rPr lang="cs-CZ" altLang="cs-CZ" sz="2800" i="1"/>
              <a:t> (HDP, ceny, nezaměstnanost, bilance zahraničního obchodu…) a zkoumá </a:t>
            </a:r>
            <a:r>
              <a:rPr lang="cs-CZ" altLang="cs-CZ" sz="2800" i="1">
                <a:solidFill>
                  <a:srgbClr val="FF0000"/>
                </a:solidFill>
              </a:rPr>
              <a:t>vztahy mezi nimi</a:t>
            </a:r>
            <a:r>
              <a:rPr lang="cs-CZ" altLang="cs-CZ" sz="2800" i="1"/>
              <a:t>.</a:t>
            </a:r>
            <a:r>
              <a:rPr lang="en-US" altLang="cs-CZ" sz="2400"/>
              <a:t> 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E6F66823-EA5C-4D8A-8E48-22F835EE0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rgbClr val="FF0000"/>
                </a:solidFill>
              </a:rPr>
              <a:t>Co je makroekonomie?</a:t>
            </a:r>
            <a:endParaRPr lang="en-US" altLang="cs-CZ" sz="28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33DB332-0B63-454C-BA23-E1FB75F1F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Firmy- maximalizace zisku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620C297-BD5D-473B-82D9-AAECBFAAA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848600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max </a:t>
            </a:r>
            <a:r>
              <a:rPr lang="cs-CZ" altLang="cs-CZ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=P. F(K;L)-W.L- i . 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1200" i="1">
                <a:sym typeface="Symbol" panose="05050102010706020507" pitchFamily="18" charset="2"/>
              </a:rPr>
              <a:t>  </a:t>
            </a:r>
            <a:r>
              <a:rPr lang="cs-CZ" altLang="cs-CZ" sz="1200" i="1">
                <a:solidFill>
                  <a:schemeClr val="accent2"/>
                </a:solidFill>
                <a:sym typeface="Symbol" panose="05050102010706020507" pitchFamily="18" charset="2"/>
              </a:rPr>
              <a:t>K;L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Podmínky prvního řádu: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58276DA5-F175-4C56-997C-FCC48EA1D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" y="2322513"/>
          <a:ext cx="35909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565400" imgH="393700" progId="Equation.3">
                  <p:embed/>
                </p:oleObj>
              </mc:Choice>
              <mc:Fallback>
                <p:oleObj name="Rovnice" r:id="rId2" imgW="2565400" imgH="393700" progId="Equation.3">
                  <p:embed/>
                  <p:pic>
                    <p:nvPicPr>
                      <p:cNvPr id="5127" name="Object 7">
                        <a:extLst>
                          <a:ext uri="{FF2B5EF4-FFF2-40B4-BE49-F238E27FC236}">
                            <a16:creationId xmlns:a16="http://schemas.microsoft.com/office/drawing/2014/main" id="{58276DA5-F175-4C56-997C-FCC48EA1D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322513"/>
                        <a:ext cx="35909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58AADEC1-4DC4-4646-B731-090E97EA6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3492500"/>
          <a:ext cx="34798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489200" imgH="584200" progId="Equation.3">
                  <p:embed/>
                </p:oleObj>
              </mc:Choice>
              <mc:Fallback>
                <p:oleObj name="Rovnice" r:id="rId4" imgW="2489200" imgH="584200" progId="Equation.3">
                  <p:embed/>
                  <p:pic>
                    <p:nvPicPr>
                      <p:cNvPr id="5128" name="Object 8">
                        <a:extLst>
                          <a:ext uri="{FF2B5EF4-FFF2-40B4-BE49-F238E27FC236}">
                            <a16:creationId xmlns:a16="http://schemas.microsoft.com/office/drawing/2014/main" id="{58AADEC1-4DC4-4646-B731-090E97EA6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492500"/>
                        <a:ext cx="34798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>
            <a:extLst>
              <a:ext uri="{FF2B5EF4-FFF2-40B4-BE49-F238E27FC236}">
                <a16:creationId xmlns:a16="http://schemas.microsoft.com/office/drawing/2014/main" id="{5BB3AA34-5EEC-466B-BE71-65278C6F7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594225"/>
            <a:ext cx="78486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Zisk v optimu: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p"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=P. F(K;L)-MPL . P. L- MPK . P . K=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=P. 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F(K;L)-MPL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L- MPK . K 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1B83C2B0-04E2-4200-8164-9112D16EA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2835275"/>
          <a:ext cx="70929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5067300" imgH="419100" progId="Equation.3">
                  <p:embed/>
                </p:oleObj>
              </mc:Choice>
              <mc:Fallback>
                <p:oleObj name="Rovnice" r:id="rId6" imgW="5067300" imgH="419100" progId="Equation.3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1B83C2B0-04E2-4200-8164-9112D16EA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2835275"/>
                        <a:ext cx="70929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0F6FE4F-B95E-42CB-8C3B-B1890665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Domácnosti-maximalizace užitku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9AC6F631-5A33-4CCC-982E-375C0F96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max  U (C;L)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S.t.: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P.C W .L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ym typeface="Symbol" panose="05050102010706020507" pitchFamily="18" charset="2"/>
              </a:rPr>
              <a:t>      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L  L</a:t>
            </a:r>
            <a:r>
              <a:rPr lang="en-US" altLang="cs-CZ" sz="24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cs-CZ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8372" name="Line 7">
            <a:extLst>
              <a:ext uri="{FF2B5EF4-FFF2-40B4-BE49-F238E27FC236}">
                <a16:creationId xmlns:a16="http://schemas.microsoft.com/office/drawing/2014/main" id="{15E9E4EB-010F-4EB6-9FDD-18E848C89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73" name="Line 8">
            <a:extLst>
              <a:ext uri="{FF2B5EF4-FFF2-40B4-BE49-F238E27FC236}">
                <a16:creationId xmlns:a16="http://schemas.microsoft.com/office/drawing/2014/main" id="{B437608C-47C5-49BF-B987-47446A6EA9D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571500" y="46863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74" name="Text Box 9">
            <a:extLst>
              <a:ext uri="{FF2B5EF4-FFF2-40B4-BE49-F238E27FC236}">
                <a16:creationId xmlns:a16="http://schemas.microsoft.com/office/drawing/2014/main" id="{6301B2BF-DDAF-475B-BFA3-3CD581863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17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endParaRPr lang="cs-CZ" altLang="cs-CZ" sz="2400" b="1" i="1"/>
          </a:p>
        </p:txBody>
      </p:sp>
      <p:sp>
        <p:nvSpPr>
          <p:cNvPr id="58375" name="Text Box 10">
            <a:extLst>
              <a:ext uri="{FF2B5EF4-FFF2-40B4-BE49-F238E27FC236}">
                <a16:creationId xmlns:a16="http://schemas.microsoft.com/office/drawing/2014/main" id="{B8927611-9277-4AF3-B72F-FC95F1FBC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C</a:t>
            </a:r>
            <a:endParaRPr lang="cs-CZ" altLang="cs-CZ" sz="2400" b="1" i="1"/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8B86C5ED-029A-486C-B5EE-45E76FFD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17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r>
              <a:rPr lang="en-US" altLang="cs-CZ" sz="2400" b="1" i="1" baseline="-25000"/>
              <a:t>M</a:t>
            </a:r>
            <a:endParaRPr lang="cs-CZ" altLang="cs-CZ" sz="2400" b="1" i="1" baseline="-25000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E06515A1-DE90-4C5A-A780-BB49E431E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048000"/>
            <a:ext cx="0" cy="3124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EA05C515-1699-41C0-BF6B-71274AFDFA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038600"/>
            <a:ext cx="396240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45E73810-A456-4860-8D23-2E8FB8396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33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W</a:t>
            </a:r>
            <a:r>
              <a:rPr lang="cs-CZ" altLang="cs-CZ" sz="2400" b="1" i="1"/>
              <a:t>/</a:t>
            </a:r>
            <a:r>
              <a:rPr lang="en-US" altLang="cs-CZ" sz="2400" b="1" i="1"/>
              <a:t>P.L</a:t>
            </a:r>
            <a:endParaRPr lang="cs-CZ" altLang="cs-CZ" sz="2400" b="1" i="1"/>
          </a:p>
        </p:txBody>
      </p:sp>
      <p:sp>
        <p:nvSpPr>
          <p:cNvPr id="6162" name="Freeform 18">
            <a:extLst>
              <a:ext uri="{FF2B5EF4-FFF2-40B4-BE49-F238E27FC236}">
                <a16:creationId xmlns:a16="http://schemas.microsoft.com/office/drawing/2014/main" id="{46CB3ADA-12AA-4393-9652-12D03221DA9C}"/>
              </a:ext>
            </a:extLst>
          </p:cNvPr>
          <p:cNvSpPr>
            <a:spLocks/>
          </p:cNvSpPr>
          <p:nvPr/>
        </p:nvSpPr>
        <p:spPr bwMode="auto">
          <a:xfrm>
            <a:off x="931863" y="2984500"/>
            <a:ext cx="2846387" cy="2719388"/>
          </a:xfrm>
          <a:custGeom>
            <a:avLst/>
            <a:gdLst>
              <a:gd name="T0" fmla="*/ 0 w 1793"/>
              <a:gd name="T1" fmla="*/ 2147483646 h 1713"/>
              <a:gd name="T2" fmla="*/ 2147483646 w 1793"/>
              <a:gd name="T3" fmla="*/ 2147483646 h 1713"/>
              <a:gd name="T4" fmla="*/ 2147483646 w 1793"/>
              <a:gd name="T5" fmla="*/ 2147483646 h 1713"/>
              <a:gd name="T6" fmla="*/ 2147483646 w 1793"/>
              <a:gd name="T7" fmla="*/ 0 h 17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93" h="1713">
                <a:moveTo>
                  <a:pt x="0" y="1674"/>
                </a:moveTo>
                <a:cubicBezTo>
                  <a:pt x="263" y="1693"/>
                  <a:pt x="527" y="1713"/>
                  <a:pt x="793" y="1565"/>
                </a:cubicBezTo>
                <a:cubicBezTo>
                  <a:pt x="1059" y="1417"/>
                  <a:pt x="1430" y="1044"/>
                  <a:pt x="1597" y="783"/>
                </a:cubicBezTo>
                <a:cubicBezTo>
                  <a:pt x="1764" y="522"/>
                  <a:pt x="1778" y="261"/>
                  <a:pt x="1793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188B9FE7-A593-4F91-B4D8-F5249B431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61722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r>
              <a:rPr lang="cs-CZ" altLang="cs-CZ" sz="2400" b="1" i="1" baseline="-25000"/>
              <a:t>1</a:t>
            </a:r>
          </a:p>
        </p:txBody>
      </p:sp>
      <p:sp>
        <p:nvSpPr>
          <p:cNvPr id="6166" name="Line 22">
            <a:extLst>
              <a:ext uri="{FF2B5EF4-FFF2-40B4-BE49-F238E27FC236}">
                <a16:creationId xmlns:a16="http://schemas.microsoft.com/office/drawing/2014/main" id="{E53E5C83-538F-48DD-B35B-ECF286D59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825" y="5503863"/>
            <a:ext cx="0" cy="673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68" name="Line 24">
            <a:extLst>
              <a:ext uri="{FF2B5EF4-FFF2-40B4-BE49-F238E27FC236}">
                <a16:creationId xmlns:a16="http://schemas.microsoft.com/office/drawing/2014/main" id="{1D070878-3B31-4F98-A753-E4A2173470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503863"/>
            <a:ext cx="1241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79FA1841-8C9A-4634-A540-9AAC0A2F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8763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  <a:r>
              <a:rPr lang="cs-CZ" altLang="cs-CZ" sz="2400" b="1" i="1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6158" grpId="0"/>
      <p:bldP spid="6163" grpId="0"/>
      <p:bldP spid="617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AE49602-DE7C-40A9-8EF0-E38FFC359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Domácnosti-maximalizace užitku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BEA128A5-CC31-4A1C-8961-4FFA2CC1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max  U (C;L)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S.t.: 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P.C W .L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      L  L</a:t>
            </a:r>
            <a:r>
              <a:rPr lang="en-US" altLang="cs-CZ" sz="24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6A46AA84-26E0-445C-8E8F-604C29246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1FDD6FD2-9D50-4E6A-B7E0-63D15C5F199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571500" y="46863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C7A07D4B-8970-408F-9CA1-5B1A60EF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17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endParaRPr lang="cs-CZ" altLang="cs-CZ" sz="2400" b="1" i="1"/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81A71E9C-4AC3-41DA-B194-29B5512B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C</a:t>
            </a:r>
            <a:endParaRPr lang="cs-CZ" altLang="cs-CZ" sz="2400" b="1" i="1"/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5F640CAB-95B8-4B51-8DA6-25B6D416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17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r>
              <a:rPr lang="en-US" altLang="cs-CZ" sz="2400" b="1" i="1" baseline="-25000"/>
              <a:t>M</a:t>
            </a:r>
            <a:endParaRPr lang="cs-CZ" altLang="cs-CZ" sz="2400" b="1" i="1" baseline="-25000"/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355DCC26-7FAF-4E6E-9B84-2C4377082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048000"/>
            <a:ext cx="0" cy="3124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2" name="Line 10">
            <a:extLst>
              <a:ext uri="{FF2B5EF4-FFF2-40B4-BE49-F238E27FC236}">
                <a16:creationId xmlns:a16="http://schemas.microsoft.com/office/drawing/2014/main" id="{1766793C-E2E0-4681-9D48-D01F121A4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038600"/>
            <a:ext cx="396240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D0D6AB0D-CA31-495E-829A-2D2BB7E4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33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chemeClr val="accent2"/>
                </a:solidFill>
              </a:rPr>
              <a:t>W</a:t>
            </a:r>
            <a:r>
              <a:rPr lang="cs-CZ" altLang="cs-CZ" sz="2400" b="1" i="1">
                <a:solidFill>
                  <a:schemeClr val="accent2"/>
                </a:solidFill>
              </a:rPr>
              <a:t>/</a:t>
            </a:r>
            <a:r>
              <a:rPr lang="en-US" altLang="cs-CZ" sz="2400" b="1" i="1">
                <a:solidFill>
                  <a:schemeClr val="accent2"/>
                </a:solidFill>
              </a:rPr>
              <a:t>P.L</a:t>
            </a:r>
            <a:endParaRPr lang="cs-CZ" altLang="cs-CZ" sz="2400" b="1" i="1">
              <a:solidFill>
                <a:schemeClr val="accent2"/>
              </a:solidFill>
            </a:endParaRPr>
          </a:p>
        </p:txBody>
      </p:sp>
      <p:sp>
        <p:nvSpPr>
          <p:cNvPr id="59404" name="Freeform 12">
            <a:extLst>
              <a:ext uri="{FF2B5EF4-FFF2-40B4-BE49-F238E27FC236}">
                <a16:creationId xmlns:a16="http://schemas.microsoft.com/office/drawing/2014/main" id="{8C23A3F9-CD2F-4970-ABC0-0CE17D987790}"/>
              </a:ext>
            </a:extLst>
          </p:cNvPr>
          <p:cNvSpPr>
            <a:spLocks/>
          </p:cNvSpPr>
          <p:nvPr/>
        </p:nvSpPr>
        <p:spPr bwMode="auto">
          <a:xfrm>
            <a:off x="931863" y="2984500"/>
            <a:ext cx="2846387" cy="2719388"/>
          </a:xfrm>
          <a:custGeom>
            <a:avLst/>
            <a:gdLst>
              <a:gd name="T0" fmla="*/ 0 w 1793"/>
              <a:gd name="T1" fmla="*/ 2147483646 h 1713"/>
              <a:gd name="T2" fmla="*/ 2147483646 w 1793"/>
              <a:gd name="T3" fmla="*/ 2147483646 h 1713"/>
              <a:gd name="T4" fmla="*/ 2147483646 w 1793"/>
              <a:gd name="T5" fmla="*/ 2147483646 h 1713"/>
              <a:gd name="T6" fmla="*/ 2147483646 w 1793"/>
              <a:gd name="T7" fmla="*/ 0 h 17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93" h="1713">
                <a:moveTo>
                  <a:pt x="0" y="1674"/>
                </a:moveTo>
                <a:cubicBezTo>
                  <a:pt x="263" y="1693"/>
                  <a:pt x="527" y="1713"/>
                  <a:pt x="793" y="1565"/>
                </a:cubicBezTo>
                <a:cubicBezTo>
                  <a:pt x="1059" y="1417"/>
                  <a:pt x="1430" y="1044"/>
                  <a:pt x="1597" y="783"/>
                </a:cubicBezTo>
                <a:cubicBezTo>
                  <a:pt x="1764" y="522"/>
                  <a:pt x="1778" y="261"/>
                  <a:pt x="1793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5B2C82EB-1E07-4242-81E6-8D13CF20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620395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/>
              <a:t>L</a:t>
            </a:r>
            <a:r>
              <a:rPr lang="cs-CZ" altLang="cs-CZ" sz="2400" b="1" i="1" baseline="-25000"/>
              <a:t>1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204264CC-AF78-4829-AF21-70598E2A8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6184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rgbClr val="FF0000"/>
                </a:solidFill>
              </a:rPr>
              <a:t>L</a:t>
            </a:r>
            <a:r>
              <a:rPr lang="cs-CZ" altLang="cs-CZ" sz="2400" b="1" i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9407" name="Line 15">
            <a:extLst>
              <a:ext uri="{FF2B5EF4-FFF2-40B4-BE49-F238E27FC236}">
                <a16:creationId xmlns:a16="http://schemas.microsoft.com/office/drawing/2014/main" id="{34566833-0FAB-46A0-9D67-6D85A7464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825" y="5503863"/>
            <a:ext cx="0" cy="673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510319B6-13AF-450E-8BF4-F64BA8CD1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4895850"/>
            <a:ext cx="0" cy="126047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9" name="Line 17">
            <a:extLst>
              <a:ext uri="{FF2B5EF4-FFF2-40B4-BE49-F238E27FC236}">
                <a16:creationId xmlns:a16="http://schemas.microsoft.com/office/drawing/2014/main" id="{43CB443B-C0EC-4E4A-8D0A-9EFDC357F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503863"/>
            <a:ext cx="1241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4915F194-CDE0-4DE9-AFFA-5024A62FB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4563" y="4846638"/>
            <a:ext cx="15525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5E031366-7466-43A8-AD2A-351BBB05E9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688" y="2982913"/>
            <a:ext cx="3841750" cy="316865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88" name="Freeform 20">
            <a:extLst>
              <a:ext uri="{FF2B5EF4-FFF2-40B4-BE49-F238E27FC236}">
                <a16:creationId xmlns:a16="http://schemas.microsoft.com/office/drawing/2014/main" id="{38FA832C-246A-475C-8858-C4D2486E0E71}"/>
              </a:ext>
            </a:extLst>
          </p:cNvPr>
          <p:cNvSpPr>
            <a:spLocks/>
          </p:cNvSpPr>
          <p:nvPr/>
        </p:nvSpPr>
        <p:spPr bwMode="auto">
          <a:xfrm>
            <a:off x="914400" y="2949575"/>
            <a:ext cx="2570163" cy="2381250"/>
          </a:xfrm>
          <a:custGeom>
            <a:avLst/>
            <a:gdLst>
              <a:gd name="T0" fmla="*/ 0 w 1619"/>
              <a:gd name="T1" fmla="*/ 2147483646 h 1630"/>
              <a:gd name="T2" fmla="*/ 2147483646 w 1619"/>
              <a:gd name="T3" fmla="*/ 2147483646 h 1630"/>
              <a:gd name="T4" fmla="*/ 2147483646 w 1619"/>
              <a:gd name="T5" fmla="*/ 2147483646 h 1630"/>
              <a:gd name="T6" fmla="*/ 2147483646 w 1619"/>
              <a:gd name="T7" fmla="*/ 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19" h="1630">
                <a:moveTo>
                  <a:pt x="0" y="1630"/>
                </a:moveTo>
                <a:cubicBezTo>
                  <a:pt x="350" y="1576"/>
                  <a:pt x="700" y="1523"/>
                  <a:pt x="946" y="1337"/>
                </a:cubicBezTo>
                <a:cubicBezTo>
                  <a:pt x="1192" y="1151"/>
                  <a:pt x="1366" y="734"/>
                  <a:pt x="1478" y="511"/>
                </a:cubicBezTo>
                <a:cubicBezTo>
                  <a:pt x="1590" y="288"/>
                  <a:pt x="1604" y="144"/>
                  <a:pt x="1619" y="0"/>
                </a:cubicBezTo>
              </a:path>
            </a:pathLst>
          </a:custGeom>
          <a:noFill/>
          <a:ln w="28575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13" name="Text Box 21">
            <a:extLst>
              <a:ext uri="{FF2B5EF4-FFF2-40B4-BE49-F238E27FC236}">
                <a16:creationId xmlns:a16="http://schemas.microsoft.com/office/drawing/2014/main" id="{EC8A07EE-F913-44AD-A5B5-145BCDD2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53594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C</a:t>
            </a:r>
            <a:r>
              <a:rPr lang="cs-CZ" altLang="cs-CZ" sz="2400" b="1" i="1" baseline="-25000"/>
              <a:t>1</a:t>
            </a:r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2E6A2E9A-C965-4680-BA76-C895B87D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46640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rgbClr val="FF0000"/>
                </a:solidFill>
              </a:rPr>
              <a:t>C</a:t>
            </a:r>
            <a:r>
              <a:rPr lang="cs-CZ" altLang="cs-CZ" sz="2400" b="1" i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91" name="Text Box 23">
            <a:extLst>
              <a:ext uri="{FF2B5EF4-FFF2-40B4-BE49-F238E27FC236}">
                <a16:creationId xmlns:a16="http://schemas.microsoft.com/office/drawing/2014/main" id="{50BB30C8-0FA5-4D0B-8201-E8A20678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2747963"/>
            <a:ext cx="1144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rgbClr val="FF00FF"/>
                </a:solidFill>
                <a:sym typeface="Symbol" panose="05050102010706020507" pitchFamily="18" charset="2"/>
              </a:rPr>
              <a:t></a:t>
            </a:r>
            <a:r>
              <a:rPr lang="en-US" altLang="cs-CZ" sz="2400" b="1" i="1">
                <a:solidFill>
                  <a:srgbClr val="FF00FF"/>
                </a:solidFill>
              </a:rPr>
              <a:t>W</a:t>
            </a:r>
            <a:r>
              <a:rPr lang="cs-CZ" altLang="cs-CZ" sz="2400" b="1" i="1">
                <a:solidFill>
                  <a:srgbClr val="FF00FF"/>
                </a:solidFill>
              </a:rPr>
              <a:t>/</a:t>
            </a:r>
            <a:r>
              <a:rPr lang="en-US" altLang="cs-CZ" sz="2400" b="1" i="1">
                <a:solidFill>
                  <a:srgbClr val="FF00FF"/>
                </a:solidFill>
              </a:rPr>
              <a:t>P</a:t>
            </a:r>
            <a:endParaRPr lang="cs-CZ" altLang="cs-CZ" sz="2400" b="1" i="1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/>
      <p:bldP spid="7190" grpId="0"/>
      <p:bldP spid="719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C1DD590E-740E-40ED-BD06-C4D16918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0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Trh Práce</a:t>
            </a:r>
          </a:p>
        </p:txBody>
      </p:sp>
      <p:grpSp>
        <p:nvGrpSpPr>
          <p:cNvPr id="8255" name="Group 63">
            <a:extLst>
              <a:ext uri="{FF2B5EF4-FFF2-40B4-BE49-F238E27FC236}">
                <a16:creationId xmlns:a16="http://schemas.microsoft.com/office/drawing/2014/main" id="{6E32C19B-2D0B-4167-8A1C-C5308A61F6C5}"/>
              </a:ext>
            </a:extLst>
          </p:cNvPr>
          <p:cNvGrpSpPr>
            <a:grpSpLocks/>
          </p:cNvGrpSpPr>
          <p:nvPr/>
        </p:nvGrpSpPr>
        <p:grpSpPr bwMode="auto">
          <a:xfrm>
            <a:off x="0" y="504825"/>
            <a:ext cx="3778250" cy="2765425"/>
            <a:chOff x="0" y="621"/>
            <a:chExt cx="2380" cy="1742"/>
          </a:xfrm>
        </p:grpSpPr>
        <p:sp>
          <p:nvSpPr>
            <p:cNvPr id="60446" name="Text Box 11">
              <a:extLst>
                <a:ext uri="{FF2B5EF4-FFF2-40B4-BE49-F238E27FC236}">
                  <a16:creationId xmlns:a16="http://schemas.microsoft.com/office/drawing/2014/main" id="{B5CCADD2-FD31-4424-9783-AA5ACE943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739"/>
              <a:ext cx="4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W</a:t>
              </a:r>
              <a:r>
                <a:rPr lang="cs-CZ" altLang="cs-CZ" sz="2000" b="1" i="1"/>
                <a:t>/</a:t>
              </a:r>
              <a:r>
                <a:rPr lang="en-US" altLang="cs-CZ" sz="2000" b="1" i="1"/>
                <a:t>P</a:t>
              </a:r>
              <a:endParaRPr lang="cs-CZ" altLang="cs-CZ" sz="2000" b="1" i="1"/>
            </a:p>
          </p:txBody>
        </p:sp>
        <p:sp>
          <p:nvSpPr>
            <p:cNvPr id="60447" name="Line 4">
              <a:extLst>
                <a:ext uri="{FF2B5EF4-FFF2-40B4-BE49-F238E27FC236}">
                  <a16:creationId xmlns:a16="http://schemas.microsoft.com/office/drawing/2014/main" id="{B11CA7FD-87A2-40FA-8A7A-F7B68B205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104"/>
              <a:ext cx="17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48" name="Line 5">
              <a:extLst>
                <a:ext uri="{FF2B5EF4-FFF2-40B4-BE49-F238E27FC236}">
                  <a16:creationId xmlns:a16="http://schemas.microsoft.com/office/drawing/2014/main" id="{6BFD8D4D-458D-4A90-BECB-B36926757D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-309" y="1362"/>
              <a:ext cx="14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49" name="Text Box 6">
              <a:extLst>
                <a:ext uri="{FF2B5EF4-FFF2-40B4-BE49-F238E27FC236}">
                  <a16:creationId xmlns:a16="http://schemas.microsoft.com/office/drawing/2014/main" id="{831634E0-EE3C-4108-B292-09BFEF072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2103"/>
              <a:ext cx="1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L</a:t>
              </a:r>
              <a:endParaRPr lang="cs-CZ" altLang="cs-CZ" sz="2400" b="1" i="1"/>
            </a:p>
          </p:txBody>
        </p:sp>
        <p:sp>
          <p:nvSpPr>
            <p:cNvPr id="60450" name="Line 15">
              <a:extLst>
                <a:ext uri="{FF2B5EF4-FFF2-40B4-BE49-F238E27FC236}">
                  <a16:creationId xmlns:a16="http://schemas.microsoft.com/office/drawing/2014/main" id="{7C37AEC4-6BAF-4491-9642-39B728324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1524"/>
              <a:ext cx="1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51" name="Line 17">
              <a:extLst>
                <a:ext uri="{FF2B5EF4-FFF2-40B4-BE49-F238E27FC236}">
                  <a16:creationId xmlns:a16="http://schemas.microsoft.com/office/drawing/2014/main" id="{B6E8139F-111A-46DC-89F1-4D0FCFCF4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517"/>
              <a:ext cx="7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52" name="Freeform 24">
              <a:extLst>
                <a:ext uri="{FF2B5EF4-FFF2-40B4-BE49-F238E27FC236}">
                  <a16:creationId xmlns:a16="http://schemas.microsoft.com/office/drawing/2014/main" id="{9BF971DD-3C42-4744-B92E-2745598CA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" y="802"/>
              <a:ext cx="1434" cy="1275"/>
            </a:xfrm>
            <a:custGeom>
              <a:avLst/>
              <a:gdLst>
                <a:gd name="T0" fmla="*/ 4 w 2060"/>
                <a:gd name="T1" fmla="*/ 188 h 1610"/>
                <a:gd name="T2" fmla="*/ 6 w 2060"/>
                <a:gd name="T3" fmla="*/ 185 h 1610"/>
                <a:gd name="T4" fmla="*/ 43 w 2060"/>
                <a:gd name="T5" fmla="*/ 108 h 1610"/>
                <a:gd name="T6" fmla="*/ 79 w 2060"/>
                <a:gd name="T7" fmla="*/ 0 h 1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0" h="1610">
                  <a:moveTo>
                    <a:pt x="120" y="1528"/>
                  </a:moveTo>
                  <a:cubicBezTo>
                    <a:pt x="60" y="1569"/>
                    <a:pt x="0" y="1610"/>
                    <a:pt x="167" y="1504"/>
                  </a:cubicBezTo>
                  <a:cubicBezTo>
                    <a:pt x="334" y="1398"/>
                    <a:pt x="810" y="1140"/>
                    <a:pt x="1125" y="889"/>
                  </a:cubicBezTo>
                  <a:cubicBezTo>
                    <a:pt x="1440" y="638"/>
                    <a:pt x="1904" y="149"/>
                    <a:pt x="206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0453" name="Freeform 26">
              <a:extLst>
                <a:ext uri="{FF2B5EF4-FFF2-40B4-BE49-F238E27FC236}">
                  <a16:creationId xmlns:a16="http://schemas.microsoft.com/office/drawing/2014/main" id="{98FE252C-D9DF-4BFE-87F8-40C110A19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" y="710"/>
              <a:ext cx="1497" cy="1308"/>
            </a:xfrm>
            <a:custGeom>
              <a:avLst/>
              <a:gdLst>
                <a:gd name="T0" fmla="*/ 0 w 2151"/>
                <a:gd name="T1" fmla="*/ 0 h 1652"/>
                <a:gd name="T2" fmla="*/ 28 w 2151"/>
                <a:gd name="T3" fmla="*/ 114 h 1652"/>
                <a:gd name="T4" fmla="*/ 82 w 2151"/>
                <a:gd name="T5" fmla="*/ 202 h 1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1" h="1652">
                  <a:moveTo>
                    <a:pt x="0" y="0"/>
                  </a:moveTo>
                  <a:cubicBezTo>
                    <a:pt x="191" y="330"/>
                    <a:pt x="383" y="660"/>
                    <a:pt x="741" y="935"/>
                  </a:cubicBezTo>
                  <a:cubicBezTo>
                    <a:pt x="1099" y="1210"/>
                    <a:pt x="1625" y="1431"/>
                    <a:pt x="2151" y="165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0454" name="Text Box 27">
              <a:extLst>
                <a:ext uri="{FF2B5EF4-FFF2-40B4-BE49-F238E27FC236}">
                  <a16:creationId xmlns:a16="http://schemas.microsoft.com/office/drawing/2014/main" id="{DDACE8BE-B379-46AD-B800-A4DC08243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89"/>
              <a:ext cx="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W</a:t>
              </a:r>
              <a:r>
                <a:rPr lang="cs-CZ" altLang="cs-CZ" sz="2000" b="1" i="1"/>
                <a:t>/</a:t>
              </a:r>
              <a:r>
                <a:rPr lang="en-US" altLang="cs-CZ" sz="2000" b="1" i="1"/>
                <a:t>P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55" name="Text Box 28">
              <a:extLst>
                <a:ext uri="{FF2B5EF4-FFF2-40B4-BE49-F238E27FC236}">
                  <a16:creationId xmlns:a16="http://schemas.microsoft.com/office/drawing/2014/main" id="{06561C84-79FB-4CC1-A338-D33ED055F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2113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L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56" name="Text Box 29">
              <a:extLst>
                <a:ext uri="{FF2B5EF4-FFF2-40B4-BE49-F238E27FC236}">
                  <a16:creationId xmlns:a16="http://schemas.microsoft.com/office/drawing/2014/main" id="{CF17E30D-A04A-4084-BAEA-493D34226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714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L</a:t>
              </a:r>
              <a:r>
                <a:rPr lang="en-US" altLang="cs-CZ" sz="2000" b="1" i="1" baseline="30000"/>
                <a:t>S</a:t>
              </a:r>
              <a:endParaRPr lang="cs-CZ" altLang="cs-CZ" sz="2400" b="1" i="1"/>
            </a:p>
          </p:txBody>
        </p:sp>
        <p:sp>
          <p:nvSpPr>
            <p:cNvPr id="60457" name="Text Box 30">
              <a:extLst>
                <a:ext uri="{FF2B5EF4-FFF2-40B4-BE49-F238E27FC236}">
                  <a16:creationId xmlns:a16="http://schemas.microsoft.com/office/drawing/2014/main" id="{4D5671EE-4045-43A5-8540-C5E30061A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1659"/>
              <a:ext cx="4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L</a:t>
              </a:r>
              <a:r>
                <a:rPr lang="en-US" altLang="cs-CZ" sz="2000" b="1" i="1" baseline="30000"/>
                <a:t>D</a:t>
              </a:r>
              <a:endParaRPr lang="cs-CZ" altLang="cs-CZ" sz="2400" b="1" i="1"/>
            </a:p>
          </p:txBody>
        </p:sp>
      </p:grpSp>
      <p:sp>
        <p:nvSpPr>
          <p:cNvPr id="8225" name="Text Box 33">
            <a:extLst>
              <a:ext uri="{FF2B5EF4-FFF2-40B4-BE49-F238E27FC236}">
                <a16:creationId xmlns:a16="http://schemas.microsoft.com/office/drawing/2014/main" id="{F4ADA5F9-92AB-43AC-AE98-AA985F1E3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0"/>
            <a:ext cx="39528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Trh zboží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b="1" i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cs-CZ" altLang="cs-CZ" sz="2000" b="1" i="1" baseline="3000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cs-CZ" altLang="cs-CZ" sz="2000" b="1" i="1">
                <a:solidFill>
                  <a:srgbClr val="FF0000"/>
                </a:solidFill>
                <a:sym typeface="Symbol" panose="05050102010706020507" pitchFamily="18" charset="2"/>
              </a:rPr>
              <a:t>=F(K;L)   Y</a:t>
            </a:r>
            <a:r>
              <a:rPr lang="cs-CZ" altLang="cs-CZ" sz="2000" b="1" i="1" baseline="3000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cs-CZ" altLang="cs-CZ" sz="2000" b="1" i="1">
                <a:solidFill>
                  <a:srgbClr val="FF0000"/>
                </a:solidFill>
                <a:sym typeface="Symbol" panose="05050102010706020507" pitchFamily="18" charset="2"/>
              </a:rPr>
              <a:t>=C(W/P)+I(r)+G</a:t>
            </a:r>
          </a:p>
        </p:txBody>
      </p:sp>
      <p:grpSp>
        <p:nvGrpSpPr>
          <p:cNvPr id="8242" name="Group 50">
            <a:extLst>
              <a:ext uri="{FF2B5EF4-FFF2-40B4-BE49-F238E27FC236}">
                <a16:creationId xmlns:a16="http://schemas.microsoft.com/office/drawing/2014/main" id="{B30466E0-5515-4A35-812A-8D9CAEB84BA0}"/>
              </a:ext>
            </a:extLst>
          </p:cNvPr>
          <p:cNvGrpSpPr>
            <a:grpSpLocks/>
          </p:cNvGrpSpPr>
          <p:nvPr/>
        </p:nvGrpSpPr>
        <p:grpSpPr bwMode="auto">
          <a:xfrm>
            <a:off x="4365625" y="615950"/>
            <a:ext cx="3683000" cy="2816225"/>
            <a:chOff x="2883" y="677"/>
            <a:chExt cx="2320" cy="1774"/>
          </a:xfrm>
        </p:grpSpPr>
        <p:sp>
          <p:nvSpPr>
            <p:cNvPr id="60435" name="Text Box 35">
              <a:extLst>
                <a:ext uri="{FF2B5EF4-FFF2-40B4-BE49-F238E27FC236}">
                  <a16:creationId xmlns:a16="http://schemas.microsoft.com/office/drawing/2014/main" id="{E4EFA773-4C69-4344-A21D-F7FE22E56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" y="827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P</a:t>
              </a:r>
              <a:endParaRPr lang="cs-CZ" altLang="cs-CZ" sz="2400" b="1" i="1"/>
            </a:p>
          </p:txBody>
        </p:sp>
        <p:sp>
          <p:nvSpPr>
            <p:cNvPr id="60436" name="Line 36">
              <a:extLst>
                <a:ext uri="{FF2B5EF4-FFF2-40B4-BE49-F238E27FC236}">
                  <a16:creationId xmlns:a16="http://schemas.microsoft.com/office/drawing/2014/main" id="{48564534-D80D-420E-B076-9BE88F740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192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37" name="Line 37">
              <a:extLst>
                <a:ext uri="{FF2B5EF4-FFF2-40B4-BE49-F238E27FC236}">
                  <a16:creationId xmlns:a16="http://schemas.microsoft.com/office/drawing/2014/main" id="{48875D4B-6A61-4686-9302-CF3A1B1D74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506" y="1451"/>
              <a:ext cx="14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38" name="Text Box 38">
              <a:extLst>
                <a:ext uri="{FF2B5EF4-FFF2-40B4-BE49-F238E27FC236}">
                  <a16:creationId xmlns:a16="http://schemas.microsoft.com/office/drawing/2014/main" id="{E084C827-3C10-45F2-8CF6-E180C024B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191"/>
              <a:ext cx="1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s-CZ" altLang="cs-CZ" sz="2000" b="1" i="1"/>
                <a:t>Y</a:t>
              </a:r>
              <a:endParaRPr lang="cs-CZ" altLang="cs-CZ" sz="2400" b="1" i="1"/>
            </a:p>
          </p:txBody>
        </p:sp>
        <p:sp>
          <p:nvSpPr>
            <p:cNvPr id="60439" name="Line 40">
              <a:extLst>
                <a:ext uri="{FF2B5EF4-FFF2-40B4-BE49-F238E27FC236}">
                  <a16:creationId xmlns:a16="http://schemas.microsoft.com/office/drawing/2014/main" id="{1F3FA419-1D55-40F6-B25C-5E1030F8B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0" y="1581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40" name="Freeform 42">
              <a:extLst>
                <a:ext uri="{FF2B5EF4-FFF2-40B4-BE49-F238E27FC236}">
                  <a16:creationId xmlns:a16="http://schemas.microsoft.com/office/drawing/2014/main" id="{0C99231A-0E5A-42E6-82D1-6DBB20422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798"/>
              <a:ext cx="1497" cy="1308"/>
            </a:xfrm>
            <a:custGeom>
              <a:avLst/>
              <a:gdLst>
                <a:gd name="T0" fmla="*/ 0 w 2151"/>
                <a:gd name="T1" fmla="*/ 0 h 1652"/>
                <a:gd name="T2" fmla="*/ 28 w 2151"/>
                <a:gd name="T3" fmla="*/ 114 h 1652"/>
                <a:gd name="T4" fmla="*/ 82 w 2151"/>
                <a:gd name="T5" fmla="*/ 202 h 1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1" h="1652">
                  <a:moveTo>
                    <a:pt x="0" y="0"/>
                  </a:moveTo>
                  <a:cubicBezTo>
                    <a:pt x="191" y="330"/>
                    <a:pt x="383" y="660"/>
                    <a:pt x="741" y="935"/>
                  </a:cubicBezTo>
                  <a:cubicBezTo>
                    <a:pt x="1099" y="1210"/>
                    <a:pt x="1625" y="1431"/>
                    <a:pt x="2151" y="165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0441" name="Text Box 43">
              <a:extLst>
                <a:ext uri="{FF2B5EF4-FFF2-40B4-BE49-F238E27FC236}">
                  <a16:creationId xmlns:a16="http://schemas.microsoft.com/office/drawing/2014/main" id="{BE265DDD-6AC9-40A7-AA7F-BB0CE083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" y="1477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P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42" name="Text Box 44">
              <a:extLst>
                <a:ext uri="{FF2B5EF4-FFF2-40B4-BE49-F238E27FC236}">
                  <a16:creationId xmlns:a16="http://schemas.microsoft.com/office/drawing/2014/main" id="{0C77C06D-5BC5-416F-B397-08D2835A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" y="2201"/>
              <a:ext cx="2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s-CZ" altLang="cs-CZ" sz="2000" b="1" i="1"/>
                <a:t>Y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43" name="Text Box 45">
              <a:extLst>
                <a:ext uri="{FF2B5EF4-FFF2-40B4-BE49-F238E27FC236}">
                  <a16:creationId xmlns:a16="http://schemas.microsoft.com/office/drawing/2014/main" id="{FD7BD899-36EE-4F84-A283-0E7168261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677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AS</a:t>
              </a:r>
              <a:endParaRPr lang="cs-CZ" altLang="cs-CZ" sz="2400" b="1" i="1"/>
            </a:p>
          </p:txBody>
        </p:sp>
        <p:sp>
          <p:nvSpPr>
            <p:cNvPr id="60444" name="Text Box 46">
              <a:extLst>
                <a:ext uri="{FF2B5EF4-FFF2-40B4-BE49-F238E27FC236}">
                  <a16:creationId xmlns:a16="http://schemas.microsoft.com/office/drawing/2014/main" id="{AABAEBA3-CD00-4F1C-8B15-9142C778C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5" y="1739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Y</a:t>
              </a:r>
              <a:r>
                <a:rPr lang="en-US" altLang="cs-CZ" sz="2000" b="1" i="1" baseline="30000"/>
                <a:t>D</a:t>
              </a:r>
              <a:endParaRPr lang="cs-CZ" altLang="cs-CZ" sz="2400" b="1" i="1"/>
            </a:p>
          </p:txBody>
        </p:sp>
        <p:sp>
          <p:nvSpPr>
            <p:cNvPr id="60445" name="Line 47">
              <a:extLst>
                <a:ext uri="{FF2B5EF4-FFF2-40B4-BE49-F238E27FC236}">
                  <a16:creationId xmlns:a16="http://schemas.microsoft.com/office/drawing/2014/main" id="{F8268858-8311-436F-853D-B5D3DEEE3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" y="756"/>
              <a:ext cx="0" cy="14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8241" name="Text Box 49">
            <a:extLst>
              <a:ext uri="{FF2B5EF4-FFF2-40B4-BE49-F238E27FC236}">
                <a16:creationId xmlns:a16="http://schemas.microsoft.com/office/drawing/2014/main" id="{F345EFA5-200D-4FAE-AEAA-DCE5078A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90875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Kapitálový trh (trh zápůjčních fondů)</a:t>
            </a:r>
            <a:endParaRPr lang="cs-CZ" altLang="cs-CZ" sz="2000" b="1" i="1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grpSp>
        <p:nvGrpSpPr>
          <p:cNvPr id="8256" name="Group 64">
            <a:extLst>
              <a:ext uri="{FF2B5EF4-FFF2-40B4-BE49-F238E27FC236}">
                <a16:creationId xmlns:a16="http://schemas.microsoft.com/office/drawing/2014/main" id="{04943253-8A68-4924-82BA-62F04253EB55}"/>
              </a:ext>
            </a:extLst>
          </p:cNvPr>
          <p:cNvGrpSpPr>
            <a:grpSpLocks/>
          </p:cNvGrpSpPr>
          <p:nvPr/>
        </p:nvGrpSpPr>
        <p:grpSpPr bwMode="auto">
          <a:xfrm>
            <a:off x="0" y="3775075"/>
            <a:ext cx="3683000" cy="2800350"/>
            <a:chOff x="259" y="2378"/>
            <a:chExt cx="2320" cy="1764"/>
          </a:xfrm>
        </p:grpSpPr>
        <p:sp>
          <p:nvSpPr>
            <p:cNvPr id="60425" name="Text Box 52">
              <a:extLst>
                <a:ext uri="{FF2B5EF4-FFF2-40B4-BE49-F238E27FC236}">
                  <a16:creationId xmlns:a16="http://schemas.microsoft.com/office/drawing/2014/main" id="{84E42227-8A4F-444F-9B3B-2637391FE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528"/>
              <a:ext cx="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rc</a:t>
              </a:r>
              <a:endParaRPr lang="cs-CZ" altLang="cs-CZ" sz="2400" b="1" i="1"/>
            </a:p>
          </p:txBody>
        </p:sp>
        <p:sp>
          <p:nvSpPr>
            <p:cNvPr id="60426" name="Line 53">
              <a:extLst>
                <a:ext uri="{FF2B5EF4-FFF2-40B4-BE49-F238E27FC236}">
                  <a16:creationId xmlns:a16="http://schemas.microsoft.com/office/drawing/2014/main" id="{5A08BD6A-EA16-4B97-B1EF-829F0A2B5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93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27" name="Line 54">
              <a:extLst>
                <a:ext uri="{FF2B5EF4-FFF2-40B4-BE49-F238E27FC236}">
                  <a16:creationId xmlns:a16="http://schemas.microsoft.com/office/drawing/2014/main" id="{F277A1C1-BD52-452F-9240-F7FCFDFB4A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-118" y="3152"/>
              <a:ext cx="14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28" name="Text Box 55">
              <a:extLst>
                <a:ext uri="{FF2B5EF4-FFF2-40B4-BE49-F238E27FC236}">
                  <a16:creationId xmlns:a16="http://schemas.microsoft.com/office/drawing/2014/main" id="{C2FA97B8-886F-48ED-AF2E-426BB1CCD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" y="3892"/>
              <a:ext cx="3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I,S</a:t>
              </a:r>
              <a:endParaRPr lang="cs-CZ" altLang="cs-CZ" sz="2400" b="1" i="1"/>
            </a:p>
          </p:txBody>
        </p:sp>
        <p:sp>
          <p:nvSpPr>
            <p:cNvPr id="60429" name="Line 56">
              <a:extLst>
                <a:ext uri="{FF2B5EF4-FFF2-40B4-BE49-F238E27FC236}">
                  <a16:creationId xmlns:a16="http://schemas.microsoft.com/office/drawing/2014/main" id="{15A8786E-6043-4231-BC0A-3415889AC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6" y="3282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430" name="Freeform 57">
              <a:extLst>
                <a:ext uri="{FF2B5EF4-FFF2-40B4-BE49-F238E27FC236}">
                  <a16:creationId xmlns:a16="http://schemas.microsoft.com/office/drawing/2014/main" id="{B5A1D011-D00E-410B-A2C3-ACE6A550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" y="2499"/>
              <a:ext cx="1497" cy="1308"/>
            </a:xfrm>
            <a:custGeom>
              <a:avLst/>
              <a:gdLst>
                <a:gd name="T0" fmla="*/ 0 w 2151"/>
                <a:gd name="T1" fmla="*/ 0 h 1652"/>
                <a:gd name="T2" fmla="*/ 28 w 2151"/>
                <a:gd name="T3" fmla="*/ 114 h 1652"/>
                <a:gd name="T4" fmla="*/ 82 w 2151"/>
                <a:gd name="T5" fmla="*/ 202 h 1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1" h="1652">
                  <a:moveTo>
                    <a:pt x="0" y="0"/>
                  </a:moveTo>
                  <a:cubicBezTo>
                    <a:pt x="191" y="330"/>
                    <a:pt x="383" y="660"/>
                    <a:pt x="741" y="935"/>
                  </a:cubicBezTo>
                  <a:cubicBezTo>
                    <a:pt x="1099" y="1210"/>
                    <a:pt x="1625" y="1431"/>
                    <a:pt x="2151" y="165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0431" name="Text Box 58">
              <a:extLst>
                <a:ext uri="{FF2B5EF4-FFF2-40B4-BE49-F238E27FC236}">
                  <a16:creationId xmlns:a16="http://schemas.microsoft.com/office/drawing/2014/main" id="{33EF6258-B021-4351-88DC-E63D432A7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178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rc</a:t>
              </a:r>
              <a:r>
                <a:rPr lang="en-US" altLang="cs-CZ" sz="2000" b="1" i="1" baseline="30000"/>
                <a:t>*</a:t>
              </a:r>
              <a:endParaRPr lang="cs-CZ" altLang="cs-CZ" sz="2400" b="1" i="1"/>
            </a:p>
          </p:txBody>
        </p:sp>
        <p:sp>
          <p:nvSpPr>
            <p:cNvPr id="60432" name="Text Box 60">
              <a:extLst>
                <a:ext uri="{FF2B5EF4-FFF2-40B4-BE49-F238E27FC236}">
                  <a16:creationId xmlns:a16="http://schemas.microsoft.com/office/drawing/2014/main" id="{09A78046-FBF3-4456-9516-20B8CA25B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" y="237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S</a:t>
              </a:r>
              <a:endParaRPr lang="cs-CZ" altLang="cs-CZ" sz="2400" b="1" i="1"/>
            </a:p>
          </p:txBody>
        </p:sp>
        <p:sp>
          <p:nvSpPr>
            <p:cNvPr id="60433" name="Text Box 61">
              <a:extLst>
                <a:ext uri="{FF2B5EF4-FFF2-40B4-BE49-F238E27FC236}">
                  <a16:creationId xmlns:a16="http://schemas.microsoft.com/office/drawing/2014/main" id="{D082B609-EE88-4CE9-B2FF-FA720828F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3440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cs-CZ" sz="2000" b="1" i="1"/>
                <a:t>I(r)</a:t>
              </a:r>
              <a:endParaRPr lang="cs-CZ" altLang="cs-CZ" sz="2400" b="1" i="1"/>
            </a:p>
          </p:txBody>
        </p:sp>
        <p:sp>
          <p:nvSpPr>
            <p:cNvPr id="60434" name="Line 62">
              <a:extLst>
                <a:ext uri="{FF2B5EF4-FFF2-40B4-BE49-F238E27FC236}">
                  <a16:creationId xmlns:a16="http://schemas.microsoft.com/office/drawing/2014/main" id="{E520E399-6F80-4E8F-AE90-953993C83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9" y="2457"/>
              <a:ext cx="0" cy="14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8257" name="Text Box 65">
            <a:extLst>
              <a:ext uri="{FF2B5EF4-FFF2-40B4-BE49-F238E27FC236}">
                <a16:creationId xmlns:a16="http://schemas.microsoft.com/office/drawing/2014/main" id="{9CAB6B6B-F7EE-4A85-A1C7-838AAA6BD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3406775"/>
            <a:ext cx="39528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Trh peněz</a:t>
            </a:r>
            <a:endParaRPr lang="en-GB" altLang="cs-CZ" sz="2400" b="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Neo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lasi</a:t>
            </a:r>
            <a:r>
              <a:rPr lang="cs-CZ" altLang="cs-CZ" sz="2000">
                <a:sym typeface="Symbol" panose="05050102010706020507" pitchFamily="18" charset="2"/>
              </a:rPr>
              <a:t>ka</a:t>
            </a:r>
            <a:r>
              <a:rPr lang="en-GB" altLang="cs-CZ" sz="2000">
                <a:sym typeface="Symbol" panose="05050102010706020507" pitchFamily="18" charset="2"/>
              </a:rPr>
              <a:t>- 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oddělení reálné a peněžní ekonomiky (tzv. klasická dichotomie)</a:t>
            </a:r>
            <a:endParaRPr lang="en-GB" altLang="cs-CZ" sz="20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Kva</a:t>
            </a:r>
            <a:r>
              <a:rPr lang="en-GB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ntitativ</a:t>
            </a: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ní</a:t>
            </a:r>
            <a:r>
              <a:rPr lang="en-GB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 </a:t>
            </a: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t</a:t>
            </a:r>
            <a:r>
              <a:rPr lang="en-GB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eor</a:t>
            </a: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ie peněz</a:t>
            </a:r>
            <a:endParaRPr lang="en-GB" altLang="cs-CZ" sz="2000" i="1">
              <a:solidFill>
                <a:srgbClr val="33CC33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=1/v .P .Y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 .v = P .Y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2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27C6875-5186-475F-8852-4799DA3A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Issues for Seminar (HOMEWORK)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0BCF79EE-28B8-4E51-B9F8-822A44427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863600"/>
            <a:ext cx="8331200" cy="571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cs-CZ" sz="2000"/>
              <a:t>1.	</a:t>
            </a:r>
            <a:r>
              <a:rPr lang="en-US" altLang="cs-CZ" sz="2200"/>
              <a:t>Find the data series on the basic macroeconomic indexes for the Czech Republic mentioned in lecture (GDP,inflation, unemployment) using the public sources (www.czso.cz, www.cnb.cz (ARAD database)</a:t>
            </a:r>
          </a:p>
          <a:p>
            <a:pPr eaLnBrk="1" hangingPunct="1">
              <a:buFontTx/>
              <a:buNone/>
            </a:pPr>
            <a:r>
              <a:rPr lang="en-US" altLang="cs-CZ" sz="2200"/>
              <a:t>a)	Using the monthly data on Y-o-Y CPI inflation identify the periods, when there was significant effect of the base</a:t>
            </a:r>
          </a:p>
          <a:p>
            <a:pPr eaLnBrk="1" hangingPunct="1">
              <a:buFontTx/>
              <a:buNone/>
            </a:pPr>
            <a:r>
              <a:rPr lang="en-US" altLang="cs-CZ" sz="2200"/>
              <a:t>b)	Compare monthly time series of CPI Y-o-Y inflation and average inflation. Which one of them is more sluggish to the shocks; in which of these indexes does the one time shock survive longer- describe using the data</a:t>
            </a:r>
          </a:p>
          <a:p>
            <a:pPr eaLnBrk="1" hangingPunct="1">
              <a:buFontTx/>
              <a:buNone/>
            </a:pPr>
            <a:r>
              <a:rPr lang="en-US" altLang="cs-CZ" sz="2200"/>
              <a:t>c)	Using the data on GDP, try to identify the position of the Czech economy in the business cycle. Discuss the reasons for this position.</a:t>
            </a:r>
          </a:p>
          <a:p>
            <a:pPr eaLnBrk="1" hangingPunct="1">
              <a:buFontTx/>
              <a:buNone/>
            </a:pPr>
            <a:r>
              <a:rPr lang="en-US" altLang="cs-CZ" sz="2200"/>
              <a:t>d)	Using quarterly data (recalculate the monthly data on CPI and unemployment using quarterly averages) explore the basic macroeconomic relations mentioned in lecture (Okun law and Phillips curve)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4AECB86F-3404-4F29-B0C4-36BF7050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F2E3E873-3616-498E-9FB1-7667D600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4FD4C24E-762E-4EAB-9255-FDBACB5FD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5E2F5378-B801-47C8-8ECD-841D204E7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726B0108-DC7D-4188-8F67-6F42BBA6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49" name="Rectangle 9">
            <a:extLst>
              <a:ext uri="{FF2B5EF4-FFF2-40B4-BE49-F238E27FC236}">
                <a16:creationId xmlns:a16="http://schemas.microsoft.com/office/drawing/2014/main" id="{AA58A865-BCB9-40F2-BCC0-53A739D8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50" name="Rectangle 10">
            <a:extLst>
              <a:ext uri="{FF2B5EF4-FFF2-40B4-BE49-F238E27FC236}">
                <a16:creationId xmlns:a16="http://schemas.microsoft.com/office/drawing/2014/main" id="{3251FCEB-B21F-4DB7-AC7C-2A988124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51" name="Rectangle 12">
            <a:extLst>
              <a:ext uri="{FF2B5EF4-FFF2-40B4-BE49-F238E27FC236}">
                <a16:creationId xmlns:a16="http://schemas.microsoft.com/office/drawing/2014/main" id="{77743C33-A0B3-467F-A6E6-971AFF1EA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B736450-D4C2-4D45-86AF-8948686CC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143000"/>
          </a:xfrm>
        </p:spPr>
        <p:txBody>
          <a:bodyPr/>
          <a:lstStyle/>
          <a:p>
            <a:pPr eaLnBrk="1" hangingPunct="1"/>
            <a:r>
              <a:rPr lang="cs-CZ" altLang="cs-CZ" sz="2800" i="1">
                <a:solidFill>
                  <a:srgbClr val="000099"/>
                </a:solidFill>
              </a:rPr>
              <a:t>Logika přístupu k analýze finanční stability</a:t>
            </a:r>
            <a:endParaRPr lang="en-GB" altLang="cs-CZ" sz="2800" i="1">
              <a:solidFill>
                <a:srgbClr val="000099"/>
              </a:solidFill>
            </a:endParaRPr>
          </a:p>
        </p:txBody>
      </p:sp>
      <p:sp>
        <p:nvSpPr>
          <p:cNvPr id="65539" name="AutoShape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49AED8-B455-4EAB-94D2-AAD283AA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5949950"/>
            <a:ext cx="468313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65540" name="Picture 10">
            <a:extLst>
              <a:ext uri="{FF2B5EF4-FFF2-40B4-BE49-F238E27FC236}">
                <a16:creationId xmlns:a16="http://schemas.microsoft.com/office/drawing/2014/main" id="{A317A7F2-EE69-4446-8330-9288451EC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2049463"/>
            <a:ext cx="7975600" cy="3400425"/>
          </a:xfr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2134C84-D72A-4C30-8534-8566D48EA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4500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71683" name="Picture 5">
            <a:extLst>
              <a:ext uri="{FF2B5EF4-FFF2-40B4-BE49-F238E27FC236}">
                <a16:creationId xmlns:a16="http://schemas.microsoft.com/office/drawing/2014/main" id="{088999DD-2BF0-452D-B9B0-263EF9EB4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41350"/>
            <a:ext cx="8928100" cy="563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BB3B85E9-F9DB-4EC3-B350-5EF5600C6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Okunův zákon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76804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56E264E-EC6E-4DE5-80A4-5AD62E5D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25" y="6356350"/>
            <a:ext cx="468313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21C58E3-3C0F-B8B9-FE53-20F9AC1D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0" y="1025749"/>
            <a:ext cx="8800949" cy="480650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06DD7AE-7B21-42A0-913B-D36AB189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Okunův zákon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77827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EEF6798-7EEE-4E2A-9F40-144029A65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25" y="6356350"/>
            <a:ext cx="468313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B5650BA-7015-5B30-D73D-F19B6308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813589"/>
            <a:ext cx="7882811" cy="523082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2C39757-20DD-48EC-ACA7-5B50F26CA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6450013"/>
            <a:ext cx="468313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78851" name="AutoShape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A0F682D-7463-45C8-9802-63B260C1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5" y="6480175"/>
            <a:ext cx="468313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B59D964-CE6C-8416-781C-FB5E44073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91" y="712471"/>
            <a:ext cx="8274209" cy="5088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BB3F817-7C59-453B-A896-4137F9C3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rgbClr val="FF0000"/>
                </a:solidFill>
              </a:rPr>
              <a:t>Proč studovat m</a:t>
            </a:r>
            <a:r>
              <a:rPr lang="en-GB" altLang="cs-CZ" sz="2800" b="1" i="1">
                <a:solidFill>
                  <a:srgbClr val="FF0000"/>
                </a:solidFill>
              </a:rPr>
              <a:t>a</a:t>
            </a:r>
            <a:r>
              <a:rPr lang="cs-CZ" altLang="cs-CZ" sz="2800" b="1" i="1">
                <a:solidFill>
                  <a:srgbClr val="FF0000"/>
                </a:solidFill>
              </a:rPr>
              <a:t>k</a:t>
            </a:r>
            <a:r>
              <a:rPr lang="en-GB" altLang="cs-CZ" sz="2800" b="1" i="1">
                <a:solidFill>
                  <a:srgbClr val="FF0000"/>
                </a:solidFill>
              </a:rPr>
              <a:t>roe</a:t>
            </a:r>
            <a:r>
              <a:rPr lang="cs-CZ" altLang="cs-CZ" sz="2800" b="1" i="1">
                <a:solidFill>
                  <a:srgbClr val="FF0000"/>
                </a:solidFill>
              </a:rPr>
              <a:t>k</a:t>
            </a:r>
            <a:r>
              <a:rPr lang="en-GB" altLang="cs-CZ" sz="2800" b="1" i="1">
                <a:solidFill>
                  <a:srgbClr val="FF0000"/>
                </a:solidFill>
              </a:rPr>
              <a:t>onomi</a:t>
            </a:r>
            <a:r>
              <a:rPr lang="cs-CZ" altLang="cs-CZ" sz="2800" b="1" i="1">
                <a:solidFill>
                  <a:srgbClr val="FF0000"/>
                </a:solidFill>
              </a:rPr>
              <a:t>i?</a:t>
            </a:r>
            <a:endParaRPr lang="en-GB" altLang="cs-CZ" sz="2800" b="1" i="1">
              <a:solidFill>
                <a:srgbClr val="FF0000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168336BD-336F-4659-A4C7-67A591222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830263"/>
            <a:ext cx="78486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 u="sng" dirty="0">
                <a:solidFill>
                  <a:schemeClr val="accent2"/>
                </a:solidFill>
              </a:rPr>
              <a:t>Vztah k hospodářským politikám </a:t>
            </a:r>
            <a:r>
              <a:rPr lang="en-US" altLang="cs-CZ" sz="2400" b="1" i="1" u="sng" dirty="0">
                <a:solidFill>
                  <a:schemeClr val="accent2"/>
                </a:solidFill>
              </a:rPr>
              <a:t>(</a:t>
            </a:r>
            <a:r>
              <a:rPr lang="en-US" altLang="cs-CZ" sz="2400" b="1" i="1" u="sng" dirty="0" err="1">
                <a:solidFill>
                  <a:schemeClr val="accent2"/>
                </a:solidFill>
              </a:rPr>
              <a:t>fis</a:t>
            </a:r>
            <a:r>
              <a:rPr lang="cs-CZ" altLang="cs-CZ" sz="2400" b="1" i="1" u="sng" dirty="0" err="1">
                <a:solidFill>
                  <a:schemeClr val="accent2"/>
                </a:solidFill>
              </a:rPr>
              <a:t>kální</a:t>
            </a:r>
            <a:r>
              <a:rPr lang="cs-CZ" altLang="cs-CZ" sz="2400" b="1" i="1" u="sng" dirty="0">
                <a:solidFill>
                  <a:schemeClr val="accent2"/>
                </a:solidFill>
              </a:rPr>
              <a:t> a </a:t>
            </a:r>
            <a:r>
              <a:rPr lang="en-US" altLang="cs-CZ" sz="2400" b="1" i="1" u="sng" dirty="0" err="1">
                <a:solidFill>
                  <a:schemeClr val="accent2"/>
                </a:solidFill>
              </a:rPr>
              <a:t>monet</a:t>
            </a:r>
            <a:r>
              <a:rPr lang="cs-CZ" altLang="cs-CZ" sz="2400" b="1" i="1" u="sng" dirty="0" err="1">
                <a:solidFill>
                  <a:schemeClr val="accent2"/>
                </a:solidFill>
              </a:rPr>
              <a:t>ární</a:t>
            </a:r>
            <a:r>
              <a:rPr lang="en-US" altLang="cs-CZ" sz="2400" b="1" i="1" u="sng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cs-CZ" sz="2000" i="1" dirty="0" err="1"/>
              <a:t>Teoretic</a:t>
            </a:r>
            <a:r>
              <a:rPr lang="cs-CZ" altLang="cs-CZ" sz="2000" i="1" dirty="0" err="1"/>
              <a:t>ké</a:t>
            </a:r>
            <a:r>
              <a:rPr lang="cs-CZ" altLang="cs-CZ" sz="2000" i="1" dirty="0"/>
              <a:t> vysvětlení</a:t>
            </a:r>
            <a:r>
              <a:rPr lang="cs-CZ" altLang="cs-CZ" sz="2000" dirty="0"/>
              <a:t> hospodářskopolitických opatření </a:t>
            </a:r>
            <a:r>
              <a:rPr lang="en-US" altLang="cs-CZ" sz="2000" dirty="0"/>
              <a:t>(</a:t>
            </a:r>
            <a:r>
              <a:rPr lang="cs-CZ" altLang="cs-CZ" sz="2000" dirty="0"/>
              <a:t>zdroj </a:t>
            </a:r>
            <a:r>
              <a:rPr lang="en-US" altLang="cs-CZ" sz="2000" dirty="0"/>
              <a:t>dat, </a:t>
            </a:r>
            <a:r>
              <a:rPr lang="en-US" altLang="cs-CZ" sz="2000" dirty="0" err="1"/>
              <a:t>predi</a:t>
            </a:r>
            <a:r>
              <a:rPr lang="cs-CZ" altLang="cs-CZ" sz="2000" dirty="0"/>
              <a:t>k</a:t>
            </a:r>
            <a:r>
              <a:rPr lang="en-US" altLang="cs-CZ" sz="2000" dirty="0"/>
              <a:t>c</a:t>
            </a:r>
            <a:r>
              <a:rPr lang="cs-CZ" altLang="cs-CZ" sz="2000" dirty="0"/>
              <a:t>e dopadů politik</a:t>
            </a:r>
            <a:r>
              <a:rPr lang="en-US" altLang="cs-CZ" sz="2000" dirty="0"/>
              <a:t>...)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i="1" dirty="0"/>
              <a:t>Výhody</a:t>
            </a:r>
            <a:r>
              <a:rPr lang="en-US" altLang="cs-CZ" sz="2000" dirty="0"/>
              <a:t>- </a:t>
            </a:r>
            <a:r>
              <a:rPr lang="cs-CZ" altLang="cs-CZ" sz="2000" dirty="0"/>
              <a:t>lepší uplatnění </a:t>
            </a:r>
            <a:r>
              <a:rPr lang="en-US" altLang="cs-CZ" sz="2000" dirty="0"/>
              <a:t>(</a:t>
            </a:r>
            <a:r>
              <a:rPr lang="cs-CZ" altLang="cs-CZ" sz="2000" dirty="0"/>
              <a:t>Č</a:t>
            </a:r>
            <a:r>
              <a:rPr lang="en-US" altLang="cs-CZ" sz="2000" dirty="0"/>
              <a:t>NB, MF</a:t>
            </a:r>
            <a:r>
              <a:rPr lang="cs-CZ" altLang="cs-CZ" sz="2000" dirty="0"/>
              <a:t>, ekonomičtí novináři</a:t>
            </a:r>
            <a:r>
              <a:rPr lang="en-US" altLang="cs-CZ" sz="2000" dirty="0"/>
              <a:t>…)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i="1" dirty="0"/>
              <a:t>Nevýhody</a:t>
            </a:r>
            <a:r>
              <a:rPr lang="en-US" altLang="cs-CZ" sz="2000" dirty="0"/>
              <a:t>- </a:t>
            </a:r>
            <a:r>
              <a:rPr lang="cs-CZ" altLang="cs-CZ" sz="2000" dirty="0"/>
              <a:t>možné politické tlaky, „novinářský“ styl argumentace, normativní aspekt</a:t>
            </a:r>
            <a:r>
              <a:rPr lang="en-US" altLang="cs-CZ" sz="2000" dirty="0"/>
              <a:t>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 u="sng" dirty="0">
                <a:solidFill>
                  <a:schemeClr val="accent2"/>
                </a:solidFill>
              </a:rPr>
              <a:t>Vztah k </a:t>
            </a:r>
            <a:r>
              <a:rPr lang="en-US" altLang="cs-CZ" sz="2400" b="1" i="1" u="sng" dirty="0" err="1">
                <a:solidFill>
                  <a:schemeClr val="accent2"/>
                </a:solidFill>
              </a:rPr>
              <a:t>finan</a:t>
            </a:r>
            <a:r>
              <a:rPr lang="cs-CZ" altLang="cs-CZ" sz="2400" b="1" i="1" u="sng" dirty="0">
                <a:solidFill>
                  <a:schemeClr val="accent2"/>
                </a:solidFill>
              </a:rPr>
              <a:t>čním trhům</a:t>
            </a:r>
            <a:r>
              <a:rPr lang="en-US" altLang="cs-CZ" sz="2400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cs-CZ" sz="2000" dirty="0"/>
              <a:t>Ma</a:t>
            </a:r>
            <a:r>
              <a:rPr lang="cs-CZ" altLang="cs-CZ" sz="2000" dirty="0" err="1"/>
              <a:t>kroekonomické</a:t>
            </a:r>
            <a:r>
              <a:rPr lang="en-US" altLang="cs-CZ" sz="2000" dirty="0"/>
              <a:t> v</a:t>
            </a:r>
            <a:r>
              <a:rPr lang="cs-CZ" altLang="cs-CZ" sz="2000" dirty="0" err="1"/>
              <a:t>eličiny</a:t>
            </a:r>
            <a:r>
              <a:rPr lang="cs-CZ" altLang="cs-CZ" sz="2000" dirty="0"/>
              <a:t>/ teorie jsou důležité pro </a:t>
            </a:r>
            <a:r>
              <a:rPr lang="cs-CZ" altLang="cs-CZ" sz="2000" i="1" dirty="0"/>
              <a:t>vysvětlení vývoje devizového kurzu, vývoje úrokových měr, na trhu akcií, obligací apod.</a:t>
            </a:r>
            <a:endParaRPr lang="en-US" altLang="cs-CZ" sz="2000" dirty="0"/>
          </a:p>
          <a:p>
            <a:pPr eaLnBrk="1" hangingPunct="1">
              <a:spcBef>
                <a:spcPct val="50000"/>
              </a:spcBef>
            </a:pPr>
            <a:r>
              <a:rPr lang="cs-CZ" altLang="cs-CZ" sz="2000" dirty="0"/>
              <a:t>Na druhou stranu</a:t>
            </a:r>
            <a:r>
              <a:rPr lang="en-US" altLang="cs-CZ" sz="2000" dirty="0"/>
              <a:t>-</a:t>
            </a:r>
            <a:r>
              <a:rPr lang="cs-CZ" altLang="cs-CZ" sz="2000" dirty="0"/>
              <a:t>vývoj finančního systému významný pro ekonomickou výkonnost dané země resp. světové ekonomiky</a:t>
            </a:r>
            <a:r>
              <a:rPr lang="en-US" altLang="cs-CZ" sz="2000" dirty="0"/>
              <a:t> (</a:t>
            </a:r>
            <a:r>
              <a:rPr lang="cs-CZ" altLang="cs-CZ" sz="2000" dirty="0"/>
              <a:t>viz finanční krize 2008-2012</a:t>
            </a:r>
            <a:r>
              <a:rPr lang="en-US" altLang="cs-CZ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dirty="0"/>
              <a:t>Posledních 25 let</a:t>
            </a:r>
            <a:r>
              <a:rPr lang="en-US" altLang="cs-CZ" sz="2000" dirty="0"/>
              <a:t>- </a:t>
            </a:r>
            <a:r>
              <a:rPr lang="cs-CZ" altLang="cs-CZ" sz="2000" dirty="0"/>
              <a:t>diskutována problematika </a:t>
            </a:r>
            <a:r>
              <a:rPr lang="en-US" altLang="cs-CZ" sz="2000" dirty="0"/>
              <a:t>„</a:t>
            </a:r>
            <a:r>
              <a:rPr lang="cs-CZ" altLang="cs-CZ" sz="2000" i="1" dirty="0" err="1"/>
              <a:t>fi</a:t>
            </a:r>
            <a:r>
              <a:rPr lang="en-US" altLang="cs-CZ" sz="2000" i="1" dirty="0"/>
              <a:t>nan</a:t>
            </a:r>
            <a:r>
              <a:rPr lang="cs-CZ" altLang="cs-CZ" sz="2000" i="1" dirty="0"/>
              <a:t>ční s</a:t>
            </a:r>
            <a:r>
              <a:rPr lang="en-US" altLang="cs-CZ" sz="2000" i="1" dirty="0" err="1"/>
              <a:t>tability</a:t>
            </a:r>
            <a:r>
              <a:rPr lang="en-US" altLang="cs-CZ" sz="2000" dirty="0"/>
              <a:t>“ (</a:t>
            </a:r>
            <a:r>
              <a:rPr lang="cs-CZ" altLang="cs-CZ" sz="2000" dirty="0"/>
              <a:t>viz F</a:t>
            </a:r>
            <a:r>
              <a:rPr lang="en-US" altLang="cs-CZ" sz="2000" dirty="0" err="1"/>
              <a:t>inanicial</a:t>
            </a:r>
            <a:r>
              <a:rPr lang="en-US" altLang="cs-CZ" sz="2000" dirty="0"/>
              <a:t> Stability Reports </a:t>
            </a:r>
            <a:r>
              <a:rPr lang="en-US" altLang="cs-CZ" sz="2000" dirty="0" err="1"/>
              <a:t>centr</a:t>
            </a:r>
            <a:r>
              <a:rPr lang="cs-CZ" altLang="cs-CZ" sz="2000" dirty="0" err="1"/>
              <a:t>álních</a:t>
            </a:r>
            <a:r>
              <a:rPr lang="cs-CZ" altLang="cs-CZ" sz="2000" dirty="0"/>
              <a:t> </a:t>
            </a:r>
            <a:r>
              <a:rPr lang="en-US" altLang="cs-CZ" sz="2000" dirty="0"/>
              <a:t>bank)</a:t>
            </a:r>
          </a:p>
        </p:txBody>
      </p:sp>
      <p:sp>
        <p:nvSpPr>
          <p:cNvPr id="1434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263425A-A211-4546-ABB7-AF57431D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363" y="2790825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4341" name="AutoShape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D305C8-BC0C-4438-9D58-FAD5B063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6327775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EEDCFD07-AC03-4113-AECE-37280DB3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7" y="1752288"/>
            <a:ext cx="8390493" cy="37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0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Obrázek 3">
            <a:extLst>
              <a:ext uri="{FF2B5EF4-FFF2-40B4-BE49-F238E27FC236}">
                <a16:creationId xmlns:a16="http://schemas.microsoft.com/office/drawing/2014/main" id="{AD74301D-FD5A-40C8-B358-A3293A9C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16063"/>
            <a:ext cx="8729663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2E505B8-2909-4450-A887-F4FD91D65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Méně standardní indexy krize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7E417714-C0D3-4A33-955C-82B6B916D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941388"/>
            <a:ext cx="8331200" cy="638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cs-CZ" sz="2800" b="1" i="1" u="sng">
                <a:solidFill>
                  <a:schemeClr val="accent2"/>
                </a:solidFill>
              </a:rPr>
              <a:t>hemline index</a:t>
            </a:r>
            <a:r>
              <a:rPr lang="en-US" altLang="cs-CZ" sz="2800" b="1" i="1">
                <a:solidFill>
                  <a:schemeClr val="accent2"/>
                </a:solidFill>
              </a:rPr>
              <a:t>- </a:t>
            </a:r>
            <a:r>
              <a:rPr lang="cs-CZ" altLang="cs-CZ" sz="2800"/>
              <a:t>kratší sukně během expanze</a:t>
            </a:r>
            <a:endParaRPr lang="en-US" altLang="cs-CZ" sz="2800"/>
          </a:p>
          <a:p>
            <a:pPr eaLnBrk="1" hangingPunct="1">
              <a:spcBef>
                <a:spcPct val="50000"/>
              </a:spcBef>
            </a:pPr>
            <a:r>
              <a:rPr lang="en-US" altLang="cs-CZ" sz="2800" b="1" i="1" u="sng">
                <a:solidFill>
                  <a:schemeClr val="accent2"/>
                </a:solidFill>
              </a:rPr>
              <a:t>leading lipstick indicator</a:t>
            </a:r>
            <a:r>
              <a:rPr lang="en-US" altLang="cs-CZ" sz="2800">
                <a:solidFill>
                  <a:schemeClr val="accent2"/>
                </a:solidFill>
              </a:rPr>
              <a:t>- </a:t>
            </a:r>
            <a:r>
              <a:rPr lang="cs-CZ" altLang="cs-CZ" sz="2800"/>
              <a:t>v krizi ženy používají výrazněji červené rtěnky</a:t>
            </a:r>
            <a:endParaRPr lang="en-US" altLang="cs-CZ" sz="2800"/>
          </a:p>
          <a:p>
            <a:pPr eaLnBrk="1" hangingPunct="1">
              <a:spcBef>
                <a:spcPct val="50000"/>
              </a:spcBef>
            </a:pPr>
            <a:r>
              <a:rPr lang="en-US" altLang="cs-CZ" sz="2800" b="1" i="1" u="sng">
                <a:solidFill>
                  <a:schemeClr val="accent2"/>
                </a:solidFill>
              </a:rPr>
              <a:t>"Hot waitress index„</a:t>
            </a:r>
            <a:r>
              <a:rPr lang="en-US" altLang="cs-CZ" sz="2800">
                <a:solidFill>
                  <a:schemeClr val="accent2"/>
                </a:solidFill>
              </a:rPr>
              <a:t>- </a:t>
            </a:r>
            <a:r>
              <a:rPr lang="cs-CZ" altLang="cs-CZ" sz="2800"/>
              <a:t>více sexy servírek v krizi</a:t>
            </a:r>
            <a:endParaRPr lang="cs-CZ" altLang="cs-CZ" sz="2800" b="1" i="1" u="sng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cs-CZ" sz="2800" b="1" i="1" u="sng">
                <a:solidFill>
                  <a:schemeClr val="accent2"/>
                </a:solidFill>
              </a:rPr>
              <a:t>Men's underwear index</a:t>
            </a:r>
            <a:r>
              <a:rPr lang="en-US" altLang="cs-CZ" sz="2800">
                <a:solidFill>
                  <a:schemeClr val="accent2"/>
                </a:solidFill>
              </a:rPr>
              <a:t>- </a:t>
            </a:r>
            <a:r>
              <a:rPr lang="cs-CZ" altLang="cs-CZ" sz="2800"/>
              <a:t>prodej mužského spodního prádla v krizi klesá</a:t>
            </a:r>
            <a:endParaRPr lang="en-US" altLang="cs-CZ" sz="2800"/>
          </a:p>
          <a:p>
            <a:pPr eaLnBrk="1" hangingPunct="1">
              <a:spcBef>
                <a:spcPct val="50000"/>
              </a:spcBef>
            </a:pPr>
            <a:r>
              <a:rPr lang="cs-CZ" altLang="cs-CZ" sz="2800" b="1" i="1" u="sng">
                <a:solidFill>
                  <a:schemeClr val="accent2"/>
                </a:solidFill>
              </a:rPr>
              <a:t>Index kvality pouličních muzikantů</a:t>
            </a:r>
          </a:p>
          <a:p>
            <a:pPr eaLnBrk="1" hangingPunct="1"/>
            <a:r>
              <a:rPr lang="cs-CZ" altLang="cs-CZ" sz="2400"/>
              <a:t>Vývojová křivka financí EU má profil vany? = Dvojitá recese, jedno odražení ode dna?Nikoliv, prudký sešup, pak období stagnace a nakonec všechno půjde do odpadového odtoku."</a:t>
            </a:r>
            <a:endParaRPr lang="en-US" altLang="cs-CZ" sz="2800" b="1" i="1" u="sng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800" b="1" i="1" u="sng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800" b="1" i="1">
              <a:sym typeface="Symbol" panose="05050102010706020507" pitchFamily="18" charset="2"/>
            </a:endParaRP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9B2E4432-782E-4423-ABCF-02249BCC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070F788C-D198-4F38-B948-C702D696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D550848A-53EB-4E25-8FAF-EF085D07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BC965F25-9B32-435A-AA50-EE49C735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16DA9C04-16E3-4615-9F2E-915072F87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id="{E7E51508-DB85-42AB-BA72-1E557A2B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1930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DBC39DB-E69B-484E-A606-275C33CF5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4500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7EF3FB2-83F8-4D3C-BAE1-41288C914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449CEE73-D772-4F30-85BF-69E446BF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005020C5-7E28-4CAE-A521-BA7FFC71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2949" name="Rectangle 6">
            <a:extLst>
              <a:ext uri="{FF2B5EF4-FFF2-40B4-BE49-F238E27FC236}">
                <a16:creationId xmlns:a16="http://schemas.microsoft.com/office/drawing/2014/main" id="{F63F7893-FB89-430C-B202-2F694E835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2950" name="Rectangle 7">
            <a:extLst>
              <a:ext uri="{FF2B5EF4-FFF2-40B4-BE49-F238E27FC236}">
                <a16:creationId xmlns:a16="http://schemas.microsoft.com/office/drawing/2014/main" id="{338502F8-2EC4-4DC9-9E2A-138406AF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2951" name="Rectangle 8">
            <a:extLst>
              <a:ext uri="{FF2B5EF4-FFF2-40B4-BE49-F238E27FC236}">
                <a16:creationId xmlns:a16="http://schemas.microsoft.com/office/drawing/2014/main" id="{A13C8130-8328-490B-81EF-854442B6C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2952" name="Rectangle 9">
            <a:extLst>
              <a:ext uri="{FF2B5EF4-FFF2-40B4-BE49-F238E27FC236}">
                <a16:creationId xmlns:a16="http://schemas.microsoft.com/office/drawing/2014/main" id="{4687235C-C6E3-4915-978E-E8DB1173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82953" name="Picture 10">
            <a:extLst>
              <a:ext uri="{FF2B5EF4-FFF2-40B4-BE49-F238E27FC236}">
                <a16:creationId xmlns:a16="http://schemas.microsoft.com/office/drawing/2014/main" id="{DA157A5B-18F0-4071-9DE6-35740769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93775"/>
            <a:ext cx="5880100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1A41DDA-4575-4EDA-B461-DD617F32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27BB2D76-39DC-4C5B-BCA3-1D82BD6F3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3972" name="Rectangle 5">
            <a:extLst>
              <a:ext uri="{FF2B5EF4-FFF2-40B4-BE49-F238E27FC236}">
                <a16:creationId xmlns:a16="http://schemas.microsoft.com/office/drawing/2014/main" id="{16E56048-E4D1-47F6-8F33-28601BB17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3973" name="Rectangle 6">
            <a:extLst>
              <a:ext uri="{FF2B5EF4-FFF2-40B4-BE49-F238E27FC236}">
                <a16:creationId xmlns:a16="http://schemas.microsoft.com/office/drawing/2014/main" id="{3F516D91-F7D1-4A2D-B99C-3982D1AB5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3974" name="Rectangle 7">
            <a:extLst>
              <a:ext uri="{FF2B5EF4-FFF2-40B4-BE49-F238E27FC236}">
                <a16:creationId xmlns:a16="http://schemas.microsoft.com/office/drawing/2014/main" id="{16AEFD2E-FD76-415B-8966-3B1A57D1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3975" name="Rectangle 8">
            <a:extLst>
              <a:ext uri="{FF2B5EF4-FFF2-40B4-BE49-F238E27FC236}">
                <a16:creationId xmlns:a16="http://schemas.microsoft.com/office/drawing/2014/main" id="{959258EA-9D2D-4A3A-BBEB-A47965CD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3976" name="Rectangle 9">
            <a:extLst>
              <a:ext uri="{FF2B5EF4-FFF2-40B4-BE49-F238E27FC236}">
                <a16:creationId xmlns:a16="http://schemas.microsoft.com/office/drawing/2014/main" id="{E02F3EB3-F565-4FAD-BBC3-E3EA5C88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83977" name="Picture 10">
            <a:extLst>
              <a:ext uri="{FF2B5EF4-FFF2-40B4-BE49-F238E27FC236}">
                <a16:creationId xmlns:a16="http://schemas.microsoft.com/office/drawing/2014/main" id="{67FB0C42-F1C5-413C-A64F-BB2AE217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143000"/>
            <a:ext cx="5880100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4217499E-9C9F-1D4C-3BAD-BAFFA49B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34" y="3275680"/>
            <a:ext cx="5959966" cy="3582320"/>
          </a:xfrm>
          <a:prstGeom prst="rect">
            <a:avLst/>
          </a:prstGeom>
        </p:spPr>
      </p:pic>
      <p:sp>
        <p:nvSpPr>
          <p:cNvPr id="84994" name="Rectangle 4">
            <a:extLst>
              <a:ext uri="{FF2B5EF4-FFF2-40B4-BE49-F238E27FC236}">
                <a16:creationId xmlns:a16="http://schemas.microsoft.com/office/drawing/2014/main" id="{D9F57C8D-0379-48F3-95A6-D7C5DD8A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4995" name="Rectangle 5">
            <a:extLst>
              <a:ext uri="{FF2B5EF4-FFF2-40B4-BE49-F238E27FC236}">
                <a16:creationId xmlns:a16="http://schemas.microsoft.com/office/drawing/2014/main" id="{D55DF386-4DB1-4A4D-B671-E6A6E8726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F8B07279-EFF6-4C49-994A-DFE4C14BD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C0AE87C6-E308-4421-869C-6AEA1909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4998" name="Rectangle 8">
            <a:extLst>
              <a:ext uri="{FF2B5EF4-FFF2-40B4-BE49-F238E27FC236}">
                <a16:creationId xmlns:a16="http://schemas.microsoft.com/office/drawing/2014/main" id="{8912E83A-D932-40AB-8534-5269A9B6A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4999" name="Rectangle 9">
            <a:extLst>
              <a:ext uri="{FF2B5EF4-FFF2-40B4-BE49-F238E27FC236}">
                <a16:creationId xmlns:a16="http://schemas.microsoft.com/office/drawing/2014/main" id="{B1E24AE0-2498-478F-A176-655184AD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5000" name="AutoShape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6180BD1-5623-4780-9514-71785DFF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6210300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EA930F6-6A33-F9CB-7190-B0621326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2700"/>
            <a:ext cx="5959966" cy="358232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>
            <a:extLst>
              <a:ext uri="{FF2B5EF4-FFF2-40B4-BE49-F238E27FC236}">
                <a16:creationId xmlns:a16="http://schemas.microsoft.com/office/drawing/2014/main" id="{8A8E8283-E9DF-46C6-A75C-05461925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91635182-9280-4063-AC88-319D6540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53AB2A10-37AB-4364-88A4-AC796412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3B1978BD-128E-4C9C-860F-92D37817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6022" name="Rectangle 8">
            <a:extLst>
              <a:ext uri="{FF2B5EF4-FFF2-40B4-BE49-F238E27FC236}">
                <a16:creationId xmlns:a16="http://schemas.microsoft.com/office/drawing/2014/main" id="{0D6FD482-15D3-492E-9C3F-A2F2F992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6023" name="Rectangle 9">
            <a:extLst>
              <a:ext uri="{FF2B5EF4-FFF2-40B4-BE49-F238E27FC236}">
                <a16:creationId xmlns:a16="http://schemas.microsoft.com/office/drawing/2014/main" id="{077ECEB3-A54E-4102-A356-5FB9F4CA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242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6024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0C80FDD-64BA-4260-AC24-2D2E60E2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6210300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86025" name="Picture 2">
            <a:extLst>
              <a:ext uri="{FF2B5EF4-FFF2-40B4-BE49-F238E27FC236}">
                <a16:creationId xmlns:a16="http://schemas.microsoft.com/office/drawing/2014/main" id="{00DEEF72-3349-44D4-A621-11A95C6B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04775"/>
            <a:ext cx="4899025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6" name="Picture 3">
            <a:extLst>
              <a:ext uri="{FF2B5EF4-FFF2-40B4-BE49-F238E27FC236}">
                <a16:creationId xmlns:a16="http://schemas.microsoft.com/office/drawing/2014/main" id="{E6486A87-2ADF-4C6E-A8F7-91305263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3438525"/>
            <a:ext cx="49752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5" descr=" ">
            <a:extLst>
              <a:ext uri="{FF2B5EF4-FFF2-40B4-BE49-F238E27FC236}">
                <a16:creationId xmlns:a16="http://schemas.microsoft.com/office/drawing/2014/main" id="{C2A63EE5-078D-467B-8215-F5F94A1C2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55588"/>
            <a:ext cx="7935913" cy="660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239B572-59EA-439B-9172-B4B604F5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6210300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" name="Pravá složená závorka 1">
            <a:extLst>
              <a:ext uri="{FF2B5EF4-FFF2-40B4-BE49-F238E27FC236}">
                <a16:creationId xmlns:a16="http://schemas.microsoft.com/office/drawing/2014/main" id="{B0441AAB-598E-4B9E-BCD6-3E07A407E4D1}"/>
              </a:ext>
            </a:extLst>
          </p:cNvPr>
          <p:cNvSpPr/>
          <p:nvPr/>
        </p:nvSpPr>
        <p:spPr>
          <a:xfrm>
            <a:off x="4413250" y="1844675"/>
            <a:ext cx="219868" cy="11374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  <p:sp>
        <p:nvSpPr>
          <p:cNvPr id="3" name="Pravá složená závorka 2">
            <a:extLst>
              <a:ext uri="{FF2B5EF4-FFF2-40B4-BE49-F238E27FC236}">
                <a16:creationId xmlns:a16="http://schemas.microsoft.com/office/drawing/2014/main" id="{FB595047-1B57-46F2-89EF-F25487D3B1F4}"/>
              </a:ext>
            </a:extLst>
          </p:cNvPr>
          <p:cNvSpPr/>
          <p:nvPr/>
        </p:nvSpPr>
        <p:spPr>
          <a:xfrm>
            <a:off x="4327695" y="376927"/>
            <a:ext cx="484018" cy="2605223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  <p:sp>
        <p:nvSpPr>
          <p:cNvPr id="88070" name="TextovéPole 6">
            <a:extLst>
              <a:ext uri="{FF2B5EF4-FFF2-40B4-BE49-F238E27FC236}">
                <a16:creationId xmlns:a16="http://schemas.microsoft.com/office/drawing/2014/main" id="{6DF3E27F-632C-4BD8-9313-0EE352A7D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2252663"/>
            <a:ext cx="58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solidFill>
                  <a:srgbClr val="FF0000"/>
                </a:solidFill>
              </a:rPr>
              <a:t>HDP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8657C-414C-46C3-878D-8DB10ED42E4E}"/>
              </a:ext>
            </a:extLst>
          </p:cNvPr>
          <p:cNvSpPr txBox="1"/>
          <p:nvPr/>
        </p:nvSpPr>
        <p:spPr>
          <a:xfrm>
            <a:off x="4930775" y="1504950"/>
            <a:ext cx="19494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1600" dirty="0">
                <a:solidFill>
                  <a:schemeClr val="accent6"/>
                </a:solidFill>
              </a:rPr>
              <a:t>Produkce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705AF9C-4DE5-C7B9-6147-9D08E8C97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580" y="232486"/>
            <a:ext cx="4460830" cy="317690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06473AE-08DB-A119-8534-CBD57281D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695" y="3219117"/>
            <a:ext cx="4477290" cy="3588417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85E74F6-4C9D-40A6-A6BE-483A472B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6210300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2A993721-7B8C-56F4-ACD4-BAE14650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921" y="2738427"/>
            <a:ext cx="5541744" cy="4023709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EC3EBC14-6059-8EC3-0988-31FF2DE29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33277" cy="3987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45286DB-221D-43DA-B0D5-F16BAA32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-3127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Nástroje m</a:t>
            </a:r>
            <a:r>
              <a:rPr lang="en-US" altLang="cs-CZ" sz="2800" b="1" i="1">
                <a:solidFill>
                  <a:schemeClr val="tx2"/>
                </a:solidFill>
              </a:rPr>
              <a:t>a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US" altLang="cs-CZ" sz="2800" b="1" i="1">
                <a:solidFill>
                  <a:schemeClr val="tx2"/>
                </a:solidFill>
              </a:rPr>
              <a:t>roe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US" altLang="cs-CZ" sz="2800" b="1" i="1">
                <a:solidFill>
                  <a:schemeClr val="tx2"/>
                </a:solidFill>
              </a:rPr>
              <a:t>onomi</a:t>
            </a:r>
            <a:r>
              <a:rPr lang="cs-CZ" altLang="cs-CZ" sz="2800" b="1" i="1">
                <a:solidFill>
                  <a:schemeClr val="tx2"/>
                </a:solidFill>
              </a:rPr>
              <a:t>e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EBEDC902-C06B-4CC9-9D8E-C891C4F76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401638"/>
            <a:ext cx="8910637" cy="607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400" i="1" dirty="0">
                <a:solidFill>
                  <a:schemeClr val="accent2"/>
                </a:solidFill>
              </a:rPr>
              <a:t>Deduktivní (mikroekonomický) vs. Induktivní (empirický) přístup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cs-CZ" altLang="cs-CZ" sz="2400" b="1" i="1" u="sng" dirty="0">
                <a:solidFill>
                  <a:schemeClr val="accent2"/>
                </a:solidFill>
              </a:rPr>
              <a:t>Vztah k mikroekonomii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dirty="0"/>
              <a:t>Mikroekonomie- popis chování jednotlivých ekonomických subjektů (agentů)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dirty="0"/>
              <a:t>Obtížné popisovat vývoje celé ekonomiky pomocí popisu chování každé jednotlivé domácnosti/ firmy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dirty="0"/>
              <a:t>Moderní makro (</a:t>
            </a:r>
            <a:r>
              <a:rPr lang="cs-CZ" altLang="cs-CZ" sz="2000" dirty="0" err="1"/>
              <a:t>Barro</a:t>
            </a:r>
            <a:r>
              <a:rPr lang="cs-CZ" altLang="cs-CZ" sz="2000" dirty="0"/>
              <a:t>, nová keynesiánská makro) hledá mikroekonomické kořeny– koncept reprezentativní domácnosti (firmy)- ale </a:t>
            </a:r>
            <a:r>
              <a:rPr lang="cs-CZ" altLang="cs-CZ" sz="2000" i="1" dirty="0"/>
              <a:t>problém agregace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 u="sng" dirty="0">
                <a:solidFill>
                  <a:schemeClr val="accent2"/>
                </a:solidFill>
              </a:rPr>
              <a:t>Vztah k ekonometrii a statistice</a:t>
            </a:r>
            <a:r>
              <a:rPr lang="cs-CZ" altLang="cs-CZ" sz="2400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dirty="0"/>
              <a:t>Ekonometrie velmi využívána- </a:t>
            </a:r>
            <a:r>
              <a:rPr lang="cs-CZ" altLang="cs-CZ" sz="2000" i="1" dirty="0"/>
              <a:t>formulace základních makroekonomických “zákonů“</a:t>
            </a:r>
            <a:r>
              <a:rPr lang="cs-CZ" altLang="cs-CZ" sz="2000" dirty="0"/>
              <a:t> (</a:t>
            </a:r>
            <a:r>
              <a:rPr lang="cs-CZ" altLang="cs-CZ" sz="2000" dirty="0" err="1"/>
              <a:t>Okunův</a:t>
            </a:r>
            <a:r>
              <a:rPr lang="cs-CZ" altLang="cs-CZ" sz="2000" dirty="0"/>
              <a:t> zákon, </a:t>
            </a:r>
            <a:r>
              <a:rPr lang="cs-CZ" altLang="cs-CZ" sz="2000" dirty="0" err="1"/>
              <a:t>Philipsova</a:t>
            </a:r>
            <a:r>
              <a:rPr lang="cs-CZ" altLang="cs-CZ" sz="2000" dirty="0"/>
              <a:t> křivka), 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cs-CZ" altLang="cs-CZ" dirty="0"/>
              <a:t>-</a:t>
            </a:r>
            <a:r>
              <a:rPr lang="cs-CZ" altLang="cs-CZ" i="1" dirty="0"/>
              <a:t>odhadování vývoje makro veličin, empirické potvrzování ekonomických teorií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cs-CZ" altLang="cs-CZ" i="1" dirty="0"/>
              <a:t>-analýza časových řad vs. průřezová analýza vs. Analýza panelových dat</a:t>
            </a:r>
          </a:p>
          <a:p>
            <a:pPr eaLnBrk="1" hangingPunct="1">
              <a:spcBef>
                <a:spcPct val="0"/>
              </a:spcBef>
            </a:pPr>
            <a:r>
              <a:rPr lang="cs-CZ" altLang="cs-CZ" sz="2000" i="1" dirty="0"/>
              <a:t>Možné problémy</a:t>
            </a:r>
            <a:r>
              <a:rPr lang="cs-CZ" altLang="cs-CZ" sz="2000" dirty="0"/>
              <a:t>: </a:t>
            </a:r>
            <a:r>
              <a:rPr lang="cs-CZ" altLang="cs-CZ" sz="2000" dirty="0">
                <a:solidFill>
                  <a:schemeClr val="accent2"/>
                </a:solidFill>
              </a:rPr>
              <a:t>čistý data </a:t>
            </a:r>
            <a:r>
              <a:rPr lang="cs-CZ" altLang="cs-CZ" sz="2000" dirty="0" err="1">
                <a:solidFill>
                  <a:schemeClr val="accent2"/>
                </a:solidFill>
              </a:rPr>
              <a:t>mining</a:t>
            </a:r>
            <a:r>
              <a:rPr lang="cs-CZ" altLang="cs-CZ" sz="2000" dirty="0">
                <a:solidFill>
                  <a:schemeClr val="accent2"/>
                </a:solidFill>
              </a:rPr>
              <a:t> („</a:t>
            </a:r>
            <a:r>
              <a:rPr lang="cs-CZ" altLang="cs-CZ" sz="2000" dirty="0" err="1">
                <a:solidFill>
                  <a:schemeClr val="accent2"/>
                </a:solidFill>
              </a:rPr>
              <a:t>spurious</a:t>
            </a:r>
            <a:r>
              <a:rPr lang="cs-CZ" altLang="cs-CZ" sz="2000" dirty="0">
                <a:solidFill>
                  <a:schemeClr val="accent2"/>
                </a:solidFill>
              </a:rPr>
              <a:t> </a:t>
            </a:r>
            <a:r>
              <a:rPr lang="cs-CZ" altLang="cs-CZ" sz="2000" dirty="0" err="1">
                <a:solidFill>
                  <a:schemeClr val="accent2"/>
                </a:solidFill>
              </a:rPr>
              <a:t>regressions</a:t>
            </a:r>
            <a:r>
              <a:rPr lang="cs-CZ" altLang="cs-CZ" sz="2000" dirty="0">
                <a:solidFill>
                  <a:schemeClr val="accent2"/>
                </a:solidFill>
              </a:rPr>
              <a:t>“)</a:t>
            </a:r>
            <a:r>
              <a:rPr lang="cs-CZ" altLang="cs-CZ" sz="2000" dirty="0"/>
              <a:t>, </a:t>
            </a:r>
            <a:r>
              <a:rPr lang="cs-CZ" altLang="cs-CZ" sz="2000" dirty="0">
                <a:solidFill>
                  <a:schemeClr val="accent2"/>
                </a:solidFill>
              </a:rPr>
              <a:t>zaměnění příčiny a následku (obrácená kauzalita)</a:t>
            </a:r>
            <a:r>
              <a:rPr lang="cs-CZ" altLang="cs-CZ" sz="2000" dirty="0"/>
              <a:t>, </a:t>
            </a:r>
            <a:r>
              <a:rPr lang="cs-CZ" altLang="cs-CZ" sz="2000" dirty="0">
                <a:solidFill>
                  <a:schemeClr val="accent2"/>
                </a:solidFill>
              </a:rPr>
              <a:t>vliv třetího faktoru, </a:t>
            </a:r>
            <a:r>
              <a:rPr lang="cs-CZ" altLang="cs-CZ" sz="2000" dirty="0" err="1">
                <a:solidFill>
                  <a:schemeClr val="accent2"/>
                </a:solidFill>
              </a:rPr>
              <a:t>endogenita</a:t>
            </a:r>
            <a:r>
              <a:rPr lang="cs-CZ" altLang="cs-CZ" sz="2000" dirty="0">
                <a:solidFill>
                  <a:schemeClr val="accent2"/>
                </a:solidFill>
              </a:rPr>
              <a:t>,</a:t>
            </a:r>
            <a:r>
              <a:rPr lang="cs-CZ" altLang="cs-CZ" sz="2000" dirty="0"/>
              <a:t> </a:t>
            </a:r>
            <a:r>
              <a:rPr lang="cs-CZ" altLang="cs-CZ" sz="2000" dirty="0">
                <a:solidFill>
                  <a:schemeClr val="accent2"/>
                </a:solidFill>
              </a:rPr>
              <a:t>časové trendy</a:t>
            </a:r>
            <a:r>
              <a:rPr lang="cs-CZ" altLang="cs-CZ" sz="2000" dirty="0"/>
              <a:t>, ….</a:t>
            </a:r>
          </a:p>
        </p:txBody>
      </p:sp>
      <p:sp>
        <p:nvSpPr>
          <p:cNvPr id="11268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FCA873F-5C1A-4714-B013-DBFAD909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3" y="6448425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>
            <a:extLst>
              <a:ext uri="{FF2B5EF4-FFF2-40B4-BE49-F238E27FC236}">
                <a16:creationId xmlns:a16="http://schemas.microsoft.com/office/drawing/2014/main" id="{7F1693BD-A27C-4D5A-930F-BA060C45D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M-o-M vs. Y-o-Y vs. Průměrná inflace 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A4A24A2-ABBD-4522-9978-B57BAB34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1579563"/>
            <a:ext cx="1428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solidFill>
                  <a:srgbClr val="FF0000"/>
                </a:solidFill>
              </a:rPr>
              <a:t>Zavedení DPH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445EB333-2241-4C80-9427-4290C0E65686}"/>
              </a:ext>
            </a:extLst>
          </p:cNvPr>
          <p:cNvCxnSpPr>
            <a:cxnSpLocks/>
          </p:cNvCxnSpPr>
          <p:nvPr/>
        </p:nvCxnSpPr>
        <p:spPr>
          <a:xfrm flipH="1">
            <a:off x="941388" y="1917700"/>
            <a:ext cx="342900" cy="1022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>
            <a:extLst>
              <a:ext uri="{FF2B5EF4-FFF2-40B4-BE49-F238E27FC236}">
                <a16:creationId xmlns:a16="http://schemas.microsoft.com/office/drawing/2014/main" id="{E666B75E-C6ED-41BA-8814-AC013765D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2354263"/>
            <a:ext cx="20701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solidFill>
                  <a:srgbClr val="FF0000"/>
                </a:solidFill>
              </a:rPr>
              <a:t>Zvýšení spodní sazby DPH z 5 na 9%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69A93B62-29BD-4D4F-892F-CB95D434BED2}"/>
              </a:ext>
            </a:extLst>
          </p:cNvPr>
          <p:cNvCxnSpPr>
            <a:cxnSpLocks/>
          </p:cNvCxnSpPr>
          <p:nvPr/>
        </p:nvCxnSpPr>
        <p:spPr>
          <a:xfrm flipH="1">
            <a:off x="4893865" y="2847975"/>
            <a:ext cx="494110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4DD7D3A-E125-43F5-B8D6-39773F081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233613"/>
            <a:ext cx="20685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Zvýšení spodní sazby DPH z 10 na 14%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203C57EB-FDCE-4CE6-9F85-C01AA5219F16}"/>
              </a:ext>
            </a:extLst>
          </p:cNvPr>
          <p:cNvCxnSpPr>
            <a:cxnSpLocks/>
          </p:cNvCxnSpPr>
          <p:nvPr/>
        </p:nvCxnSpPr>
        <p:spPr>
          <a:xfrm flipH="1">
            <a:off x="6067425" y="2819400"/>
            <a:ext cx="644526" cy="981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A2E931E-44C4-44F8-B0E1-8F26E550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2509838"/>
            <a:ext cx="1644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solidFill>
                  <a:srgbClr val="FF0000"/>
                </a:solidFill>
              </a:rPr>
              <a:t>Energie do vyšší sazby DPH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568D4CA8-0965-4C41-AAC8-4169FA9182DB}"/>
              </a:ext>
            </a:extLst>
          </p:cNvPr>
          <p:cNvCxnSpPr>
            <a:cxnSpLocks/>
          </p:cNvCxnSpPr>
          <p:nvPr/>
        </p:nvCxnSpPr>
        <p:spPr>
          <a:xfrm flipH="1">
            <a:off x="2233534" y="3008313"/>
            <a:ext cx="336629" cy="677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5580F4F-CC4C-9BF3-5B48-22534993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966" y="2767999"/>
            <a:ext cx="19626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Šok do světových cen energií a potravin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84BC5F9F-88D6-3C68-8462-1CCC34C960A1}"/>
              </a:ext>
            </a:extLst>
          </p:cNvPr>
          <p:cNvCxnSpPr>
            <a:cxnSpLocks/>
          </p:cNvCxnSpPr>
          <p:nvPr/>
        </p:nvCxnSpPr>
        <p:spPr>
          <a:xfrm>
            <a:off x="7883682" y="3396622"/>
            <a:ext cx="390888" cy="403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97A4B748-BDC4-4231-F2E4-0BA973090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3565"/>
              </p:ext>
            </p:extLst>
          </p:nvPr>
        </p:nvGraphicFramePr>
        <p:xfrm>
          <a:off x="13607" y="597013"/>
          <a:ext cx="9116786" cy="5663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4" grpId="0"/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>
            <a:extLst>
              <a:ext uri="{FF2B5EF4-FFF2-40B4-BE49-F238E27FC236}">
                <a16:creationId xmlns:a16="http://schemas.microsoft.com/office/drawing/2014/main" id="{396022E6-853B-4A41-8270-70673E9D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M-o-M vs. Y-o-Y vs. Průměrná inflace 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3AA18F4-A935-0A1C-223B-3ABA0F71D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1579563"/>
            <a:ext cx="1428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solidFill>
                  <a:srgbClr val="FF0000"/>
                </a:solidFill>
              </a:rPr>
              <a:t>Zavedení DPH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28675E2-568A-7471-D313-A722293EA440}"/>
              </a:ext>
            </a:extLst>
          </p:cNvPr>
          <p:cNvCxnSpPr>
            <a:cxnSpLocks/>
          </p:cNvCxnSpPr>
          <p:nvPr/>
        </p:nvCxnSpPr>
        <p:spPr>
          <a:xfrm flipH="1">
            <a:off x="941388" y="1917700"/>
            <a:ext cx="342900" cy="1022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A920E62-6515-DC7A-2786-21E6C21D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2354263"/>
            <a:ext cx="20701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solidFill>
                  <a:srgbClr val="FF0000"/>
                </a:solidFill>
              </a:rPr>
              <a:t>Zvýšení spodní sazby DPH z 5 na 9%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21A1EF14-54C6-66F8-21A7-7B69E4F91689}"/>
              </a:ext>
            </a:extLst>
          </p:cNvPr>
          <p:cNvCxnSpPr>
            <a:cxnSpLocks/>
          </p:cNvCxnSpPr>
          <p:nvPr/>
        </p:nvCxnSpPr>
        <p:spPr>
          <a:xfrm flipH="1">
            <a:off x="4893865" y="2847975"/>
            <a:ext cx="494110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60D25CC-9A1B-D49C-91D2-10598AD70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233613"/>
            <a:ext cx="20685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Zvýšení spodní sazby DPH z 10 na 14%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52BE27BB-550E-B445-4530-AC9CE8419212}"/>
              </a:ext>
            </a:extLst>
          </p:cNvPr>
          <p:cNvCxnSpPr>
            <a:cxnSpLocks/>
          </p:cNvCxnSpPr>
          <p:nvPr/>
        </p:nvCxnSpPr>
        <p:spPr>
          <a:xfrm flipH="1">
            <a:off x="6067425" y="2819400"/>
            <a:ext cx="644526" cy="981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E4C9742-4CE9-5CD6-AB6D-A1EB0D4F3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2509838"/>
            <a:ext cx="1644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solidFill>
                  <a:srgbClr val="FF0000"/>
                </a:solidFill>
              </a:rPr>
              <a:t>Energie do vyšší sazby DPH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D9514836-2934-3213-E535-81820939CFF4}"/>
              </a:ext>
            </a:extLst>
          </p:cNvPr>
          <p:cNvCxnSpPr>
            <a:cxnSpLocks/>
          </p:cNvCxnSpPr>
          <p:nvPr/>
        </p:nvCxnSpPr>
        <p:spPr>
          <a:xfrm flipH="1">
            <a:off x="2233534" y="3008313"/>
            <a:ext cx="336629" cy="677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210E411C-A14B-A3CB-467A-AAF71C3CB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966" y="2767999"/>
            <a:ext cx="19626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Šok do světových cen energií a potravin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4B7F2E6B-4C00-CF50-70E1-89403D2870A0}"/>
              </a:ext>
            </a:extLst>
          </p:cNvPr>
          <p:cNvCxnSpPr>
            <a:cxnSpLocks/>
          </p:cNvCxnSpPr>
          <p:nvPr/>
        </p:nvCxnSpPr>
        <p:spPr>
          <a:xfrm>
            <a:off x="7883682" y="3396622"/>
            <a:ext cx="390888" cy="403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58E1FDA0-3A49-64AB-FB2A-825261889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51125"/>
              </p:ext>
            </p:extLst>
          </p:nvPr>
        </p:nvGraphicFramePr>
        <p:xfrm>
          <a:off x="13607" y="610973"/>
          <a:ext cx="9116786" cy="5663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3" grpId="0"/>
      <p:bldP spid="25" grpId="0"/>
      <p:bldP spid="2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F2C5565F-B522-4A7E-8B62-F758C933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M-o-M vs. Y-o-Y vs. Průměrná inflace 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74755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054233E-2851-491A-9147-09113ECC8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4500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5A13EC2A-777F-F4AB-2D16-A16B28007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33951"/>
              </p:ext>
            </p:extLst>
          </p:nvPr>
        </p:nvGraphicFramePr>
        <p:xfrm>
          <a:off x="13607" y="597013"/>
          <a:ext cx="9116786" cy="5663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F2C5565F-B522-4A7E-8B62-F758C933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CPI vs. deflátor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E43828C-098E-F6C5-C25A-CE838D09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0" y="948932"/>
            <a:ext cx="8252260" cy="49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F2C5565F-B522-4A7E-8B62-F758C933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CPI vs. deflátor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53D181E-F81A-DDB1-3220-DC729CF6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0" y="948932"/>
            <a:ext cx="8252260" cy="49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22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F2C5565F-B522-4A7E-8B62-F758C933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Různé typy inflace 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97402DA-51B8-097C-30EF-4AC5A9B5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128"/>
            <a:ext cx="9126503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303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F2C5565F-B522-4A7E-8B62-F758C933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Dopočtené indexy inflace 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74755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054233E-2851-491A-9147-09113ECC8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4500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5E13CC97-0D7F-08C0-7FAA-255562ED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7" y="766000"/>
            <a:ext cx="8882033" cy="55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553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FA6C189-436C-487A-9823-476F8550C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Míra nezaměstnanosti </a:t>
            </a:r>
            <a:r>
              <a:rPr lang="en-GB" altLang="cs-CZ" sz="2800" b="1" i="1">
                <a:solidFill>
                  <a:schemeClr val="tx2"/>
                </a:solidFill>
              </a:rPr>
              <a:t>MPSV vs. V</a:t>
            </a:r>
            <a:r>
              <a:rPr lang="cs-CZ" altLang="cs-CZ" sz="2800" b="1" i="1">
                <a:solidFill>
                  <a:schemeClr val="tx2"/>
                </a:solidFill>
              </a:rPr>
              <a:t>Š</a:t>
            </a:r>
            <a:r>
              <a:rPr lang="en-GB" altLang="cs-CZ" sz="2800" b="1" i="1">
                <a:solidFill>
                  <a:schemeClr val="tx2"/>
                </a:solidFill>
              </a:rPr>
              <a:t>PS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B0301F1C-CA20-4C33-B718-1AEA59AFE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75780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5BE8684-96EA-45E4-A80B-F33E1A8A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5856288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7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9012E49-9760-4933-BDF6-00997FA9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259301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A00-000004040000}"/>
              </a:ext>
            </a:extLst>
          </p:cNvPr>
          <p:cNvGraphicFramePr>
            <a:graphicFrameLocks/>
          </p:cNvGraphicFramePr>
          <p:nvPr/>
        </p:nvGraphicFramePr>
        <p:xfrm>
          <a:off x="339210" y="1064925"/>
          <a:ext cx="8465579" cy="4728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8F0D455-A825-4429-8CFF-947F5349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Histor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</a:rPr>
              <a:t>a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roe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onomi</a:t>
            </a:r>
            <a:r>
              <a:rPr lang="cs-CZ" altLang="cs-CZ" sz="2800" b="1" i="1">
                <a:solidFill>
                  <a:schemeClr val="tx2"/>
                </a:solidFill>
              </a:rPr>
              <a:t>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05B75D68-F42D-496C-9F2F-70C6EF55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830263"/>
            <a:ext cx="8647112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/>
              <a:t>Problém- nemožnost provádět řízené experimenty+ stochastický charakter ekonomiky </a:t>
            </a:r>
            <a:r>
              <a:rPr lang="cs-CZ" altLang="cs-CZ" sz="2000">
                <a:sym typeface="Symbol" panose="05050102010706020507" pitchFamily="18" charset="2"/>
              </a:rPr>
              <a:t> téměř nemožné vyvrátit jakoukoli ekonomickou teorii</a:t>
            </a:r>
            <a:endParaRPr lang="cs-CZ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b="1" i="1">
                <a:solidFill>
                  <a:schemeClr val="accent2"/>
                </a:solidFill>
              </a:rPr>
              <a:t>A. Klasická a neoklasická teorie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</a:t>
            </a:r>
            <a:r>
              <a:rPr lang="cs-CZ" altLang="cs-CZ" sz="1600">
                <a:cs typeface="Times New Roman" panose="02020603050405020304" pitchFamily="18" charset="0"/>
              </a:rPr>
              <a:t>●</a:t>
            </a:r>
            <a:r>
              <a:rPr lang="cs-CZ" altLang="cs-CZ" sz="2000">
                <a:solidFill>
                  <a:schemeClr val="accent1"/>
                </a:solidFill>
              </a:rPr>
              <a:t>Klasická teorie-</a:t>
            </a:r>
            <a:r>
              <a:rPr lang="cs-CZ" altLang="cs-CZ" sz="2000"/>
              <a:t> Adam Smith, David Ricardo, Thomas Robert Malthus,,.... 		(1776 až 1871)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</a:t>
            </a:r>
            <a:r>
              <a:rPr lang="cs-CZ" altLang="cs-CZ" sz="1600">
                <a:cs typeface="Times New Roman" panose="02020603050405020304" pitchFamily="18" charset="0"/>
              </a:rPr>
              <a:t>●</a:t>
            </a:r>
            <a:r>
              <a:rPr lang="cs-CZ" altLang="cs-CZ" sz="2000">
                <a:solidFill>
                  <a:schemeClr val="accent1"/>
                </a:solidFill>
              </a:rPr>
              <a:t>Marginalistická revoluce-</a:t>
            </a:r>
            <a:r>
              <a:rPr lang="cs-CZ" altLang="cs-CZ" sz="2000"/>
              <a:t> Léon Walras, William Stanley Jevons, Carl Menger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</a:t>
            </a:r>
            <a:r>
              <a:rPr lang="cs-CZ" altLang="cs-CZ" sz="1600">
                <a:cs typeface="Times New Roman" panose="02020603050405020304" pitchFamily="18" charset="0"/>
              </a:rPr>
              <a:t>●</a:t>
            </a:r>
            <a:r>
              <a:rPr lang="cs-CZ" altLang="cs-CZ" sz="2000">
                <a:solidFill>
                  <a:schemeClr val="accent1"/>
                </a:solidFill>
              </a:rPr>
              <a:t>Monetarismus</a:t>
            </a:r>
            <a:r>
              <a:rPr lang="cs-CZ" altLang="cs-CZ" sz="2000"/>
              <a:t>- Milton Friedman (od 50tých let)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</a:t>
            </a:r>
            <a:r>
              <a:rPr lang="cs-CZ" altLang="cs-CZ" sz="1600">
                <a:cs typeface="Times New Roman" panose="02020603050405020304" pitchFamily="18" charset="0"/>
              </a:rPr>
              <a:t>●</a:t>
            </a:r>
            <a:r>
              <a:rPr lang="cs-CZ" altLang="cs-CZ" sz="2000">
                <a:solidFill>
                  <a:schemeClr val="accent1"/>
                </a:solidFill>
              </a:rPr>
              <a:t>Nová klasická makroekonomie</a:t>
            </a:r>
            <a:r>
              <a:rPr lang="cs-CZ" altLang="cs-CZ" sz="2000"/>
              <a:t> (Reálné hospodářské cykly)- 	 	Lucas, Barro (od 70tých let)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 </a:t>
            </a:r>
            <a:r>
              <a:rPr lang="cs-CZ" altLang="cs-CZ" sz="1600">
                <a:cs typeface="Times New Roman" panose="02020603050405020304" pitchFamily="18" charset="0"/>
              </a:rPr>
              <a:t>●</a:t>
            </a:r>
            <a:r>
              <a:rPr lang="cs-CZ" altLang="cs-CZ" sz="2000">
                <a:solidFill>
                  <a:schemeClr val="accent1"/>
                </a:solidFill>
              </a:rPr>
              <a:t>Ekonomie strany nabídky-</a:t>
            </a:r>
            <a:r>
              <a:rPr lang="cs-CZ" altLang="cs-CZ" sz="2000"/>
              <a:t> Laffer (od 70tých let)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 </a:t>
            </a:r>
            <a:r>
              <a:rPr lang="cs-CZ" altLang="cs-CZ" sz="2000">
                <a:cs typeface="Times New Roman" panose="02020603050405020304" pitchFamily="18" charset="0"/>
              </a:rPr>
              <a:t>●</a:t>
            </a:r>
            <a:r>
              <a:rPr lang="cs-CZ" altLang="cs-CZ" sz="2000">
                <a:solidFill>
                  <a:schemeClr val="accent1"/>
                </a:solidFill>
              </a:rPr>
              <a:t>Teorie veřejné volby-</a:t>
            </a:r>
            <a:r>
              <a:rPr lang="cs-CZ" altLang="cs-CZ" sz="2000"/>
              <a:t> Buchanan (od 70tých let)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b="1" i="1">
                <a:solidFill>
                  <a:schemeClr val="accent2"/>
                </a:solidFill>
              </a:rPr>
              <a:t>B. Keynesiánské přístupy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 </a:t>
            </a:r>
            <a:r>
              <a:rPr lang="cs-CZ" altLang="cs-CZ" sz="1600">
                <a:cs typeface="Times New Roman" panose="02020603050405020304" pitchFamily="18" charset="0"/>
              </a:rPr>
              <a:t>●</a:t>
            </a:r>
            <a:r>
              <a:rPr lang="cs-CZ" altLang="cs-CZ" sz="2000">
                <a:solidFill>
                  <a:schemeClr val="accent1"/>
                </a:solidFill>
              </a:rPr>
              <a:t>původní Keynes-</a:t>
            </a:r>
            <a:r>
              <a:rPr lang="cs-CZ" altLang="cs-CZ" sz="2000"/>
              <a:t> 1936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 </a:t>
            </a:r>
            <a:r>
              <a:rPr lang="cs-CZ" altLang="cs-CZ" sz="1600">
                <a:cs typeface="Times New Roman" panose="02020603050405020304" pitchFamily="18" charset="0"/>
              </a:rPr>
              <a:t>●</a:t>
            </a:r>
            <a:r>
              <a:rPr lang="cs-CZ" altLang="cs-CZ" sz="2000">
                <a:solidFill>
                  <a:schemeClr val="accent1"/>
                </a:solidFill>
              </a:rPr>
              <a:t>Postkeynesiánská teorie-</a:t>
            </a:r>
            <a:r>
              <a:rPr lang="cs-CZ" altLang="cs-CZ" sz="2000"/>
              <a:t> Robinsonová, Kalecki (50tá léta)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 </a:t>
            </a:r>
            <a:r>
              <a:rPr lang="cs-CZ" altLang="cs-CZ" sz="1600">
                <a:cs typeface="Times New Roman" panose="02020603050405020304" pitchFamily="18" charset="0"/>
              </a:rPr>
              <a:t>●</a:t>
            </a:r>
            <a:r>
              <a:rPr lang="cs-CZ" altLang="cs-CZ" sz="2000">
                <a:solidFill>
                  <a:schemeClr val="accent1"/>
                </a:solidFill>
              </a:rPr>
              <a:t>Neokeynesiánská teorie (neoklasická syntéza)-</a:t>
            </a:r>
            <a:r>
              <a:rPr lang="cs-CZ" altLang="cs-CZ" sz="2000"/>
              <a:t> Dornbush, 			Tobin 	(50tá až 80tá léta)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 </a:t>
            </a:r>
            <a:r>
              <a:rPr lang="cs-CZ" altLang="cs-CZ" sz="1600">
                <a:cs typeface="Times New Roman" panose="02020603050405020304" pitchFamily="18" charset="0"/>
              </a:rPr>
              <a:t>●</a:t>
            </a:r>
            <a:r>
              <a:rPr lang="cs-CZ" altLang="cs-CZ" sz="2000"/>
              <a:t> </a:t>
            </a:r>
            <a:r>
              <a:rPr lang="cs-CZ" altLang="cs-CZ" sz="2000">
                <a:solidFill>
                  <a:schemeClr val="accent1"/>
                </a:solidFill>
              </a:rPr>
              <a:t>Nová keynesiánská ekonomie-</a:t>
            </a:r>
            <a:r>
              <a:rPr lang="cs-CZ" altLang="cs-CZ" sz="2000"/>
              <a:t> Mankiw, (od 80tých let)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b="1" i="1">
                <a:solidFill>
                  <a:schemeClr val="accent2"/>
                </a:solidFill>
              </a:rPr>
              <a:t>C. Marxismus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b="1" i="1">
                <a:solidFill>
                  <a:schemeClr val="accent2"/>
                </a:solidFill>
              </a:rPr>
              <a:t>D. Schumpetriánské teorie, teorie dlouhodobého ekonomického růstu...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9">
            <a:extLst>
              <a:ext uri="{FF2B5EF4-FFF2-40B4-BE49-F238E27FC236}">
                <a16:creationId xmlns:a16="http://schemas.microsoft.com/office/drawing/2014/main" id="{54FF8FC5-49B7-4AD5-A4E4-F5D50F04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Architektura makroekonomických modelů I</a:t>
            </a:r>
          </a:p>
        </p:txBody>
      </p:sp>
      <p:sp>
        <p:nvSpPr>
          <p:cNvPr id="14339" name="Rectangle 41">
            <a:extLst>
              <a:ext uri="{FF2B5EF4-FFF2-40B4-BE49-F238E27FC236}">
                <a16:creationId xmlns:a16="http://schemas.microsoft.com/office/drawing/2014/main" id="{A7DAEF2B-3910-487E-90AB-488F4D88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4340" name="Object 40">
            <a:extLst>
              <a:ext uri="{FF2B5EF4-FFF2-40B4-BE49-F238E27FC236}">
                <a16:creationId xmlns:a16="http://schemas.microsoft.com/office/drawing/2014/main" id="{EAA43D04-0EC6-44AF-815D-A92253DDE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922338"/>
          <a:ext cx="5226050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3" imgW="2599765" imgH="986118" progId="Word.Picture.8">
                  <p:embed/>
                </p:oleObj>
              </mc:Choice>
              <mc:Fallback>
                <p:oleObj name="Obrázek" r:id="rId3" imgW="2599765" imgH="986118" progId="Word.Picture.8">
                  <p:embed/>
                  <p:pic>
                    <p:nvPicPr>
                      <p:cNvPr id="14340" name="Object 40">
                        <a:extLst>
                          <a:ext uri="{FF2B5EF4-FFF2-40B4-BE49-F238E27FC236}">
                            <a16:creationId xmlns:a16="http://schemas.microsoft.com/office/drawing/2014/main" id="{EAA43D04-0EC6-44AF-815D-A92253DDE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922338"/>
                        <a:ext cx="5226050" cy="198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43">
            <a:extLst>
              <a:ext uri="{FF2B5EF4-FFF2-40B4-BE49-F238E27FC236}">
                <a16:creationId xmlns:a16="http://schemas.microsoft.com/office/drawing/2014/main" id="{20E8383A-F1C5-4999-93EB-AFF6FB4B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58A4E6EC-9651-4B38-954D-299DFE65F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3141663"/>
            <a:ext cx="83788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cs-CZ" altLang="cs-CZ" sz="2400" dirty="0"/>
              <a:t>Předpoklady závisejí na přístupu (neoklasika vs. keynesiánství);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cs-CZ" altLang="cs-CZ" sz="2400" dirty="0"/>
              <a:t>Předpoklad </a:t>
            </a:r>
            <a:r>
              <a:rPr lang="cs-CZ" altLang="cs-CZ" sz="2400" dirty="0" err="1"/>
              <a:t>Ceteris</a:t>
            </a:r>
            <a:r>
              <a:rPr lang="cs-CZ" altLang="cs-CZ" sz="2400" dirty="0"/>
              <a:t> </a:t>
            </a:r>
            <a:r>
              <a:rPr lang="cs-CZ" altLang="cs-CZ" sz="2400" dirty="0" err="1"/>
              <a:t>paribus</a:t>
            </a:r>
            <a:endParaRPr lang="cs-CZ" altLang="cs-CZ" sz="2400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cs-CZ" altLang="cs-CZ" sz="2400" dirty="0"/>
              <a:t>Výběr exogenních veličin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cs-CZ" altLang="cs-CZ" sz="2400" dirty="0"/>
              <a:t>Model nikdy nebude plným popisem reality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cs-CZ" altLang="cs-CZ" sz="2400" dirty="0"/>
              <a:t>Většina modelů je deterministická, ale realita je  stochastická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47294</TotalTime>
  <Words>4811</Words>
  <Application>Microsoft Office PowerPoint</Application>
  <PresentationFormat>Předvádění na obrazovce (4:3)</PresentationFormat>
  <Paragraphs>719</Paragraphs>
  <Slides>77</Slides>
  <Notes>34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snímků</vt:lpstr>
      </vt:variant>
      <vt:variant>
        <vt:i4>77</vt:i4>
      </vt:variant>
    </vt:vector>
  </HeadingPairs>
  <TitlesOfParts>
    <vt:vector size="84" baseType="lpstr">
      <vt:lpstr>Arial</vt:lpstr>
      <vt:lpstr>Symbol</vt:lpstr>
      <vt:lpstr>Times New Roman</vt:lpstr>
      <vt:lpstr>Default Design</vt:lpstr>
      <vt:lpstr>Obrázek</vt:lpstr>
      <vt:lpstr>Dokument</vt:lpstr>
      <vt:lpstr>Rovnice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Logika přístupu k analýze finanční stability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193</cp:revision>
  <cp:lastPrinted>2019-10-10T14:03:47Z</cp:lastPrinted>
  <dcterms:created xsi:type="dcterms:W3CDTF">2003-10-12T18:44:50Z</dcterms:created>
  <dcterms:modified xsi:type="dcterms:W3CDTF">2023-11-14T08:21:57Z</dcterms:modified>
</cp:coreProperties>
</file>