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317" r:id="rId3"/>
    <p:sldId id="298" r:id="rId4"/>
    <p:sldId id="299" r:id="rId5"/>
    <p:sldId id="300" r:id="rId6"/>
    <p:sldId id="301" r:id="rId7"/>
    <p:sldId id="310" r:id="rId8"/>
    <p:sldId id="311" r:id="rId9"/>
    <p:sldId id="302" r:id="rId10"/>
    <p:sldId id="303" r:id="rId11"/>
    <p:sldId id="290" r:id="rId12"/>
    <p:sldId id="304" r:id="rId13"/>
    <p:sldId id="305" r:id="rId14"/>
    <p:sldId id="313" r:id="rId15"/>
    <p:sldId id="318" r:id="rId16"/>
    <p:sldId id="312" r:id="rId17"/>
    <p:sldId id="308" r:id="rId18"/>
    <p:sldId id="306" r:id="rId19"/>
    <p:sldId id="307" r:id="rId20"/>
    <p:sldId id="315" r:id="rId21"/>
    <p:sldId id="316" r:id="rId22"/>
  </p:sldIdLst>
  <p:sldSz cx="9144000" cy="6858000" type="screen4x3"/>
  <p:notesSz cx="6669088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10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8" tIns="45754" rIns="91508" bIns="457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982" y="0"/>
            <a:ext cx="288910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8" tIns="45754" rIns="91508" bIns="457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9"/>
            <a:ext cx="288910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8" tIns="45754" rIns="91508" bIns="457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982" y="9431259"/>
            <a:ext cx="288910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8" tIns="45754" rIns="91508" bIns="457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CBC1C7-51F8-4ED5-9932-2D5512BD8A9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9872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90665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867" y="0"/>
            <a:ext cx="2890665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9" y="4715630"/>
            <a:ext cx="5335893" cy="44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672"/>
            <a:ext cx="2890665" cy="4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867" y="9429672"/>
            <a:ext cx="2890665" cy="4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5E40C2-F5D5-40F9-B9DE-C89B8A20A77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4037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365CF-314B-43EB-A803-C679D7018FD0}" type="slidenum">
              <a:rPr lang="cs-CZ" altLang="cs-CZ"/>
              <a:pPr/>
              <a:t>15</a:t>
            </a:fld>
            <a:endParaRPr lang="cs-CZ" altLang="cs-CZ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155" y="4717219"/>
            <a:ext cx="5332778" cy="4466351"/>
          </a:xfrm>
        </p:spPr>
        <p:txBody>
          <a:bodyPr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836D1-A342-4D1C-931A-09C8EAFFAE41}" type="slidenum">
              <a:rPr lang="cs-CZ" altLang="cs-CZ"/>
              <a:pPr/>
              <a:t>16</a:t>
            </a:fld>
            <a:endParaRPr lang="cs-CZ" altLang="cs-CZ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155" y="4717219"/>
            <a:ext cx="5332778" cy="4466351"/>
          </a:xfrm>
        </p:spPr>
        <p:txBody>
          <a:bodyPr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AF038-3533-409E-9E6D-867E5C3A289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829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F4EA3-9506-481E-AB64-B78C4B42E8D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725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DCA09-BA2B-436B-95AF-876D72CA4B9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168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55493-DEA3-44B0-A2ED-CA26392BCD9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45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E611B-6D44-43D7-92C0-536CF08E97A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837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A20CF-042B-424C-A293-CC6100CCE5F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822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9E54-09FC-4DB7-B3A1-C7784655A67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2475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3D8F-3D6E-4FE1-83A7-F68370EF7D7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145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1F9AB-D2DA-464B-B626-CAE69A37B87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020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E16D1-09ED-40A8-A137-E33D194F2BF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927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EBB06-5879-49C6-BDE5-305578FDBD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588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AF99B1-3131-430E-AAF0-1749CFB0F73E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Invest</a:t>
            </a:r>
            <a:r>
              <a:rPr lang="cs-CZ" altLang="cs-CZ" sz="2800" b="1" i="1">
                <a:solidFill>
                  <a:schemeClr val="tx2"/>
                </a:solidFill>
              </a:rPr>
              <a:t>ice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138" y="612775"/>
            <a:ext cx="8691562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druhá největší</a:t>
            </a:r>
            <a:r>
              <a:rPr lang="en-GB" altLang="cs-CZ" sz="2000"/>
              <a:t> </a:t>
            </a:r>
            <a:r>
              <a:rPr lang="cs-CZ" altLang="cs-CZ" sz="2000"/>
              <a:t>část HDP </a:t>
            </a:r>
            <a:r>
              <a:rPr lang="en-GB" altLang="cs-CZ" sz="2000"/>
              <a:t>(</a:t>
            </a:r>
            <a:r>
              <a:rPr lang="cs-CZ" altLang="cs-CZ" sz="2000"/>
              <a:t>kolem </a:t>
            </a:r>
            <a:r>
              <a:rPr lang="en-GB" altLang="cs-CZ" sz="2000"/>
              <a:t>1/3 </a:t>
            </a:r>
            <a:r>
              <a:rPr lang="cs-CZ" altLang="cs-CZ" sz="2000"/>
              <a:t>H</a:t>
            </a:r>
            <a:r>
              <a:rPr lang="en-GB" altLang="cs-CZ" sz="2000"/>
              <a:t>DP)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000"/>
              <a:t>Jedna z nejvíce </a:t>
            </a:r>
            <a:r>
              <a:rPr lang="cs-CZ" altLang="cs-CZ" sz="2000" i="1">
                <a:solidFill>
                  <a:schemeClr val="accent2"/>
                </a:solidFill>
              </a:rPr>
              <a:t>nejvíce </a:t>
            </a:r>
            <a:r>
              <a:rPr lang="en-GB" altLang="cs-CZ" sz="2000" i="1">
                <a:solidFill>
                  <a:schemeClr val="accent2"/>
                </a:solidFill>
              </a:rPr>
              <a:t>volatil</a:t>
            </a:r>
            <a:r>
              <a:rPr lang="cs-CZ" altLang="cs-CZ" sz="2000" i="1">
                <a:solidFill>
                  <a:schemeClr val="accent2"/>
                </a:solidFill>
              </a:rPr>
              <a:t>ních</a:t>
            </a:r>
            <a:r>
              <a:rPr lang="en-GB" altLang="cs-CZ" sz="2000"/>
              <a:t> </a:t>
            </a:r>
            <a:r>
              <a:rPr lang="cs-CZ" altLang="cs-CZ" sz="2000"/>
              <a:t>částí H</a:t>
            </a:r>
            <a:r>
              <a:rPr lang="en-GB" altLang="cs-CZ" sz="2000"/>
              <a:t>DP- </a:t>
            </a:r>
            <a:r>
              <a:rPr lang="cs-CZ" altLang="cs-CZ" sz="2000"/>
              <a:t>vysvětlení cyklu</a:t>
            </a:r>
            <a:r>
              <a:rPr lang="en-GB" altLang="cs-CZ" sz="2000"/>
              <a:t> (s</a:t>
            </a:r>
            <a:r>
              <a:rPr lang="cs-CZ" altLang="cs-CZ" sz="2000"/>
              <a:t>ilně procyklické</a:t>
            </a:r>
            <a:r>
              <a:rPr lang="en-GB" altLang="cs-CZ" sz="2000"/>
              <a:t>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Informa</a:t>
            </a:r>
            <a:r>
              <a:rPr lang="cs-CZ" altLang="cs-CZ" sz="2000" i="1">
                <a:solidFill>
                  <a:schemeClr val="accent2"/>
                </a:solidFill>
              </a:rPr>
              <a:t>ce o očekávání firem</a:t>
            </a:r>
            <a:r>
              <a:rPr lang="en-GB" altLang="cs-CZ" sz="2000"/>
              <a:t>-a) invest</a:t>
            </a:r>
            <a:r>
              <a:rPr lang="cs-CZ" altLang="cs-CZ" sz="2000"/>
              <a:t>ice jako </a:t>
            </a:r>
            <a:r>
              <a:rPr lang="en-GB" altLang="cs-CZ" sz="2000" i="1">
                <a:solidFill>
                  <a:srgbClr val="00CC00"/>
                </a:solidFill>
              </a:rPr>
              <a:t>o</a:t>
            </a:r>
            <a:r>
              <a:rPr lang="cs-CZ" altLang="cs-CZ" sz="2000" i="1">
                <a:solidFill>
                  <a:srgbClr val="00CC00"/>
                </a:solidFill>
              </a:rPr>
              <a:t>dložená spotřeba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	b) </a:t>
            </a:r>
            <a:r>
              <a:rPr lang="cs-CZ" altLang="cs-CZ" sz="2000" i="1">
                <a:solidFill>
                  <a:srgbClr val="00CC00"/>
                </a:solidFill>
              </a:rPr>
              <a:t>využití pro m</a:t>
            </a:r>
            <a:r>
              <a:rPr lang="en-GB" altLang="cs-CZ" sz="2000" i="1">
                <a:solidFill>
                  <a:srgbClr val="00CC00"/>
                </a:solidFill>
              </a:rPr>
              <a:t>a</a:t>
            </a:r>
            <a:r>
              <a:rPr lang="cs-CZ" altLang="cs-CZ" sz="2000" i="1">
                <a:solidFill>
                  <a:srgbClr val="00CC00"/>
                </a:solidFill>
              </a:rPr>
              <a:t>k</a:t>
            </a:r>
            <a:r>
              <a:rPr lang="en-GB" altLang="cs-CZ" sz="2000" i="1">
                <a:solidFill>
                  <a:srgbClr val="00CC00"/>
                </a:solidFill>
              </a:rPr>
              <a:t>roe</a:t>
            </a:r>
            <a:r>
              <a:rPr lang="cs-CZ" altLang="cs-CZ" sz="2000" i="1">
                <a:solidFill>
                  <a:srgbClr val="00CC00"/>
                </a:solidFill>
              </a:rPr>
              <a:t>k</a:t>
            </a:r>
            <a:r>
              <a:rPr lang="en-GB" altLang="cs-CZ" sz="2000" i="1">
                <a:solidFill>
                  <a:srgbClr val="00CC00"/>
                </a:solidFill>
              </a:rPr>
              <a:t>onomic</a:t>
            </a:r>
            <a:r>
              <a:rPr lang="cs-CZ" altLang="cs-CZ" sz="2000" i="1">
                <a:solidFill>
                  <a:srgbClr val="00CC00"/>
                </a:solidFill>
              </a:rPr>
              <a:t>ké</a:t>
            </a:r>
            <a:r>
              <a:rPr lang="en-GB" altLang="cs-CZ" sz="2000" i="1">
                <a:solidFill>
                  <a:srgbClr val="00CC00"/>
                </a:solidFill>
              </a:rPr>
              <a:t> predi</a:t>
            </a:r>
            <a:r>
              <a:rPr lang="cs-CZ" altLang="cs-CZ" sz="2000" i="1">
                <a:solidFill>
                  <a:srgbClr val="00CC00"/>
                </a:solidFill>
              </a:rPr>
              <a:t>kce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000"/>
              <a:t>Invest</a:t>
            </a:r>
            <a:r>
              <a:rPr lang="cs-CZ" altLang="cs-CZ" sz="2000"/>
              <a:t>ice část </a:t>
            </a:r>
            <a:r>
              <a:rPr lang="en-GB" altLang="cs-CZ" sz="2000"/>
              <a:t>AD, </a:t>
            </a:r>
            <a:r>
              <a:rPr lang="cs-CZ" altLang="cs-CZ" sz="2000"/>
              <a:t>ale také </a:t>
            </a:r>
            <a:r>
              <a:rPr lang="cs-CZ" altLang="cs-CZ" sz="2000" i="1">
                <a:solidFill>
                  <a:schemeClr val="accent2"/>
                </a:solidFill>
              </a:rPr>
              <a:t>ovlivňují budoucí </a:t>
            </a:r>
            <a:r>
              <a:rPr lang="en-GB" altLang="cs-CZ" sz="2000" i="1">
                <a:solidFill>
                  <a:schemeClr val="accent2"/>
                </a:solidFill>
              </a:rPr>
              <a:t>AS</a:t>
            </a:r>
          </a:p>
        </p:txBody>
      </p:sp>
      <p:pic>
        <p:nvPicPr>
          <p:cNvPr id="11778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281238"/>
            <a:ext cx="7373937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Rychlost přizpůsobení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39175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Neo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lasi</a:t>
            </a:r>
            <a:r>
              <a:rPr lang="cs-CZ" altLang="cs-CZ" sz="2000" i="1">
                <a:solidFill>
                  <a:schemeClr val="accent2"/>
                </a:solidFill>
              </a:rPr>
              <a:t>ka</a:t>
            </a:r>
            <a:r>
              <a:rPr lang="en-GB" altLang="cs-CZ" sz="2000" i="1"/>
              <a:t>-</a:t>
            </a:r>
            <a:r>
              <a:rPr lang="en-GB" altLang="cs-CZ" sz="2000"/>
              <a:t> </a:t>
            </a:r>
            <a:r>
              <a:rPr lang="en-GB" altLang="cs-CZ" sz="2000" b="1" i="1">
                <a:sym typeface="Symbol" pitchFamily="18" charset="2"/>
              </a:rPr>
              <a:t>K</a:t>
            </a:r>
            <a:r>
              <a:rPr lang="en-GB" altLang="cs-CZ" sz="2000" b="1" i="1" baseline="30000">
                <a:sym typeface="Symbol" pitchFamily="18" charset="2"/>
              </a:rPr>
              <a:t>*</a:t>
            </a:r>
            <a:r>
              <a:rPr lang="en-GB" altLang="cs-CZ" sz="2000"/>
              <a:t> d</a:t>
            </a:r>
            <a:r>
              <a:rPr lang="cs-CZ" altLang="cs-CZ" sz="2000"/>
              <a:t>áno náklady k</a:t>
            </a:r>
            <a:r>
              <a:rPr lang="en-GB" altLang="cs-CZ" sz="2000"/>
              <a:t>apit</a:t>
            </a:r>
            <a:r>
              <a:rPr lang="cs-CZ" altLang="cs-CZ" sz="2000"/>
              <a:t>álu</a:t>
            </a:r>
            <a:r>
              <a:rPr lang="en-GB" altLang="cs-CZ" sz="2000"/>
              <a:t>, </a:t>
            </a:r>
            <a:r>
              <a:rPr lang="cs-CZ" altLang="cs-CZ" sz="2000"/>
              <a:t>ale </a:t>
            </a:r>
            <a:r>
              <a:rPr lang="cs-CZ" altLang="cs-CZ" sz="2000" u="sng">
                <a:solidFill>
                  <a:srgbClr val="00CC00"/>
                </a:solidFill>
              </a:rPr>
              <a:t>jak rychle</a:t>
            </a:r>
            <a:r>
              <a:rPr lang="en-GB" altLang="cs-CZ" sz="2000"/>
              <a:t> </a:t>
            </a:r>
            <a:r>
              <a:rPr lang="cs-CZ" altLang="cs-CZ" sz="2000"/>
              <a:t>se ekonomika dostane na optimální kapitálovou zásobu</a:t>
            </a:r>
            <a:r>
              <a:rPr lang="en-GB" altLang="cs-CZ" sz="2000"/>
              <a:t>?</a:t>
            </a:r>
          </a:p>
          <a:p>
            <a:pPr>
              <a:spcBef>
                <a:spcPct val="40000"/>
              </a:spcBef>
            </a:pPr>
            <a:r>
              <a:rPr lang="en-GB" altLang="cs-CZ" sz="2000">
                <a:solidFill>
                  <a:schemeClr val="accent2"/>
                </a:solidFill>
              </a:rPr>
              <a:t>A) </a:t>
            </a:r>
            <a:r>
              <a:rPr lang="en-GB" altLang="cs-CZ" sz="2000" i="1" u="sng">
                <a:solidFill>
                  <a:schemeClr val="accent2"/>
                </a:solidFill>
              </a:rPr>
              <a:t>Stri</a:t>
            </a:r>
            <a:r>
              <a:rPr lang="cs-CZ" altLang="cs-CZ" sz="2000" i="1" u="sng">
                <a:solidFill>
                  <a:schemeClr val="accent2"/>
                </a:solidFill>
              </a:rPr>
              <a:t>ktní </a:t>
            </a:r>
            <a:r>
              <a:rPr lang="en-GB" altLang="cs-CZ" sz="2000" i="1" u="sng">
                <a:solidFill>
                  <a:schemeClr val="accent2"/>
                </a:solidFill>
              </a:rPr>
              <a:t>neo</a:t>
            </a:r>
            <a:r>
              <a:rPr lang="cs-CZ" altLang="cs-CZ" sz="2000" i="1" u="sng">
                <a:solidFill>
                  <a:schemeClr val="accent2"/>
                </a:solidFill>
              </a:rPr>
              <a:t>k</a:t>
            </a:r>
            <a:r>
              <a:rPr lang="en-GB" altLang="cs-CZ" sz="2000" i="1" u="sng">
                <a:solidFill>
                  <a:schemeClr val="accent2"/>
                </a:solidFill>
              </a:rPr>
              <a:t>lasi</a:t>
            </a:r>
            <a:r>
              <a:rPr lang="cs-CZ" altLang="cs-CZ" sz="2000" i="1" u="sng">
                <a:solidFill>
                  <a:schemeClr val="accent2"/>
                </a:solidFill>
              </a:rPr>
              <a:t>ka</a:t>
            </a:r>
            <a:r>
              <a:rPr lang="en-GB" altLang="cs-CZ" sz="2000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en-GB" altLang="cs-CZ" sz="2000">
                <a:solidFill>
                  <a:srgbClr val="00CC00"/>
                </a:solidFill>
              </a:rPr>
              <a:t>i</a:t>
            </a:r>
            <a:r>
              <a:rPr lang="cs-CZ" altLang="cs-CZ" sz="2000">
                <a:solidFill>
                  <a:srgbClr val="00CC00"/>
                </a:solidFill>
              </a:rPr>
              <a:t>hned </a:t>
            </a:r>
            <a:r>
              <a:rPr lang="en-GB" altLang="cs-CZ" sz="2000"/>
              <a:t>(ra</a:t>
            </a:r>
            <a:r>
              <a:rPr lang="cs-CZ" altLang="cs-CZ" sz="2000"/>
              <a:t>c</a:t>
            </a:r>
            <a:r>
              <a:rPr lang="en-GB" altLang="cs-CZ" sz="2000"/>
              <a:t>ion</a:t>
            </a:r>
            <a:r>
              <a:rPr lang="cs-CZ" altLang="cs-CZ" sz="2000"/>
              <a:t>ální očekávání</a:t>
            </a:r>
            <a:r>
              <a:rPr lang="en-GB" altLang="cs-CZ" sz="2000"/>
              <a:t>) </a:t>
            </a:r>
            <a:r>
              <a:rPr lang="en-GB" altLang="cs-CZ" sz="2000" b="1" i="1">
                <a:sym typeface="Symbol" pitchFamily="18" charset="2"/>
              </a:rPr>
              <a:t>K</a:t>
            </a:r>
            <a:r>
              <a:rPr lang="en-GB" altLang="cs-CZ" sz="2000"/>
              <a:t>=</a:t>
            </a:r>
            <a:r>
              <a:rPr lang="en-GB" altLang="cs-CZ" sz="2000" b="1" i="1">
                <a:sym typeface="Symbol" pitchFamily="18" charset="2"/>
              </a:rPr>
              <a:t>K</a:t>
            </a:r>
            <a:r>
              <a:rPr lang="en-GB" altLang="cs-CZ" sz="2000" b="1" i="1" baseline="30000">
                <a:sym typeface="Symbol" pitchFamily="18" charset="2"/>
              </a:rPr>
              <a:t>*</a:t>
            </a:r>
            <a:r>
              <a:rPr lang="en-GB" altLang="cs-CZ" sz="2000"/>
              <a:t>, n</a:t>
            </a:r>
            <a:r>
              <a:rPr lang="cs-CZ" altLang="cs-CZ" sz="2000"/>
              <a:t>ekonečné </a:t>
            </a:r>
            <a:r>
              <a:rPr lang="en-GB" altLang="cs-CZ" sz="2000"/>
              <a:t>I</a:t>
            </a:r>
          </a:p>
          <a:p>
            <a:pPr>
              <a:spcBef>
                <a:spcPct val="40000"/>
              </a:spcBef>
            </a:pPr>
            <a:r>
              <a:rPr lang="en-GB" altLang="cs-CZ" sz="2000">
                <a:solidFill>
                  <a:schemeClr val="accent2"/>
                </a:solidFill>
              </a:rPr>
              <a:t>B) </a:t>
            </a:r>
            <a:r>
              <a:rPr lang="en-GB" altLang="cs-CZ" sz="2000" i="1" u="sng">
                <a:solidFill>
                  <a:schemeClr val="accent2"/>
                </a:solidFill>
              </a:rPr>
              <a:t>Neokeynesi</a:t>
            </a:r>
            <a:r>
              <a:rPr lang="cs-CZ" altLang="cs-CZ" sz="2000" i="1" u="sng">
                <a:solidFill>
                  <a:schemeClr val="accent2"/>
                </a:solidFill>
              </a:rPr>
              <a:t>ánské t</a:t>
            </a:r>
            <a:r>
              <a:rPr lang="en-GB" altLang="cs-CZ" sz="2000" i="1" u="sng">
                <a:solidFill>
                  <a:schemeClr val="accent2"/>
                </a:solidFill>
              </a:rPr>
              <a:t>eorie</a:t>
            </a:r>
            <a:r>
              <a:rPr lang="en-GB" altLang="cs-CZ" sz="2000"/>
              <a:t> (mainstream)- </a:t>
            </a:r>
            <a:r>
              <a:rPr lang="cs-CZ" altLang="cs-CZ" sz="2000">
                <a:solidFill>
                  <a:srgbClr val="00CC00"/>
                </a:solidFill>
              </a:rPr>
              <a:t>postupně </a:t>
            </a:r>
            <a:r>
              <a:rPr lang="cs-CZ" altLang="cs-CZ" sz="2000"/>
              <a:t>vzhledem k časovému 						zpoždění investice</a:t>
            </a:r>
            <a:endParaRPr lang="en-GB" altLang="cs-CZ" sz="2000"/>
          </a:p>
          <a:p>
            <a:pPr>
              <a:spcBef>
                <a:spcPct val="40000"/>
              </a:spcBef>
            </a:pPr>
            <a:r>
              <a:rPr lang="en-GB" altLang="cs-CZ" sz="2000"/>
              <a:t>				-</a:t>
            </a:r>
            <a:r>
              <a:rPr lang="cs-CZ" altLang="cs-CZ" sz="2000"/>
              <a:t>rychlé</a:t>
            </a:r>
            <a:r>
              <a:rPr lang="en-GB" altLang="cs-CZ" sz="2000"/>
              <a:t> invest</a:t>
            </a:r>
            <a:r>
              <a:rPr lang="cs-CZ" altLang="cs-CZ" sz="2000"/>
              <a:t>ice dražší než pomalé</a:t>
            </a:r>
            <a:endParaRPr lang="en-GB" altLang="cs-CZ" sz="200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M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odel 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f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lexib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i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l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ního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 a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k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celer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á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tor</a:t>
            </a:r>
            <a:r>
              <a:rPr lang="cs-CZ" altLang="cs-CZ" sz="2000" i="1" u="sng">
                <a:solidFill>
                  <a:srgbClr val="00CC00"/>
                </a:solidFill>
                <a:sym typeface="Symbol" pitchFamily="18" charset="2"/>
              </a:rPr>
              <a:t>u</a:t>
            </a:r>
            <a:r>
              <a:rPr lang="en-GB" altLang="cs-CZ" sz="2000" i="1" u="sng">
                <a:solidFill>
                  <a:srgbClr val="00CC00"/>
                </a:solidFill>
                <a:sym typeface="Symbol" pitchFamily="18" charset="2"/>
              </a:rPr>
              <a:t> 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K=K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l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.(K </a:t>
            </a:r>
            <a:r>
              <a:rPr lang="en-GB" altLang="cs-CZ" b="1" i="1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- K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)</a:t>
            </a:r>
            <a:r>
              <a:rPr lang="en-GB" altLang="cs-CZ">
                <a:sym typeface="Symbol" pitchFamily="18" charset="2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000">
                <a:sym typeface="Symbol" pitchFamily="18" charset="2"/>
              </a:rPr>
              <a:t>		t</a:t>
            </a:r>
            <a:r>
              <a:rPr lang="cs-CZ" altLang="cs-CZ" sz="2000">
                <a:sym typeface="Symbol" pitchFamily="18" charset="2"/>
              </a:rPr>
              <a:t>edy</a:t>
            </a:r>
            <a:r>
              <a:rPr lang="en-GB" altLang="cs-CZ" sz="2000">
                <a:sym typeface="Symbol" pitchFamily="18" charset="2"/>
              </a:rPr>
              <a:t>	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I=K-K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l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.(K </a:t>
            </a:r>
            <a:r>
              <a:rPr lang="en-GB" altLang="cs-CZ" b="1" i="1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- K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)=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l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.(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.Y /(r+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b="1" i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- K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)</a:t>
            </a: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774700" y="3949700"/>
          <a:ext cx="657225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" name="obrázek" r:id="rId3" imgW="5048280" imgH="2238480" progId="Word.Picture.8">
                  <p:embed/>
                </p:oleObj>
              </mc:Choice>
              <mc:Fallback>
                <p:oleObj name="obrázek" r:id="rId3" imgW="5048280" imgH="22384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949700"/>
                        <a:ext cx="657225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Tobin</a:t>
            </a:r>
            <a:r>
              <a:rPr lang="cs-CZ" altLang="cs-CZ" sz="2800" b="1" i="1">
                <a:solidFill>
                  <a:schemeClr val="tx2"/>
                </a:solidFill>
              </a:rPr>
              <a:t>ova </a:t>
            </a:r>
            <a:r>
              <a:rPr lang="en-GB" altLang="cs-CZ" sz="2800" b="1" i="1">
                <a:solidFill>
                  <a:schemeClr val="tx2"/>
                </a:solidFill>
              </a:rPr>
              <a:t>q</a:t>
            </a:r>
            <a:r>
              <a:rPr lang="cs-CZ" altLang="cs-CZ" sz="2800" b="1" i="1">
                <a:solidFill>
                  <a:schemeClr val="tx2"/>
                </a:solidFill>
              </a:rPr>
              <a:t> 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 i</a:t>
            </a:r>
            <a:r>
              <a:rPr lang="en-GB" altLang="cs-CZ" sz="2800" b="1" i="1">
                <a:solidFill>
                  <a:schemeClr val="tx2"/>
                </a:solidFill>
              </a:rPr>
              <a:t>nvest</a:t>
            </a:r>
            <a:r>
              <a:rPr lang="cs-CZ" altLang="cs-CZ" sz="2800" b="1" i="1">
                <a:solidFill>
                  <a:schemeClr val="tx2"/>
                </a:solidFill>
              </a:rPr>
              <a:t>ic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506095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000"/>
              <a:t>Navíc k </a:t>
            </a:r>
            <a:r>
              <a:rPr lang="en-GB" altLang="cs-CZ" sz="2000"/>
              <a:t>neo</a:t>
            </a:r>
            <a:r>
              <a:rPr lang="cs-CZ" altLang="cs-CZ" sz="2000"/>
              <a:t>k</a:t>
            </a:r>
            <a:r>
              <a:rPr lang="en-GB" altLang="cs-CZ" sz="2000"/>
              <a:t>lasic</a:t>
            </a:r>
            <a:r>
              <a:rPr lang="cs-CZ" altLang="cs-CZ" sz="2000"/>
              <a:t>kým nákladům kapitálu uvažuje </a:t>
            </a:r>
            <a:r>
              <a:rPr lang="en-GB" altLang="cs-CZ" sz="2000" i="1" u="sng">
                <a:solidFill>
                  <a:schemeClr val="accent2"/>
                </a:solidFill>
              </a:rPr>
              <a:t>instala</a:t>
            </a:r>
            <a:r>
              <a:rPr lang="cs-CZ" altLang="cs-CZ" sz="2000" i="1" u="sng">
                <a:solidFill>
                  <a:schemeClr val="accent2"/>
                </a:solidFill>
              </a:rPr>
              <a:t>ční nálady</a:t>
            </a:r>
            <a:r>
              <a:rPr lang="en-GB" altLang="cs-CZ" sz="2000" i="1" u="sng"/>
              <a:t>: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 	- n</a:t>
            </a:r>
            <a:r>
              <a:rPr lang="cs-CZ" altLang="cs-CZ" sz="2000"/>
              <a:t>ová I</a:t>
            </a:r>
            <a:r>
              <a:rPr lang="en-GB" altLang="cs-CZ" sz="2000"/>
              <a:t>- </a:t>
            </a:r>
            <a:r>
              <a:rPr lang="cs-CZ" altLang="cs-CZ" sz="2000" i="1">
                <a:solidFill>
                  <a:srgbClr val="00CC00"/>
                </a:solidFill>
              </a:rPr>
              <a:t>přerušení výroby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- n</a:t>
            </a:r>
            <a:r>
              <a:rPr lang="cs-CZ" altLang="cs-CZ" sz="2000"/>
              <a:t>utnost</a:t>
            </a:r>
            <a:r>
              <a:rPr lang="en-GB" altLang="cs-CZ" sz="2000"/>
              <a:t> </a:t>
            </a:r>
            <a:r>
              <a:rPr lang="en-GB" altLang="cs-CZ" sz="2000" i="1">
                <a:solidFill>
                  <a:srgbClr val="00CC00"/>
                </a:solidFill>
              </a:rPr>
              <a:t>invest</a:t>
            </a:r>
            <a:r>
              <a:rPr lang="cs-CZ" altLang="cs-CZ" sz="2000" i="1">
                <a:solidFill>
                  <a:srgbClr val="00CC00"/>
                </a:solidFill>
              </a:rPr>
              <a:t>ic do lidského ka</a:t>
            </a:r>
            <a:r>
              <a:rPr lang="en-GB" altLang="cs-CZ" sz="2000" i="1">
                <a:solidFill>
                  <a:srgbClr val="00CC00"/>
                </a:solidFill>
              </a:rPr>
              <a:t>pit</a:t>
            </a:r>
            <a:r>
              <a:rPr lang="cs-CZ" altLang="cs-CZ" sz="2000" i="1">
                <a:solidFill>
                  <a:srgbClr val="00CC00"/>
                </a:solidFill>
              </a:rPr>
              <a:t>álu</a:t>
            </a:r>
            <a:r>
              <a:rPr lang="en-GB" altLang="cs-CZ" sz="2000"/>
              <a:t> 		(tr</a:t>
            </a:r>
            <a:r>
              <a:rPr lang="cs-CZ" altLang="cs-CZ" sz="2000"/>
              <a:t>énování zaměstnanců</a:t>
            </a:r>
            <a:r>
              <a:rPr lang="en-GB" altLang="cs-CZ" sz="2000"/>
              <a:t>)</a:t>
            </a:r>
          </a:p>
          <a:p>
            <a:pPr>
              <a:spcBef>
                <a:spcPct val="10000"/>
              </a:spcBef>
            </a:pPr>
            <a:r>
              <a:rPr lang="en-GB" altLang="cs-CZ" sz="2000"/>
              <a:t>	- </a:t>
            </a:r>
            <a:r>
              <a:rPr lang="cs-CZ" altLang="cs-CZ" sz="2000" i="1">
                <a:solidFill>
                  <a:srgbClr val="00CC00"/>
                </a:solidFill>
              </a:rPr>
              <a:t>čas</a:t>
            </a:r>
            <a:r>
              <a:rPr lang="en-GB" altLang="cs-CZ" sz="2000" i="1">
                <a:solidFill>
                  <a:srgbClr val="00CC00"/>
                </a:solidFill>
              </a:rPr>
              <a:t> manager</a:t>
            </a:r>
            <a:r>
              <a:rPr lang="cs-CZ" altLang="cs-CZ" sz="2000" i="1">
                <a:solidFill>
                  <a:srgbClr val="00CC00"/>
                </a:solidFill>
              </a:rPr>
              <a:t>ů</a:t>
            </a:r>
            <a:r>
              <a:rPr lang="en-GB" altLang="cs-CZ" sz="2000"/>
              <a:t> </a:t>
            </a:r>
            <a:r>
              <a:rPr lang="cs-CZ" altLang="cs-CZ" sz="2000"/>
              <a:t>věnovaný instalaci 			i</a:t>
            </a:r>
            <a:r>
              <a:rPr lang="en-GB" altLang="cs-CZ" sz="2000"/>
              <a:t>nvest</a:t>
            </a:r>
            <a:r>
              <a:rPr lang="cs-CZ" altLang="cs-CZ" sz="2000"/>
              <a:t>ice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 i="1" u="sng">
                <a:solidFill>
                  <a:schemeClr val="accent2"/>
                </a:solidFill>
              </a:rPr>
              <a:t>Vlastnosti i</a:t>
            </a:r>
            <a:r>
              <a:rPr lang="en-GB" altLang="cs-CZ" sz="2000" i="1" u="sng">
                <a:solidFill>
                  <a:schemeClr val="accent2"/>
                </a:solidFill>
              </a:rPr>
              <a:t>nstala</a:t>
            </a:r>
            <a:r>
              <a:rPr lang="cs-CZ" altLang="cs-CZ" sz="2000" i="1" u="sng">
                <a:solidFill>
                  <a:schemeClr val="accent2"/>
                </a:solidFill>
              </a:rPr>
              <a:t>čních nákladů</a:t>
            </a:r>
            <a:endParaRPr lang="en-GB" altLang="cs-CZ" sz="2000" i="1" u="sng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- </a:t>
            </a:r>
            <a:r>
              <a:rPr lang="en-GB" altLang="cs-CZ" sz="2000" i="1">
                <a:solidFill>
                  <a:srgbClr val="00CC00"/>
                </a:solidFill>
              </a:rPr>
              <a:t>Ro</a:t>
            </a:r>
            <a:r>
              <a:rPr lang="cs-CZ" altLang="cs-CZ" sz="2000" i="1">
                <a:solidFill>
                  <a:srgbClr val="00CC00"/>
                </a:solidFill>
              </a:rPr>
              <a:t>stou s relativní velikostí</a:t>
            </a:r>
            <a:r>
              <a:rPr lang="en-GB" altLang="cs-CZ" sz="2000"/>
              <a:t> invest</a:t>
            </a:r>
            <a:r>
              <a:rPr lang="cs-CZ" altLang="cs-CZ" sz="2000"/>
              <a:t>ice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- </a:t>
            </a:r>
            <a:r>
              <a:rPr lang="cs-CZ" altLang="cs-CZ" sz="2000" i="1">
                <a:solidFill>
                  <a:srgbClr val="00CC00"/>
                </a:solidFill>
              </a:rPr>
              <a:t>Jsou dočasné</a:t>
            </a:r>
            <a:r>
              <a:rPr lang="en-GB" altLang="cs-CZ" sz="2000"/>
              <a:t>, </a:t>
            </a:r>
            <a:r>
              <a:rPr lang="cs-CZ" altLang="cs-CZ" sz="2000"/>
              <a:t>nižší s postupnou </a:t>
            </a:r>
            <a:r>
              <a:rPr lang="en-GB" altLang="cs-CZ" sz="2000"/>
              <a:t>I</a:t>
            </a:r>
          </a:p>
          <a:p>
            <a:pPr>
              <a:spcBef>
                <a:spcPct val="40000"/>
              </a:spcBef>
            </a:pPr>
            <a:r>
              <a:rPr lang="en-GB" altLang="cs-CZ" sz="2000" b="1" i="1" u="sng">
                <a:solidFill>
                  <a:schemeClr val="accent2"/>
                </a:solidFill>
              </a:rPr>
              <a:t>Maxim</a:t>
            </a:r>
            <a:r>
              <a:rPr lang="cs-CZ" altLang="cs-CZ" sz="2000" b="1" i="1" u="sng">
                <a:solidFill>
                  <a:schemeClr val="accent2"/>
                </a:solidFill>
              </a:rPr>
              <a:t>alizace hodnoty firmy</a:t>
            </a:r>
            <a:endParaRPr lang="en-GB" altLang="cs-CZ" sz="2000" b="1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endParaRPr lang="en-GB" altLang="cs-CZ" sz="2000" b="1"/>
          </a:p>
          <a:p>
            <a:pPr>
              <a:spcBef>
                <a:spcPct val="30000"/>
              </a:spcBef>
            </a:pPr>
            <a:r>
              <a:rPr lang="en-GB" altLang="cs-CZ" sz="2000"/>
              <a:t>				</a:t>
            </a:r>
          </a:p>
          <a:p>
            <a:pPr>
              <a:spcBef>
                <a:spcPct val="30000"/>
              </a:spcBef>
            </a:pPr>
            <a:r>
              <a:rPr lang="en-GB" altLang="cs-CZ" sz="2000"/>
              <a:t>a) </a:t>
            </a:r>
            <a:r>
              <a:rPr lang="en-US" altLang="cs-CZ" sz="2000" b="1" i="1"/>
              <a:t>q&gt;1</a:t>
            </a:r>
            <a:r>
              <a:rPr lang="en-US" altLang="cs-CZ" sz="2000"/>
              <a:t>; n</a:t>
            </a:r>
            <a:r>
              <a:rPr lang="cs-CZ" altLang="cs-CZ" sz="2000"/>
              <a:t>árůst </a:t>
            </a:r>
            <a:r>
              <a:rPr lang="en-US" altLang="cs-CZ" sz="2000" b="1" i="1"/>
              <a:t>K</a:t>
            </a:r>
            <a:r>
              <a:rPr lang="en-US" altLang="cs-CZ" sz="2000">
                <a:sym typeface="Symbol" pitchFamily="18" charset="2"/>
              </a:rPr>
              <a:t>n</a:t>
            </a:r>
            <a:r>
              <a:rPr lang="cs-CZ" altLang="cs-CZ" sz="2000">
                <a:sym typeface="Symbol" pitchFamily="18" charset="2"/>
              </a:rPr>
              <a:t>árůst tržní hodnoty </a:t>
            </a:r>
            <a:r>
              <a:rPr lang="en-US" altLang="cs-CZ" sz="2000">
                <a:sym typeface="Symbol" pitchFamily="18" charset="2"/>
              </a:rPr>
              <a:t>firm</a:t>
            </a:r>
            <a:r>
              <a:rPr lang="cs-CZ" altLang="cs-CZ" sz="2000">
                <a:sym typeface="Symbol" pitchFamily="18" charset="2"/>
              </a:rPr>
              <a:t>y</a:t>
            </a:r>
            <a:r>
              <a:rPr lang="en-US" altLang="cs-CZ" sz="2000">
                <a:sym typeface="Symbol" pitchFamily="18" charset="2"/>
              </a:rPr>
              <a:t></a:t>
            </a:r>
            <a:r>
              <a:rPr lang="en-US" altLang="cs-CZ" sz="2000" b="1" i="1">
                <a:sym typeface="Symbol" pitchFamily="18" charset="2"/>
              </a:rPr>
              <a:t>K</a:t>
            </a:r>
            <a:r>
              <a:rPr lang="en-US" altLang="cs-CZ" sz="2000" b="1" i="1" baseline="30000">
                <a:sym typeface="Symbol" pitchFamily="18" charset="2"/>
              </a:rPr>
              <a:t>*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ym typeface="Symbol" pitchFamily="18" charset="2"/>
              </a:rPr>
              <a:t>I</a:t>
            </a:r>
            <a:r>
              <a:rPr lang="cs-CZ" altLang="cs-CZ" sz="2000">
                <a:sym typeface="Symbol" pitchFamily="18" charset="2"/>
              </a:rPr>
              <a:t>;</a:t>
            </a:r>
            <a:endParaRPr lang="en-US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b) </a:t>
            </a:r>
            <a:r>
              <a:rPr lang="en-US" altLang="cs-CZ" sz="2000" b="1" i="1"/>
              <a:t>q&lt;1</a:t>
            </a:r>
            <a:r>
              <a:rPr lang="en-US" altLang="cs-CZ" sz="2000"/>
              <a:t>; firm</a:t>
            </a:r>
            <a:r>
              <a:rPr lang="cs-CZ" altLang="cs-CZ" sz="2000"/>
              <a:t>a prodá k</a:t>
            </a:r>
            <a:r>
              <a:rPr lang="en-US" altLang="cs-CZ" sz="2000"/>
              <a:t>apit</a:t>
            </a:r>
            <a:r>
              <a:rPr lang="cs-CZ" altLang="cs-CZ" sz="2000"/>
              <a:t>á</a:t>
            </a:r>
            <a:r>
              <a:rPr lang="en-US" altLang="cs-CZ" sz="2000"/>
              <a:t>l, </a:t>
            </a:r>
            <a:r>
              <a:rPr lang="cs-CZ" altLang="cs-CZ" sz="2000"/>
              <a:t>nebo neinvestuje </a:t>
            </a:r>
            <a:r>
              <a:rPr lang="en-US" altLang="cs-CZ" sz="2000"/>
              <a:t>(</a:t>
            </a:r>
            <a:r>
              <a:rPr lang="en-US" altLang="cs-CZ" sz="2000">
                <a:sym typeface="Symbol" pitchFamily="18" charset="2"/>
              </a:rPr>
              <a:t></a:t>
            </a:r>
            <a:r>
              <a:rPr lang="en-US" altLang="cs-CZ" sz="2000" b="1" i="1">
                <a:sym typeface="Symbol" pitchFamily="18" charset="2"/>
              </a:rPr>
              <a:t>K</a:t>
            </a:r>
            <a:r>
              <a:rPr lang="en-US" altLang="cs-CZ" sz="2000">
                <a:sym typeface="Symbol" pitchFamily="18" charset="2"/>
              </a:rPr>
              <a:t>, </a:t>
            </a:r>
            <a:r>
              <a:rPr lang="en-US" altLang="cs-CZ" sz="2000" b="1" i="1">
                <a:sym typeface="Symbol" pitchFamily="18" charset="2"/>
              </a:rPr>
              <a:t>I</a:t>
            </a:r>
            <a:r>
              <a:rPr lang="en-US" altLang="cs-CZ" sz="2000" b="1" i="1" baseline="-25000">
                <a:sym typeface="Symbol" pitchFamily="18" charset="2"/>
              </a:rPr>
              <a:t>N</a:t>
            </a:r>
            <a:r>
              <a:rPr lang="en-US" altLang="cs-CZ" sz="2000">
                <a:sym typeface="Symbol" pitchFamily="18" charset="2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cs-CZ" sz="2000">
                <a:sym typeface="Symbol" pitchFamily="18" charset="2"/>
              </a:rPr>
              <a:t>T</a:t>
            </a:r>
            <a:r>
              <a:rPr lang="cs-CZ" altLang="cs-CZ" sz="2000">
                <a:sym typeface="Symbol" pitchFamily="18" charset="2"/>
              </a:rPr>
              <a:t>edy </a:t>
            </a:r>
            <a:r>
              <a:rPr lang="en-US" altLang="cs-CZ" sz="2000">
                <a:sym typeface="Symbol" pitchFamily="18" charset="2"/>
              </a:rPr>
              <a:t></a:t>
            </a:r>
            <a:r>
              <a:rPr lang="cs-CZ" altLang="cs-CZ" sz="2000">
                <a:sym typeface="Symbol" pitchFamily="18" charset="2"/>
              </a:rPr>
              <a:t>cen akcií</a:t>
            </a:r>
            <a:r>
              <a:rPr lang="en-US" altLang="cs-CZ" sz="2000">
                <a:sym typeface="Symbol" pitchFamily="18" charset="2"/>
              </a:rPr>
              <a:t> </a:t>
            </a:r>
            <a:r>
              <a:rPr lang="en-US" altLang="cs-CZ" sz="2000" b="1" i="1">
                <a:sym typeface="Symbol" pitchFamily="18" charset="2"/>
              </a:rPr>
              <a:t>q</a:t>
            </a:r>
            <a:r>
              <a:rPr lang="en-US" altLang="cs-CZ" sz="2000">
                <a:sym typeface="Symbol" pitchFamily="18" charset="2"/>
              </a:rPr>
              <a:t>  </a:t>
            </a:r>
            <a:r>
              <a:rPr lang="en-US" altLang="cs-CZ" sz="2000" b="1" i="1">
                <a:sym typeface="Symbol" pitchFamily="18" charset="2"/>
              </a:rPr>
              <a:t>I</a:t>
            </a:r>
            <a:r>
              <a:rPr lang="en-US" altLang="cs-CZ" sz="2000">
                <a:sym typeface="Symbol" pitchFamily="18" charset="2"/>
              </a:rPr>
              <a:t>  </a:t>
            </a:r>
            <a:r>
              <a:rPr lang="en-US" altLang="cs-CZ" sz="2000" b="1" i="1">
                <a:sym typeface="Symbol" pitchFamily="18" charset="2"/>
              </a:rPr>
              <a:t>AD</a:t>
            </a:r>
            <a:r>
              <a:rPr lang="en-US" altLang="cs-CZ" sz="2000">
                <a:sym typeface="Symbol" pitchFamily="18" charset="2"/>
              </a:rPr>
              <a:t>,</a:t>
            </a:r>
            <a:endParaRPr lang="en-GB" altLang="cs-CZ" sz="2000">
              <a:sym typeface="Symbol" pitchFamily="18" charset="2"/>
            </a:endParaRP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211138" y="4421188"/>
          <a:ext cx="3514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1" name="Rovnice" r:id="rId3" imgW="2336760" imgH="419040" progId="Equation.3">
                  <p:embed/>
                </p:oleObj>
              </mc:Choice>
              <mc:Fallback>
                <p:oleObj name="Rovnice" r:id="rId3" imgW="23367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421188"/>
                        <a:ext cx="3514725" cy="6302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5243513" y="1044575"/>
          <a:ext cx="3656012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2" name="Obrázek" r:id="rId5" imgW="2610000" imgH="3943440" progId="Word.Picture.8">
                  <p:embed/>
                </p:oleObj>
              </mc:Choice>
              <mc:Fallback>
                <p:oleObj name="Obrázek" r:id="rId5" imgW="2610000" imgH="394344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044575"/>
                        <a:ext cx="3656012" cy="551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2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2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2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567737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200" i="1" u="sng">
                <a:solidFill>
                  <a:schemeClr val="accent2"/>
                </a:solidFill>
              </a:rPr>
              <a:t>Tobin</a:t>
            </a:r>
            <a:r>
              <a:rPr lang="cs-CZ" altLang="cs-CZ" sz="2200" i="1" u="sng">
                <a:solidFill>
                  <a:schemeClr val="accent2"/>
                </a:solidFill>
              </a:rPr>
              <a:t>ovo </a:t>
            </a:r>
            <a:r>
              <a:rPr lang="en-GB" altLang="cs-CZ" sz="2200" i="1" u="sng">
                <a:solidFill>
                  <a:schemeClr val="accent2"/>
                </a:solidFill>
              </a:rPr>
              <a:t>q </a:t>
            </a:r>
            <a:r>
              <a:rPr lang="cs-CZ" altLang="cs-CZ" sz="2200" i="1" u="sng">
                <a:solidFill>
                  <a:schemeClr val="accent2"/>
                </a:solidFill>
              </a:rPr>
              <a:t>ve světě </a:t>
            </a:r>
            <a:r>
              <a:rPr lang="en-GB" altLang="cs-CZ" sz="2200" i="1" u="sng">
                <a:solidFill>
                  <a:schemeClr val="accent2"/>
                </a:solidFill>
              </a:rPr>
              <a:t>Robison</a:t>
            </a:r>
            <a:r>
              <a:rPr lang="cs-CZ" altLang="cs-CZ" sz="2200" i="1" u="sng">
                <a:solidFill>
                  <a:schemeClr val="accent2"/>
                </a:solidFill>
              </a:rPr>
              <a:t>a</a:t>
            </a:r>
            <a:r>
              <a:rPr lang="en-GB" altLang="cs-CZ" sz="2200" i="1" u="sng">
                <a:solidFill>
                  <a:schemeClr val="accent2"/>
                </a:solidFill>
              </a:rPr>
              <a:t> Crusoe</a:t>
            </a:r>
            <a:endParaRPr lang="en-GB" altLang="cs-CZ" sz="22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Pátek </a:t>
            </a:r>
            <a:r>
              <a:rPr lang="cs-CZ" altLang="cs-CZ" sz="2000"/>
              <a:t>přijede na robinsonův ostrov s kokosovými ořechy</a:t>
            </a:r>
            <a:r>
              <a:rPr lang="en-GB" altLang="cs-CZ" sz="2000"/>
              <a:t>- </a:t>
            </a:r>
            <a:r>
              <a:rPr lang="cs-CZ" altLang="cs-CZ" sz="2000"/>
              <a:t>může je </a:t>
            </a:r>
            <a:r>
              <a:rPr lang="cs-CZ" altLang="cs-CZ" sz="2000" i="1">
                <a:solidFill>
                  <a:srgbClr val="00CC00"/>
                </a:solidFill>
              </a:rPr>
              <a:t>sníst</a:t>
            </a:r>
            <a:r>
              <a:rPr lang="en-GB" altLang="cs-CZ" sz="2000"/>
              <a:t>, </a:t>
            </a:r>
            <a:r>
              <a:rPr lang="cs-CZ" altLang="cs-CZ" sz="2000" i="1">
                <a:solidFill>
                  <a:srgbClr val="00CC00"/>
                </a:solidFill>
              </a:rPr>
              <a:t>zasadit </a:t>
            </a:r>
            <a:r>
              <a:rPr lang="cs-CZ" altLang="cs-CZ" sz="2000"/>
              <a:t>aby mu vyrostly palmy</a:t>
            </a:r>
            <a:r>
              <a:rPr lang="en-GB" altLang="cs-CZ" sz="2000"/>
              <a:t>, </a:t>
            </a:r>
            <a:r>
              <a:rPr lang="cs-CZ" altLang="cs-CZ" sz="2000"/>
              <a:t>nebo za ně </a:t>
            </a:r>
            <a:r>
              <a:rPr lang="cs-CZ" altLang="cs-CZ" sz="2000" i="1">
                <a:solidFill>
                  <a:srgbClr val="00CC00"/>
                </a:solidFill>
              </a:rPr>
              <a:t>koupit </a:t>
            </a:r>
            <a:r>
              <a:rPr lang="en-GB" altLang="cs-CZ" sz="2000" i="1">
                <a:solidFill>
                  <a:srgbClr val="00CC00"/>
                </a:solidFill>
              </a:rPr>
              <a:t>exist</a:t>
            </a:r>
            <a:r>
              <a:rPr lang="cs-CZ" altLang="cs-CZ" sz="2000" i="1">
                <a:solidFill>
                  <a:srgbClr val="00CC00"/>
                </a:solidFill>
              </a:rPr>
              <a:t>ující palmu</a:t>
            </a:r>
            <a:r>
              <a:rPr lang="en-GB" altLang="cs-CZ" sz="2000"/>
              <a:t> o</a:t>
            </a:r>
            <a:r>
              <a:rPr lang="cs-CZ" altLang="cs-CZ" sz="2000"/>
              <a:t>d</a:t>
            </a:r>
            <a:r>
              <a:rPr lang="en-GB" altLang="cs-CZ" sz="2000"/>
              <a:t> Robinson</a:t>
            </a:r>
            <a:r>
              <a:rPr lang="cs-CZ" altLang="cs-CZ" sz="2000"/>
              <a:t>a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Robinson </a:t>
            </a:r>
            <a:r>
              <a:rPr lang="cs-CZ" altLang="cs-CZ" sz="2000"/>
              <a:t>má palmu na pprodej, ale jaká bude cena</a:t>
            </a:r>
            <a:r>
              <a:rPr lang="en-GB" altLang="cs-CZ" sz="2000"/>
              <a:t>?</a:t>
            </a:r>
          </a:p>
          <a:p>
            <a:pPr>
              <a:spcBef>
                <a:spcPct val="10000"/>
              </a:spcBef>
            </a:pPr>
            <a:r>
              <a:rPr lang="en-GB" altLang="cs-CZ" sz="2000" i="1">
                <a:solidFill>
                  <a:srgbClr val="00CC00"/>
                </a:solidFill>
              </a:rPr>
              <a:t>N</a:t>
            </a:r>
            <a:r>
              <a:rPr lang="cs-CZ" altLang="cs-CZ" sz="2000" i="1">
                <a:solidFill>
                  <a:srgbClr val="00CC00"/>
                </a:solidFill>
              </a:rPr>
              <a:t>e více než </a:t>
            </a:r>
            <a:r>
              <a:rPr lang="en-GB" altLang="cs-CZ" sz="2000" i="1">
                <a:solidFill>
                  <a:srgbClr val="00CC00"/>
                </a:solidFill>
              </a:rPr>
              <a:t>q</a:t>
            </a:r>
            <a:r>
              <a:rPr lang="en-GB" altLang="cs-CZ" sz="2000"/>
              <a:t>, </a:t>
            </a:r>
            <a:r>
              <a:rPr lang="cs-CZ" altLang="cs-CZ" sz="2000"/>
              <a:t>protože jinak by si </a:t>
            </a:r>
            <a:r>
              <a:rPr lang="en-GB" altLang="cs-CZ" sz="2000"/>
              <a:t>Pátek</a:t>
            </a:r>
            <a:r>
              <a:rPr lang="cs-CZ" altLang="cs-CZ" sz="2000"/>
              <a:t> zasadil vlastní palmu levněji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 i="1">
                <a:solidFill>
                  <a:srgbClr val="00CC00"/>
                </a:solidFill>
              </a:rPr>
              <a:t>N</a:t>
            </a:r>
            <a:r>
              <a:rPr lang="cs-CZ" altLang="cs-CZ" sz="2000" i="1">
                <a:solidFill>
                  <a:srgbClr val="00CC00"/>
                </a:solidFill>
              </a:rPr>
              <a:t>e méně než </a:t>
            </a:r>
            <a:r>
              <a:rPr lang="en-GB" altLang="cs-CZ" sz="2000" i="1">
                <a:solidFill>
                  <a:srgbClr val="00CC00"/>
                </a:solidFill>
              </a:rPr>
              <a:t>q</a:t>
            </a:r>
            <a:r>
              <a:rPr lang="en-GB" altLang="cs-CZ" sz="2000"/>
              <a:t>, </a:t>
            </a:r>
            <a:r>
              <a:rPr lang="cs-CZ" altLang="cs-CZ" sz="2000"/>
              <a:t>protože </a:t>
            </a:r>
            <a:r>
              <a:rPr lang="en-GB" altLang="cs-CZ" sz="2000"/>
              <a:t>Robinson </a:t>
            </a:r>
            <a:r>
              <a:rPr lang="cs-CZ" altLang="cs-CZ" sz="2000"/>
              <a:t>bude chtít pokrýt náklady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q </a:t>
            </a:r>
            <a:r>
              <a:rPr lang="cs-CZ" altLang="cs-CZ" sz="2000"/>
              <a:t>je rovnovážná cena</a:t>
            </a: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cs-CZ" altLang="cs-CZ" sz="2000">
                <a:solidFill>
                  <a:srgbClr val="00CC00"/>
                </a:solidFill>
              </a:rPr>
              <a:t>Akciové in</a:t>
            </a:r>
            <a:r>
              <a:rPr lang="en-GB" altLang="cs-CZ" sz="2000">
                <a:solidFill>
                  <a:srgbClr val="00CC00"/>
                </a:solidFill>
              </a:rPr>
              <a:t>dex</a:t>
            </a:r>
            <a:r>
              <a:rPr lang="cs-CZ" altLang="cs-CZ" sz="2000">
                <a:solidFill>
                  <a:srgbClr val="00CC00"/>
                </a:solidFill>
              </a:rPr>
              <a:t>y</a:t>
            </a:r>
            <a:r>
              <a:rPr lang="en-GB" altLang="cs-CZ" sz="2000"/>
              <a:t> </a:t>
            </a:r>
            <a:r>
              <a:rPr lang="cs-CZ" altLang="cs-CZ" sz="2000"/>
              <a:t>mohou být použity pro </a:t>
            </a:r>
            <a:r>
              <a:rPr lang="en-GB" altLang="cs-CZ" sz="2000">
                <a:solidFill>
                  <a:srgbClr val="00CC00"/>
                </a:solidFill>
              </a:rPr>
              <a:t>ma</a:t>
            </a:r>
            <a:r>
              <a:rPr lang="cs-CZ" altLang="cs-CZ" sz="2000">
                <a:solidFill>
                  <a:srgbClr val="00CC00"/>
                </a:solidFill>
              </a:rPr>
              <a:t>k</a:t>
            </a:r>
            <a:r>
              <a:rPr lang="en-GB" altLang="cs-CZ" sz="2000">
                <a:solidFill>
                  <a:srgbClr val="00CC00"/>
                </a:solidFill>
              </a:rPr>
              <a:t>roe</a:t>
            </a:r>
            <a:r>
              <a:rPr lang="cs-CZ" altLang="cs-CZ" sz="2000">
                <a:solidFill>
                  <a:srgbClr val="00CC00"/>
                </a:solidFill>
              </a:rPr>
              <a:t>k</a:t>
            </a:r>
            <a:r>
              <a:rPr lang="en-GB" altLang="cs-CZ" sz="2000">
                <a:solidFill>
                  <a:srgbClr val="00CC00"/>
                </a:solidFill>
              </a:rPr>
              <a:t>onomic</a:t>
            </a:r>
            <a:r>
              <a:rPr lang="cs-CZ" altLang="cs-CZ" sz="2000">
                <a:solidFill>
                  <a:srgbClr val="00CC00"/>
                </a:solidFill>
              </a:rPr>
              <a:t>ké předpovědi</a:t>
            </a:r>
            <a:r>
              <a:rPr lang="en-GB" altLang="cs-CZ" sz="2000"/>
              <a:t> (</a:t>
            </a:r>
            <a:r>
              <a:rPr lang="cs-CZ" altLang="cs-CZ" sz="2000"/>
              <a:t>jeden z </a:t>
            </a:r>
            <a:r>
              <a:rPr lang="en-GB" altLang="cs-CZ" sz="2000">
                <a:solidFill>
                  <a:srgbClr val="00CC00"/>
                </a:solidFill>
              </a:rPr>
              <a:t>leading indicators</a:t>
            </a:r>
            <a:r>
              <a:rPr lang="en-GB" altLang="cs-CZ" sz="2000"/>
              <a:t>; </a:t>
            </a:r>
            <a:r>
              <a:rPr lang="cs-CZ" altLang="cs-CZ" sz="2000"/>
              <a:t>jiné jsou indexy „</a:t>
            </a:r>
            <a:r>
              <a:rPr lang="en-GB" altLang="cs-CZ" sz="2000"/>
              <a:t>business climate</a:t>
            </a:r>
            <a:r>
              <a:rPr lang="cs-CZ" altLang="cs-CZ" sz="2000"/>
              <a:t>“jako I</a:t>
            </a:r>
            <a:r>
              <a:rPr lang="en-GB" altLang="cs-CZ" sz="2000"/>
              <a:t>FO (EMU), ISM, NAPM (USA)) – </a:t>
            </a:r>
            <a:r>
              <a:rPr lang="cs-CZ" altLang="cs-CZ" sz="2000"/>
              <a:t>ale predikuje </a:t>
            </a:r>
            <a:r>
              <a:rPr lang="en-GB" altLang="cs-CZ" sz="2000"/>
              <a:t>10 reces</a:t>
            </a:r>
            <a:r>
              <a:rPr lang="cs-CZ" altLang="cs-CZ" sz="2000"/>
              <a:t>í z </a:t>
            </a:r>
            <a:r>
              <a:rPr lang="en-GB" altLang="cs-CZ" sz="2000"/>
              <a:t>8...</a:t>
            </a:r>
          </a:p>
          <a:p>
            <a:pPr>
              <a:spcBef>
                <a:spcPct val="10000"/>
              </a:spcBef>
            </a:pPr>
            <a:r>
              <a:rPr lang="en-GB" altLang="cs-CZ" sz="2200" i="1" u="sng">
                <a:solidFill>
                  <a:schemeClr val="accent2"/>
                </a:solidFill>
              </a:rPr>
              <a:t>Li</a:t>
            </a:r>
            <a:r>
              <a:rPr lang="cs-CZ" altLang="cs-CZ" sz="2200" i="1" u="sng">
                <a:solidFill>
                  <a:schemeClr val="accent2"/>
                </a:solidFill>
              </a:rPr>
              <a:t>kv</a:t>
            </a:r>
            <a:r>
              <a:rPr lang="en-GB" altLang="cs-CZ" sz="2200" i="1" u="sng">
                <a:solidFill>
                  <a:schemeClr val="accent2"/>
                </a:solidFill>
              </a:rPr>
              <a:t>idit</a:t>
            </a:r>
            <a:r>
              <a:rPr lang="cs-CZ" altLang="cs-CZ" sz="2200" i="1" u="sng">
                <a:solidFill>
                  <a:schemeClr val="accent2"/>
                </a:solidFill>
              </a:rPr>
              <a:t>ní omezení</a:t>
            </a:r>
            <a:r>
              <a:rPr lang="en-GB" altLang="cs-CZ" sz="2200">
                <a:solidFill>
                  <a:schemeClr val="accent2"/>
                </a:solidFill>
              </a:rPr>
              <a:t>- </a:t>
            </a:r>
            <a:r>
              <a:rPr lang="en-GB" altLang="cs-CZ" sz="2200" i="1">
                <a:solidFill>
                  <a:schemeClr val="accent2"/>
                </a:solidFill>
              </a:rPr>
              <a:t>credit rationing, credit crunch, </a:t>
            </a:r>
            <a:r>
              <a:rPr lang="cs-CZ" altLang="cs-CZ" sz="2200" i="1">
                <a:solidFill>
                  <a:schemeClr val="accent2"/>
                </a:solidFill>
              </a:rPr>
              <a:t>nízké </a:t>
            </a:r>
            <a:r>
              <a:rPr lang="en-GB" altLang="cs-CZ" sz="2200" i="1">
                <a:solidFill>
                  <a:schemeClr val="accent2"/>
                </a:solidFill>
              </a:rPr>
              <a:t>prim</a:t>
            </a:r>
            <a:r>
              <a:rPr lang="cs-CZ" altLang="cs-CZ" sz="2200" i="1">
                <a:solidFill>
                  <a:schemeClr val="accent2"/>
                </a:solidFill>
              </a:rPr>
              <a:t>ární </a:t>
            </a:r>
            <a:r>
              <a:rPr lang="en-GB" altLang="cs-CZ" sz="2200" i="1">
                <a:solidFill>
                  <a:schemeClr val="accent2"/>
                </a:solidFill>
              </a:rPr>
              <a:t> emis</a:t>
            </a:r>
            <a:r>
              <a:rPr lang="cs-CZ" altLang="cs-CZ" sz="2200" i="1">
                <a:solidFill>
                  <a:schemeClr val="accent2"/>
                </a:solidFill>
              </a:rPr>
              <a:t>e</a:t>
            </a:r>
            <a:r>
              <a:rPr lang="en-GB" altLang="cs-CZ" sz="2200"/>
              <a:t>; </a:t>
            </a:r>
            <a:r>
              <a:rPr lang="cs-CZ" altLang="cs-CZ" sz="2200"/>
              <a:t>Proč</a:t>
            </a:r>
            <a:r>
              <a:rPr lang="en-GB" altLang="cs-CZ" sz="2200"/>
              <a:t>?</a:t>
            </a:r>
          </a:p>
          <a:p>
            <a:pPr>
              <a:spcBef>
                <a:spcPct val="10000"/>
              </a:spcBef>
            </a:pPr>
            <a:r>
              <a:rPr lang="en-GB" altLang="cs-CZ" sz="2200"/>
              <a:t>- </a:t>
            </a:r>
            <a:r>
              <a:rPr lang="en-GB" altLang="cs-CZ" sz="2200" i="1">
                <a:solidFill>
                  <a:srgbClr val="00CC00"/>
                </a:solidFill>
              </a:rPr>
              <a:t>asymetric</a:t>
            </a:r>
            <a:r>
              <a:rPr lang="cs-CZ" altLang="cs-CZ" sz="2200" i="1">
                <a:solidFill>
                  <a:srgbClr val="00CC00"/>
                </a:solidFill>
              </a:rPr>
              <a:t>ká</a:t>
            </a:r>
            <a:r>
              <a:rPr lang="en-GB" altLang="cs-CZ" sz="2200" i="1">
                <a:solidFill>
                  <a:srgbClr val="00CC00"/>
                </a:solidFill>
              </a:rPr>
              <a:t> informa</a:t>
            </a:r>
            <a:r>
              <a:rPr lang="cs-CZ" altLang="cs-CZ" sz="2200" i="1">
                <a:solidFill>
                  <a:srgbClr val="00CC00"/>
                </a:solidFill>
              </a:rPr>
              <a:t>ce</a:t>
            </a:r>
            <a:endParaRPr lang="en-GB" altLang="cs-CZ" sz="22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200"/>
              <a:t>- </a:t>
            </a:r>
            <a:r>
              <a:rPr lang="en-GB" altLang="cs-CZ" sz="2200" i="1">
                <a:solidFill>
                  <a:srgbClr val="00CC00"/>
                </a:solidFill>
              </a:rPr>
              <a:t>mor</a:t>
            </a:r>
            <a:r>
              <a:rPr lang="cs-CZ" altLang="cs-CZ" sz="2200" i="1">
                <a:solidFill>
                  <a:srgbClr val="00CC00"/>
                </a:solidFill>
              </a:rPr>
              <a:t>á</a:t>
            </a:r>
            <a:r>
              <a:rPr lang="en-GB" altLang="cs-CZ" sz="2200" i="1">
                <a:solidFill>
                  <a:srgbClr val="00CC00"/>
                </a:solidFill>
              </a:rPr>
              <a:t>l</a:t>
            </a:r>
            <a:r>
              <a:rPr lang="cs-CZ" altLang="cs-CZ" sz="2200" i="1">
                <a:solidFill>
                  <a:srgbClr val="00CC00"/>
                </a:solidFill>
              </a:rPr>
              <a:t>ní</a:t>
            </a:r>
            <a:r>
              <a:rPr lang="en-GB" altLang="cs-CZ" sz="2200" i="1">
                <a:solidFill>
                  <a:srgbClr val="00CC00"/>
                </a:solidFill>
              </a:rPr>
              <a:t> hazard</a:t>
            </a:r>
          </a:p>
          <a:p>
            <a:pPr>
              <a:spcBef>
                <a:spcPct val="10000"/>
              </a:spcBef>
            </a:pPr>
            <a:r>
              <a:rPr lang="en-GB" altLang="cs-CZ" sz="2200"/>
              <a:t>- </a:t>
            </a:r>
            <a:r>
              <a:rPr lang="cs-CZ" altLang="cs-CZ" sz="2200" i="1">
                <a:solidFill>
                  <a:srgbClr val="00CC00"/>
                </a:solidFill>
              </a:rPr>
              <a:t>nízká vynutitelnost kontraktů</a:t>
            </a:r>
            <a:endParaRPr lang="en-GB" altLang="cs-CZ" sz="22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200"/>
              <a:t>- </a:t>
            </a:r>
            <a:r>
              <a:rPr lang="cs-CZ" altLang="cs-CZ" sz="2200" i="1">
                <a:solidFill>
                  <a:srgbClr val="00CC00"/>
                </a:solidFill>
              </a:rPr>
              <a:t>nepříznivý výběr(a</a:t>
            </a:r>
            <a:r>
              <a:rPr lang="en-GB" altLang="cs-CZ" sz="2200" i="1">
                <a:solidFill>
                  <a:srgbClr val="00CC00"/>
                </a:solidFill>
              </a:rPr>
              <a:t>dverse selection</a:t>
            </a:r>
            <a:r>
              <a:rPr lang="cs-CZ" altLang="cs-CZ" sz="2200" i="1">
                <a:solidFill>
                  <a:srgbClr val="00CC00"/>
                </a:solidFill>
              </a:rPr>
              <a:t>)</a:t>
            </a:r>
            <a:endParaRPr lang="en-GB" altLang="cs-CZ" sz="22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200"/>
              <a:t>Invest</a:t>
            </a:r>
            <a:r>
              <a:rPr lang="cs-CZ" altLang="cs-CZ" sz="2200"/>
              <a:t>ice závisí hodně i na vlastních zdrojích firmy</a:t>
            </a:r>
          </a:p>
          <a:p>
            <a:pPr>
              <a:spcBef>
                <a:spcPct val="10000"/>
              </a:spcBef>
            </a:pPr>
            <a:r>
              <a:rPr lang="cs-CZ" altLang="cs-CZ" sz="2200" i="1">
                <a:solidFill>
                  <a:srgbClr val="00CC00"/>
                </a:solidFill>
              </a:rPr>
              <a:t>Finanční akcelerátor</a:t>
            </a:r>
            <a:endParaRPr lang="en-GB" altLang="cs-CZ" sz="2200" i="1">
              <a:solidFill>
                <a:srgbClr val="00CC00"/>
              </a:solidFill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Tobin</a:t>
            </a:r>
            <a:r>
              <a:rPr lang="cs-CZ" altLang="cs-CZ" sz="2800" b="1" i="1">
                <a:solidFill>
                  <a:schemeClr val="tx2"/>
                </a:solidFill>
              </a:rPr>
              <a:t>ova </a:t>
            </a:r>
            <a:r>
              <a:rPr lang="en-GB" altLang="cs-CZ" sz="2800" b="1" i="1">
                <a:solidFill>
                  <a:schemeClr val="tx2"/>
                </a:solidFill>
              </a:rPr>
              <a:t>q</a:t>
            </a:r>
            <a:r>
              <a:rPr lang="cs-CZ" altLang="cs-CZ" sz="2800" b="1" i="1">
                <a:solidFill>
                  <a:schemeClr val="tx2"/>
                </a:solidFill>
              </a:rPr>
              <a:t> t</a:t>
            </a:r>
            <a:r>
              <a:rPr lang="en-GB" altLang="cs-CZ" sz="2800" b="1" i="1">
                <a:solidFill>
                  <a:schemeClr val="tx2"/>
                </a:solidFill>
              </a:rPr>
              <a:t>eor</a:t>
            </a:r>
            <a:r>
              <a:rPr lang="cs-CZ" altLang="cs-CZ" sz="2800" b="1" i="1">
                <a:solidFill>
                  <a:schemeClr val="tx2"/>
                </a:solidFill>
              </a:rPr>
              <a:t>ie i</a:t>
            </a:r>
            <a:r>
              <a:rPr lang="en-GB" altLang="cs-CZ" sz="2800" b="1" i="1">
                <a:solidFill>
                  <a:schemeClr val="tx2"/>
                </a:solidFill>
              </a:rPr>
              <a:t>nvest</a:t>
            </a:r>
            <a:r>
              <a:rPr lang="cs-CZ" altLang="cs-CZ" sz="2800" b="1" i="1">
                <a:solidFill>
                  <a:schemeClr val="tx2"/>
                </a:solidFill>
              </a:rPr>
              <a:t>ic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7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7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7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7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Invest</a:t>
            </a:r>
            <a:r>
              <a:rPr lang="cs-CZ" altLang="cs-CZ" sz="2800" b="1" i="1">
                <a:solidFill>
                  <a:schemeClr val="tx2"/>
                </a:solidFill>
              </a:rPr>
              <a:t>ice do bydlení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567737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i="1" u="sng">
                <a:solidFill>
                  <a:schemeClr val="accent2"/>
                </a:solidFill>
              </a:rPr>
              <a:t>Relativ</a:t>
            </a:r>
            <a:r>
              <a:rPr lang="cs-CZ" altLang="cs-CZ" sz="2000" i="1" u="sng">
                <a:solidFill>
                  <a:schemeClr val="accent2"/>
                </a:solidFill>
              </a:rPr>
              <a:t>ně s</a:t>
            </a:r>
            <a:r>
              <a:rPr lang="en-GB" altLang="cs-CZ" sz="2000" i="1" u="sng">
                <a:solidFill>
                  <a:schemeClr val="accent2"/>
                </a:solidFill>
              </a:rPr>
              <a:t>pecific</a:t>
            </a:r>
            <a:r>
              <a:rPr lang="cs-CZ" altLang="cs-CZ" sz="2000" i="1" u="sng">
                <a:solidFill>
                  <a:schemeClr val="accent2"/>
                </a:solidFill>
              </a:rPr>
              <a:t>ké</a:t>
            </a:r>
            <a:r>
              <a:rPr lang="en-GB" altLang="cs-CZ" sz="2000"/>
              <a:t>	- </a:t>
            </a:r>
            <a:r>
              <a:rPr lang="cs-CZ" altLang="cs-CZ" sz="2000"/>
              <a:t>není zřejmé</a:t>
            </a:r>
            <a:r>
              <a:rPr lang="en-GB" altLang="cs-CZ" sz="2000"/>
              <a:t>, </a:t>
            </a:r>
            <a:r>
              <a:rPr lang="cs-CZ" altLang="cs-CZ" sz="2000"/>
              <a:t>jestli je to </a:t>
            </a:r>
            <a:r>
              <a:rPr lang="en-GB" altLang="cs-CZ" sz="2000" i="1">
                <a:solidFill>
                  <a:srgbClr val="00CC00"/>
                </a:solidFill>
              </a:rPr>
              <a:t>I </a:t>
            </a:r>
            <a:r>
              <a:rPr lang="cs-CZ" altLang="cs-CZ" sz="2000" i="1">
                <a:solidFill>
                  <a:srgbClr val="00CC00"/>
                </a:solidFill>
              </a:rPr>
              <a:t>neb</a:t>
            </a:r>
            <a:r>
              <a:rPr lang="en-GB" altLang="cs-CZ" sz="2000" i="1">
                <a:solidFill>
                  <a:srgbClr val="00CC00"/>
                </a:solidFill>
              </a:rPr>
              <a:t>o</a:t>
            </a:r>
            <a:r>
              <a:rPr lang="cs-CZ" altLang="cs-CZ" sz="2000" i="1">
                <a:solidFill>
                  <a:srgbClr val="00CC00"/>
                </a:solidFill>
              </a:rPr>
              <a:t> spotřeba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- </a:t>
            </a:r>
            <a:r>
              <a:rPr lang="cs-CZ" altLang="cs-CZ" sz="2000"/>
              <a:t>prováděny domácnostmi</a:t>
            </a:r>
            <a:r>
              <a:rPr lang="en-GB" altLang="cs-CZ" sz="2000"/>
              <a:t>- </a:t>
            </a:r>
            <a:r>
              <a:rPr lang="cs-CZ" altLang="cs-CZ" sz="2000" i="1">
                <a:solidFill>
                  <a:srgbClr val="00CC00"/>
                </a:solidFill>
              </a:rPr>
              <a:t>větší</a:t>
            </a:r>
            <a:r>
              <a:rPr lang="en-GB" altLang="cs-CZ" sz="2000" i="1">
                <a:solidFill>
                  <a:srgbClr val="00CC00"/>
                </a:solidFill>
              </a:rPr>
              <a:t> li</a:t>
            </a:r>
            <a:r>
              <a:rPr lang="cs-CZ" altLang="cs-CZ" sz="2000" i="1">
                <a:solidFill>
                  <a:srgbClr val="00CC00"/>
                </a:solidFill>
              </a:rPr>
              <a:t>kv</a:t>
            </a:r>
            <a:r>
              <a:rPr lang="en-GB" altLang="cs-CZ" sz="2000" i="1">
                <a:solidFill>
                  <a:srgbClr val="00CC00"/>
                </a:solidFill>
              </a:rPr>
              <a:t>idit</a:t>
            </a:r>
            <a:r>
              <a:rPr lang="cs-CZ" altLang="cs-CZ" sz="2000" i="1">
                <a:solidFill>
                  <a:srgbClr val="00CC00"/>
                </a:solidFill>
              </a:rPr>
              <a:t>ní omezení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en-GB" altLang="cs-CZ" sz="2000"/>
              <a:t>			- </a:t>
            </a:r>
            <a:r>
              <a:rPr lang="cs-CZ" altLang="cs-CZ" sz="2000" i="1">
                <a:solidFill>
                  <a:srgbClr val="00CC00"/>
                </a:solidFill>
              </a:rPr>
              <a:t>dlouhodobé </a:t>
            </a:r>
            <a:r>
              <a:rPr lang="en-GB" altLang="cs-CZ" sz="2000"/>
              <a:t>(20-30 </a:t>
            </a:r>
            <a:r>
              <a:rPr lang="cs-CZ" altLang="cs-CZ" sz="2000"/>
              <a:t>let</a:t>
            </a:r>
            <a:r>
              <a:rPr lang="en-GB" altLang="cs-CZ" sz="2000"/>
              <a:t>)</a:t>
            </a:r>
          </a:p>
          <a:p>
            <a:pPr>
              <a:spcBef>
                <a:spcPct val="10000"/>
              </a:spcBef>
            </a:pPr>
            <a:r>
              <a:rPr lang="en-GB" altLang="cs-CZ" sz="2000"/>
              <a:t>			- </a:t>
            </a:r>
            <a:r>
              <a:rPr lang="en-GB" altLang="cs-CZ" sz="2000" i="1">
                <a:solidFill>
                  <a:srgbClr val="00CC00"/>
                </a:solidFill>
              </a:rPr>
              <a:t>form</a:t>
            </a:r>
            <a:r>
              <a:rPr lang="cs-CZ" altLang="cs-CZ" sz="2000" i="1">
                <a:solidFill>
                  <a:srgbClr val="00CC00"/>
                </a:solidFill>
              </a:rPr>
              <a:t>a aktiva</a:t>
            </a:r>
            <a:endParaRPr lang="en-GB" altLang="cs-CZ" sz="2000" i="1">
              <a:solidFill>
                <a:srgbClr val="00CC00"/>
              </a:solidFill>
            </a:endParaRPr>
          </a:p>
          <a:p>
            <a:pPr>
              <a:spcBef>
                <a:spcPct val="10000"/>
              </a:spcBef>
            </a:pPr>
            <a:r>
              <a:rPr lang="cs-CZ" altLang="cs-CZ" sz="2000" i="1" u="sng">
                <a:solidFill>
                  <a:schemeClr val="accent2"/>
                </a:solidFill>
              </a:rPr>
              <a:t>Rozdělení na dva trhy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Trh s </a:t>
            </a:r>
            <a:r>
              <a:rPr lang="en-GB" altLang="cs-CZ" sz="2000" i="1">
                <a:solidFill>
                  <a:srgbClr val="00CC00"/>
                </a:solidFill>
              </a:rPr>
              <a:t>exist</a:t>
            </a:r>
            <a:r>
              <a:rPr lang="cs-CZ" altLang="cs-CZ" sz="2000" i="1">
                <a:solidFill>
                  <a:srgbClr val="00CC00"/>
                </a:solidFill>
              </a:rPr>
              <a:t>ujícími domy</a:t>
            </a:r>
            <a:r>
              <a:rPr lang="en-GB" altLang="cs-CZ" sz="2000"/>
              <a:t> </a:t>
            </a:r>
            <a:r>
              <a:rPr lang="en-US" altLang="cs-CZ" sz="2000"/>
              <a:t>&amp;</a:t>
            </a:r>
            <a:r>
              <a:rPr lang="cs-CZ" altLang="cs-CZ" sz="2000"/>
              <a:t> trh s</a:t>
            </a:r>
            <a:r>
              <a:rPr lang="en-US" altLang="cs-CZ" sz="2000"/>
              <a:t> </a:t>
            </a:r>
            <a:r>
              <a:rPr lang="en-US" altLang="cs-CZ" sz="2000" i="1">
                <a:solidFill>
                  <a:srgbClr val="00CC00"/>
                </a:solidFill>
              </a:rPr>
              <a:t>n</a:t>
            </a:r>
            <a:r>
              <a:rPr lang="cs-CZ" altLang="cs-CZ" sz="2000" i="1">
                <a:solidFill>
                  <a:srgbClr val="00CC00"/>
                </a:solidFill>
              </a:rPr>
              <a:t>ovými domy</a:t>
            </a:r>
            <a:endParaRPr lang="en-US" altLang="cs-CZ" sz="2000"/>
          </a:p>
          <a:p>
            <a:pPr>
              <a:spcBef>
                <a:spcPct val="10000"/>
              </a:spcBef>
            </a:pPr>
            <a:endParaRPr lang="en-US" altLang="cs-CZ" sz="2000"/>
          </a:p>
          <a:p>
            <a:pPr>
              <a:spcBef>
                <a:spcPct val="10000"/>
              </a:spcBef>
            </a:pPr>
            <a:r>
              <a:rPr lang="cs-CZ" altLang="cs-CZ" sz="2000" i="1" u="sng">
                <a:solidFill>
                  <a:schemeClr val="accent2"/>
                </a:solidFill>
              </a:rPr>
              <a:t>Předpoklad</a:t>
            </a:r>
            <a:r>
              <a:rPr lang="en-US" altLang="cs-CZ" sz="2000"/>
              <a:t>- </a:t>
            </a:r>
            <a:r>
              <a:rPr lang="cs-CZ" altLang="cs-CZ" sz="2000"/>
              <a:t>nabídka </a:t>
            </a:r>
            <a:r>
              <a:rPr lang="en-US" altLang="cs-CZ" sz="2000"/>
              <a:t>n</a:t>
            </a:r>
            <a:r>
              <a:rPr lang="cs-CZ" altLang="cs-CZ" sz="2000"/>
              <a:t>ových domů neovlivní</a:t>
            </a:r>
            <a:r>
              <a:rPr lang="en-US" altLang="cs-CZ" sz="2000"/>
              <a:t> H</a:t>
            </a:r>
            <a:r>
              <a:rPr lang="en-US" altLang="cs-CZ" sz="2000" baseline="-25000"/>
              <a:t>N</a:t>
            </a:r>
          </a:p>
          <a:p>
            <a:pPr>
              <a:spcBef>
                <a:spcPct val="10000"/>
              </a:spcBef>
            </a:pPr>
            <a:endParaRPr lang="en-US" altLang="cs-CZ" sz="2000" baseline="-25000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cs-CZ" sz="2000">
                <a:sym typeface="Symbol" pitchFamily="18" charset="2"/>
              </a:rPr>
              <a:t>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W</a:t>
            </a:r>
            <a:r>
              <a:rPr lang="en-US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sz="2000">
                <a:sym typeface="Symbol" pitchFamily="18" charset="2"/>
              </a:rPr>
              <a:t> D </a:t>
            </a:r>
            <a:r>
              <a:rPr lang="cs-CZ" altLang="cs-CZ" sz="2000">
                <a:sym typeface="Symbol" pitchFamily="18" charset="2"/>
              </a:rPr>
              <a:t>doprava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 ;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cs-CZ" sz="2000">
                <a:sym typeface="Symbol" pitchFamily="18" charset="2"/>
              </a:rPr>
              <a:t>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>
                <a:sym typeface="Symbol" pitchFamily="18" charset="2"/>
              </a:rPr>
              <a:t>  D </a:t>
            </a:r>
            <a:r>
              <a:rPr lang="cs-CZ" altLang="cs-CZ" sz="2000">
                <a:sym typeface="Symbol" pitchFamily="18" charset="2"/>
              </a:rPr>
              <a:t>doprava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 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cs-CZ" sz="2000">
                <a:sym typeface="Symbol" pitchFamily="18" charset="2"/>
              </a:rPr>
              <a:t>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sz="2000">
                <a:sym typeface="Symbol" pitchFamily="18" charset="2"/>
              </a:rPr>
              <a:t> D </a:t>
            </a:r>
            <a:r>
              <a:rPr lang="cs-CZ" altLang="cs-CZ" sz="2000">
                <a:sym typeface="Symbol" pitchFamily="18" charset="2"/>
              </a:rPr>
              <a:t>d</a:t>
            </a:r>
            <a:r>
              <a:rPr lang="en-US" altLang="cs-CZ" sz="2000">
                <a:sym typeface="Symbol" pitchFamily="18" charset="2"/>
              </a:rPr>
              <a:t>ole</a:t>
            </a:r>
            <a:r>
              <a:rPr lang="cs-CZ" altLang="cs-CZ" sz="2000">
                <a:sym typeface="Symbol" pitchFamily="18" charset="2"/>
              </a:rPr>
              <a:t>va</a:t>
            </a:r>
            <a:r>
              <a:rPr lang="en-US" altLang="cs-CZ" sz="2000">
                <a:sym typeface="Symbol" pitchFamily="18" charset="2"/>
              </a:rPr>
              <a:t>,  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,  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 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cs-CZ" sz="2000">
                <a:sym typeface="Symbol" pitchFamily="18" charset="2"/>
              </a:rPr>
              <a:t></a:t>
            </a:r>
            <a:r>
              <a:rPr lang="cs-CZ" altLang="cs-CZ" sz="2000">
                <a:sym typeface="Symbol" pitchFamily="18" charset="2"/>
              </a:rPr>
              <a:t>čistý </a:t>
            </a:r>
            <a:r>
              <a:rPr lang="en-US" altLang="cs-CZ" sz="2000">
                <a:sym typeface="Symbol" pitchFamily="18" charset="2"/>
              </a:rPr>
              <a:t>re</a:t>
            </a:r>
            <a:r>
              <a:rPr lang="cs-CZ" altLang="cs-CZ" sz="2000">
                <a:sym typeface="Symbol" pitchFamily="18" charset="2"/>
              </a:rPr>
              <a:t>á</a:t>
            </a:r>
            <a:r>
              <a:rPr lang="en-US" altLang="cs-CZ" sz="2000">
                <a:sym typeface="Symbol" pitchFamily="18" charset="2"/>
              </a:rPr>
              <a:t>l</a:t>
            </a:r>
            <a:r>
              <a:rPr lang="cs-CZ" altLang="cs-CZ" sz="2000">
                <a:sym typeface="Symbol" pitchFamily="18" charset="2"/>
              </a:rPr>
              <a:t>ný výnos</a:t>
            </a:r>
            <a:r>
              <a:rPr lang="en-US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nájem </a:t>
            </a:r>
            <a:r>
              <a:rPr lang="en-US" altLang="cs-CZ" sz="2000">
                <a:sym typeface="Symbol" pitchFamily="18" charset="2"/>
              </a:rPr>
              <a:t>+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k</a:t>
            </a:r>
            <a:r>
              <a:rPr lang="en-US" altLang="cs-CZ" sz="2000">
                <a:sym typeface="Symbol" pitchFamily="18" charset="2"/>
              </a:rPr>
              <a:t>apit</a:t>
            </a:r>
            <a:r>
              <a:rPr lang="cs-CZ" altLang="cs-CZ" sz="2000">
                <a:sym typeface="Symbol" pitchFamily="18" charset="2"/>
              </a:rPr>
              <a:t>álové zisky</a:t>
            </a:r>
            <a:r>
              <a:rPr lang="en-US" altLang="cs-CZ" sz="2000"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odpisy</a:t>
            </a:r>
            <a:r>
              <a:rPr lang="en-US" altLang="cs-CZ" sz="2000"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úrok</a:t>
            </a:r>
            <a:r>
              <a:rPr lang="en-US" altLang="cs-CZ" sz="2000">
                <a:sym typeface="Symbol" pitchFamily="18" charset="2"/>
              </a:rPr>
              <a:t>) </a:t>
            </a:r>
          </a:p>
          <a:p>
            <a:pPr>
              <a:spcBef>
                <a:spcPct val="30000"/>
              </a:spcBef>
            </a:pPr>
            <a:r>
              <a:rPr lang="en-US" altLang="cs-CZ" sz="2000">
                <a:sym typeface="Symbol" pitchFamily="18" charset="2"/>
              </a:rPr>
              <a:t> D </a:t>
            </a:r>
            <a:r>
              <a:rPr lang="cs-CZ" altLang="cs-CZ" sz="2000">
                <a:sym typeface="Symbol" pitchFamily="18" charset="2"/>
              </a:rPr>
              <a:t>doprava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, 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altLang="cs-CZ" sz="2000">
                <a:sym typeface="Symbol" pitchFamily="18" charset="2"/>
              </a:rPr>
              <a:t> ;</a:t>
            </a:r>
            <a:endParaRPr lang="en-GB" altLang="cs-CZ" sz="2000">
              <a:sym typeface="Symbol" pitchFamily="18" charset="2"/>
            </a:endParaRPr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3713163" y="3956050"/>
          <a:ext cx="543083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3" name="Obrázek" r:id="rId3" imgW="3876840" imgH="2076480" progId="Word.Picture.8">
                  <p:embed/>
                </p:oleObj>
              </mc:Choice>
              <mc:Fallback>
                <p:oleObj name="Obrázek" r:id="rId3" imgW="3876840" imgH="20764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956050"/>
                        <a:ext cx="5430837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8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8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8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8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8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8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9" y="0"/>
            <a:ext cx="6914587" cy="375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65" y="61818"/>
            <a:ext cx="3670110" cy="310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00" y="3325183"/>
            <a:ext cx="3670110" cy="306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6" y="3759180"/>
            <a:ext cx="36671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6" y="431004"/>
            <a:ext cx="3457285" cy="33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693738"/>
            <a:ext cx="8640762" cy="5111750"/>
          </a:xfrm>
        </p:spPr>
        <p:txBody>
          <a:bodyPr/>
          <a:lstStyle/>
          <a:p>
            <a:pPr marL="412750" indent="-412750">
              <a:buFont typeface="Wingdings" pitchFamily="2" charset="2"/>
              <a:buChar char="Ø"/>
            </a:pPr>
            <a:r>
              <a:rPr lang="cs-CZ" altLang="cs-CZ" sz="2000">
                <a:latin typeface="Arial" charset="0"/>
              </a:rPr>
              <a:t>Role cenových bublin ve finanční krizi; </a:t>
            </a:r>
          </a:p>
          <a:p>
            <a:pPr marL="412750" indent="-412750">
              <a:buFont typeface="Wingdings" pitchFamily="2" charset="2"/>
              <a:buChar char="Ø"/>
            </a:pPr>
            <a:r>
              <a:rPr lang="cs-CZ" altLang="cs-CZ" sz="2000">
                <a:latin typeface="Arial" charset="0"/>
              </a:rPr>
              <a:t>Možná </a:t>
            </a:r>
            <a:r>
              <a:rPr lang="cs-CZ" altLang="cs-CZ" sz="2000">
                <a:solidFill>
                  <a:schemeClr val="accent2"/>
                </a:solidFill>
                <a:latin typeface="Arial" charset="0"/>
              </a:rPr>
              <a:t>endogenní vazba</a:t>
            </a:r>
            <a:r>
              <a:rPr lang="cs-CZ" altLang="cs-CZ" sz="2000">
                <a:latin typeface="Arial" charset="0"/>
              </a:rPr>
              <a:t> mezi úvěry na bydlení a cenami nemovitostí</a:t>
            </a:r>
          </a:p>
          <a:p>
            <a:pPr marL="412750" indent="-412750">
              <a:buFont typeface="Wingdings" pitchFamily="2" charset="2"/>
              <a:buChar char="Ø"/>
            </a:pPr>
            <a:r>
              <a:rPr lang="cs-CZ" altLang="cs-CZ" sz="2000">
                <a:latin typeface="Arial" charset="0"/>
              </a:rPr>
              <a:t>Zrychlující se bytová výstavba (do r 2008), vysoká rozestavěnost- úvěry developerům</a:t>
            </a:r>
          </a:p>
          <a:p>
            <a:pPr marL="412750" indent="-412750">
              <a:buFont typeface="Wingdings" pitchFamily="2" charset="2"/>
              <a:buChar char="Ø"/>
            </a:pPr>
            <a:r>
              <a:rPr lang="cs-CZ" altLang="cs-CZ" sz="2000">
                <a:latin typeface="Arial" charset="0"/>
              </a:rPr>
              <a:t>Přitom- makroekonomické dopady splaskávání bublin v cenách nemovitostí jsou oproti bublinám na jiných trzích (např. akciových) závažnější, protože jejich efekty:</a:t>
            </a:r>
            <a:endParaRPr lang="en-US" altLang="cs-CZ" sz="2000">
              <a:latin typeface="Arial" charset="0"/>
            </a:endParaRPr>
          </a:p>
          <a:p>
            <a:pPr marL="412750" indent="-412750">
              <a:lnSpc>
                <a:spcPct val="90000"/>
              </a:lnSpc>
              <a:buFont typeface="Wingdings" pitchFamily="2" charset="2"/>
              <a:buNone/>
            </a:pPr>
            <a:r>
              <a:rPr lang="en-US" altLang="cs-CZ" sz="2000">
                <a:latin typeface="Arial" charset="0"/>
                <a:sym typeface="Symbol" pitchFamily="18" charset="2"/>
              </a:rPr>
              <a:t>		(i) </a:t>
            </a:r>
            <a:r>
              <a:rPr lang="cs-CZ" altLang="cs-CZ" sz="2000">
                <a:solidFill>
                  <a:srgbClr val="00CC00"/>
                </a:solidFill>
                <a:latin typeface="Arial" charset="0"/>
                <a:sym typeface="Symbol" pitchFamily="18" charset="2"/>
              </a:rPr>
              <a:t>trvají déle</a:t>
            </a:r>
            <a:r>
              <a:rPr lang="en-US" altLang="cs-CZ" sz="2000">
                <a:latin typeface="Arial" charset="0"/>
                <a:sym typeface="Symbol" pitchFamily="18" charset="2"/>
              </a:rPr>
              <a:t> (4 </a:t>
            </a:r>
            <a:r>
              <a:rPr lang="cs-CZ" altLang="cs-CZ" sz="2000">
                <a:latin typeface="Arial" charset="0"/>
                <a:sym typeface="Symbol" pitchFamily="18" charset="2"/>
              </a:rPr>
              <a:t>R</a:t>
            </a:r>
            <a:r>
              <a:rPr lang="en-US" altLang="cs-CZ" sz="2000">
                <a:latin typeface="Arial" charset="0"/>
                <a:sym typeface="Symbol" pitchFamily="18" charset="2"/>
              </a:rPr>
              <a:t> </a:t>
            </a:r>
            <a:r>
              <a:rPr lang="cs-CZ" altLang="cs-CZ" sz="2000">
                <a:latin typeface="Arial" charset="0"/>
                <a:sym typeface="Symbol" pitchFamily="18" charset="2"/>
              </a:rPr>
              <a:t>v porovnání </a:t>
            </a:r>
            <a:r>
              <a:rPr lang="en-US" altLang="cs-CZ" sz="2000">
                <a:latin typeface="Arial" charset="0"/>
                <a:sym typeface="Symbol" pitchFamily="18" charset="2"/>
              </a:rPr>
              <a:t>1</a:t>
            </a:r>
            <a:r>
              <a:rPr lang="cs-CZ" altLang="cs-CZ" sz="2000">
                <a:latin typeface="Arial" charset="0"/>
                <a:sym typeface="Symbol" pitchFamily="18" charset="2"/>
              </a:rPr>
              <a:t>,</a:t>
            </a:r>
            <a:r>
              <a:rPr lang="en-US" altLang="cs-CZ" sz="2000">
                <a:latin typeface="Arial" charset="0"/>
                <a:sym typeface="Symbol" pitchFamily="18" charset="2"/>
              </a:rPr>
              <a:t>5</a:t>
            </a:r>
            <a:r>
              <a:rPr lang="cs-CZ" altLang="cs-CZ" sz="2000">
                <a:latin typeface="Arial" charset="0"/>
                <a:sym typeface="Symbol" pitchFamily="18" charset="2"/>
              </a:rPr>
              <a:t> R pro akciový trh</a:t>
            </a:r>
            <a:r>
              <a:rPr lang="en-US" altLang="cs-CZ" sz="2000">
                <a:latin typeface="Arial" charset="0"/>
                <a:sym typeface="Symbol" pitchFamily="18" charset="2"/>
              </a:rPr>
              <a:t>), </a:t>
            </a:r>
          </a:p>
          <a:p>
            <a:pPr marL="412750" indent="-412750">
              <a:lnSpc>
                <a:spcPct val="90000"/>
              </a:lnSpc>
              <a:buFont typeface="Wingdings" pitchFamily="2" charset="2"/>
              <a:buNone/>
            </a:pPr>
            <a:r>
              <a:rPr lang="en-US" altLang="cs-CZ" sz="2000">
                <a:latin typeface="Arial" charset="0"/>
                <a:sym typeface="Symbol" pitchFamily="18" charset="2"/>
              </a:rPr>
              <a:t>		(ii) </a:t>
            </a:r>
            <a:r>
              <a:rPr lang="cs-CZ" altLang="cs-CZ" sz="2000">
                <a:latin typeface="Arial" charset="0"/>
                <a:sym typeface="Symbol" pitchFamily="18" charset="2"/>
              </a:rPr>
              <a:t>jsou větší hrozbou pro makroekonomickou a finanční stabilitu</a:t>
            </a:r>
            <a:endParaRPr lang="en-US" altLang="cs-CZ" sz="2000">
              <a:latin typeface="Arial" charset="0"/>
              <a:sym typeface="Symbol" pitchFamily="18" charset="2"/>
            </a:endParaRPr>
          </a:p>
          <a:p>
            <a:pPr marL="412750" indent="-412750">
              <a:lnSpc>
                <a:spcPct val="90000"/>
              </a:lnSpc>
              <a:buFont typeface="Wingdings" pitchFamily="2" charset="2"/>
              <a:buNone/>
            </a:pPr>
            <a:r>
              <a:rPr lang="en-US" altLang="cs-CZ" sz="2000">
                <a:latin typeface="Arial" charset="0"/>
                <a:sym typeface="Symbol" pitchFamily="18" charset="2"/>
              </a:rPr>
              <a:t>		</a:t>
            </a:r>
            <a:r>
              <a:rPr lang="cs-CZ" altLang="cs-CZ" sz="2000">
                <a:latin typeface="Arial" charset="0"/>
                <a:sym typeface="Symbol" pitchFamily="18" charset="2"/>
              </a:rPr>
              <a:t>	</a:t>
            </a:r>
            <a:r>
              <a:rPr lang="en-US" altLang="cs-CZ" sz="2000">
                <a:latin typeface="Arial" charset="0"/>
                <a:sym typeface="Symbol" pitchFamily="18" charset="2"/>
              </a:rPr>
              <a:t>a) </a:t>
            </a:r>
            <a:r>
              <a:rPr lang="cs-CZ" altLang="cs-CZ" sz="2000">
                <a:solidFill>
                  <a:srgbClr val="00CC00"/>
                </a:solidFill>
                <a:latin typeface="Arial" charset="0"/>
                <a:sym typeface="Symbol" pitchFamily="18" charset="2"/>
              </a:rPr>
              <a:t>nemovitosti tvoří hlavní část bohatství domácností</a:t>
            </a:r>
          </a:p>
          <a:p>
            <a:pPr marL="412750" indent="-412750">
              <a:lnSpc>
                <a:spcPct val="90000"/>
              </a:lnSpc>
              <a:buFont typeface="Wingdings" pitchFamily="2" charset="2"/>
              <a:buNone/>
            </a:pPr>
            <a:r>
              <a:rPr lang="en-US" altLang="cs-CZ" sz="2000">
                <a:latin typeface="Arial" charset="0"/>
                <a:sym typeface="Symbol" pitchFamily="18" charset="2"/>
              </a:rPr>
              <a:t>		</a:t>
            </a:r>
            <a:r>
              <a:rPr lang="cs-CZ" altLang="cs-CZ" sz="2000">
                <a:latin typeface="Arial" charset="0"/>
                <a:sym typeface="Symbol" pitchFamily="18" charset="2"/>
              </a:rPr>
              <a:t>	</a:t>
            </a:r>
            <a:r>
              <a:rPr lang="en-US" altLang="cs-CZ" sz="2000">
                <a:latin typeface="Arial" charset="0"/>
                <a:sym typeface="Symbol" pitchFamily="18" charset="2"/>
              </a:rPr>
              <a:t>b) </a:t>
            </a:r>
            <a:r>
              <a:rPr lang="cs-CZ" altLang="cs-CZ" sz="2000">
                <a:solidFill>
                  <a:srgbClr val="00CC00"/>
                </a:solidFill>
                <a:latin typeface="Arial" charset="0"/>
                <a:sym typeface="Symbol" pitchFamily="18" charset="2"/>
              </a:rPr>
              <a:t>ovlivňují spotřebu prostřednictvím důchodového efektu</a:t>
            </a:r>
          </a:p>
          <a:p>
            <a:pPr marL="412750" indent="-412750">
              <a:lnSpc>
                <a:spcPct val="90000"/>
              </a:lnSpc>
              <a:buFont typeface="Wingdings" pitchFamily="2" charset="2"/>
              <a:buNone/>
            </a:pPr>
            <a:r>
              <a:rPr lang="en-US" altLang="cs-CZ" sz="2000">
                <a:latin typeface="Arial" charset="0"/>
                <a:sym typeface="Symbol" pitchFamily="18" charset="2"/>
              </a:rPr>
              <a:t>		</a:t>
            </a:r>
            <a:r>
              <a:rPr lang="cs-CZ" altLang="cs-CZ" sz="2000">
                <a:latin typeface="Arial" charset="0"/>
                <a:sym typeface="Symbol" pitchFamily="18" charset="2"/>
              </a:rPr>
              <a:t>	c</a:t>
            </a:r>
            <a:r>
              <a:rPr lang="en-US" altLang="cs-CZ" sz="2000">
                <a:latin typeface="Arial" charset="0"/>
                <a:sym typeface="Symbol" pitchFamily="18" charset="2"/>
              </a:rPr>
              <a:t>) </a:t>
            </a:r>
            <a:r>
              <a:rPr lang="cs-CZ" altLang="cs-CZ" sz="2000">
                <a:solidFill>
                  <a:srgbClr val="00CC00"/>
                </a:solidFill>
                <a:latin typeface="Arial" charset="0"/>
                <a:sym typeface="Symbol" pitchFamily="18" charset="2"/>
              </a:rPr>
              <a:t>hrají roli kolaterálu v bilancích bankovního sektoru</a:t>
            </a:r>
            <a:endParaRPr lang="en-US" altLang="cs-CZ" sz="2000">
              <a:solidFill>
                <a:srgbClr val="00CC00"/>
              </a:solidFill>
              <a:latin typeface="Arial" charset="0"/>
            </a:endParaRPr>
          </a:p>
          <a:p>
            <a:pPr marL="1701800" lvl="3" indent="-330200">
              <a:buFont typeface="Wingdings" pitchFamily="2" charset="2"/>
              <a:buChar char="Ø"/>
            </a:pPr>
            <a:endParaRPr lang="cs-CZ" altLang="cs-CZ">
              <a:latin typeface="Arial" charset="0"/>
            </a:endParaRPr>
          </a:p>
          <a:p>
            <a:pPr marL="1701800" lvl="3" indent="-330200">
              <a:buFont typeface="Wingdings" pitchFamily="2" charset="2"/>
              <a:buChar char="Ø"/>
            </a:pPr>
            <a:endParaRPr lang="cs-CZ" altLang="cs-CZ" sz="1800">
              <a:latin typeface="Arial" charset="0"/>
            </a:endParaRPr>
          </a:p>
          <a:p>
            <a:pPr marL="412750" indent="-412750">
              <a:buFont typeface="Wingdings" pitchFamily="2" charset="2"/>
              <a:buChar char="Ø"/>
            </a:pPr>
            <a:endParaRPr lang="en-US" altLang="cs-CZ" sz="2400">
              <a:latin typeface="Arial" charset="0"/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Proč sledovat ceny nemovitostí?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9075"/>
            <a:ext cx="7772400" cy="1143000"/>
          </a:xfrm>
        </p:spPr>
        <p:txBody>
          <a:bodyPr/>
          <a:lstStyle/>
          <a:p>
            <a:pPr algn="l"/>
            <a:r>
              <a:rPr lang="en-US" altLang="cs-CZ" sz="3200" i="1">
                <a:solidFill>
                  <a:srgbClr val="000099"/>
                </a:solidFill>
              </a:rPr>
              <a:t>Faktory ovlivňující ceny nemovitostí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22313"/>
            <a:ext cx="8640763" cy="5111750"/>
          </a:xfrm>
        </p:spPr>
        <p:txBody>
          <a:bodyPr/>
          <a:lstStyle/>
          <a:p>
            <a:pPr marL="412750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 b="1">
                <a:latin typeface="Arial" charset="0"/>
              </a:rPr>
              <a:t>Nabídkové faktory</a:t>
            </a:r>
            <a:r>
              <a:rPr lang="en-US" altLang="cs-CZ" sz="2200">
                <a:latin typeface="Arial" charset="0"/>
              </a:rPr>
              <a:t> (závisející na ziskovosti stavebnictví; nabídka v krátkém období neelastická): 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339966"/>
                </a:solidFill>
                <a:latin typeface="Arial" charset="0"/>
              </a:rPr>
              <a:t>Saturace bytových potřeb a její dynamika (počty existujících a nově dokončených bytů); (-)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339966"/>
                </a:solidFill>
                <a:latin typeface="Arial" charset="0"/>
              </a:rPr>
              <a:t>Nákladové faktory (ceny pozemků; ceny stavebních prací); (+)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None/>
            </a:pPr>
            <a:endParaRPr lang="en-US" altLang="cs-CZ" sz="2200">
              <a:solidFill>
                <a:srgbClr val="339966"/>
              </a:solidFill>
              <a:latin typeface="Arial" charset="0"/>
            </a:endParaRPr>
          </a:p>
          <a:p>
            <a:pPr marL="412750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 b="1">
                <a:latin typeface="Arial" charset="0"/>
              </a:rPr>
              <a:t>Poptávkové faktory: </a:t>
            </a:r>
            <a:endParaRPr lang="en-US" altLang="cs-CZ" sz="2200">
              <a:latin typeface="Arial" charset="0"/>
            </a:endParaRP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Disponibilní důchod domácností (mzdy) (+)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Míra nezaměstnanosti (-)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Míra participace, počty volných pracovních míst (+)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Demografické faktory: Rozvodovost (+), sňatečnost (+), přirozený přírůstek populace a přírůstek migrací (+)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Rozvoj finačního trhu (úvěry na bydlení) (+)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Úrokové sazby (-)</a:t>
            </a:r>
          </a:p>
          <a:p>
            <a:pPr marL="869950" lvl="1" indent="-41275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cs-CZ" sz="2200">
                <a:solidFill>
                  <a:srgbClr val="0033CC"/>
                </a:solidFill>
                <a:latin typeface="Arial" charset="0"/>
              </a:rPr>
              <a:t>Nájmy (+)</a:t>
            </a:r>
            <a:endParaRPr lang="en-US" altLang="cs-CZ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4" y="135632"/>
            <a:ext cx="6914587" cy="341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40" y="97545"/>
            <a:ext cx="6914587" cy="360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41" y="3550404"/>
            <a:ext cx="6914587" cy="362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Invest</a:t>
            </a:r>
            <a:r>
              <a:rPr lang="cs-CZ" altLang="cs-CZ" sz="2800" b="1" i="1">
                <a:solidFill>
                  <a:schemeClr val="tx2"/>
                </a:solidFill>
              </a:rPr>
              <a:t>ice do zásob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56773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GB" altLang="cs-CZ" sz="2000" i="1" u="sng" dirty="0">
                <a:solidFill>
                  <a:schemeClr val="accent2"/>
                </a:solidFill>
              </a:rPr>
              <a:t>1</a:t>
            </a:r>
            <a:r>
              <a:rPr lang="cs-CZ" altLang="cs-CZ" sz="2000" i="1" u="sng" dirty="0">
                <a:solidFill>
                  <a:schemeClr val="accent2"/>
                </a:solidFill>
              </a:rPr>
              <a:t>) Zásoby</a:t>
            </a:r>
            <a:r>
              <a:rPr lang="en-GB" altLang="cs-CZ" sz="2000" dirty="0">
                <a:solidFill>
                  <a:schemeClr val="accent2"/>
                </a:solidFill>
              </a:rPr>
              <a:t> </a:t>
            </a:r>
            <a:r>
              <a:rPr lang="cs-CZ" altLang="cs-CZ" sz="2000" dirty="0"/>
              <a:t>jsou</a:t>
            </a:r>
            <a:r>
              <a:rPr lang="en-GB" altLang="cs-CZ" sz="2000" dirty="0"/>
              <a:t> </a:t>
            </a:r>
            <a:r>
              <a:rPr lang="cs-CZ" altLang="cs-CZ" sz="2000" i="1" dirty="0">
                <a:solidFill>
                  <a:srgbClr val="00CC00"/>
                </a:solidFill>
              </a:rPr>
              <a:t>prvním nárazníkem</a:t>
            </a:r>
            <a:r>
              <a:rPr lang="en-GB" altLang="cs-CZ" sz="2000" dirty="0"/>
              <a:t> </a:t>
            </a:r>
            <a:r>
              <a:rPr lang="cs-CZ" altLang="cs-CZ" sz="2000" dirty="0"/>
              <a:t>změn </a:t>
            </a:r>
            <a:r>
              <a:rPr lang="en-GB" altLang="cs-CZ" sz="2000" dirty="0"/>
              <a:t>AD</a:t>
            </a:r>
          </a:p>
          <a:p>
            <a:pPr>
              <a:spcBef>
                <a:spcPct val="10000"/>
              </a:spcBef>
            </a:pPr>
            <a:r>
              <a:rPr lang="en-GB" altLang="cs-CZ" sz="2000" dirty="0"/>
              <a:t>	- AD&gt;AS 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en-GB" altLang="cs-CZ" sz="2000" dirty="0"/>
              <a:t> </a:t>
            </a:r>
            <a:r>
              <a:rPr lang="cs-CZ" altLang="cs-CZ" sz="2000" dirty="0">
                <a:solidFill>
                  <a:srgbClr val="00CC00"/>
                </a:solidFill>
              </a:rPr>
              <a:t>pokles zásob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- AD</a:t>
            </a:r>
            <a:r>
              <a:rPr lang="en-US" altLang="cs-CZ" sz="2000" dirty="0"/>
              <a:t>&lt;</a:t>
            </a:r>
            <a:r>
              <a:rPr lang="en-GB" altLang="cs-CZ" sz="2000" dirty="0"/>
              <a:t>AS 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en-GB" altLang="cs-CZ" sz="2000" dirty="0"/>
              <a:t> </a:t>
            </a:r>
            <a:r>
              <a:rPr lang="cs-CZ" altLang="cs-CZ" sz="2000" dirty="0">
                <a:solidFill>
                  <a:srgbClr val="00CC00"/>
                </a:solidFill>
              </a:rPr>
              <a:t>nárůst zásob</a:t>
            </a:r>
            <a:endParaRPr lang="en-GB" altLang="cs-CZ" sz="2000" dirty="0"/>
          </a:p>
          <a:p>
            <a:pPr>
              <a:spcBef>
                <a:spcPct val="6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2)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Motiv</a:t>
            </a:r>
            <a:r>
              <a:rPr lang="cs-CZ" altLang="cs-CZ" sz="2000" i="1" u="sng" dirty="0">
                <a:solidFill>
                  <a:schemeClr val="accent2"/>
                </a:solidFill>
              </a:rPr>
              <a:t>y držby zásob: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 dirty="0">
                <a:solidFill>
                  <a:srgbClr val="00CC00"/>
                </a:solidFill>
              </a:rPr>
              <a:t>zpoždění výroby</a:t>
            </a:r>
            <a:r>
              <a:rPr lang="en-GB" altLang="cs-CZ" sz="2000" i="1" dirty="0">
                <a:solidFill>
                  <a:srgbClr val="00CC00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zásoby jako nárazník uspokojení zákazníka</a:t>
            </a:r>
            <a:endParaRPr lang="en-GB" altLang="cs-CZ" sz="2000" dirty="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 dirty="0">
                <a:solidFill>
                  <a:srgbClr val="00CC00"/>
                </a:solidFill>
              </a:rPr>
              <a:t>Množstevní slevy</a:t>
            </a:r>
            <a:r>
              <a:rPr lang="en-GB" altLang="cs-CZ" sz="2000" dirty="0"/>
              <a:t> (</a:t>
            </a:r>
            <a:r>
              <a:rPr lang="cs-CZ" altLang="cs-CZ" sz="2000" dirty="0"/>
              <a:t>vstupy</a:t>
            </a:r>
            <a:r>
              <a:rPr lang="en-GB" altLang="cs-CZ" sz="2000" dirty="0"/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 dirty="0">
                <a:solidFill>
                  <a:srgbClr val="00CC00"/>
                </a:solidFill>
              </a:rPr>
              <a:t>Vyhlazování výroby</a:t>
            </a:r>
            <a:endParaRPr lang="en-GB" altLang="cs-CZ" sz="2000" i="1" dirty="0">
              <a:solidFill>
                <a:srgbClr val="00CC00"/>
              </a:solidFill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smtClean="0"/>
              <a:t>Držba </a:t>
            </a:r>
            <a:r>
              <a:rPr lang="cs-CZ" altLang="cs-CZ" sz="2000" dirty="0"/>
              <a:t>zásob v rámci </a:t>
            </a:r>
            <a:r>
              <a:rPr lang="en-GB" altLang="cs-CZ" sz="2000" i="1" dirty="0" err="1">
                <a:solidFill>
                  <a:srgbClr val="00CC00"/>
                </a:solidFill>
              </a:rPr>
              <a:t>produ</a:t>
            </a:r>
            <a:r>
              <a:rPr lang="cs-CZ" altLang="cs-CZ" sz="2000" i="1" dirty="0" err="1">
                <a:solidFill>
                  <a:srgbClr val="00CC00"/>
                </a:solidFill>
              </a:rPr>
              <a:t>kčního</a:t>
            </a:r>
            <a:r>
              <a:rPr lang="cs-CZ" altLang="cs-CZ" sz="2000" i="1" dirty="0">
                <a:solidFill>
                  <a:srgbClr val="00CC00"/>
                </a:solidFill>
              </a:rPr>
              <a:t> </a:t>
            </a:r>
            <a:r>
              <a:rPr lang="en-GB" altLang="cs-CZ" sz="2000" i="1" dirty="0" err="1">
                <a:solidFill>
                  <a:srgbClr val="00CC00"/>
                </a:solidFill>
              </a:rPr>
              <a:t>proces</a:t>
            </a:r>
            <a:r>
              <a:rPr lang="cs-CZ" altLang="cs-CZ" sz="2000" i="1" dirty="0">
                <a:solidFill>
                  <a:srgbClr val="00CC00"/>
                </a:solidFill>
              </a:rPr>
              <a:t>u</a:t>
            </a:r>
            <a:r>
              <a:rPr lang="en-GB" altLang="cs-CZ" sz="2000" dirty="0"/>
              <a:t> (</a:t>
            </a:r>
            <a:r>
              <a:rPr lang="cs-CZ" altLang="cs-CZ" sz="2000" i="1" dirty="0">
                <a:solidFill>
                  <a:srgbClr val="00CC00"/>
                </a:solidFill>
              </a:rPr>
              <a:t>meziprodukt</a:t>
            </a:r>
            <a:r>
              <a:rPr lang="en-GB" altLang="cs-CZ" sz="2000" dirty="0"/>
              <a:t>)</a:t>
            </a:r>
          </a:p>
          <a:p>
            <a:pPr>
              <a:spcBef>
                <a:spcPct val="4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3)</a:t>
            </a:r>
            <a:r>
              <a:rPr lang="cs-CZ" altLang="cs-CZ" sz="2000" u="sng" dirty="0"/>
              <a:t> </a:t>
            </a:r>
            <a:r>
              <a:rPr lang="en-GB" altLang="cs-CZ" sz="2000" u="sng" dirty="0"/>
              <a:t>CPE- </a:t>
            </a:r>
            <a:r>
              <a:rPr lang="cs-CZ" altLang="cs-CZ" sz="2000" u="sng" dirty="0">
                <a:solidFill>
                  <a:schemeClr val="accent2"/>
                </a:solidFill>
              </a:rPr>
              <a:t>přidělování zdrojů</a:t>
            </a:r>
            <a:r>
              <a:rPr lang="en-GB" altLang="cs-CZ" sz="2000" u="sng" dirty="0">
                <a:solidFill>
                  <a:schemeClr val="accent2"/>
                </a:solidFill>
              </a:rPr>
              <a:t>-</a:t>
            </a:r>
            <a:r>
              <a:rPr lang="en-GB" altLang="cs-CZ" sz="2000" u="sng" dirty="0"/>
              <a:t> </a:t>
            </a:r>
            <a:r>
              <a:rPr lang="cs-CZ" altLang="cs-CZ" sz="2000" u="sng" dirty="0"/>
              <a:t>nadměrné zásoby</a:t>
            </a:r>
            <a:endParaRPr lang="en-GB" altLang="cs-CZ" sz="2000" u="sng" dirty="0"/>
          </a:p>
          <a:p>
            <a:pPr>
              <a:spcBef>
                <a:spcPct val="6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4)</a:t>
            </a:r>
            <a:r>
              <a:rPr lang="cs-CZ" altLang="cs-CZ" sz="2000" i="1" dirty="0">
                <a:solidFill>
                  <a:srgbClr val="00CC00"/>
                </a:solidFill>
              </a:rPr>
              <a:t> Vlastní dokončená výroba</a:t>
            </a:r>
            <a:r>
              <a:rPr lang="en-GB" altLang="cs-CZ" sz="2000" dirty="0"/>
              <a:t> X </a:t>
            </a:r>
            <a:r>
              <a:rPr lang="cs-CZ" altLang="cs-CZ" sz="2000" i="1" dirty="0">
                <a:solidFill>
                  <a:srgbClr val="00CC00"/>
                </a:solidFill>
              </a:rPr>
              <a:t>Vlastní nedokončená výroba</a:t>
            </a:r>
            <a:r>
              <a:rPr lang="en-GB" altLang="cs-CZ" sz="2000" dirty="0"/>
              <a:t> X </a:t>
            </a:r>
            <a:r>
              <a:rPr lang="cs-CZ" altLang="cs-CZ" sz="2000" i="1" dirty="0">
                <a:solidFill>
                  <a:srgbClr val="00CC00"/>
                </a:solidFill>
              </a:rPr>
              <a:t>Zboží</a:t>
            </a:r>
            <a:r>
              <a:rPr lang="en-GB" altLang="cs-CZ" sz="2000" dirty="0"/>
              <a:t> X </a:t>
            </a:r>
            <a:r>
              <a:rPr lang="cs-CZ" altLang="cs-CZ" sz="2000" i="1" dirty="0">
                <a:solidFill>
                  <a:srgbClr val="00CC00"/>
                </a:solidFill>
              </a:rPr>
              <a:t>Materiál</a:t>
            </a:r>
            <a:endParaRPr lang="en-GB" altLang="cs-CZ" sz="2000" i="1" dirty="0">
              <a:solidFill>
                <a:srgbClr val="00CC00"/>
              </a:solidFill>
            </a:endParaRPr>
          </a:p>
          <a:p>
            <a:pPr>
              <a:spcBef>
                <a:spcPct val="60000"/>
              </a:spcBef>
            </a:pPr>
            <a:r>
              <a:rPr lang="cs-CZ" altLang="cs-CZ" sz="2000" i="1" dirty="0">
                <a:solidFill>
                  <a:schemeClr val="accent2"/>
                </a:solidFill>
              </a:rPr>
              <a:t>5) </a:t>
            </a:r>
            <a:r>
              <a:rPr lang="cs-CZ" altLang="cs-CZ" sz="2000" dirty="0"/>
              <a:t>Obtížné </a:t>
            </a:r>
            <a:r>
              <a:rPr lang="cs-CZ" altLang="cs-CZ" sz="2000" i="1" dirty="0">
                <a:solidFill>
                  <a:schemeClr val="accent2"/>
                </a:solidFill>
              </a:rPr>
              <a:t>odlišit</a:t>
            </a:r>
            <a:r>
              <a:rPr lang="en-GB" altLang="cs-CZ" sz="2000" dirty="0"/>
              <a:t> 	-</a:t>
            </a:r>
            <a:r>
              <a:rPr lang="cs-CZ" altLang="cs-CZ" sz="2000" i="1" dirty="0">
                <a:solidFill>
                  <a:srgbClr val="00CC00"/>
                </a:solidFill>
              </a:rPr>
              <a:t>očekávané změny zásob</a:t>
            </a:r>
            <a:r>
              <a:rPr lang="en-GB" altLang="cs-CZ" sz="2000" i="1" dirty="0">
                <a:solidFill>
                  <a:srgbClr val="00CC00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dány standardními motivy, 					mají ekonomický základ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dirty="0"/>
              <a:t>			-</a:t>
            </a:r>
            <a:r>
              <a:rPr lang="en-GB" altLang="cs-CZ" sz="2000" i="1" dirty="0">
                <a:solidFill>
                  <a:srgbClr val="00CC00"/>
                </a:solidFill>
              </a:rPr>
              <a:t>n</a:t>
            </a:r>
            <a:r>
              <a:rPr lang="cs-CZ" altLang="cs-CZ" sz="2000" i="1" dirty="0" err="1">
                <a:solidFill>
                  <a:srgbClr val="00CC00"/>
                </a:solidFill>
              </a:rPr>
              <a:t>eočekávané</a:t>
            </a:r>
            <a:r>
              <a:rPr lang="cs-CZ" altLang="cs-CZ" sz="2000" i="1" dirty="0">
                <a:solidFill>
                  <a:srgbClr val="00CC00"/>
                </a:solidFill>
              </a:rPr>
              <a:t> změny zásob</a:t>
            </a:r>
            <a:r>
              <a:rPr lang="en-GB" altLang="cs-CZ" sz="2000" i="1" dirty="0">
                <a:solidFill>
                  <a:srgbClr val="00CC00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dány </a:t>
            </a:r>
            <a:r>
              <a:rPr lang="en-GB" altLang="cs-CZ" sz="2000" dirty="0"/>
              <a:t>dis</a:t>
            </a:r>
            <a:r>
              <a:rPr lang="cs-CZ" altLang="cs-CZ" sz="2000" dirty="0"/>
              <a:t>k</a:t>
            </a:r>
            <a:r>
              <a:rPr lang="en-GB" altLang="cs-CZ" sz="2000" dirty="0" err="1"/>
              <a:t>repanc</a:t>
            </a:r>
            <a:r>
              <a:rPr lang="cs-CZ" altLang="cs-CZ" sz="2000" dirty="0"/>
              <a:t>í mezi </a:t>
            </a:r>
            <a:r>
              <a:rPr lang="en-GB" altLang="cs-CZ" sz="2000" dirty="0"/>
              <a:t>AD </a:t>
            </a:r>
            <a:r>
              <a:rPr lang="cs-CZ" altLang="cs-CZ" sz="2000" dirty="0"/>
              <a:t>				</a:t>
            </a:r>
            <a:r>
              <a:rPr lang="en-GB" altLang="cs-CZ" sz="2000" dirty="0"/>
              <a:t>a AS</a:t>
            </a:r>
          </a:p>
          <a:p>
            <a:pPr>
              <a:spcBef>
                <a:spcPct val="10000"/>
              </a:spcBef>
            </a:pPr>
            <a:endParaRPr lang="en-GB" altLang="cs-CZ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Invest</a:t>
            </a:r>
            <a:r>
              <a:rPr lang="cs-CZ" altLang="cs-CZ" sz="2800" b="1" i="1">
                <a:solidFill>
                  <a:schemeClr val="tx2"/>
                </a:solidFill>
              </a:rPr>
              <a:t>ice do zásob během c</a:t>
            </a:r>
            <a:r>
              <a:rPr lang="en-GB" altLang="cs-CZ" sz="2800" b="1" i="1">
                <a:solidFill>
                  <a:schemeClr val="tx2"/>
                </a:solidFill>
              </a:rPr>
              <a:t>y</a:t>
            </a:r>
            <a:r>
              <a:rPr lang="cs-CZ" altLang="cs-CZ" sz="2800" b="1" i="1">
                <a:solidFill>
                  <a:schemeClr val="tx2"/>
                </a:solidFill>
              </a:rPr>
              <a:t>klu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5677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Změna zásob</a:t>
            </a:r>
            <a:r>
              <a:rPr lang="en-GB" altLang="cs-CZ" sz="2000" dirty="0"/>
              <a:t> </a:t>
            </a:r>
            <a:r>
              <a:rPr lang="cs-CZ" altLang="cs-CZ" sz="2000" dirty="0"/>
              <a:t>j</a:t>
            </a:r>
            <a:r>
              <a:rPr lang="en-GB" altLang="cs-CZ" sz="2000" dirty="0"/>
              <a:t>e </a:t>
            </a:r>
            <a:r>
              <a:rPr lang="cs-CZ" altLang="cs-CZ" sz="2000" i="1" dirty="0">
                <a:solidFill>
                  <a:srgbClr val="00CC00"/>
                </a:solidFill>
              </a:rPr>
              <a:t>nejvíce </a:t>
            </a:r>
            <a:r>
              <a:rPr lang="en-GB" altLang="cs-CZ" sz="2000" i="1" dirty="0" err="1">
                <a:solidFill>
                  <a:srgbClr val="00CC00"/>
                </a:solidFill>
              </a:rPr>
              <a:t>volatil</a:t>
            </a:r>
            <a:r>
              <a:rPr lang="cs-CZ" altLang="cs-CZ" sz="2000" i="1" dirty="0">
                <a:solidFill>
                  <a:srgbClr val="00CC00"/>
                </a:solidFill>
              </a:rPr>
              <a:t>ní</a:t>
            </a:r>
            <a:r>
              <a:rPr lang="en-GB" altLang="cs-CZ" sz="2000" dirty="0"/>
              <a:t> </a:t>
            </a:r>
            <a:r>
              <a:rPr lang="cs-CZ" altLang="cs-CZ" sz="2000" dirty="0"/>
              <a:t>část </a:t>
            </a:r>
            <a:r>
              <a:rPr lang="en-GB" altLang="cs-CZ" sz="2000" dirty="0"/>
              <a:t>AD (stock X flow!!!)</a:t>
            </a:r>
          </a:p>
          <a:p>
            <a:pPr>
              <a:spcBef>
                <a:spcPct val="10000"/>
              </a:spcBef>
            </a:pPr>
            <a:r>
              <a:rPr lang="en-GB" altLang="cs-CZ" sz="2000" i="1" u="sng" dirty="0" err="1">
                <a:solidFill>
                  <a:schemeClr val="accent2"/>
                </a:solidFill>
              </a:rPr>
              <a:t>Anticip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ovaná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změna zásob</a:t>
            </a:r>
            <a:r>
              <a:rPr lang="en-GB" altLang="cs-CZ" sz="2000" dirty="0"/>
              <a:t> </a:t>
            </a:r>
            <a:r>
              <a:rPr lang="cs-CZ" altLang="cs-CZ" sz="2000" dirty="0"/>
              <a:t>je většinou </a:t>
            </a:r>
            <a:r>
              <a:rPr lang="en-GB" altLang="cs-CZ" sz="2000" dirty="0" err="1"/>
              <a:t>procyclic</a:t>
            </a:r>
            <a:r>
              <a:rPr lang="cs-CZ" altLang="cs-CZ" sz="2000" dirty="0" err="1"/>
              <a:t>ká</a:t>
            </a:r>
            <a:endParaRPr lang="en-GB" altLang="cs-CZ" sz="2000" dirty="0"/>
          </a:p>
          <a:p>
            <a:pPr>
              <a:spcBef>
                <a:spcPct val="10000"/>
              </a:spcBef>
            </a:pPr>
            <a:r>
              <a:rPr lang="en-GB" altLang="cs-CZ" sz="2000" i="1" u="sng" dirty="0">
                <a:solidFill>
                  <a:schemeClr val="accent2"/>
                </a:solidFill>
              </a:rPr>
              <a:t>Cy</a:t>
            </a:r>
            <a:r>
              <a:rPr lang="cs-CZ" altLang="cs-CZ" sz="2000" i="1" u="sng" dirty="0">
                <a:solidFill>
                  <a:schemeClr val="accent2"/>
                </a:solidFill>
              </a:rPr>
              <a:t>k</a:t>
            </a:r>
            <a:r>
              <a:rPr lang="en-GB" altLang="cs-CZ" sz="2000" i="1" u="sng" dirty="0">
                <a:solidFill>
                  <a:schemeClr val="accent2"/>
                </a:solidFill>
              </a:rPr>
              <a:t>li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čnost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neočekávané změny zásob</a:t>
            </a:r>
            <a:r>
              <a:rPr lang="en-GB" altLang="cs-CZ" sz="2000" dirty="0"/>
              <a:t> </a:t>
            </a:r>
            <a:r>
              <a:rPr lang="cs-CZ" altLang="cs-CZ" sz="2000" dirty="0"/>
              <a:t>závisí na typu očekávání</a:t>
            </a:r>
            <a:r>
              <a:rPr lang="en-GB" altLang="cs-CZ" sz="2000" dirty="0"/>
              <a:t>, </a:t>
            </a:r>
            <a:r>
              <a:rPr lang="cs-CZ" altLang="cs-CZ" sz="2000" dirty="0"/>
              <a:t>typu šoku</a:t>
            </a:r>
            <a:r>
              <a:rPr lang="en-GB" altLang="cs-CZ" sz="2000" dirty="0"/>
              <a:t>…; </a:t>
            </a:r>
            <a:r>
              <a:rPr lang="cs-CZ" altLang="cs-CZ" sz="2000" dirty="0"/>
              <a:t>ale většinou </a:t>
            </a:r>
            <a:r>
              <a:rPr lang="en-GB" altLang="cs-CZ" sz="2000" dirty="0" err="1"/>
              <a:t>procy</a:t>
            </a:r>
            <a:r>
              <a:rPr lang="cs-CZ" altLang="cs-CZ" sz="2000" dirty="0"/>
              <a:t>k</a:t>
            </a:r>
            <a:r>
              <a:rPr lang="en-GB" altLang="cs-CZ" sz="2000" dirty="0" err="1"/>
              <a:t>lic</a:t>
            </a:r>
            <a:r>
              <a:rPr lang="cs-CZ" altLang="cs-CZ" sz="2000" dirty="0" err="1"/>
              <a:t>ké</a:t>
            </a:r>
            <a:r>
              <a:rPr lang="en-GB" altLang="cs-CZ" sz="2000" dirty="0"/>
              <a:t> (s</a:t>
            </a:r>
            <a:r>
              <a:rPr lang="cs-CZ" altLang="cs-CZ" sz="2000" dirty="0" err="1"/>
              <a:t>ilně</a:t>
            </a:r>
            <a:r>
              <a:rPr lang="en-GB" altLang="cs-CZ" sz="2000" dirty="0"/>
              <a:t>)</a:t>
            </a:r>
          </a:p>
          <a:p>
            <a:pPr>
              <a:spcBef>
                <a:spcPct val="10000"/>
              </a:spcBef>
            </a:pPr>
            <a:r>
              <a:rPr lang="cs-CZ" altLang="cs-CZ" sz="2000" i="1" u="sng" dirty="0">
                <a:solidFill>
                  <a:schemeClr val="accent2"/>
                </a:solidFill>
              </a:rPr>
              <a:t>Jediná výjimka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static</a:t>
            </a:r>
            <a:r>
              <a:rPr lang="cs-CZ" altLang="cs-CZ" sz="2000" dirty="0" err="1"/>
              <a:t>ká</a:t>
            </a:r>
            <a:r>
              <a:rPr lang="en-GB" altLang="cs-CZ" sz="2000" dirty="0"/>
              <a:t> </a:t>
            </a:r>
            <a:r>
              <a:rPr lang="cs-CZ" altLang="cs-CZ" sz="2000" dirty="0"/>
              <a:t>očekávání, po neočekávaném šoku </a:t>
            </a:r>
            <a:r>
              <a:rPr lang="cs-CZ" altLang="cs-CZ" sz="2000" dirty="0" smtClean="0"/>
              <a:t>se zásoby </a:t>
            </a:r>
            <a:r>
              <a:rPr lang="cs-CZ" altLang="cs-CZ" sz="2000" dirty="0"/>
              <a:t>pohybují chvíli </a:t>
            </a:r>
            <a:r>
              <a:rPr lang="cs-CZ" altLang="cs-CZ" sz="2000" dirty="0" err="1"/>
              <a:t>proticyklicky</a:t>
            </a:r>
            <a:endParaRPr lang="en-GB" altLang="cs-CZ" sz="2000" dirty="0"/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2846388"/>
            <a:ext cx="3532187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252788"/>
            <a:ext cx="5081588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75924"/>
            <a:ext cx="7349682" cy="622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86" y="508025"/>
            <a:ext cx="7521048" cy="590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3763" y="6438900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6" y="430353"/>
            <a:ext cx="7368723" cy="622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Invest</a:t>
            </a:r>
            <a:r>
              <a:rPr lang="cs-CZ" altLang="cs-CZ" sz="2800" b="1" i="1">
                <a:solidFill>
                  <a:schemeClr val="tx2"/>
                </a:solidFill>
              </a:rPr>
              <a:t>ice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000" b="1" u="sng">
                <a:solidFill>
                  <a:schemeClr val="accent2"/>
                </a:solidFill>
              </a:rPr>
              <a:t>Tři základní typy investic: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Investice do fixního kapitálu</a:t>
            </a:r>
            <a:r>
              <a:rPr lang="cs-CZ" altLang="cs-CZ" sz="2000"/>
              <a:t> (HTFK)- budovy, stroje,...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Investice do bydlení</a:t>
            </a:r>
            <a:r>
              <a:rPr lang="cs-CZ" altLang="cs-CZ" sz="2000">
                <a:solidFill>
                  <a:srgbClr val="00CC00"/>
                </a:solidFill>
              </a:rPr>
              <a:t>-</a:t>
            </a:r>
            <a:r>
              <a:rPr lang="cs-CZ" altLang="cs-CZ" sz="2000"/>
              <a:t> byty, rodinné domy, bytové domy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Změna zásob</a:t>
            </a:r>
            <a:r>
              <a:rPr lang="cs-CZ" altLang="cs-CZ" sz="2000">
                <a:solidFill>
                  <a:srgbClr val="00CC00"/>
                </a:solidFill>
              </a:rPr>
              <a:t>-</a:t>
            </a:r>
            <a:r>
              <a:rPr lang="cs-CZ" altLang="cs-CZ" sz="2000"/>
              <a:t> vlastní výrobky, zboží, vstupy, meziprodukt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b="1">
                <a:solidFill>
                  <a:srgbClr val="FF0000"/>
                </a:solidFill>
              </a:rPr>
              <a:t>Pozor, finanční investice nejsou investicemi ve smyslu složky HDP!!!</a:t>
            </a:r>
          </a:p>
          <a:p>
            <a:pPr>
              <a:spcBef>
                <a:spcPct val="70000"/>
              </a:spcBef>
            </a:pPr>
            <a:r>
              <a:rPr lang="cs-CZ" altLang="cs-CZ" sz="2000" b="1" u="sng">
                <a:solidFill>
                  <a:schemeClr val="accent2"/>
                </a:solidFill>
              </a:rPr>
              <a:t>Investice do fixního kapitálu</a:t>
            </a:r>
            <a:r>
              <a:rPr lang="cs-CZ" altLang="cs-CZ" sz="2000" b="1">
                <a:solidFill>
                  <a:schemeClr val="accent2"/>
                </a:solidFill>
              </a:rPr>
              <a:t>: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u="sng">
                <a:solidFill>
                  <a:srgbClr val="00CC00"/>
                </a:solidFill>
              </a:rPr>
              <a:t>Stav kapitálu</a:t>
            </a:r>
            <a:r>
              <a:rPr lang="cs-CZ" altLang="cs-CZ" sz="2000"/>
              <a:t> (</a:t>
            </a:r>
            <a:r>
              <a:rPr lang="cs-CZ" altLang="cs-CZ" sz="2000" b="1" i="1"/>
              <a:t>K</a:t>
            </a:r>
            <a:r>
              <a:rPr lang="cs-CZ" altLang="cs-CZ" sz="2000"/>
              <a:t>) </a:t>
            </a:r>
            <a:r>
              <a:rPr lang="cs-CZ" altLang="cs-CZ" sz="2000" i="1"/>
              <a:t>versus</a:t>
            </a:r>
            <a:r>
              <a:rPr lang="cs-CZ" altLang="cs-CZ" sz="2000"/>
              <a:t> </a:t>
            </a:r>
            <a:r>
              <a:rPr lang="cs-CZ" altLang="cs-CZ" sz="2000" u="sng">
                <a:solidFill>
                  <a:srgbClr val="00CC00"/>
                </a:solidFill>
              </a:rPr>
              <a:t>tok investic</a:t>
            </a:r>
            <a:r>
              <a:rPr lang="cs-CZ" altLang="cs-CZ" sz="2000"/>
              <a:t> (</a:t>
            </a:r>
            <a:r>
              <a:rPr lang="cs-CZ" altLang="cs-CZ" sz="2000" b="1" i="1"/>
              <a:t>I</a:t>
            </a:r>
            <a:r>
              <a:rPr lang="cs-CZ" altLang="cs-CZ" sz="2000"/>
              <a:t>)- </a:t>
            </a:r>
            <a:r>
              <a:rPr lang="cs-CZ" altLang="cs-CZ" sz="2000" b="1" i="1"/>
              <a:t>I=</a:t>
            </a:r>
            <a:r>
              <a:rPr lang="cs-CZ" altLang="cs-CZ" sz="2000" b="1" i="1">
                <a:latin typeface="Symbol" pitchFamily="18" charset="2"/>
              </a:rPr>
              <a:t>D</a:t>
            </a:r>
            <a:r>
              <a:rPr lang="cs-CZ" altLang="cs-CZ" sz="2000" b="1" i="1"/>
              <a:t>K</a:t>
            </a:r>
            <a:r>
              <a:rPr lang="cs-CZ" altLang="cs-CZ" sz="2000"/>
              <a:t>;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u="sng">
                <a:solidFill>
                  <a:srgbClr val="00CC00"/>
                </a:solidFill>
              </a:rPr>
              <a:t>Čisté investice</a:t>
            </a:r>
            <a:r>
              <a:rPr lang="cs-CZ" altLang="cs-CZ" sz="2000"/>
              <a:t> </a:t>
            </a:r>
            <a:r>
              <a:rPr lang="cs-CZ" altLang="cs-CZ" sz="2000" i="1"/>
              <a:t>versus</a:t>
            </a:r>
            <a:r>
              <a:rPr lang="cs-CZ" altLang="cs-CZ" sz="2000"/>
              <a:t> </a:t>
            </a:r>
            <a:r>
              <a:rPr lang="cs-CZ" altLang="cs-CZ" sz="2000" u="sng">
                <a:solidFill>
                  <a:srgbClr val="00CC00"/>
                </a:solidFill>
              </a:rPr>
              <a:t>hrubé investice</a:t>
            </a:r>
            <a:r>
              <a:rPr lang="cs-CZ" altLang="cs-CZ" sz="2000">
                <a:solidFill>
                  <a:srgbClr val="00CC00"/>
                </a:solidFill>
              </a:rPr>
              <a:t>-</a:t>
            </a:r>
            <a:r>
              <a:rPr lang="cs-CZ" altLang="cs-CZ" sz="2000"/>
              <a:t> odpisy; </a:t>
            </a:r>
            <a:r>
              <a:rPr lang="cs-CZ" altLang="cs-CZ" sz="2000" b="1" i="1"/>
              <a:t>I</a:t>
            </a:r>
            <a:r>
              <a:rPr lang="cs-CZ" altLang="cs-CZ" sz="2000" b="1" i="1" baseline="-25000"/>
              <a:t>G</a:t>
            </a:r>
            <a:r>
              <a:rPr lang="cs-CZ" altLang="cs-CZ" sz="2000" b="1" i="1"/>
              <a:t>=I</a:t>
            </a:r>
            <a:r>
              <a:rPr lang="cs-CZ" altLang="cs-CZ" sz="2000" b="1" i="1" baseline="-25000"/>
              <a:t>N</a:t>
            </a:r>
            <a:r>
              <a:rPr lang="cs-CZ" altLang="cs-CZ" sz="2000" b="1" i="1"/>
              <a:t>+</a:t>
            </a:r>
            <a:r>
              <a:rPr lang="cs-CZ" altLang="cs-CZ" sz="2000" b="1" i="1">
                <a:latin typeface="Symbol" pitchFamily="18" charset="2"/>
              </a:rPr>
              <a:t>d</a:t>
            </a:r>
            <a:r>
              <a:rPr lang="cs-CZ" altLang="cs-CZ" sz="2000"/>
              <a:t>  or</a:t>
            </a:r>
            <a:r>
              <a:rPr lang="cs-CZ" altLang="cs-CZ" sz="2000" baseline="-25000"/>
              <a:t>  </a:t>
            </a:r>
            <a:r>
              <a:rPr lang="cs-CZ" altLang="cs-CZ" sz="2000" b="1" i="1"/>
              <a:t>I</a:t>
            </a:r>
            <a:r>
              <a:rPr lang="cs-CZ" altLang="cs-CZ" sz="2000" b="1" i="1" baseline="-25000"/>
              <a:t>N </a:t>
            </a:r>
            <a:r>
              <a:rPr lang="cs-CZ" altLang="cs-CZ" sz="2000" b="1" i="1"/>
              <a:t>=</a:t>
            </a:r>
            <a:r>
              <a:rPr lang="cs-CZ" altLang="cs-CZ" sz="2000" b="1" i="1">
                <a:latin typeface="Symbol" pitchFamily="18" charset="2"/>
              </a:rPr>
              <a:t>D</a:t>
            </a:r>
            <a:r>
              <a:rPr lang="cs-CZ" altLang="cs-CZ" sz="2000" b="1" i="1"/>
              <a:t>K</a:t>
            </a:r>
            <a:r>
              <a:rPr lang="cs-CZ" altLang="cs-CZ" sz="2000" b="1" i="1" baseline="-25000"/>
              <a:t> </a:t>
            </a:r>
            <a:r>
              <a:rPr lang="cs-CZ" altLang="cs-CZ" sz="2000" b="1" i="1"/>
              <a:t>=I</a:t>
            </a:r>
            <a:r>
              <a:rPr lang="cs-CZ" altLang="cs-CZ" sz="2000" b="1" i="1" baseline="-25000"/>
              <a:t>G</a:t>
            </a:r>
            <a:r>
              <a:rPr lang="cs-CZ" altLang="cs-CZ" sz="2000" b="1" i="1"/>
              <a:t>-</a:t>
            </a:r>
            <a:r>
              <a:rPr lang="cs-CZ" altLang="cs-CZ" sz="2000" b="1" i="1">
                <a:latin typeface="Symbol" pitchFamily="18" charset="2"/>
              </a:rPr>
              <a:t>d</a:t>
            </a:r>
            <a:r>
              <a:rPr lang="cs-CZ" altLang="cs-CZ" sz="2000" baseline="-25000"/>
              <a:t>;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/>
              <a:t>Velké </a:t>
            </a:r>
            <a:r>
              <a:rPr lang="cs-CZ" altLang="cs-CZ" sz="2000" u="sng">
                <a:solidFill>
                  <a:srgbClr val="00CC00"/>
                </a:solidFill>
              </a:rPr>
              <a:t>časové zpoždění</a:t>
            </a:r>
            <a:r>
              <a:rPr lang="cs-CZ" altLang="cs-CZ" sz="2000"/>
              <a:t> mezi realizací investice a jejími výnosy- role očekávání, fungování kapitálových trhů (větší pravděpodobnost finančních omezení)</a:t>
            </a:r>
          </a:p>
          <a:p>
            <a:pPr>
              <a:spcBef>
                <a:spcPct val="70000"/>
              </a:spcBef>
            </a:pPr>
            <a:r>
              <a:rPr lang="cs-CZ" altLang="cs-CZ" sz="2000" b="1" u="sng">
                <a:solidFill>
                  <a:schemeClr val="accent2"/>
                </a:solidFill>
              </a:rPr>
              <a:t>Teorie fixních investic: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Teorie jednoduchého akcelerátoru</a:t>
            </a:r>
            <a:r>
              <a:rPr lang="cs-CZ" altLang="cs-CZ" sz="2000"/>
              <a:t> (rané keynesiánské teorie)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Neoklasický přístup </a:t>
            </a:r>
            <a:r>
              <a:rPr lang="cs-CZ" altLang="cs-CZ" sz="2000"/>
              <a:t>(role nákladů kapitálu)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Model flexibilního akcelerátoru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Teorie Tobinova q</a:t>
            </a:r>
          </a:p>
        </p:txBody>
      </p:sp>
      <p:sp>
        <p:nvSpPr>
          <p:cNvPr id="181254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81925" y="1933575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1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Model jednoduchého ak</a:t>
            </a:r>
            <a:r>
              <a:rPr lang="en-GB" altLang="cs-CZ" sz="2800" b="1" i="1">
                <a:solidFill>
                  <a:schemeClr val="tx2"/>
                </a:solidFill>
              </a:rPr>
              <a:t>celer</a:t>
            </a:r>
            <a:r>
              <a:rPr lang="cs-CZ" altLang="cs-CZ" sz="2800" b="1" i="1">
                <a:solidFill>
                  <a:schemeClr val="tx2"/>
                </a:solidFill>
              </a:rPr>
              <a:t>átoru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000" dirty="0"/>
              <a:t>Základní předpoklad</a:t>
            </a:r>
            <a:r>
              <a:rPr lang="en-GB" altLang="cs-CZ" sz="2000" dirty="0"/>
              <a:t>-</a:t>
            </a:r>
            <a:r>
              <a:rPr lang="cs-CZ" altLang="cs-CZ" sz="2000" i="1" dirty="0">
                <a:solidFill>
                  <a:schemeClr val="accent2"/>
                </a:solidFill>
              </a:rPr>
              <a:t>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apit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álová</a:t>
            </a:r>
            <a:r>
              <a:rPr lang="cs-CZ" altLang="cs-CZ" sz="2000" i="1" dirty="0">
                <a:solidFill>
                  <a:schemeClr val="accent2"/>
                </a:solidFill>
              </a:rPr>
              <a:t> zásoba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propor</a:t>
            </a:r>
            <a:r>
              <a:rPr lang="cs-CZ" altLang="cs-CZ" sz="2000" i="1" dirty="0">
                <a:solidFill>
                  <a:schemeClr val="accent2"/>
                </a:solidFill>
              </a:rPr>
              <a:t>c</a:t>
            </a:r>
            <a:r>
              <a:rPr lang="en-GB" altLang="cs-CZ" sz="2000" i="1" dirty="0">
                <a:solidFill>
                  <a:schemeClr val="accent2"/>
                </a:solidFill>
              </a:rPr>
              <a:t>ion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i="1" dirty="0">
                <a:solidFill>
                  <a:schemeClr val="accent2"/>
                </a:solidFill>
              </a:rPr>
              <a:t> k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produ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ktu</a:t>
            </a:r>
            <a:r>
              <a:rPr lang="cs-CZ" altLang="cs-CZ" sz="2000" i="1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(Y):	</a:t>
            </a:r>
            <a:r>
              <a:rPr lang="en-GB" altLang="cs-CZ" sz="2000" b="1" i="1" dirty="0"/>
              <a:t>K</a:t>
            </a:r>
            <a:r>
              <a:rPr lang="en-GB" altLang="cs-CZ" sz="2000" b="1" i="1" baseline="30000" dirty="0"/>
              <a:t>*</a:t>
            </a:r>
            <a:r>
              <a:rPr lang="en-GB" altLang="cs-CZ" sz="2000" b="1" i="1" dirty="0"/>
              <a:t>=</a:t>
            </a:r>
            <a:r>
              <a:rPr lang="en-GB" altLang="cs-CZ" sz="2000" b="1" i="1" dirty="0" err="1"/>
              <a:t>v.Y</a:t>
            </a:r>
            <a:endParaRPr lang="en-GB" altLang="cs-CZ" sz="2000" dirty="0"/>
          </a:p>
          <a:p>
            <a:pPr>
              <a:spcBef>
                <a:spcPct val="40000"/>
              </a:spcBef>
            </a:pPr>
            <a:r>
              <a:rPr lang="en-GB" altLang="cs-CZ" sz="2000" dirty="0"/>
              <a:t>-e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</a:t>
            </a:r>
            <a:r>
              <a:rPr lang="cs-CZ" altLang="cs-CZ" sz="2000" dirty="0" err="1"/>
              <a:t>ika</a:t>
            </a:r>
            <a:r>
              <a:rPr lang="cs-CZ" altLang="cs-CZ" sz="2000" dirty="0"/>
              <a:t> byla</a:t>
            </a:r>
            <a:r>
              <a:rPr lang="en-GB" altLang="cs-CZ" sz="2000" dirty="0"/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původně v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equilibriu</a:t>
            </a:r>
            <a:r>
              <a:rPr lang="cs-CZ" altLang="cs-CZ" sz="2000" i="1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(t</a:t>
            </a:r>
            <a:r>
              <a:rPr lang="cs-CZ" altLang="cs-CZ" sz="2000" dirty="0" err="1"/>
              <a:t>edy</a:t>
            </a:r>
            <a:r>
              <a:rPr lang="cs-CZ" altLang="cs-CZ" sz="2000" dirty="0"/>
              <a:t> současný k</a:t>
            </a:r>
            <a:r>
              <a:rPr lang="en-GB" altLang="cs-CZ" sz="2000" dirty="0" err="1"/>
              <a:t>apit</a:t>
            </a:r>
            <a:r>
              <a:rPr lang="cs-CZ" altLang="cs-CZ" sz="2000" dirty="0" err="1"/>
              <a:t>ál</a:t>
            </a:r>
            <a:r>
              <a:rPr lang="cs-CZ" altLang="cs-CZ" sz="2000" dirty="0"/>
              <a:t> se rovná </a:t>
            </a:r>
            <a:r>
              <a:rPr lang="en-GB" altLang="cs-CZ" sz="2000" dirty="0" err="1"/>
              <a:t>optim</a:t>
            </a:r>
            <a:r>
              <a:rPr lang="cs-CZ" altLang="cs-CZ" sz="2000" dirty="0" err="1"/>
              <a:t>álnímu</a:t>
            </a:r>
            <a:r>
              <a:rPr lang="cs-CZ" altLang="cs-CZ" sz="2000" dirty="0"/>
              <a:t> k</a:t>
            </a:r>
            <a:r>
              <a:rPr lang="en-GB" altLang="cs-CZ" sz="2000" dirty="0" err="1"/>
              <a:t>apit</a:t>
            </a:r>
            <a:r>
              <a:rPr lang="cs-CZ" altLang="cs-CZ" sz="2000" dirty="0" err="1"/>
              <a:t>álu</a:t>
            </a:r>
            <a:r>
              <a:rPr lang="en-GB" altLang="cs-CZ" sz="2000" dirty="0"/>
              <a:t>):  </a:t>
            </a:r>
            <a:r>
              <a:rPr lang="en-GB" altLang="cs-CZ" sz="2000" b="1" i="1" dirty="0"/>
              <a:t>K</a:t>
            </a:r>
            <a:r>
              <a:rPr lang="en-GB" altLang="cs-CZ" sz="2000" b="1" i="1" baseline="-25000" dirty="0"/>
              <a:t>1</a:t>
            </a:r>
            <a:r>
              <a:rPr lang="en-GB" altLang="cs-CZ" sz="2000" b="1" i="1" dirty="0"/>
              <a:t>=K</a:t>
            </a:r>
            <a:r>
              <a:rPr lang="en-GB" altLang="cs-CZ" sz="2000" b="1" i="1" baseline="-25000" dirty="0"/>
              <a:t>1</a:t>
            </a:r>
            <a:r>
              <a:rPr lang="en-GB" altLang="cs-CZ" sz="2000" b="1" i="1" baseline="30000" dirty="0"/>
              <a:t>* </a:t>
            </a:r>
            <a:r>
              <a:rPr lang="en-GB" altLang="cs-CZ" sz="2000" b="1" i="1" dirty="0"/>
              <a:t>=v.Y</a:t>
            </a:r>
            <a:r>
              <a:rPr lang="en-GB" altLang="cs-CZ" sz="2000" b="1" i="1" baseline="-25000" dirty="0"/>
              <a:t>1 </a:t>
            </a:r>
            <a:r>
              <a:rPr lang="en-GB" altLang="cs-CZ" sz="2000" b="1" i="1" dirty="0"/>
              <a:t>=v.Y</a:t>
            </a:r>
            <a:r>
              <a:rPr lang="en-GB" altLang="cs-CZ" sz="2000" b="1" i="1" baseline="-25000" dirty="0"/>
              <a:t>1</a:t>
            </a:r>
            <a:r>
              <a:rPr lang="en-GB" altLang="cs-CZ" sz="2000" b="1" i="1" baseline="30000" dirty="0"/>
              <a:t>*</a:t>
            </a:r>
            <a:r>
              <a:rPr lang="en-GB" altLang="cs-CZ" sz="2000" dirty="0"/>
              <a:t>;</a:t>
            </a:r>
          </a:p>
          <a:p>
            <a:pPr>
              <a:spcBef>
                <a:spcPct val="40000"/>
              </a:spcBef>
            </a:pPr>
            <a:r>
              <a:rPr lang="en-GB" altLang="cs-CZ" sz="2000" dirty="0"/>
              <a:t>-</a:t>
            </a:r>
            <a:r>
              <a:rPr lang="en-GB" altLang="cs-CZ" sz="2000" i="1" dirty="0" err="1">
                <a:solidFill>
                  <a:schemeClr val="accent2"/>
                </a:solidFill>
              </a:rPr>
              <a:t>optim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ální</a:t>
            </a:r>
            <a:r>
              <a:rPr lang="cs-CZ" altLang="cs-CZ" sz="2000" i="1" dirty="0">
                <a:solidFill>
                  <a:schemeClr val="accent2"/>
                </a:solidFill>
              </a:rPr>
              <a:t> 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apit</a:t>
            </a:r>
            <a:r>
              <a:rPr lang="cs-CZ" altLang="cs-CZ" sz="2000" i="1" dirty="0" err="1">
                <a:solidFill>
                  <a:schemeClr val="accent2"/>
                </a:solidFill>
              </a:rPr>
              <a:t>álová</a:t>
            </a:r>
            <a:r>
              <a:rPr lang="cs-CZ" altLang="cs-CZ" sz="2000" i="1" dirty="0">
                <a:solidFill>
                  <a:schemeClr val="accent2"/>
                </a:solidFill>
              </a:rPr>
              <a:t> zásoba</a:t>
            </a:r>
            <a:r>
              <a:rPr lang="en-GB" altLang="cs-CZ" sz="2000" dirty="0"/>
              <a:t> </a:t>
            </a:r>
            <a:r>
              <a:rPr lang="cs-CZ" altLang="cs-CZ" sz="2000" dirty="0" err="1"/>
              <a:t>pr</a:t>
            </a:r>
            <a:r>
              <a:rPr lang="en-GB" altLang="cs-CZ" sz="2000" dirty="0"/>
              <a:t>o </a:t>
            </a:r>
            <a:r>
              <a:rPr lang="cs-CZ" altLang="cs-CZ" sz="2000" dirty="0"/>
              <a:t>další období </a:t>
            </a:r>
            <a:r>
              <a:rPr lang="cs-CZ" altLang="cs-CZ" sz="2000" i="1" dirty="0">
                <a:solidFill>
                  <a:schemeClr val="accent2"/>
                </a:solidFill>
              </a:rPr>
              <a:t>závisí na očekáváních </a:t>
            </a:r>
            <a:r>
              <a:rPr lang="cs-CZ" altLang="cs-CZ" sz="2000" dirty="0"/>
              <a:t>důchodu</a:t>
            </a:r>
            <a:r>
              <a:rPr lang="en-GB" altLang="cs-CZ" sz="2000" dirty="0"/>
              <a:t>:      </a:t>
            </a:r>
            <a:r>
              <a:rPr lang="cs-CZ" altLang="cs-CZ" sz="2000" dirty="0"/>
              <a:t>   </a:t>
            </a:r>
            <a:r>
              <a:rPr lang="en-GB" altLang="cs-CZ" sz="2000" b="1" i="1" dirty="0"/>
              <a:t>K</a:t>
            </a:r>
            <a:r>
              <a:rPr lang="en-GB" altLang="cs-CZ" sz="2000" b="1" i="1" baseline="-25000" dirty="0"/>
              <a:t>2</a:t>
            </a:r>
            <a:r>
              <a:rPr lang="en-GB" altLang="cs-CZ" sz="2000" b="1" i="1" baseline="30000" dirty="0"/>
              <a:t>* </a:t>
            </a:r>
            <a:r>
              <a:rPr lang="en-GB" altLang="cs-CZ" sz="2000" b="1" i="1" dirty="0"/>
              <a:t>=</a:t>
            </a:r>
            <a:r>
              <a:rPr lang="en-GB" altLang="cs-CZ" sz="2000" b="1" i="1" dirty="0" err="1"/>
              <a:t>v.Y</a:t>
            </a:r>
            <a:r>
              <a:rPr lang="cs-CZ" altLang="cs-CZ" sz="2000" b="1" i="1" baseline="-25000" dirty="0"/>
              <a:t>2</a:t>
            </a:r>
            <a:r>
              <a:rPr lang="en-GB" altLang="cs-CZ" sz="2000" b="1" i="1" baseline="-25000" dirty="0"/>
              <a:t> </a:t>
            </a:r>
            <a:r>
              <a:rPr lang="en-GB" altLang="cs-CZ" sz="2000" b="1" i="1" baseline="30000" dirty="0"/>
              <a:t>E</a:t>
            </a:r>
            <a:r>
              <a:rPr lang="en-GB" altLang="cs-CZ" sz="2000" b="1" i="1" baseline="-25000" dirty="0"/>
              <a:t> </a:t>
            </a:r>
            <a:r>
              <a:rPr lang="en-GB" altLang="cs-CZ" sz="2000" b="1" i="1" dirty="0"/>
              <a:t>=</a:t>
            </a:r>
            <a:r>
              <a:rPr lang="en-GB" altLang="cs-CZ" sz="2000" b="1" i="1" dirty="0" err="1"/>
              <a:t>v.Y</a:t>
            </a:r>
            <a:r>
              <a:rPr lang="cs-CZ" altLang="cs-CZ" sz="2000" b="1" i="1" baseline="-25000" dirty="0"/>
              <a:t>2</a:t>
            </a:r>
            <a:r>
              <a:rPr lang="en-GB" altLang="cs-CZ" sz="2000" b="1" i="1" baseline="30000" dirty="0"/>
              <a:t>*</a:t>
            </a:r>
            <a:r>
              <a:rPr lang="en-GB" altLang="cs-CZ" sz="2000" dirty="0"/>
              <a:t>;</a:t>
            </a:r>
            <a:r>
              <a:rPr lang="cs-CZ" altLang="cs-CZ" sz="2000" dirty="0"/>
              <a:t>  </a:t>
            </a:r>
          </a:p>
          <a:p>
            <a:pPr>
              <a:spcBef>
                <a:spcPct val="40000"/>
              </a:spcBef>
            </a:pPr>
            <a:r>
              <a:rPr lang="en-GB" altLang="cs-CZ" sz="2000" dirty="0"/>
              <a:t>t</a:t>
            </a:r>
            <a:r>
              <a:rPr lang="cs-CZ" altLang="cs-CZ" sz="2000" dirty="0" err="1"/>
              <a:t>edy</a:t>
            </a:r>
            <a:r>
              <a:rPr lang="cs-CZ" altLang="cs-CZ" sz="2000" dirty="0"/>
              <a:t> </a:t>
            </a:r>
            <a:r>
              <a:rPr lang="en-GB" altLang="cs-CZ" b="1" i="1" dirty="0">
                <a:solidFill>
                  <a:srgbClr val="FF0000"/>
                </a:solidFill>
              </a:rPr>
              <a:t>I=K</a:t>
            </a:r>
            <a:r>
              <a:rPr lang="en-GB" altLang="cs-CZ" b="1" i="1" baseline="-25000" dirty="0">
                <a:solidFill>
                  <a:srgbClr val="FF0000"/>
                </a:solidFill>
              </a:rPr>
              <a:t>2</a:t>
            </a:r>
            <a:r>
              <a:rPr lang="en-GB" altLang="cs-CZ" b="1" i="1" baseline="30000" dirty="0">
                <a:solidFill>
                  <a:srgbClr val="FF0000"/>
                </a:solidFill>
              </a:rPr>
              <a:t>* </a:t>
            </a:r>
            <a:r>
              <a:rPr lang="en-GB" altLang="cs-CZ" b="1" i="1" dirty="0">
                <a:solidFill>
                  <a:srgbClr val="FF0000"/>
                </a:solidFill>
              </a:rPr>
              <a:t>-K</a:t>
            </a:r>
            <a:r>
              <a:rPr lang="en-GB" altLang="cs-CZ" b="1" i="1" baseline="-25000" dirty="0">
                <a:solidFill>
                  <a:srgbClr val="FF0000"/>
                </a:solidFill>
              </a:rPr>
              <a:t>1 </a:t>
            </a:r>
            <a:r>
              <a:rPr lang="en-GB" altLang="cs-CZ" b="1" i="1" dirty="0">
                <a:solidFill>
                  <a:srgbClr val="FF0000"/>
                </a:solidFill>
              </a:rPr>
              <a:t>=v.</a:t>
            </a:r>
            <a:r>
              <a:rPr lang="cs-CZ" altLang="cs-CZ" b="1" i="1" dirty="0">
                <a:solidFill>
                  <a:srgbClr val="FF0000"/>
                </a:solidFill>
              </a:rPr>
              <a:t>(</a:t>
            </a:r>
            <a:r>
              <a:rPr lang="en-GB" altLang="cs-CZ" b="1" i="1" dirty="0">
                <a:solidFill>
                  <a:srgbClr val="FF0000"/>
                </a:solidFill>
              </a:rPr>
              <a:t>Y</a:t>
            </a:r>
            <a:r>
              <a:rPr lang="cs-CZ" altLang="cs-CZ" b="1" i="1" baseline="-25000" dirty="0">
                <a:solidFill>
                  <a:srgbClr val="FF0000"/>
                </a:solidFill>
              </a:rPr>
              <a:t>2</a:t>
            </a:r>
            <a:r>
              <a:rPr lang="en-GB" altLang="cs-CZ" b="1" i="1" baseline="30000" dirty="0">
                <a:solidFill>
                  <a:srgbClr val="FF0000"/>
                </a:solidFill>
              </a:rPr>
              <a:t>* </a:t>
            </a:r>
            <a:r>
              <a:rPr lang="en-GB" altLang="cs-CZ" b="1" i="1" dirty="0">
                <a:solidFill>
                  <a:srgbClr val="FF0000"/>
                </a:solidFill>
              </a:rPr>
              <a:t>-Y</a:t>
            </a:r>
            <a:r>
              <a:rPr lang="en-GB" altLang="cs-CZ" b="1" i="1" baseline="-25000" dirty="0">
                <a:solidFill>
                  <a:srgbClr val="FF0000"/>
                </a:solidFill>
              </a:rPr>
              <a:t>1 </a:t>
            </a:r>
            <a:r>
              <a:rPr lang="en-GB" altLang="cs-CZ" b="1" i="1" dirty="0">
                <a:solidFill>
                  <a:srgbClr val="FF0000"/>
                </a:solidFill>
              </a:rPr>
              <a:t>)</a:t>
            </a:r>
            <a:r>
              <a:rPr lang="en-GB" altLang="cs-CZ" sz="2000" dirty="0"/>
              <a:t>;	</a:t>
            </a:r>
            <a:r>
              <a:rPr lang="cs-CZ" altLang="cs-CZ" sz="2000" dirty="0"/>
              <a:t>v</a:t>
            </a:r>
            <a:r>
              <a:rPr lang="en-GB" altLang="cs-CZ" sz="2000" dirty="0"/>
              <a:t> </a:t>
            </a:r>
            <a:r>
              <a:rPr lang="en-GB" altLang="cs-CZ" sz="2000" dirty="0" err="1"/>
              <a:t>realit</a:t>
            </a:r>
            <a:r>
              <a:rPr lang="cs-CZ" altLang="cs-CZ" sz="2000" dirty="0"/>
              <a:t>ě</a:t>
            </a:r>
            <a:r>
              <a:rPr lang="en-GB" altLang="cs-CZ" sz="2000" dirty="0"/>
              <a:t> </a:t>
            </a:r>
            <a:r>
              <a:rPr lang="en-GB" altLang="cs-CZ" sz="2000" b="1" i="1" dirty="0"/>
              <a:t>v</a:t>
            </a:r>
            <a:r>
              <a:rPr lang="en-GB" altLang="cs-CZ" sz="2000" dirty="0"/>
              <a:t> </a:t>
            </a:r>
            <a:r>
              <a:rPr lang="cs-CZ" altLang="cs-CZ" sz="2000" dirty="0"/>
              <a:t>mezi </a:t>
            </a:r>
            <a:r>
              <a:rPr lang="en-GB" altLang="cs-CZ" sz="2000" dirty="0"/>
              <a:t>3-4</a:t>
            </a:r>
          </a:p>
          <a:p>
            <a:pPr>
              <a:spcBef>
                <a:spcPct val="40000"/>
              </a:spcBef>
            </a:pPr>
            <a:r>
              <a:rPr lang="cs-CZ" altLang="cs-CZ" sz="2000" dirty="0"/>
              <a:t>Klíčová otázka</a:t>
            </a:r>
            <a:r>
              <a:rPr lang="en-GB" altLang="cs-CZ" sz="2000" dirty="0"/>
              <a:t>- </a:t>
            </a:r>
            <a:r>
              <a:rPr lang="cs-CZ" altLang="cs-CZ" sz="2000" i="1" dirty="0">
                <a:solidFill>
                  <a:schemeClr val="accent2"/>
                </a:solidFill>
              </a:rPr>
              <a:t>čím je d</a:t>
            </a:r>
            <a:r>
              <a:rPr lang="en-GB" altLang="cs-CZ" sz="2000" i="1" dirty="0" err="1">
                <a:solidFill>
                  <a:schemeClr val="accent2"/>
                </a:solidFill>
              </a:rPr>
              <a:t>etermin</a:t>
            </a:r>
            <a:r>
              <a:rPr lang="cs-CZ" altLang="cs-CZ" sz="2000" i="1" dirty="0" err="1">
                <a:solidFill>
                  <a:schemeClr val="accent2"/>
                </a:solidFill>
              </a:rPr>
              <a:t>ován</a:t>
            </a:r>
            <a:r>
              <a:rPr lang="cs-CZ" altLang="cs-CZ" sz="2000" i="1" dirty="0">
                <a:solidFill>
                  <a:schemeClr val="accent2"/>
                </a:solidFill>
              </a:rPr>
              <a:t> </a:t>
            </a:r>
            <a:r>
              <a:rPr lang="cs-CZ" altLang="cs-CZ" sz="2000" i="1" dirty="0" err="1">
                <a:solidFill>
                  <a:schemeClr val="accent2"/>
                </a:solidFill>
              </a:rPr>
              <a:t>důchdo</a:t>
            </a:r>
            <a:r>
              <a:rPr lang="en-GB" altLang="cs-CZ" sz="2000" i="1" dirty="0">
                <a:solidFill>
                  <a:schemeClr val="accent2"/>
                </a:solidFill>
              </a:rPr>
              <a:t>d</a:t>
            </a:r>
            <a:r>
              <a:rPr lang="en-GB" altLang="cs-CZ" sz="2000" dirty="0"/>
              <a:t>?</a:t>
            </a:r>
          </a:p>
          <a:p>
            <a:pPr>
              <a:spcBef>
                <a:spcPct val="40000"/>
              </a:spcBef>
            </a:pPr>
            <a:r>
              <a:rPr lang="en-GB" altLang="cs-CZ" sz="2000" dirty="0"/>
              <a:t>A) </a:t>
            </a:r>
            <a:r>
              <a:rPr lang="en-GB" altLang="cs-CZ" sz="2000" u="sng" dirty="0" err="1">
                <a:solidFill>
                  <a:srgbClr val="00CC00"/>
                </a:solidFill>
              </a:rPr>
              <a:t>Keynesi</a:t>
            </a:r>
            <a:r>
              <a:rPr lang="cs-CZ" altLang="cs-CZ" sz="2000" u="sng" dirty="0" err="1">
                <a:solidFill>
                  <a:srgbClr val="00CC00"/>
                </a:solidFill>
              </a:rPr>
              <a:t>ánské</a:t>
            </a:r>
            <a:r>
              <a:rPr lang="cs-CZ" altLang="cs-CZ" sz="2000" u="sng" dirty="0">
                <a:solidFill>
                  <a:srgbClr val="00CC00"/>
                </a:solidFill>
              </a:rPr>
              <a:t> </a:t>
            </a:r>
            <a:r>
              <a:rPr lang="cs-CZ" altLang="cs-CZ" sz="2000" u="sng" dirty="0" err="1">
                <a:solidFill>
                  <a:srgbClr val="00CC00"/>
                </a:solidFill>
              </a:rPr>
              <a:t>te</a:t>
            </a:r>
            <a:r>
              <a:rPr lang="en-GB" altLang="cs-CZ" sz="2000" u="sng" dirty="0" err="1">
                <a:solidFill>
                  <a:srgbClr val="00CC00"/>
                </a:solidFill>
              </a:rPr>
              <a:t>orie</a:t>
            </a:r>
            <a:r>
              <a:rPr lang="en-GB" altLang="cs-CZ" sz="2000" u="sng" dirty="0">
                <a:solidFill>
                  <a:srgbClr val="00CC00"/>
                </a:solidFill>
              </a:rPr>
              <a:t>-</a:t>
            </a:r>
            <a:r>
              <a:rPr lang="en-GB" altLang="cs-CZ" sz="2000" dirty="0"/>
              <a:t> AD</a:t>
            </a:r>
          </a:p>
          <a:p>
            <a:pPr>
              <a:spcBef>
                <a:spcPct val="40000"/>
              </a:spcBef>
            </a:pPr>
            <a:r>
              <a:rPr lang="en-GB" altLang="cs-CZ" sz="2000" dirty="0"/>
              <a:t>B) </a:t>
            </a:r>
            <a:r>
              <a:rPr lang="cs-CZ" altLang="cs-CZ" sz="2000" u="sng" dirty="0" smtClean="0">
                <a:solidFill>
                  <a:srgbClr val="00CC00"/>
                </a:solidFill>
              </a:rPr>
              <a:t>N</a:t>
            </a:r>
            <a:r>
              <a:rPr lang="en-GB" altLang="cs-CZ" sz="2000" u="sng" dirty="0" err="1" smtClean="0">
                <a:solidFill>
                  <a:srgbClr val="00CC00"/>
                </a:solidFill>
              </a:rPr>
              <a:t>eo</a:t>
            </a:r>
            <a:r>
              <a:rPr lang="cs-CZ" altLang="cs-CZ" sz="2000" u="sng" dirty="0" smtClean="0">
                <a:solidFill>
                  <a:srgbClr val="00CC00"/>
                </a:solidFill>
              </a:rPr>
              <a:t>k</a:t>
            </a:r>
            <a:r>
              <a:rPr lang="en-GB" altLang="cs-CZ" sz="2000" u="sng" dirty="0" err="1" smtClean="0">
                <a:solidFill>
                  <a:srgbClr val="00CC00"/>
                </a:solidFill>
              </a:rPr>
              <a:t>lasi</a:t>
            </a:r>
            <a:r>
              <a:rPr lang="cs-CZ" altLang="cs-CZ" sz="2000" u="sng" dirty="0" err="1">
                <a:solidFill>
                  <a:srgbClr val="00CC00"/>
                </a:solidFill>
              </a:rPr>
              <a:t>ka</a:t>
            </a:r>
            <a:r>
              <a:rPr lang="en-GB" altLang="cs-CZ" sz="2000" dirty="0"/>
              <a:t>- </a:t>
            </a:r>
            <a:r>
              <a:rPr lang="en-GB" altLang="cs-CZ" sz="2000" dirty="0" err="1"/>
              <a:t>technolog</a:t>
            </a:r>
            <a:r>
              <a:rPr lang="cs-CZ" altLang="cs-CZ" sz="2000" dirty="0" err="1"/>
              <a:t>ií</a:t>
            </a:r>
            <a:r>
              <a:rPr lang="cs-CZ" altLang="cs-CZ" sz="2000" dirty="0"/>
              <a:t> a úrokovými měrami</a:t>
            </a:r>
            <a:endParaRPr lang="en-GB" altLang="cs-CZ" sz="2000" dirty="0"/>
          </a:p>
          <a:p>
            <a:pPr>
              <a:spcBef>
                <a:spcPct val="40000"/>
              </a:spcBef>
            </a:pPr>
            <a:r>
              <a:rPr lang="cs-CZ" altLang="cs-CZ" sz="2000" dirty="0" smtClean="0">
                <a:solidFill>
                  <a:schemeClr val="accent2"/>
                </a:solidFill>
              </a:rPr>
              <a:t>Nedostatek </a:t>
            </a:r>
            <a:r>
              <a:rPr lang="cs-CZ" altLang="cs-CZ" sz="2000" dirty="0"/>
              <a:t>modelu jednoduchého </a:t>
            </a:r>
            <a:r>
              <a:rPr lang="en-GB" altLang="cs-CZ" sz="2000" dirty="0"/>
              <a:t>a</a:t>
            </a:r>
            <a:r>
              <a:rPr lang="cs-CZ" altLang="cs-CZ" sz="2000" dirty="0"/>
              <a:t>k</a:t>
            </a:r>
            <a:r>
              <a:rPr lang="en-GB" altLang="cs-CZ" sz="2000" dirty="0" err="1"/>
              <a:t>celer</a:t>
            </a:r>
            <a:r>
              <a:rPr lang="cs-CZ" altLang="cs-CZ" sz="2000" dirty="0"/>
              <a:t>á</a:t>
            </a:r>
            <a:r>
              <a:rPr lang="en-GB" altLang="cs-CZ" sz="2000" dirty="0"/>
              <a:t>tor</a:t>
            </a:r>
            <a:r>
              <a:rPr lang="cs-CZ" altLang="cs-CZ" sz="2000" dirty="0"/>
              <a:t>u</a:t>
            </a:r>
            <a:r>
              <a:rPr lang="en-GB" altLang="cs-CZ" sz="2000" dirty="0"/>
              <a:t>-  </a:t>
            </a:r>
            <a:r>
              <a:rPr lang="cs-CZ" altLang="cs-CZ" sz="2000" dirty="0">
                <a:solidFill>
                  <a:schemeClr val="accent2"/>
                </a:solidFill>
              </a:rPr>
              <a:t>nebere v úvahu náklady k</a:t>
            </a:r>
            <a:r>
              <a:rPr lang="en-GB" altLang="cs-CZ" sz="2000" dirty="0" err="1">
                <a:solidFill>
                  <a:schemeClr val="accent2"/>
                </a:solidFill>
              </a:rPr>
              <a:t>apit</a:t>
            </a:r>
            <a:r>
              <a:rPr lang="cs-CZ" altLang="cs-CZ" sz="2000" dirty="0" err="1">
                <a:solidFill>
                  <a:schemeClr val="accent2"/>
                </a:solidFill>
              </a:rPr>
              <a:t>álu</a:t>
            </a:r>
            <a:endParaRPr lang="en-GB" altLang="cs-CZ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ký přístup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000"/>
              <a:t>Základní </a:t>
            </a:r>
            <a:r>
              <a:rPr lang="cs-CZ" altLang="cs-CZ" sz="2000" i="1">
                <a:solidFill>
                  <a:schemeClr val="accent2"/>
                </a:solidFill>
              </a:rPr>
              <a:t>p</a:t>
            </a:r>
            <a:r>
              <a:rPr lang="en-GB" altLang="cs-CZ" sz="2000" i="1">
                <a:solidFill>
                  <a:schemeClr val="accent2"/>
                </a:solidFill>
              </a:rPr>
              <a:t>rodu</a:t>
            </a:r>
            <a:r>
              <a:rPr lang="cs-CZ" altLang="cs-CZ" sz="2000" i="1">
                <a:solidFill>
                  <a:schemeClr val="accent2"/>
                </a:solidFill>
              </a:rPr>
              <a:t>kční </a:t>
            </a:r>
            <a:r>
              <a:rPr lang="en-GB" altLang="cs-CZ" sz="2000" i="1">
                <a:solidFill>
                  <a:schemeClr val="accent2"/>
                </a:solidFill>
              </a:rPr>
              <a:t>fun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c</a:t>
            </a:r>
            <a:r>
              <a:rPr lang="cs-CZ" altLang="cs-CZ" sz="2000" i="1">
                <a:solidFill>
                  <a:schemeClr val="accent2"/>
                </a:solidFill>
              </a:rPr>
              <a:t>e</a:t>
            </a:r>
            <a:r>
              <a:rPr lang="en-GB" altLang="cs-CZ" sz="2000"/>
              <a:t> </a:t>
            </a:r>
            <a:r>
              <a:rPr lang="en-GB" altLang="cs-CZ" sz="2000" b="1" i="1"/>
              <a:t>F(K;L)</a:t>
            </a:r>
            <a:r>
              <a:rPr lang="en-GB" altLang="cs-CZ" sz="2000"/>
              <a:t>, </a:t>
            </a:r>
            <a:r>
              <a:rPr lang="en-GB" altLang="cs-CZ" sz="2000" b="1">
                <a:latin typeface="Symbol" pitchFamily="18" charset="2"/>
                <a:sym typeface="Symbol" pitchFamily="18" charset="2"/>
              </a:rPr>
              <a:t></a:t>
            </a:r>
            <a:r>
              <a:rPr lang="en-GB" altLang="cs-CZ" sz="2000" b="1" i="1"/>
              <a:t>F(K;L)/ </a:t>
            </a:r>
            <a:r>
              <a:rPr lang="en-GB" altLang="cs-CZ" sz="2000" b="1">
                <a:latin typeface="Symbol" pitchFamily="18" charset="2"/>
                <a:sym typeface="Symbol" pitchFamily="18" charset="2"/>
              </a:rPr>
              <a:t></a:t>
            </a:r>
            <a:r>
              <a:rPr lang="en-GB" altLang="cs-CZ" sz="2000" b="1" i="1"/>
              <a:t>K</a:t>
            </a:r>
            <a:r>
              <a:rPr lang="en-US" altLang="cs-CZ" sz="2000" b="1" i="1"/>
              <a:t>&gt;0</a:t>
            </a:r>
            <a:r>
              <a:rPr lang="en-US" altLang="cs-CZ" sz="2000"/>
              <a:t>, </a:t>
            </a:r>
            <a:r>
              <a:rPr lang="en-GB" altLang="cs-CZ" sz="2000" b="1">
                <a:latin typeface="Symbol" pitchFamily="18" charset="2"/>
                <a:sym typeface="Symbol" pitchFamily="18" charset="2"/>
              </a:rPr>
              <a:t></a:t>
            </a:r>
            <a:r>
              <a:rPr lang="en-GB" altLang="cs-CZ" sz="2000" b="1" baseline="30000">
                <a:latin typeface="Symbol" pitchFamily="18" charset="2"/>
                <a:sym typeface="Symbol" pitchFamily="18" charset="2"/>
              </a:rPr>
              <a:t>2</a:t>
            </a:r>
            <a:r>
              <a:rPr lang="en-GB" altLang="cs-CZ" sz="2000" b="1" i="1"/>
              <a:t>F(K;L)/ </a:t>
            </a:r>
            <a:r>
              <a:rPr lang="en-GB" altLang="cs-CZ" sz="2000" b="1">
                <a:latin typeface="Symbol" pitchFamily="18" charset="2"/>
                <a:sym typeface="Symbol" pitchFamily="18" charset="2"/>
              </a:rPr>
              <a:t></a:t>
            </a:r>
            <a:r>
              <a:rPr lang="en-GB" altLang="cs-CZ" sz="2000" b="1" i="1"/>
              <a:t>K</a:t>
            </a:r>
            <a:r>
              <a:rPr lang="en-GB" altLang="cs-CZ" sz="2000" b="1" baseline="30000">
                <a:latin typeface="Symbol" pitchFamily="18" charset="2"/>
                <a:sym typeface="Symbol" pitchFamily="18" charset="2"/>
              </a:rPr>
              <a:t>2</a:t>
            </a:r>
            <a:r>
              <a:rPr lang="en-US" altLang="cs-CZ" sz="2000" b="1" i="1"/>
              <a:t>&lt;0</a:t>
            </a:r>
            <a:r>
              <a:rPr lang="en-US" altLang="cs-CZ" sz="2000"/>
              <a:t>,</a:t>
            </a:r>
          </a:p>
          <a:p>
            <a:pPr>
              <a:spcBef>
                <a:spcPct val="40000"/>
              </a:spcBef>
            </a:pPr>
            <a:r>
              <a:rPr lang="cs-CZ" altLang="cs-CZ" sz="2000" i="1">
                <a:solidFill>
                  <a:schemeClr val="accent2"/>
                </a:solidFill>
              </a:rPr>
              <a:t>Vhodná k</a:t>
            </a:r>
            <a:r>
              <a:rPr lang="en-US" altLang="cs-CZ" sz="2000" i="1">
                <a:solidFill>
                  <a:schemeClr val="accent2"/>
                </a:solidFill>
              </a:rPr>
              <a:t>apital</a:t>
            </a:r>
            <a:r>
              <a:rPr lang="cs-CZ" altLang="cs-CZ" sz="2000" i="1">
                <a:solidFill>
                  <a:schemeClr val="accent2"/>
                </a:solidFill>
              </a:rPr>
              <a:t>ová zásoba</a:t>
            </a:r>
            <a:r>
              <a:rPr lang="en-US" altLang="cs-CZ" sz="2000"/>
              <a:t> </a:t>
            </a:r>
            <a:r>
              <a:rPr lang="cs-CZ" altLang="cs-CZ" sz="2000"/>
              <a:t>závisí na </a:t>
            </a:r>
            <a:r>
              <a:rPr lang="en-US" altLang="cs-CZ" sz="2000"/>
              <a:t>1) </a:t>
            </a:r>
            <a:r>
              <a:rPr lang="en-US" altLang="cs-CZ" sz="2000">
                <a:solidFill>
                  <a:srgbClr val="00CC00"/>
                </a:solidFill>
              </a:rPr>
              <a:t>re</a:t>
            </a:r>
            <a:r>
              <a:rPr lang="cs-CZ" altLang="cs-CZ" sz="2000">
                <a:solidFill>
                  <a:srgbClr val="00CC00"/>
                </a:solidFill>
              </a:rPr>
              <a:t>álném výnosu</a:t>
            </a:r>
            <a:r>
              <a:rPr lang="en-US" altLang="cs-CZ" sz="2000"/>
              <a:t> invest</a:t>
            </a:r>
            <a:r>
              <a:rPr lang="cs-CZ" altLang="cs-CZ" sz="2000"/>
              <a:t>ice</a:t>
            </a:r>
            <a:r>
              <a:rPr lang="en-US" altLang="cs-CZ" sz="2000"/>
              <a:t> (</a:t>
            </a:r>
            <a:r>
              <a:rPr lang="cs-CZ" altLang="cs-CZ" sz="2000"/>
              <a:t>dán </a:t>
            </a:r>
            <a:r>
              <a:rPr lang="en-US" altLang="cs-CZ" sz="2000"/>
              <a:t>MPK)</a:t>
            </a:r>
          </a:p>
          <a:p>
            <a:pPr>
              <a:spcBef>
                <a:spcPct val="40000"/>
              </a:spcBef>
            </a:pPr>
            <a:r>
              <a:rPr lang="en-US" altLang="cs-CZ" sz="2000"/>
              <a:t>				2) </a:t>
            </a:r>
            <a:r>
              <a:rPr lang="en-US" altLang="cs-CZ" sz="2000">
                <a:solidFill>
                  <a:srgbClr val="00CC00"/>
                </a:solidFill>
              </a:rPr>
              <a:t>re</a:t>
            </a:r>
            <a:r>
              <a:rPr lang="cs-CZ" altLang="cs-CZ" sz="2000">
                <a:solidFill>
                  <a:srgbClr val="00CC00"/>
                </a:solidFill>
              </a:rPr>
              <a:t>álnými náklady </a:t>
            </a:r>
            <a:r>
              <a:rPr lang="en-US" altLang="cs-CZ" sz="2000"/>
              <a:t>invest</a:t>
            </a:r>
            <a:r>
              <a:rPr lang="cs-CZ" altLang="cs-CZ" sz="2000"/>
              <a:t>ice</a:t>
            </a:r>
            <a:endParaRPr lang="en-US" altLang="cs-CZ" sz="2000"/>
          </a:p>
          <a:p>
            <a:pPr>
              <a:spcBef>
                <a:spcPct val="40000"/>
              </a:spcBef>
            </a:pPr>
            <a:r>
              <a:rPr lang="cs-CZ" altLang="cs-CZ" sz="2000" b="1" u="sng">
                <a:solidFill>
                  <a:schemeClr val="accent2"/>
                </a:solidFill>
              </a:rPr>
              <a:t>Náklady </a:t>
            </a:r>
            <a:r>
              <a:rPr lang="en-US" altLang="cs-CZ" sz="2000" b="1" u="sng">
                <a:solidFill>
                  <a:schemeClr val="accent2"/>
                </a:solidFill>
              </a:rPr>
              <a:t>invest</a:t>
            </a:r>
            <a:r>
              <a:rPr lang="cs-CZ" altLang="cs-CZ" sz="2000" b="1" u="sng">
                <a:solidFill>
                  <a:schemeClr val="accent2"/>
                </a:solidFill>
              </a:rPr>
              <a:t>ice</a:t>
            </a:r>
            <a:r>
              <a:rPr lang="en-US" altLang="cs-CZ" sz="2000" b="1" u="sng">
                <a:solidFill>
                  <a:schemeClr val="accent2"/>
                </a:solidFill>
              </a:rPr>
              <a:t>:</a:t>
            </a:r>
            <a:endParaRPr lang="en-US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Náklady příležitosti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		</a:t>
            </a:r>
            <a:r>
              <a:rPr lang="en-GB" altLang="cs-CZ" sz="2000" b="1" i="1">
                <a:solidFill>
                  <a:srgbClr val="FF0000"/>
                </a:solidFill>
              </a:rPr>
              <a:t>i. P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K</a:t>
            </a:r>
            <a:r>
              <a:rPr lang="en-GB" altLang="cs-CZ" sz="2000"/>
              <a:t>	(</a:t>
            </a:r>
            <a:r>
              <a:rPr lang="en-GB" altLang="cs-CZ" sz="2000" b="1" i="1"/>
              <a:t>i</a:t>
            </a:r>
            <a:r>
              <a:rPr lang="en-GB" altLang="cs-CZ" sz="2000"/>
              <a:t>- </a:t>
            </a:r>
            <a:r>
              <a:rPr lang="cs-CZ" altLang="cs-CZ" sz="2000"/>
              <a:t>buď z vkladů nebo z úvěru</a:t>
            </a:r>
            <a:r>
              <a:rPr lang="en-GB" altLang="cs-CZ" sz="2000"/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/>
              <a:t> </a:t>
            </a:r>
            <a:r>
              <a:rPr lang="cs-CZ" altLang="cs-CZ" sz="2000" i="1">
                <a:solidFill>
                  <a:srgbClr val="00CC00"/>
                </a:solidFill>
              </a:rPr>
              <a:t>Změna ceny </a:t>
            </a:r>
            <a:r>
              <a:rPr lang="en-GB" altLang="cs-CZ" sz="2000" i="1">
                <a:solidFill>
                  <a:srgbClr val="00CC00"/>
                </a:solidFill>
              </a:rPr>
              <a:t>invest</a:t>
            </a:r>
            <a:r>
              <a:rPr lang="cs-CZ" altLang="cs-CZ" sz="2000" i="1">
                <a:solidFill>
                  <a:srgbClr val="00CC00"/>
                </a:solidFill>
              </a:rPr>
              <a:t>ice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	</a:t>
            </a:r>
            <a:r>
              <a:rPr lang="cs-CZ" altLang="cs-CZ" sz="2000"/>
              <a:t>	</a:t>
            </a:r>
            <a:r>
              <a:rPr lang="en-GB" altLang="cs-CZ" sz="2000">
                <a:solidFill>
                  <a:srgbClr val="FF0000"/>
                </a:solidFill>
              </a:rPr>
              <a:t>-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rgbClr val="FF0000"/>
                </a:solidFill>
              </a:rPr>
              <a:t> P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K</a:t>
            </a:r>
            <a:r>
              <a:rPr lang="en-GB" altLang="cs-CZ" sz="2000"/>
              <a:t>	(</a:t>
            </a:r>
            <a:r>
              <a:rPr lang="cs-CZ" altLang="cs-CZ" sz="2000"/>
              <a:t>pokles ceny</a:t>
            </a:r>
            <a:r>
              <a:rPr lang="en-GB" altLang="cs-CZ" sz="2000"/>
              <a:t>= </a:t>
            </a:r>
            <a:r>
              <a:rPr lang="cs-CZ" altLang="cs-CZ" sz="2000"/>
              <a:t>ztráta)</a:t>
            </a:r>
            <a:endParaRPr lang="en-GB" altLang="cs-CZ" sz="200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Znehodnocení k</a:t>
            </a:r>
            <a:r>
              <a:rPr lang="en-GB" altLang="cs-CZ" sz="2000" i="1">
                <a:solidFill>
                  <a:srgbClr val="00CC00"/>
                </a:solidFill>
              </a:rPr>
              <a:t>apit</a:t>
            </a:r>
            <a:r>
              <a:rPr lang="cs-CZ" altLang="cs-CZ" sz="2000" i="1">
                <a:solidFill>
                  <a:srgbClr val="00CC00"/>
                </a:solidFill>
              </a:rPr>
              <a:t>álu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		 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</a:rPr>
              <a:t>d.</a:t>
            </a:r>
            <a:r>
              <a:rPr lang="en-GB" altLang="cs-CZ" sz="2000" b="1" i="1">
                <a:solidFill>
                  <a:srgbClr val="FF0000"/>
                </a:solidFill>
              </a:rPr>
              <a:t> P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K</a:t>
            </a:r>
            <a:r>
              <a:rPr lang="en-GB" altLang="cs-CZ" sz="2000"/>
              <a:t>	(re</a:t>
            </a:r>
            <a:r>
              <a:rPr lang="cs-CZ" altLang="cs-CZ" sz="2000"/>
              <a:t>álné znehodnocení ne účetní</a:t>
            </a:r>
            <a:r>
              <a:rPr lang="en-GB" altLang="cs-CZ" sz="2000"/>
              <a:t>)</a:t>
            </a:r>
          </a:p>
          <a:p>
            <a:pPr>
              <a:spcBef>
                <a:spcPct val="40000"/>
              </a:spcBef>
            </a:pPr>
            <a:r>
              <a:rPr lang="en-GB" altLang="cs-CZ" sz="2000"/>
              <a:t>		</a:t>
            </a:r>
            <a:r>
              <a:rPr lang="cs-CZ" altLang="cs-CZ" sz="2000"/>
              <a:t>znehodnocení</a:t>
            </a:r>
            <a:r>
              <a:rPr lang="en-GB" altLang="cs-CZ" sz="2000"/>
              <a:t>- i) </a:t>
            </a:r>
            <a:r>
              <a:rPr lang="cs-CZ" altLang="cs-CZ" sz="2000"/>
              <a:t>f</a:t>
            </a:r>
            <a:r>
              <a:rPr lang="en-GB" altLang="cs-CZ" sz="2000"/>
              <a:t>y</a:t>
            </a:r>
            <a:r>
              <a:rPr lang="cs-CZ" altLang="cs-CZ" sz="2000"/>
              <a:t>zické</a:t>
            </a:r>
            <a:r>
              <a:rPr lang="en-GB" altLang="cs-CZ" sz="2000"/>
              <a:t> ii) mor</a:t>
            </a:r>
            <a:r>
              <a:rPr lang="cs-CZ" altLang="cs-CZ" sz="2000"/>
              <a:t>ální</a:t>
            </a:r>
            <a:endParaRPr lang="en-GB" altLang="cs-CZ" sz="200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rgbClr val="00CC00"/>
                </a:solidFill>
              </a:rPr>
              <a:t>Daně na i</a:t>
            </a:r>
            <a:r>
              <a:rPr lang="en-GB" altLang="cs-CZ" sz="2000" i="1">
                <a:solidFill>
                  <a:srgbClr val="00CC00"/>
                </a:solidFill>
              </a:rPr>
              <a:t>nvest</a:t>
            </a:r>
            <a:r>
              <a:rPr lang="cs-CZ" altLang="cs-CZ" sz="2000" i="1">
                <a:solidFill>
                  <a:srgbClr val="00CC00"/>
                </a:solidFill>
              </a:rPr>
              <a:t>ice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			(</a:t>
            </a:r>
            <a:r>
              <a:rPr lang="cs-CZ" altLang="cs-CZ" sz="2000"/>
              <a:t>viz níže</a:t>
            </a:r>
            <a:r>
              <a:rPr lang="en-GB" altLang="cs-CZ" sz="2000"/>
              <a:t>)</a:t>
            </a: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</a:rPr>
              <a:t>NCC= i.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-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d.</a:t>
            </a:r>
            <a:r>
              <a:rPr lang="en-GB" altLang="cs-CZ" sz="2000" b="1" i="1">
                <a:solidFill>
                  <a:schemeClr val="accent2"/>
                </a:solidFill>
              </a:rPr>
              <a:t>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=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( i -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/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</a:rPr>
              <a:t>RCC=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/ P . ( i -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000"/>
              <a:t>Předpoklad</a:t>
            </a:r>
            <a:r>
              <a:rPr lang="en-GB" altLang="cs-CZ" sz="2000"/>
              <a:t>- </a:t>
            </a:r>
            <a:r>
              <a:rPr lang="cs-CZ" altLang="cs-CZ" sz="2000"/>
              <a:t>cenový vývoj k</a:t>
            </a:r>
            <a:r>
              <a:rPr lang="en-GB" altLang="cs-CZ" sz="2000"/>
              <a:t>apit</a:t>
            </a:r>
            <a:r>
              <a:rPr lang="cs-CZ" altLang="cs-CZ" sz="2000"/>
              <a:t>álového zboží tejný jako celková inflace</a:t>
            </a:r>
            <a:r>
              <a:rPr lang="en-GB" altLang="cs-CZ" sz="2000"/>
              <a:t>- </a:t>
            </a: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p </a:t>
            </a:r>
            <a:r>
              <a:rPr lang="en-GB" altLang="cs-CZ" sz="2000" b="1" i="1">
                <a:solidFill>
                  <a:schemeClr val="accent2"/>
                </a:solidFill>
              </a:rPr>
              <a:t>=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=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 </a:t>
            </a:r>
            <a:r>
              <a:rPr lang="en-GB" altLang="cs-CZ" sz="2000" b="1" i="1">
                <a:solidFill>
                  <a:schemeClr val="accent2"/>
                </a:solidFill>
              </a:rPr>
              <a:t>/ P</a:t>
            </a:r>
            <a:r>
              <a:rPr lang="en-GB" altLang="cs-CZ" sz="2000"/>
              <a:t> , </a:t>
            </a:r>
            <a:r>
              <a:rPr lang="cs-CZ" altLang="cs-CZ" sz="2000"/>
              <a:t>z </a:t>
            </a:r>
            <a:r>
              <a:rPr lang="en-GB" altLang="cs-CZ" sz="2000"/>
              <a:t>fisher</a:t>
            </a:r>
            <a:r>
              <a:rPr lang="cs-CZ" altLang="cs-CZ" sz="2000"/>
              <a:t>ovy rovnice</a:t>
            </a:r>
            <a:r>
              <a:rPr lang="en-GB" altLang="cs-CZ" sz="2000"/>
              <a:t>  </a:t>
            </a:r>
            <a:r>
              <a:rPr lang="en-GB" altLang="cs-CZ" sz="2000" b="1" i="1"/>
              <a:t>i-</a:t>
            </a:r>
            <a:r>
              <a:rPr lang="en-GB" altLang="cs-CZ" sz="2000" b="1" i="1">
                <a:latin typeface="Symbol" pitchFamily="18" charset="2"/>
              </a:rPr>
              <a:t>p </a:t>
            </a:r>
            <a:r>
              <a:rPr lang="en-GB" altLang="cs-CZ" sz="2000" b="1" i="1"/>
              <a:t>= r</a:t>
            </a:r>
            <a:r>
              <a:rPr lang="en-GB" altLang="cs-CZ" sz="2000"/>
              <a:t> (</a:t>
            </a:r>
            <a:r>
              <a:rPr lang="cs-CZ" altLang="cs-CZ" sz="2000"/>
              <a:t>předp.</a:t>
            </a:r>
            <a:r>
              <a:rPr lang="en-GB" altLang="cs-CZ" sz="2000"/>
              <a:t> </a:t>
            </a:r>
            <a:r>
              <a:rPr lang="en-GB" altLang="cs-CZ" sz="2000" b="1" i="1">
                <a:latin typeface="Symbol" pitchFamily="18" charset="2"/>
              </a:rPr>
              <a:t>p=p</a:t>
            </a:r>
            <a:r>
              <a:rPr lang="en-GB" altLang="cs-CZ" sz="2000" b="1" i="1" baseline="30000">
                <a:latin typeface="Symbol" pitchFamily="18" charset="2"/>
              </a:rPr>
              <a:t>E </a:t>
            </a:r>
            <a:r>
              <a:rPr lang="en-GB" altLang="cs-CZ" sz="2000"/>
              <a:t>), t</a:t>
            </a:r>
            <a:r>
              <a:rPr lang="cs-CZ" altLang="cs-CZ" sz="2000"/>
              <a:t>edy</a:t>
            </a:r>
            <a:endParaRPr lang="en-GB" altLang="cs-CZ" sz="2000"/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rgbClr val="FF0000"/>
                </a:solidFill>
              </a:rPr>
              <a:t>RCC= P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K</a:t>
            </a:r>
            <a:r>
              <a:rPr lang="en-GB" altLang="cs-CZ" sz="2000" b="1" i="1">
                <a:solidFill>
                  <a:srgbClr val="FF0000"/>
                </a:solidFill>
              </a:rPr>
              <a:t> / P . ( r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 </a:t>
            </a:r>
            <a:r>
              <a:rPr lang="en-GB" altLang="cs-CZ" sz="2000" b="1" i="1">
                <a:solidFill>
                  <a:srgbClr val="FF0000"/>
                </a:solidFill>
              </a:rPr>
              <a:t>+</a:t>
            </a:r>
            <a:r>
              <a:rPr lang="en-GB" altLang="cs-CZ" sz="2000" b="1" i="1" baseline="-25000">
                <a:solidFill>
                  <a:srgbClr val="FF0000"/>
                </a:solidFill>
              </a:rPr>
              <a:t> 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rgbClr val="FF0000"/>
                </a:solidFill>
              </a:rPr>
              <a:t>)</a:t>
            </a:r>
            <a:endParaRPr lang="en-GB" altLang="cs-CZ" sz="20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3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3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3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3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5216525" y="931863"/>
          <a:ext cx="3709988" cy="574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7" name="Obrázek" r:id="rId3" imgW="2647800" imgH="4105440" progId="Word.Picture.8">
                  <p:embed/>
                </p:oleObj>
              </mc:Choice>
              <mc:Fallback>
                <p:oleObj name="Obrázek" r:id="rId3" imgW="2647800" imgH="4105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931863"/>
                        <a:ext cx="3709988" cy="574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ký přístup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11138" y="612775"/>
            <a:ext cx="5046662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</a:rPr>
              <a:t>RCC=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/ P . ( r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000"/>
              <a:t>Optim</a:t>
            </a:r>
            <a:r>
              <a:rPr lang="cs-CZ" altLang="cs-CZ" sz="2000"/>
              <a:t>ální úroveň k</a:t>
            </a:r>
            <a:r>
              <a:rPr lang="en-GB" altLang="cs-CZ" sz="2000"/>
              <a:t>apit</a:t>
            </a:r>
            <a:r>
              <a:rPr lang="cs-CZ" altLang="cs-CZ" sz="2000"/>
              <a:t>á</a:t>
            </a:r>
            <a:r>
              <a:rPr lang="en-GB" altLang="cs-CZ" sz="2000"/>
              <a:t>l</a:t>
            </a:r>
            <a:r>
              <a:rPr lang="cs-CZ" altLang="cs-CZ" sz="2000"/>
              <a:t>u</a:t>
            </a:r>
            <a:r>
              <a:rPr lang="en-GB" altLang="cs-CZ" sz="2000"/>
              <a:t>:</a:t>
            </a:r>
            <a:r>
              <a:rPr lang="cs-CZ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MPK=RCC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000" u="sng">
                <a:solidFill>
                  <a:schemeClr val="accent2"/>
                </a:solidFill>
              </a:rPr>
              <a:t>Změny </a:t>
            </a:r>
            <a:r>
              <a:rPr lang="en-GB" altLang="cs-CZ" sz="2000" b="1" i="1" u="sng">
                <a:solidFill>
                  <a:schemeClr val="accent2"/>
                </a:solidFill>
              </a:rPr>
              <a:t>K</a:t>
            </a:r>
            <a:r>
              <a:rPr lang="en-GB" altLang="cs-CZ" sz="2000" b="1" i="1" u="sng" baseline="30000">
                <a:solidFill>
                  <a:schemeClr val="accent2"/>
                </a:solidFill>
              </a:rPr>
              <a:t>*</a:t>
            </a:r>
            <a:r>
              <a:rPr lang="en-GB" altLang="cs-CZ" sz="200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KMPK (</a:t>
            </a:r>
            <a:r>
              <a:rPr lang="cs-CZ" altLang="cs-CZ" sz="2000">
                <a:sym typeface="Symbol" pitchFamily="18" charset="2"/>
              </a:rPr>
              <a:t>pohyb po křivce)</a:t>
            </a:r>
            <a:endParaRPr lang="en-GB" altLang="cs-CZ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5216525" y="931863"/>
          <a:ext cx="3709988" cy="574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7" name="Obrázek" r:id="rId3" imgW="2647800" imgH="4105440" progId="Word.Picture.8">
                  <p:embed/>
                </p:oleObj>
              </mc:Choice>
              <mc:Fallback>
                <p:oleObj name="Obrázek" r:id="rId3" imgW="2647800" imgH="4105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931863"/>
                        <a:ext cx="3709988" cy="574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ký přístup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211138" y="612775"/>
            <a:ext cx="5046662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</a:rPr>
              <a:t>RCC=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/ P . ( r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000"/>
              <a:t>Optim</a:t>
            </a:r>
            <a:r>
              <a:rPr lang="cs-CZ" altLang="cs-CZ" sz="2000"/>
              <a:t>ální úroveň k</a:t>
            </a:r>
            <a:r>
              <a:rPr lang="en-GB" altLang="cs-CZ" sz="2000"/>
              <a:t>apit</a:t>
            </a:r>
            <a:r>
              <a:rPr lang="cs-CZ" altLang="cs-CZ" sz="2000"/>
              <a:t>á</a:t>
            </a:r>
            <a:r>
              <a:rPr lang="en-GB" altLang="cs-CZ" sz="2000"/>
              <a:t>l</a:t>
            </a:r>
            <a:r>
              <a:rPr lang="cs-CZ" altLang="cs-CZ" sz="2000"/>
              <a:t>u</a:t>
            </a:r>
            <a:r>
              <a:rPr lang="en-GB" altLang="cs-CZ" sz="2000"/>
              <a:t>:</a:t>
            </a:r>
            <a:r>
              <a:rPr lang="cs-CZ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MPK=RCC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000" u="sng">
                <a:solidFill>
                  <a:schemeClr val="accent2"/>
                </a:solidFill>
              </a:rPr>
              <a:t>Změny </a:t>
            </a:r>
            <a:r>
              <a:rPr lang="en-GB" altLang="cs-CZ" sz="2000" b="1" i="1" u="sng">
                <a:solidFill>
                  <a:schemeClr val="accent2"/>
                </a:solidFill>
              </a:rPr>
              <a:t>K</a:t>
            </a:r>
            <a:r>
              <a:rPr lang="en-GB" altLang="cs-CZ" sz="2000" b="1" i="1" u="sng" baseline="30000">
                <a:solidFill>
                  <a:schemeClr val="accent2"/>
                </a:solidFill>
              </a:rPr>
              <a:t>*</a:t>
            </a:r>
            <a:r>
              <a:rPr lang="en-GB" altLang="cs-CZ" sz="200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KMPK (</a:t>
            </a:r>
            <a:r>
              <a:rPr lang="cs-CZ" altLang="cs-CZ" sz="2000">
                <a:sym typeface="Symbol" pitchFamily="18" charset="2"/>
              </a:rPr>
              <a:t>pohyb po křivce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L(imigra</a:t>
            </a:r>
            <a:r>
              <a:rPr lang="cs-CZ" altLang="cs-CZ" sz="2000">
                <a:sym typeface="Symbol" pitchFamily="18" charset="2"/>
              </a:rPr>
              <a:t>ce</a:t>
            </a:r>
            <a:r>
              <a:rPr lang="en-GB" altLang="cs-CZ" sz="2000">
                <a:sym typeface="Symbol" pitchFamily="18" charset="2"/>
              </a:rPr>
              <a:t>) MPK (</a:t>
            </a:r>
            <a:r>
              <a:rPr lang="cs-CZ" altLang="cs-CZ" sz="2000">
                <a:sym typeface="Symbol" pitchFamily="18" charset="2"/>
              </a:rPr>
              <a:t>posun doprava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A(technolog</a:t>
            </a:r>
            <a:r>
              <a:rPr lang="cs-CZ" altLang="cs-CZ" sz="2000">
                <a:sym typeface="Symbol" pitchFamily="18" charset="2"/>
              </a:rPr>
              <a:t>ie) </a:t>
            </a:r>
            <a:r>
              <a:rPr lang="en-GB" altLang="cs-CZ" sz="2000">
                <a:sym typeface="Symbol" pitchFamily="18" charset="2"/>
              </a:rPr>
              <a:t> MPK (</a:t>
            </a:r>
            <a:r>
              <a:rPr lang="cs-CZ" altLang="cs-CZ" sz="2000">
                <a:sym typeface="Symbol" pitchFamily="18" charset="2"/>
              </a:rPr>
              <a:t>posun doprava)</a:t>
            </a:r>
            <a:endParaRPr lang="en-GB" altLang="cs-CZ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Neo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lasic</a:t>
            </a:r>
            <a:r>
              <a:rPr lang="cs-CZ" altLang="cs-CZ" sz="2800" b="1" i="1">
                <a:solidFill>
                  <a:schemeClr val="tx2"/>
                </a:solidFill>
              </a:rPr>
              <a:t>ký přístup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5046662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</a:rPr>
              <a:t>RCC=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</a:rPr>
              <a:t> / P . ( r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+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)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000"/>
              <a:t>Optim</a:t>
            </a:r>
            <a:r>
              <a:rPr lang="cs-CZ" altLang="cs-CZ" sz="2000"/>
              <a:t>ální úroveň k</a:t>
            </a:r>
            <a:r>
              <a:rPr lang="en-GB" altLang="cs-CZ" sz="2000"/>
              <a:t>apit</a:t>
            </a:r>
            <a:r>
              <a:rPr lang="cs-CZ" altLang="cs-CZ" sz="2000"/>
              <a:t>á</a:t>
            </a:r>
            <a:r>
              <a:rPr lang="en-GB" altLang="cs-CZ" sz="2000"/>
              <a:t>l</a:t>
            </a:r>
            <a:r>
              <a:rPr lang="cs-CZ" altLang="cs-CZ" sz="2000"/>
              <a:t>u</a:t>
            </a:r>
            <a:r>
              <a:rPr lang="en-GB" altLang="cs-CZ" sz="2000"/>
              <a:t>:</a:t>
            </a:r>
            <a:r>
              <a:rPr lang="cs-CZ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MPK=RCC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cs-CZ" altLang="cs-CZ" sz="2000" u="sng">
                <a:solidFill>
                  <a:schemeClr val="accent2"/>
                </a:solidFill>
              </a:rPr>
              <a:t>Změny </a:t>
            </a:r>
            <a:r>
              <a:rPr lang="en-GB" altLang="cs-CZ" sz="2000" b="1" i="1" u="sng">
                <a:solidFill>
                  <a:schemeClr val="accent2"/>
                </a:solidFill>
              </a:rPr>
              <a:t>K</a:t>
            </a:r>
            <a:r>
              <a:rPr lang="en-GB" altLang="cs-CZ" sz="2000" b="1" i="1" u="sng" baseline="30000">
                <a:solidFill>
                  <a:schemeClr val="accent2"/>
                </a:solidFill>
              </a:rPr>
              <a:t>*</a:t>
            </a:r>
            <a:r>
              <a:rPr lang="en-GB" altLang="cs-CZ" sz="200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KMPK (</a:t>
            </a:r>
            <a:r>
              <a:rPr lang="cs-CZ" altLang="cs-CZ" sz="2000">
                <a:sym typeface="Symbol" pitchFamily="18" charset="2"/>
              </a:rPr>
              <a:t>pohyb po křivce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L(imigra</a:t>
            </a:r>
            <a:r>
              <a:rPr lang="cs-CZ" altLang="cs-CZ" sz="2000">
                <a:sym typeface="Symbol" pitchFamily="18" charset="2"/>
              </a:rPr>
              <a:t>ce</a:t>
            </a:r>
            <a:r>
              <a:rPr lang="en-GB" altLang="cs-CZ" sz="2000">
                <a:sym typeface="Symbol" pitchFamily="18" charset="2"/>
              </a:rPr>
              <a:t>) MPK (</a:t>
            </a:r>
            <a:r>
              <a:rPr lang="cs-CZ" altLang="cs-CZ" sz="2000">
                <a:sym typeface="Symbol" pitchFamily="18" charset="2"/>
              </a:rPr>
              <a:t>posun doprava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A(technolog</a:t>
            </a:r>
            <a:r>
              <a:rPr lang="cs-CZ" altLang="cs-CZ" sz="2000">
                <a:sym typeface="Symbol" pitchFamily="18" charset="2"/>
              </a:rPr>
              <a:t>ie) </a:t>
            </a:r>
            <a:r>
              <a:rPr lang="en-GB" altLang="cs-CZ" sz="2000">
                <a:sym typeface="Symbol" pitchFamily="18" charset="2"/>
              </a:rPr>
              <a:t> MPK (</a:t>
            </a:r>
            <a:r>
              <a:rPr lang="cs-CZ" altLang="cs-CZ" sz="2000">
                <a:sym typeface="Symbol" pitchFamily="18" charset="2"/>
              </a:rPr>
              <a:t>posun doprava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r RCC K</a:t>
            </a:r>
            <a:r>
              <a:rPr lang="en-GB" altLang="cs-CZ" sz="2000" baseline="30000">
                <a:sym typeface="Symbol" pitchFamily="18" charset="2"/>
              </a:rPr>
              <a:t>*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Formali</a:t>
            </a:r>
            <a:r>
              <a:rPr lang="cs-CZ" altLang="cs-CZ" sz="2000" b="1" u="sng">
                <a:solidFill>
                  <a:srgbClr val="00CC00"/>
                </a:solidFill>
                <a:sym typeface="Symbol" pitchFamily="18" charset="2"/>
              </a:rPr>
              <a:t>z</a:t>
            </a: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a</a:t>
            </a:r>
            <a:r>
              <a:rPr lang="cs-CZ" altLang="cs-CZ" sz="2000" b="1" u="sng">
                <a:solidFill>
                  <a:srgbClr val="00CC00"/>
                </a:solidFill>
                <a:sym typeface="Symbol" pitchFamily="18" charset="2"/>
              </a:rPr>
              <a:t>ce pro </a:t>
            </a: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Coub-Douglas</a:t>
            </a:r>
            <a:r>
              <a:rPr lang="cs-CZ" altLang="cs-CZ" sz="2000" b="1" u="sng">
                <a:solidFill>
                  <a:srgbClr val="00CC00"/>
                </a:solidFill>
                <a:sym typeface="Symbol" pitchFamily="18" charset="2"/>
              </a:rPr>
              <a:t>ovu</a:t>
            </a: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 produ</a:t>
            </a:r>
            <a:r>
              <a:rPr lang="cs-CZ" altLang="cs-CZ" sz="2000" b="1" u="sng">
                <a:solidFill>
                  <a:srgbClr val="00CC00"/>
                </a:solidFill>
                <a:sym typeface="Symbol" pitchFamily="18" charset="2"/>
              </a:rPr>
              <a:t>kční </a:t>
            </a: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fun</a:t>
            </a:r>
            <a:r>
              <a:rPr lang="cs-CZ" altLang="cs-CZ" sz="2000" b="1" u="sng">
                <a:solidFill>
                  <a:srgbClr val="00CC00"/>
                </a:solidFill>
                <a:sym typeface="Symbol" pitchFamily="18" charset="2"/>
              </a:rPr>
              <a:t>k</a:t>
            </a:r>
            <a:r>
              <a:rPr lang="en-GB" altLang="cs-CZ" sz="2000" b="1" u="sng">
                <a:solidFill>
                  <a:srgbClr val="00CC00"/>
                </a:solidFill>
                <a:sym typeface="Symbol" pitchFamily="18" charset="2"/>
              </a:rPr>
              <a:t>ci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F(K;L)=A.K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.L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1-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lang="en-GB" altLang="cs-CZ" sz="2000" b="1" i="1" baseline="30000">
                <a:latin typeface="Symbol" pitchFamily="18" charset="2"/>
                <a:sym typeface="Symbol" pitchFamily="18" charset="2"/>
              </a:rPr>
              <a:t>   </a:t>
            </a:r>
            <a:r>
              <a:rPr lang="en-GB" altLang="cs-CZ" sz="2000">
                <a:sym typeface="Symbol" pitchFamily="18" charset="2"/>
              </a:rPr>
              <a:t>t</a:t>
            </a:r>
            <a:r>
              <a:rPr lang="cs-CZ" altLang="cs-CZ" sz="2000">
                <a:sym typeface="Symbol" pitchFamily="18" charset="2"/>
              </a:rPr>
              <a:t>edy</a:t>
            </a:r>
            <a:r>
              <a:rPr lang="en-GB" altLang="cs-CZ" sz="2000">
                <a:sym typeface="Symbol" pitchFamily="18" charset="2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MPK=A.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.K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a-1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.L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1-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=A.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.(L/K)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1-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.Y/K</a:t>
            </a:r>
            <a:r>
              <a:rPr lang="en-GB" altLang="cs-CZ" sz="2000">
                <a:sym typeface="Symbol" pitchFamily="18" charset="2"/>
              </a:rPr>
              <a:t> K</a:t>
            </a:r>
            <a:r>
              <a:rPr lang="en-GB" altLang="cs-CZ" sz="2000" baseline="30000">
                <a:sym typeface="Symbol" pitchFamily="18" charset="2"/>
              </a:rPr>
              <a:t>*</a:t>
            </a:r>
            <a:r>
              <a:rPr lang="en-GB" altLang="cs-CZ" sz="2000">
                <a:sym typeface="Symbol" pitchFamily="18" charset="2"/>
              </a:rPr>
              <a:t> :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MPK=RC</a:t>
            </a:r>
            <a:r>
              <a:rPr lang="en-GB" altLang="cs-CZ" sz="2000">
                <a:sym typeface="Symbol" pitchFamily="18" charset="2"/>
              </a:rPr>
              <a:t>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.Y/K</a:t>
            </a:r>
            <a:r>
              <a:rPr lang="en-GB" altLang="cs-CZ" sz="2000" b="1" i="1" baseline="300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*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=P</a:t>
            </a:r>
            <a:r>
              <a:rPr lang="en-GB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/P. (r+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 t</a:t>
            </a:r>
            <a:r>
              <a:rPr lang="cs-CZ" altLang="cs-CZ" sz="2000">
                <a:sym typeface="Symbol" pitchFamily="18" charset="2"/>
              </a:rPr>
              <a:t>edy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GB" altLang="cs-CZ" sz="2000" b="1" i="1" baseline="3000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*</a:t>
            </a:r>
            <a:r>
              <a:rPr lang="en-GB" altLang="cs-CZ" sz="2000" b="1" i="1" baseline="30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=P/P</a:t>
            </a:r>
            <a:r>
              <a:rPr lang="en-GB" altLang="cs-CZ" sz="2000" b="1" i="1" baseline="-25000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. 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.Y /(r+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d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nebo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pro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en-GB" altLang="cs-CZ" sz="2000" b="1" i="1">
                <a:sym typeface="Symbol" pitchFamily="18" charset="2"/>
              </a:rPr>
              <a:t>P</a:t>
            </a:r>
            <a:r>
              <a:rPr lang="en-GB" altLang="cs-CZ" sz="2000" b="1" i="1" baseline="-25000">
                <a:sym typeface="Symbol" pitchFamily="18" charset="2"/>
              </a:rPr>
              <a:t>K</a:t>
            </a:r>
            <a:r>
              <a:rPr lang="en-GB" altLang="cs-CZ" sz="2000" b="1" i="1">
                <a:sym typeface="Symbol" pitchFamily="18" charset="2"/>
              </a:rPr>
              <a:t>=P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GB" altLang="cs-CZ" sz="2000" b="1" i="1" baseline="3000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*</a:t>
            </a:r>
            <a:r>
              <a:rPr lang="en-GB" altLang="cs-CZ" sz="2000" b="1" i="1" baseline="30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a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.Y /(r+</a:t>
            </a:r>
            <a:r>
              <a:rPr lang="en-GB" altLang="cs-CZ" sz="20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d </a:t>
            </a:r>
            <a:r>
              <a:rPr lang="en-GB" altLang="cs-CZ" sz="2000" b="1" i="1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 .</a:t>
            </a: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5216525" y="931863"/>
          <a:ext cx="3709988" cy="574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9" name="Obrázek" r:id="rId3" imgW="2647800" imgH="4105440" progId="Word.Picture.8">
                  <p:embed/>
                </p:oleObj>
              </mc:Choice>
              <mc:Fallback>
                <p:oleObj name="Obrázek" r:id="rId3" imgW="2647800" imgH="4105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931863"/>
                        <a:ext cx="3709988" cy="574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Náklady i</a:t>
            </a:r>
            <a:r>
              <a:rPr lang="en-GB" altLang="cs-CZ" sz="2800" b="1" i="1">
                <a:solidFill>
                  <a:schemeClr val="tx2"/>
                </a:solidFill>
              </a:rPr>
              <a:t>nvest</a:t>
            </a:r>
            <a:r>
              <a:rPr lang="cs-CZ" altLang="cs-CZ" sz="2800" b="1" i="1">
                <a:solidFill>
                  <a:schemeClr val="tx2"/>
                </a:solidFill>
              </a:rPr>
              <a:t>ice a daně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8011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sz="2000" b="1" i="1">
                <a:solidFill>
                  <a:schemeClr val="accent2"/>
                </a:solidFill>
              </a:rPr>
              <a:t> TA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 </a:t>
            </a:r>
            <a:r>
              <a:rPr lang="en-GB" altLang="cs-CZ" sz="2000" b="1" i="1">
                <a:solidFill>
                  <a:schemeClr val="accent2"/>
                </a:solidFill>
              </a:rPr>
              <a:t>RCC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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en-GB" altLang="cs-CZ" sz="2000" b="1" i="1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GB" altLang="cs-CZ" sz="2000" b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 b="1">
                <a:solidFill>
                  <a:schemeClr val="accent2"/>
                </a:solidFill>
                <a:sym typeface="Symbol" pitchFamily="18" charset="2"/>
              </a:rPr>
              <a:t>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GB" altLang="cs-CZ" sz="2000" b="1" baseline="3000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Přímé daně</a:t>
            </a:r>
            <a:r>
              <a:rPr lang="en-GB" altLang="cs-CZ" sz="2000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DPPO- </a:t>
            </a:r>
            <a:r>
              <a:rPr lang="cs-CZ" altLang="cs-CZ" sz="2000"/>
              <a:t>daň ze zisku firem</a:t>
            </a:r>
            <a:endParaRPr lang="en-GB" altLang="cs-CZ" sz="2000"/>
          </a:p>
          <a:p>
            <a:pPr>
              <a:spcBef>
                <a:spcPct val="40000"/>
              </a:spcBef>
            </a:pPr>
            <a:r>
              <a:rPr lang="en-GB" altLang="cs-CZ" sz="2000"/>
              <a:t>	-</a:t>
            </a:r>
            <a:r>
              <a:rPr lang="cs-CZ" altLang="cs-CZ" sz="2000" i="1">
                <a:solidFill>
                  <a:srgbClr val="00CC00"/>
                </a:solidFill>
              </a:rPr>
              <a:t>Ohodnocení kapitálu</a:t>
            </a:r>
            <a:r>
              <a:rPr lang="en-GB" altLang="cs-CZ" sz="2000" i="1">
                <a:solidFill>
                  <a:srgbClr val="00CC00"/>
                </a:solidFill>
              </a:rPr>
              <a:t>-</a:t>
            </a:r>
            <a:r>
              <a:rPr lang="en-GB" altLang="cs-CZ" sz="2000"/>
              <a:t> e</a:t>
            </a:r>
            <a:r>
              <a:rPr lang="cs-CZ" altLang="cs-CZ" sz="2000"/>
              <a:t>k</a:t>
            </a:r>
            <a:r>
              <a:rPr lang="en-GB" altLang="cs-CZ" sz="2000"/>
              <a:t>onomic</a:t>
            </a:r>
            <a:r>
              <a:rPr lang="cs-CZ" altLang="cs-CZ" sz="2000"/>
              <a:t>ký význam </a:t>
            </a:r>
            <a:r>
              <a:rPr lang="en-GB" altLang="cs-CZ" sz="2000"/>
              <a:t>reprodu</a:t>
            </a:r>
            <a:r>
              <a:rPr lang="cs-CZ" altLang="cs-CZ" sz="2000"/>
              <a:t>kční cena</a:t>
            </a:r>
            <a:r>
              <a:rPr lang="en-GB" altLang="cs-CZ" sz="2000"/>
              <a:t>, </a:t>
            </a:r>
            <a:r>
              <a:rPr lang="cs-CZ" altLang="cs-CZ" sz="2000"/>
              <a:t>ale </a:t>
            </a:r>
            <a:r>
              <a:rPr lang="en-GB" altLang="cs-CZ" sz="2000"/>
              <a:t> 		</a:t>
            </a:r>
            <a:r>
              <a:rPr lang="cs-CZ" altLang="cs-CZ" sz="2000"/>
              <a:t>z účetního úhlu pohledu důležitá cena pořízení</a:t>
            </a:r>
            <a:endParaRPr lang="en-GB" altLang="cs-CZ" sz="2000"/>
          </a:p>
          <a:p>
            <a:pPr>
              <a:spcBef>
                <a:spcPct val="40000"/>
              </a:spcBef>
            </a:pPr>
            <a:r>
              <a:rPr lang="en-GB" altLang="cs-CZ" sz="2000"/>
              <a:t>	-</a:t>
            </a:r>
            <a:r>
              <a:rPr lang="cs-CZ" altLang="cs-CZ" sz="2000"/>
              <a:t>Důležitost </a:t>
            </a:r>
            <a:r>
              <a:rPr lang="cs-CZ" altLang="cs-CZ" sz="2000" i="1">
                <a:solidFill>
                  <a:srgbClr val="00CC00"/>
                </a:solidFill>
              </a:rPr>
              <a:t>míry odpisů</a:t>
            </a:r>
            <a:r>
              <a:rPr lang="en-GB" altLang="cs-CZ" sz="2000"/>
              <a:t> (line</a:t>
            </a:r>
            <a:r>
              <a:rPr lang="cs-CZ" altLang="cs-CZ" sz="2000"/>
              <a:t>ární</a:t>
            </a:r>
            <a:r>
              <a:rPr lang="en-GB" altLang="cs-CZ" sz="2000"/>
              <a:t> vs. </a:t>
            </a:r>
            <a:r>
              <a:rPr lang="cs-CZ" altLang="cs-CZ" sz="2000"/>
              <a:t>zryhlené</a:t>
            </a:r>
            <a:r>
              <a:rPr lang="en-GB" altLang="cs-CZ" sz="2000"/>
              <a:t>)</a:t>
            </a:r>
          </a:p>
          <a:p>
            <a:pPr>
              <a:spcBef>
                <a:spcPct val="40000"/>
              </a:spcBef>
            </a:pPr>
            <a:r>
              <a:rPr lang="en-GB" altLang="cs-CZ" sz="2000"/>
              <a:t>	-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</a:t>
            </a:r>
            <a:r>
              <a:rPr lang="en-GB" altLang="cs-CZ" sz="2000" i="1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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podhodnocení 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amorti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zace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cs-CZ" altLang="cs-CZ" sz="2000">
                <a:sym typeface="Symbol" pitchFamily="18" charset="2"/>
              </a:rPr>
              <a:t>nadhodnocení zisku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cs-CZ" altLang="cs-CZ" sz="2000">
                <a:sym typeface="Symbol" pitchFamily="18" charset="2"/>
              </a:rPr>
              <a:t>vyšší </a:t>
            </a:r>
            <a:r>
              <a:rPr lang="en-GB" altLang="cs-CZ" sz="2000">
                <a:sym typeface="Symbol" pitchFamily="18" charset="2"/>
              </a:rPr>
              <a:t>re</a:t>
            </a:r>
            <a:r>
              <a:rPr lang="cs-CZ" altLang="cs-CZ" sz="2000">
                <a:sym typeface="Symbol" pitchFamily="18" charset="2"/>
              </a:rPr>
              <a:t>álné 									zdanění</a:t>
            </a:r>
            <a:endParaRPr lang="en-GB" altLang="cs-CZ" sz="2000"/>
          </a:p>
          <a:p>
            <a:pPr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Zdanění úroků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EBIT- d</a:t>
            </a:r>
            <a:r>
              <a:rPr lang="cs-CZ" altLang="cs-CZ" sz="2000">
                <a:sym typeface="Symbol" pitchFamily="18" charset="2"/>
              </a:rPr>
              <a:t>vojité </a:t>
            </a:r>
            <a:r>
              <a:rPr lang="en-GB" altLang="cs-CZ" sz="2000">
                <a:sym typeface="Symbol" pitchFamily="18" charset="2"/>
              </a:rPr>
              <a:t>(tr</a:t>
            </a:r>
            <a:r>
              <a:rPr lang="cs-CZ" altLang="cs-CZ" sz="2000">
                <a:sym typeface="Symbol" pitchFamily="18" charset="2"/>
              </a:rPr>
              <a:t>ojité</a:t>
            </a:r>
            <a:r>
              <a:rPr lang="en-GB" altLang="cs-CZ" sz="2000">
                <a:sym typeface="Symbol" pitchFamily="18" charset="2"/>
              </a:rPr>
              <a:t>) </a:t>
            </a:r>
            <a:r>
              <a:rPr lang="cs-CZ" altLang="cs-CZ" sz="2000">
                <a:sym typeface="Symbol" pitchFamily="18" charset="2"/>
              </a:rPr>
              <a:t>zdanění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úrok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cs-CZ" altLang="cs-CZ" sz="2000">
                <a:sym typeface="Symbol" pitchFamily="18" charset="2"/>
              </a:rPr>
              <a:t>zisk</a:t>
            </a:r>
            <a:r>
              <a:rPr lang="en-GB" altLang="cs-CZ" sz="2000">
                <a:sym typeface="Symbol" pitchFamily="18" charset="2"/>
              </a:rPr>
              <a:t>, dividend</a:t>
            </a:r>
            <a:r>
              <a:rPr lang="cs-CZ" altLang="cs-CZ" sz="2000">
                <a:sym typeface="Symbol" pitchFamily="18" charset="2"/>
              </a:rPr>
              <a:t>y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Invest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iční daňový dobropis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podpora investic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cs-CZ" altLang="cs-CZ" sz="2000">
                <a:sym typeface="Symbol" pitchFamily="18" charset="2"/>
              </a:rPr>
              <a:t>PZI</a:t>
            </a:r>
            <a:r>
              <a:rPr lang="en-GB" altLang="cs-CZ" sz="2000">
                <a:sym typeface="Symbol" pitchFamily="18" charset="2"/>
              </a:rPr>
              <a:t>)- invest</a:t>
            </a:r>
            <a:r>
              <a:rPr lang="cs-CZ" altLang="cs-CZ" sz="2000">
                <a:sym typeface="Symbol" pitchFamily="18" charset="2"/>
              </a:rPr>
              <a:t>ice coby náklad odepsána ze zisku</a:t>
            </a:r>
            <a:r>
              <a:rPr lang="en-GB" altLang="cs-CZ" sz="2000">
                <a:sym typeface="Symbol" pitchFamily="18" charset="2"/>
              </a:rPr>
              <a:t>- de facto 100% </a:t>
            </a:r>
            <a:r>
              <a:rPr lang="cs-CZ" altLang="cs-CZ" sz="2000">
                <a:sym typeface="Symbol" pitchFamily="18" charset="2"/>
              </a:rPr>
              <a:t>účetní odpisy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en-GB" altLang="cs-CZ" sz="2000">
                <a:sym typeface="Symbol" pitchFamily="18" charset="2"/>
              </a:rPr>
              <a:t>	- 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propaga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ce 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permanent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ních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 vs. 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t</a:t>
            </a:r>
            <a:r>
              <a:rPr lang="en-GB" altLang="cs-CZ" sz="2000" i="1">
                <a:solidFill>
                  <a:srgbClr val="00CC00"/>
                </a:solidFill>
                <a:sym typeface="Symbol" pitchFamily="18" charset="2"/>
              </a:rPr>
              <a:t>ransitor</a:t>
            </a:r>
            <a:r>
              <a:rPr lang="cs-CZ" altLang="cs-CZ" sz="2000" i="1">
                <a:solidFill>
                  <a:srgbClr val="00CC00"/>
                </a:solidFill>
                <a:sym typeface="Symbol" pitchFamily="18" charset="2"/>
              </a:rPr>
              <a:t>ních dobropisů</a:t>
            </a:r>
            <a:r>
              <a:rPr lang="en-GB" altLang="cs-CZ" sz="2000">
                <a:sym typeface="Symbol" pitchFamily="18" charset="2"/>
              </a:rPr>
              <a:t>: 	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cs-CZ" altLang="cs-CZ" sz="2000">
                <a:sym typeface="Symbol" pitchFamily="18" charset="2"/>
              </a:rPr>
              <a:t>	</a:t>
            </a:r>
            <a:r>
              <a:rPr lang="en-GB" altLang="cs-CZ" sz="2000">
                <a:sym typeface="Symbol" pitchFamily="18" charset="2"/>
              </a:rPr>
              <a:t>RBCT- permanent</a:t>
            </a:r>
            <a:r>
              <a:rPr lang="cs-CZ" altLang="cs-CZ" sz="2000">
                <a:sym typeface="Symbol" pitchFamily="18" charset="2"/>
              </a:rPr>
              <a:t>ní změna větší dopad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dopad </a:t>
            </a:r>
            <a:r>
              <a:rPr lang="en-GB" altLang="cs-CZ" sz="2000">
                <a:sym typeface="Symbol" pitchFamily="18" charset="2"/>
              </a:rPr>
              <a:t>permanent</a:t>
            </a:r>
            <a:r>
              <a:rPr lang="cs-CZ" altLang="cs-CZ" sz="2000">
                <a:sym typeface="Symbol" pitchFamily="18" charset="2"/>
              </a:rPr>
              <a:t>ního</a:t>
            </a:r>
            <a:r>
              <a:rPr lang="en-GB" altLang="cs-CZ" sz="2000">
                <a:sym typeface="Symbol" pitchFamily="18" charset="2"/>
              </a:rPr>
              <a:t> vs. </a:t>
            </a:r>
            <a:r>
              <a:rPr lang="cs-CZ" altLang="cs-CZ" sz="2000">
                <a:sym typeface="Symbol" pitchFamily="18" charset="2"/>
              </a:rPr>
              <a:t>				dočasného pozitivního nabídkového šoku na spotřebu</a:t>
            </a:r>
            <a:r>
              <a:rPr lang="en-GB" altLang="cs-CZ" sz="2000">
                <a:sym typeface="Symbol" pitchFamily="18" charset="2"/>
              </a:rPr>
              <a:t>),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r>
              <a:rPr lang="cs-CZ" altLang="cs-CZ" sz="2000">
                <a:sym typeface="Symbol" pitchFamily="18" charset="2"/>
              </a:rPr>
              <a:t>	ale</a:t>
            </a:r>
            <a:r>
              <a:rPr lang="en-GB" altLang="cs-CZ" sz="2000">
                <a:sym typeface="Symbol" pitchFamily="18" charset="2"/>
              </a:rPr>
              <a:t>-</a:t>
            </a:r>
            <a:r>
              <a:rPr lang="cs-CZ" altLang="cs-CZ" sz="2000">
                <a:sym typeface="Symbol" pitchFamily="18" charset="2"/>
              </a:rPr>
              <a:t> </a:t>
            </a:r>
            <a:r>
              <a:rPr lang="cs-CZ" altLang="cs-CZ" sz="2000">
                <a:solidFill>
                  <a:srgbClr val="00CC00"/>
                </a:solidFill>
                <a:sym typeface="Symbol" pitchFamily="18" charset="2"/>
              </a:rPr>
              <a:t>dočasný dobropis větší dopad než permanentní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cs-CZ" altLang="cs-CZ" sz="2000">
                <a:sym typeface="Symbol" pitchFamily="18" charset="2"/>
              </a:rPr>
              <a:t>ještě více když je 			ohlášen dopředu</a:t>
            </a:r>
            <a:endParaRPr lang="en-GB" altLang="cs-CZ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13385</TotalTime>
  <Words>1019</Words>
  <Application>Microsoft Office PowerPoint</Application>
  <PresentationFormat>Předvádění na obrazovce (4:3)</PresentationFormat>
  <Paragraphs>175</Paragraphs>
  <Slides>21</Slides>
  <Notes>2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Default Design</vt:lpstr>
      <vt:lpstr>Obrázek</vt:lpstr>
      <vt:lpstr>obrázek</vt:lpstr>
      <vt:lpstr>Rovnice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Faktory ovlivňující ceny nemovitostí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129</cp:revision>
  <cp:lastPrinted>2016-04-29T07:50:33Z</cp:lastPrinted>
  <dcterms:created xsi:type="dcterms:W3CDTF">2003-10-12T18:44:50Z</dcterms:created>
  <dcterms:modified xsi:type="dcterms:W3CDTF">2016-04-29T07:53:59Z</dcterms:modified>
</cp:coreProperties>
</file>