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8" r:id="rId2"/>
    <p:sldId id="313" r:id="rId3"/>
    <p:sldId id="314" r:id="rId4"/>
    <p:sldId id="298" r:id="rId5"/>
    <p:sldId id="306" r:id="rId6"/>
    <p:sldId id="307" r:id="rId7"/>
    <p:sldId id="299" r:id="rId8"/>
    <p:sldId id="308" r:id="rId9"/>
    <p:sldId id="309" r:id="rId10"/>
    <p:sldId id="310" r:id="rId11"/>
    <p:sldId id="315" r:id="rId12"/>
    <p:sldId id="316" r:id="rId13"/>
    <p:sldId id="317" r:id="rId14"/>
    <p:sldId id="318" r:id="rId15"/>
    <p:sldId id="319" r:id="rId16"/>
    <p:sldId id="320" r:id="rId17"/>
  </p:sldIdLst>
  <p:sldSz cx="9144000" cy="6858000" type="screen4x3"/>
  <p:notesSz cx="6797675" cy="9928225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9900"/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87" autoAdjust="0"/>
  </p:normalViewPr>
  <p:slideViewPr>
    <p:cSldViewPr snapToGrid="0">
      <p:cViewPr varScale="1">
        <p:scale>
          <a:sx n="125" d="100"/>
          <a:sy n="125" d="100"/>
        </p:scale>
        <p:origin x="-122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4813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09" tIns="45755" rIns="91509" bIns="4575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09" tIns="45755" rIns="91509" bIns="4575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1258"/>
            <a:ext cx="2944813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09" tIns="45755" rIns="91509" bIns="4575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258"/>
            <a:ext cx="2944812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09" tIns="45755" rIns="91509" bIns="4575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CE4902-F9D0-4533-99AA-D5242D661F56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931888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52FDA-5F47-4058-92E3-3E59CE93969F}" type="datetimeFigureOut">
              <a:rPr lang="cs-CZ" smtClean="0"/>
              <a:t>15.5.2017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2EA85-739A-4957-BD2D-F7710CB15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3769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0079A-5D45-421F-8E28-4B6E475F3029}" type="slidenum">
              <a:rPr lang="cs-CZ" altLang="cs-CZ"/>
              <a:pPr/>
              <a:t>15</a:t>
            </a:fld>
            <a:endParaRPr lang="cs-CZ" altLang="cs-CZ"/>
          </a:p>
        </p:txBody>
      </p:sp>
      <p:sp>
        <p:nvSpPr>
          <p:cNvPr id="20787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19163" y="744538"/>
            <a:ext cx="4962525" cy="3722687"/>
          </a:xfrm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 altLang="cs-CZ"/>
              <a:t>if the police pays ransom, it saves the hostages, but also motivates other terrorists to kidnap other hostages</a:t>
            </a:r>
          </a:p>
          <a:p>
            <a:r>
              <a:rPr lang="en-GB" altLang="cs-CZ"/>
              <a:t>as far as the investment is already done, government is tempted to abolish it</a:t>
            </a:r>
            <a:endParaRPr lang="cs-CZ" altLang="cs-CZ"/>
          </a:p>
          <a:p>
            <a:pPr>
              <a:buFontTx/>
              <a:buChar char="•"/>
            </a:pPr>
            <a:r>
              <a:rPr lang="en-GB" altLang="cs-CZ"/>
              <a:t>it supports accumulation of knowledge, however, as the knowledge already exists, it is rational to abolish it</a:t>
            </a:r>
          </a:p>
          <a:p>
            <a:pPr>
              <a:buFontTx/>
              <a:buChar char="•"/>
            </a:pPr>
            <a:r>
              <a:rPr lang="en-GB" altLang="cs-CZ"/>
              <a:t>it is good to control the respect for laws from long term horizon, however in short term it is cheaper not to do it</a:t>
            </a:r>
          </a:p>
          <a:p>
            <a:endParaRPr lang="cs-CZ" alt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56F0A7-5DBA-4E5B-825E-DA7A7B334B55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22702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36FC9-94EC-47CD-933D-FE72CF421DD7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37314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8CB04-85D8-45FE-B3A6-58F313BD8AC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915677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66780A7-B155-4007-A308-33AFC295689A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48363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6CC08E-81A2-4D51-91B5-0896E197CB62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11396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DC2B37-01B2-430F-9FE0-FD54BA4455F9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91451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1B1F2-DB00-4067-9576-6A9FF0B89A20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4909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56310-FFDF-4E0C-B68A-9BAA346972EC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1798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620FC-0F8B-438C-B7BD-115F1FA4E94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17470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DDBD76-8F5B-4D60-A5BA-D1E121BED0C4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90268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5D709-AC2B-4AE6-A8D2-078C0992A882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20564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 alt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44A8B-B49E-4F60-AAC9-F117A4E832F2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7008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styly předlohy textu.</a:t>
            </a:r>
          </a:p>
          <a:p>
            <a:pPr lvl="1"/>
            <a:r>
              <a:rPr lang="cs-CZ" altLang="cs-CZ" smtClean="0"/>
              <a:t>Druhá úroveň</a:t>
            </a:r>
          </a:p>
          <a:p>
            <a:pPr lvl="2"/>
            <a:r>
              <a:rPr lang="cs-CZ" altLang="cs-CZ" smtClean="0"/>
              <a:t>Třetí úroveň</a:t>
            </a:r>
          </a:p>
          <a:p>
            <a:pPr lvl="3"/>
            <a:r>
              <a:rPr lang="cs-CZ" altLang="cs-CZ" smtClean="0"/>
              <a:t>Čtvrtá úroveň</a:t>
            </a:r>
          </a:p>
          <a:p>
            <a:pPr lvl="4"/>
            <a:r>
              <a:rPr lang="cs-CZ" altLang="cs-CZ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cs-CZ" alt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cs-CZ" alt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FCF339-F342-4EF7-83BC-DA4E912EE7CE}" type="slidenum">
              <a:rPr lang="cs-CZ" altLang="cs-CZ"/>
              <a:pPr/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slide" Target="slide16.xml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Dlouhodobý ekonomický růst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11138" y="612775"/>
            <a:ext cx="8691562" cy="618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40000"/>
              </a:spcBef>
              <a:buFontTx/>
              <a:buChar char="•"/>
            </a:pPr>
            <a:r>
              <a:rPr lang="cs-CZ" altLang="cs-CZ" sz="2000"/>
              <a:t>Většina ekonomik</a:t>
            </a:r>
            <a:r>
              <a:rPr lang="en-GB" altLang="cs-CZ" sz="2000"/>
              <a:t>- </a:t>
            </a:r>
            <a:r>
              <a:rPr lang="cs-CZ" altLang="cs-CZ" sz="2000" i="1" u="sng">
                <a:solidFill>
                  <a:srgbClr val="00CC00"/>
                </a:solidFill>
              </a:rPr>
              <a:t>dlouhobá t</a:t>
            </a:r>
            <a:r>
              <a:rPr lang="en-GB" altLang="cs-CZ" sz="2000" i="1" u="sng">
                <a:solidFill>
                  <a:srgbClr val="00CC00"/>
                </a:solidFill>
              </a:rPr>
              <a:t>endenc</a:t>
            </a:r>
            <a:r>
              <a:rPr lang="cs-CZ" altLang="cs-CZ" sz="2000" i="1" u="sng">
                <a:solidFill>
                  <a:srgbClr val="00CC00"/>
                </a:solidFill>
              </a:rPr>
              <a:t>e k hospodářskému růstu</a:t>
            </a:r>
            <a:r>
              <a:rPr lang="en-GB" altLang="cs-CZ" sz="2000">
                <a:solidFill>
                  <a:srgbClr val="00CC00"/>
                </a:solidFill>
              </a:rPr>
              <a:t>-</a:t>
            </a:r>
            <a:r>
              <a:rPr lang="en-GB" altLang="cs-CZ" sz="2000"/>
              <a:t> USA- </a:t>
            </a:r>
            <a:r>
              <a:rPr lang="cs-CZ" altLang="cs-CZ" sz="2000"/>
              <a:t>od </a:t>
            </a:r>
            <a:r>
              <a:rPr lang="en-GB" altLang="cs-CZ" sz="2000"/>
              <a:t>50t</a:t>
            </a:r>
            <a:r>
              <a:rPr lang="cs-CZ" altLang="cs-CZ" sz="2000"/>
              <a:t>ých let do současnosti se H</a:t>
            </a:r>
            <a:r>
              <a:rPr lang="en-GB" altLang="cs-CZ" sz="2000"/>
              <a:t>DP</a:t>
            </a:r>
            <a:r>
              <a:rPr lang="cs-CZ" altLang="cs-CZ" sz="2000"/>
              <a:t> na hlavu více než zdvojnásobil</a:t>
            </a:r>
            <a:endParaRPr lang="en-GB" altLang="cs-CZ" sz="2000"/>
          </a:p>
          <a:p>
            <a:pPr>
              <a:lnSpc>
                <a:spcPct val="110000"/>
              </a:lnSpc>
              <a:spcBef>
                <a:spcPct val="40000"/>
              </a:spcBef>
              <a:buFontTx/>
              <a:buChar char="•"/>
            </a:pPr>
            <a:r>
              <a:rPr lang="cs-CZ" altLang="cs-CZ" sz="2000"/>
              <a:t>I když většina ekonomik roste existují</a:t>
            </a:r>
            <a:r>
              <a:rPr lang="en-GB" altLang="cs-CZ" sz="2000"/>
              <a:t> </a:t>
            </a:r>
            <a:r>
              <a:rPr lang="en-GB" altLang="cs-CZ" sz="2000" i="1" u="sng">
                <a:solidFill>
                  <a:srgbClr val="00CC00"/>
                </a:solidFill>
              </a:rPr>
              <a:t>masiv</a:t>
            </a:r>
            <a:r>
              <a:rPr lang="cs-CZ" altLang="cs-CZ" sz="2000" i="1" u="sng">
                <a:solidFill>
                  <a:srgbClr val="00CC00"/>
                </a:solidFill>
              </a:rPr>
              <a:t>ní rozdíly v životní úrovni</a:t>
            </a:r>
            <a:r>
              <a:rPr lang="cs-CZ" altLang="cs-CZ" sz="2000"/>
              <a:t> napříč zeměmi</a:t>
            </a:r>
            <a:r>
              <a:rPr lang="en-GB" altLang="cs-CZ" sz="2000"/>
              <a:t>- </a:t>
            </a:r>
            <a:r>
              <a:rPr lang="cs-CZ" altLang="cs-CZ" sz="2000"/>
              <a:t>IMF: </a:t>
            </a:r>
            <a:r>
              <a:rPr lang="en-GB" altLang="cs-CZ" sz="2000"/>
              <a:t>200</a:t>
            </a:r>
            <a:r>
              <a:rPr lang="cs-CZ" altLang="cs-CZ" sz="2000"/>
              <a:t>9</a:t>
            </a:r>
            <a:r>
              <a:rPr lang="en-GB" altLang="cs-CZ" sz="2000"/>
              <a:t> GDP/capita USA:</a:t>
            </a:r>
            <a:r>
              <a:rPr lang="cs-CZ" altLang="cs-CZ" sz="2000"/>
              <a:t> 46</a:t>
            </a:r>
            <a:r>
              <a:rPr lang="en-GB" altLang="cs-CZ" sz="2000"/>
              <a:t>,</a:t>
            </a:r>
            <a:r>
              <a:rPr lang="cs-CZ" altLang="cs-CZ" sz="2000"/>
              <a:t>380</a:t>
            </a:r>
            <a:r>
              <a:rPr lang="en-GB" altLang="cs-CZ" sz="2000"/>
              <a:t> USD, </a:t>
            </a:r>
            <a:r>
              <a:rPr lang="cs-CZ" altLang="cs-CZ" sz="2000"/>
              <a:t>Burundi 162 USD (0,35%), </a:t>
            </a:r>
            <a:r>
              <a:rPr lang="en-GB" altLang="cs-CZ" sz="2000"/>
              <a:t>Congo</a:t>
            </a:r>
            <a:r>
              <a:rPr lang="cs-CZ" altLang="cs-CZ" sz="2000"/>
              <a:t> 171 USD (0,37%)</a:t>
            </a:r>
            <a:r>
              <a:rPr lang="en-GB" altLang="cs-CZ" sz="2000"/>
              <a:t>, </a:t>
            </a:r>
            <a:r>
              <a:rPr lang="cs-CZ" altLang="cs-CZ" sz="2000"/>
              <a:t>Liberia</a:t>
            </a:r>
            <a:r>
              <a:rPr lang="en-GB" altLang="cs-CZ" sz="2000"/>
              <a:t> </a:t>
            </a:r>
            <a:r>
              <a:rPr lang="cs-CZ" altLang="cs-CZ" sz="2000"/>
              <a:t>239</a:t>
            </a:r>
            <a:r>
              <a:rPr lang="en-GB" altLang="cs-CZ" sz="2000"/>
              <a:t> USD (0,</a:t>
            </a:r>
            <a:r>
              <a:rPr lang="cs-CZ" altLang="cs-CZ" sz="2000"/>
              <a:t>5</a:t>
            </a:r>
            <a:r>
              <a:rPr lang="en-GB" altLang="cs-CZ" sz="2000"/>
              <a:t>%), </a:t>
            </a:r>
          </a:p>
          <a:p>
            <a:pPr>
              <a:lnSpc>
                <a:spcPct val="110000"/>
              </a:lnSpc>
              <a:spcBef>
                <a:spcPct val="40000"/>
              </a:spcBef>
              <a:buFontTx/>
              <a:buChar char="•"/>
            </a:pPr>
            <a:r>
              <a:rPr lang="cs-CZ" altLang="cs-CZ" sz="2000" i="1" u="sng">
                <a:solidFill>
                  <a:srgbClr val="00CC00"/>
                </a:solidFill>
              </a:rPr>
              <a:t>K</a:t>
            </a:r>
            <a:r>
              <a:rPr lang="en-GB" altLang="cs-CZ" sz="2000" i="1" u="sng">
                <a:solidFill>
                  <a:srgbClr val="00CC00"/>
                </a:solidFill>
              </a:rPr>
              <a:t>onvergence- </a:t>
            </a:r>
            <a:r>
              <a:rPr lang="cs-CZ" altLang="cs-CZ" sz="2000" i="1" u="sng">
                <a:solidFill>
                  <a:srgbClr val="00CC00"/>
                </a:solidFill>
              </a:rPr>
              <a:t>čím je země bohatší, tím pomaleji roste</a:t>
            </a:r>
            <a:r>
              <a:rPr lang="en-GB" altLang="cs-CZ" sz="2000">
                <a:solidFill>
                  <a:srgbClr val="00CC00"/>
                </a:solidFill>
              </a:rPr>
              <a:t>-</a:t>
            </a:r>
            <a:r>
              <a:rPr lang="en-GB" altLang="cs-CZ" sz="2000"/>
              <a:t> a) </a:t>
            </a:r>
            <a:r>
              <a:rPr lang="cs-CZ" altLang="cs-CZ" sz="2000">
                <a:solidFill>
                  <a:schemeClr val="accent2"/>
                </a:solidFill>
              </a:rPr>
              <a:t>po 2. svět válce</a:t>
            </a:r>
            <a:r>
              <a:rPr lang="en-GB" altLang="cs-CZ" sz="2000"/>
              <a:t> (1948-72)- </a:t>
            </a:r>
            <a:r>
              <a:rPr lang="cs-CZ" altLang="cs-CZ" sz="2000"/>
              <a:t>průměrný růst:</a:t>
            </a:r>
            <a:r>
              <a:rPr lang="en-GB" altLang="cs-CZ" sz="2000"/>
              <a:t> Jap</a:t>
            </a:r>
            <a:r>
              <a:rPr lang="cs-CZ" altLang="cs-CZ" sz="2000"/>
              <a:t>onsko</a:t>
            </a:r>
            <a:r>
              <a:rPr lang="en-GB" altLang="cs-CZ" sz="2000"/>
              <a:t> 8</a:t>
            </a:r>
            <a:r>
              <a:rPr lang="cs-CZ" altLang="cs-CZ" sz="2000"/>
              <a:t>,</a:t>
            </a:r>
            <a:r>
              <a:rPr lang="en-GB" altLang="cs-CZ" sz="2000"/>
              <a:t>2%, </a:t>
            </a:r>
            <a:r>
              <a:rPr lang="cs-CZ" altLang="cs-CZ" sz="2000"/>
              <a:t>Německo </a:t>
            </a:r>
            <a:r>
              <a:rPr lang="en-GB" altLang="cs-CZ" sz="2000"/>
              <a:t>5</a:t>
            </a:r>
            <a:r>
              <a:rPr lang="cs-CZ" altLang="cs-CZ" sz="2000"/>
              <a:t>,</a:t>
            </a:r>
            <a:r>
              <a:rPr lang="en-GB" altLang="cs-CZ" sz="2000"/>
              <a:t>7%, USA 2</a:t>
            </a:r>
            <a:r>
              <a:rPr lang="cs-CZ" altLang="cs-CZ" sz="2000"/>
              <a:t>,</a:t>
            </a:r>
            <a:r>
              <a:rPr lang="en-GB" altLang="cs-CZ" sz="2000"/>
              <a:t>2% b) </a:t>
            </a:r>
            <a:r>
              <a:rPr lang="cs-CZ" altLang="cs-CZ" sz="2000">
                <a:solidFill>
                  <a:schemeClr val="accent2"/>
                </a:solidFill>
              </a:rPr>
              <a:t>chudší země EU</a:t>
            </a:r>
            <a:r>
              <a:rPr lang="en-GB" altLang="cs-CZ" sz="2000">
                <a:solidFill>
                  <a:schemeClr val="accent2"/>
                </a:solidFill>
              </a:rPr>
              <a:t>-</a:t>
            </a:r>
            <a:r>
              <a:rPr lang="en-GB" altLang="cs-CZ" sz="2000"/>
              <a:t> Ir</a:t>
            </a:r>
            <a:r>
              <a:rPr lang="cs-CZ" altLang="cs-CZ" sz="2000"/>
              <a:t>sko</a:t>
            </a:r>
            <a:r>
              <a:rPr lang="en-GB" altLang="cs-CZ" sz="2000"/>
              <a:t>, </a:t>
            </a:r>
            <a:r>
              <a:rPr lang="cs-CZ" altLang="cs-CZ" sz="2000"/>
              <a:t>Španělsko</a:t>
            </a:r>
            <a:r>
              <a:rPr lang="en-GB" altLang="cs-CZ" sz="2000"/>
              <a:t>, Portugal</a:t>
            </a:r>
            <a:r>
              <a:rPr lang="cs-CZ" altLang="cs-CZ" sz="2000"/>
              <a:t>sko</a:t>
            </a:r>
            <a:r>
              <a:rPr lang="en-GB" altLang="cs-CZ" sz="2000"/>
              <a:t> (</a:t>
            </a:r>
            <a:r>
              <a:rPr lang="cs-CZ" altLang="cs-CZ" sz="2000"/>
              <a:t>ale Řecko</a:t>
            </a:r>
            <a:r>
              <a:rPr lang="en-GB" altLang="cs-CZ" sz="2000"/>
              <a:t>?), c) </a:t>
            </a:r>
            <a:r>
              <a:rPr lang="en-GB" altLang="cs-CZ" sz="2000">
                <a:solidFill>
                  <a:schemeClr val="accent2"/>
                </a:solidFill>
              </a:rPr>
              <a:t>Asi</a:t>
            </a:r>
            <a:r>
              <a:rPr lang="cs-CZ" altLang="cs-CZ" sz="2000">
                <a:solidFill>
                  <a:schemeClr val="accent2"/>
                </a:solidFill>
              </a:rPr>
              <a:t>jští tygrové </a:t>
            </a:r>
            <a:r>
              <a:rPr lang="cs-CZ" altLang="cs-CZ" sz="2000"/>
              <a:t>d) </a:t>
            </a:r>
            <a:r>
              <a:rPr lang="cs-CZ" altLang="cs-CZ" sz="2000">
                <a:solidFill>
                  <a:schemeClr val="accent2"/>
                </a:solidFill>
              </a:rPr>
              <a:t>PIIGS vs. BRICS</a:t>
            </a:r>
            <a:endParaRPr lang="en-GB" altLang="cs-CZ" sz="200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  <a:spcBef>
                <a:spcPct val="40000"/>
              </a:spcBef>
              <a:buFontTx/>
              <a:buChar char="•"/>
            </a:pPr>
            <a:r>
              <a:rPr lang="cs-CZ" altLang="cs-CZ" sz="2000"/>
              <a:t>ale</a:t>
            </a:r>
            <a:r>
              <a:rPr lang="en-GB" altLang="cs-CZ" sz="2000"/>
              <a:t>- </a:t>
            </a:r>
            <a:r>
              <a:rPr lang="cs-CZ" altLang="cs-CZ" sz="2000"/>
              <a:t>existují </a:t>
            </a:r>
            <a:r>
              <a:rPr lang="cs-CZ" altLang="cs-CZ" sz="2000" i="1" u="sng">
                <a:solidFill>
                  <a:srgbClr val="00CC00"/>
                </a:solidFill>
              </a:rPr>
              <a:t>chudé země, jejichž ekonomická úroveň </a:t>
            </a:r>
            <a:r>
              <a:rPr lang="en-GB" altLang="cs-CZ" sz="2000" i="1" u="sng">
                <a:solidFill>
                  <a:srgbClr val="00CC00"/>
                </a:solidFill>
              </a:rPr>
              <a:t>stagn</a:t>
            </a:r>
            <a:r>
              <a:rPr lang="cs-CZ" altLang="cs-CZ" sz="2000" i="1" u="sng">
                <a:solidFill>
                  <a:srgbClr val="00CC00"/>
                </a:solidFill>
              </a:rPr>
              <a:t>uje i v dlouhém období</a:t>
            </a:r>
            <a:r>
              <a:rPr lang="en-GB" altLang="cs-CZ" sz="2000"/>
              <a:t> (</a:t>
            </a:r>
            <a:r>
              <a:rPr lang="en-US" altLang="cs-CZ" sz="2000"/>
              <a:t>sub</a:t>
            </a:r>
            <a:r>
              <a:rPr lang="cs-CZ" altLang="cs-CZ" sz="2000"/>
              <a:t>s</a:t>
            </a:r>
            <a:r>
              <a:rPr lang="en-US" altLang="cs-CZ" sz="2000"/>
              <a:t>ahar</a:t>
            </a:r>
            <a:r>
              <a:rPr lang="cs-CZ" altLang="cs-CZ" sz="2000"/>
              <a:t>ská </a:t>
            </a:r>
            <a:r>
              <a:rPr lang="en-GB" altLang="cs-CZ" sz="2000"/>
              <a:t>Afri</a:t>
            </a:r>
            <a:r>
              <a:rPr lang="cs-CZ" altLang="cs-CZ" sz="2000"/>
              <a:t>k</a:t>
            </a:r>
            <a:r>
              <a:rPr lang="en-GB" altLang="cs-CZ" sz="2000"/>
              <a:t>a, </a:t>
            </a:r>
            <a:r>
              <a:rPr lang="cs-CZ" altLang="cs-CZ" sz="2000"/>
              <a:t>některé a</a:t>
            </a:r>
            <a:r>
              <a:rPr lang="en-GB" altLang="cs-CZ" sz="2000"/>
              <a:t>si</a:t>
            </a:r>
            <a:r>
              <a:rPr lang="cs-CZ" altLang="cs-CZ" sz="2000"/>
              <a:t>jské země, některé země </a:t>
            </a:r>
            <a:r>
              <a:rPr lang="en-GB" altLang="cs-CZ" sz="2000"/>
              <a:t>Latin</a:t>
            </a:r>
            <a:r>
              <a:rPr lang="cs-CZ" altLang="cs-CZ" sz="2000"/>
              <a:t>ské</a:t>
            </a:r>
            <a:r>
              <a:rPr lang="en-GB" altLang="cs-CZ" sz="2000"/>
              <a:t> Ameri</a:t>
            </a:r>
            <a:r>
              <a:rPr lang="cs-CZ" altLang="cs-CZ" sz="2000"/>
              <a:t>ky</a:t>
            </a:r>
            <a:r>
              <a:rPr lang="en-GB" altLang="cs-CZ" sz="2000"/>
              <a:t>)</a:t>
            </a:r>
          </a:p>
          <a:p>
            <a:pPr>
              <a:lnSpc>
                <a:spcPct val="110000"/>
              </a:lnSpc>
              <a:spcBef>
                <a:spcPct val="40000"/>
              </a:spcBef>
              <a:buFontTx/>
              <a:buChar char="•"/>
            </a:pPr>
            <a:r>
              <a:rPr lang="cs-CZ" altLang="cs-CZ" sz="2000" i="1" u="sng">
                <a:solidFill>
                  <a:srgbClr val="00CC00"/>
                </a:solidFill>
              </a:rPr>
              <a:t>Během ekonomické krize</a:t>
            </a:r>
            <a:r>
              <a:rPr lang="en-GB" altLang="cs-CZ" sz="2000">
                <a:solidFill>
                  <a:srgbClr val="00CC00"/>
                </a:solidFill>
              </a:rPr>
              <a:t>-</a:t>
            </a:r>
            <a:r>
              <a:rPr lang="en-GB" altLang="cs-CZ" sz="2000"/>
              <a:t> USA </a:t>
            </a:r>
            <a:r>
              <a:rPr lang="cs-CZ" altLang="cs-CZ" sz="2000"/>
              <a:t>2,1</a:t>
            </a:r>
            <a:r>
              <a:rPr lang="en-GB" altLang="cs-CZ" sz="2000"/>
              <a:t>%→</a:t>
            </a:r>
            <a:r>
              <a:rPr lang="cs-CZ" altLang="cs-CZ" sz="2000"/>
              <a:t>-2,4% (2007 </a:t>
            </a:r>
            <a:r>
              <a:rPr lang="en-GB" altLang="cs-CZ" sz="2000"/>
              <a:t>→</a:t>
            </a:r>
            <a:r>
              <a:rPr lang="cs-CZ" altLang="cs-CZ" sz="2000"/>
              <a:t>2009), </a:t>
            </a:r>
            <a:r>
              <a:rPr lang="en-GB" altLang="cs-CZ" sz="2000"/>
              <a:t>Jap</a:t>
            </a:r>
            <a:r>
              <a:rPr lang="cs-CZ" altLang="cs-CZ" sz="2000"/>
              <a:t>onsko 2,4</a:t>
            </a:r>
            <a:r>
              <a:rPr lang="en-GB" altLang="cs-CZ" sz="2000"/>
              <a:t>%→</a:t>
            </a:r>
            <a:r>
              <a:rPr lang="cs-CZ" altLang="cs-CZ" sz="2000"/>
              <a:t> -5,0%, Německo 2,5</a:t>
            </a:r>
            <a:r>
              <a:rPr lang="en-GB" altLang="cs-CZ" sz="2000"/>
              <a:t>→</a:t>
            </a:r>
            <a:r>
              <a:rPr lang="cs-CZ" altLang="cs-CZ" sz="2000"/>
              <a:t>-5%, EZ 2,7</a:t>
            </a:r>
            <a:r>
              <a:rPr lang="en-GB" altLang="cs-CZ" sz="2000"/>
              <a:t>%→</a:t>
            </a:r>
            <a:r>
              <a:rPr lang="cs-CZ" altLang="cs-CZ" sz="2000"/>
              <a:t>-4%, ČR 6,0</a:t>
            </a:r>
            <a:r>
              <a:rPr lang="en-GB" altLang="cs-CZ" sz="2000"/>
              <a:t>%→</a:t>
            </a:r>
            <a:r>
              <a:rPr lang="cs-CZ" altLang="cs-CZ" sz="2000"/>
              <a:t>-4,3%</a:t>
            </a:r>
            <a:endParaRPr lang="en-GB" altLang="cs-CZ" sz="2000"/>
          </a:p>
          <a:p>
            <a:pPr>
              <a:lnSpc>
                <a:spcPct val="110000"/>
              </a:lnSpc>
              <a:spcBef>
                <a:spcPct val="40000"/>
              </a:spcBef>
              <a:buFontTx/>
              <a:buChar char="•"/>
            </a:pPr>
            <a:r>
              <a:rPr lang="en-GB" altLang="cs-CZ" sz="2000"/>
              <a:t>Model</a:t>
            </a:r>
            <a:r>
              <a:rPr lang="cs-CZ" altLang="cs-CZ" sz="2000"/>
              <a:t>y doposud- </a:t>
            </a:r>
            <a:r>
              <a:rPr lang="en-GB" altLang="cs-CZ" sz="2000"/>
              <a:t>n</a:t>
            </a:r>
            <a:r>
              <a:rPr lang="cs-CZ" altLang="cs-CZ" sz="2000"/>
              <a:t>evysvětlovaly dlouhodobý ekonomický růst</a:t>
            </a:r>
            <a:r>
              <a:rPr lang="en-GB" altLang="cs-CZ" sz="2000"/>
              <a:t>, </a:t>
            </a:r>
            <a:r>
              <a:rPr lang="en-GB" altLang="cs-CZ" sz="2000" i="1" u="sng">
                <a:solidFill>
                  <a:srgbClr val="00CC00"/>
                </a:solidFill>
              </a:rPr>
              <a:t>orient</a:t>
            </a:r>
            <a:r>
              <a:rPr lang="cs-CZ" altLang="cs-CZ" sz="2000" i="1" u="sng">
                <a:solidFill>
                  <a:srgbClr val="00CC00"/>
                </a:solidFill>
              </a:rPr>
              <a:t>ované spíše na krátkodobý ekonomický </a:t>
            </a:r>
            <a:r>
              <a:rPr lang="en-GB" altLang="cs-CZ" sz="2000" i="1" u="sng">
                <a:solidFill>
                  <a:srgbClr val="00CC00"/>
                </a:solidFill>
              </a:rPr>
              <a:t>cy</a:t>
            </a:r>
            <a:r>
              <a:rPr lang="cs-CZ" altLang="cs-CZ" sz="2000" i="1" u="sng">
                <a:solidFill>
                  <a:srgbClr val="00CC00"/>
                </a:solidFill>
              </a:rPr>
              <a:t>klus</a:t>
            </a:r>
            <a:endParaRPr lang="en-GB" altLang="cs-CZ" sz="2000">
              <a:solidFill>
                <a:srgbClr val="00CC00"/>
              </a:solidFill>
            </a:endParaRPr>
          </a:p>
          <a:p>
            <a:pPr>
              <a:lnSpc>
                <a:spcPct val="110000"/>
              </a:lnSpc>
              <a:spcBef>
                <a:spcPct val="40000"/>
              </a:spcBef>
              <a:buFontTx/>
              <a:buChar char="•"/>
            </a:pPr>
            <a:r>
              <a:rPr lang="cs-CZ" altLang="cs-CZ" sz="2000"/>
              <a:t>Základní </a:t>
            </a:r>
            <a:r>
              <a:rPr lang="en-GB" altLang="cs-CZ" sz="2000"/>
              <a:t>model </a:t>
            </a:r>
            <a:r>
              <a:rPr lang="cs-CZ" altLang="cs-CZ" sz="2000"/>
              <a:t>dlouhodobého ekonomického růstu</a:t>
            </a:r>
            <a:r>
              <a:rPr lang="en-GB" altLang="cs-CZ" sz="2000"/>
              <a:t>- </a:t>
            </a:r>
            <a:r>
              <a:rPr lang="en-GB" altLang="cs-CZ" sz="2000" b="1" u="sng">
                <a:solidFill>
                  <a:schemeClr val="accent2"/>
                </a:solidFill>
              </a:rPr>
              <a:t>Solow</a:t>
            </a:r>
            <a:r>
              <a:rPr lang="cs-CZ" altLang="cs-CZ" sz="2000" b="1" u="sng">
                <a:solidFill>
                  <a:schemeClr val="accent2"/>
                </a:solidFill>
              </a:rPr>
              <a:t>ův</a:t>
            </a:r>
            <a:r>
              <a:rPr lang="en-GB" altLang="cs-CZ" sz="2000" b="1" u="sng">
                <a:solidFill>
                  <a:schemeClr val="accent2"/>
                </a:solidFill>
              </a:rPr>
              <a:t>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7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7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7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7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Shrnutí </a:t>
            </a:r>
            <a:r>
              <a:rPr lang="en-GB" altLang="cs-CZ" sz="2800" b="1" i="1">
                <a:solidFill>
                  <a:schemeClr val="tx2"/>
                </a:solidFill>
              </a:rPr>
              <a:t>Solow</a:t>
            </a:r>
            <a:r>
              <a:rPr lang="cs-CZ" altLang="cs-CZ" sz="2800" b="1" i="1">
                <a:solidFill>
                  <a:schemeClr val="tx2"/>
                </a:solidFill>
              </a:rPr>
              <a:t>ova m</a:t>
            </a:r>
            <a:r>
              <a:rPr lang="en-GB" altLang="cs-CZ" sz="2800" b="1" i="1">
                <a:solidFill>
                  <a:schemeClr val="tx2"/>
                </a:solidFill>
              </a:rPr>
              <a:t>odel</a:t>
            </a:r>
            <a:r>
              <a:rPr lang="cs-CZ" altLang="cs-CZ" sz="2800" b="1" i="1">
                <a:solidFill>
                  <a:schemeClr val="tx2"/>
                </a:solidFill>
              </a:rPr>
              <a:t>u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276225" y="712788"/>
            <a:ext cx="9055100" cy="592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endParaRPr lang="en-GB" altLang="cs-CZ" sz="2000"/>
          </a:p>
          <a:p>
            <a:pPr>
              <a:spcBef>
                <a:spcPct val="40000"/>
              </a:spcBef>
            </a:pPr>
            <a:endParaRPr lang="en-GB" altLang="cs-CZ" sz="2000"/>
          </a:p>
          <a:p>
            <a:pPr>
              <a:spcBef>
                <a:spcPct val="40000"/>
              </a:spcBef>
            </a:pPr>
            <a:endParaRPr lang="en-GB" altLang="cs-CZ" sz="2000"/>
          </a:p>
          <a:p>
            <a:pPr>
              <a:spcBef>
                <a:spcPct val="40000"/>
              </a:spcBef>
            </a:pPr>
            <a:r>
              <a:rPr lang="en-GB" altLang="cs-CZ" sz="2200" i="1" u="sng">
                <a:solidFill>
                  <a:srgbClr val="00CC00"/>
                </a:solidFill>
              </a:rPr>
              <a:t>Modifi</a:t>
            </a:r>
            <a:r>
              <a:rPr lang="cs-CZ" altLang="cs-CZ" sz="2200" i="1" u="sng">
                <a:solidFill>
                  <a:srgbClr val="00CC00"/>
                </a:solidFill>
              </a:rPr>
              <a:t>k</a:t>
            </a:r>
            <a:r>
              <a:rPr lang="en-GB" altLang="cs-CZ" sz="2200" i="1" u="sng">
                <a:solidFill>
                  <a:srgbClr val="00CC00"/>
                </a:solidFill>
              </a:rPr>
              <a:t>a</a:t>
            </a:r>
            <a:r>
              <a:rPr lang="cs-CZ" altLang="cs-CZ" sz="2200" i="1" u="sng">
                <a:solidFill>
                  <a:srgbClr val="00CC00"/>
                </a:solidFill>
              </a:rPr>
              <a:t>ce</a:t>
            </a:r>
            <a:r>
              <a:rPr lang="en-GB" altLang="cs-CZ" sz="2200" i="1" u="sng">
                <a:solidFill>
                  <a:srgbClr val="00CC00"/>
                </a:solidFill>
              </a:rPr>
              <a:t> Solow</a:t>
            </a:r>
            <a:r>
              <a:rPr lang="cs-CZ" altLang="cs-CZ" sz="2200" i="1" u="sng">
                <a:solidFill>
                  <a:srgbClr val="00CC00"/>
                </a:solidFill>
              </a:rPr>
              <a:t>ova</a:t>
            </a:r>
            <a:r>
              <a:rPr lang="en-GB" altLang="cs-CZ" sz="2200" i="1" u="sng">
                <a:solidFill>
                  <a:srgbClr val="00CC00"/>
                </a:solidFill>
              </a:rPr>
              <a:t> </a:t>
            </a:r>
            <a:r>
              <a:rPr lang="cs-CZ" altLang="cs-CZ" sz="2200" i="1" u="sng">
                <a:solidFill>
                  <a:srgbClr val="00CC00"/>
                </a:solidFill>
              </a:rPr>
              <a:t>m</a:t>
            </a:r>
            <a:r>
              <a:rPr lang="en-GB" altLang="cs-CZ" sz="2200" i="1" u="sng">
                <a:solidFill>
                  <a:srgbClr val="00CC00"/>
                </a:solidFill>
              </a:rPr>
              <a:t>odel</a:t>
            </a:r>
            <a:r>
              <a:rPr lang="cs-CZ" altLang="cs-CZ" sz="2200" i="1" u="sng">
                <a:solidFill>
                  <a:srgbClr val="00CC00"/>
                </a:solidFill>
              </a:rPr>
              <a:t>u</a:t>
            </a:r>
            <a:r>
              <a:rPr lang="en-GB" altLang="cs-CZ" sz="2200" i="1" u="sng">
                <a:solidFill>
                  <a:srgbClr val="00CC00"/>
                </a:solidFill>
              </a:rPr>
              <a:t> </a:t>
            </a:r>
            <a:r>
              <a:rPr lang="en-GB" altLang="cs-CZ" sz="2200" i="1">
                <a:solidFill>
                  <a:srgbClr val="00CC00"/>
                </a:solidFill>
              </a:rPr>
              <a:t>:</a:t>
            </a:r>
          </a:p>
          <a:p>
            <a:pPr>
              <a:spcBef>
                <a:spcPct val="40000"/>
              </a:spcBef>
            </a:pPr>
            <a:r>
              <a:rPr lang="en-GB" altLang="cs-CZ" sz="2200"/>
              <a:t>1) </a:t>
            </a:r>
            <a:r>
              <a:rPr lang="cs-CZ" altLang="cs-CZ" sz="2200"/>
              <a:t>Zahrnutí rozhodování </a:t>
            </a:r>
            <a:r>
              <a:rPr lang="en-GB" altLang="cs-CZ" sz="2200"/>
              <a:t>e</a:t>
            </a:r>
            <a:r>
              <a:rPr lang="cs-CZ" altLang="cs-CZ" sz="2200"/>
              <a:t>k</a:t>
            </a:r>
            <a:r>
              <a:rPr lang="en-GB" altLang="cs-CZ" sz="2200"/>
              <a:t>onomic</a:t>
            </a:r>
            <a:r>
              <a:rPr lang="cs-CZ" altLang="cs-CZ" sz="2200"/>
              <a:t>kých </a:t>
            </a:r>
            <a:r>
              <a:rPr lang="en-GB" altLang="cs-CZ" sz="2200"/>
              <a:t>subje</a:t>
            </a:r>
            <a:r>
              <a:rPr lang="cs-CZ" altLang="cs-CZ" sz="2200"/>
              <a:t>ktů o jejich úsporách</a:t>
            </a:r>
            <a:r>
              <a:rPr lang="en-GB" altLang="cs-CZ" sz="2200"/>
              <a:t>- endogeni</a:t>
            </a:r>
            <a:r>
              <a:rPr lang="cs-CZ" altLang="cs-CZ" sz="2200"/>
              <a:t>z</a:t>
            </a:r>
            <a:r>
              <a:rPr lang="en-GB" altLang="cs-CZ" sz="2200"/>
              <a:t>a</a:t>
            </a:r>
            <a:r>
              <a:rPr lang="cs-CZ" altLang="cs-CZ" sz="2200"/>
              <a:t>ce </a:t>
            </a:r>
            <a:r>
              <a:rPr lang="en-GB" altLang="cs-CZ" sz="2200" b="1" i="1"/>
              <a:t>s</a:t>
            </a:r>
            <a:r>
              <a:rPr lang="en-GB" altLang="cs-CZ" sz="2200"/>
              <a:t>. </a:t>
            </a:r>
          </a:p>
          <a:p>
            <a:pPr>
              <a:spcBef>
                <a:spcPct val="40000"/>
              </a:spcBef>
            </a:pPr>
            <a:r>
              <a:rPr lang="en-GB" altLang="cs-CZ" sz="2200"/>
              <a:t>2) Endogeni</a:t>
            </a:r>
            <a:r>
              <a:rPr lang="cs-CZ" altLang="cs-CZ" sz="2200"/>
              <a:t>z</a:t>
            </a:r>
            <a:r>
              <a:rPr lang="en-GB" altLang="cs-CZ" sz="2200"/>
              <a:t>a</a:t>
            </a:r>
            <a:r>
              <a:rPr lang="cs-CZ" altLang="cs-CZ" sz="2200"/>
              <a:t>ce</a:t>
            </a:r>
            <a:r>
              <a:rPr lang="en-GB" altLang="cs-CZ" sz="2200"/>
              <a:t> technolog</a:t>
            </a:r>
            <a:r>
              <a:rPr lang="cs-CZ" altLang="cs-CZ" sz="2200"/>
              <a:t>ie</a:t>
            </a:r>
            <a:endParaRPr lang="en-GB" altLang="cs-CZ" sz="2200"/>
          </a:p>
          <a:p>
            <a:pPr>
              <a:spcBef>
                <a:spcPct val="40000"/>
              </a:spcBef>
            </a:pPr>
            <a:r>
              <a:rPr lang="en-GB" altLang="cs-CZ" sz="2200"/>
              <a:t>3) </a:t>
            </a:r>
            <a:r>
              <a:rPr lang="cs-CZ" altLang="cs-CZ" sz="2200"/>
              <a:t>Zahrnutí jiných </a:t>
            </a:r>
            <a:r>
              <a:rPr lang="en-GB" altLang="cs-CZ" sz="2200"/>
              <a:t>produ</a:t>
            </a:r>
            <a:r>
              <a:rPr lang="cs-CZ" altLang="cs-CZ" sz="2200"/>
              <a:t>kčních</a:t>
            </a:r>
            <a:r>
              <a:rPr lang="en-GB" altLang="cs-CZ" sz="2200"/>
              <a:t> fa</a:t>
            </a:r>
            <a:r>
              <a:rPr lang="cs-CZ" altLang="cs-CZ" sz="2200"/>
              <a:t>k</a:t>
            </a:r>
            <a:r>
              <a:rPr lang="en-GB" altLang="cs-CZ" sz="2200"/>
              <a:t>tor</a:t>
            </a:r>
            <a:r>
              <a:rPr lang="cs-CZ" altLang="cs-CZ" sz="2200"/>
              <a:t>ů</a:t>
            </a:r>
            <a:r>
              <a:rPr lang="en-GB" altLang="cs-CZ" sz="2200"/>
              <a:t>- </a:t>
            </a:r>
            <a:r>
              <a:rPr lang="cs-CZ" altLang="cs-CZ" sz="2200"/>
              <a:t>lidský k</a:t>
            </a:r>
            <a:r>
              <a:rPr lang="en-GB" altLang="cs-CZ" sz="2200"/>
              <a:t>apit</a:t>
            </a:r>
            <a:r>
              <a:rPr lang="cs-CZ" altLang="cs-CZ" sz="2200"/>
              <a:t>á</a:t>
            </a:r>
            <a:r>
              <a:rPr lang="en-GB" altLang="cs-CZ" sz="2200"/>
              <a:t>l</a:t>
            </a:r>
          </a:p>
          <a:p>
            <a:pPr>
              <a:spcBef>
                <a:spcPct val="60000"/>
              </a:spcBef>
            </a:pPr>
            <a:r>
              <a:rPr lang="cs-CZ" altLang="cs-CZ" sz="2200" i="1" u="sng">
                <a:solidFill>
                  <a:srgbClr val="00CC00"/>
                </a:solidFill>
              </a:rPr>
              <a:t>Účetnictví národního důchodu</a:t>
            </a:r>
            <a:r>
              <a:rPr lang="en-GB" altLang="cs-CZ" sz="2200" i="1">
                <a:solidFill>
                  <a:srgbClr val="00CC00"/>
                </a:solidFill>
              </a:rPr>
              <a:t>-</a:t>
            </a:r>
            <a:r>
              <a:rPr lang="en-GB" altLang="cs-CZ" sz="2000"/>
              <a:t> </a:t>
            </a:r>
            <a:r>
              <a:rPr lang="cs-CZ" altLang="cs-CZ" sz="2000"/>
              <a:t>jak</a:t>
            </a:r>
            <a:r>
              <a:rPr lang="en-GB" altLang="cs-CZ" sz="2000"/>
              <a:t> produ</a:t>
            </a:r>
            <a:r>
              <a:rPr lang="cs-CZ" altLang="cs-CZ" sz="2000"/>
              <a:t>kční f</a:t>
            </a:r>
            <a:r>
              <a:rPr lang="en-GB" altLang="cs-CZ" sz="2000"/>
              <a:t>actor</a:t>
            </a:r>
            <a:r>
              <a:rPr lang="cs-CZ" altLang="cs-CZ" sz="2000"/>
              <a:t>y přispívají k růstu</a:t>
            </a:r>
            <a:r>
              <a:rPr lang="en-GB" altLang="cs-CZ" sz="2000"/>
              <a:t>?</a:t>
            </a:r>
          </a:p>
          <a:p>
            <a:pPr>
              <a:spcBef>
                <a:spcPts val="600"/>
              </a:spcBef>
            </a:pPr>
            <a:r>
              <a:rPr lang="en-GB" altLang="cs-CZ" sz="2000">
                <a:sym typeface="Symbol" pitchFamily="18" charset="2"/>
              </a:rPr>
              <a:t>Produ</a:t>
            </a:r>
            <a:r>
              <a:rPr lang="cs-CZ" altLang="cs-CZ" sz="2000">
                <a:sym typeface="Symbol" pitchFamily="18" charset="2"/>
              </a:rPr>
              <a:t>kční </a:t>
            </a:r>
            <a:r>
              <a:rPr lang="en-GB" altLang="cs-CZ" sz="2000">
                <a:sym typeface="Symbol" pitchFamily="18" charset="2"/>
              </a:rPr>
              <a:t>fun</a:t>
            </a:r>
            <a:r>
              <a:rPr lang="cs-CZ" altLang="cs-CZ" sz="2000">
                <a:sym typeface="Symbol" pitchFamily="18" charset="2"/>
              </a:rPr>
              <a:t>k</a:t>
            </a:r>
            <a:r>
              <a:rPr lang="en-GB" altLang="cs-CZ" sz="2000">
                <a:sym typeface="Symbol" pitchFamily="18" charset="2"/>
              </a:rPr>
              <a:t>c</a:t>
            </a:r>
            <a:r>
              <a:rPr lang="cs-CZ" altLang="cs-CZ" sz="2000">
                <a:sym typeface="Symbol" pitchFamily="18" charset="2"/>
              </a:rPr>
              <a:t>e:</a:t>
            </a:r>
            <a:r>
              <a:rPr lang="en-GB" altLang="cs-CZ" sz="2000">
                <a:sym typeface="Symbol" pitchFamily="18" charset="2"/>
              </a:rPr>
              <a:t> </a:t>
            </a:r>
            <a:r>
              <a:rPr lang="en-GB" altLang="cs-CZ" b="1" i="1">
                <a:solidFill>
                  <a:schemeClr val="accent2"/>
                </a:solidFill>
              </a:rPr>
              <a:t>Y = K</a:t>
            </a:r>
            <a:r>
              <a:rPr lang="en-GB" altLang="cs-CZ" b="1" i="1" baseline="30000">
                <a:solidFill>
                  <a:schemeClr val="accent2"/>
                </a:solidFill>
                <a:sym typeface="Symbol" pitchFamily="18" charset="2"/>
              </a:rPr>
              <a:t></a:t>
            </a:r>
            <a:r>
              <a:rPr lang="en-GB" altLang="cs-CZ" b="1" i="1">
                <a:solidFill>
                  <a:schemeClr val="accent2"/>
                </a:solidFill>
              </a:rPr>
              <a:t>L</a:t>
            </a:r>
            <a:r>
              <a:rPr lang="en-GB" altLang="cs-CZ" b="1" i="1" baseline="30000">
                <a:solidFill>
                  <a:schemeClr val="accent2"/>
                </a:solidFill>
              </a:rPr>
              <a:t>1-</a:t>
            </a:r>
            <a:r>
              <a:rPr lang="en-GB" altLang="cs-CZ" b="1" i="1" baseline="30000">
                <a:solidFill>
                  <a:schemeClr val="accent2"/>
                </a:solidFill>
                <a:sym typeface="Symbol" pitchFamily="18" charset="2"/>
              </a:rPr>
              <a:t></a:t>
            </a:r>
            <a:r>
              <a:rPr lang="en-GB" altLang="cs-CZ" b="1" i="1" baseline="30000">
                <a:sym typeface="Symbol" pitchFamily="18" charset="2"/>
              </a:rPr>
              <a:t> </a:t>
            </a:r>
            <a:r>
              <a:rPr lang="cs-CZ" altLang="cs-CZ" b="1" i="1" baseline="30000">
                <a:sym typeface="Symbol" pitchFamily="18" charset="2"/>
              </a:rPr>
              <a:t>    </a:t>
            </a:r>
            <a:r>
              <a:rPr lang="cs-CZ" altLang="cs-CZ">
                <a:sym typeface="Symbol" pitchFamily="18" charset="2"/>
              </a:rPr>
              <a:t>a</a:t>
            </a:r>
            <a:r>
              <a:rPr lang="en-GB" altLang="cs-CZ">
                <a:sym typeface="Symbol" pitchFamily="18" charset="2"/>
              </a:rPr>
              <a:t> 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</a:t>
            </a:r>
            <a:r>
              <a:rPr lang="en-GB" altLang="cs-CZ" b="1" i="1">
                <a:solidFill>
                  <a:schemeClr val="accent2"/>
                </a:solidFill>
              </a:rPr>
              <a:t>Y = MPK.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</a:t>
            </a:r>
            <a:r>
              <a:rPr lang="en-GB" altLang="cs-CZ" b="1" i="1">
                <a:solidFill>
                  <a:schemeClr val="accent2"/>
                </a:solidFill>
              </a:rPr>
              <a:t>K + MPL.</a:t>
            </a:r>
            <a:r>
              <a:rPr lang="en-GB" altLang="cs-CZ" b="1" i="1">
                <a:solidFill>
                  <a:schemeClr val="accent2"/>
                </a:solidFill>
                <a:sym typeface="Symbol" pitchFamily="18" charset="2"/>
              </a:rPr>
              <a:t></a:t>
            </a:r>
            <a:r>
              <a:rPr lang="en-GB" altLang="cs-CZ" b="1" i="1">
                <a:solidFill>
                  <a:schemeClr val="accent2"/>
                </a:solidFill>
              </a:rPr>
              <a:t>L</a:t>
            </a:r>
            <a:r>
              <a:rPr lang="en-GB" altLang="cs-CZ" b="1" i="1"/>
              <a:t>.</a:t>
            </a:r>
          </a:p>
          <a:p>
            <a:pPr>
              <a:spcBef>
                <a:spcPts val="600"/>
              </a:spcBef>
            </a:pPr>
            <a:endParaRPr lang="en-GB" altLang="cs-CZ" b="1" i="1"/>
          </a:p>
          <a:p>
            <a:pPr>
              <a:spcBef>
                <a:spcPts val="600"/>
              </a:spcBef>
            </a:pPr>
            <a:endParaRPr lang="en-GB" altLang="cs-CZ" sz="2000" b="1" i="1"/>
          </a:p>
          <a:p>
            <a:endParaRPr lang="cs-CZ" altLang="cs-CZ" sz="2200" i="1" u="sng">
              <a:solidFill>
                <a:srgbClr val="00CC00"/>
              </a:solidFill>
            </a:endParaRPr>
          </a:p>
          <a:p>
            <a:r>
              <a:rPr lang="en-GB" altLang="cs-CZ" sz="2200" i="1" u="sng">
                <a:solidFill>
                  <a:srgbClr val="00CC00"/>
                </a:solidFill>
              </a:rPr>
              <a:t>Solow</a:t>
            </a:r>
            <a:r>
              <a:rPr lang="cs-CZ" altLang="cs-CZ" sz="2200" i="1" u="sng">
                <a:solidFill>
                  <a:srgbClr val="00CC00"/>
                </a:solidFill>
              </a:rPr>
              <a:t>ův</a:t>
            </a:r>
            <a:r>
              <a:rPr lang="en-GB" altLang="cs-CZ" sz="2200" i="1" u="sng">
                <a:solidFill>
                  <a:srgbClr val="00CC00"/>
                </a:solidFill>
              </a:rPr>
              <a:t> re</a:t>
            </a:r>
            <a:r>
              <a:rPr lang="cs-CZ" altLang="cs-CZ" sz="2200" i="1" u="sng">
                <a:solidFill>
                  <a:srgbClr val="00CC00"/>
                </a:solidFill>
              </a:rPr>
              <a:t>z</a:t>
            </a:r>
            <a:r>
              <a:rPr lang="en-GB" altLang="cs-CZ" sz="2200" i="1" u="sng">
                <a:solidFill>
                  <a:srgbClr val="00CC00"/>
                </a:solidFill>
              </a:rPr>
              <a:t>idu</a:t>
            </a:r>
            <a:r>
              <a:rPr lang="cs-CZ" altLang="cs-CZ" sz="2200" i="1" u="sng">
                <a:solidFill>
                  <a:srgbClr val="00CC00"/>
                </a:solidFill>
              </a:rPr>
              <a:t>á</a:t>
            </a:r>
            <a:r>
              <a:rPr lang="en-GB" altLang="cs-CZ" sz="2200" i="1" u="sng">
                <a:solidFill>
                  <a:srgbClr val="00CC00"/>
                </a:solidFill>
              </a:rPr>
              <a:t>l</a:t>
            </a:r>
            <a:r>
              <a:rPr lang="cs-CZ" altLang="cs-CZ" sz="2200" i="1" u="sng">
                <a:solidFill>
                  <a:srgbClr val="00CC00"/>
                </a:solidFill>
              </a:rPr>
              <a:t> (Total Factor Productivity)</a:t>
            </a:r>
            <a:r>
              <a:rPr lang="en-GB" altLang="cs-CZ" sz="2200" i="1">
                <a:solidFill>
                  <a:srgbClr val="00CC00"/>
                </a:solidFill>
              </a:rPr>
              <a:t>:</a:t>
            </a:r>
          </a:p>
        </p:txBody>
      </p:sp>
      <p:pic>
        <p:nvPicPr>
          <p:cNvPr id="19559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796925"/>
            <a:ext cx="7691437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5596" name="Object 12"/>
          <p:cNvGraphicFramePr>
            <a:graphicFrameLocks noChangeAspect="1"/>
          </p:cNvGraphicFramePr>
          <p:nvPr/>
        </p:nvGraphicFramePr>
        <p:xfrm>
          <a:off x="1905000" y="5153025"/>
          <a:ext cx="66182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0" name="Rovnice" r:id="rId4" imgW="3657600" imgH="431640" progId="Equation.3">
                  <p:embed/>
                </p:oleObj>
              </mc:Choice>
              <mc:Fallback>
                <p:oleObj name="Rovnice" r:id="rId4" imgW="365760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53025"/>
                        <a:ext cx="661828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9" name="Object 15"/>
          <p:cNvGraphicFramePr>
            <a:graphicFrameLocks noChangeAspect="1"/>
          </p:cNvGraphicFramePr>
          <p:nvPr/>
        </p:nvGraphicFramePr>
        <p:xfrm>
          <a:off x="5516563" y="6007100"/>
          <a:ext cx="336867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1" name="Rovnice" r:id="rId6" imgW="1866600" imgH="393480" progId="Equation.3">
                  <p:embed/>
                </p:oleObj>
              </mc:Choice>
              <mc:Fallback>
                <p:oleObj name="Rovnice" r:id="rId6" imgW="186660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563" y="6007100"/>
                        <a:ext cx="336867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5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5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5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5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5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55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Hospodářská p</a:t>
            </a:r>
            <a:r>
              <a:rPr lang="en-GB" altLang="cs-CZ" sz="2800" b="1" i="1">
                <a:solidFill>
                  <a:schemeClr val="tx2"/>
                </a:solidFill>
              </a:rPr>
              <a:t>oli</a:t>
            </a:r>
            <a:r>
              <a:rPr lang="cs-CZ" altLang="cs-CZ" sz="2800" b="1" i="1">
                <a:solidFill>
                  <a:schemeClr val="tx2"/>
                </a:solidFill>
              </a:rPr>
              <a:t>tika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211138" y="612775"/>
            <a:ext cx="8691562" cy="591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40000"/>
              </a:spcBef>
              <a:buFontTx/>
              <a:buChar char="•"/>
            </a:pPr>
            <a:r>
              <a:rPr lang="en-GB" altLang="cs-CZ" sz="2000" i="1" u="sng">
                <a:solidFill>
                  <a:srgbClr val="00CC00"/>
                </a:solidFill>
              </a:rPr>
              <a:t>Stabili</a:t>
            </a:r>
            <a:r>
              <a:rPr lang="cs-CZ" altLang="cs-CZ" sz="2000" i="1" u="sng">
                <a:solidFill>
                  <a:srgbClr val="00CC00"/>
                </a:solidFill>
              </a:rPr>
              <a:t>zační </a:t>
            </a:r>
            <a:r>
              <a:rPr lang="en-GB" altLang="cs-CZ" sz="2000" i="1" u="sng">
                <a:solidFill>
                  <a:srgbClr val="00CC00"/>
                </a:solidFill>
              </a:rPr>
              <a:t>poli</a:t>
            </a:r>
            <a:r>
              <a:rPr lang="cs-CZ" altLang="cs-CZ" sz="2000" i="1" u="sng">
                <a:solidFill>
                  <a:srgbClr val="00CC00"/>
                </a:solidFill>
              </a:rPr>
              <a:t>tika</a:t>
            </a:r>
            <a:r>
              <a:rPr lang="en-GB" altLang="cs-CZ" sz="2000">
                <a:solidFill>
                  <a:srgbClr val="00CC00"/>
                </a:solidFill>
              </a:rPr>
              <a:t>-</a:t>
            </a:r>
            <a:r>
              <a:rPr lang="en-GB" altLang="cs-CZ" sz="2000"/>
              <a:t> </a:t>
            </a:r>
            <a:r>
              <a:rPr lang="cs-CZ" altLang="cs-CZ" sz="2000"/>
              <a:t>Ano či ne</a:t>
            </a:r>
            <a:r>
              <a:rPr lang="en-GB" altLang="cs-CZ" sz="2000"/>
              <a:t>?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GB" altLang="cs-CZ" sz="2000" u="sng"/>
              <a:t>Argument</a:t>
            </a:r>
            <a:r>
              <a:rPr lang="cs-CZ" altLang="cs-CZ" sz="2000" u="sng"/>
              <a:t>y</a:t>
            </a:r>
            <a:r>
              <a:rPr lang="en-GB" altLang="cs-CZ" sz="2000" u="sng"/>
              <a:t> </a:t>
            </a:r>
            <a:r>
              <a:rPr lang="cs-CZ" altLang="cs-CZ" sz="2000" u="sng">
                <a:solidFill>
                  <a:srgbClr val="FF0000"/>
                </a:solidFill>
              </a:rPr>
              <a:t>ve prospěch</a:t>
            </a:r>
            <a:r>
              <a:rPr lang="en-GB" altLang="cs-CZ" sz="2000" u="sng"/>
              <a:t> stabili</a:t>
            </a:r>
            <a:r>
              <a:rPr lang="cs-CZ" altLang="cs-CZ" sz="2000" u="sng"/>
              <a:t>zační </a:t>
            </a:r>
            <a:r>
              <a:rPr lang="en-GB" altLang="cs-CZ" sz="2000" u="sng"/>
              <a:t>poli</a:t>
            </a:r>
            <a:r>
              <a:rPr lang="cs-CZ" altLang="cs-CZ" sz="2000" u="sng"/>
              <a:t>tiky</a:t>
            </a:r>
            <a:endParaRPr lang="en-GB" altLang="cs-CZ" sz="2000"/>
          </a:p>
          <a:p>
            <a:pPr lvl="1">
              <a:lnSpc>
                <a:spcPct val="110000"/>
              </a:lnSpc>
              <a:spcBef>
                <a:spcPct val="40000"/>
              </a:spcBef>
              <a:buFontTx/>
              <a:buChar char="–"/>
            </a:pPr>
            <a:r>
              <a:rPr lang="en-GB" altLang="cs-CZ" sz="2000"/>
              <a:t> </a:t>
            </a:r>
            <a:r>
              <a:rPr lang="en-GB" altLang="cs-CZ" sz="2000" i="1">
                <a:solidFill>
                  <a:schemeClr val="accent2"/>
                </a:solidFill>
              </a:rPr>
              <a:t>Ri</a:t>
            </a:r>
            <a:r>
              <a:rPr lang="cs-CZ" altLang="cs-CZ" sz="2000" i="1">
                <a:solidFill>
                  <a:schemeClr val="accent2"/>
                </a:solidFill>
              </a:rPr>
              <a:t>ziková </a:t>
            </a:r>
            <a:r>
              <a:rPr lang="en-GB" altLang="cs-CZ" sz="2000" i="1">
                <a:solidFill>
                  <a:schemeClr val="accent2"/>
                </a:solidFill>
              </a:rPr>
              <a:t>aver</a:t>
            </a:r>
            <a:r>
              <a:rPr lang="cs-CZ" altLang="cs-CZ" sz="2000" i="1">
                <a:solidFill>
                  <a:schemeClr val="accent2"/>
                </a:solidFill>
              </a:rPr>
              <a:t>ze</a:t>
            </a:r>
            <a:r>
              <a:rPr lang="en-GB" altLang="cs-CZ" sz="2000" i="1">
                <a:solidFill>
                  <a:schemeClr val="accent2"/>
                </a:solidFill>
              </a:rPr>
              <a:t>-</a:t>
            </a:r>
            <a:r>
              <a:rPr lang="en-GB" altLang="cs-CZ" sz="2000"/>
              <a:t> volatilit</a:t>
            </a:r>
            <a:r>
              <a:rPr lang="cs-CZ" altLang="cs-CZ" sz="2000"/>
              <a:t>a</a:t>
            </a:r>
            <a:r>
              <a:rPr lang="en-GB" altLang="cs-CZ" sz="2000"/>
              <a:t> negativ</a:t>
            </a:r>
            <a:r>
              <a:rPr lang="cs-CZ" altLang="cs-CZ" sz="2000"/>
              <a:t>ně ovlivňuje užitek</a:t>
            </a:r>
            <a:r>
              <a:rPr lang="en-GB" altLang="cs-CZ" sz="2000"/>
              <a:t>-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en-GB" altLang="cs-CZ" sz="2000"/>
              <a:t>	</a:t>
            </a:r>
            <a:r>
              <a:rPr lang="cs-CZ" altLang="cs-CZ" sz="2000"/>
              <a:t>modrá křivka preferovaná oproti fialové</a:t>
            </a:r>
            <a:endParaRPr lang="en-GB" altLang="cs-CZ" sz="2000"/>
          </a:p>
          <a:p>
            <a:pPr lvl="1">
              <a:lnSpc>
                <a:spcPct val="110000"/>
              </a:lnSpc>
              <a:spcBef>
                <a:spcPct val="40000"/>
              </a:spcBef>
              <a:buFontTx/>
              <a:buChar char="–"/>
            </a:pPr>
            <a:r>
              <a:rPr lang="en-GB" altLang="cs-CZ" sz="2000"/>
              <a:t> </a:t>
            </a:r>
            <a:r>
              <a:rPr lang="en-GB" altLang="cs-CZ" sz="2000" i="1">
                <a:solidFill>
                  <a:schemeClr val="accent2"/>
                </a:solidFill>
              </a:rPr>
              <a:t>Hystere</a:t>
            </a:r>
            <a:r>
              <a:rPr lang="cs-CZ" altLang="cs-CZ" sz="2000" i="1">
                <a:solidFill>
                  <a:schemeClr val="accent2"/>
                </a:solidFill>
              </a:rPr>
              <a:t>ze</a:t>
            </a:r>
            <a:r>
              <a:rPr lang="en-GB" altLang="cs-CZ" sz="2000"/>
              <a:t>- </a:t>
            </a:r>
            <a:r>
              <a:rPr lang="cs-CZ" altLang="cs-CZ" sz="2000"/>
              <a:t>méně </a:t>
            </a:r>
            <a:r>
              <a:rPr lang="en-GB" altLang="cs-CZ" sz="2000"/>
              <a:t>stab</a:t>
            </a:r>
            <a:r>
              <a:rPr lang="cs-CZ" altLang="cs-CZ" sz="2000"/>
              <a:t>i</a:t>
            </a:r>
            <a:r>
              <a:rPr lang="en-GB" altLang="cs-CZ" sz="2000"/>
              <a:t>l</a:t>
            </a:r>
            <a:r>
              <a:rPr lang="cs-CZ" altLang="cs-CZ" sz="2000"/>
              <a:t>ní </a:t>
            </a:r>
            <a:r>
              <a:rPr lang="cs-CZ" altLang="cs-CZ" sz="2000" b="1" i="1"/>
              <a:t>Y</a:t>
            </a:r>
            <a:r>
              <a:rPr lang="en-GB" altLang="cs-CZ" sz="2000">
                <a:sym typeface="Symbol" pitchFamily="18" charset="2"/>
              </a:rPr>
              <a:t></a:t>
            </a:r>
            <a:r>
              <a:rPr lang="cs-CZ" altLang="cs-CZ" sz="2000">
                <a:sym typeface="Symbol" pitchFamily="18" charset="2"/>
              </a:rPr>
              <a:t>pomalejší</a:t>
            </a:r>
            <a:r>
              <a:rPr lang="en-GB" altLang="cs-CZ" sz="2000">
                <a:sym typeface="Symbol" pitchFamily="18" charset="2"/>
              </a:rPr>
              <a:t> </a:t>
            </a:r>
            <a:r>
              <a:rPr lang="en-GB" altLang="cs-CZ" sz="2000" b="1" i="1">
                <a:sym typeface="Symbol" pitchFamily="18" charset="2"/>
              </a:rPr>
              <a:t>Y</a:t>
            </a:r>
            <a:r>
              <a:rPr lang="en-GB" altLang="cs-CZ" sz="2000" b="1" i="1" baseline="-25000">
                <a:sym typeface="Symbol" pitchFamily="18" charset="2"/>
              </a:rPr>
              <a:t>P</a:t>
            </a:r>
            <a:endParaRPr lang="en-GB" altLang="cs-CZ" sz="2000" b="1" i="1"/>
          </a:p>
          <a:p>
            <a:pPr lvl="1">
              <a:lnSpc>
                <a:spcPct val="110000"/>
              </a:lnSpc>
              <a:spcBef>
                <a:spcPct val="40000"/>
              </a:spcBef>
              <a:buFontTx/>
              <a:buChar char="–"/>
            </a:pPr>
            <a:r>
              <a:rPr lang="en-GB" altLang="cs-CZ" sz="2000"/>
              <a:t> </a:t>
            </a:r>
            <a:r>
              <a:rPr lang="cs-CZ" altLang="cs-CZ" sz="2000" i="1">
                <a:solidFill>
                  <a:schemeClr val="accent2"/>
                </a:solidFill>
              </a:rPr>
              <a:t>Definitivní ztráta výstupu</a:t>
            </a:r>
            <a:endParaRPr lang="en-GB" altLang="cs-CZ" sz="2000" i="1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GB" altLang="cs-CZ" sz="2000" u="sng"/>
              <a:t>Argument</a:t>
            </a:r>
            <a:r>
              <a:rPr lang="cs-CZ" altLang="cs-CZ" sz="2000" u="sng"/>
              <a:t>y</a:t>
            </a:r>
            <a:r>
              <a:rPr lang="en-GB" altLang="cs-CZ" sz="2000" u="sng"/>
              <a:t> </a:t>
            </a:r>
            <a:r>
              <a:rPr lang="cs-CZ" altLang="cs-CZ" sz="2000" u="sng">
                <a:solidFill>
                  <a:srgbClr val="FF0000"/>
                </a:solidFill>
              </a:rPr>
              <a:t>proti</a:t>
            </a:r>
            <a:r>
              <a:rPr lang="en-GB" altLang="cs-CZ" sz="2000" u="sng"/>
              <a:t> stabili</a:t>
            </a:r>
            <a:r>
              <a:rPr lang="cs-CZ" altLang="cs-CZ" sz="2000" u="sng"/>
              <a:t>zační </a:t>
            </a:r>
            <a:r>
              <a:rPr lang="en-GB" altLang="cs-CZ" sz="2000" u="sng"/>
              <a:t>poli</a:t>
            </a:r>
            <a:r>
              <a:rPr lang="cs-CZ" altLang="cs-CZ" sz="2000" u="sng"/>
              <a:t>tice</a:t>
            </a:r>
            <a:endParaRPr lang="en-GB" altLang="cs-CZ" sz="2000"/>
          </a:p>
          <a:p>
            <a:pPr lvl="1">
              <a:lnSpc>
                <a:spcPct val="110000"/>
              </a:lnSpc>
              <a:spcBef>
                <a:spcPct val="40000"/>
              </a:spcBef>
              <a:buFontTx/>
              <a:buChar char="–"/>
            </a:pPr>
            <a:r>
              <a:rPr lang="en-GB" altLang="cs-CZ" sz="2000"/>
              <a:t> </a:t>
            </a:r>
            <a:r>
              <a:rPr lang="cs-CZ" altLang="cs-CZ" sz="2000" i="1">
                <a:solidFill>
                  <a:schemeClr val="accent2"/>
                </a:solidFill>
              </a:rPr>
              <a:t>Zpoždění</a:t>
            </a:r>
            <a:r>
              <a:rPr lang="en-GB" altLang="cs-CZ" sz="2000"/>
              <a:t> </a:t>
            </a:r>
            <a:r>
              <a:rPr lang="cs-CZ" altLang="cs-CZ" sz="2000"/>
              <a:t>v</a:t>
            </a:r>
            <a:r>
              <a:rPr lang="en-GB" altLang="cs-CZ" sz="2000"/>
              <a:t> implementa</a:t>
            </a:r>
            <a:r>
              <a:rPr lang="cs-CZ" altLang="cs-CZ" sz="2000"/>
              <a:t>c</a:t>
            </a:r>
            <a:r>
              <a:rPr lang="en-GB" altLang="cs-CZ" sz="2000"/>
              <a:t>i</a:t>
            </a:r>
            <a:r>
              <a:rPr lang="cs-CZ" altLang="cs-CZ" sz="2000"/>
              <a:t> </a:t>
            </a:r>
            <a:r>
              <a:rPr lang="en-GB" altLang="cs-CZ" sz="2000"/>
              <a:t>a efe</a:t>
            </a:r>
            <a:r>
              <a:rPr lang="cs-CZ" altLang="cs-CZ" sz="2000"/>
              <a:t>ktech </a:t>
            </a:r>
            <a:r>
              <a:rPr lang="en-GB" altLang="cs-CZ" sz="2000"/>
              <a:t>poli</a:t>
            </a:r>
            <a:r>
              <a:rPr lang="cs-CZ" altLang="cs-CZ" sz="2000"/>
              <a:t>tik</a:t>
            </a:r>
            <a:endParaRPr lang="en-GB" altLang="cs-CZ" sz="2000"/>
          </a:p>
          <a:p>
            <a:pPr lvl="2">
              <a:lnSpc>
                <a:spcPct val="110000"/>
              </a:lnSpc>
              <a:spcBef>
                <a:spcPct val="40000"/>
              </a:spcBef>
              <a:buFontTx/>
              <a:buChar char="–"/>
            </a:pPr>
            <a:r>
              <a:rPr lang="en-GB" altLang="cs-CZ" sz="2000" i="1">
                <a:solidFill>
                  <a:schemeClr val="accent2"/>
                </a:solidFill>
              </a:rPr>
              <a:t>Dat</a:t>
            </a:r>
            <a:r>
              <a:rPr lang="cs-CZ" altLang="cs-CZ" sz="2000" i="1">
                <a:solidFill>
                  <a:schemeClr val="accent2"/>
                </a:solidFill>
              </a:rPr>
              <a:t>ové zpoždění</a:t>
            </a:r>
            <a:endParaRPr lang="en-GB" altLang="cs-CZ" sz="2000" i="1">
              <a:solidFill>
                <a:schemeClr val="accent2"/>
              </a:solidFill>
            </a:endParaRPr>
          </a:p>
          <a:p>
            <a:pPr lvl="2">
              <a:lnSpc>
                <a:spcPct val="110000"/>
              </a:lnSpc>
              <a:spcBef>
                <a:spcPct val="40000"/>
              </a:spcBef>
              <a:buFontTx/>
              <a:buChar char="–"/>
            </a:pPr>
            <a:r>
              <a:rPr lang="en-GB" altLang="cs-CZ" sz="2000" i="1">
                <a:solidFill>
                  <a:schemeClr val="accent2"/>
                </a:solidFill>
              </a:rPr>
              <a:t>R</a:t>
            </a:r>
            <a:r>
              <a:rPr lang="cs-CZ" altLang="cs-CZ" sz="2000" i="1">
                <a:solidFill>
                  <a:schemeClr val="accent2"/>
                </a:solidFill>
              </a:rPr>
              <a:t>ozpoznávací zp.</a:t>
            </a:r>
            <a:r>
              <a:rPr lang="en-GB" altLang="cs-CZ" sz="2000" i="1">
                <a:solidFill>
                  <a:schemeClr val="accent2"/>
                </a:solidFill>
              </a:rPr>
              <a:t>	</a:t>
            </a:r>
            <a:r>
              <a:rPr lang="cs-CZ" altLang="cs-CZ" sz="2000" i="1">
                <a:solidFill>
                  <a:schemeClr val="accent2"/>
                </a:solidFill>
              </a:rPr>
              <a:t>Vnitřní zp.</a:t>
            </a:r>
            <a:endParaRPr lang="en-GB" altLang="cs-CZ" sz="2000" i="1">
              <a:solidFill>
                <a:schemeClr val="accent2"/>
              </a:solidFill>
            </a:endParaRPr>
          </a:p>
          <a:p>
            <a:pPr lvl="2">
              <a:lnSpc>
                <a:spcPct val="110000"/>
              </a:lnSpc>
              <a:spcBef>
                <a:spcPct val="40000"/>
              </a:spcBef>
              <a:buFontTx/>
              <a:buChar char="–"/>
            </a:pPr>
            <a:r>
              <a:rPr lang="en-GB" altLang="cs-CZ" sz="2000" i="1">
                <a:solidFill>
                  <a:schemeClr val="accent2"/>
                </a:solidFill>
              </a:rPr>
              <a:t>Legislativ</a:t>
            </a:r>
            <a:r>
              <a:rPr lang="cs-CZ" altLang="cs-CZ" sz="2000" i="1">
                <a:solidFill>
                  <a:schemeClr val="accent2"/>
                </a:solidFill>
              </a:rPr>
              <a:t>ní zpožď.</a:t>
            </a:r>
            <a:endParaRPr lang="en-GB" altLang="cs-CZ" sz="2000" i="1">
              <a:solidFill>
                <a:schemeClr val="accent2"/>
              </a:solidFill>
            </a:endParaRPr>
          </a:p>
          <a:p>
            <a:pPr lvl="2">
              <a:lnSpc>
                <a:spcPct val="110000"/>
              </a:lnSpc>
              <a:spcBef>
                <a:spcPct val="40000"/>
              </a:spcBef>
              <a:buFontTx/>
              <a:buChar char="–"/>
            </a:pPr>
            <a:r>
              <a:rPr lang="en-GB" altLang="cs-CZ" sz="2000" i="1">
                <a:solidFill>
                  <a:schemeClr val="accent2"/>
                </a:solidFill>
              </a:rPr>
              <a:t>Transmis</a:t>
            </a:r>
            <a:r>
              <a:rPr lang="cs-CZ" altLang="cs-CZ" sz="2000" i="1">
                <a:solidFill>
                  <a:schemeClr val="accent2"/>
                </a:solidFill>
              </a:rPr>
              <a:t>ní zpožď.</a:t>
            </a:r>
            <a:endParaRPr lang="en-GB" altLang="cs-CZ" sz="2000" i="1">
              <a:solidFill>
                <a:schemeClr val="accent2"/>
              </a:solidFill>
            </a:endParaRPr>
          </a:p>
          <a:p>
            <a:pPr lvl="2">
              <a:lnSpc>
                <a:spcPct val="110000"/>
              </a:lnSpc>
              <a:spcBef>
                <a:spcPct val="40000"/>
              </a:spcBef>
              <a:buFontTx/>
              <a:buChar char="–"/>
            </a:pPr>
            <a:r>
              <a:rPr lang="cs-CZ" altLang="cs-CZ" sz="2000" i="1">
                <a:solidFill>
                  <a:schemeClr val="accent2"/>
                </a:solidFill>
              </a:rPr>
              <a:t>Vnější zpoždění</a:t>
            </a:r>
            <a:endParaRPr lang="en-GB" altLang="cs-CZ" sz="2000" i="1">
              <a:solidFill>
                <a:schemeClr val="accent2"/>
              </a:solidFill>
            </a:endParaRPr>
          </a:p>
        </p:txBody>
      </p:sp>
      <p:graphicFrame>
        <p:nvGraphicFramePr>
          <p:cNvPr id="117779" name="Object 19"/>
          <p:cNvGraphicFramePr>
            <a:graphicFrameLocks noChangeAspect="1"/>
          </p:cNvGraphicFramePr>
          <p:nvPr/>
        </p:nvGraphicFramePr>
        <p:xfrm>
          <a:off x="5473700" y="1920875"/>
          <a:ext cx="36703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2" name="obrázek" r:id="rId3" imgW="2448000" imgH="1523880" progId="Word.Picture.8">
                  <p:embed/>
                </p:oleObj>
              </mc:Choice>
              <mc:Fallback>
                <p:oleObj name="obrázek" r:id="rId3" imgW="2448000" imgH="15238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1920875"/>
                        <a:ext cx="36703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80" name="AutoShape 20"/>
          <p:cNvSpPr>
            <a:spLocks/>
          </p:cNvSpPr>
          <p:nvPr/>
        </p:nvSpPr>
        <p:spPr bwMode="auto">
          <a:xfrm>
            <a:off x="3236913" y="5268913"/>
            <a:ext cx="227012" cy="757237"/>
          </a:xfrm>
          <a:prstGeom prst="rightBrace">
            <a:avLst>
              <a:gd name="adj1" fmla="val 27797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17781" name="Line 21"/>
          <p:cNvSpPr>
            <a:spLocks noChangeShapeType="1"/>
          </p:cNvSpPr>
          <p:nvPr/>
        </p:nvSpPr>
        <p:spPr bwMode="auto">
          <a:xfrm flipV="1">
            <a:off x="3455988" y="5127625"/>
            <a:ext cx="422275" cy="5064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graphicFrame>
        <p:nvGraphicFramePr>
          <p:cNvPr id="117782" name="Object 22"/>
          <p:cNvGraphicFramePr>
            <a:graphicFrameLocks noChangeAspect="1"/>
          </p:cNvGraphicFramePr>
          <p:nvPr/>
        </p:nvGraphicFramePr>
        <p:xfrm>
          <a:off x="5130800" y="4379913"/>
          <a:ext cx="4013200" cy="229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3" name="Obrázek" r:id="rId5" imgW="2676600" imgH="1638360" progId="Word.Picture.8">
                  <p:embed/>
                </p:oleObj>
              </mc:Choice>
              <mc:Fallback>
                <p:oleObj name="Obrázek" r:id="rId5" imgW="2676600" imgH="16383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4379913"/>
                        <a:ext cx="4013200" cy="229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57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7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7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7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7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7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77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77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77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77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77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77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0" grpId="0" animBg="1"/>
      <p:bldP spid="11778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/>
              <a:t>Argument</a:t>
            </a:r>
            <a:r>
              <a:rPr lang="cs-CZ" altLang="cs-CZ" sz="2800" b="1" i="1"/>
              <a:t>y prosti </a:t>
            </a:r>
            <a:r>
              <a:rPr lang="en-GB" altLang="cs-CZ" sz="2800" b="1" i="1"/>
              <a:t>stabili</a:t>
            </a:r>
            <a:r>
              <a:rPr lang="cs-CZ" altLang="cs-CZ" sz="2800" b="1" i="1"/>
              <a:t>zační</a:t>
            </a:r>
            <a:r>
              <a:rPr lang="en-GB" altLang="cs-CZ" sz="2800" b="1" i="1"/>
              <a:t> poli</a:t>
            </a:r>
            <a:r>
              <a:rPr lang="cs-CZ" altLang="cs-CZ" sz="2800" b="1" i="1"/>
              <a:t>tice pokrač.</a:t>
            </a:r>
            <a:endParaRPr lang="en-GB" altLang="cs-CZ" sz="2000" u="sng"/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211138" y="612775"/>
            <a:ext cx="869156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40000"/>
              </a:spcBef>
              <a:buFontTx/>
              <a:buChar char="•"/>
            </a:pPr>
            <a:r>
              <a:rPr lang="en-GB" altLang="cs-CZ" sz="2000" i="1" dirty="0">
                <a:solidFill>
                  <a:schemeClr val="accent2"/>
                </a:solidFill>
              </a:rPr>
              <a:t>Automatic</a:t>
            </a:r>
            <a:r>
              <a:rPr lang="cs-CZ" altLang="cs-CZ" sz="2000" i="1" dirty="0" err="1">
                <a:solidFill>
                  <a:schemeClr val="accent2"/>
                </a:solidFill>
              </a:rPr>
              <a:t>ké</a:t>
            </a:r>
            <a:r>
              <a:rPr lang="cs-CZ" altLang="cs-CZ" sz="2000" i="1" dirty="0">
                <a:solidFill>
                  <a:schemeClr val="accent2"/>
                </a:solidFill>
              </a:rPr>
              <a:t> s</a:t>
            </a:r>
            <a:r>
              <a:rPr lang="en-GB" altLang="cs-CZ" sz="2000" i="1" dirty="0" err="1">
                <a:solidFill>
                  <a:schemeClr val="accent2"/>
                </a:solidFill>
              </a:rPr>
              <a:t>tabili</a:t>
            </a:r>
            <a:r>
              <a:rPr lang="cs-CZ" altLang="cs-CZ" sz="2000" i="1" dirty="0" err="1">
                <a:solidFill>
                  <a:schemeClr val="accent2"/>
                </a:solidFill>
              </a:rPr>
              <a:t>zátory</a:t>
            </a:r>
            <a:r>
              <a:rPr lang="en-GB" altLang="cs-CZ" sz="2000" dirty="0"/>
              <a:t> (</a:t>
            </a:r>
            <a:r>
              <a:rPr lang="cs-CZ" altLang="cs-CZ" sz="2000" dirty="0" err="1"/>
              <a:t>důchdodové</a:t>
            </a:r>
            <a:r>
              <a:rPr lang="cs-CZ" altLang="cs-CZ" sz="2000" dirty="0"/>
              <a:t> daně, podpory v nezaměstnanosti</a:t>
            </a:r>
            <a:r>
              <a:rPr lang="en-GB" altLang="cs-CZ" sz="2000" dirty="0"/>
              <a:t>…)</a:t>
            </a:r>
          </a:p>
          <a:p>
            <a:pPr>
              <a:lnSpc>
                <a:spcPct val="110000"/>
              </a:lnSpc>
              <a:spcBef>
                <a:spcPct val="40000"/>
              </a:spcBef>
              <a:buFontTx/>
              <a:buChar char="•"/>
            </a:pPr>
            <a:r>
              <a:rPr lang="cs-CZ" altLang="cs-CZ" sz="2000" i="1" dirty="0">
                <a:solidFill>
                  <a:schemeClr val="accent2"/>
                </a:solidFill>
              </a:rPr>
              <a:t>K</a:t>
            </a:r>
            <a:r>
              <a:rPr lang="en-GB" altLang="cs-CZ" sz="2000" i="1" dirty="0" err="1">
                <a:solidFill>
                  <a:schemeClr val="accent2"/>
                </a:solidFill>
              </a:rPr>
              <a:t>ompli</a:t>
            </a:r>
            <a:r>
              <a:rPr lang="cs-CZ" altLang="cs-CZ" sz="2000" i="1" dirty="0" err="1">
                <a:solidFill>
                  <a:schemeClr val="accent2"/>
                </a:solidFill>
              </a:rPr>
              <a:t>kace</a:t>
            </a:r>
            <a:r>
              <a:rPr lang="en-GB" altLang="cs-CZ" sz="2000" dirty="0"/>
              <a:t> </a:t>
            </a:r>
            <a:r>
              <a:rPr lang="cs-CZ" altLang="cs-CZ" sz="2000" dirty="0"/>
              <a:t>spojené s </a:t>
            </a:r>
            <a:r>
              <a:rPr lang="en-GB" altLang="cs-CZ" sz="2000" dirty="0"/>
              <a:t> </a:t>
            </a:r>
            <a:r>
              <a:rPr lang="en-GB" altLang="cs-CZ" sz="2000" i="1" dirty="0">
                <a:solidFill>
                  <a:schemeClr val="accent2"/>
                </a:solidFill>
              </a:rPr>
              <a:t>e</a:t>
            </a:r>
            <a:r>
              <a:rPr lang="cs-CZ" altLang="cs-CZ" sz="2000" i="1" dirty="0">
                <a:solidFill>
                  <a:schemeClr val="accent2"/>
                </a:solidFill>
              </a:rPr>
              <a:t>k</a:t>
            </a:r>
            <a:r>
              <a:rPr lang="en-GB" altLang="cs-CZ" sz="2000" i="1" dirty="0" err="1">
                <a:solidFill>
                  <a:schemeClr val="accent2"/>
                </a:solidFill>
              </a:rPr>
              <a:t>onomic</a:t>
            </a:r>
            <a:r>
              <a:rPr lang="cs-CZ" altLang="cs-CZ" sz="2000" i="1" dirty="0" err="1">
                <a:solidFill>
                  <a:schemeClr val="accent2"/>
                </a:solidFill>
              </a:rPr>
              <a:t>kými</a:t>
            </a:r>
            <a:r>
              <a:rPr lang="cs-CZ" altLang="cs-CZ" sz="2000" i="1" dirty="0">
                <a:solidFill>
                  <a:schemeClr val="accent2"/>
                </a:solidFill>
              </a:rPr>
              <a:t> předpověďmi</a:t>
            </a:r>
            <a:endParaRPr lang="en-GB" altLang="cs-CZ" sz="2000" i="1" dirty="0">
              <a:solidFill>
                <a:schemeClr val="accent2"/>
              </a:solidFill>
            </a:endParaRPr>
          </a:p>
          <a:p>
            <a:pPr lvl="1">
              <a:buFontTx/>
              <a:buChar char="–"/>
            </a:pPr>
            <a:r>
              <a:rPr lang="en-GB" altLang="cs-CZ" sz="2000" dirty="0"/>
              <a:t>Leading indicators</a:t>
            </a:r>
          </a:p>
          <a:p>
            <a:pPr lvl="1">
              <a:buFontTx/>
              <a:buChar char="–"/>
            </a:pPr>
            <a:r>
              <a:rPr lang="en-GB" altLang="cs-CZ" sz="2000" dirty="0"/>
              <a:t>E</a:t>
            </a:r>
            <a:r>
              <a:rPr lang="cs-CZ" altLang="cs-CZ" sz="2000" dirty="0"/>
              <a:t>k</a:t>
            </a:r>
            <a:r>
              <a:rPr lang="en-GB" altLang="cs-CZ" sz="2000" dirty="0" err="1"/>
              <a:t>onometric</a:t>
            </a:r>
            <a:r>
              <a:rPr lang="cs-CZ" altLang="cs-CZ" sz="2000" dirty="0" err="1"/>
              <a:t>ké</a:t>
            </a:r>
            <a:r>
              <a:rPr lang="en-GB" altLang="cs-CZ" sz="2000" dirty="0"/>
              <a:t> model</a:t>
            </a:r>
            <a:r>
              <a:rPr lang="cs-CZ" altLang="cs-CZ" sz="2000" dirty="0"/>
              <a:t>ování</a:t>
            </a:r>
            <a:endParaRPr lang="en-GB" altLang="cs-CZ" sz="2000" dirty="0"/>
          </a:p>
          <a:p>
            <a:pPr>
              <a:lnSpc>
                <a:spcPct val="110000"/>
              </a:lnSpc>
              <a:spcBef>
                <a:spcPct val="40000"/>
              </a:spcBef>
              <a:buFontTx/>
              <a:buChar char="•"/>
            </a:pPr>
            <a:r>
              <a:rPr lang="en-GB" altLang="cs-CZ" sz="2000" i="1" dirty="0">
                <a:solidFill>
                  <a:schemeClr val="accent2"/>
                </a:solidFill>
              </a:rPr>
              <a:t>Lucas</a:t>
            </a:r>
            <a:r>
              <a:rPr lang="cs-CZ" altLang="cs-CZ" sz="2000" i="1" dirty="0">
                <a:solidFill>
                  <a:schemeClr val="accent2"/>
                </a:solidFill>
              </a:rPr>
              <a:t>ova</a:t>
            </a:r>
            <a:r>
              <a:rPr lang="en-GB" altLang="cs-CZ" sz="2000" i="1" dirty="0">
                <a:solidFill>
                  <a:schemeClr val="accent2"/>
                </a:solidFill>
              </a:rPr>
              <a:t> </a:t>
            </a:r>
            <a:r>
              <a:rPr lang="cs-CZ" altLang="cs-CZ" sz="2000" i="1" dirty="0">
                <a:solidFill>
                  <a:schemeClr val="accent2"/>
                </a:solidFill>
              </a:rPr>
              <a:t>k</a:t>
            </a:r>
            <a:r>
              <a:rPr lang="en-GB" altLang="cs-CZ" sz="2000" i="1" dirty="0" err="1">
                <a:solidFill>
                  <a:schemeClr val="accent2"/>
                </a:solidFill>
              </a:rPr>
              <a:t>riti</a:t>
            </a:r>
            <a:r>
              <a:rPr lang="cs-CZ" altLang="cs-CZ" sz="2000" i="1" dirty="0" err="1">
                <a:solidFill>
                  <a:schemeClr val="accent2"/>
                </a:solidFill>
              </a:rPr>
              <a:t>ka</a:t>
            </a:r>
            <a:r>
              <a:rPr lang="en-GB" altLang="cs-CZ" sz="2000" i="1" dirty="0">
                <a:solidFill>
                  <a:schemeClr val="accent2"/>
                </a:solidFill>
              </a:rPr>
              <a:t>-</a:t>
            </a:r>
            <a:r>
              <a:rPr lang="en-GB" altLang="cs-CZ" sz="2000" dirty="0"/>
              <a:t> standard</a:t>
            </a:r>
            <a:r>
              <a:rPr lang="cs-CZ" altLang="cs-CZ" sz="2000" dirty="0"/>
              <a:t>ní</a:t>
            </a:r>
            <a:r>
              <a:rPr lang="en-GB" altLang="cs-CZ" sz="2000" dirty="0"/>
              <a:t> method</a:t>
            </a:r>
            <a:r>
              <a:rPr lang="cs-CZ" altLang="cs-CZ" sz="2000" dirty="0"/>
              <a:t>y</a:t>
            </a:r>
            <a:r>
              <a:rPr lang="en-GB" altLang="cs-CZ" sz="2000" dirty="0"/>
              <a:t> </a:t>
            </a:r>
            <a:r>
              <a:rPr lang="cs-CZ" altLang="cs-CZ" sz="2000" dirty="0"/>
              <a:t>vyhodnocení dopadů </a:t>
            </a:r>
            <a:r>
              <a:rPr lang="en-GB" altLang="cs-CZ" sz="2000" dirty="0" err="1"/>
              <a:t>poli</a:t>
            </a:r>
            <a:r>
              <a:rPr lang="cs-CZ" altLang="cs-CZ" sz="2000" dirty="0"/>
              <a:t>tik neberou v úvahu</a:t>
            </a:r>
            <a:r>
              <a:rPr lang="en-GB" altLang="cs-CZ" sz="2000" dirty="0"/>
              <a:t> </a:t>
            </a:r>
            <a:r>
              <a:rPr lang="en-GB" altLang="cs-CZ" sz="2000" dirty="0" err="1"/>
              <a:t>efe</a:t>
            </a:r>
            <a:r>
              <a:rPr lang="cs-CZ" altLang="cs-CZ" sz="2000" dirty="0"/>
              <a:t>k</a:t>
            </a:r>
            <a:r>
              <a:rPr lang="en-GB" altLang="cs-CZ" sz="2000" dirty="0"/>
              <a:t>t </a:t>
            </a:r>
            <a:r>
              <a:rPr lang="cs-CZ" altLang="cs-CZ" sz="2000" dirty="0"/>
              <a:t>těchto </a:t>
            </a:r>
            <a:r>
              <a:rPr lang="en-GB" altLang="cs-CZ" sz="2000" dirty="0" err="1"/>
              <a:t>poli</a:t>
            </a:r>
            <a:r>
              <a:rPr lang="cs-CZ" altLang="cs-CZ" sz="2000" dirty="0"/>
              <a:t>tik na </a:t>
            </a:r>
            <a:r>
              <a:rPr lang="cs-CZ" altLang="cs-CZ" sz="2000" u="sng" dirty="0"/>
              <a:t>očekávání</a:t>
            </a:r>
            <a:r>
              <a:rPr lang="en-GB" altLang="cs-CZ" sz="2000" dirty="0"/>
              <a:t>;</a:t>
            </a:r>
          </a:p>
          <a:p>
            <a:pPr>
              <a:lnSpc>
                <a:spcPct val="110000"/>
              </a:lnSpc>
              <a:spcBef>
                <a:spcPct val="40000"/>
              </a:spcBef>
              <a:buFontTx/>
              <a:buChar char="•"/>
            </a:pPr>
            <a:r>
              <a:rPr lang="en-GB" altLang="cs-CZ" sz="2000" dirty="0"/>
              <a:t>Historic</a:t>
            </a:r>
            <a:r>
              <a:rPr lang="cs-CZ" altLang="cs-CZ" sz="2000" dirty="0" err="1"/>
              <a:t>ké</a:t>
            </a:r>
            <a:r>
              <a:rPr lang="cs-CZ" altLang="cs-CZ" sz="2000" dirty="0"/>
              <a:t> vyhodnocení</a:t>
            </a:r>
            <a:r>
              <a:rPr lang="en-GB" altLang="cs-CZ" sz="2000" dirty="0"/>
              <a:t>- </a:t>
            </a:r>
            <a:r>
              <a:rPr lang="cs-CZ" altLang="cs-CZ" sz="2000" dirty="0"/>
              <a:t>k</a:t>
            </a:r>
            <a:r>
              <a:rPr lang="en-GB" altLang="cs-CZ" sz="2000" dirty="0" err="1"/>
              <a:t>ompli</a:t>
            </a:r>
            <a:r>
              <a:rPr lang="cs-CZ" altLang="cs-CZ" sz="2000" dirty="0"/>
              <a:t>kované, protože neznáme povahu ekonomických fluktuací</a:t>
            </a:r>
            <a:endParaRPr lang="en-GB" altLang="cs-CZ" sz="2000" dirty="0"/>
          </a:p>
          <a:p>
            <a:pPr>
              <a:lnSpc>
                <a:spcPct val="110000"/>
              </a:lnSpc>
              <a:spcBef>
                <a:spcPct val="40000"/>
              </a:spcBef>
              <a:buFontTx/>
              <a:buChar char="•"/>
            </a:pPr>
            <a:r>
              <a:rPr lang="cs-CZ" altLang="cs-CZ" sz="2000" i="1" dirty="0">
                <a:solidFill>
                  <a:schemeClr val="accent2"/>
                </a:solidFill>
              </a:rPr>
              <a:t>S</a:t>
            </a:r>
            <a:r>
              <a:rPr lang="en-GB" altLang="cs-CZ" sz="2000" i="1" dirty="0" err="1">
                <a:solidFill>
                  <a:schemeClr val="accent2"/>
                </a:solidFill>
              </a:rPr>
              <a:t>tabili</a:t>
            </a:r>
            <a:r>
              <a:rPr lang="cs-CZ" altLang="cs-CZ" sz="2000" i="1" dirty="0" err="1">
                <a:solidFill>
                  <a:schemeClr val="accent2"/>
                </a:solidFill>
              </a:rPr>
              <a:t>zace</a:t>
            </a:r>
            <a:r>
              <a:rPr lang="cs-CZ" altLang="cs-CZ" sz="2000" i="1" dirty="0">
                <a:solidFill>
                  <a:schemeClr val="accent2"/>
                </a:solidFill>
              </a:rPr>
              <a:t> výstupu zvyšuje </a:t>
            </a:r>
            <a:r>
              <a:rPr lang="en-GB" altLang="cs-CZ" sz="2000" i="1" dirty="0" err="1">
                <a:solidFill>
                  <a:schemeClr val="accent2"/>
                </a:solidFill>
              </a:rPr>
              <a:t>infla</a:t>
            </a:r>
            <a:r>
              <a:rPr lang="cs-CZ" altLang="cs-CZ" sz="2000" i="1" dirty="0" err="1">
                <a:solidFill>
                  <a:schemeClr val="accent2"/>
                </a:solidFill>
              </a:rPr>
              <a:t>ci</a:t>
            </a:r>
            <a:r>
              <a:rPr lang="en-GB" altLang="cs-CZ" sz="2000" dirty="0"/>
              <a:t>; </a:t>
            </a:r>
            <a:r>
              <a:rPr lang="cs-CZ" altLang="cs-CZ" sz="2000" dirty="0"/>
              <a:t>vyšší </a:t>
            </a:r>
            <a:r>
              <a:rPr lang="en-GB" altLang="cs-CZ" sz="2000" dirty="0" err="1"/>
              <a:t>infla</a:t>
            </a:r>
            <a:r>
              <a:rPr lang="cs-CZ" altLang="cs-CZ" sz="2000" dirty="0" err="1"/>
              <a:t>ce</a:t>
            </a:r>
            <a:r>
              <a:rPr lang="en-GB" altLang="cs-CZ" sz="2000" dirty="0"/>
              <a:t> </a:t>
            </a:r>
            <a:r>
              <a:rPr lang="en-GB" altLang="cs-CZ" sz="2000" dirty="0">
                <a:sym typeface="Symbol" pitchFamily="18" charset="2"/>
              </a:rPr>
              <a:t> </a:t>
            </a:r>
            <a:r>
              <a:rPr lang="cs-CZ" altLang="cs-CZ" sz="2000" dirty="0">
                <a:sym typeface="Symbol" pitchFamily="18" charset="2"/>
              </a:rPr>
              <a:t>pomalejší růst </a:t>
            </a:r>
            <a:r>
              <a:rPr lang="en-GB" altLang="cs-CZ" sz="2000" dirty="0">
                <a:sym typeface="Symbol" pitchFamily="18" charset="2"/>
              </a:rPr>
              <a:t>Y</a:t>
            </a:r>
            <a:r>
              <a:rPr lang="en-GB" altLang="cs-CZ" sz="2000" baseline="-25000" dirty="0">
                <a:sym typeface="Symbol" pitchFamily="18" charset="2"/>
              </a:rPr>
              <a:t>P</a:t>
            </a:r>
            <a:r>
              <a:rPr lang="en-GB" altLang="cs-CZ" sz="2000" dirty="0">
                <a:sym typeface="Symbol" pitchFamily="18" charset="2"/>
              </a:rPr>
              <a:t>; t</a:t>
            </a:r>
            <a:r>
              <a:rPr lang="cs-CZ" altLang="cs-CZ" sz="2000" dirty="0" err="1">
                <a:sym typeface="Symbol" pitchFamily="18" charset="2"/>
              </a:rPr>
              <a:t>edy</a:t>
            </a:r>
            <a:r>
              <a:rPr lang="cs-CZ" altLang="cs-CZ" sz="2000" dirty="0">
                <a:sym typeface="Symbol" pitchFamily="18" charset="2"/>
              </a:rPr>
              <a:t> t</a:t>
            </a:r>
            <a:r>
              <a:rPr lang="en-GB" altLang="cs-CZ" sz="2000" dirty="0" err="1">
                <a:sym typeface="Symbol" pitchFamily="18" charset="2"/>
              </a:rPr>
              <a:t>rade</a:t>
            </a:r>
            <a:r>
              <a:rPr lang="en-GB" altLang="cs-CZ" sz="2000" dirty="0">
                <a:sym typeface="Symbol" pitchFamily="18" charset="2"/>
              </a:rPr>
              <a:t>-off </a:t>
            </a:r>
            <a:r>
              <a:rPr lang="cs-CZ" altLang="cs-CZ" sz="2000" dirty="0">
                <a:sym typeface="Symbol" pitchFamily="18" charset="2"/>
              </a:rPr>
              <a:t>mezi stabilitou výstupu a dlouhodobým </a:t>
            </a:r>
          </a:p>
          <a:p>
            <a:pPr>
              <a:lnSpc>
                <a:spcPct val="110000"/>
              </a:lnSpc>
            </a:pPr>
            <a:r>
              <a:rPr lang="cs-CZ" altLang="cs-CZ" sz="2000" dirty="0">
                <a:sym typeface="Symbol" pitchFamily="18" charset="2"/>
              </a:rPr>
              <a:t>ekonomickým </a:t>
            </a:r>
            <a:r>
              <a:rPr lang="cs-CZ" altLang="cs-CZ" sz="2000" dirty="0" smtClean="0">
                <a:sym typeface="Symbol" pitchFamily="18" charset="2"/>
              </a:rPr>
              <a:t>růstem</a:t>
            </a:r>
            <a:endParaRPr lang="en-GB" altLang="cs-CZ" sz="2000" dirty="0">
              <a:sym typeface="Symbol" pitchFamily="18" charset="2"/>
            </a:endParaRPr>
          </a:p>
        </p:txBody>
      </p:sp>
      <p:graphicFrame>
        <p:nvGraphicFramePr>
          <p:cNvPr id="198665" name="Object 9"/>
          <p:cNvGraphicFramePr>
            <a:graphicFrameLocks noChangeAspect="1"/>
          </p:cNvGraphicFramePr>
          <p:nvPr/>
        </p:nvGraphicFramePr>
        <p:xfrm>
          <a:off x="5164138" y="4214813"/>
          <a:ext cx="3979862" cy="264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35" name="obrázek" r:id="rId3" imgW="2476440" imgH="1762200" progId="Word.Picture.8">
                  <p:embed/>
                </p:oleObj>
              </mc:Choice>
              <mc:Fallback>
                <p:oleObj name="obrázek" r:id="rId3" imgW="2476440" imgH="1762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4214813"/>
                        <a:ext cx="3979862" cy="264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6" name="AutoShape 1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260975" y="2617788"/>
            <a:ext cx="466725" cy="215900"/>
          </a:xfrm>
          <a:prstGeom prst="actionButtonForwardNex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65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8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8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8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8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8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8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8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/>
              <a:t>Debat</a:t>
            </a:r>
            <a:r>
              <a:rPr lang="cs-CZ" altLang="cs-CZ" sz="2800" b="1" i="1"/>
              <a:t>a pravidla vs. diskrece</a:t>
            </a:r>
            <a:endParaRPr lang="en-GB" altLang="cs-CZ" sz="2000" u="sng"/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211138" y="612775"/>
            <a:ext cx="8691562" cy="524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40000"/>
              </a:spcBef>
              <a:buFontTx/>
              <a:buChar char="•"/>
            </a:pPr>
            <a:r>
              <a:rPr lang="en-GB" altLang="cs-CZ" sz="2000" i="1">
                <a:solidFill>
                  <a:schemeClr val="accent2"/>
                </a:solidFill>
              </a:rPr>
              <a:t>Dis</a:t>
            </a:r>
            <a:r>
              <a:rPr lang="cs-CZ" altLang="cs-CZ" sz="2000" i="1">
                <a:solidFill>
                  <a:schemeClr val="accent2"/>
                </a:solidFill>
              </a:rPr>
              <a:t>k</a:t>
            </a:r>
            <a:r>
              <a:rPr lang="en-GB" altLang="cs-CZ" sz="2000" i="1">
                <a:solidFill>
                  <a:schemeClr val="accent2"/>
                </a:solidFill>
              </a:rPr>
              <a:t>re</a:t>
            </a:r>
            <a:r>
              <a:rPr lang="cs-CZ" altLang="cs-CZ" sz="2000" i="1">
                <a:solidFill>
                  <a:schemeClr val="accent2"/>
                </a:solidFill>
              </a:rPr>
              <a:t>ce</a:t>
            </a:r>
            <a:r>
              <a:rPr lang="en-GB" altLang="cs-CZ" sz="2000"/>
              <a:t>- policy maker </a:t>
            </a:r>
            <a:r>
              <a:rPr lang="cs-CZ" altLang="cs-CZ" sz="2000"/>
              <a:t>může reagovat na události podle své vůle</a:t>
            </a:r>
            <a:endParaRPr lang="en-GB" altLang="cs-CZ" sz="2000"/>
          </a:p>
          <a:p>
            <a:pPr>
              <a:lnSpc>
                <a:spcPct val="110000"/>
              </a:lnSpc>
              <a:spcBef>
                <a:spcPct val="40000"/>
              </a:spcBef>
              <a:buFontTx/>
              <a:buChar char="•"/>
            </a:pPr>
            <a:r>
              <a:rPr lang="cs-CZ" altLang="cs-CZ" sz="2000" i="1">
                <a:solidFill>
                  <a:schemeClr val="accent2"/>
                </a:solidFill>
              </a:rPr>
              <a:t>Pravidla</a:t>
            </a:r>
            <a:r>
              <a:rPr lang="en-GB" altLang="cs-CZ" sz="2000"/>
              <a:t>- policy maker </a:t>
            </a:r>
            <a:r>
              <a:rPr lang="cs-CZ" altLang="cs-CZ" sz="2000"/>
              <a:t>je ve svém rozhodování omezen pravidly</a:t>
            </a:r>
            <a:r>
              <a:rPr lang="en-GB" altLang="cs-CZ" sz="2000"/>
              <a:t> (infla</a:t>
            </a:r>
            <a:r>
              <a:rPr lang="cs-CZ" altLang="cs-CZ" sz="2000"/>
              <a:t>ční cílení</a:t>
            </a:r>
            <a:r>
              <a:rPr lang="en-GB" altLang="cs-CZ" sz="2000"/>
              <a:t>, m</a:t>
            </a:r>
            <a:r>
              <a:rPr lang="cs-CZ" altLang="cs-CZ" sz="2000"/>
              <a:t>ěnové cíle, pravidla pro maximální dluh</a:t>
            </a:r>
            <a:r>
              <a:rPr lang="en-GB" altLang="cs-CZ" sz="2000"/>
              <a:t>…)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cs-CZ" altLang="cs-CZ" sz="2000" i="1">
                <a:solidFill>
                  <a:srgbClr val="00CC00"/>
                </a:solidFill>
              </a:rPr>
              <a:t>Proč pravidla mohou vylepšit politický výběr</a:t>
            </a:r>
            <a:r>
              <a:rPr lang="en-GB" altLang="cs-CZ" sz="2000" i="1">
                <a:solidFill>
                  <a:srgbClr val="00CC00"/>
                </a:solidFill>
              </a:rPr>
              <a:t>?</a:t>
            </a:r>
            <a:endParaRPr lang="en-GB" altLang="cs-CZ" sz="2000">
              <a:solidFill>
                <a:srgbClr val="00CC00"/>
              </a:solidFill>
            </a:endParaRPr>
          </a:p>
          <a:p>
            <a:pPr>
              <a:lnSpc>
                <a:spcPct val="110000"/>
              </a:lnSpc>
              <a:spcBef>
                <a:spcPct val="40000"/>
              </a:spcBef>
              <a:buFontTx/>
              <a:buChar char="•"/>
            </a:pPr>
            <a:r>
              <a:rPr lang="en-GB" altLang="cs-CZ" sz="2000"/>
              <a:t>Politi</a:t>
            </a:r>
            <a:r>
              <a:rPr lang="cs-CZ" altLang="cs-CZ" sz="2000"/>
              <a:t>ka je </a:t>
            </a:r>
            <a:r>
              <a:rPr lang="en-GB" altLang="cs-CZ" sz="2000"/>
              <a:t>eratic</a:t>
            </a:r>
            <a:r>
              <a:rPr lang="cs-CZ" altLang="cs-CZ" sz="2000"/>
              <a:t>ká</a:t>
            </a:r>
            <a:r>
              <a:rPr lang="en-GB" altLang="cs-CZ" sz="2000"/>
              <a:t>, </a:t>
            </a:r>
            <a:r>
              <a:rPr lang="cs-CZ" altLang="cs-CZ" sz="2000"/>
              <a:t>závisí silně na zájmových skupinách</a:t>
            </a:r>
            <a:r>
              <a:rPr lang="en-GB" altLang="cs-CZ" sz="2000"/>
              <a:t>; poli</a:t>
            </a:r>
            <a:r>
              <a:rPr lang="cs-CZ" altLang="cs-CZ" sz="2000"/>
              <a:t>tici často nemají dostatečnou znalost ekonomie</a:t>
            </a:r>
            <a:endParaRPr lang="en-GB" altLang="cs-CZ" sz="2000"/>
          </a:p>
          <a:p>
            <a:pPr>
              <a:lnSpc>
                <a:spcPct val="110000"/>
              </a:lnSpc>
              <a:spcBef>
                <a:spcPct val="40000"/>
              </a:spcBef>
              <a:buFontTx/>
              <a:buChar char="•"/>
            </a:pPr>
            <a:r>
              <a:rPr lang="en-GB" altLang="cs-CZ" sz="2000"/>
              <a:t> </a:t>
            </a:r>
            <a:r>
              <a:rPr lang="en-GB" altLang="cs-CZ" sz="2000" i="1">
                <a:solidFill>
                  <a:schemeClr val="accent2"/>
                </a:solidFill>
              </a:rPr>
              <a:t>Politic</a:t>
            </a:r>
            <a:r>
              <a:rPr lang="cs-CZ" altLang="cs-CZ" sz="2000" i="1">
                <a:solidFill>
                  <a:schemeClr val="accent2"/>
                </a:solidFill>
              </a:rPr>
              <a:t>ký hospodářský cyklus</a:t>
            </a:r>
          </a:p>
          <a:p>
            <a:pPr>
              <a:lnSpc>
                <a:spcPct val="110000"/>
              </a:lnSpc>
            </a:pPr>
            <a:r>
              <a:rPr lang="cs-CZ" altLang="cs-CZ" sz="2000" i="1">
                <a:solidFill>
                  <a:schemeClr val="accent2"/>
                </a:solidFill>
              </a:rPr>
              <a:t>(Nordhaus)</a:t>
            </a:r>
            <a:r>
              <a:rPr lang="en-GB" altLang="cs-CZ" sz="2000">
                <a:solidFill>
                  <a:schemeClr val="accent2"/>
                </a:solidFill>
              </a:rPr>
              <a:t>-</a:t>
            </a:r>
            <a:r>
              <a:rPr lang="en-GB" altLang="cs-CZ" sz="2000"/>
              <a:t> manipula</a:t>
            </a:r>
            <a:r>
              <a:rPr lang="cs-CZ" altLang="cs-CZ" sz="2000"/>
              <a:t>ce výsledků</a:t>
            </a:r>
            <a:r>
              <a:rPr lang="en-GB" altLang="cs-CZ" sz="2000"/>
              <a:t> </a:t>
            </a:r>
          </a:p>
          <a:p>
            <a:r>
              <a:rPr lang="cs-CZ" altLang="cs-CZ" sz="2000"/>
              <a:t>voleb ekonomickými nástroji</a:t>
            </a:r>
            <a:endParaRPr lang="en-GB" altLang="cs-CZ" sz="2000"/>
          </a:p>
          <a:p>
            <a:pPr>
              <a:lnSpc>
                <a:spcPct val="110000"/>
              </a:lnSpc>
              <a:spcBef>
                <a:spcPct val="40000"/>
              </a:spcBef>
              <a:buFontTx/>
              <a:buChar char="•"/>
            </a:pPr>
            <a:r>
              <a:rPr lang="cs-CZ" altLang="cs-CZ" sz="2000" i="1">
                <a:solidFill>
                  <a:schemeClr val="accent2"/>
                </a:solidFill>
              </a:rPr>
              <a:t>Časová </a:t>
            </a:r>
            <a:r>
              <a:rPr lang="en-GB" altLang="cs-CZ" sz="2000" i="1">
                <a:solidFill>
                  <a:schemeClr val="accent2"/>
                </a:solidFill>
              </a:rPr>
              <a:t>(dynamic</a:t>
            </a:r>
            <a:r>
              <a:rPr lang="cs-CZ" altLang="cs-CZ" sz="2000" i="1">
                <a:solidFill>
                  <a:schemeClr val="accent2"/>
                </a:solidFill>
              </a:rPr>
              <a:t>ká</a:t>
            </a:r>
            <a:r>
              <a:rPr lang="en-GB" altLang="cs-CZ" sz="2000" i="1">
                <a:solidFill>
                  <a:schemeClr val="accent2"/>
                </a:solidFill>
              </a:rPr>
              <a:t>) n</a:t>
            </a:r>
            <a:r>
              <a:rPr lang="cs-CZ" altLang="cs-CZ" sz="2000" i="1">
                <a:solidFill>
                  <a:schemeClr val="accent2"/>
                </a:solidFill>
              </a:rPr>
              <a:t>ek</a:t>
            </a:r>
            <a:r>
              <a:rPr lang="en-GB" altLang="cs-CZ" sz="2000" i="1">
                <a:solidFill>
                  <a:schemeClr val="accent2"/>
                </a:solidFill>
              </a:rPr>
              <a:t>on</a:t>
            </a:r>
            <a:r>
              <a:rPr lang="cs-CZ" altLang="cs-CZ" sz="2000" i="1">
                <a:solidFill>
                  <a:schemeClr val="accent2"/>
                </a:solidFill>
              </a:rPr>
              <a:t>z</a:t>
            </a:r>
            <a:r>
              <a:rPr lang="en-GB" altLang="cs-CZ" sz="2000" i="1">
                <a:solidFill>
                  <a:schemeClr val="accent2"/>
                </a:solidFill>
              </a:rPr>
              <a:t>istenc</a:t>
            </a:r>
            <a:r>
              <a:rPr lang="cs-CZ" altLang="cs-CZ" sz="2000" i="1">
                <a:solidFill>
                  <a:schemeClr val="accent2"/>
                </a:solidFill>
              </a:rPr>
              <a:t>e</a:t>
            </a:r>
            <a:r>
              <a:rPr lang="en-GB" altLang="cs-CZ" sz="2000" i="1">
                <a:solidFill>
                  <a:schemeClr val="accent2"/>
                </a:solidFill>
              </a:rPr>
              <a:t> </a:t>
            </a:r>
          </a:p>
          <a:p>
            <a:r>
              <a:rPr lang="cs-CZ" altLang="cs-CZ" sz="2000" i="1">
                <a:solidFill>
                  <a:schemeClr val="accent2"/>
                </a:solidFill>
              </a:rPr>
              <a:t>d</a:t>
            </a:r>
            <a:r>
              <a:rPr lang="en-GB" altLang="cs-CZ" sz="2000" i="1">
                <a:solidFill>
                  <a:schemeClr val="accent2"/>
                </a:solidFill>
              </a:rPr>
              <a:t>is</a:t>
            </a:r>
            <a:r>
              <a:rPr lang="cs-CZ" altLang="cs-CZ" sz="2000" i="1">
                <a:solidFill>
                  <a:schemeClr val="accent2"/>
                </a:solidFill>
              </a:rPr>
              <a:t>k</a:t>
            </a:r>
            <a:r>
              <a:rPr lang="en-GB" altLang="cs-CZ" sz="2000" i="1">
                <a:solidFill>
                  <a:schemeClr val="accent2"/>
                </a:solidFill>
              </a:rPr>
              <a:t>re</a:t>
            </a:r>
            <a:r>
              <a:rPr lang="cs-CZ" altLang="cs-CZ" sz="2000" i="1">
                <a:solidFill>
                  <a:schemeClr val="accent2"/>
                </a:solidFill>
              </a:rPr>
              <a:t>čních </a:t>
            </a:r>
            <a:r>
              <a:rPr lang="en-GB" altLang="cs-CZ" sz="2000" i="1">
                <a:solidFill>
                  <a:schemeClr val="accent2"/>
                </a:solidFill>
              </a:rPr>
              <a:t>poli</a:t>
            </a:r>
            <a:r>
              <a:rPr lang="cs-CZ" altLang="cs-CZ" sz="2000" i="1">
                <a:solidFill>
                  <a:schemeClr val="accent2"/>
                </a:solidFill>
              </a:rPr>
              <a:t>tik</a:t>
            </a:r>
            <a:r>
              <a:rPr lang="en-GB" altLang="cs-CZ" sz="2000">
                <a:solidFill>
                  <a:schemeClr val="accent2"/>
                </a:solidFill>
              </a:rPr>
              <a:t>-</a:t>
            </a:r>
            <a:r>
              <a:rPr lang="en-GB" altLang="cs-CZ" sz="2000"/>
              <a:t> </a:t>
            </a:r>
            <a:r>
              <a:rPr lang="cs-CZ" altLang="cs-CZ" sz="2000"/>
              <a:t>když </a:t>
            </a:r>
            <a:r>
              <a:rPr lang="en-GB" altLang="cs-CZ" sz="2000"/>
              <a:t>policy</a:t>
            </a:r>
            <a:endParaRPr lang="cs-CZ" altLang="cs-CZ" sz="2000"/>
          </a:p>
          <a:p>
            <a:r>
              <a:rPr lang="en-GB" altLang="cs-CZ" sz="2000"/>
              <a:t>maker </a:t>
            </a:r>
            <a:r>
              <a:rPr lang="cs-CZ" altLang="cs-CZ" sz="2000"/>
              <a:t>sdílí veřejné </a:t>
            </a:r>
            <a:r>
              <a:rPr lang="en-GB" altLang="cs-CZ" sz="2000"/>
              <a:t>preference, </a:t>
            </a:r>
            <a:endParaRPr lang="cs-CZ" altLang="cs-CZ" sz="2000"/>
          </a:p>
          <a:p>
            <a:r>
              <a:rPr lang="cs-CZ" altLang="cs-CZ" sz="2000"/>
              <a:t>výsledek může bý</a:t>
            </a:r>
            <a:r>
              <a:rPr lang="en-GB" altLang="cs-CZ" sz="2000"/>
              <a:t>t</a:t>
            </a:r>
            <a:r>
              <a:rPr lang="cs-CZ" altLang="cs-CZ" sz="2000"/>
              <a:t> </a:t>
            </a:r>
            <a:r>
              <a:rPr lang="en-GB" altLang="cs-CZ" sz="2000"/>
              <a:t>soci</a:t>
            </a:r>
            <a:r>
              <a:rPr lang="cs-CZ" altLang="cs-CZ" sz="2000"/>
              <a:t>álně </a:t>
            </a:r>
          </a:p>
          <a:p>
            <a:r>
              <a:rPr lang="en-GB" altLang="cs-CZ" sz="2000"/>
              <a:t>sub-optim</a:t>
            </a:r>
            <a:r>
              <a:rPr lang="cs-CZ" altLang="cs-CZ" sz="2000"/>
              <a:t>ální</a:t>
            </a:r>
            <a:endParaRPr lang="en-GB" altLang="cs-CZ" sz="2000"/>
          </a:p>
        </p:txBody>
      </p:sp>
      <p:pic>
        <p:nvPicPr>
          <p:cNvPr id="19968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138" y="2911475"/>
            <a:ext cx="5013325" cy="370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675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9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9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9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9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9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9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96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96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96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96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/>
              <a:t>Dynamic</a:t>
            </a:r>
            <a:r>
              <a:rPr lang="cs-CZ" altLang="cs-CZ" sz="2800" b="1" i="1"/>
              <a:t>ká</a:t>
            </a:r>
            <a:r>
              <a:rPr lang="en-GB" altLang="cs-CZ" sz="2800" b="1" i="1"/>
              <a:t> n</a:t>
            </a:r>
            <a:r>
              <a:rPr lang="cs-CZ" altLang="cs-CZ" sz="2800" b="1" i="1"/>
              <a:t>ek</a:t>
            </a:r>
            <a:r>
              <a:rPr lang="en-GB" altLang="cs-CZ" sz="2800" b="1" i="1"/>
              <a:t>on</a:t>
            </a:r>
            <a:r>
              <a:rPr lang="cs-CZ" altLang="cs-CZ" sz="2800" b="1" i="1"/>
              <a:t>z</a:t>
            </a:r>
            <a:r>
              <a:rPr lang="en-GB" altLang="cs-CZ" sz="2800" b="1" i="1"/>
              <a:t>istenc</a:t>
            </a:r>
            <a:r>
              <a:rPr lang="cs-CZ" altLang="cs-CZ" sz="2800" b="1" i="1"/>
              <a:t>e</a:t>
            </a:r>
            <a:r>
              <a:rPr lang="en-GB" altLang="cs-CZ" sz="2800" b="1" i="1"/>
              <a:t> (Ky</a:t>
            </a:r>
            <a:r>
              <a:rPr lang="cs-CZ" altLang="cs-CZ" sz="2800" b="1" i="1"/>
              <a:t>d</a:t>
            </a:r>
            <a:r>
              <a:rPr lang="en-GB" altLang="cs-CZ" sz="2800" b="1" i="1"/>
              <a:t>land, Prescott)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211138" y="612775"/>
            <a:ext cx="8691562" cy="390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GB" altLang="cs-CZ" sz="2000"/>
              <a:t>Policy maker</a:t>
            </a:r>
            <a:r>
              <a:rPr lang="cs-CZ" altLang="cs-CZ" sz="2000"/>
              <a:t>ův výběr</a:t>
            </a:r>
            <a:r>
              <a:rPr lang="en-GB" altLang="cs-CZ" sz="2000"/>
              <a:t>: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endParaRPr lang="en-GB" altLang="cs-CZ" sz="2000"/>
          </a:p>
          <a:p>
            <a:pPr>
              <a:lnSpc>
                <a:spcPct val="110000"/>
              </a:lnSpc>
              <a:spcBef>
                <a:spcPct val="40000"/>
              </a:spcBef>
            </a:pPr>
            <a:endParaRPr lang="en-GB" altLang="cs-CZ" sz="2000"/>
          </a:p>
          <a:p>
            <a:pPr>
              <a:lnSpc>
                <a:spcPct val="110000"/>
              </a:lnSpc>
              <a:spcBef>
                <a:spcPct val="100000"/>
              </a:spcBef>
            </a:pPr>
            <a:r>
              <a:rPr lang="en-GB" altLang="cs-CZ" sz="2000"/>
              <a:t>Substitu</a:t>
            </a:r>
            <a:r>
              <a:rPr lang="cs-CZ" altLang="cs-CZ" sz="2000"/>
              <a:t>jeme</a:t>
            </a:r>
            <a:r>
              <a:rPr lang="en-GB" altLang="cs-CZ" sz="2000"/>
              <a:t>:</a:t>
            </a:r>
          </a:p>
          <a:p>
            <a:pPr>
              <a:lnSpc>
                <a:spcPct val="110000"/>
              </a:lnSpc>
              <a:spcBef>
                <a:spcPct val="100000"/>
              </a:spcBef>
            </a:pPr>
            <a:r>
              <a:rPr lang="en-GB" altLang="cs-CZ" sz="2000"/>
              <a:t>F.O.C.:</a:t>
            </a:r>
          </a:p>
          <a:p>
            <a:pPr>
              <a:lnSpc>
                <a:spcPct val="110000"/>
              </a:lnSpc>
              <a:spcBef>
                <a:spcPct val="100000"/>
              </a:spcBef>
            </a:pPr>
            <a:r>
              <a:rPr lang="cs-CZ" altLang="cs-CZ" sz="2000"/>
              <a:t>V</a:t>
            </a:r>
            <a:r>
              <a:rPr lang="en-GB" altLang="cs-CZ" sz="2000"/>
              <a:t> optimu:</a:t>
            </a:r>
          </a:p>
          <a:p>
            <a:pPr>
              <a:lnSpc>
                <a:spcPct val="110000"/>
              </a:lnSpc>
              <a:spcBef>
                <a:spcPct val="100000"/>
              </a:spcBef>
            </a:pPr>
            <a:r>
              <a:rPr lang="cs-CZ" altLang="cs-CZ" sz="2000"/>
              <a:t>V dlouhém období musí platit </a:t>
            </a:r>
            <a:r>
              <a:rPr lang="en-GB" altLang="cs-CZ" sz="2000" b="1" i="1">
                <a:solidFill>
                  <a:schemeClr val="accent2"/>
                </a:solidFill>
                <a:latin typeface="Symbol" pitchFamily="18" charset="2"/>
              </a:rPr>
              <a:t>p=p</a:t>
            </a:r>
            <a:r>
              <a:rPr lang="en-GB" altLang="cs-CZ" sz="2000" b="1" i="1" baseline="-25000">
                <a:solidFill>
                  <a:schemeClr val="accent2"/>
                </a:solidFill>
              </a:rPr>
              <a:t>E</a:t>
            </a:r>
            <a:r>
              <a:rPr lang="en-GB" altLang="cs-CZ" sz="2000"/>
              <a:t>, t</a:t>
            </a:r>
            <a:r>
              <a:rPr lang="cs-CZ" altLang="cs-CZ" sz="2000"/>
              <a:t>edy</a:t>
            </a:r>
            <a:r>
              <a:rPr lang="en-GB" altLang="cs-CZ" sz="2000"/>
              <a:t>:</a:t>
            </a:r>
          </a:p>
        </p:txBody>
      </p:sp>
      <p:graphicFrame>
        <p:nvGraphicFramePr>
          <p:cNvPr id="197637" name="Object 5"/>
          <p:cNvGraphicFramePr>
            <a:graphicFrameLocks noChangeAspect="1"/>
          </p:cNvGraphicFramePr>
          <p:nvPr/>
        </p:nvGraphicFramePr>
        <p:xfrm>
          <a:off x="4321175" y="3181350"/>
          <a:ext cx="4822825" cy="367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4" name="obrázek" r:id="rId3" imgW="2647800" imgH="2162160" progId="Word.Picture.8">
                  <p:embed/>
                </p:oleObj>
              </mc:Choice>
              <mc:Fallback>
                <p:oleObj name="obrázek" r:id="rId3" imgW="2647800" imgH="21621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175" y="3181350"/>
                        <a:ext cx="4822825" cy="367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/>
        </p:nvGraphicFramePr>
        <p:xfrm>
          <a:off x="2928938" y="755650"/>
          <a:ext cx="3135312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5" name="Rovnice" r:id="rId5" imgW="1955520" imgH="774360" progId="Equation.3">
                  <p:embed/>
                </p:oleObj>
              </mc:Choice>
              <mc:Fallback>
                <p:oleObj name="Rovnice" r:id="rId5" imgW="195552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755650"/>
                        <a:ext cx="3135312" cy="123825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9" name="Object 7"/>
          <p:cNvGraphicFramePr>
            <a:graphicFrameLocks noChangeAspect="1"/>
          </p:cNvGraphicFramePr>
          <p:nvPr/>
        </p:nvGraphicFramePr>
        <p:xfrm>
          <a:off x="2892425" y="2166938"/>
          <a:ext cx="40243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6" name="Rovnice" r:id="rId7" imgW="2514600" imgH="266400" progId="Equation.3">
                  <p:embed/>
                </p:oleObj>
              </mc:Choice>
              <mc:Fallback>
                <p:oleObj name="Rovnice" r:id="rId7" imgW="25146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2166938"/>
                        <a:ext cx="402431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0" name="Object 8"/>
          <p:cNvGraphicFramePr>
            <a:graphicFrameLocks noChangeAspect="1"/>
          </p:cNvGraphicFramePr>
          <p:nvPr/>
        </p:nvGraphicFramePr>
        <p:xfrm>
          <a:off x="2884488" y="2668588"/>
          <a:ext cx="51181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7" name="Rovnice" r:id="rId9" imgW="3187440" imgH="393480" progId="Equation.3">
                  <p:embed/>
                </p:oleObj>
              </mc:Choice>
              <mc:Fallback>
                <p:oleObj name="Rovnice" r:id="rId9" imgW="3187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2668588"/>
                        <a:ext cx="511810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1" name="Object 9"/>
          <p:cNvGraphicFramePr>
            <a:graphicFrameLocks noChangeAspect="1"/>
          </p:cNvGraphicFramePr>
          <p:nvPr/>
        </p:nvGraphicFramePr>
        <p:xfrm>
          <a:off x="1801813" y="3389313"/>
          <a:ext cx="24939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8" name="Rovnice" r:id="rId11" imgW="1663560" imgH="419040" progId="Equation.3">
                  <p:embed/>
                </p:oleObj>
              </mc:Choice>
              <mc:Fallback>
                <p:oleObj name="Rovnice" r:id="rId11" imgW="1663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3389313"/>
                        <a:ext cx="24939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2" name="Object 10"/>
          <p:cNvGraphicFramePr>
            <a:graphicFrameLocks noChangeAspect="1"/>
          </p:cNvGraphicFramePr>
          <p:nvPr/>
        </p:nvGraphicFramePr>
        <p:xfrm>
          <a:off x="993775" y="4754563"/>
          <a:ext cx="2339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9" name="Rovnice" r:id="rId13" imgW="1168200" imgH="228600" progId="Equation.3">
                  <p:embed/>
                </p:oleObj>
              </mc:Choice>
              <mc:Fallback>
                <p:oleObj name="Rovnice" r:id="rId13" imgW="116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4754563"/>
                        <a:ext cx="2339975" cy="4572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061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7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7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7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7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346075" y="968375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188913" y="801688"/>
            <a:ext cx="8955087" cy="503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altLang="cs-CZ" sz="2000" b="1" u="sng">
                <a:solidFill>
                  <a:srgbClr val="FF0000"/>
                </a:solidFill>
              </a:rPr>
              <a:t>Příklady problémů </a:t>
            </a:r>
            <a:r>
              <a:rPr lang="en-GB" altLang="cs-CZ" sz="2000" b="1" u="sng">
                <a:solidFill>
                  <a:srgbClr val="FF0000"/>
                </a:solidFill>
              </a:rPr>
              <a:t>dynamic</a:t>
            </a:r>
            <a:r>
              <a:rPr lang="cs-CZ" altLang="cs-CZ" sz="2000" b="1" u="sng">
                <a:solidFill>
                  <a:srgbClr val="FF0000"/>
                </a:solidFill>
              </a:rPr>
              <a:t>ké nek</a:t>
            </a:r>
            <a:r>
              <a:rPr lang="en-GB" altLang="cs-CZ" sz="2000" b="1" u="sng">
                <a:solidFill>
                  <a:srgbClr val="FF0000"/>
                </a:solidFill>
              </a:rPr>
              <a:t>on</a:t>
            </a:r>
            <a:r>
              <a:rPr lang="cs-CZ" altLang="cs-CZ" sz="2000" b="1" u="sng">
                <a:solidFill>
                  <a:srgbClr val="FF0000"/>
                </a:solidFill>
              </a:rPr>
              <a:t>z</a:t>
            </a:r>
            <a:r>
              <a:rPr lang="en-GB" altLang="cs-CZ" sz="2000" b="1" u="sng">
                <a:solidFill>
                  <a:srgbClr val="FF0000"/>
                </a:solidFill>
              </a:rPr>
              <a:t>istenc</a:t>
            </a:r>
            <a:r>
              <a:rPr lang="cs-CZ" altLang="cs-CZ" sz="2000" b="1" u="sng">
                <a:solidFill>
                  <a:srgbClr val="FF0000"/>
                </a:solidFill>
              </a:rPr>
              <a:t>e:</a:t>
            </a:r>
            <a:r>
              <a:rPr lang="cs-CZ" altLang="cs-CZ" sz="2000"/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altLang="cs-CZ" sz="2000" i="1">
                <a:solidFill>
                  <a:schemeClr val="accent2"/>
                </a:solidFill>
              </a:rPr>
              <a:t>Terorist</a:t>
            </a:r>
            <a:r>
              <a:rPr lang="cs-CZ" altLang="cs-CZ" sz="2000" i="1">
                <a:solidFill>
                  <a:schemeClr val="accent2"/>
                </a:solidFill>
              </a:rPr>
              <a:t>é a rukojmí </a:t>
            </a:r>
            <a:endParaRPr lang="cs-CZ" altLang="cs-CZ" sz="200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  <a:buFontTx/>
              <a:buChar char="•"/>
            </a:pPr>
            <a:r>
              <a:rPr lang="cs-CZ" altLang="cs-CZ" sz="2000" i="1">
                <a:solidFill>
                  <a:schemeClr val="accent2"/>
                </a:solidFill>
              </a:rPr>
              <a:t>Řešení trade-off i</a:t>
            </a:r>
            <a:r>
              <a:rPr lang="en-GB" altLang="cs-CZ" sz="2000" i="1">
                <a:solidFill>
                  <a:schemeClr val="accent2"/>
                </a:solidFill>
              </a:rPr>
              <a:t>nfla</a:t>
            </a:r>
            <a:r>
              <a:rPr lang="cs-CZ" altLang="cs-CZ" sz="2000" i="1">
                <a:solidFill>
                  <a:schemeClr val="accent2"/>
                </a:solidFill>
              </a:rPr>
              <a:t>ce</a:t>
            </a:r>
            <a:r>
              <a:rPr lang="en-GB" altLang="cs-CZ" sz="2000" i="1">
                <a:solidFill>
                  <a:schemeClr val="accent2"/>
                </a:solidFill>
              </a:rPr>
              <a:t> – </a:t>
            </a:r>
            <a:r>
              <a:rPr lang="cs-CZ" altLang="cs-CZ" sz="2000" i="1">
                <a:solidFill>
                  <a:schemeClr val="accent2"/>
                </a:solidFill>
              </a:rPr>
              <a:t>výstup </a:t>
            </a:r>
            <a:r>
              <a:rPr lang="en-GB" altLang="cs-CZ" sz="2000" i="1">
                <a:solidFill>
                  <a:schemeClr val="accent2"/>
                </a:solidFill>
              </a:rPr>
              <a:t>(</a:t>
            </a:r>
            <a:r>
              <a:rPr lang="cs-CZ" altLang="cs-CZ" sz="2000" i="1">
                <a:solidFill>
                  <a:schemeClr val="accent2"/>
                </a:solidFill>
              </a:rPr>
              <a:t>nezaměstnanost</a:t>
            </a:r>
            <a:r>
              <a:rPr lang="en-GB" altLang="cs-CZ" sz="2000" i="1">
                <a:solidFill>
                  <a:schemeClr val="accent2"/>
                </a:solidFill>
              </a:rPr>
              <a:t>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GB" altLang="cs-CZ" sz="2000" i="1">
                <a:solidFill>
                  <a:schemeClr val="accent2"/>
                </a:solidFill>
              </a:rPr>
              <a:t>Invest</a:t>
            </a:r>
            <a:r>
              <a:rPr lang="cs-CZ" altLang="cs-CZ" sz="2000" i="1">
                <a:solidFill>
                  <a:schemeClr val="accent2"/>
                </a:solidFill>
              </a:rPr>
              <a:t>iční</a:t>
            </a:r>
            <a:r>
              <a:rPr lang="en-GB" altLang="cs-CZ" sz="2000" i="1">
                <a:solidFill>
                  <a:schemeClr val="accent2"/>
                </a:solidFill>
              </a:rPr>
              <a:t>/FDI </a:t>
            </a:r>
            <a:r>
              <a:rPr lang="cs-CZ" altLang="cs-CZ" sz="2000" i="1">
                <a:solidFill>
                  <a:schemeClr val="accent2"/>
                </a:solidFill>
              </a:rPr>
              <a:t>pobídky</a:t>
            </a:r>
            <a:endParaRPr lang="en-GB" altLang="cs-CZ" sz="200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  <a:buFontTx/>
              <a:buChar char="•"/>
            </a:pPr>
            <a:r>
              <a:rPr lang="cs-CZ" altLang="cs-CZ" sz="2000" i="1">
                <a:solidFill>
                  <a:schemeClr val="accent2"/>
                </a:solidFill>
              </a:rPr>
              <a:t>Pobídky pro </a:t>
            </a:r>
            <a:r>
              <a:rPr lang="en-GB" altLang="cs-CZ" sz="2000" i="1">
                <a:solidFill>
                  <a:schemeClr val="accent2"/>
                </a:solidFill>
              </a:rPr>
              <a:t>R&amp;D (</a:t>
            </a:r>
            <a:r>
              <a:rPr lang="cs-CZ" altLang="cs-CZ" sz="2000" i="1">
                <a:solidFill>
                  <a:schemeClr val="accent2"/>
                </a:solidFill>
              </a:rPr>
              <a:t>dočasný </a:t>
            </a:r>
            <a:r>
              <a:rPr lang="en-GB" altLang="cs-CZ" sz="2000" i="1">
                <a:solidFill>
                  <a:schemeClr val="accent2"/>
                </a:solidFill>
              </a:rPr>
              <a:t>monopol</a:t>
            </a:r>
            <a:r>
              <a:rPr lang="cs-CZ" altLang="cs-CZ" sz="2000" i="1">
                <a:solidFill>
                  <a:schemeClr val="accent2"/>
                </a:solidFill>
              </a:rPr>
              <a:t> z patentu</a:t>
            </a:r>
            <a:r>
              <a:rPr lang="en-GB" altLang="cs-CZ" sz="2000" i="1">
                <a:solidFill>
                  <a:schemeClr val="accent2"/>
                </a:solidFill>
              </a:rPr>
              <a:t>)</a:t>
            </a:r>
            <a:endParaRPr lang="cs-CZ" altLang="cs-CZ" sz="2000" i="1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GB" altLang="cs-CZ" sz="2000" i="1">
                <a:solidFill>
                  <a:schemeClr val="accent2"/>
                </a:solidFill>
              </a:rPr>
              <a:t>St</a:t>
            </a:r>
            <a:r>
              <a:rPr lang="cs-CZ" altLang="cs-CZ" sz="2000" i="1">
                <a:solidFill>
                  <a:schemeClr val="accent2"/>
                </a:solidFill>
              </a:rPr>
              <a:t>átní kontrola nad respektováním zákonů</a:t>
            </a:r>
            <a:endParaRPr lang="cs-CZ" altLang="cs-CZ" sz="200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GB" altLang="cs-CZ" sz="2000" b="1" u="sng">
                <a:solidFill>
                  <a:srgbClr val="FF0000"/>
                </a:solidFill>
              </a:rPr>
              <a:t>Typ</a:t>
            </a:r>
            <a:r>
              <a:rPr lang="cs-CZ" altLang="cs-CZ" sz="2000" b="1" u="sng">
                <a:solidFill>
                  <a:srgbClr val="FF0000"/>
                </a:solidFill>
              </a:rPr>
              <a:t>y pravidel pro </a:t>
            </a:r>
            <a:r>
              <a:rPr lang="en-GB" altLang="cs-CZ" sz="2000" b="1" u="sng">
                <a:solidFill>
                  <a:srgbClr val="FF0000"/>
                </a:solidFill>
              </a:rPr>
              <a:t>m</a:t>
            </a:r>
            <a:r>
              <a:rPr lang="cs-CZ" altLang="cs-CZ" sz="2000" b="1" u="sng">
                <a:solidFill>
                  <a:srgbClr val="FF0000"/>
                </a:solidFill>
              </a:rPr>
              <a:t>ěnovou </a:t>
            </a:r>
            <a:r>
              <a:rPr lang="en-GB" altLang="cs-CZ" sz="2000" b="1" u="sng">
                <a:solidFill>
                  <a:srgbClr val="FF0000"/>
                </a:solidFill>
              </a:rPr>
              <a:t>poli</a:t>
            </a:r>
            <a:r>
              <a:rPr lang="cs-CZ" altLang="cs-CZ" sz="2000" b="1" u="sng">
                <a:solidFill>
                  <a:srgbClr val="FF0000"/>
                </a:solidFill>
              </a:rPr>
              <a:t>tiku</a:t>
            </a:r>
            <a:endParaRPr lang="en-GB" altLang="cs-CZ" sz="2000">
              <a:solidFill>
                <a:srgbClr val="FF0000"/>
              </a:solidFill>
            </a:endParaRP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GB" altLang="cs-CZ" sz="2000" i="1">
                <a:solidFill>
                  <a:schemeClr val="accent2"/>
                </a:solidFill>
              </a:rPr>
              <a:t>Monetarist</a:t>
            </a:r>
            <a:r>
              <a:rPr lang="cs-CZ" altLang="cs-CZ" sz="2000" i="1">
                <a:solidFill>
                  <a:schemeClr val="accent2"/>
                </a:solidFill>
              </a:rPr>
              <a:t>ické pravidlo- </a:t>
            </a:r>
            <a:r>
              <a:rPr lang="en-GB" altLang="cs-CZ" sz="2000"/>
              <a:t> Milton Freedman- </a:t>
            </a:r>
            <a:r>
              <a:rPr lang="cs-CZ" altLang="cs-CZ" sz="2000"/>
              <a:t>nízký stabilní růst </a:t>
            </a:r>
            <a:r>
              <a:rPr lang="en-GB" altLang="cs-CZ" sz="2000"/>
              <a:t>M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cs-CZ" altLang="cs-CZ" sz="2000" i="1">
                <a:solidFill>
                  <a:schemeClr val="accent2"/>
                </a:solidFill>
              </a:rPr>
              <a:t>Cílování n</a:t>
            </a:r>
            <a:r>
              <a:rPr lang="en-GB" altLang="cs-CZ" sz="2000" i="1">
                <a:solidFill>
                  <a:schemeClr val="accent2"/>
                </a:solidFill>
              </a:rPr>
              <a:t>omin</a:t>
            </a:r>
            <a:r>
              <a:rPr lang="cs-CZ" altLang="cs-CZ" sz="2000" i="1">
                <a:solidFill>
                  <a:schemeClr val="accent2"/>
                </a:solidFill>
              </a:rPr>
              <a:t>álního H</a:t>
            </a:r>
            <a:r>
              <a:rPr lang="en-GB" altLang="cs-CZ" sz="2000" i="1">
                <a:solidFill>
                  <a:schemeClr val="accent2"/>
                </a:solidFill>
              </a:rPr>
              <a:t>DP</a:t>
            </a:r>
            <a:r>
              <a:rPr lang="cs-CZ" altLang="cs-CZ" sz="2000" i="1">
                <a:solidFill>
                  <a:schemeClr val="accent2"/>
                </a:solidFill>
              </a:rPr>
              <a:t>-</a:t>
            </a:r>
            <a:r>
              <a:rPr lang="en-GB" altLang="cs-CZ" sz="2000"/>
              <a:t> pl</a:t>
            </a:r>
            <a:r>
              <a:rPr lang="cs-CZ" altLang="cs-CZ" sz="2000"/>
              <a:t>ánovaný vývoj H</a:t>
            </a:r>
            <a:r>
              <a:rPr lang="en-GB" altLang="cs-CZ" sz="2000"/>
              <a:t>DP- </a:t>
            </a:r>
            <a:r>
              <a:rPr lang="cs-CZ" altLang="cs-CZ" sz="2000"/>
              <a:t>umožňuje reagovat na změny V</a:t>
            </a:r>
            <a:endParaRPr lang="en-GB" altLang="cs-CZ" sz="2000"/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GB" altLang="cs-CZ" sz="2000" i="1">
                <a:solidFill>
                  <a:schemeClr val="accent2"/>
                </a:solidFill>
              </a:rPr>
              <a:t>Taylor</a:t>
            </a:r>
            <a:r>
              <a:rPr lang="cs-CZ" altLang="cs-CZ" sz="2000" i="1">
                <a:solidFill>
                  <a:schemeClr val="accent2"/>
                </a:solidFill>
              </a:rPr>
              <a:t>ovo pravidlo</a:t>
            </a:r>
            <a:r>
              <a:rPr lang="en-GB" altLang="cs-CZ" sz="2000"/>
              <a:t>- </a:t>
            </a:r>
            <a:endParaRPr lang="cs-CZ" altLang="cs-CZ" sz="2000"/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GB" altLang="cs-CZ" sz="2000" i="1">
                <a:solidFill>
                  <a:schemeClr val="accent2"/>
                </a:solidFill>
              </a:rPr>
              <a:t>Infla</a:t>
            </a:r>
            <a:r>
              <a:rPr lang="cs-CZ" altLang="cs-CZ" sz="2000" i="1">
                <a:solidFill>
                  <a:schemeClr val="accent2"/>
                </a:solidFill>
              </a:rPr>
              <a:t>ční cílování</a:t>
            </a:r>
            <a:r>
              <a:rPr lang="en-GB" altLang="cs-CZ" sz="2000" i="1">
                <a:solidFill>
                  <a:schemeClr val="accent2"/>
                </a:solidFill>
              </a:rPr>
              <a:t>-</a:t>
            </a:r>
            <a:r>
              <a:rPr lang="en-GB" altLang="cs-CZ" sz="2000"/>
              <a:t> i) </a:t>
            </a:r>
            <a:r>
              <a:rPr lang="cs-CZ" altLang="cs-CZ" sz="2000"/>
              <a:t>cílování</a:t>
            </a:r>
            <a:r>
              <a:rPr lang="en-GB" altLang="cs-CZ" sz="2000"/>
              <a:t> </a:t>
            </a:r>
            <a:r>
              <a:rPr lang="cs-CZ" altLang="cs-CZ" sz="2000">
                <a:solidFill>
                  <a:srgbClr val="33CC33"/>
                </a:solidFill>
              </a:rPr>
              <a:t>současné </a:t>
            </a:r>
            <a:r>
              <a:rPr lang="en-GB" altLang="cs-CZ" sz="2000" b="1" i="1">
                <a:solidFill>
                  <a:srgbClr val="33CC33"/>
                </a:solidFill>
                <a:latin typeface="Symbol" pitchFamily="18" charset="2"/>
              </a:rPr>
              <a:t>p</a:t>
            </a:r>
            <a:r>
              <a:rPr lang="en-GB" altLang="cs-CZ" sz="2000" b="1" i="1">
                <a:latin typeface="Symbol" pitchFamily="18" charset="2"/>
              </a:rPr>
              <a:t> </a:t>
            </a:r>
            <a:r>
              <a:rPr lang="en-GB" altLang="cs-CZ" sz="2000"/>
              <a:t>; </a:t>
            </a:r>
            <a:endParaRPr lang="cs-CZ" altLang="cs-CZ" sz="2000"/>
          </a:p>
          <a:p>
            <a:pPr>
              <a:spcBef>
                <a:spcPct val="30000"/>
              </a:spcBef>
            </a:pPr>
            <a:r>
              <a:rPr lang="cs-CZ" altLang="cs-CZ" sz="2000"/>
              <a:t>		</a:t>
            </a:r>
            <a:r>
              <a:rPr lang="en-GB" altLang="cs-CZ" sz="2000"/>
              <a:t>ii) </a:t>
            </a:r>
            <a:r>
              <a:rPr lang="cs-CZ" altLang="cs-CZ" sz="2000"/>
              <a:t>cílování </a:t>
            </a:r>
            <a:r>
              <a:rPr lang="en-GB" altLang="cs-CZ" sz="2000">
                <a:solidFill>
                  <a:srgbClr val="33CC33"/>
                </a:solidFill>
              </a:rPr>
              <a:t>predi</a:t>
            </a:r>
            <a:r>
              <a:rPr lang="cs-CZ" altLang="cs-CZ" sz="2000">
                <a:solidFill>
                  <a:srgbClr val="33CC33"/>
                </a:solidFill>
              </a:rPr>
              <a:t>kce </a:t>
            </a:r>
            <a:r>
              <a:rPr lang="en-GB" altLang="cs-CZ" sz="2000" b="1" i="1">
                <a:solidFill>
                  <a:srgbClr val="33CC33"/>
                </a:solidFill>
                <a:latin typeface="Symbol" pitchFamily="18" charset="2"/>
              </a:rPr>
              <a:t>p</a:t>
            </a:r>
            <a:r>
              <a:rPr lang="en-GB" altLang="cs-CZ" sz="2000" b="1" i="1">
                <a:latin typeface="Symbol" pitchFamily="18" charset="2"/>
              </a:rPr>
              <a:t> </a:t>
            </a:r>
            <a:r>
              <a:rPr lang="en-GB" altLang="cs-CZ" sz="2000"/>
              <a:t>;</a:t>
            </a:r>
            <a:endParaRPr lang="cs-CZ" altLang="cs-CZ" sz="2000"/>
          </a:p>
          <a:p>
            <a:pPr>
              <a:spcBef>
                <a:spcPct val="30000"/>
              </a:spcBef>
            </a:pPr>
            <a:r>
              <a:rPr lang="cs-CZ" altLang="cs-CZ" sz="2000"/>
              <a:t>		</a:t>
            </a:r>
            <a:r>
              <a:rPr lang="en-GB" altLang="cs-CZ" sz="2000"/>
              <a:t>iii) </a:t>
            </a:r>
            <a:r>
              <a:rPr lang="cs-CZ" altLang="cs-CZ" sz="2000"/>
              <a:t>komplikovanější pravidla</a:t>
            </a:r>
            <a:endParaRPr lang="en-GB" altLang="cs-CZ" sz="2000"/>
          </a:p>
        </p:txBody>
      </p:sp>
      <p:pic>
        <p:nvPicPr>
          <p:cNvPr id="2058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4319588"/>
            <a:ext cx="4672013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/>
              <a:t>Debat</a:t>
            </a:r>
            <a:r>
              <a:rPr lang="cs-CZ" altLang="cs-CZ" sz="2800" b="1" i="1"/>
              <a:t>a pravidla vs. diskrece</a:t>
            </a:r>
            <a:endParaRPr lang="en-GB" altLang="cs-CZ" sz="2000" u="sng"/>
          </a:p>
        </p:txBody>
      </p:sp>
    </p:spTree>
    <p:extLst>
      <p:ext uri="{BB962C8B-B14F-4D97-AF65-F5344CB8AC3E}">
        <p14:creationId xmlns:p14="http://schemas.microsoft.com/office/powerpoint/2010/main" val="171693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5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5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5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5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5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5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5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778" name="Picture 2" descr="pic05582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25400"/>
            <a:ext cx="8675687" cy="6713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3779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99450" y="6642100"/>
            <a:ext cx="468313" cy="215900"/>
          </a:xfrm>
          <a:prstGeom prst="actionButtonBackPrevious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18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777" y="621983"/>
            <a:ext cx="5879746" cy="5725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50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3" y="431507"/>
            <a:ext cx="7997063" cy="607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06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Solow</a:t>
            </a:r>
            <a:r>
              <a:rPr lang="cs-CZ" altLang="cs-CZ" sz="2800" b="1" i="1">
                <a:solidFill>
                  <a:schemeClr val="tx2"/>
                </a:solidFill>
              </a:rPr>
              <a:t>ův</a:t>
            </a:r>
            <a:r>
              <a:rPr lang="en-GB" altLang="cs-CZ" sz="2800" b="1" i="1">
                <a:solidFill>
                  <a:schemeClr val="tx2"/>
                </a:solidFill>
              </a:rPr>
              <a:t> Model- </a:t>
            </a:r>
            <a:r>
              <a:rPr lang="cs-CZ" altLang="cs-CZ" b="1" i="1">
                <a:solidFill>
                  <a:schemeClr val="tx2"/>
                </a:solidFill>
              </a:rPr>
              <a:t>bez</a:t>
            </a:r>
            <a:r>
              <a:rPr lang="en-GB" altLang="cs-CZ" b="1" i="1">
                <a:solidFill>
                  <a:schemeClr val="tx2"/>
                </a:solidFill>
              </a:rPr>
              <a:t> popula</a:t>
            </a:r>
            <a:r>
              <a:rPr lang="cs-CZ" altLang="cs-CZ" b="1" i="1">
                <a:solidFill>
                  <a:schemeClr val="tx2"/>
                </a:solidFill>
              </a:rPr>
              <a:t>čního </a:t>
            </a:r>
            <a:r>
              <a:rPr lang="en-US" altLang="cs-CZ" b="1" i="1">
                <a:solidFill>
                  <a:schemeClr val="tx2"/>
                </a:solidFill>
              </a:rPr>
              <a:t>&amp;</a:t>
            </a:r>
            <a:r>
              <a:rPr lang="en-GB" altLang="cs-CZ" b="1" i="1">
                <a:solidFill>
                  <a:schemeClr val="tx2"/>
                </a:solidFill>
              </a:rPr>
              <a:t> technolog</a:t>
            </a:r>
            <a:r>
              <a:rPr lang="cs-CZ" altLang="cs-CZ" b="1" i="1">
                <a:solidFill>
                  <a:schemeClr val="tx2"/>
                </a:solidFill>
              </a:rPr>
              <a:t>ického růstu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211138" y="612775"/>
            <a:ext cx="8691562" cy="575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cs-CZ" altLang="cs-CZ" sz="2200" u="sng"/>
              <a:t>Nabídka</a:t>
            </a:r>
            <a:r>
              <a:rPr lang="en-GB" altLang="cs-CZ" sz="2200" u="sng"/>
              <a:t>- </a:t>
            </a:r>
            <a:r>
              <a:rPr lang="cs-CZ" altLang="cs-CZ" sz="2200" u="sng"/>
              <a:t>dána</a:t>
            </a:r>
            <a:r>
              <a:rPr lang="en-GB" altLang="cs-CZ" sz="2200" u="sng"/>
              <a:t> </a:t>
            </a:r>
            <a:r>
              <a:rPr lang="en-GB" altLang="cs-CZ" sz="2200" i="1" u="sng">
                <a:solidFill>
                  <a:srgbClr val="00CC00"/>
                </a:solidFill>
              </a:rPr>
              <a:t>produ</a:t>
            </a:r>
            <a:r>
              <a:rPr lang="cs-CZ" altLang="cs-CZ" sz="2200" i="1" u="sng">
                <a:solidFill>
                  <a:srgbClr val="00CC00"/>
                </a:solidFill>
              </a:rPr>
              <a:t>kční</a:t>
            </a:r>
            <a:r>
              <a:rPr lang="en-GB" altLang="cs-CZ" sz="2200" i="1" u="sng">
                <a:solidFill>
                  <a:srgbClr val="00CC00"/>
                </a:solidFill>
              </a:rPr>
              <a:t> fun</a:t>
            </a:r>
            <a:r>
              <a:rPr lang="cs-CZ" altLang="cs-CZ" sz="2200" i="1" u="sng">
                <a:solidFill>
                  <a:srgbClr val="00CC00"/>
                </a:solidFill>
              </a:rPr>
              <a:t>kcí	</a:t>
            </a:r>
            <a:r>
              <a:rPr lang="en-GB" altLang="cs-CZ" sz="2200"/>
              <a:t>	</a:t>
            </a:r>
            <a:r>
              <a:rPr lang="en-GB" altLang="cs-CZ" sz="2200" b="1" i="1">
                <a:solidFill>
                  <a:schemeClr val="accent2"/>
                </a:solidFill>
              </a:rPr>
              <a:t>Y=F(K;L)</a:t>
            </a:r>
          </a:p>
          <a:p>
            <a:pPr>
              <a:spcBef>
                <a:spcPct val="40000"/>
              </a:spcBef>
            </a:pPr>
            <a:r>
              <a:rPr lang="cs-CZ" altLang="cs-CZ" sz="2200" i="1" u="sng">
                <a:solidFill>
                  <a:srgbClr val="00CC00"/>
                </a:solidFill>
              </a:rPr>
              <a:t>K</a:t>
            </a:r>
            <a:r>
              <a:rPr lang="en-GB" altLang="cs-CZ" sz="2200" i="1" u="sng">
                <a:solidFill>
                  <a:srgbClr val="00CC00"/>
                </a:solidFill>
              </a:rPr>
              <a:t>onstant</a:t>
            </a:r>
            <a:r>
              <a:rPr lang="cs-CZ" altLang="cs-CZ" sz="2200" i="1" u="sng">
                <a:solidFill>
                  <a:srgbClr val="00CC00"/>
                </a:solidFill>
              </a:rPr>
              <a:t>ní výnosy z rozsahu</a:t>
            </a:r>
            <a:r>
              <a:rPr lang="en-GB" altLang="cs-CZ" sz="2200"/>
              <a:t>		</a:t>
            </a:r>
            <a:r>
              <a:rPr lang="en-GB" altLang="cs-CZ" sz="2200" b="1" i="1">
                <a:solidFill>
                  <a:schemeClr val="accent2"/>
                </a:solidFill>
              </a:rPr>
              <a:t>F (z.K; z.L) = z.F(K;L) = z.Y</a:t>
            </a:r>
          </a:p>
          <a:p>
            <a:pPr>
              <a:spcBef>
                <a:spcPct val="40000"/>
              </a:spcBef>
            </a:pPr>
            <a:r>
              <a:rPr lang="cs-CZ" altLang="cs-CZ" sz="2200"/>
              <a:t>pro</a:t>
            </a:r>
            <a:r>
              <a:rPr lang="en-GB" altLang="cs-CZ" sz="2200"/>
              <a:t> </a:t>
            </a:r>
            <a:r>
              <a:rPr lang="en-GB" altLang="cs-CZ" sz="2200" b="1" i="1">
                <a:solidFill>
                  <a:schemeClr val="accent2"/>
                </a:solidFill>
              </a:rPr>
              <a:t>z=1/L</a:t>
            </a:r>
            <a:r>
              <a:rPr lang="en-GB" altLang="cs-CZ" sz="2200"/>
              <a:t>:			</a:t>
            </a:r>
            <a:r>
              <a:rPr lang="en-GB" altLang="cs-CZ" sz="2200" b="1" i="1">
                <a:solidFill>
                  <a:schemeClr val="accent2"/>
                </a:solidFill>
              </a:rPr>
              <a:t>Y/L  = F (K/L; 1)	</a:t>
            </a:r>
            <a:r>
              <a:rPr lang="en-GB" altLang="cs-CZ" sz="2200" b="1" i="1"/>
              <a:t>	</a:t>
            </a:r>
            <a:r>
              <a:rPr lang="cs-CZ" altLang="cs-CZ" sz="2200"/>
              <a:t>nebo</a:t>
            </a:r>
            <a:endParaRPr lang="en-GB" altLang="cs-CZ" sz="2200" b="1" i="1"/>
          </a:p>
          <a:p>
            <a:pPr>
              <a:spcBef>
                <a:spcPct val="40000"/>
              </a:spcBef>
            </a:pPr>
            <a:r>
              <a:rPr lang="en-GB" altLang="cs-CZ" sz="2200" b="1" i="1"/>
              <a:t>				</a:t>
            </a:r>
            <a:r>
              <a:rPr lang="en-GB" altLang="cs-CZ" sz="2200" b="1" i="1">
                <a:solidFill>
                  <a:schemeClr val="accent2"/>
                </a:solidFill>
              </a:rPr>
              <a:t>y = f (k)</a:t>
            </a:r>
            <a:r>
              <a:rPr lang="en-GB" altLang="cs-CZ" sz="2200"/>
              <a:t>		</a:t>
            </a:r>
            <a:r>
              <a:rPr lang="cs-CZ" altLang="cs-CZ" sz="2200"/>
              <a:t>kde</a:t>
            </a:r>
            <a:r>
              <a:rPr lang="en-GB" altLang="cs-CZ" sz="2200"/>
              <a:t> </a:t>
            </a:r>
            <a:r>
              <a:rPr lang="en-GB" altLang="cs-CZ" sz="2200" b="1" i="1">
                <a:solidFill>
                  <a:schemeClr val="accent2"/>
                </a:solidFill>
              </a:rPr>
              <a:t>y = Y/L</a:t>
            </a:r>
            <a:r>
              <a:rPr lang="en-GB" altLang="cs-CZ" sz="2200" b="1" i="1"/>
              <a:t> </a:t>
            </a:r>
            <a:r>
              <a:rPr lang="en-GB" altLang="cs-CZ" sz="2200"/>
              <a:t>a </a:t>
            </a:r>
            <a:r>
              <a:rPr lang="en-GB" altLang="cs-CZ" sz="2200" b="1" i="1">
                <a:solidFill>
                  <a:schemeClr val="accent2"/>
                </a:solidFill>
              </a:rPr>
              <a:t>k = K/L</a:t>
            </a:r>
          </a:p>
          <a:p>
            <a:pPr>
              <a:spcBef>
                <a:spcPct val="70000"/>
              </a:spcBef>
            </a:pPr>
            <a:r>
              <a:rPr lang="cs-CZ" altLang="cs-CZ" sz="2200" i="1" u="sng">
                <a:solidFill>
                  <a:srgbClr val="00CC00"/>
                </a:solidFill>
              </a:rPr>
              <a:t>Poptávka</a:t>
            </a:r>
            <a:r>
              <a:rPr lang="en-GB" altLang="cs-CZ" sz="2200" i="1">
                <a:solidFill>
                  <a:srgbClr val="00CC00"/>
                </a:solidFill>
              </a:rPr>
              <a:t>	</a:t>
            </a:r>
            <a:r>
              <a:rPr lang="en-GB" altLang="cs-CZ" sz="2200"/>
              <a:t>			</a:t>
            </a:r>
            <a:r>
              <a:rPr lang="en-GB" altLang="cs-CZ" sz="2200" b="1" i="1">
                <a:solidFill>
                  <a:schemeClr val="accent2"/>
                </a:solidFill>
              </a:rPr>
              <a:t>y = c + i</a:t>
            </a:r>
          </a:p>
          <a:p>
            <a:pPr>
              <a:spcBef>
                <a:spcPct val="70000"/>
              </a:spcBef>
            </a:pPr>
            <a:r>
              <a:rPr lang="cs-CZ" altLang="cs-CZ" sz="2200" i="1" u="sng">
                <a:solidFill>
                  <a:srgbClr val="00CC00"/>
                </a:solidFill>
              </a:rPr>
              <a:t>Spotřební fu</a:t>
            </a:r>
            <a:r>
              <a:rPr lang="en-GB" altLang="cs-CZ" sz="2200" i="1" u="sng">
                <a:solidFill>
                  <a:srgbClr val="00CC00"/>
                </a:solidFill>
              </a:rPr>
              <a:t>n</a:t>
            </a:r>
            <a:r>
              <a:rPr lang="cs-CZ" altLang="cs-CZ" sz="2200" i="1" u="sng">
                <a:solidFill>
                  <a:srgbClr val="00CC00"/>
                </a:solidFill>
              </a:rPr>
              <a:t>k</a:t>
            </a:r>
            <a:r>
              <a:rPr lang="en-GB" altLang="cs-CZ" sz="2200" i="1" u="sng">
                <a:solidFill>
                  <a:srgbClr val="00CC00"/>
                </a:solidFill>
              </a:rPr>
              <a:t>c</a:t>
            </a:r>
            <a:r>
              <a:rPr lang="cs-CZ" altLang="cs-CZ" sz="2200" i="1" u="sng">
                <a:solidFill>
                  <a:srgbClr val="00CC00"/>
                </a:solidFill>
              </a:rPr>
              <a:t>e</a:t>
            </a:r>
            <a:r>
              <a:rPr lang="en-GB" altLang="cs-CZ" sz="2200"/>
              <a:t>		</a:t>
            </a:r>
            <a:r>
              <a:rPr lang="en-GB" altLang="cs-CZ" sz="2200" b="1" i="1">
                <a:solidFill>
                  <a:schemeClr val="accent2"/>
                </a:solidFill>
              </a:rPr>
              <a:t>c = (1-s) .y</a:t>
            </a:r>
            <a:r>
              <a:rPr lang="en-GB" altLang="cs-CZ" sz="2200" b="1" i="1"/>
              <a:t> </a:t>
            </a:r>
          </a:p>
          <a:p>
            <a:pPr>
              <a:spcBef>
                <a:spcPct val="40000"/>
              </a:spcBef>
            </a:pPr>
            <a:r>
              <a:rPr lang="en-GB" altLang="cs-CZ" sz="2200"/>
              <a:t>substitu</a:t>
            </a:r>
            <a:r>
              <a:rPr lang="cs-CZ" altLang="cs-CZ" sz="2200"/>
              <a:t>ujeme</a:t>
            </a:r>
            <a:r>
              <a:rPr lang="en-GB" altLang="cs-CZ" sz="2200"/>
              <a:t>		</a:t>
            </a:r>
            <a:r>
              <a:rPr lang="en-GB" altLang="cs-CZ" sz="2200" b="1" i="1">
                <a:solidFill>
                  <a:schemeClr val="accent2"/>
                </a:solidFill>
              </a:rPr>
              <a:t>y = (1-s) .y + i</a:t>
            </a:r>
            <a:r>
              <a:rPr lang="en-GB" altLang="cs-CZ" sz="2200" b="1" i="1"/>
              <a:t>	</a:t>
            </a:r>
            <a:r>
              <a:rPr lang="en-GB" altLang="cs-CZ" sz="2200" b="1">
                <a:sym typeface="Symbol" pitchFamily="18" charset="2"/>
              </a:rPr>
              <a:t>  </a:t>
            </a:r>
            <a:r>
              <a:rPr lang="en-GB" altLang="cs-CZ" sz="2200" b="1" i="1">
                <a:solidFill>
                  <a:schemeClr val="accent2"/>
                </a:solidFill>
              </a:rPr>
              <a:t>i = s .y = s. f(k)</a:t>
            </a:r>
          </a:p>
          <a:p>
            <a:pPr>
              <a:spcBef>
                <a:spcPct val="70000"/>
              </a:spcBef>
            </a:pPr>
            <a:r>
              <a:rPr lang="cs-CZ" altLang="cs-CZ" sz="2200"/>
              <a:t>z minulé přednášky</a:t>
            </a:r>
            <a:r>
              <a:rPr lang="en-GB" altLang="cs-CZ" sz="2200"/>
              <a:t>		</a:t>
            </a:r>
            <a:r>
              <a:rPr lang="en-GB" altLang="cs-CZ" sz="2200" b="1" i="1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GB" altLang="cs-CZ" sz="2200" b="1" i="1">
                <a:solidFill>
                  <a:schemeClr val="accent2"/>
                </a:solidFill>
              </a:rPr>
              <a:t>K = s. F (K</a:t>
            </a:r>
            <a:r>
              <a:rPr lang="cs-CZ" altLang="cs-CZ" sz="2200" b="1" i="1">
                <a:solidFill>
                  <a:schemeClr val="accent2"/>
                </a:solidFill>
              </a:rPr>
              <a:t>;L</a:t>
            </a:r>
            <a:r>
              <a:rPr lang="en-GB" altLang="cs-CZ" sz="2200" b="1" i="1">
                <a:solidFill>
                  <a:schemeClr val="accent2"/>
                </a:solidFill>
              </a:rPr>
              <a:t>) - </a:t>
            </a:r>
            <a:r>
              <a:rPr lang="en-GB" altLang="cs-CZ" sz="2200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en-GB" altLang="cs-CZ" sz="2200" b="1" i="1">
                <a:solidFill>
                  <a:schemeClr val="accent2"/>
                </a:solidFill>
              </a:rPr>
              <a:t> . K</a:t>
            </a:r>
            <a:r>
              <a:rPr lang="en-GB" altLang="cs-CZ" sz="2200" b="1" i="1"/>
              <a:t> 	;</a:t>
            </a:r>
            <a:r>
              <a:rPr lang="en-GB" altLang="cs-CZ" sz="2200" b="1">
                <a:sym typeface="Symbol" pitchFamily="18" charset="2"/>
              </a:rPr>
              <a:t> </a:t>
            </a:r>
            <a:r>
              <a:rPr lang="en-GB" altLang="cs-CZ" sz="2200" b="1" i="1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GB" altLang="cs-CZ" sz="2200" b="1" i="1">
                <a:solidFill>
                  <a:schemeClr val="accent2"/>
                </a:solidFill>
              </a:rPr>
              <a:t>k = </a:t>
            </a:r>
            <a:r>
              <a:rPr lang="en-GB" altLang="cs-CZ" sz="2200" b="1" i="1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GB" altLang="cs-CZ" sz="2200" b="1" i="1">
                <a:solidFill>
                  <a:schemeClr val="accent2"/>
                </a:solidFill>
              </a:rPr>
              <a:t>K/L</a:t>
            </a:r>
            <a:r>
              <a:rPr lang="en-GB" altLang="cs-CZ" sz="2200" b="1" i="1"/>
              <a:t>	</a:t>
            </a:r>
            <a:r>
              <a:rPr lang="en-GB" altLang="cs-CZ" sz="2200"/>
              <a:t>t</a:t>
            </a:r>
            <a:r>
              <a:rPr lang="cs-CZ" altLang="cs-CZ" sz="2200"/>
              <a:t>edy</a:t>
            </a:r>
            <a:endParaRPr lang="en-GB" altLang="cs-CZ" sz="2200" b="1" i="1"/>
          </a:p>
          <a:p>
            <a:pPr>
              <a:spcBef>
                <a:spcPct val="40000"/>
              </a:spcBef>
            </a:pPr>
            <a:r>
              <a:rPr lang="en-GB" altLang="cs-CZ" b="1" i="1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GB" altLang="cs-CZ" b="1" i="1">
                <a:solidFill>
                  <a:schemeClr val="accent2"/>
                </a:solidFill>
              </a:rPr>
              <a:t>k = s. F (K</a:t>
            </a:r>
            <a:r>
              <a:rPr lang="cs-CZ" altLang="cs-CZ" b="1" i="1">
                <a:solidFill>
                  <a:schemeClr val="accent2"/>
                </a:solidFill>
              </a:rPr>
              <a:t>;L</a:t>
            </a:r>
            <a:r>
              <a:rPr lang="en-GB" altLang="cs-CZ" b="1" i="1">
                <a:solidFill>
                  <a:schemeClr val="accent2"/>
                </a:solidFill>
              </a:rPr>
              <a:t>)/L - </a:t>
            </a:r>
            <a:r>
              <a:rPr lang="en-GB" altLang="cs-CZ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en-GB" altLang="cs-CZ" b="1" i="1">
                <a:solidFill>
                  <a:schemeClr val="accent2"/>
                </a:solidFill>
              </a:rPr>
              <a:t> . K/L =  i - </a:t>
            </a:r>
            <a:r>
              <a:rPr lang="en-GB" altLang="cs-CZ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en-GB" altLang="cs-CZ" b="1" i="1">
                <a:solidFill>
                  <a:schemeClr val="accent2"/>
                </a:solidFill>
              </a:rPr>
              <a:t> . k = s. f (k) - </a:t>
            </a:r>
            <a:r>
              <a:rPr lang="en-GB" altLang="cs-CZ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en-GB" altLang="cs-CZ" b="1" i="1">
                <a:solidFill>
                  <a:schemeClr val="accent2"/>
                </a:solidFill>
              </a:rPr>
              <a:t> . k</a:t>
            </a:r>
          </a:p>
          <a:p>
            <a:pPr>
              <a:spcBef>
                <a:spcPct val="40000"/>
              </a:spcBef>
            </a:pPr>
            <a:r>
              <a:rPr lang="en-GB" altLang="cs-CZ" sz="2200" i="1" u="sng">
                <a:solidFill>
                  <a:srgbClr val="00CC00"/>
                </a:solidFill>
              </a:rPr>
              <a:t>St</a:t>
            </a:r>
            <a:r>
              <a:rPr lang="cs-CZ" altLang="cs-CZ" sz="2200" i="1" u="sng">
                <a:solidFill>
                  <a:srgbClr val="00CC00"/>
                </a:solidFill>
              </a:rPr>
              <a:t>álý stav</a:t>
            </a:r>
            <a:r>
              <a:rPr lang="en-GB" altLang="cs-CZ" sz="2200"/>
              <a:t> defin</a:t>
            </a:r>
            <a:r>
              <a:rPr lang="cs-CZ" altLang="cs-CZ" sz="2200"/>
              <a:t>ován jako</a:t>
            </a:r>
            <a:r>
              <a:rPr lang="en-GB" altLang="cs-CZ" sz="2200"/>
              <a:t> </a:t>
            </a:r>
            <a:r>
              <a:rPr lang="en-GB" altLang="cs-CZ" sz="2200" b="1" i="1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GB" altLang="cs-CZ" sz="2200" b="1" i="1">
                <a:solidFill>
                  <a:schemeClr val="accent2"/>
                </a:solidFill>
              </a:rPr>
              <a:t>k =0</a:t>
            </a:r>
            <a:r>
              <a:rPr lang="en-GB" altLang="cs-CZ" sz="2200"/>
              <a:t> , t</a:t>
            </a:r>
            <a:r>
              <a:rPr lang="cs-CZ" altLang="cs-CZ" sz="2200"/>
              <a:t>edy</a:t>
            </a:r>
            <a:r>
              <a:rPr lang="en-GB" altLang="cs-CZ" sz="2200"/>
              <a:t>	</a:t>
            </a:r>
            <a:r>
              <a:rPr lang="en-GB" altLang="cs-CZ" sz="2200" b="1" i="1">
                <a:solidFill>
                  <a:schemeClr val="accent2"/>
                </a:solidFill>
              </a:rPr>
              <a:t>s. f (k</a:t>
            </a:r>
            <a:r>
              <a:rPr lang="en-GB" altLang="cs-CZ" sz="2200" b="1" i="1" baseline="30000">
                <a:solidFill>
                  <a:schemeClr val="accent2"/>
                </a:solidFill>
              </a:rPr>
              <a:t>*</a:t>
            </a:r>
            <a:r>
              <a:rPr lang="en-GB" altLang="cs-CZ" sz="2200" b="1" i="1">
                <a:solidFill>
                  <a:schemeClr val="accent2"/>
                </a:solidFill>
              </a:rPr>
              <a:t>) = </a:t>
            </a:r>
            <a:r>
              <a:rPr lang="en-GB" altLang="cs-CZ" sz="2200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en-GB" altLang="cs-CZ" sz="2200" b="1" i="1">
                <a:solidFill>
                  <a:schemeClr val="accent2"/>
                </a:solidFill>
              </a:rPr>
              <a:t> . k</a:t>
            </a:r>
            <a:r>
              <a:rPr lang="en-GB" altLang="cs-CZ" sz="2200" b="1" i="1" baseline="30000">
                <a:solidFill>
                  <a:schemeClr val="accent2"/>
                </a:solidFill>
              </a:rPr>
              <a:t>*</a:t>
            </a:r>
            <a:endParaRPr lang="en-GB" altLang="cs-CZ" sz="2200" b="1" i="1">
              <a:solidFill>
                <a:schemeClr val="accent2"/>
              </a:solidFill>
            </a:endParaRPr>
          </a:p>
          <a:p>
            <a:pPr>
              <a:spcBef>
                <a:spcPct val="40000"/>
              </a:spcBef>
            </a:pPr>
            <a:r>
              <a:rPr lang="en-GB" altLang="cs-CZ" sz="2000"/>
              <a:t>	</a:t>
            </a:r>
            <a:endParaRPr lang="en-GB" altLang="cs-CZ" sz="2000" b="1" i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1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1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1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1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1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1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1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1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184150" y="1003300"/>
            <a:ext cx="8691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cs-CZ" altLang="cs-CZ" u="sng"/>
              <a:t>Spotřeba a </a:t>
            </a:r>
            <a:r>
              <a:rPr lang="en-GB" altLang="cs-CZ" u="sng"/>
              <a:t>invest</a:t>
            </a:r>
            <a:r>
              <a:rPr lang="cs-CZ" altLang="cs-CZ" u="sng"/>
              <a:t>ice</a:t>
            </a:r>
            <a:r>
              <a:rPr lang="en-GB" altLang="cs-CZ"/>
              <a:t> (</a:t>
            </a:r>
            <a:r>
              <a:rPr lang="en-GB" altLang="cs-CZ" b="1" i="1">
                <a:solidFill>
                  <a:schemeClr val="accent2"/>
                </a:solidFill>
              </a:rPr>
              <a:t>y = c + i</a:t>
            </a:r>
            <a:r>
              <a:rPr lang="en-GB" altLang="cs-CZ"/>
              <a:t>)	</a:t>
            </a:r>
            <a:r>
              <a:rPr lang="en-GB" altLang="cs-CZ" u="sng"/>
              <a:t>St</a:t>
            </a:r>
            <a:r>
              <a:rPr lang="cs-CZ" altLang="cs-CZ" u="sng"/>
              <a:t>álý stav</a:t>
            </a:r>
            <a:endParaRPr lang="en-GB" altLang="cs-CZ" b="1" i="1"/>
          </a:p>
        </p:txBody>
      </p:sp>
      <p:graphicFrame>
        <p:nvGraphicFramePr>
          <p:cNvPr id="191493" name="Object 5"/>
          <p:cNvGraphicFramePr>
            <a:graphicFrameLocks noChangeAspect="1"/>
          </p:cNvGraphicFramePr>
          <p:nvPr/>
        </p:nvGraphicFramePr>
        <p:xfrm>
          <a:off x="277813" y="2032000"/>
          <a:ext cx="4192587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8" name="obrázek" r:id="rId3" imgW="2467080" imgH="2247840" progId="Word.Picture.8">
                  <p:embed/>
                </p:oleObj>
              </mc:Choice>
              <mc:Fallback>
                <p:oleObj name="obrázek" r:id="rId3" imgW="2467080" imgH="224784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3" y="2032000"/>
                        <a:ext cx="4192587" cy="381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5" name="Object 7"/>
          <p:cNvGraphicFramePr>
            <a:graphicFrameLocks noChangeAspect="1"/>
          </p:cNvGraphicFramePr>
          <p:nvPr/>
        </p:nvGraphicFramePr>
        <p:xfrm>
          <a:off x="4849813" y="2022475"/>
          <a:ext cx="4048125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9" name="obrázek" r:id="rId5" imgW="2381400" imgH="2247840" progId="Word.Picture.8">
                  <p:embed/>
                </p:oleObj>
              </mc:Choice>
              <mc:Fallback>
                <p:oleObj name="obrázek" r:id="rId5" imgW="2381400" imgH="224784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813" y="2022475"/>
                        <a:ext cx="4048125" cy="381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6" name="Text Box 8"/>
          <p:cNvSpPr txBox="1">
            <a:spLocks noChangeArrowheads="1"/>
          </p:cNvSpPr>
          <p:nvPr/>
        </p:nvSpPr>
        <p:spPr bwMode="auto">
          <a:xfrm>
            <a:off x="4892675" y="6034088"/>
            <a:ext cx="42513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cs-CZ" altLang="cs-CZ" sz="2000"/>
              <a:t>pro</a:t>
            </a:r>
            <a:r>
              <a:rPr lang="en-GB" altLang="cs-CZ" sz="2000"/>
              <a:t> </a:t>
            </a:r>
            <a:r>
              <a:rPr lang="en-GB" altLang="cs-CZ" sz="2000" b="1" i="1">
                <a:solidFill>
                  <a:schemeClr val="accent2"/>
                </a:solidFill>
              </a:rPr>
              <a:t>k&lt;k</a:t>
            </a:r>
            <a:r>
              <a:rPr lang="en-GB" altLang="cs-CZ" sz="2000" b="1" i="1" baseline="30000">
                <a:solidFill>
                  <a:schemeClr val="accent2"/>
                </a:solidFill>
              </a:rPr>
              <a:t>*</a:t>
            </a:r>
            <a:r>
              <a:rPr lang="en-GB" altLang="cs-CZ" sz="2000">
                <a:solidFill>
                  <a:schemeClr val="accent2"/>
                </a:solidFill>
              </a:rPr>
              <a:t> </a:t>
            </a:r>
            <a:r>
              <a:rPr lang="cs-CZ" altLang="cs-CZ" sz="2000">
                <a:solidFill>
                  <a:schemeClr val="accent2"/>
                </a:solidFill>
              </a:rPr>
              <a:t>   </a:t>
            </a:r>
            <a:r>
              <a:rPr lang="en-GB" altLang="cs-CZ" sz="2000" b="1" i="1">
                <a:solidFill>
                  <a:schemeClr val="accent2"/>
                </a:solidFill>
              </a:rPr>
              <a:t>s. f (k) &gt; </a:t>
            </a:r>
            <a:r>
              <a:rPr lang="en-GB" altLang="cs-CZ" sz="2000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en-GB" altLang="cs-CZ" sz="2000" b="1" i="1">
                <a:solidFill>
                  <a:schemeClr val="accent2"/>
                </a:solidFill>
              </a:rPr>
              <a:t> . K</a:t>
            </a:r>
            <a:r>
              <a:rPr lang="cs-CZ" altLang="cs-CZ" sz="2000" b="1" i="1">
                <a:solidFill>
                  <a:schemeClr val="accent2"/>
                </a:solidFill>
              </a:rPr>
              <a:t>    </a:t>
            </a:r>
            <a:r>
              <a:rPr lang="en-GB" altLang="cs-CZ" sz="2000"/>
              <a:t>t</a:t>
            </a:r>
            <a:r>
              <a:rPr lang="cs-CZ" altLang="cs-CZ" sz="2000"/>
              <a:t>edy</a:t>
            </a:r>
            <a:r>
              <a:rPr lang="en-GB" altLang="cs-CZ" sz="2000"/>
              <a:t> </a:t>
            </a:r>
            <a:r>
              <a:rPr lang="en-GB" altLang="cs-CZ" sz="2000" b="1" i="1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GB" altLang="cs-CZ" sz="2000" b="1" i="1">
                <a:solidFill>
                  <a:schemeClr val="accent2"/>
                </a:solidFill>
              </a:rPr>
              <a:t>k &gt; 0</a:t>
            </a:r>
          </a:p>
          <a:p>
            <a:pPr>
              <a:spcBef>
                <a:spcPct val="40000"/>
              </a:spcBef>
            </a:pPr>
            <a:r>
              <a:rPr lang="cs-CZ" altLang="cs-CZ" sz="2000"/>
              <a:t>pro</a:t>
            </a:r>
            <a:r>
              <a:rPr lang="en-GB" altLang="cs-CZ" sz="2000"/>
              <a:t> </a:t>
            </a:r>
            <a:r>
              <a:rPr lang="en-GB" altLang="cs-CZ" sz="2000" b="1" i="1">
                <a:solidFill>
                  <a:schemeClr val="accent2"/>
                </a:solidFill>
              </a:rPr>
              <a:t>k&gt;k</a:t>
            </a:r>
            <a:r>
              <a:rPr lang="en-GB" altLang="cs-CZ" sz="2000" b="1" i="1" baseline="30000">
                <a:solidFill>
                  <a:schemeClr val="accent2"/>
                </a:solidFill>
              </a:rPr>
              <a:t>*</a:t>
            </a:r>
            <a:r>
              <a:rPr lang="cs-CZ" altLang="cs-CZ" sz="2000" b="1" i="1" baseline="30000">
                <a:solidFill>
                  <a:schemeClr val="accent2"/>
                </a:solidFill>
              </a:rPr>
              <a:t>      </a:t>
            </a:r>
            <a:r>
              <a:rPr lang="en-GB" altLang="cs-CZ" sz="2000" b="1" i="1">
                <a:solidFill>
                  <a:schemeClr val="accent2"/>
                </a:solidFill>
              </a:rPr>
              <a:t>s. f (k) &lt; </a:t>
            </a:r>
            <a:r>
              <a:rPr lang="en-GB" altLang="cs-CZ" sz="2000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en-GB" altLang="cs-CZ" sz="2000" b="1" i="1">
                <a:solidFill>
                  <a:schemeClr val="accent2"/>
                </a:solidFill>
              </a:rPr>
              <a:t> . K</a:t>
            </a:r>
            <a:r>
              <a:rPr lang="cs-CZ" altLang="cs-CZ" sz="2000" b="1" i="1">
                <a:solidFill>
                  <a:schemeClr val="accent2"/>
                </a:solidFill>
              </a:rPr>
              <a:t>    </a:t>
            </a:r>
            <a:r>
              <a:rPr lang="en-GB" altLang="cs-CZ" sz="2000"/>
              <a:t>t</a:t>
            </a:r>
            <a:r>
              <a:rPr lang="cs-CZ" altLang="cs-CZ" sz="2000"/>
              <a:t>edy </a:t>
            </a:r>
            <a:r>
              <a:rPr lang="en-GB" altLang="cs-CZ" sz="2000" b="1" i="1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GB" altLang="cs-CZ" sz="2000" b="1" i="1">
                <a:solidFill>
                  <a:schemeClr val="accent2"/>
                </a:solidFill>
              </a:rPr>
              <a:t>k</a:t>
            </a:r>
            <a:r>
              <a:rPr lang="en-GB" altLang="cs-CZ" sz="2000">
                <a:solidFill>
                  <a:schemeClr val="accent2"/>
                </a:solidFill>
              </a:rPr>
              <a:t> </a:t>
            </a:r>
            <a:r>
              <a:rPr lang="en-GB" altLang="cs-CZ" sz="2000" b="1" i="1">
                <a:solidFill>
                  <a:schemeClr val="accent2"/>
                </a:solidFill>
              </a:rPr>
              <a:t>&lt; 0</a:t>
            </a:r>
          </a:p>
        </p:txBody>
      </p:sp>
      <p:sp>
        <p:nvSpPr>
          <p:cNvPr id="191497" name="Rectangle 9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Solow</a:t>
            </a:r>
            <a:r>
              <a:rPr lang="cs-CZ" altLang="cs-CZ" sz="2800" b="1" i="1">
                <a:solidFill>
                  <a:schemeClr val="tx2"/>
                </a:solidFill>
              </a:rPr>
              <a:t>ův</a:t>
            </a:r>
            <a:r>
              <a:rPr lang="en-GB" altLang="cs-CZ" sz="2800" b="1" i="1">
                <a:solidFill>
                  <a:schemeClr val="tx2"/>
                </a:solidFill>
              </a:rPr>
              <a:t> Model- </a:t>
            </a:r>
            <a:r>
              <a:rPr lang="cs-CZ" altLang="cs-CZ" b="1" i="1">
                <a:solidFill>
                  <a:schemeClr val="tx2"/>
                </a:solidFill>
              </a:rPr>
              <a:t>bez</a:t>
            </a:r>
            <a:r>
              <a:rPr lang="en-GB" altLang="cs-CZ" b="1" i="1">
                <a:solidFill>
                  <a:schemeClr val="tx2"/>
                </a:solidFill>
              </a:rPr>
              <a:t> popula</a:t>
            </a:r>
            <a:r>
              <a:rPr lang="cs-CZ" altLang="cs-CZ" b="1" i="1">
                <a:solidFill>
                  <a:schemeClr val="tx2"/>
                </a:solidFill>
              </a:rPr>
              <a:t>čního </a:t>
            </a:r>
            <a:r>
              <a:rPr lang="en-US" altLang="cs-CZ" b="1" i="1">
                <a:solidFill>
                  <a:schemeClr val="tx2"/>
                </a:solidFill>
              </a:rPr>
              <a:t>&amp;</a:t>
            </a:r>
            <a:r>
              <a:rPr lang="en-GB" altLang="cs-CZ" b="1" i="1">
                <a:solidFill>
                  <a:schemeClr val="tx2"/>
                </a:solidFill>
              </a:rPr>
              <a:t> technolog</a:t>
            </a:r>
            <a:r>
              <a:rPr lang="cs-CZ" altLang="cs-CZ" b="1" i="1">
                <a:solidFill>
                  <a:schemeClr val="tx2"/>
                </a:solidFill>
              </a:rPr>
              <a:t>ického růstu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211138" y="612775"/>
            <a:ext cx="8691562" cy="608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en-GB" altLang="cs-CZ"/>
              <a:t>Determinant</a:t>
            </a:r>
            <a:r>
              <a:rPr lang="cs-CZ" altLang="cs-CZ"/>
              <a:t>y</a:t>
            </a:r>
            <a:r>
              <a:rPr lang="en-GB" altLang="cs-CZ"/>
              <a:t> k</a:t>
            </a:r>
            <a:r>
              <a:rPr lang="en-GB" altLang="cs-CZ" baseline="30000"/>
              <a:t>*</a:t>
            </a:r>
            <a:r>
              <a:rPr lang="en-GB" altLang="cs-CZ"/>
              <a:t> - </a:t>
            </a:r>
            <a:r>
              <a:rPr lang="en-GB" altLang="cs-CZ" b="1" i="1">
                <a:latin typeface="Symbol" pitchFamily="18" charset="2"/>
              </a:rPr>
              <a:t>d</a:t>
            </a:r>
            <a:r>
              <a:rPr lang="en-GB" altLang="cs-CZ"/>
              <a:t>, </a:t>
            </a:r>
            <a:r>
              <a:rPr lang="en-GB" altLang="cs-CZ" b="1" i="1"/>
              <a:t>s</a:t>
            </a:r>
            <a:r>
              <a:rPr lang="en-GB" altLang="cs-CZ"/>
              <a:t>, produ</a:t>
            </a:r>
            <a:r>
              <a:rPr lang="cs-CZ" altLang="cs-CZ"/>
              <a:t>kční</a:t>
            </a:r>
            <a:r>
              <a:rPr lang="en-GB" altLang="cs-CZ"/>
              <a:t> fun</a:t>
            </a:r>
            <a:r>
              <a:rPr lang="cs-CZ" altLang="cs-CZ"/>
              <a:t>k</a:t>
            </a:r>
            <a:r>
              <a:rPr lang="en-GB" altLang="cs-CZ"/>
              <a:t>c</a:t>
            </a:r>
            <a:r>
              <a:rPr lang="cs-CZ" altLang="cs-CZ"/>
              <a:t>e</a:t>
            </a:r>
            <a:endParaRPr lang="en-GB" altLang="cs-CZ"/>
          </a:p>
          <a:p>
            <a:pPr>
              <a:spcBef>
                <a:spcPct val="40000"/>
              </a:spcBef>
            </a:pPr>
            <a:r>
              <a:rPr lang="cs-CZ" altLang="cs-CZ" u="sng"/>
              <a:t>Nárůst</a:t>
            </a:r>
            <a:r>
              <a:rPr lang="en-GB" altLang="cs-CZ" u="sng"/>
              <a:t> </a:t>
            </a:r>
            <a:r>
              <a:rPr lang="en-GB" altLang="cs-CZ" b="1" i="1" u="sng"/>
              <a:t>s</a:t>
            </a:r>
            <a:r>
              <a:rPr lang="en-GB" altLang="cs-CZ" u="sng">
                <a:sym typeface="Symbol" pitchFamily="18" charset="2"/>
              </a:rPr>
              <a:t>propor</a:t>
            </a:r>
            <a:r>
              <a:rPr lang="cs-CZ" altLang="cs-CZ" u="sng">
                <a:sym typeface="Symbol" pitchFamily="18" charset="2"/>
              </a:rPr>
              <a:t>c</a:t>
            </a:r>
            <a:r>
              <a:rPr lang="en-GB" altLang="cs-CZ" u="sng">
                <a:sym typeface="Symbol" pitchFamily="18" charset="2"/>
              </a:rPr>
              <a:t>ion</a:t>
            </a:r>
            <a:r>
              <a:rPr lang="cs-CZ" altLang="cs-CZ" u="sng">
                <a:sym typeface="Symbol" pitchFamily="18" charset="2"/>
              </a:rPr>
              <a:t>ální posun </a:t>
            </a:r>
            <a:r>
              <a:rPr lang="en-GB" altLang="cs-CZ" b="1" i="1" u="sng">
                <a:sym typeface="Symbol" pitchFamily="18" charset="2"/>
              </a:rPr>
              <a:t>f(k)</a:t>
            </a:r>
            <a:r>
              <a:rPr lang="en-GB" altLang="cs-CZ">
                <a:sym typeface="Symbol" pitchFamily="18" charset="2"/>
              </a:rPr>
              <a:t>		</a:t>
            </a:r>
            <a:r>
              <a:rPr lang="cs-CZ" altLang="cs-CZ" u="sng">
                <a:sym typeface="Symbol" pitchFamily="18" charset="2"/>
              </a:rPr>
              <a:t>Pokles</a:t>
            </a:r>
            <a:r>
              <a:rPr lang="en-GB" altLang="cs-CZ" u="sng">
                <a:sym typeface="Symbol" pitchFamily="18" charset="2"/>
              </a:rPr>
              <a:t> </a:t>
            </a:r>
            <a:r>
              <a:rPr lang="en-GB" altLang="cs-CZ" b="1" i="1" u="sng">
                <a:latin typeface="Symbol" pitchFamily="18" charset="2"/>
                <a:sym typeface="Symbol" pitchFamily="18" charset="2"/>
              </a:rPr>
              <a:t>d</a:t>
            </a:r>
          </a:p>
          <a:p>
            <a:pPr>
              <a:spcBef>
                <a:spcPct val="40000"/>
              </a:spcBef>
            </a:pPr>
            <a:endParaRPr lang="en-GB" altLang="cs-CZ">
              <a:sym typeface="Symbol" pitchFamily="18" charset="2"/>
            </a:endParaRPr>
          </a:p>
          <a:p>
            <a:pPr>
              <a:spcBef>
                <a:spcPct val="40000"/>
              </a:spcBef>
            </a:pPr>
            <a:endParaRPr lang="en-GB" altLang="cs-CZ" sz="2000">
              <a:sym typeface="Symbol" pitchFamily="18" charset="2"/>
            </a:endParaRPr>
          </a:p>
          <a:p>
            <a:pPr>
              <a:spcBef>
                <a:spcPct val="40000"/>
              </a:spcBef>
            </a:pPr>
            <a:endParaRPr lang="en-GB" altLang="cs-CZ" sz="2000">
              <a:sym typeface="Symbol" pitchFamily="18" charset="2"/>
            </a:endParaRPr>
          </a:p>
          <a:p>
            <a:pPr>
              <a:spcBef>
                <a:spcPct val="40000"/>
              </a:spcBef>
            </a:pPr>
            <a:endParaRPr lang="en-GB" altLang="cs-CZ" sz="2000">
              <a:sym typeface="Symbol" pitchFamily="18" charset="2"/>
            </a:endParaRPr>
          </a:p>
          <a:p>
            <a:pPr>
              <a:spcBef>
                <a:spcPct val="40000"/>
              </a:spcBef>
            </a:pPr>
            <a:endParaRPr lang="en-GB" altLang="cs-CZ" sz="2000">
              <a:sym typeface="Symbol" pitchFamily="18" charset="2"/>
            </a:endParaRPr>
          </a:p>
          <a:p>
            <a:pPr>
              <a:spcBef>
                <a:spcPct val="40000"/>
              </a:spcBef>
            </a:pPr>
            <a:endParaRPr lang="en-GB" altLang="cs-CZ" sz="2000">
              <a:sym typeface="Symbol" pitchFamily="18" charset="2"/>
            </a:endParaRPr>
          </a:p>
          <a:p>
            <a:pPr>
              <a:spcBef>
                <a:spcPct val="40000"/>
              </a:spcBef>
            </a:pPr>
            <a:endParaRPr lang="en-GB" altLang="cs-CZ" sz="2000">
              <a:sym typeface="Symbol" pitchFamily="18" charset="2"/>
            </a:endParaRPr>
          </a:p>
          <a:p>
            <a:pPr>
              <a:spcBef>
                <a:spcPct val="40000"/>
              </a:spcBef>
            </a:pPr>
            <a:endParaRPr lang="en-GB" altLang="cs-CZ" sz="2000">
              <a:sym typeface="Symbol" pitchFamily="18" charset="2"/>
            </a:endParaRPr>
          </a:p>
          <a:p>
            <a:pPr>
              <a:spcBef>
                <a:spcPct val="40000"/>
              </a:spcBef>
            </a:pPr>
            <a:endParaRPr lang="en-GB" altLang="cs-CZ" sz="2000">
              <a:sym typeface="Symbol" pitchFamily="18" charset="2"/>
            </a:endParaRPr>
          </a:p>
          <a:p>
            <a:pPr>
              <a:spcBef>
                <a:spcPct val="40000"/>
              </a:spcBef>
            </a:pPr>
            <a:endParaRPr lang="en-GB" altLang="cs-CZ" sz="2000">
              <a:sym typeface="Symbol" pitchFamily="18" charset="2"/>
            </a:endParaRPr>
          </a:p>
          <a:p>
            <a:endParaRPr lang="en-GB" altLang="cs-CZ" sz="200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cs-CZ" altLang="cs-CZ" sz="2000">
                <a:sym typeface="Symbol" pitchFamily="18" charset="2"/>
              </a:rPr>
              <a:t>I když </a:t>
            </a:r>
            <a:r>
              <a:rPr lang="en-GB" altLang="cs-CZ" sz="2000" b="1" i="1">
                <a:sym typeface="Symbol" pitchFamily="18" charset="2"/>
              </a:rPr>
              <a:t>y</a:t>
            </a:r>
            <a:r>
              <a:rPr lang="en-GB" altLang="cs-CZ" sz="2000">
                <a:sym typeface="Symbol" pitchFamily="18" charset="2"/>
              </a:rPr>
              <a:t> </a:t>
            </a:r>
            <a:r>
              <a:rPr lang="cs-CZ" altLang="cs-CZ" sz="2000">
                <a:sym typeface="Symbol" pitchFamily="18" charset="2"/>
              </a:rPr>
              <a:t>spojitě roste</a:t>
            </a:r>
            <a:r>
              <a:rPr lang="en-GB" altLang="cs-CZ" sz="2000">
                <a:sym typeface="Symbol" pitchFamily="18" charset="2"/>
              </a:rPr>
              <a:t>, </a:t>
            </a:r>
            <a:r>
              <a:rPr lang="en-GB" altLang="cs-CZ" sz="2000" b="1" i="1">
                <a:sym typeface="Symbol" pitchFamily="18" charset="2"/>
              </a:rPr>
              <a:t>c=(1-s).y</a:t>
            </a:r>
            <a:r>
              <a:rPr lang="en-GB" altLang="cs-CZ" sz="2000">
                <a:sym typeface="Symbol" pitchFamily="18" charset="2"/>
              </a:rPr>
              <a:t> </a:t>
            </a:r>
            <a:r>
              <a:rPr lang="cs-CZ" altLang="cs-CZ" sz="2000">
                <a:sym typeface="Symbol" pitchFamily="18" charset="2"/>
              </a:rPr>
              <a:t>na začátku klesá</a:t>
            </a:r>
            <a:r>
              <a:rPr lang="en-GB" altLang="cs-CZ" sz="2000">
                <a:sym typeface="Symbol" pitchFamily="18" charset="2"/>
              </a:rPr>
              <a:t>!!!;</a:t>
            </a:r>
            <a:endParaRPr lang="en-GB" altLang="cs-CZ" sz="2000" b="1" i="1" u="sng"/>
          </a:p>
        </p:txBody>
      </p:sp>
      <p:graphicFrame>
        <p:nvGraphicFramePr>
          <p:cNvPr id="192518" name="Object 6"/>
          <p:cNvGraphicFramePr>
            <a:graphicFrameLocks noChangeAspect="1"/>
          </p:cNvGraphicFramePr>
          <p:nvPr/>
        </p:nvGraphicFramePr>
        <p:xfrm>
          <a:off x="177800" y="2044700"/>
          <a:ext cx="4286250" cy="404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3" name="obrázek" r:id="rId3" imgW="2381400" imgH="2247840" progId="Word.Picture.8">
                  <p:embed/>
                </p:oleObj>
              </mc:Choice>
              <mc:Fallback>
                <p:oleObj name="obrázek" r:id="rId3" imgW="2381400" imgH="224784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2044700"/>
                        <a:ext cx="4286250" cy="404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9" name="Object 7"/>
          <p:cNvGraphicFramePr>
            <a:graphicFrameLocks noChangeAspect="1"/>
          </p:cNvGraphicFramePr>
          <p:nvPr/>
        </p:nvGraphicFramePr>
        <p:xfrm>
          <a:off x="4730750" y="1973263"/>
          <a:ext cx="4286250" cy="404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4" name="obrázek" r:id="rId5" imgW="2381400" imgH="2247840" progId="Word.Picture.8">
                  <p:embed/>
                </p:oleObj>
              </mc:Choice>
              <mc:Fallback>
                <p:oleObj name="obrázek" r:id="rId5" imgW="2381400" imgH="224784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1973263"/>
                        <a:ext cx="4286250" cy="4040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2" name="Rectangle 10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GB" altLang="cs-CZ" sz="2800" b="1" i="1">
                <a:solidFill>
                  <a:schemeClr val="tx2"/>
                </a:solidFill>
              </a:rPr>
              <a:t>Solow</a:t>
            </a:r>
            <a:r>
              <a:rPr lang="cs-CZ" altLang="cs-CZ" sz="2800" b="1" i="1">
                <a:solidFill>
                  <a:schemeClr val="tx2"/>
                </a:solidFill>
              </a:rPr>
              <a:t>ův</a:t>
            </a:r>
            <a:r>
              <a:rPr lang="en-GB" altLang="cs-CZ" sz="2800" b="1" i="1">
                <a:solidFill>
                  <a:schemeClr val="tx2"/>
                </a:solidFill>
              </a:rPr>
              <a:t> Model- </a:t>
            </a:r>
            <a:r>
              <a:rPr lang="cs-CZ" altLang="cs-CZ" b="1" i="1">
                <a:solidFill>
                  <a:schemeClr val="tx2"/>
                </a:solidFill>
              </a:rPr>
              <a:t>bez</a:t>
            </a:r>
            <a:r>
              <a:rPr lang="en-GB" altLang="cs-CZ" b="1" i="1">
                <a:solidFill>
                  <a:schemeClr val="tx2"/>
                </a:solidFill>
              </a:rPr>
              <a:t> popula</a:t>
            </a:r>
            <a:r>
              <a:rPr lang="cs-CZ" altLang="cs-CZ" b="1" i="1">
                <a:solidFill>
                  <a:schemeClr val="tx2"/>
                </a:solidFill>
              </a:rPr>
              <a:t>čního </a:t>
            </a:r>
            <a:r>
              <a:rPr lang="en-US" altLang="cs-CZ" b="1" i="1">
                <a:solidFill>
                  <a:schemeClr val="tx2"/>
                </a:solidFill>
              </a:rPr>
              <a:t>&amp;</a:t>
            </a:r>
            <a:r>
              <a:rPr lang="en-GB" altLang="cs-CZ" b="1" i="1">
                <a:solidFill>
                  <a:schemeClr val="tx2"/>
                </a:solidFill>
              </a:rPr>
              <a:t> technolog</a:t>
            </a:r>
            <a:r>
              <a:rPr lang="cs-CZ" altLang="cs-CZ" b="1" i="1">
                <a:solidFill>
                  <a:schemeClr val="tx2"/>
                </a:solidFill>
              </a:rPr>
              <a:t>ického růstu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25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Zlaté pravidlo stálého stavu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211138" y="612775"/>
            <a:ext cx="8691562" cy="380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cs-CZ" altLang="cs-CZ" sz="2200" b="1" i="1"/>
              <a:t>k</a:t>
            </a:r>
            <a:r>
              <a:rPr lang="en-GB" altLang="cs-CZ" sz="2200"/>
              <a:t> a</a:t>
            </a:r>
            <a:r>
              <a:rPr lang="cs-CZ" altLang="cs-CZ" sz="2200"/>
              <a:t> </a:t>
            </a:r>
            <a:r>
              <a:rPr lang="en-GB" altLang="cs-CZ" sz="2200" b="1" i="1"/>
              <a:t>y</a:t>
            </a:r>
            <a:r>
              <a:rPr lang="en-GB" altLang="cs-CZ" sz="2200"/>
              <a:t> </a:t>
            </a:r>
            <a:r>
              <a:rPr lang="cs-CZ" altLang="cs-CZ" sz="2200"/>
              <a:t>závisí na</a:t>
            </a:r>
            <a:r>
              <a:rPr lang="en-GB" altLang="cs-CZ" sz="2200"/>
              <a:t> </a:t>
            </a:r>
            <a:r>
              <a:rPr lang="en-GB" altLang="cs-CZ" sz="2200" b="1" i="1"/>
              <a:t>s</a:t>
            </a:r>
            <a:r>
              <a:rPr lang="en-GB" altLang="cs-CZ" sz="2200"/>
              <a:t>- </a:t>
            </a:r>
            <a:r>
              <a:rPr lang="cs-CZ" altLang="cs-CZ" sz="2200"/>
              <a:t>hledání </a:t>
            </a:r>
            <a:r>
              <a:rPr lang="en-GB" altLang="cs-CZ" sz="2200" b="1" i="1"/>
              <a:t>s</a:t>
            </a:r>
            <a:r>
              <a:rPr lang="en-GB" altLang="cs-CZ" sz="2200"/>
              <a:t> maxim</a:t>
            </a:r>
            <a:r>
              <a:rPr lang="cs-CZ" altLang="cs-CZ" sz="2200"/>
              <a:t>azujícího </a:t>
            </a:r>
            <a:r>
              <a:rPr lang="cs-CZ" altLang="cs-CZ" sz="2200" b="1" i="1"/>
              <a:t>c</a:t>
            </a:r>
            <a:endParaRPr lang="en-GB" altLang="cs-CZ" sz="2200" b="1" i="1"/>
          </a:p>
          <a:p>
            <a:r>
              <a:rPr lang="en-GB" altLang="cs-CZ" sz="2200" b="1" i="1">
                <a:solidFill>
                  <a:schemeClr val="accent2"/>
                </a:solidFill>
              </a:rPr>
              <a:t>i</a:t>
            </a:r>
            <a:r>
              <a:rPr lang="en-GB" altLang="cs-CZ" sz="2200" b="1" i="1" baseline="30000">
                <a:solidFill>
                  <a:schemeClr val="accent2"/>
                </a:solidFill>
              </a:rPr>
              <a:t>*</a:t>
            </a:r>
            <a:r>
              <a:rPr lang="en-GB" altLang="cs-CZ" sz="2200" b="1" i="1">
                <a:solidFill>
                  <a:schemeClr val="accent2"/>
                </a:solidFill>
              </a:rPr>
              <a:t> =  s. f (k</a:t>
            </a:r>
            <a:r>
              <a:rPr lang="en-GB" altLang="cs-CZ" sz="2200" b="1" i="1" baseline="30000">
                <a:solidFill>
                  <a:schemeClr val="accent2"/>
                </a:solidFill>
              </a:rPr>
              <a:t>*</a:t>
            </a:r>
            <a:r>
              <a:rPr lang="en-GB" altLang="cs-CZ" sz="2200" b="1" i="1">
                <a:solidFill>
                  <a:schemeClr val="accent2"/>
                </a:solidFill>
              </a:rPr>
              <a:t>) = </a:t>
            </a:r>
            <a:r>
              <a:rPr lang="en-GB" altLang="cs-CZ" sz="2200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en-GB" altLang="cs-CZ" sz="2200" b="1" i="1">
                <a:solidFill>
                  <a:schemeClr val="accent2"/>
                </a:solidFill>
              </a:rPr>
              <a:t> . k</a:t>
            </a:r>
            <a:r>
              <a:rPr lang="en-GB" altLang="cs-CZ" sz="2200" b="1" i="1" baseline="30000">
                <a:solidFill>
                  <a:schemeClr val="accent2"/>
                </a:solidFill>
              </a:rPr>
              <a:t>*</a:t>
            </a:r>
            <a:r>
              <a:rPr lang="en-GB" altLang="cs-CZ" sz="2200" b="1" i="1" baseline="30000"/>
              <a:t>	</a:t>
            </a:r>
            <a:r>
              <a:rPr lang="en-GB" altLang="cs-CZ" sz="2200"/>
              <a:t>t</a:t>
            </a:r>
            <a:r>
              <a:rPr lang="cs-CZ" altLang="cs-CZ" sz="2200"/>
              <a:t>edy</a:t>
            </a:r>
            <a:r>
              <a:rPr lang="en-GB" altLang="cs-CZ" sz="2200"/>
              <a:t> 	</a:t>
            </a:r>
            <a:r>
              <a:rPr lang="en-GB" altLang="cs-CZ" sz="2200" b="1" i="1">
                <a:solidFill>
                  <a:schemeClr val="accent2"/>
                </a:solidFill>
              </a:rPr>
              <a:t>c</a:t>
            </a:r>
            <a:r>
              <a:rPr lang="en-GB" altLang="cs-CZ" sz="2200" b="1" i="1" baseline="30000">
                <a:solidFill>
                  <a:schemeClr val="accent2"/>
                </a:solidFill>
              </a:rPr>
              <a:t>*</a:t>
            </a:r>
            <a:r>
              <a:rPr lang="en-GB" altLang="cs-CZ" sz="2200" b="1" i="1">
                <a:solidFill>
                  <a:schemeClr val="accent2"/>
                </a:solidFill>
              </a:rPr>
              <a:t>= y</a:t>
            </a:r>
            <a:r>
              <a:rPr lang="en-GB" altLang="cs-CZ" sz="2200" b="1" i="1" baseline="30000">
                <a:solidFill>
                  <a:schemeClr val="accent2"/>
                </a:solidFill>
              </a:rPr>
              <a:t>*</a:t>
            </a:r>
            <a:r>
              <a:rPr lang="en-GB" altLang="cs-CZ" sz="2200" b="1" i="1">
                <a:solidFill>
                  <a:schemeClr val="accent2"/>
                </a:solidFill>
              </a:rPr>
              <a:t>-i</a:t>
            </a:r>
            <a:r>
              <a:rPr lang="en-GB" altLang="cs-CZ" sz="2200" b="1" i="1" baseline="30000">
                <a:solidFill>
                  <a:schemeClr val="accent2"/>
                </a:solidFill>
              </a:rPr>
              <a:t>* </a:t>
            </a:r>
            <a:r>
              <a:rPr lang="en-GB" altLang="cs-CZ" sz="2200" b="1" i="1">
                <a:solidFill>
                  <a:schemeClr val="accent2"/>
                </a:solidFill>
              </a:rPr>
              <a:t>= f (k</a:t>
            </a:r>
            <a:r>
              <a:rPr lang="en-GB" altLang="cs-CZ" sz="2200" b="1" i="1" baseline="30000">
                <a:solidFill>
                  <a:schemeClr val="accent2"/>
                </a:solidFill>
              </a:rPr>
              <a:t>*</a:t>
            </a:r>
            <a:r>
              <a:rPr lang="en-GB" altLang="cs-CZ" sz="2200" b="1" i="1">
                <a:solidFill>
                  <a:schemeClr val="accent2"/>
                </a:solidFill>
              </a:rPr>
              <a:t>) - </a:t>
            </a:r>
            <a:r>
              <a:rPr lang="en-GB" altLang="cs-CZ" sz="2200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en-GB" altLang="cs-CZ" sz="2200" b="1" i="1">
                <a:solidFill>
                  <a:schemeClr val="accent2"/>
                </a:solidFill>
              </a:rPr>
              <a:t> . k</a:t>
            </a:r>
            <a:r>
              <a:rPr lang="en-GB" altLang="cs-CZ" sz="2200" b="1" i="1" baseline="30000">
                <a:solidFill>
                  <a:schemeClr val="accent2"/>
                </a:solidFill>
              </a:rPr>
              <a:t>*</a:t>
            </a:r>
            <a:endParaRPr lang="en-GB" altLang="cs-CZ" sz="2200" b="1" i="1">
              <a:solidFill>
                <a:schemeClr val="accent2"/>
              </a:solidFill>
            </a:endParaRPr>
          </a:p>
          <a:p>
            <a:pPr>
              <a:spcBef>
                <a:spcPct val="30000"/>
              </a:spcBef>
            </a:pPr>
            <a:r>
              <a:rPr lang="en-GB" altLang="cs-CZ" sz="2200"/>
              <a:t>Maxim</a:t>
            </a:r>
            <a:r>
              <a:rPr lang="cs-CZ" altLang="cs-CZ" sz="2200"/>
              <a:t>alizační p</a:t>
            </a:r>
            <a:r>
              <a:rPr lang="en-GB" altLang="cs-CZ" sz="2200"/>
              <a:t>robl</a:t>
            </a:r>
            <a:r>
              <a:rPr lang="cs-CZ" altLang="cs-CZ" sz="2200"/>
              <a:t>é</a:t>
            </a:r>
            <a:r>
              <a:rPr lang="en-GB" altLang="cs-CZ" sz="2200"/>
              <a:t>m	</a:t>
            </a:r>
            <a:r>
              <a:rPr lang="en-GB" altLang="cs-CZ" sz="2200">
                <a:solidFill>
                  <a:schemeClr val="accent2"/>
                </a:solidFill>
              </a:rPr>
              <a:t>Max </a:t>
            </a:r>
            <a:r>
              <a:rPr lang="en-GB" altLang="cs-CZ" sz="2200" b="1" i="1">
                <a:solidFill>
                  <a:schemeClr val="accent2"/>
                </a:solidFill>
              </a:rPr>
              <a:t>c</a:t>
            </a:r>
            <a:r>
              <a:rPr lang="en-GB" altLang="cs-CZ" sz="2200" b="1" i="1" baseline="30000">
                <a:solidFill>
                  <a:schemeClr val="accent2"/>
                </a:solidFill>
              </a:rPr>
              <a:t>*</a:t>
            </a:r>
            <a:r>
              <a:rPr lang="en-GB" altLang="cs-CZ" sz="2200" b="1" i="1">
                <a:solidFill>
                  <a:schemeClr val="accent2"/>
                </a:solidFill>
              </a:rPr>
              <a:t>= f (k</a:t>
            </a:r>
            <a:r>
              <a:rPr lang="en-GB" altLang="cs-CZ" sz="2200" b="1" i="1" baseline="30000">
                <a:solidFill>
                  <a:schemeClr val="accent2"/>
                </a:solidFill>
              </a:rPr>
              <a:t>*</a:t>
            </a:r>
            <a:r>
              <a:rPr lang="en-GB" altLang="cs-CZ" sz="2200" b="1" i="1">
                <a:solidFill>
                  <a:schemeClr val="accent2"/>
                </a:solidFill>
              </a:rPr>
              <a:t>) - </a:t>
            </a:r>
            <a:r>
              <a:rPr lang="en-GB" altLang="cs-CZ" sz="2200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en-GB" altLang="cs-CZ" sz="2200" b="1" i="1">
                <a:solidFill>
                  <a:schemeClr val="accent2"/>
                </a:solidFill>
              </a:rPr>
              <a:t> . k</a:t>
            </a:r>
            <a:r>
              <a:rPr lang="en-GB" altLang="cs-CZ" sz="2200" b="1" i="1" baseline="30000">
                <a:solidFill>
                  <a:schemeClr val="accent2"/>
                </a:solidFill>
              </a:rPr>
              <a:t>*</a:t>
            </a:r>
          </a:p>
          <a:p>
            <a:r>
              <a:rPr lang="en-GB" altLang="cs-CZ" sz="2200" b="1" i="1">
                <a:solidFill>
                  <a:schemeClr val="accent2"/>
                </a:solidFill>
              </a:rPr>
              <a:t>		</a:t>
            </a:r>
            <a:r>
              <a:rPr lang="en-GB" altLang="cs-CZ" sz="1800" b="1" i="1">
                <a:solidFill>
                  <a:schemeClr val="accent2"/>
                </a:solidFill>
              </a:rPr>
              <a:t>	    k</a:t>
            </a:r>
          </a:p>
          <a:p>
            <a:r>
              <a:rPr lang="en-GB" altLang="cs-CZ" sz="2200"/>
              <a:t>F.O.C.:</a:t>
            </a:r>
          </a:p>
          <a:p>
            <a:r>
              <a:rPr lang="en-GB" altLang="cs-CZ" sz="2200" b="1" i="1">
                <a:solidFill>
                  <a:schemeClr val="accent2"/>
                </a:solidFill>
              </a:rPr>
              <a:t>(c</a:t>
            </a:r>
            <a:r>
              <a:rPr lang="en-GB" altLang="cs-CZ" sz="2200" b="1" i="1" baseline="30000">
                <a:solidFill>
                  <a:schemeClr val="accent2"/>
                </a:solidFill>
              </a:rPr>
              <a:t>*</a:t>
            </a:r>
            <a:r>
              <a:rPr lang="en-GB" altLang="cs-CZ" sz="2200" b="1" i="1">
                <a:solidFill>
                  <a:schemeClr val="accent2"/>
                </a:solidFill>
              </a:rPr>
              <a:t>) </a:t>
            </a:r>
            <a:r>
              <a:rPr lang="en-GB" altLang="cs-CZ" sz="2200" b="1" i="1" baseline="30000">
                <a:solidFill>
                  <a:schemeClr val="accent2"/>
                </a:solidFill>
              </a:rPr>
              <a:t>/</a:t>
            </a:r>
            <a:r>
              <a:rPr lang="en-GB" altLang="cs-CZ" sz="2200" b="1" i="1">
                <a:solidFill>
                  <a:schemeClr val="accent2"/>
                </a:solidFill>
              </a:rPr>
              <a:t> = f </a:t>
            </a:r>
            <a:r>
              <a:rPr lang="en-GB" altLang="cs-CZ" sz="2200" b="1" i="1" baseline="30000">
                <a:solidFill>
                  <a:schemeClr val="accent2"/>
                </a:solidFill>
              </a:rPr>
              <a:t>/</a:t>
            </a:r>
            <a:r>
              <a:rPr lang="en-GB" altLang="cs-CZ" sz="2200" b="1" i="1">
                <a:solidFill>
                  <a:schemeClr val="accent2"/>
                </a:solidFill>
              </a:rPr>
              <a:t> (k</a:t>
            </a:r>
            <a:r>
              <a:rPr lang="en-GB" altLang="cs-CZ" sz="2200" b="1" i="1" baseline="30000">
                <a:solidFill>
                  <a:schemeClr val="accent2"/>
                </a:solidFill>
              </a:rPr>
              <a:t>*</a:t>
            </a:r>
            <a:r>
              <a:rPr lang="en-GB" altLang="cs-CZ" sz="2200" b="1" i="1">
                <a:solidFill>
                  <a:schemeClr val="accent2"/>
                </a:solidFill>
              </a:rPr>
              <a:t>) - </a:t>
            </a:r>
            <a:r>
              <a:rPr lang="en-GB" altLang="cs-CZ" sz="2200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en-GB" altLang="cs-CZ" sz="2200" b="1" i="1">
                <a:latin typeface="Symbol" pitchFamily="18" charset="2"/>
              </a:rPr>
              <a:t>	</a:t>
            </a:r>
            <a:r>
              <a:rPr lang="en-GB" altLang="cs-CZ" sz="2200" b="1" i="1">
                <a:latin typeface="Symbol" pitchFamily="18" charset="2"/>
                <a:sym typeface="Symbol" pitchFamily="18" charset="2"/>
              </a:rPr>
              <a:t></a:t>
            </a:r>
            <a:r>
              <a:rPr lang="en-GB" altLang="cs-CZ" sz="2200" b="1" i="1">
                <a:latin typeface="Symbol" pitchFamily="18" charset="2"/>
              </a:rPr>
              <a:t>	</a:t>
            </a:r>
            <a:r>
              <a:rPr lang="cs-CZ" altLang="cs-CZ" sz="2200"/>
              <a:t>v</a:t>
            </a:r>
            <a:r>
              <a:rPr lang="en-GB" altLang="cs-CZ" sz="2200"/>
              <a:t> optimu</a:t>
            </a:r>
            <a:r>
              <a:rPr lang="en-GB" altLang="cs-CZ" sz="2200" b="1" i="1"/>
              <a:t> </a:t>
            </a:r>
            <a:r>
              <a:rPr lang="en-GB" altLang="cs-CZ" sz="2200" b="1" i="1">
                <a:solidFill>
                  <a:schemeClr val="accent2"/>
                </a:solidFill>
              </a:rPr>
              <a:t>MPK= f </a:t>
            </a:r>
            <a:r>
              <a:rPr lang="en-GB" altLang="cs-CZ" sz="2200" b="1" i="1" baseline="30000">
                <a:solidFill>
                  <a:schemeClr val="accent2"/>
                </a:solidFill>
              </a:rPr>
              <a:t>/</a:t>
            </a:r>
            <a:r>
              <a:rPr lang="en-GB" altLang="cs-CZ" sz="2200" b="1" i="1">
                <a:solidFill>
                  <a:schemeClr val="accent2"/>
                </a:solidFill>
              </a:rPr>
              <a:t> (k</a:t>
            </a:r>
            <a:r>
              <a:rPr lang="en-GB" altLang="cs-CZ" sz="2200" b="1" i="1" baseline="30000">
                <a:solidFill>
                  <a:schemeClr val="accent2"/>
                </a:solidFill>
              </a:rPr>
              <a:t>**</a:t>
            </a:r>
            <a:r>
              <a:rPr lang="en-GB" altLang="cs-CZ" sz="2200" b="1" i="1">
                <a:solidFill>
                  <a:schemeClr val="accent2"/>
                </a:solidFill>
              </a:rPr>
              <a:t>) = </a:t>
            </a:r>
            <a:r>
              <a:rPr lang="en-GB" altLang="cs-CZ" sz="2200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endParaRPr lang="en-GB" altLang="cs-CZ" sz="2200" b="1" i="1" baseline="30000">
              <a:solidFill>
                <a:schemeClr val="accent2"/>
              </a:solidFill>
            </a:endParaRPr>
          </a:p>
          <a:p>
            <a:r>
              <a:rPr lang="en-GB" altLang="cs-CZ" sz="2200" b="1" i="1">
                <a:solidFill>
                  <a:schemeClr val="accent2"/>
                </a:solidFill>
              </a:rPr>
              <a:t>(c</a:t>
            </a:r>
            <a:r>
              <a:rPr lang="en-GB" altLang="cs-CZ" sz="2200" b="1" i="1" baseline="30000">
                <a:solidFill>
                  <a:schemeClr val="accent2"/>
                </a:solidFill>
              </a:rPr>
              <a:t>*</a:t>
            </a:r>
            <a:r>
              <a:rPr lang="en-GB" altLang="cs-CZ" sz="2200" b="1" i="1">
                <a:solidFill>
                  <a:schemeClr val="accent2"/>
                </a:solidFill>
              </a:rPr>
              <a:t>) </a:t>
            </a:r>
            <a:r>
              <a:rPr lang="en-GB" altLang="cs-CZ" sz="2200" b="1" i="1" baseline="30000">
                <a:solidFill>
                  <a:schemeClr val="accent2"/>
                </a:solidFill>
              </a:rPr>
              <a:t>//</a:t>
            </a:r>
            <a:r>
              <a:rPr lang="en-GB" altLang="cs-CZ" sz="2200" b="1" i="1">
                <a:solidFill>
                  <a:schemeClr val="accent2"/>
                </a:solidFill>
              </a:rPr>
              <a:t> = f </a:t>
            </a:r>
            <a:r>
              <a:rPr lang="en-GB" altLang="cs-CZ" sz="2200" b="1" i="1" baseline="30000">
                <a:solidFill>
                  <a:schemeClr val="accent2"/>
                </a:solidFill>
              </a:rPr>
              <a:t>//</a:t>
            </a:r>
            <a:r>
              <a:rPr lang="en-GB" altLang="cs-CZ" sz="2200" b="1" i="1">
                <a:solidFill>
                  <a:schemeClr val="accent2"/>
                </a:solidFill>
              </a:rPr>
              <a:t> (k</a:t>
            </a:r>
            <a:r>
              <a:rPr lang="en-GB" altLang="cs-CZ" sz="2200" b="1" i="1" baseline="30000">
                <a:solidFill>
                  <a:schemeClr val="accent2"/>
                </a:solidFill>
              </a:rPr>
              <a:t>*</a:t>
            </a:r>
            <a:r>
              <a:rPr lang="en-GB" altLang="cs-CZ" sz="2200" b="1" i="1">
                <a:solidFill>
                  <a:schemeClr val="accent2"/>
                </a:solidFill>
              </a:rPr>
              <a:t>) &lt; 0</a:t>
            </a:r>
          </a:p>
          <a:p>
            <a:pPr>
              <a:spcBef>
                <a:spcPct val="20000"/>
              </a:spcBef>
            </a:pPr>
            <a:r>
              <a:rPr lang="en-GB" altLang="cs-CZ" sz="2200"/>
              <a:t>Probl</a:t>
            </a:r>
            <a:r>
              <a:rPr lang="cs-CZ" altLang="cs-CZ" sz="2200"/>
              <a:t>é</a:t>
            </a:r>
            <a:r>
              <a:rPr lang="en-GB" altLang="cs-CZ" sz="2200"/>
              <a:t>m- </a:t>
            </a:r>
            <a:r>
              <a:rPr lang="cs-CZ" altLang="cs-CZ" sz="2200"/>
              <a:t>jak se dostat do </a:t>
            </a:r>
            <a:r>
              <a:rPr lang="en-GB" altLang="cs-CZ" sz="2200" b="1" i="1">
                <a:solidFill>
                  <a:schemeClr val="accent2"/>
                </a:solidFill>
              </a:rPr>
              <a:t>s</a:t>
            </a:r>
            <a:r>
              <a:rPr lang="en-GB" altLang="cs-CZ" sz="2200" b="1" i="1" baseline="30000">
                <a:solidFill>
                  <a:schemeClr val="accent2"/>
                </a:solidFill>
              </a:rPr>
              <a:t>**</a:t>
            </a:r>
            <a:r>
              <a:rPr lang="en-GB" altLang="cs-CZ" sz="2200"/>
              <a:t>?</a:t>
            </a:r>
          </a:p>
          <a:p>
            <a:pPr>
              <a:spcBef>
                <a:spcPct val="20000"/>
              </a:spcBef>
            </a:pPr>
            <a:r>
              <a:rPr lang="cs-CZ" altLang="cs-CZ" sz="2200"/>
              <a:t>Počáteční pokles spotřeby</a:t>
            </a:r>
            <a:r>
              <a:rPr lang="en-GB" altLang="cs-CZ" sz="2200"/>
              <a:t>- NPV(C)?</a:t>
            </a:r>
          </a:p>
          <a:p>
            <a:pPr>
              <a:spcBef>
                <a:spcPct val="40000"/>
              </a:spcBef>
            </a:pPr>
            <a:endParaRPr lang="en-GB" altLang="cs-CZ" sz="2200"/>
          </a:p>
        </p:txBody>
      </p:sp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4857750" y="2817813"/>
          <a:ext cx="4286250" cy="404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9" name="obrázek" r:id="rId3" imgW="2381400" imgH="2247840" progId="Word.Picture.8">
                  <p:embed/>
                </p:oleObj>
              </mc:Choice>
              <mc:Fallback>
                <p:oleObj name="obrázek" r:id="rId3" imgW="2381400" imgH="224784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2817813"/>
                        <a:ext cx="4286250" cy="4040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0" y="3946525"/>
          <a:ext cx="3400425" cy="29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90" name="obrázek" r:id="rId5" imgW="2610000" imgH="2238480" progId="Word.Picture.8">
                  <p:embed/>
                </p:oleObj>
              </mc:Choice>
              <mc:Fallback>
                <p:oleObj name="obrázek" r:id="rId5" imgW="2610000" imgH="223848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46525"/>
                        <a:ext cx="3400425" cy="291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2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2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2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2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2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2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Přidání růstu p</a:t>
            </a:r>
            <a:r>
              <a:rPr lang="en-GB" altLang="cs-CZ" sz="2800" b="1" i="1">
                <a:solidFill>
                  <a:schemeClr val="tx2"/>
                </a:solidFill>
              </a:rPr>
              <a:t>opula</a:t>
            </a:r>
            <a:r>
              <a:rPr lang="cs-CZ" altLang="cs-CZ" sz="2800" b="1" i="1">
                <a:solidFill>
                  <a:schemeClr val="tx2"/>
                </a:solidFill>
              </a:rPr>
              <a:t>ce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211138" y="612775"/>
            <a:ext cx="8932862" cy="567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cs-CZ" altLang="cs-CZ" sz="2000"/>
              <a:t>Předpoklad</a:t>
            </a:r>
            <a:r>
              <a:rPr lang="en-GB" altLang="cs-CZ" sz="2000"/>
              <a:t>- popula</a:t>
            </a:r>
            <a:r>
              <a:rPr lang="cs-CZ" altLang="cs-CZ" sz="2000"/>
              <a:t>ce a pracovní síla jsou to samé a rostou konstantní mírou </a:t>
            </a:r>
            <a:r>
              <a:rPr lang="en-GB" altLang="cs-CZ" sz="2000" b="1" i="1"/>
              <a:t>n</a:t>
            </a:r>
            <a:r>
              <a:rPr lang="en-GB" altLang="cs-CZ" sz="2000"/>
              <a:t>, t</a:t>
            </a:r>
            <a:r>
              <a:rPr lang="cs-CZ" altLang="cs-CZ" sz="2000"/>
              <a:t>edy</a:t>
            </a:r>
            <a:endParaRPr lang="en-GB" altLang="cs-CZ" sz="2000"/>
          </a:p>
          <a:p>
            <a:pPr>
              <a:spcBef>
                <a:spcPct val="130000"/>
              </a:spcBef>
            </a:pPr>
            <a:r>
              <a:rPr lang="cs-CZ" altLang="cs-CZ" sz="2000"/>
              <a:t>Změna </a:t>
            </a:r>
            <a:r>
              <a:rPr lang="en-GB" altLang="cs-CZ" sz="2000"/>
              <a:t>absolut</a:t>
            </a:r>
            <a:r>
              <a:rPr lang="cs-CZ" altLang="cs-CZ" sz="2000"/>
              <a:t>ní úrovně k</a:t>
            </a:r>
            <a:r>
              <a:rPr lang="en-GB" altLang="cs-CZ" sz="2000"/>
              <a:t>apit</a:t>
            </a:r>
            <a:r>
              <a:rPr lang="cs-CZ" altLang="cs-CZ" sz="2000"/>
              <a:t>álu</a:t>
            </a:r>
            <a:r>
              <a:rPr lang="en-GB" altLang="cs-CZ"/>
              <a:t>		</a:t>
            </a:r>
            <a:r>
              <a:rPr lang="en-GB" altLang="cs-CZ" b="1" i="1">
                <a:solidFill>
                  <a:schemeClr val="accent2"/>
                </a:solidFill>
              </a:rPr>
              <a:t>dK/dt = s. F (K;L) - </a:t>
            </a:r>
            <a:r>
              <a:rPr lang="en-GB" altLang="cs-CZ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en-GB" altLang="cs-CZ" b="1" i="1">
                <a:solidFill>
                  <a:schemeClr val="accent2"/>
                </a:solidFill>
              </a:rPr>
              <a:t> . K</a:t>
            </a:r>
          </a:p>
          <a:p>
            <a:pPr>
              <a:spcBef>
                <a:spcPts val="600"/>
              </a:spcBef>
            </a:pPr>
            <a:endParaRPr lang="en-GB" altLang="cs-CZ">
              <a:solidFill>
                <a:schemeClr val="accent2"/>
              </a:solidFill>
            </a:endParaRPr>
          </a:p>
          <a:p>
            <a:pPr>
              <a:spcBef>
                <a:spcPts val="600"/>
              </a:spcBef>
            </a:pPr>
            <a:endParaRPr lang="en-GB" altLang="cs-CZ" sz="2000"/>
          </a:p>
          <a:p>
            <a:pPr>
              <a:spcBef>
                <a:spcPts val="1600"/>
              </a:spcBef>
            </a:pPr>
            <a:r>
              <a:rPr lang="en-GB" altLang="cs-CZ" sz="2200" i="1" u="sng">
                <a:solidFill>
                  <a:srgbClr val="00CC00"/>
                </a:solidFill>
              </a:rPr>
              <a:t>St</a:t>
            </a:r>
            <a:r>
              <a:rPr lang="cs-CZ" altLang="cs-CZ" sz="2200" i="1" u="sng">
                <a:solidFill>
                  <a:srgbClr val="00CC00"/>
                </a:solidFill>
              </a:rPr>
              <a:t>álý stav</a:t>
            </a:r>
            <a:r>
              <a:rPr lang="en-GB" altLang="cs-CZ" sz="2200"/>
              <a:t>	</a:t>
            </a:r>
            <a:r>
              <a:rPr lang="en-GB" altLang="cs-CZ" sz="2200" b="1" i="1">
                <a:solidFill>
                  <a:srgbClr val="FF0000"/>
                </a:solidFill>
              </a:rPr>
              <a:t>s . f (k</a:t>
            </a:r>
            <a:r>
              <a:rPr lang="en-GB" altLang="cs-CZ" sz="2200" b="1" i="1" baseline="30000">
                <a:solidFill>
                  <a:srgbClr val="FF0000"/>
                </a:solidFill>
              </a:rPr>
              <a:t>*</a:t>
            </a:r>
            <a:r>
              <a:rPr lang="en-GB" altLang="cs-CZ" sz="2200" b="1" i="1">
                <a:solidFill>
                  <a:srgbClr val="FF0000"/>
                </a:solidFill>
              </a:rPr>
              <a:t>) = (n + </a:t>
            </a:r>
            <a:r>
              <a:rPr lang="en-GB" altLang="cs-CZ" sz="2200" b="1" i="1">
                <a:solidFill>
                  <a:srgbClr val="FF0000"/>
                </a:solidFill>
                <a:latin typeface="Symbol" pitchFamily="18" charset="2"/>
              </a:rPr>
              <a:t>d</a:t>
            </a:r>
            <a:r>
              <a:rPr lang="en-GB" altLang="cs-CZ" sz="2200" b="1" i="1">
                <a:solidFill>
                  <a:srgbClr val="FF0000"/>
                </a:solidFill>
              </a:rPr>
              <a:t> ) . k</a:t>
            </a:r>
            <a:r>
              <a:rPr lang="en-GB" altLang="cs-CZ" sz="2200" b="1" i="1" baseline="30000">
                <a:solidFill>
                  <a:srgbClr val="FF0000"/>
                </a:solidFill>
              </a:rPr>
              <a:t>*</a:t>
            </a:r>
            <a:endParaRPr lang="en-GB" altLang="cs-CZ" sz="2200" baseline="30000"/>
          </a:p>
          <a:p>
            <a:pPr>
              <a:spcBef>
                <a:spcPts val="600"/>
              </a:spcBef>
            </a:pPr>
            <a:r>
              <a:rPr lang="cs-CZ" altLang="cs-CZ" sz="2200" i="1" u="sng">
                <a:solidFill>
                  <a:srgbClr val="00CC00"/>
                </a:solidFill>
              </a:rPr>
              <a:t>Zlaté pravidlo</a:t>
            </a:r>
            <a:r>
              <a:rPr lang="en-GB" altLang="cs-CZ" sz="2200"/>
              <a:t>	</a:t>
            </a:r>
            <a:r>
              <a:rPr lang="en-GB" altLang="cs-CZ" sz="2200" b="1" i="1">
                <a:solidFill>
                  <a:srgbClr val="FF0000"/>
                </a:solidFill>
              </a:rPr>
              <a:t>MPK = f </a:t>
            </a:r>
            <a:r>
              <a:rPr lang="en-GB" altLang="cs-CZ" sz="2200" b="1" i="1" baseline="30000">
                <a:solidFill>
                  <a:srgbClr val="FF0000"/>
                </a:solidFill>
              </a:rPr>
              <a:t>/</a:t>
            </a:r>
            <a:r>
              <a:rPr lang="en-GB" altLang="cs-CZ" sz="2200" b="1" i="1">
                <a:solidFill>
                  <a:srgbClr val="FF0000"/>
                </a:solidFill>
              </a:rPr>
              <a:t>(k</a:t>
            </a:r>
            <a:r>
              <a:rPr lang="en-GB" altLang="cs-CZ" sz="2200" b="1" i="1" baseline="30000">
                <a:solidFill>
                  <a:srgbClr val="FF0000"/>
                </a:solidFill>
              </a:rPr>
              <a:t>*</a:t>
            </a:r>
            <a:r>
              <a:rPr lang="en-GB" altLang="cs-CZ" sz="2200" b="1" i="1">
                <a:solidFill>
                  <a:srgbClr val="FF0000"/>
                </a:solidFill>
              </a:rPr>
              <a:t>) = n + </a:t>
            </a:r>
            <a:r>
              <a:rPr lang="en-GB" altLang="cs-CZ" sz="2200" b="1" i="1">
                <a:solidFill>
                  <a:srgbClr val="FF0000"/>
                </a:solidFill>
                <a:latin typeface="Symbol" pitchFamily="18" charset="2"/>
              </a:rPr>
              <a:t>d</a:t>
            </a:r>
            <a:r>
              <a:rPr lang="en-GB" altLang="cs-CZ" sz="2000" b="1" i="1"/>
              <a:t>  </a:t>
            </a:r>
          </a:p>
          <a:p>
            <a:pPr>
              <a:spcBef>
                <a:spcPts val="600"/>
              </a:spcBef>
              <a:buFontTx/>
              <a:buChar char="•"/>
            </a:pPr>
            <a:endParaRPr lang="cs-CZ" altLang="cs-CZ" sz="2000"/>
          </a:p>
          <a:p>
            <a:pPr>
              <a:spcBef>
                <a:spcPts val="600"/>
              </a:spcBef>
              <a:buFontTx/>
              <a:buChar char="•"/>
            </a:pPr>
            <a:r>
              <a:rPr lang="cs-CZ" altLang="cs-CZ" sz="2000"/>
              <a:t>P</a:t>
            </a:r>
            <a:r>
              <a:rPr lang="en-GB" altLang="cs-CZ" sz="2000"/>
              <a:t>opula</a:t>
            </a:r>
            <a:r>
              <a:rPr lang="cs-CZ" altLang="cs-CZ" sz="2000"/>
              <a:t>ční růst podobný </a:t>
            </a:r>
            <a:r>
              <a:rPr lang="en-GB" altLang="cs-CZ" sz="2000"/>
              <a:t>efe</a:t>
            </a:r>
            <a:r>
              <a:rPr lang="cs-CZ" altLang="cs-CZ" sz="2000"/>
              <a:t>k</a:t>
            </a:r>
            <a:r>
              <a:rPr lang="en-GB" altLang="cs-CZ" sz="2000"/>
              <a:t>t</a:t>
            </a:r>
            <a:r>
              <a:rPr lang="cs-CZ" altLang="cs-CZ" sz="2000"/>
              <a:t> jako</a:t>
            </a:r>
            <a:r>
              <a:rPr lang="en-GB" altLang="cs-CZ" sz="2000"/>
              <a:t> </a:t>
            </a:r>
            <a:r>
              <a:rPr lang="en-GB" altLang="cs-CZ" sz="2000">
                <a:latin typeface="Symbol" pitchFamily="18" charset="2"/>
              </a:rPr>
              <a:t>d</a:t>
            </a:r>
            <a:endParaRPr lang="en-GB" altLang="cs-CZ" sz="2000"/>
          </a:p>
          <a:p>
            <a:pPr>
              <a:spcBef>
                <a:spcPts val="600"/>
              </a:spcBef>
              <a:buFontTx/>
              <a:buChar char="•"/>
            </a:pPr>
            <a:r>
              <a:rPr lang="cs-CZ" altLang="cs-CZ" sz="2000"/>
              <a:t>Každý nový zaměstnanec musí být vybaven</a:t>
            </a:r>
            <a:endParaRPr lang="en-GB" altLang="cs-CZ" sz="2000"/>
          </a:p>
          <a:p>
            <a:pPr>
              <a:spcBef>
                <a:spcPts val="600"/>
              </a:spcBef>
            </a:pPr>
            <a:r>
              <a:rPr lang="cs-CZ" altLang="cs-CZ" sz="2000"/>
              <a:t>novým k</a:t>
            </a:r>
            <a:r>
              <a:rPr lang="en-GB" altLang="cs-CZ" sz="2000"/>
              <a:t>apit</a:t>
            </a:r>
            <a:r>
              <a:rPr lang="cs-CZ" altLang="cs-CZ" sz="2000"/>
              <a:t>álem </a:t>
            </a:r>
            <a:r>
              <a:rPr lang="en-GB" altLang="cs-CZ" sz="2000">
                <a:sym typeface="Symbol" pitchFamily="18" charset="2"/>
              </a:rPr>
              <a:t></a:t>
            </a:r>
            <a:r>
              <a:rPr lang="en-GB" altLang="cs-CZ" sz="2000" b="1" i="1">
                <a:sym typeface="Symbol" pitchFamily="18" charset="2"/>
              </a:rPr>
              <a:t>n</a:t>
            </a:r>
            <a:r>
              <a:rPr lang="en-GB" altLang="cs-CZ" sz="2000">
                <a:sym typeface="Symbol" pitchFamily="18" charset="2"/>
              </a:rPr>
              <a:t></a:t>
            </a:r>
            <a:r>
              <a:rPr lang="en-GB" altLang="cs-CZ" sz="2000" b="1" i="1">
                <a:sym typeface="Symbol" pitchFamily="18" charset="2"/>
              </a:rPr>
              <a:t>k</a:t>
            </a:r>
            <a:r>
              <a:rPr lang="en-GB" altLang="cs-CZ" sz="2000" b="1" i="1" baseline="30000">
                <a:sym typeface="Symbol" pitchFamily="18" charset="2"/>
              </a:rPr>
              <a:t>*</a:t>
            </a:r>
            <a:r>
              <a:rPr lang="en-GB" altLang="cs-CZ" sz="2000">
                <a:sym typeface="Symbol" pitchFamily="18" charset="2"/>
              </a:rPr>
              <a:t></a:t>
            </a:r>
            <a:r>
              <a:rPr lang="en-GB" altLang="cs-CZ" sz="2000" b="1" i="1">
                <a:sym typeface="Symbol" pitchFamily="18" charset="2"/>
              </a:rPr>
              <a:t>y</a:t>
            </a:r>
            <a:r>
              <a:rPr lang="en-GB" altLang="cs-CZ" sz="2000">
                <a:sym typeface="Symbol" pitchFamily="18" charset="2"/>
              </a:rPr>
              <a:t>; </a:t>
            </a:r>
            <a:endParaRPr lang="cs-CZ" altLang="cs-CZ" sz="2000">
              <a:sym typeface="Symbol" pitchFamily="18" charset="2"/>
            </a:endParaRPr>
          </a:p>
          <a:p>
            <a:pPr>
              <a:spcBef>
                <a:spcPts val="600"/>
              </a:spcBef>
              <a:buFontTx/>
              <a:buChar char="•"/>
            </a:pPr>
            <a:r>
              <a:rPr lang="en-GB" altLang="cs-CZ" sz="2000">
                <a:sym typeface="Symbol" pitchFamily="18" charset="2"/>
              </a:rPr>
              <a:t>t</a:t>
            </a:r>
            <a:r>
              <a:rPr lang="cs-CZ" altLang="cs-CZ" sz="2000">
                <a:sym typeface="Symbol" pitchFamily="18" charset="2"/>
              </a:rPr>
              <a:t>edy země s vysokým </a:t>
            </a:r>
            <a:r>
              <a:rPr lang="cs-CZ" altLang="cs-CZ" sz="2000" b="1" i="1">
                <a:sym typeface="Symbol" pitchFamily="18" charset="2"/>
              </a:rPr>
              <a:t>n</a:t>
            </a:r>
            <a:r>
              <a:rPr lang="cs-CZ" altLang="cs-CZ" sz="2000">
                <a:sym typeface="Symbol" pitchFamily="18" charset="2"/>
              </a:rPr>
              <a:t> jsou chudé</a:t>
            </a:r>
            <a:endParaRPr lang="en-GB" altLang="cs-CZ" sz="2000">
              <a:sym typeface="Symbol" pitchFamily="18" charset="2"/>
            </a:endParaRPr>
          </a:p>
          <a:p>
            <a:pPr>
              <a:spcBef>
                <a:spcPts val="600"/>
              </a:spcBef>
              <a:buFontTx/>
              <a:buChar char="•"/>
            </a:pPr>
            <a:r>
              <a:rPr lang="en-GB" altLang="cs-CZ" sz="2000"/>
              <a:t>S.S. </a:t>
            </a:r>
            <a:r>
              <a:rPr lang="en-GB" altLang="cs-CZ" sz="2000">
                <a:sym typeface="Symbol" pitchFamily="18" charset="2"/>
              </a:rPr>
              <a:t></a:t>
            </a:r>
            <a:r>
              <a:rPr lang="en-GB" altLang="cs-CZ" sz="2000" b="1" i="1"/>
              <a:t>k</a:t>
            </a:r>
            <a:r>
              <a:rPr lang="en-GB" altLang="cs-CZ" sz="2000"/>
              <a:t> a </a:t>
            </a:r>
            <a:r>
              <a:rPr lang="en-GB" altLang="cs-CZ" sz="2000" b="1" i="1"/>
              <a:t>y</a:t>
            </a:r>
            <a:r>
              <a:rPr lang="en-GB" altLang="cs-CZ" sz="2000"/>
              <a:t> </a:t>
            </a:r>
            <a:r>
              <a:rPr lang="cs-CZ" altLang="cs-CZ" sz="2000"/>
              <a:t>jsou ko</a:t>
            </a:r>
            <a:r>
              <a:rPr lang="en-GB" altLang="cs-CZ" sz="2000"/>
              <a:t>nstant</a:t>
            </a:r>
            <a:r>
              <a:rPr lang="cs-CZ" altLang="cs-CZ" sz="2000"/>
              <a:t>ní</a:t>
            </a:r>
            <a:r>
              <a:rPr lang="en-GB" altLang="cs-CZ" sz="2000">
                <a:sym typeface="Symbol" pitchFamily="18" charset="2"/>
              </a:rPr>
              <a:t></a:t>
            </a:r>
            <a:r>
              <a:rPr lang="en-GB" altLang="cs-CZ" sz="2000" b="1" i="1"/>
              <a:t>K/L</a:t>
            </a:r>
            <a:r>
              <a:rPr lang="en-GB" altLang="cs-CZ" sz="2000"/>
              <a:t> a</a:t>
            </a:r>
            <a:r>
              <a:rPr lang="cs-CZ" altLang="cs-CZ" sz="2000"/>
              <a:t> </a:t>
            </a:r>
            <a:r>
              <a:rPr lang="en-GB" altLang="cs-CZ" sz="2000" b="1" i="1"/>
              <a:t>Y/L</a:t>
            </a:r>
            <a:r>
              <a:rPr lang="en-GB" altLang="cs-CZ" sz="2000"/>
              <a:t> </a:t>
            </a:r>
            <a:r>
              <a:rPr lang="cs-CZ" altLang="cs-CZ" sz="2000"/>
              <a:t>jsou</a:t>
            </a:r>
            <a:endParaRPr lang="en-GB" altLang="cs-CZ" sz="2000"/>
          </a:p>
          <a:p>
            <a:pPr>
              <a:spcBef>
                <a:spcPts val="600"/>
              </a:spcBef>
            </a:pPr>
            <a:r>
              <a:rPr lang="cs-CZ" altLang="cs-CZ" sz="2000"/>
              <a:t>k</a:t>
            </a:r>
            <a:r>
              <a:rPr lang="en-GB" altLang="cs-CZ" sz="2000"/>
              <a:t>onstant</a:t>
            </a:r>
            <a:r>
              <a:rPr lang="cs-CZ" altLang="cs-CZ" sz="2000"/>
              <a:t>ní</a:t>
            </a:r>
            <a:r>
              <a:rPr lang="en-GB" altLang="cs-CZ" sz="2000">
                <a:sym typeface="Symbol" pitchFamily="18" charset="2"/>
              </a:rPr>
              <a:t></a:t>
            </a:r>
            <a:r>
              <a:rPr lang="en-GB" altLang="cs-CZ" sz="2000"/>
              <a:t> </a:t>
            </a:r>
            <a:r>
              <a:rPr lang="en-GB" altLang="cs-CZ" sz="2000" b="1" i="1"/>
              <a:t>K</a:t>
            </a:r>
            <a:r>
              <a:rPr lang="en-GB" altLang="cs-CZ" sz="2000"/>
              <a:t> a </a:t>
            </a:r>
            <a:r>
              <a:rPr lang="en-GB" altLang="cs-CZ" sz="2000" b="1" i="1"/>
              <a:t>Y</a:t>
            </a:r>
            <a:r>
              <a:rPr lang="en-GB" altLang="cs-CZ" sz="2000"/>
              <a:t> </a:t>
            </a:r>
            <a:r>
              <a:rPr lang="cs-CZ" altLang="cs-CZ" sz="2000"/>
              <a:t>rostou mírou </a:t>
            </a:r>
            <a:r>
              <a:rPr lang="en-GB" altLang="cs-CZ" sz="2000" b="1" i="1"/>
              <a:t>(n+g</a:t>
            </a:r>
            <a:r>
              <a:rPr lang="cs-CZ" altLang="cs-CZ" sz="2000" b="1" i="1"/>
              <a:t>)</a:t>
            </a:r>
            <a:endParaRPr lang="en-GB" altLang="cs-CZ" sz="2000" b="1" i="1"/>
          </a:p>
        </p:txBody>
      </p:sp>
      <p:graphicFrame>
        <p:nvGraphicFramePr>
          <p:cNvPr id="193543" name="Object 7"/>
          <p:cNvGraphicFramePr>
            <a:graphicFrameLocks noChangeAspect="1"/>
          </p:cNvGraphicFramePr>
          <p:nvPr/>
        </p:nvGraphicFramePr>
        <p:xfrm>
          <a:off x="769938" y="947738"/>
          <a:ext cx="965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61" name="Rovnice" r:id="rId3" imgW="685800" imgH="393480" progId="Equation.3">
                  <p:embed/>
                </p:oleObj>
              </mc:Choice>
              <mc:Fallback>
                <p:oleObj name="Rovnice" r:id="rId3" imgW="68580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947738"/>
                        <a:ext cx="965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4" name="Object 8"/>
          <p:cNvGraphicFramePr>
            <a:graphicFrameLocks noChangeAspect="1"/>
          </p:cNvGraphicFramePr>
          <p:nvPr/>
        </p:nvGraphicFramePr>
        <p:xfrm>
          <a:off x="190500" y="1781175"/>
          <a:ext cx="77692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62" name="Rovnice" r:id="rId5" imgW="4851360" imgH="571320" progId="Equation.3">
                  <p:embed/>
                </p:oleObj>
              </mc:Choice>
              <mc:Fallback>
                <p:oleObj name="Rovnice" r:id="rId5" imgW="4851360" imgH="571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1781175"/>
                        <a:ext cx="77692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5" name="Object 9"/>
          <p:cNvGraphicFramePr>
            <a:graphicFrameLocks noChangeAspect="1"/>
          </p:cNvGraphicFramePr>
          <p:nvPr/>
        </p:nvGraphicFramePr>
        <p:xfrm>
          <a:off x="5095875" y="3041650"/>
          <a:ext cx="4048125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63" name="obrázek" r:id="rId7" imgW="2381400" imgH="2247840" progId="Word.Picture.8">
                  <p:embed/>
                </p:oleObj>
              </mc:Choice>
              <mc:Fallback>
                <p:oleObj name="obrázek" r:id="rId7" imgW="2381400" imgH="2247840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3041650"/>
                        <a:ext cx="4048125" cy="381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3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3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3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3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35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35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35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35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549275" y="-125413"/>
            <a:ext cx="810895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cs-CZ" altLang="cs-CZ" sz="2800" b="1" i="1">
                <a:solidFill>
                  <a:schemeClr val="tx2"/>
                </a:solidFill>
              </a:rPr>
              <a:t>Přidání růstu t</a:t>
            </a:r>
            <a:r>
              <a:rPr lang="en-GB" altLang="cs-CZ" sz="2800" b="1" i="1">
                <a:solidFill>
                  <a:schemeClr val="tx2"/>
                </a:solidFill>
              </a:rPr>
              <a:t>echnolog</a:t>
            </a:r>
            <a:r>
              <a:rPr lang="cs-CZ" altLang="cs-CZ" sz="2800" b="1" i="1">
                <a:solidFill>
                  <a:schemeClr val="tx2"/>
                </a:solidFill>
              </a:rPr>
              <a:t>ie</a:t>
            </a:r>
            <a:endParaRPr lang="en-GB" altLang="cs-CZ" sz="2800" b="1" i="1">
              <a:solidFill>
                <a:schemeClr val="tx2"/>
              </a:solidFill>
            </a:endParaRPr>
          </a:p>
        </p:txBody>
      </p:sp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346075" y="842963"/>
            <a:ext cx="869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cs-CZ" sz="2000"/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276225" y="712788"/>
            <a:ext cx="8867775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40000"/>
              </a:spcBef>
            </a:pPr>
            <a:r>
              <a:rPr lang="cs-CZ" altLang="cs-CZ" sz="2200"/>
              <a:t>Změna </a:t>
            </a:r>
            <a:r>
              <a:rPr lang="en-GB" altLang="cs-CZ" sz="2200"/>
              <a:t>produ</a:t>
            </a:r>
            <a:r>
              <a:rPr lang="cs-CZ" altLang="cs-CZ" sz="2200"/>
              <a:t>kční </a:t>
            </a:r>
            <a:r>
              <a:rPr lang="en-GB" altLang="cs-CZ" sz="2200"/>
              <a:t>fun</a:t>
            </a:r>
            <a:r>
              <a:rPr lang="cs-CZ" altLang="cs-CZ" sz="2200"/>
              <a:t>k</a:t>
            </a:r>
            <a:r>
              <a:rPr lang="en-GB" altLang="cs-CZ" sz="2200"/>
              <a:t>c</a:t>
            </a:r>
            <a:r>
              <a:rPr lang="cs-CZ" altLang="cs-CZ" sz="2200"/>
              <a:t>e</a:t>
            </a:r>
            <a:r>
              <a:rPr lang="en-GB" altLang="cs-CZ" sz="2200"/>
              <a:t>- </a:t>
            </a:r>
            <a:r>
              <a:rPr lang="en-GB" altLang="cs-CZ" sz="2200" b="1" i="1">
                <a:solidFill>
                  <a:schemeClr val="accent2"/>
                </a:solidFill>
              </a:rPr>
              <a:t>Y=F(K;A.L)</a:t>
            </a:r>
            <a:r>
              <a:rPr lang="en-GB" altLang="cs-CZ" sz="2200" b="1" i="1"/>
              <a:t> </a:t>
            </a:r>
            <a:r>
              <a:rPr lang="en-GB" altLang="cs-CZ" sz="2200"/>
              <a:t>(</a:t>
            </a:r>
            <a:r>
              <a:rPr lang="en-GB" altLang="cs-CZ" sz="2200" b="1" i="1">
                <a:solidFill>
                  <a:schemeClr val="accent2"/>
                </a:solidFill>
              </a:rPr>
              <a:t>A.L</a:t>
            </a:r>
            <a:r>
              <a:rPr lang="en-GB" altLang="cs-CZ" sz="2200" b="1" i="1"/>
              <a:t> </a:t>
            </a:r>
            <a:r>
              <a:rPr lang="cs-CZ" altLang="cs-CZ" sz="2200"/>
              <a:t>ozn. tzv. </a:t>
            </a:r>
            <a:r>
              <a:rPr lang="en-GB" altLang="cs-CZ" sz="2200"/>
              <a:t>efe</a:t>
            </a:r>
            <a:r>
              <a:rPr lang="cs-CZ" altLang="cs-CZ" sz="2200"/>
              <a:t>k</a:t>
            </a:r>
            <a:r>
              <a:rPr lang="en-GB" altLang="cs-CZ" sz="2200"/>
              <a:t>tiv</a:t>
            </a:r>
            <a:r>
              <a:rPr lang="cs-CZ" altLang="cs-CZ" sz="2200"/>
              <a:t>ní práci</a:t>
            </a:r>
            <a:r>
              <a:rPr lang="en-GB" altLang="cs-CZ" sz="2200"/>
              <a:t>)</a:t>
            </a:r>
            <a:endParaRPr lang="en-GB" altLang="cs-CZ" sz="2200" b="1" i="1"/>
          </a:p>
          <a:p>
            <a:pPr>
              <a:spcBef>
                <a:spcPct val="40000"/>
              </a:spcBef>
            </a:pPr>
            <a:r>
              <a:rPr lang="en-GB" altLang="cs-CZ" sz="2200"/>
              <a:t>Modifi</a:t>
            </a:r>
            <a:r>
              <a:rPr lang="cs-CZ" altLang="cs-CZ" sz="2200"/>
              <a:t>ka</a:t>
            </a:r>
            <a:r>
              <a:rPr lang="en-GB" altLang="cs-CZ" sz="2200"/>
              <a:t>c</a:t>
            </a:r>
            <a:r>
              <a:rPr lang="cs-CZ" altLang="cs-CZ" sz="2200"/>
              <a:t>e</a:t>
            </a:r>
            <a:r>
              <a:rPr lang="en-GB" altLang="cs-CZ" sz="2200"/>
              <a:t>- </a:t>
            </a:r>
            <a:r>
              <a:rPr lang="en-GB" altLang="cs-CZ" sz="2200" b="1" i="1">
                <a:solidFill>
                  <a:schemeClr val="accent2"/>
                </a:solidFill>
              </a:rPr>
              <a:t>y = Y/(A.L)</a:t>
            </a:r>
            <a:r>
              <a:rPr lang="en-GB" altLang="cs-CZ" sz="2200" b="1" i="1"/>
              <a:t> </a:t>
            </a:r>
            <a:r>
              <a:rPr lang="en-GB" altLang="cs-CZ" sz="2200"/>
              <a:t>a </a:t>
            </a:r>
            <a:r>
              <a:rPr lang="en-GB" altLang="cs-CZ" sz="2200" b="1" i="1">
                <a:solidFill>
                  <a:schemeClr val="accent2"/>
                </a:solidFill>
              </a:rPr>
              <a:t>k = K/(A.L), y=f(k)=K(K/(A.L);1)</a:t>
            </a:r>
          </a:p>
          <a:p>
            <a:pPr>
              <a:spcBef>
                <a:spcPct val="40000"/>
              </a:spcBef>
            </a:pPr>
            <a:r>
              <a:rPr lang="cs-CZ" altLang="cs-CZ" sz="2200"/>
              <a:t>Růst </a:t>
            </a:r>
            <a:r>
              <a:rPr lang="en-GB" altLang="cs-CZ" sz="2200"/>
              <a:t>technolog</a:t>
            </a:r>
            <a:r>
              <a:rPr lang="cs-CZ" altLang="cs-CZ" sz="2200"/>
              <a:t>ie</a:t>
            </a:r>
            <a:r>
              <a:rPr lang="en-GB" altLang="cs-CZ" sz="2200"/>
              <a:t> exogen</a:t>
            </a:r>
            <a:r>
              <a:rPr lang="cs-CZ" altLang="cs-CZ" sz="2200"/>
              <a:t>ní mírou </a:t>
            </a:r>
            <a:r>
              <a:rPr lang="en-GB" altLang="cs-CZ" sz="2200" b="1" i="1"/>
              <a:t>g</a:t>
            </a:r>
            <a:r>
              <a:rPr lang="en-GB" altLang="cs-CZ" sz="2200"/>
              <a:t>:</a:t>
            </a:r>
          </a:p>
          <a:p>
            <a:pPr>
              <a:spcBef>
                <a:spcPct val="40000"/>
              </a:spcBef>
            </a:pPr>
            <a:r>
              <a:rPr lang="cs-CZ" altLang="cs-CZ" sz="2200"/>
              <a:t>Změna absolutní výše k</a:t>
            </a:r>
            <a:r>
              <a:rPr lang="en-GB" altLang="cs-CZ" sz="2200"/>
              <a:t>apit</a:t>
            </a:r>
            <a:r>
              <a:rPr lang="cs-CZ" altLang="cs-CZ" sz="2200"/>
              <a:t>álu</a:t>
            </a:r>
            <a:r>
              <a:rPr lang="en-GB" altLang="cs-CZ" sz="2200"/>
              <a:t>		</a:t>
            </a:r>
            <a:r>
              <a:rPr lang="en-GB" altLang="cs-CZ" sz="2200" b="1" i="1">
                <a:solidFill>
                  <a:schemeClr val="accent2"/>
                </a:solidFill>
              </a:rPr>
              <a:t>dK/dt = s. F (K;L) - </a:t>
            </a:r>
            <a:r>
              <a:rPr lang="en-GB" altLang="cs-CZ" sz="2200" b="1" i="1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en-GB" altLang="cs-CZ" sz="2200" b="1" i="1">
                <a:solidFill>
                  <a:schemeClr val="accent2"/>
                </a:solidFill>
              </a:rPr>
              <a:t> . K</a:t>
            </a:r>
          </a:p>
          <a:p>
            <a:pPr>
              <a:spcBef>
                <a:spcPct val="40000"/>
              </a:spcBef>
            </a:pPr>
            <a:endParaRPr lang="en-GB" altLang="cs-CZ" sz="2200">
              <a:solidFill>
                <a:schemeClr val="accent2"/>
              </a:solidFill>
            </a:endParaRPr>
          </a:p>
          <a:p>
            <a:pPr>
              <a:spcBef>
                <a:spcPct val="40000"/>
              </a:spcBef>
            </a:pPr>
            <a:endParaRPr lang="en-GB" altLang="cs-CZ" sz="2000"/>
          </a:p>
          <a:p>
            <a:pPr>
              <a:spcBef>
                <a:spcPct val="40000"/>
              </a:spcBef>
            </a:pPr>
            <a:endParaRPr lang="en-GB" altLang="cs-CZ" sz="2000"/>
          </a:p>
          <a:p>
            <a:pPr>
              <a:spcBef>
                <a:spcPct val="60000"/>
              </a:spcBef>
            </a:pPr>
            <a:r>
              <a:rPr lang="en-GB" altLang="cs-CZ" i="1" u="sng">
                <a:solidFill>
                  <a:srgbClr val="00CC00"/>
                </a:solidFill>
              </a:rPr>
              <a:t>St</a:t>
            </a:r>
            <a:r>
              <a:rPr lang="cs-CZ" altLang="cs-CZ" i="1" u="sng">
                <a:solidFill>
                  <a:srgbClr val="00CC00"/>
                </a:solidFill>
              </a:rPr>
              <a:t>álý stav</a:t>
            </a:r>
            <a:r>
              <a:rPr lang="en-GB" altLang="cs-CZ"/>
              <a:t>	</a:t>
            </a:r>
            <a:r>
              <a:rPr lang="en-GB" altLang="cs-CZ" b="1" i="1">
                <a:solidFill>
                  <a:srgbClr val="FF0000"/>
                </a:solidFill>
              </a:rPr>
              <a:t>s . f (k</a:t>
            </a:r>
            <a:r>
              <a:rPr lang="en-GB" altLang="cs-CZ" b="1" i="1" baseline="30000">
                <a:solidFill>
                  <a:srgbClr val="FF0000"/>
                </a:solidFill>
              </a:rPr>
              <a:t>*</a:t>
            </a:r>
            <a:r>
              <a:rPr lang="en-GB" altLang="cs-CZ" b="1" i="1">
                <a:solidFill>
                  <a:srgbClr val="FF0000"/>
                </a:solidFill>
              </a:rPr>
              <a:t>) = (n +g + </a:t>
            </a:r>
            <a:r>
              <a:rPr lang="en-GB" altLang="cs-CZ" b="1" i="1">
                <a:solidFill>
                  <a:srgbClr val="FF0000"/>
                </a:solidFill>
                <a:latin typeface="Symbol" pitchFamily="18" charset="2"/>
              </a:rPr>
              <a:t>d</a:t>
            </a:r>
            <a:r>
              <a:rPr lang="en-GB" altLang="cs-CZ" b="1" i="1">
                <a:solidFill>
                  <a:srgbClr val="FF0000"/>
                </a:solidFill>
              </a:rPr>
              <a:t> ) . k</a:t>
            </a:r>
            <a:r>
              <a:rPr lang="en-GB" altLang="cs-CZ" b="1" i="1" baseline="30000">
                <a:solidFill>
                  <a:srgbClr val="FF0000"/>
                </a:solidFill>
              </a:rPr>
              <a:t>*</a:t>
            </a:r>
            <a:endParaRPr lang="en-GB" altLang="cs-CZ" baseline="30000"/>
          </a:p>
          <a:p>
            <a:pPr>
              <a:spcBef>
                <a:spcPts val="600"/>
              </a:spcBef>
            </a:pPr>
            <a:r>
              <a:rPr lang="cs-CZ" altLang="cs-CZ" i="1" u="sng">
                <a:solidFill>
                  <a:srgbClr val="00CC00"/>
                </a:solidFill>
              </a:rPr>
              <a:t>Z</a:t>
            </a:r>
            <a:r>
              <a:rPr lang="en-GB" altLang="cs-CZ" i="1" u="sng">
                <a:solidFill>
                  <a:srgbClr val="00CC00"/>
                </a:solidFill>
              </a:rPr>
              <a:t>l</a:t>
            </a:r>
            <a:r>
              <a:rPr lang="cs-CZ" altLang="cs-CZ" i="1" u="sng">
                <a:solidFill>
                  <a:srgbClr val="00CC00"/>
                </a:solidFill>
              </a:rPr>
              <a:t>até pravidlo</a:t>
            </a:r>
            <a:r>
              <a:rPr lang="en-GB" altLang="cs-CZ"/>
              <a:t>	</a:t>
            </a:r>
            <a:r>
              <a:rPr lang="en-GB" altLang="cs-CZ" b="1" i="1">
                <a:solidFill>
                  <a:srgbClr val="FF0000"/>
                </a:solidFill>
              </a:rPr>
              <a:t>MPK = f </a:t>
            </a:r>
            <a:r>
              <a:rPr lang="en-GB" altLang="cs-CZ" b="1" i="1" baseline="30000">
                <a:solidFill>
                  <a:srgbClr val="FF0000"/>
                </a:solidFill>
              </a:rPr>
              <a:t>/</a:t>
            </a:r>
            <a:r>
              <a:rPr lang="en-GB" altLang="cs-CZ" b="1" i="1">
                <a:solidFill>
                  <a:srgbClr val="FF0000"/>
                </a:solidFill>
              </a:rPr>
              <a:t>(k</a:t>
            </a:r>
            <a:r>
              <a:rPr lang="en-GB" altLang="cs-CZ" b="1" i="1" baseline="30000">
                <a:solidFill>
                  <a:srgbClr val="FF0000"/>
                </a:solidFill>
              </a:rPr>
              <a:t>*</a:t>
            </a:r>
            <a:r>
              <a:rPr lang="en-GB" altLang="cs-CZ" b="1" i="1">
                <a:solidFill>
                  <a:srgbClr val="FF0000"/>
                </a:solidFill>
              </a:rPr>
              <a:t>) = n + g + </a:t>
            </a:r>
            <a:r>
              <a:rPr lang="en-GB" altLang="cs-CZ" b="1" i="1">
                <a:solidFill>
                  <a:srgbClr val="FF0000"/>
                </a:solidFill>
                <a:latin typeface="Symbol" pitchFamily="18" charset="2"/>
              </a:rPr>
              <a:t>d</a:t>
            </a:r>
            <a:r>
              <a:rPr lang="en-GB" altLang="cs-CZ" b="1" i="1"/>
              <a:t>  </a:t>
            </a:r>
          </a:p>
          <a:p>
            <a:pPr>
              <a:spcBef>
                <a:spcPts val="1300"/>
              </a:spcBef>
              <a:buFontTx/>
              <a:buChar char="•"/>
            </a:pPr>
            <a:r>
              <a:rPr lang="en-GB" altLang="cs-CZ" sz="2200"/>
              <a:t>Paradox</a:t>
            </a:r>
            <a:r>
              <a:rPr lang="cs-CZ" altLang="cs-CZ" sz="2200"/>
              <a:t>ně-</a:t>
            </a:r>
            <a:r>
              <a:rPr lang="en-GB" altLang="cs-CZ" sz="2200"/>
              <a:t> technologic</a:t>
            </a:r>
            <a:r>
              <a:rPr lang="cs-CZ" altLang="cs-CZ" sz="2200"/>
              <a:t>ký růst podobný </a:t>
            </a:r>
            <a:r>
              <a:rPr lang="en-GB" altLang="cs-CZ" sz="2200"/>
              <a:t>efect n</a:t>
            </a:r>
            <a:r>
              <a:rPr lang="cs-CZ" altLang="cs-CZ" sz="2200"/>
              <a:t>a</a:t>
            </a:r>
            <a:r>
              <a:rPr lang="en-GB" altLang="cs-CZ" sz="2200" b="1" i="1"/>
              <a:t> k</a:t>
            </a:r>
            <a:r>
              <a:rPr lang="en-GB" altLang="cs-CZ" sz="2200" b="1" i="1" baseline="30000"/>
              <a:t>*</a:t>
            </a:r>
            <a:r>
              <a:rPr lang="en-GB" altLang="cs-CZ" sz="2200"/>
              <a:t> </a:t>
            </a:r>
            <a:r>
              <a:rPr lang="cs-CZ" altLang="cs-CZ" sz="2200"/>
              <a:t>jako </a:t>
            </a:r>
            <a:r>
              <a:rPr lang="cs-CZ" altLang="cs-CZ" sz="2200" b="1" i="1"/>
              <a:t>n</a:t>
            </a:r>
            <a:r>
              <a:rPr lang="cs-CZ" altLang="cs-CZ" sz="2200"/>
              <a:t> či </a:t>
            </a:r>
            <a:r>
              <a:rPr lang="cs-CZ" altLang="cs-CZ" sz="2200" b="1" i="1">
                <a:latin typeface="Symbol" pitchFamily="18" charset="2"/>
              </a:rPr>
              <a:t>d!!!</a:t>
            </a:r>
            <a:endParaRPr lang="cs-CZ" altLang="cs-CZ" sz="2200"/>
          </a:p>
          <a:p>
            <a:pPr>
              <a:spcBef>
                <a:spcPts val="600"/>
              </a:spcBef>
              <a:buFontTx/>
              <a:buChar char="•"/>
            </a:pPr>
            <a:r>
              <a:rPr lang="cs-CZ" altLang="cs-CZ" sz="2200"/>
              <a:t>I</a:t>
            </a:r>
            <a:r>
              <a:rPr lang="en-GB" altLang="cs-CZ" sz="2200"/>
              <a:t>nterpreta</a:t>
            </a:r>
            <a:r>
              <a:rPr lang="cs-CZ" altLang="cs-CZ" sz="2200"/>
              <a:t>ce</a:t>
            </a:r>
            <a:r>
              <a:rPr lang="en-GB" altLang="cs-CZ" sz="2200"/>
              <a:t>- </a:t>
            </a:r>
            <a:r>
              <a:rPr lang="cs-CZ" altLang="cs-CZ" sz="2200"/>
              <a:t>každá jednotka nové technologie musí být vybavena ka</a:t>
            </a:r>
            <a:r>
              <a:rPr lang="en-GB" altLang="cs-CZ" sz="2200"/>
              <a:t>pit</a:t>
            </a:r>
            <a:r>
              <a:rPr lang="cs-CZ" altLang="cs-CZ" sz="2200"/>
              <a:t>álem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cs-CZ" altLang="cs-CZ" sz="2200"/>
              <a:t>ale je zde zcela odlišná </a:t>
            </a:r>
            <a:r>
              <a:rPr lang="en-GB" altLang="cs-CZ" sz="2200"/>
              <a:t>defini</a:t>
            </a:r>
            <a:r>
              <a:rPr lang="cs-CZ" altLang="cs-CZ" sz="2200"/>
              <a:t>ce</a:t>
            </a:r>
            <a:r>
              <a:rPr lang="en-GB" altLang="cs-CZ" sz="2200"/>
              <a:t> </a:t>
            </a:r>
            <a:r>
              <a:rPr lang="en-GB" altLang="cs-CZ" sz="2200" b="1" i="1"/>
              <a:t>k</a:t>
            </a:r>
            <a:r>
              <a:rPr lang="en-GB" altLang="cs-CZ" sz="2200"/>
              <a:t> !!!</a:t>
            </a:r>
            <a:endParaRPr lang="cs-CZ" altLang="cs-CZ" sz="2200"/>
          </a:p>
          <a:p>
            <a:pPr>
              <a:spcBef>
                <a:spcPts val="600"/>
              </a:spcBef>
              <a:buFontTx/>
              <a:buChar char="•"/>
            </a:pPr>
            <a:r>
              <a:rPr lang="en-GB" altLang="cs-CZ"/>
              <a:t>S.S.</a:t>
            </a:r>
            <a:r>
              <a:rPr lang="en-GB" altLang="cs-CZ">
                <a:sym typeface="Symbol" pitchFamily="18" charset="2"/>
              </a:rPr>
              <a:t></a:t>
            </a:r>
            <a:r>
              <a:rPr lang="en-GB" altLang="cs-CZ" b="1" i="1">
                <a:solidFill>
                  <a:schemeClr val="accent2"/>
                </a:solidFill>
              </a:rPr>
              <a:t>k</a:t>
            </a:r>
            <a:r>
              <a:rPr lang="en-US" altLang="cs-CZ">
                <a:solidFill>
                  <a:schemeClr val="accent2"/>
                </a:solidFill>
              </a:rPr>
              <a:t>&amp;</a:t>
            </a:r>
            <a:r>
              <a:rPr lang="en-GB" altLang="cs-CZ" b="1" i="1">
                <a:solidFill>
                  <a:schemeClr val="accent2"/>
                </a:solidFill>
              </a:rPr>
              <a:t>y</a:t>
            </a:r>
            <a:r>
              <a:rPr lang="en-GB" altLang="cs-CZ"/>
              <a:t> </a:t>
            </a:r>
            <a:r>
              <a:rPr lang="cs-CZ" altLang="cs-CZ"/>
              <a:t>k</a:t>
            </a:r>
            <a:r>
              <a:rPr lang="en-GB" altLang="cs-CZ"/>
              <a:t>onstant</a:t>
            </a:r>
            <a:r>
              <a:rPr lang="cs-CZ" altLang="cs-CZ"/>
              <a:t>ní</a:t>
            </a:r>
            <a:r>
              <a:rPr lang="en-GB" altLang="cs-CZ">
                <a:sym typeface="Symbol" pitchFamily="18" charset="2"/>
              </a:rPr>
              <a:t></a:t>
            </a:r>
            <a:r>
              <a:rPr lang="en-GB" altLang="cs-CZ" b="1" i="1">
                <a:solidFill>
                  <a:schemeClr val="accent2"/>
                </a:solidFill>
              </a:rPr>
              <a:t>K/L</a:t>
            </a:r>
            <a:r>
              <a:rPr lang="en-US" altLang="cs-CZ">
                <a:solidFill>
                  <a:schemeClr val="accent2"/>
                </a:solidFill>
              </a:rPr>
              <a:t>&amp;</a:t>
            </a:r>
            <a:r>
              <a:rPr lang="en-GB" altLang="cs-CZ" b="1" i="1">
                <a:solidFill>
                  <a:schemeClr val="accent2"/>
                </a:solidFill>
              </a:rPr>
              <a:t>Y/L</a:t>
            </a:r>
            <a:r>
              <a:rPr lang="en-GB" altLang="cs-CZ"/>
              <a:t> </a:t>
            </a:r>
            <a:r>
              <a:rPr lang="cs-CZ" altLang="cs-CZ"/>
              <a:t>rostou mírou</a:t>
            </a:r>
            <a:r>
              <a:rPr lang="en-GB" altLang="cs-CZ"/>
              <a:t> </a:t>
            </a:r>
            <a:r>
              <a:rPr lang="en-GB" altLang="cs-CZ" b="1" i="1">
                <a:solidFill>
                  <a:schemeClr val="accent2"/>
                </a:solidFill>
              </a:rPr>
              <a:t>g </a:t>
            </a:r>
            <a:r>
              <a:rPr lang="en-GB" altLang="cs-CZ">
                <a:sym typeface="Symbol" pitchFamily="18" charset="2"/>
              </a:rPr>
              <a:t></a:t>
            </a:r>
            <a:r>
              <a:rPr lang="en-GB" altLang="cs-CZ"/>
              <a:t> </a:t>
            </a:r>
            <a:r>
              <a:rPr lang="en-GB" altLang="cs-CZ" b="1" i="1">
                <a:solidFill>
                  <a:schemeClr val="accent2"/>
                </a:solidFill>
              </a:rPr>
              <a:t>K</a:t>
            </a:r>
            <a:r>
              <a:rPr lang="en-US" altLang="cs-CZ">
                <a:solidFill>
                  <a:schemeClr val="accent2"/>
                </a:solidFill>
              </a:rPr>
              <a:t>&amp;</a:t>
            </a:r>
            <a:r>
              <a:rPr lang="en-GB" altLang="cs-CZ" b="1" i="1">
                <a:solidFill>
                  <a:schemeClr val="accent2"/>
                </a:solidFill>
              </a:rPr>
              <a:t>Y</a:t>
            </a:r>
            <a:r>
              <a:rPr lang="en-GB" altLang="cs-CZ"/>
              <a:t> </a:t>
            </a:r>
            <a:r>
              <a:rPr lang="cs-CZ" altLang="cs-CZ"/>
              <a:t>mírou</a:t>
            </a:r>
            <a:r>
              <a:rPr lang="en-GB" altLang="cs-CZ" b="1" i="1">
                <a:solidFill>
                  <a:schemeClr val="accent2"/>
                </a:solidFill>
              </a:rPr>
              <a:t>(n+g)</a:t>
            </a:r>
            <a:endParaRPr lang="en-GB" altLang="cs-CZ">
              <a:solidFill>
                <a:schemeClr val="accent2"/>
              </a:solidFill>
            </a:endParaRPr>
          </a:p>
          <a:p>
            <a:pPr>
              <a:spcBef>
                <a:spcPts val="600"/>
              </a:spcBef>
            </a:pPr>
            <a:endParaRPr lang="en-GB" altLang="cs-CZ" sz="2000">
              <a:sym typeface="Symbol" pitchFamily="18" charset="2"/>
            </a:endParaRPr>
          </a:p>
        </p:txBody>
      </p:sp>
      <p:graphicFrame>
        <p:nvGraphicFramePr>
          <p:cNvPr id="194566" name="Object 6"/>
          <p:cNvGraphicFramePr>
            <a:graphicFrameLocks noChangeAspect="1"/>
          </p:cNvGraphicFramePr>
          <p:nvPr/>
        </p:nvGraphicFramePr>
        <p:xfrm>
          <a:off x="352425" y="2725738"/>
          <a:ext cx="84105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2" name="Rovnice" r:id="rId3" imgW="5600520" imgH="787320" progId="Equation.3">
                  <p:embed/>
                </p:oleObj>
              </mc:Choice>
              <mc:Fallback>
                <p:oleObj name="Rovnice" r:id="rId3" imgW="5600520" imgH="787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2725738"/>
                        <a:ext cx="841057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8" name="Object 8"/>
          <p:cNvGraphicFramePr>
            <a:graphicFrameLocks noChangeAspect="1"/>
          </p:cNvGraphicFramePr>
          <p:nvPr/>
        </p:nvGraphicFramePr>
        <p:xfrm>
          <a:off x="5688013" y="1603375"/>
          <a:ext cx="10763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3" name="Rovnice" r:id="rId5" imgW="711000" imgH="393480" progId="Equation.3">
                  <p:embed/>
                </p:oleObj>
              </mc:Choice>
              <mc:Fallback>
                <p:oleObj name="Rovnice" r:id="rId5" imgW="71100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1603375"/>
                        <a:ext cx="107632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70" name="AutoShape 10"/>
          <p:cNvSpPr>
            <a:spLocks noChangeArrowheads="1"/>
          </p:cNvSpPr>
          <p:nvPr/>
        </p:nvSpPr>
        <p:spPr bwMode="auto">
          <a:xfrm>
            <a:off x="4787900" y="2185988"/>
            <a:ext cx="3263900" cy="35401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194571" name="Line 11"/>
          <p:cNvSpPr>
            <a:spLocks noChangeShapeType="1"/>
          </p:cNvSpPr>
          <p:nvPr/>
        </p:nvSpPr>
        <p:spPr bwMode="auto">
          <a:xfrm flipH="1">
            <a:off x="2027238" y="2487613"/>
            <a:ext cx="2752725" cy="3333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4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45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45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945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945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45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0" grpId="0" animBg="1"/>
      <p:bldP spid="19457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12580</TotalTime>
  <Words>1077</Words>
  <Application>Microsoft Office PowerPoint</Application>
  <PresentationFormat>Předvádění na obrazovce (4:3)</PresentationFormat>
  <Paragraphs>154</Paragraphs>
  <Slides>16</Slides>
  <Notes>1</Notes>
  <HiddenSlides>0</HiddenSlides>
  <MMClips>0</MMClips>
  <ScaleCrop>false</ScaleCrop>
  <HeadingPairs>
    <vt:vector size="6" baseType="variant">
      <vt:variant>
        <vt:lpstr>Motiv</vt:lpstr>
      </vt:variant>
      <vt:variant>
        <vt:i4>1</vt:i4>
      </vt:variant>
      <vt:variant>
        <vt:lpstr>Vložené servery OLE</vt:lpstr>
      </vt:variant>
      <vt:variant>
        <vt:i4>5</vt:i4>
      </vt:variant>
      <vt:variant>
        <vt:lpstr>Nadpisy snímků</vt:lpstr>
      </vt:variant>
      <vt:variant>
        <vt:i4>16</vt:i4>
      </vt:variant>
    </vt:vector>
  </HeadingPairs>
  <TitlesOfParts>
    <vt:vector size="22" baseType="lpstr">
      <vt:lpstr>Default Design</vt:lpstr>
      <vt:lpstr>obrázek</vt:lpstr>
      <vt:lpstr>Rovnice</vt:lpstr>
      <vt:lpstr>obrázek Microsoft Word</vt:lpstr>
      <vt:lpstr>Obrázek aplikace Microsoft Word</vt:lpstr>
      <vt:lpstr>Microsoft Equation 3.0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Moje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Karlos</dc:creator>
  <cp:lastModifiedBy>Hlaváček Michal</cp:lastModifiedBy>
  <cp:revision>122</cp:revision>
  <cp:lastPrinted>2017-05-15T14:35:39Z</cp:lastPrinted>
  <dcterms:created xsi:type="dcterms:W3CDTF">2003-10-12T18:44:50Z</dcterms:created>
  <dcterms:modified xsi:type="dcterms:W3CDTF">2017-05-15T14:43:00Z</dcterms:modified>
</cp:coreProperties>
</file>