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0" r:id="rId2"/>
    <p:sldId id="331" r:id="rId3"/>
    <p:sldId id="281" r:id="rId4"/>
    <p:sldId id="332" r:id="rId5"/>
    <p:sldId id="333" r:id="rId6"/>
    <p:sldId id="328" r:id="rId7"/>
    <p:sldId id="257" r:id="rId8"/>
    <p:sldId id="264" r:id="rId9"/>
    <p:sldId id="265" r:id="rId10"/>
    <p:sldId id="258" r:id="rId11"/>
    <p:sldId id="267" r:id="rId12"/>
    <p:sldId id="266" r:id="rId13"/>
    <p:sldId id="268" r:id="rId14"/>
    <p:sldId id="259" r:id="rId15"/>
    <p:sldId id="269" r:id="rId16"/>
    <p:sldId id="271" r:id="rId17"/>
    <p:sldId id="270" r:id="rId18"/>
    <p:sldId id="260" r:id="rId19"/>
    <p:sldId id="272" r:id="rId20"/>
    <p:sldId id="261" r:id="rId21"/>
    <p:sldId id="273" r:id="rId22"/>
    <p:sldId id="262" r:id="rId23"/>
    <p:sldId id="274" r:id="rId24"/>
    <p:sldId id="334" r:id="rId25"/>
    <p:sldId id="335" r:id="rId26"/>
  </p:sldIdLst>
  <p:sldSz cx="9144000" cy="6858000" type="screen4x3"/>
  <p:notesSz cx="6797675" cy="99282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EFC0D-D5DA-47D7-B178-DAB7AD85CA1A}" v="4" dt="2024-02-22T13:37:45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448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4" y="1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9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4" y="9431259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E5F2EF-D908-4AD7-941C-7D3504CD0AB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85871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F84E-A0BD-46C9-9318-082359DC0646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1DED5-4059-4154-81FC-7E94B84FC5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500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1DED5-4059-4154-81FC-7E94B84FC5A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02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C28AC-FAB5-487C-B38D-0F39E9795DB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8223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60663-F514-47CB-AF2C-C40E27C45B8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4081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2544A-96B1-45CA-9957-5FC96C6E240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586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5EC1D-58C5-4D46-8E9F-39A8ECE2497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467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B5E2E-4AE1-4A15-BE58-3B26CA34523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83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3504C-4A80-4086-A67C-628F088F9B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545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5C62-EE4F-446A-AC67-8CD918F0A97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22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8E2C-8134-4E36-A050-422C197DC9E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6141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CD01-917B-4810-AEB1-5BF8B9D661B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079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24057-0320-469B-B4B3-695A35C5CFF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279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E7557-78EF-4DC1-9D21-C575A073858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473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1A2A092-4F2B-491F-B626-EA9A3AB8E17B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ěření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492125" y="927100"/>
            <a:ext cx="86518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Trhy s f</a:t>
            </a:r>
            <a:r>
              <a:rPr lang="en-GB" altLang="cs-CZ" sz="2000" i="1" dirty="0" err="1">
                <a:solidFill>
                  <a:schemeClr val="accent2"/>
                </a:solidFill>
              </a:rPr>
              <a:t>uture</a:t>
            </a:r>
            <a:r>
              <a:rPr lang="cs-CZ" altLang="cs-CZ" sz="2000" i="1" dirty="0">
                <a:solidFill>
                  <a:schemeClr val="accent2"/>
                </a:solidFill>
              </a:rPr>
              <a:t>s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nejlepší predikce úrokové míry, ceny ropy, kurzu…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cs-CZ" sz="2000" i="1" dirty="0" err="1">
                <a:solidFill>
                  <a:schemeClr val="accent1"/>
                </a:solidFill>
              </a:rPr>
              <a:t>Teor</a:t>
            </a:r>
            <a:r>
              <a:rPr lang="cs-CZ" altLang="cs-CZ" sz="2000" i="1" dirty="0" err="1">
                <a:solidFill>
                  <a:schemeClr val="accent1"/>
                </a:solidFill>
              </a:rPr>
              <a:t>ie</a:t>
            </a:r>
            <a:r>
              <a:rPr lang="en-US" altLang="cs-CZ" sz="2000" i="1" dirty="0">
                <a:solidFill>
                  <a:schemeClr val="accent1"/>
                </a:solidFill>
              </a:rPr>
              <a:t> </a:t>
            </a:r>
            <a:r>
              <a:rPr lang="en-US" altLang="cs-CZ" sz="2000" i="1" dirty="0" err="1">
                <a:solidFill>
                  <a:schemeClr val="accent1"/>
                </a:solidFill>
              </a:rPr>
              <a:t>ef</a:t>
            </a:r>
            <a:r>
              <a:rPr lang="cs-CZ" altLang="cs-CZ" sz="2000" i="1" dirty="0" err="1">
                <a:solidFill>
                  <a:schemeClr val="accent1"/>
                </a:solidFill>
              </a:rPr>
              <a:t>ektivních</a:t>
            </a:r>
            <a:r>
              <a:rPr lang="cs-CZ" altLang="cs-CZ" sz="2000" i="1" dirty="0">
                <a:solidFill>
                  <a:schemeClr val="accent1"/>
                </a:solidFill>
              </a:rPr>
              <a:t> trhů</a:t>
            </a:r>
            <a:r>
              <a:rPr lang="en-US" altLang="cs-CZ" sz="2000" dirty="0"/>
              <a:t>- </a:t>
            </a:r>
            <a:r>
              <a:rPr lang="cs-CZ" altLang="cs-CZ" sz="2000" dirty="0"/>
              <a:t>ceny na </a:t>
            </a:r>
            <a:r>
              <a:rPr lang="en-US" altLang="cs-CZ" sz="2000" dirty="0" err="1"/>
              <a:t>finan</a:t>
            </a:r>
            <a:r>
              <a:rPr lang="cs-CZ" altLang="cs-CZ" sz="2000" dirty="0" err="1"/>
              <a:t>čních</a:t>
            </a:r>
            <a:r>
              <a:rPr lang="cs-CZ" altLang="cs-CZ" sz="2000" dirty="0"/>
              <a:t> trzích </a:t>
            </a:r>
            <a:r>
              <a:rPr lang="en-US" altLang="cs-CZ" sz="2000" dirty="0" err="1"/>
              <a:t>refle</a:t>
            </a:r>
            <a:r>
              <a:rPr lang="cs-CZ" altLang="cs-CZ" sz="2000" dirty="0" err="1"/>
              <a:t>ktují</a:t>
            </a:r>
            <a:r>
              <a:rPr lang="cs-CZ" altLang="cs-CZ" sz="2000" dirty="0"/>
              <a:t> všechnu </a:t>
            </a:r>
            <a:r>
              <a:rPr lang="en-US" altLang="cs-CZ" sz="2000" dirty="0"/>
              <a:t>relevant</a:t>
            </a:r>
            <a:r>
              <a:rPr lang="cs-CZ" altLang="cs-CZ" sz="2000" dirty="0"/>
              <a:t>ní </a:t>
            </a:r>
            <a:r>
              <a:rPr lang="en-US" altLang="cs-CZ" sz="2000" dirty="0"/>
              <a:t> </a:t>
            </a:r>
            <a:r>
              <a:rPr lang="en-US" altLang="cs-CZ" sz="2000" dirty="0" err="1"/>
              <a:t>informa</a:t>
            </a:r>
            <a:r>
              <a:rPr lang="cs-CZ" altLang="cs-CZ" sz="2000" dirty="0" err="1"/>
              <a:t>ci</a:t>
            </a:r>
            <a:r>
              <a:rPr lang="en-US" altLang="cs-CZ" sz="2000" dirty="0"/>
              <a:t>- </a:t>
            </a:r>
            <a:r>
              <a:rPr lang="cs-CZ" altLang="cs-CZ" sz="2000" dirty="0"/>
              <a:t>doporučení analytiků jsou bezcenná</a:t>
            </a:r>
            <a:r>
              <a:rPr lang="en-US" altLang="cs-CZ" sz="2000" dirty="0"/>
              <a:t> (</a:t>
            </a:r>
            <a:r>
              <a:rPr lang="cs-CZ" altLang="cs-CZ" sz="2000" dirty="0"/>
              <a:t>hlavně technická analýza</a:t>
            </a:r>
            <a:r>
              <a:rPr lang="en-US" altLang="cs-CZ" sz="2000" dirty="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Očekávání inflace</a:t>
            </a:r>
            <a:r>
              <a:rPr lang="en-GB" altLang="cs-CZ" sz="2000" dirty="0"/>
              <a:t>- </a:t>
            </a:r>
            <a:r>
              <a:rPr lang="en-GB" altLang="cs-CZ" sz="2000" dirty="0">
                <a:solidFill>
                  <a:schemeClr val="accent2"/>
                </a:solidFill>
              </a:rPr>
              <a:t>Fisher</a:t>
            </a:r>
            <a:r>
              <a:rPr lang="cs-CZ" altLang="cs-CZ" sz="2000" dirty="0">
                <a:solidFill>
                  <a:schemeClr val="accent2"/>
                </a:solidFill>
              </a:rPr>
              <a:t>ova rovnice</a:t>
            </a:r>
            <a:r>
              <a:rPr lang="en-GB" altLang="cs-CZ" sz="2000" dirty="0"/>
              <a:t>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FIX</a:t>
            </a:r>
            <a:r>
              <a:rPr lang="en-GB" altLang="cs-CZ" sz="2000" b="1" i="1" dirty="0"/>
              <a:t>=</a:t>
            </a:r>
            <a:r>
              <a:rPr lang="en-GB" altLang="cs-CZ" sz="2000" b="1" i="1" dirty="0" err="1"/>
              <a:t>r+</a:t>
            </a:r>
            <a:r>
              <a:rPr lang="en-GB" altLang="cs-CZ" sz="2000" b="1" i="1" dirty="0" err="1">
                <a:latin typeface="Symbol" pitchFamily="18" charset="2"/>
              </a:rPr>
              <a:t>p</a:t>
            </a:r>
            <a:r>
              <a:rPr lang="en-GB" altLang="cs-CZ" sz="2000" b="1" i="1" baseline="30000" dirty="0" err="1"/>
              <a:t>e</a:t>
            </a:r>
            <a:r>
              <a:rPr lang="en-GB" altLang="cs-CZ" sz="2000" dirty="0"/>
              <a:t>;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FLOAT</a:t>
            </a:r>
            <a:r>
              <a:rPr lang="en-GB" altLang="cs-CZ" sz="2000" b="1" i="1" dirty="0">
                <a:sym typeface="Symbol" pitchFamily="18" charset="2"/>
              </a:rPr>
              <a:t> </a:t>
            </a:r>
            <a:r>
              <a:rPr lang="en-GB" altLang="cs-CZ" sz="2000" b="1" i="1" dirty="0"/>
              <a:t>r</a:t>
            </a:r>
            <a:r>
              <a:rPr lang="en-GB" altLang="cs-CZ" sz="2000" dirty="0"/>
              <a:t> t</a:t>
            </a:r>
            <a:r>
              <a:rPr lang="cs-CZ" altLang="cs-CZ" sz="2000" dirty="0" err="1"/>
              <a:t>edy</a:t>
            </a:r>
            <a:r>
              <a:rPr lang="cs-CZ" altLang="cs-CZ" sz="2000" dirty="0"/>
              <a:t> </a:t>
            </a:r>
            <a:r>
              <a:rPr lang="en-GB" altLang="cs-CZ" sz="2000" b="1" i="1" dirty="0" err="1">
                <a:latin typeface="Symbol" pitchFamily="18" charset="2"/>
              </a:rPr>
              <a:t>p</a:t>
            </a:r>
            <a:r>
              <a:rPr lang="en-GB" altLang="cs-CZ" sz="2000" b="1" i="1" baseline="30000" dirty="0" err="1"/>
              <a:t>e</a:t>
            </a:r>
            <a:r>
              <a:rPr lang="en-GB" altLang="cs-CZ" sz="2000" b="1" i="1" dirty="0">
                <a:sym typeface="Symbol" pitchFamily="18" charset="2"/>
              </a:rPr>
              <a:t>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FIX</a:t>
            </a:r>
            <a:r>
              <a:rPr lang="en-GB" altLang="cs-CZ" sz="2000" b="1" i="1" baseline="-25000" dirty="0"/>
              <a:t> </a:t>
            </a:r>
            <a:r>
              <a:rPr lang="en-GB" altLang="cs-CZ" sz="2000" b="1" i="1" dirty="0"/>
              <a:t>-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FLOAT</a:t>
            </a:r>
            <a:r>
              <a:rPr lang="en-GB" altLang="cs-CZ" sz="2000" b="1" i="1" dirty="0"/>
              <a:t> </a:t>
            </a:r>
            <a:r>
              <a:rPr lang="en-GB" altLang="cs-CZ" sz="2000" dirty="0"/>
              <a:t>;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olidFill>
                  <a:schemeClr val="accent2"/>
                </a:solidFill>
              </a:rPr>
              <a:t>Predikce a</a:t>
            </a:r>
            <a:r>
              <a:rPr lang="en-GB" altLang="cs-CZ" sz="2000" dirty="0" err="1">
                <a:solidFill>
                  <a:schemeClr val="accent2"/>
                </a:solidFill>
              </a:rPr>
              <a:t>naly</a:t>
            </a:r>
            <a:r>
              <a:rPr lang="cs-CZ" altLang="cs-CZ" sz="2000" dirty="0">
                <a:solidFill>
                  <a:schemeClr val="accent2"/>
                </a:solidFill>
              </a:rPr>
              <a:t>tiků</a:t>
            </a:r>
            <a:r>
              <a:rPr lang="en-GB" altLang="cs-CZ" sz="2000" dirty="0"/>
              <a:t> (Consensus Forecast)- </a:t>
            </a:r>
            <a:r>
              <a:rPr lang="cs-CZ" altLang="cs-CZ" sz="2000" dirty="0"/>
              <a:t>ale </a:t>
            </a:r>
            <a:r>
              <a:rPr lang="en-GB" altLang="cs-CZ" sz="2000" dirty="0" err="1"/>
              <a:t>motiva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expertů</a:t>
            </a:r>
            <a:r>
              <a:rPr lang="en-GB" altLang="cs-CZ" sz="2000" dirty="0"/>
              <a:t>; </a:t>
            </a:r>
            <a:r>
              <a:rPr lang="cs-CZ" altLang="cs-CZ" sz="2000" dirty="0"/>
              <a:t>potřeba zohlednit metodu odhadu </a:t>
            </a:r>
            <a:r>
              <a:rPr lang="en-GB" altLang="cs-CZ" sz="2000" dirty="0"/>
              <a:t>(</a:t>
            </a:r>
            <a:r>
              <a:rPr lang="cs-CZ" altLang="cs-CZ" sz="2000" dirty="0"/>
              <a:t>podmíněná vs. nepodmíněné prognóza</a:t>
            </a:r>
            <a:r>
              <a:rPr lang="en-GB" altLang="cs-CZ" sz="2000" dirty="0"/>
              <a:t>)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dirty="0">
                <a:solidFill>
                  <a:schemeClr val="accent2"/>
                </a:solidFill>
              </a:rPr>
              <a:t>Panel</a:t>
            </a:r>
            <a:r>
              <a:rPr lang="cs-CZ" altLang="cs-CZ" sz="2000" dirty="0" err="1">
                <a:solidFill>
                  <a:schemeClr val="accent2"/>
                </a:solidFill>
              </a:rPr>
              <a:t>ová</a:t>
            </a:r>
            <a:r>
              <a:rPr lang="cs-CZ" altLang="cs-CZ" sz="2000" dirty="0">
                <a:solidFill>
                  <a:schemeClr val="accent2"/>
                </a:solidFill>
              </a:rPr>
              <a:t> šetření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jsou drahá</a:t>
            </a:r>
            <a:r>
              <a:rPr lang="en-GB" altLang="cs-CZ" sz="2000" dirty="0"/>
              <a:t>; problematic</a:t>
            </a:r>
            <a:r>
              <a:rPr lang="cs-CZ" altLang="cs-CZ" sz="2000" dirty="0" err="1"/>
              <a:t>ká</a:t>
            </a:r>
            <a:r>
              <a:rPr lang="cs-CZ" altLang="cs-CZ" sz="2000" dirty="0"/>
              <a:t> </a:t>
            </a:r>
            <a:r>
              <a:rPr lang="en-GB" altLang="cs-CZ" sz="2000" dirty="0" err="1"/>
              <a:t>motiva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vyjevit pravá očekávání</a:t>
            </a:r>
            <a:r>
              <a:rPr lang="en-GB" altLang="cs-CZ" sz="2000" dirty="0"/>
              <a:t>; </a:t>
            </a:r>
            <a:r>
              <a:rPr lang="cs-CZ" altLang="cs-CZ" sz="2000" dirty="0"/>
              <a:t>ovlivněno výběrem </a:t>
            </a:r>
            <a:r>
              <a:rPr lang="en-GB" altLang="cs-CZ" sz="2000" dirty="0"/>
              <a:t>respondent</a:t>
            </a:r>
            <a:r>
              <a:rPr lang="cs-CZ" altLang="cs-CZ" sz="2000" dirty="0"/>
              <a:t>ů</a:t>
            </a:r>
            <a:r>
              <a:rPr lang="en-GB" altLang="cs-CZ" sz="2000" dirty="0"/>
              <a:t>; </a:t>
            </a:r>
            <a:r>
              <a:rPr lang="cs-CZ" altLang="cs-CZ" sz="2000" dirty="0"/>
              <a:t>zaměřeno na průměrného </a:t>
            </a:r>
            <a:r>
              <a:rPr lang="en-GB" altLang="cs-CZ" sz="2000" dirty="0"/>
              <a:t>respondent</a:t>
            </a:r>
            <a:r>
              <a:rPr lang="cs-CZ" altLang="cs-CZ" sz="2000" dirty="0"/>
              <a:t>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olidFill>
                  <a:schemeClr val="accent2"/>
                </a:solidFill>
              </a:rPr>
              <a:t>E</a:t>
            </a:r>
            <a:r>
              <a:rPr lang="en-GB" altLang="cs-CZ" sz="2000" dirty="0" err="1">
                <a:solidFill>
                  <a:schemeClr val="accent2"/>
                </a:solidFill>
              </a:rPr>
              <a:t>fe</a:t>
            </a:r>
            <a:r>
              <a:rPr lang="cs-CZ" altLang="cs-CZ" sz="2000" dirty="0">
                <a:solidFill>
                  <a:schemeClr val="accent2"/>
                </a:solidFill>
              </a:rPr>
              <a:t>k</a:t>
            </a:r>
            <a:r>
              <a:rPr lang="en-GB" altLang="cs-CZ" sz="2000" dirty="0" err="1">
                <a:solidFill>
                  <a:schemeClr val="accent2"/>
                </a:solidFill>
              </a:rPr>
              <a:t>tiv</a:t>
            </a:r>
            <a:r>
              <a:rPr lang="cs-CZ" altLang="cs-CZ" sz="2000" dirty="0">
                <a:solidFill>
                  <a:schemeClr val="accent2"/>
                </a:solidFill>
              </a:rPr>
              <a:t>ní trhy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obchodování s </a:t>
            </a:r>
            <a:r>
              <a:rPr lang="en-GB" altLang="cs-CZ" sz="2000" dirty="0"/>
              <a:t>“futures” </a:t>
            </a:r>
            <a:r>
              <a:rPr lang="cs-CZ" altLang="cs-CZ" sz="2000" dirty="0"/>
              <a:t>vztaženými s relevantní událostí </a:t>
            </a:r>
            <a:r>
              <a:rPr lang="en-GB" altLang="cs-CZ" sz="2000" dirty="0"/>
              <a:t>(</a:t>
            </a:r>
            <a:r>
              <a:rPr lang="cs-CZ" altLang="cs-CZ" sz="2000" dirty="0"/>
              <a:t>např. výsledek voleb</a:t>
            </a:r>
            <a:r>
              <a:rPr lang="en-GB" altLang="cs-CZ" sz="2000" dirty="0"/>
              <a:t>); </a:t>
            </a:r>
            <a:r>
              <a:rPr lang="en-GB" altLang="cs-CZ" sz="2000" dirty="0" err="1"/>
              <a:t>orienta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na mezního </a:t>
            </a:r>
            <a:r>
              <a:rPr lang="en-GB" altLang="cs-CZ" sz="2000" dirty="0"/>
              <a:t>respondent</a:t>
            </a:r>
            <a:r>
              <a:rPr lang="cs-CZ" altLang="cs-CZ" sz="2000" dirty="0"/>
              <a:t>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3568700" y="600075"/>
          <a:ext cx="5575300" cy="625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676680" imgH="4029120" progId="Word.Picture.8">
                  <p:embed/>
                </p:oleObj>
              </mc:Choice>
              <mc:Fallback>
                <p:oleObj name="Obrázek" r:id="rId2" imgW="3676680" imgH="4029120" progId="Word.Picture.8">
                  <p:embed/>
                  <p:pic>
                    <p:nvPicPr>
                      <p:cNvPr id="829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600075"/>
                        <a:ext cx="5575300" cy="625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mezd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0" y="715963"/>
            <a:ext cx="88344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 sz="2000" b="1">
                <a:sym typeface="Symbol" pitchFamily="18" charset="2"/>
              </a:rPr>
              <a:t>A)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W/P</a:t>
            </a:r>
            <a:r>
              <a:rPr lang="cs-CZ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;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   </a:t>
            </a:r>
            <a:r>
              <a:rPr lang="cs-CZ" altLang="cs-CZ" sz="2000" b="1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</a:rPr>
              <a:t>2</a:t>
            </a:r>
            <a:r>
              <a:rPr lang="cs-CZ" altLang="cs-CZ" sz="2000"/>
              <a:t>: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&gt;L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nezaměstanost,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endParaRPr lang="en-GB" altLang="cs-CZ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3568700" y="600075"/>
          <a:ext cx="5575300" cy="625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676680" imgH="4029120" progId="Word.Picture.8">
                  <p:embed/>
                </p:oleObj>
              </mc:Choice>
              <mc:Fallback>
                <p:oleObj name="Obrázek" r:id="rId2" imgW="3676680" imgH="4029120" progId="Word.Picture.8">
                  <p:embed/>
                  <p:pic>
                    <p:nvPicPr>
                      <p:cNvPr id="1126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600075"/>
                        <a:ext cx="5575300" cy="625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mezd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0" y="715963"/>
            <a:ext cx="8834438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 sz="2000" b="1">
                <a:sym typeface="Symbol" pitchFamily="18" charset="2"/>
              </a:rPr>
              <a:t>A)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W/P</a:t>
            </a:r>
            <a:r>
              <a:rPr lang="cs-CZ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;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   </a:t>
            </a:r>
            <a:r>
              <a:rPr lang="cs-CZ" altLang="cs-CZ" sz="2000" b="1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</a:rPr>
              <a:t>2</a:t>
            </a:r>
            <a:r>
              <a:rPr lang="cs-CZ" altLang="cs-CZ" sz="2000"/>
              <a:t>: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&gt;L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nezaměstanost,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b="1">
                <a:sym typeface="Symbol" pitchFamily="18" charset="2"/>
              </a:rPr>
              <a:t>B)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W/P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;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 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b="1">
                <a:solidFill>
                  <a:srgbClr val="FF0000"/>
                </a:solidFill>
              </a:rPr>
              <a:t>   </a:t>
            </a:r>
            <a:r>
              <a:rPr lang="en-GB" altLang="cs-CZ" sz="2000" b="1">
                <a:solidFill>
                  <a:srgbClr val="FF0000"/>
                </a:solidFill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</a:rPr>
              <a:t>1</a:t>
            </a:r>
            <a:r>
              <a:rPr lang="cs-CZ" altLang="cs-CZ" sz="2000"/>
              <a:t>: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&lt;L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volná místa</a:t>
            </a:r>
            <a:r>
              <a:rPr lang="en-GB" altLang="cs-CZ" sz="2000">
                <a:sym typeface="Symbol" pitchFamily="18" charset="2"/>
              </a:rPr>
              <a:t>,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cs-CZ" altLang="cs-CZ" sz="200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u="sng">
                <a:sym typeface="Symbol" pitchFamily="18" charset="2"/>
              </a:rPr>
              <a:t>Alternativní předpoklady (pro </a:t>
            </a:r>
            <a:r>
              <a:rPr lang="en-GB" altLang="cs-CZ" sz="2000" b="1" u="sng">
                <a:sym typeface="Symbol" pitchFamily="18" charset="2"/>
              </a:rPr>
              <a:t></a:t>
            </a:r>
            <a:r>
              <a:rPr lang="en-GB" altLang="cs-CZ" sz="2000" b="1" i="1" u="sng">
                <a:sym typeface="Symbol" pitchFamily="18" charset="2"/>
              </a:rPr>
              <a:t>P</a:t>
            </a:r>
            <a:r>
              <a:rPr lang="cs-CZ" altLang="cs-CZ" sz="2000" u="sng">
                <a:sym typeface="Symbol" pitchFamily="18" charset="2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GB" altLang="cs-CZ" sz="2000">
                <a:sym typeface="Symbol" pitchFamily="18" charset="2"/>
              </a:rPr>
              <a:t>Alt 1) </a:t>
            </a:r>
            <a:r>
              <a:rPr lang="en-GB" altLang="cs-CZ" sz="2000" i="1">
                <a:solidFill>
                  <a:schemeClr val="accent1"/>
                </a:solidFill>
                <a:sym typeface="Symbol" pitchFamily="18" charset="2"/>
              </a:rPr>
              <a:t>zpět zahnutá AS 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GB" altLang="cs-CZ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0" y="715963"/>
            <a:ext cx="8834438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 sz="2000" b="1">
                <a:sym typeface="Symbol" pitchFamily="18" charset="2"/>
              </a:rPr>
              <a:t>A)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W/P</a:t>
            </a:r>
            <a:r>
              <a:rPr lang="cs-CZ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;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   </a:t>
            </a:r>
            <a:r>
              <a:rPr lang="cs-CZ" altLang="cs-CZ" sz="2000" b="1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</a:rPr>
              <a:t>2</a:t>
            </a:r>
            <a:r>
              <a:rPr lang="cs-CZ" altLang="cs-CZ" sz="2000"/>
              <a:t>: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&gt;L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nezaměstanost,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b="1">
                <a:sym typeface="Symbol" pitchFamily="18" charset="2"/>
              </a:rPr>
              <a:t>B)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W/P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;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 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b="1">
                <a:solidFill>
                  <a:srgbClr val="FF0000"/>
                </a:solidFill>
              </a:rPr>
              <a:t>   </a:t>
            </a:r>
            <a:r>
              <a:rPr lang="en-GB" altLang="cs-CZ" sz="2000" b="1">
                <a:solidFill>
                  <a:srgbClr val="FF0000"/>
                </a:solidFill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</a:rPr>
              <a:t>1</a:t>
            </a:r>
            <a:r>
              <a:rPr lang="cs-CZ" altLang="cs-CZ" sz="2000"/>
              <a:t>: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&lt;L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D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volná místa</a:t>
            </a:r>
            <a:r>
              <a:rPr lang="en-GB" altLang="cs-CZ" sz="2000">
                <a:sym typeface="Symbol" pitchFamily="18" charset="2"/>
              </a:rPr>
              <a:t>,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cs-CZ" altLang="cs-CZ" sz="200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u="sng">
                <a:sym typeface="Symbol" pitchFamily="18" charset="2"/>
              </a:rPr>
              <a:t>Alternativní předpoklady (pro </a:t>
            </a:r>
            <a:r>
              <a:rPr lang="en-GB" altLang="cs-CZ" sz="2000" b="1" u="sng">
                <a:sym typeface="Symbol" pitchFamily="18" charset="2"/>
              </a:rPr>
              <a:t></a:t>
            </a:r>
            <a:r>
              <a:rPr lang="en-GB" altLang="cs-CZ" sz="2000" b="1" i="1" u="sng">
                <a:sym typeface="Symbol" pitchFamily="18" charset="2"/>
              </a:rPr>
              <a:t>P</a:t>
            </a:r>
            <a:r>
              <a:rPr lang="cs-CZ" altLang="cs-CZ" sz="2000" u="sng">
                <a:sym typeface="Symbol" pitchFamily="18" charset="2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GB" altLang="cs-CZ" sz="2000">
                <a:sym typeface="Symbol" pitchFamily="18" charset="2"/>
              </a:rPr>
              <a:t>Alt 1) </a:t>
            </a:r>
            <a:r>
              <a:rPr lang="en-GB" altLang="cs-CZ" sz="2000" i="1">
                <a:solidFill>
                  <a:schemeClr val="accent1"/>
                </a:solidFill>
                <a:sym typeface="Symbol" pitchFamily="18" charset="2"/>
              </a:rPr>
              <a:t>zpět zahnutá AS 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altLang="cs-CZ" sz="2000">
                <a:sym typeface="Symbol" pitchFamily="18" charset="2"/>
              </a:rPr>
              <a:t>Alt 2) </a:t>
            </a:r>
            <a:r>
              <a:rPr lang="cs-CZ" altLang="cs-CZ" sz="2000" i="1">
                <a:solidFill>
                  <a:schemeClr val="accent1"/>
                </a:solidFill>
                <a:sym typeface="Symbol" pitchFamily="18" charset="2"/>
              </a:rPr>
              <a:t>mzdy strnulé pouze dolů</a:t>
            </a:r>
            <a:endParaRPr lang="en-GB" altLang="cs-CZ" sz="2000" i="1">
              <a:solidFill>
                <a:schemeClr val="accent1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GB" altLang="cs-CZ" sz="2000">
              <a:sym typeface="Symbol" pitchFamily="18" charset="2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568700" y="600075"/>
          <a:ext cx="5575300" cy="625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676680" imgH="4029120" progId="Word.Picture.8">
                  <p:embed/>
                </p:oleObj>
              </mc:Choice>
              <mc:Fallback>
                <p:oleObj name="Obrázek" r:id="rId2" imgW="3676680" imgH="4029120" progId="Word.Picture.8">
                  <p:embed/>
                  <p:pic>
                    <p:nvPicPr>
                      <p:cNvPr id="11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600075"/>
                        <a:ext cx="5575300" cy="625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mezd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568700" y="600075"/>
          <a:ext cx="5575300" cy="625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676680" imgH="4029120" progId="Word.Picture.8">
                  <p:embed/>
                </p:oleObj>
              </mc:Choice>
              <mc:Fallback>
                <p:oleObj name="Obrázek" r:id="rId2" imgW="3676680" imgH="4029120" progId="Word.Picture.8">
                  <p:embed/>
                  <p:pic>
                    <p:nvPicPr>
                      <p:cNvPr id="113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600075"/>
                        <a:ext cx="5575300" cy="625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mezd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0" y="715963"/>
            <a:ext cx="883443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 sz="2000" b="1" dirty="0">
                <a:sym typeface="Symbol" pitchFamily="18" charset="2"/>
              </a:rPr>
              <a:t>A)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P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W/P</a:t>
            </a:r>
            <a:r>
              <a:rPr lang="cs-CZ" altLang="cs-CZ" sz="20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S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;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D</a:t>
            </a:r>
            <a:r>
              <a:rPr lang="en-GB" altLang="cs-CZ" sz="2000" dirty="0">
                <a:sym typeface="Symbol" pitchFamily="18" charset="2"/>
              </a:rPr>
              <a:t> </a:t>
            </a: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   </a:t>
            </a:r>
            <a:r>
              <a:rPr lang="cs-CZ" altLang="cs-CZ" sz="2000" b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 dirty="0">
                <a:solidFill>
                  <a:srgbClr val="FF0000"/>
                </a:solidFill>
              </a:rPr>
              <a:t>2</a:t>
            </a:r>
            <a:r>
              <a:rPr lang="cs-CZ" altLang="cs-CZ" sz="2000" dirty="0"/>
              <a:t>: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 &gt;</a:t>
            </a:r>
            <a:r>
              <a:rPr lang="en-GB" altLang="cs-CZ" sz="2000" b="1" i="1" dirty="0" err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GB" altLang="cs-CZ" sz="2000" dirty="0" err="1">
                <a:sym typeface="Symbol" pitchFamily="18" charset="2"/>
              </a:rPr>
              <a:t>nezaměstanost</a:t>
            </a:r>
            <a:r>
              <a:rPr lang="en-GB" altLang="cs-CZ" sz="2000" dirty="0">
                <a:sym typeface="Symbol" pitchFamily="18" charset="2"/>
              </a:rPr>
              <a:t>,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b="1" dirty="0">
                <a:sym typeface="Symbol" pitchFamily="18" charset="2"/>
              </a:rPr>
              <a:t>B)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W/P 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 ; 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D</a:t>
            </a:r>
            <a:r>
              <a:rPr lang="en-GB" altLang="cs-CZ" sz="2000" dirty="0">
                <a:sym typeface="Symbol" pitchFamily="18" charset="2"/>
              </a:rPr>
              <a:t>  </a:t>
            </a: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b="1" dirty="0">
                <a:solidFill>
                  <a:srgbClr val="FF0000"/>
                </a:solidFill>
              </a:rPr>
              <a:t>   </a:t>
            </a:r>
            <a:r>
              <a:rPr lang="en-GB" altLang="cs-CZ" sz="2000" b="1" dirty="0">
                <a:solidFill>
                  <a:srgbClr val="FF0000"/>
                </a:solidFill>
              </a:rPr>
              <a:t>E</a:t>
            </a:r>
            <a:r>
              <a:rPr lang="en-GB" altLang="cs-CZ" sz="2000" b="1" baseline="-25000" dirty="0">
                <a:solidFill>
                  <a:srgbClr val="FF0000"/>
                </a:solidFill>
              </a:rPr>
              <a:t>1</a:t>
            </a:r>
            <a:r>
              <a:rPr lang="cs-CZ" altLang="cs-CZ" sz="2000" dirty="0"/>
              <a:t>: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&lt;L</a:t>
            </a:r>
            <a:r>
              <a:rPr lang="en-GB" altLang="cs-CZ" sz="2000" b="1" i="1" baseline="-25000" dirty="0">
                <a:solidFill>
                  <a:schemeClr val="accent2"/>
                </a:solidFill>
              </a:rPr>
              <a:t>D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cs-CZ" altLang="cs-CZ" sz="2000" dirty="0">
                <a:sym typeface="Symbol" pitchFamily="18" charset="2"/>
              </a:rPr>
              <a:t>volná místa</a:t>
            </a:r>
            <a:r>
              <a:rPr lang="en-GB" altLang="cs-CZ" sz="2000" dirty="0">
                <a:sym typeface="Symbol" pitchFamily="18" charset="2"/>
              </a:rPr>
              <a:t>,</a:t>
            </a:r>
            <a:r>
              <a:rPr lang="en-GB" altLang="cs-CZ" sz="2000" b="1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cs-CZ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u="sng" dirty="0">
                <a:sym typeface="Symbol" pitchFamily="18" charset="2"/>
              </a:rPr>
              <a:t>Alternativní předpoklady (pro </a:t>
            </a:r>
            <a:r>
              <a:rPr lang="en-GB" altLang="cs-CZ" sz="2000" b="1" u="sng" dirty="0">
                <a:sym typeface="Symbol" pitchFamily="18" charset="2"/>
              </a:rPr>
              <a:t></a:t>
            </a:r>
            <a:r>
              <a:rPr lang="en-GB" altLang="cs-CZ" sz="2000" b="1" i="1" u="sng" dirty="0">
                <a:sym typeface="Symbol" pitchFamily="18" charset="2"/>
              </a:rPr>
              <a:t>P</a:t>
            </a:r>
            <a:r>
              <a:rPr lang="cs-CZ" altLang="cs-CZ" sz="2000" u="sng" dirty="0">
                <a:sym typeface="Symbol" pitchFamily="18" charset="2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GB" altLang="cs-CZ" sz="2000" dirty="0">
                <a:sym typeface="Symbol" pitchFamily="18" charset="2"/>
              </a:rPr>
              <a:t>Alt 1) </a:t>
            </a:r>
            <a:r>
              <a:rPr lang="en-GB" altLang="cs-CZ" sz="2000" i="1" dirty="0" err="1">
                <a:solidFill>
                  <a:schemeClr val="accent1"/>
                </a:solidFill>
                <a:sym typeface="Symbol" pitchFamily="18" charset="2"/>
              </a:rPr>
              <a:t>zpět</a:t>
            </a:r>
            <a:r>
              <a:rPr lang="en-GB" altLang="cs-CZ" sz="2000" i="1" dirty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GB" altLang="cs-CZ" sz="2000" i="1" dirty="0" err="1">
                <a:solidFill>
                  <a:schemeClr val="accent1"/>
                </a:solidFill>
                <a:sym typeface="Symbol" pitchFamily="18" charset="2"/>
              </a:rPr>
              <a:t>zahnutá</a:t>
            </a:r>
            <a:r>
              <a:rPr lang="en-GB" altLang="cs-CZ" sz="2000" i="1" dirty="0">
                <a:solidFill>
                  <a:schemeClr val="accent1"/>
                </a:solidFill>
                <a:sym typeface="Symbol" pitchFamily="18" charset="2"/>
              </a:rPr>
              <a:t> AS </a:t>
            </a: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altLang="cs-CZ" sz="2000" dirty="0">
                <a:sym typeface="Symbol" pitchFamily="18" charset="2"/>
              </a:rPr>
              <a:t>Alt 2) </a:t>
            </a:r>
            <a:r>
              <a:rPr lang="cs-CZ" altLang="cs-CZ" sz="2000" i="1" dirty="0">
                <a:solidFill>
                  <a:schemeClr val="accent1"/>
                </a:solidFill>
                <a:sym typeface="Symbol" pitchFamily="18" charset="2"/>
              </a:rPr>
              <a:t>mzdy strnulé pouze dolů</a:t>
            </a:r>
          </a:p>
          <a:p>
            <a:pPr>
              <a:spcBef>
                <a:spcPct val="20000"/>
              </a:spcBef>
            </a:pPr>
            <a:r>
              <a:rPr lang="cs-CZ" altLang="cs-CZ" sz="2000" dirty="0">
                <a:sym typeface="Symbol" pitchFamily="18" charset="2"/>
              </a:rPr>
              <a:t>Alt 3)</a:t>
            </a:r>
            <a:r>
              <a:rPr lang="cs-CZ" altLang="cs-CZ" sz="2000" i="1" dirty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GB" altLang="cs-CZ" sz="2000" i="1" dirty="0">
                <a:solidFill>
                  <a:schemeClr val="accent1"/>
                </a:solidFill>
                <a:sym typeface="Symbol" pitchFamily="18" charset="2"/>
              </a:rPr>
              <a:t>L</a:t>
            </a:r>
            <a:r>
              <a:rPr lang="en-GB" altLang="cs-CZ" sz="2000" i="1" baseline="-25000" dirty="0">
                <a:solidFill>
                  <a:schemeClr val="accent1"/>
                </a:solidFill>
              </a:rPr>
              <a:t>S</a:t>
            </a:r>
            <a:r>
              <a:rPr lang="en-GB" altLang="cs-CZ" sz="2000" i="1" dirty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GB" altLang="cs-CZ" sz="2000" i="1" dirty="0" err="1">
                <a:solidFill>
                  <a:schemeClr val="accent1"/>
                </a:solidFill>
                <a:sym typeface="Symbol" pitchFamily="18" charset="2"/>
              </a:rPr>
              <a:t>determin</a:t>
            </a:r>
            <a:r>
              <a:rPr lang="cs-CZ" altLang="cs-CZ" sz="2000" i="1" dirty="0" err="1">
                <a:solidFill>
                  <a:schemeClr val="accent1"/>
                </a:solidFill>
                <a:sym typeface="Symbol" pitchFamily="18" charset="2"/>
              </a:rPr>
              <a:t>ována</a:t>
            </a:r>
            <a:r>
              <a:rPr lang="en-GB" altLang="cs-CZ" sz="2000" i="1" dirty="0">
                <a:solidFill>
                  <a:schemeClr val="accent1"/>
                </a:solidFill>
                <a:sym typeface="Symbol" pitchFamily="18" charset="2"/>
              </a:rPr>
              <a:t> L</a:t>
            </a:r>
            <a:r>
              <a:rPr lang="en-GB" altLang="cs-CZ" sz="2000" i="1" baseline="-25000" dirty="0">
                <a:solidFill>
                  <a:schemeClr val="accent1"/>
                </a:solidFill>
              </a:rPr>
              <a:t>D</a:t>
            </a:r>
            <a:r>
              <a:rPr lang="en-GB" altLang="cs-CZ" sz="2000" i="1" dirty="0">
                <a:solidFill>
                  <a:schemeClr val="accent1"/>
                </a:solidFill>
                <a:sym typeface="Symbol" pitchFamily="18" charset="2"/>
              </a:rPr>
              <a:t> </a:t>
            </a:r>
            <a:endParaRPr lang="cs-CZ" altLang="cs-CZ" sz="2000" i="1" dirty="0">
              <a:solidFill>
                <a:schemeClr val="accent1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cs-CZ" altLang="cs-CZ" sz="2000" i="1" dirty="0">
              <a:solidFill>
                <a:schemeClr val="accent1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i="1" u="sng" dirty="0">
                <a:solidFill>
                  <a:schemeClr val="accent1"/>
                </a:solidFill>
                <a:sym typeface="Symbol" pitchFamily="18" charset="2"/>
              </a:rPr>
              <a:t>Indexace</a:t>
            </a:r>
            <a:r>
              <a:rPr lang="cs-CZ" altLang="cs-CZ" sz="2000" i="1" dirty="0">
                <a:solidFill>
                  <a:schemeClr val="accent1"/>
                </a:solidFill>
                <a:sym typeface="Symbol" pitchFamily="18" charset="2"/>
              </a:rPr>
              <a:t>- </a:t>
            </a:r>
            <a:r>
              <a:rPr lang="cs-CZ" altLang="cs-CZ" sz="2000" dirty="0">
                <a:sym typeface="Symbol" pitchFamily="18" charset="2"/>
              </a:rPr>
              <a:t>strmější AS</a:t>
            </a:r>
            <a:endParaRPr lang="en-GB" altLang="cs-CZ" sz="2000" baseline="30000" dirty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GB" altLang="cs-CZ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mzdové iluze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0" y="715963"/>
            <a:ext cx="883443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dirty="0"/>
              <a:t>autor </a:t>
            </a:r>
            <a:r>
              <a:rPr lang="en-GB" altLang="cs-CZ" dirty="0"/>
              <a:t>Milton Friedman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dirty="0"/>
              <a:t>zaměstnanci </a:t>
            </a:r>
            <a:r>
              <a:rPr lang="cs-CZ" altLang="cs-CZ" i="1" dirty="0">
                <a:solidFill>
                  <a:schemeClr val="accent2"/>
                </a:solidFill>
              </a:rPr>
              <a:t>nerozeznávají správně skutečnou cenovou hladinu</a:t>
            </a:r>
            <a:endParaRPr lang="en-GB" altLang="cs-CZ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dirty="0"/>
              <a:t>při</a:t>
            </a:r>
            <a:r>
              <a:rPr lang="en-GB" altLang="cs-CZ" dirty="0"/>
              <a:t> </a:t>
            </a:r>
            <a:r>
              <a:rPr lang="en-GB" altLang="cs-CZ" b="1" dirty="0">
                <a:sym typeface="Symbol" pitchFamily="18" charset="2"/>
              </a:rPr>
              <a:t></a:t>
            </a:r>
            <a:r>
              <a:rPr lang="en-GB" altLang="cs-CZ" b="1" i="1" dirty="0">
                <a:sym typeface="Symbol" pitchFamily="18" charset="2"/>
              </a:rPr>
              <a:t>AD</a:t>
            </a:r>
            <a:r>
              <a:rPr lang="en-GB" altLang="cs-CZ" dirty="0"/>
              <a:t> </a:t>
            </a:r>
            <a:r>
              <a:rPr lang="en-GB" altLang="cs-CZ" sz="2000" dirty="0"/>
              <a:t>(</a:t>
            </a:r>
            <a:r>
              <a:rPr lang="cs-CZ" altLang="cs-CZ" sz="2000" dirty="0"/>
              <a:t>vedoucí k </a:t>
            </a:r>
            <a:r>
              <a:rPr lang="en-GB" altLang="cs-CZ" sz="2000" b="1" dirty="0">
                <a:sym typeface="Symbol" pitchFamily="18" charset="2"/>
              </a:rPr>
              <a:t></a:t>
            </a:r>
            <a:r>
              <a:rPr lang="en-GB" altLang="cs-CZ" sz="2000" b="1" i="1" dirty="0">
                <a:sym typeface="Symbol" pitchFamily="18" charset="2"/>
              </a:rPr>
              <a:t>W, </a:t>
            </a:r>
            <a:r>
              <a:rPr lang="en-GB" altLang="cs-CZ" sz="2000" b="1" dirty="0">
                <a:sym typeface="Symbol" pitchFamily="18" charset="2"/>
              </a:rPr>
              <a:t></a:t>
            </a:r>
            <a:r>
              <a:rPr lang="en-GB" altLang="cs-CZ" sz="2000" b="1" i="1" dirty="0">
                <a:sym typeface="Symbol" pitchFamily="18" charset="2"/>
              </a:rPr>
              <a:t>P</a:t>
            </a:r>
            <a:r>
              <a:rPr lang="en-GB" altLang="cs-CZ" sz="2000" dirty="0"/>
              <a:t> </a:t>
            </a:r>
            <a:r>
              <a:rPr lang="cs-CZ" altLang="cs-CZ" sz="2000" dirty="0"/>
              <a:t>tak, že </a:t>
            </a:r>
            <a:r>
              <a:rPr lang="en-GB" altLang="cs-CZ" sz="2000" b="1" i="1" dirty="0"/>
              <a:t>W/P</a:t>
            </a:r>
            <a:r>
              <a:rPr lang="en-GB" altLang="cs-CZ" sz="2000" dirty="0"/>
              <a:t> </a:t>
            </a:r>
            <a:r>
              <a:rPr lang="cs-CZ" altLang="cs-CZ" sz="2000" dirty="0"/>
              <a:t>zůstává k</a:t>
            </a:r>
            <a:r>
              <a:rPr lang="en-GB" altLang="cs-CZ" sz="2000" dirty="0" err="1"/>
              <a:t>onstant</a:t>
            </a:r>
            <a:r>
              <a:rPr lang="cs-CZ" altLang="cs-CZ" sz="2000" dirty="0"/>
              <a:t>ní</a:t>
            </a:r>
            <a:r>
              <a:rPr lang="en-GB" altLang="cs-CZ" sz="2000" dirty="0"/>
              <a:t>)</a:t>
            </a:r>
            <a:r>
              <a:rPr lang="en-GB" altLang="cs-CZ" dirty="0"/>
              <a:t>, </a:t>
            </a:r>
            <a:r>
              <a:rPr lang="cs-CZ" altLang="cs-CZ" dirty="0"/>
              <a:t>vnímají </a:t>
            </a:r>
            <a:r>
              <a:rPr lang="en-GB" altLang="cs-CZ" b="1" i="1" dirty="0">
                <a:sym typeface="Symbol" pitchFamily="18" charset="2"/>
              </a:rPr>
              <a:t></a:t>
            </a:r>
            <a:r>
              <a:rPr lang="en-GB" altLang="cs-CZ" i="1" dirty="0"/>
              <a:t>W</a:t>
            </a:r>
            <a:r>
              <a:rPr lang="cs-CZ" altLang="cs-CZ" dirty="0"/>
              <a:t> jako nárůst </a:t>
            </a:r>
            <a:r>
              <a:rPr lang="en-GB" altLang="cs-CZ" dirty="0"/>
              <a:t>W/P a</a:t>
            </a:r>
            <a:r>
              <a:rPr lang="cs-CZ" altLang="cs-CZ" dirty="0"/>
              <a:t> zvýší svoji </a:t>
            </a:r>
            <a:r>
              <a:rPr lang="en-GB" altLang="cs-CZ" b="1" i="1" dirty="0">
                <a:sym typeface="Symbol" pitchFamily="18" charset="2"/>
              </a:rPr>
              <a:t>L</a:t>
            </a:r>
            <a:r>
              <a:rPr lang="en-GB" altLang="cs-CZ" b="1" i="1" baseline="-25000" dirty="0"/>
              <a:t>S</a:t>
            </a:r>
            <a:r>
              <a:rPr lang="en-GB" altLang="cs-CZ" dirty="0"/>
              <a:t>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i="1" dirty="0">
                <a:solidFill>
                  <a:srgbClr val="339933"/>
                </a:solidFill>
              </a:rPr>
              <a:t>Firm</a:t>
            </a:r>
            <a:r>
              <a:rPr lang="cs-CZ" altLang="cs-CZ" i="1" dirty="0">
                <a:solidFill>
                  <a:srgbClr val="339933"/>
                </a:solidFill>
              </a:rPr>
              <a:t>y znají skutečnou cenovou hladinu</a:t>
            </a:r>
            <a:endParaRPr lang="en-GB" altLang="cs-CZ" i="1" dirty="0">
              <a:solidFill>
                <a:srgbClr val="339933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D</a:t>
            </a:r>
            <a:r>
              <a:rPr lang="en-GB" altLang="cs-CZ" dirty="0">
                <a:solidFill>
                  <a:schemeClr val="accent2"/>
                </a:solidFill>
              </a:rPr>
              <a:t>=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D</a:t>
            </a:r>
            <a:r>
              <a:rPr lang="en-GB" altLang="cs-CZ" dirty="0">
                <a:solidFill>
                  <a:schemeClr val="accent2"/>
                </a:solidFill>
              </a:rPr>
              <a:t>(</a:t>
            </a:r>
            <a:r>
              <a:rPr lang="en-GB" altLang="cs-CZ" b="1" i="1" dirty="0">
                <a:solidFill>
                  <a:schemeClr val="accent2"/>
                </a:solidFill>
              </a:rPr>
              <a:t>W/P</a:t>
            </a:r>
            <a:r>
              <a:rPr lang="en-GB" altLang="cs-CZ" dirty="0">
                <a:solidFill>
                  <a:schemeClr val="accent2"/>
                </a:solidFill>
              </a:rPr>
              <a:t>)</a:t>
            </a:r>
            <a:r>
              <a:rPr lang="en-GB" altLang="cs-CZ" dirty="0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dirty="0">
                <a:solidFill>
                  <a:schemeClr val="accent2"/>
                </a:solidFill>
              </a:rPr>
              <a:t>=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dirty="0">
                <a:solidFill>
                  <a:schemeClr val="accent2"/>
                </a:solidFill>
              </a:rPr>
              <a:t>(</a:t>
            </a:r>
            <a:r>
              <a:rPr lang="en-GB" altLang="cs-CZ" b="1" i="1" dirty="0">
                <a:solidFill>
                  <a:schemeClr val="accent2"/>
                </a:solidFill>
              </a:rPr>
              <a:t>W/</a:t>
            </a:r>
            <a:r>
              <a:rPr lang="en-GB" altLang="cs-CZ" b="1" i="1" dirty="0" err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e</a:t>
            </a:r>
            <a:r>
              <a:rPr lang="en-GB" altLang="cs-CZ" dirty="0">
                <a:solidFill>
                  <a:schemeClr val="accent2"/>
                </a:solidFill>
              </a:rPr>
              <a:t>)=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dirty="0">
                <a:solidFill>
                  <a:schemeClr val="accent2"/>
                </a:solidFill>
              </a:rPr>
              <a:t>(</a:t>
            </a:r>
            <a:r>
              <a:rPr lang="en-GB" altLang="cs-CZ" b="1" i="1" dirty="0">
                <a:solidFill>
                  <a:schemeClr val="accent2"/>
                </a:solidFill>
              </a:rPr>
              <a:t>W/P x P/</a:t>
            </a:r>
            <a:r>
              <a:rPr lang="en-GB" altLang="cs-CZ" b="1" i="1" dirty="0" err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e</a:t>
            </a:r>
            <a:r>
              <a:rPr lang="en-GB" altLang="cs-CZ" dirty="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b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b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P/</a:t>
            </a:r>
            <a:r>
              <a:rPr lang="en-GB" altLang="cs-CZ" b="1" i="1" dirty="0" err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e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 L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b="1" i="1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doprava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i="1" dirty="0">
                <a:solidFill>
                  <a:srgbClr val="339933"/>
                </a:solidFill>
                <a:sym typeface="Symbol" pitchFamily="18" charset="2"/>
              </a:rPr>
              <a:t>Trhy se vyčišťují</a:t>
            </a:r>
            <a:r>
              <a:rPr lang="en-GB" altLang="cs-CZ" dirty="0">
                <a:sym typeface="Symbol" pitchFamily="18" charset="2"/>
              </a:rPr>
              <a:t> (</a:t>
            </a:r>
            <a:r>
              <a:rPr lang="cs-CZ" altLang="cs-CZ" dirty="0">
                <a:sym typeface="Symbol" pitchFamily="18" charset="2"/>
              </a:rPr>
              <a:t>žádná nezaměstnanost či volná pracovní místa, nevyužitý kapitál</a:t>
            </a:r>
            <a:r>
              <a:rPr lang="en-GB" altLang="cs-CZ" dirty="0">
                <a:sym typeface="Symbol" pitchFamily="18" charset="2"/>
              </a:rPr>
              <a:t> </a:t>
            </a:r>
            <a:r>
              <a:rPr lang="en-GB" altLang="cs-CZ" dirty="0" err="1">
                <a:sym typeface="Symbol" pitchFamily="18" charset="2"/>
              </a:rPr>
              <a:t>nebo</a:t>
            </a:r>
            <a:r>
              <a:rPr lang="en-GB" altLang="cs-CZ" dirty="0">
                <a:sym typeface="Symbol" pitchFamily="18" charset="2"/>
              </a:rPr>
              <a:t> p</a:t>
            </a:r>
            <a:r>
              <a:rPr lang="cs-CZ" altLang="cs-CZ" dirty="0">
                <a:sym typeface="Symbol" pitchFamily="18" charset="2"/>
              </a:rPr>
              <a:t>ů</a:t>
            </a:r>
            <a:r>
              <a:rPr lang="en-GB" altLang="cs-CZ" dirty="0">
                <a:sym typeface="Symbol" pitchFamily="18" charset="2"/>
              </a:rPr>
              <a:t>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255963" y="404813"/>
          <a:ext cx="5888037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676680" imgH="4029120" progId="Word.Picture.8">
                  <p:embed/>
                </p:oleObj>
              </mc:Choice>
              <mc:Fallback>
                <p:oleObj name="Obrázek" r:id="rId2" imgW="3676680" imgH="4029120" progId="Word.Picture.8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04813"/>
                        <a:ext cx="5888037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703263" y="-320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mzdové iluze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715963"/>
            <a:ext cx="8834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P/P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e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 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doprava</a:t>
            </a:r>
            <a:r>
              <a:rPr lang="en-GB" altLang="cs-CZ" sz="200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altLang="cs-CZ" sz="2000">
                <a:sym typeface="Symbol" pitchFamily="18" charset="2"/>
              </a:rPr>
              <a:t>   </a:t>
            </a:r>
            <a:r>
              <a:rPr lang="en-GB" altLang="cs-CZ" sz="2000" b="1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GB" altLang="cs-CZ" sz="2000">
                <a:sym typeface="Symbol" pitchFamily="18" charset="2"/>
              </a:rPr>
              <a:t>: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L,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Y,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W/P</a:t>
            </a:r>
          </a:p>
          <a:p>
            <a:pPr>
              <a:spcBef>
                <a:spcPct val="50000"/>
              </a:spcBef>
            </a:pPr>
            <a:endParaRPr lang="en-GB" altLang="cs-CZ" sz="2000" b="1" i="1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3255963" y="404813"/>
          <a:ext cx="5888037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676680" imgH="4029120" progId="Word.Picture.8">
                  <p:embed/>
                </p:oleObj>
              </mc:Choice>
              <mc:Fallback>
                <p:oleObj name="obrázek" r:id="rId2" imgW="3676680" imgH="4029120" progId="Word.Picture.8">
                  <p:embed/>
                  <p:pic>
                    <p:nvPicPr>
                      <p:cNvPr id="1167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04813"/>
                        <a:ext cx="5888037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0" y="715963"/>
            <a:ext cx="88344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P/P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e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 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doprava</a:t>
            </a:r>
            <a:r>
              <a:rPr lang="en-GB" altLang="cs-CZ" sz="200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altLang="cs-CZ" sz="2000">
                <a:sym typeface="Symbol" pitchFamily="18" charset="2"/>
              </a:rPr>
              <a:t>   </a:t>
            </a:r>
            <a:r>
              <a:rPr lang="en-GB" altLang="cs-CZ" sz="2000" b="1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GB" altLang="cs-CZ" sz="2000">
                <a:sym typeface="Symbol" pitchFamily="18" charset="2"/>
              </a:rPr>
              <a:t>: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L,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Y,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W/P</a:t>
            </a:r>
          </a:p>
          <a:p>
            <a:pPr>
              <a:spcBef>
                <a:spcPct val="50000"/>
              </a:spcBef>
            </a:pPr>
            <a:endParaRPr lang="en-GB" altLang="cs-CZ" sz="2000" b="1" i="1">
              <a:solidFill>
                <a:schemeClr val="accent2"/>
              </a:solidFill>
              <a:cs typeface="Times New Roman" pitchFamily="18" charset="0"/>
              <a:sym typeface="Symbol" pitchFamily="18" charset="2"/>
            </a:endParaRPr>
          </a:p>
          <a:p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P/P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e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 L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S</a:t>
            </a:r>
            <a:r>
              <a:rPr lang="en-GB" altLang="cs-CZ" sz="2000" b="1" i="1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doleva</a:t>
            </a:r>
            <a:r>
              <a:rPr lang="en-GB" altLang="cs-CZ" sz="2000">
                <a:sym typeface="Symbol" pitchFamily="18" charset="2"/>
              </a:rPr>
              <a:t>:</a:t>
            </a:r>
          </a:p>
          <a:p>
            <a:r>
              <a:rPr lang="en-GB" altLang="cs-CZ" sz="2000">
                <a:sym typeface="Symbol" pitchFamily="18" charset="2"/>
              </a:rPr>
              <a:t>   </a:t>
            </a:r>
            <a:r>
              <a:rPr lang="en-GB" altLang="cs-CZ" sz="2000" b="1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GB" altLang="cs-CZ" sz="2000" b="1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GB" altLang="cs-CZ" sz="2000">
                <a:sym typeface="Symbol" pitchFamily="18" charset="2"/>
              </a:rPr>
              <a:t>: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L,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Y,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W/P</a:t>
            </a:r>
          </a:p>
          <a:p>
            <a:endParaRPr lang="en-GB" altLang="cs-CZ" sz="2000" b="1" i="1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cs-CZ" altLang="cs-CZ" sz="2000">
                <a:sym typeface="Symbol" pitchFamily="18" charset="2"/>
              </a:rPr>
              <a:t>Jakmile zaměstnanci rozpoznají </a:t>
            </a:r>
          </a:p>
          <a:p>
            <a:r>
              <a:rPr lang="cs-CZ" altLang="cs-CZ" sz="2000">
                <a:sym typeface="Symbol" pitchFamily="18" charset="2"/>
              </a:rPr>
              <a:t>skutečnou cenovou hladinu </a:t>
            </a:r>
            <a:r>
              <a:rPr lang="en-GB" altLang="cs-CZ" sz="2000" b="1" i="1">
                <a:sym typeface="Symbol" pitchFamily="18" charset="2"/>
              </a:rPr>
              <a:t>P</a:t>
            </a:r>
            <a:r>
              <a:rPr lang="en-GB" altLang="cs-CZ" sz="2000">
                <a:sym typeface="Symbol" pitchFamily="18" charset="2"/>
              </a:rPr>
              <a:t>, </a:t>
            </a:r>
            <a:endParaRPr lang="cs-CZ" altLang="cs-CZ" sz="2000">
              <a:sym typeface="Symbol" pitchFamily="18" charset="2"/>
            </a:endParaRPr>
          </a:p>
          <a:p>
            <a:r>
              <a:rPr lang="en-GB" altLang="cs-CZ" sz="2000" b="1" i="1">
                <a:sym typeface="Symbol" pitchFamily="18" charset="2"/>
              </a:rPr>
              <a:t>L</a:t>
            </a:r>
            <a:r>
              <a:rPr lang="en-GB" altLang="cs-CZ" sz="2000" b="1" i="1" baseline="-25000">
                <a:sym typeface="Symbol" pitchFamily="18" charset="2"/>
              </a:rPr>
              <a:t>S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se vrátí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 b="1" i="1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03263" y="-320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mzdové iluze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715963"/>
            <a:ext cx="8834438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cs-CZ" altLang="cs-CZ" u="sng">
                <a:solidFill>
                  <a:schemeClr val="accent2"/>
                </a:solidFill>
              </a:rPr>
              <a:t>Proč mají </a:t>
            </a:r>
            <a:r>
              <a:rPr lang="en-GB" altLang="cs-CZ" u="sng">
                <a:solidFill>
                  <a:schemeClr val="accent2"/>
                </a:solidFill>
              </a:rPr>
              <a:t>firm</a:t>
            </a:r>
            <a:r>
              <a:rPr lang="cs-CZ" altLang="cs-CZ" u="sng">
                <a:solidFill>
                  <a:schemeClr val="accent2"/>
                </a:solidFill>
              </a:rPr>
              <a:t>y lepší </a:t>
            </a:r>
            <a:r>
              <a:rPr lang="en-GB" altLang="cs-CZ" u="sng">
                <a:solidFill>
                  <a:schemeClr val="accent2"/>
                </a:solidFill>
              </a:rPr>
              <a:t>info?</a:t>
            </a:r>
          </a:p>
          <a:p>
            <a:pPr>
              <a:spcBef>
                <a:spcPct val="20000"/>
              </a:spcBef>
            </a:pPr>
            <a:r>
              <a:rPr lang="en-GB" altLang="cs-CZ"/>
              <a:t>	1) </a:t>
            </a:r>
            <a:r>
              <a:rPr lang="cs-CZ" altLang="cs-CZ" i="1">
                <a:solidFill>
                  <a:srgbClr val="339933"/>
                </a:solidFill>
              </a:rPr>
              <a:t>sledují menší </a:t>
            </a:r>
            <a:r>
              <a:rPr lang="en-GB" altLang="cs-CZ" i="1">
                <a:solidFill>
                  <a:srgbClr val="339933"/>
                </a:solidFill>
              </a:rPr>
              <a:t># </a:t>
            </a:r>
            <a:r>
              <a:rPr lang="cs-CZ" altLang="cs-CZ" i="1">
                <a:solidFill>
                  <a:srgbClr val="339933"/>
                </a:solidFill>
              </a:rPr>
              <a:t>cen</a:t>
            </a:r>
            <a:r>
              <a:rPr lang="en-GB" altLang="cs-CZ"/>
              <a:t> (</a:t>
            </a:r>
            <a:r>
              <a:rPr lang="cs-CZ" altLang="cs-CZ"/>
              <a:t>vstupy, výstupy, substituty, 			komplementy</a:t>
            </a:r>
            <a:r>
              <a:rPr lang="en-GB" altLang="cs-CZ"/>
              <a:t>)</a:t>
            </a:r>
          </a:p>
          <a:p>
            <a:pPr>
              <a:spcBef>
                <a:spcPct val="20000"/>
              </a:spcBef>
            </a:pPr>
            <a:r>
              <a:rPr lang="en-GB" altLang="cs-CZ"/>
              <a:t>	2) </a:t>
            </a:r>
            <a:r>
              <a:rPr lang="cs-CZ" altLang="cs-CZ" i="1">
                <a:solidFill>
                  <a:srgbClr val="339933"/>
                </a:solidFill>
              </a:rPr>
              <a:t>zaměstnanci často sledují ceny méně často</a:t>
            </a:r>
            <a:r>
              <a:rPr lang="en-GB" altLang="cs-CZ"/>
              <a:t> (</a:t>
            </a:r>
            <a:r>
              <a:rPr lang="cs-CZ" altLang="cs-CZ"/>
              <a:t>automobily, </a:t>
            </a:r>
            <a:r>
              <a:rPr lang="en-GB" altLang="cs-CZ"/>
              <a:t> 	</a:t>
            </a:r>
            <a:r>
              <a:rPr lang="cs-CZ" altLang="cs-CZ"/>
              <a:t>nábytek</a:t>
            </a:r>
            <a:r>
              <a:rPr lang="en-GB" altLang="cs-CZ"/>
              <a:t>,</a:t>
            </a:r>
            <a:r>
              <a:rPr lang="cs-CZ" altLang="cs-CZ"/>
              <a:t> spotřební elektronika</a:t>
            </a:r>
            <a:r>
              <a:rPr lang="en-GB" altLang="cs-CZ"/>
              <a:t>…)</a:t>
            </a:r>
          </a:p>
          <a:p>
            <a:pPr>
              <a:spcBef>
                <a:spcPct val="20000"/>
              </a:spcBef>
            </a:pPr>
            <a:r>
              <a:rPr lang="en-GB" altLang="cs-CZ"/>
              <a:t>	3) </a:t>
            </a:r>
            <a:r>
              <a:rPr lang="cs-CZ" altLang="cs-CZ" i="1">
                <a:solidFill>
                  <a:srgbClr val="339933"/>
                </a:solidFill>
              </a:rPr>
              <a:t>lepší přístup k informacím</a:t>
            </a:r>
            <a:r>
              <a:rPr lang="en-GB" altLang="cs-CZ"/>
              <a:t> (</a:t>
            </a:r>
            <a:r>
              <a:rPr lang="cs-CZ" altLang="cs-CZ"/>
              <a:t>úspory z rozsahu</a:t>
            </a:r>
            <a:r>
              <a:rPr lang="en-GB" altLang="cs-CZ"/>
              <a:t>)</a:t>
            </a:r>
          </a:p>
          <a:p>
            <a:pPr>
              <a:spcBef>
                <a:spcPct val="20000"/>
              </a:spcBef>
            </a:pPr>
            <a:endParaRPr lang="en-GB" altLang="cs-CZ"/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altLang="cs-CZ"/>
              <a:t>Výsledný tvar křivky </a:t>
            </a:r>
            <a:r>
              <a:rPr lang="en-GB" altLang="cs-CZ"/>
              <a:t>AS:</a:t>
            </a:r>
          </a:p>
          <a:p>
            <a:pPr>
              <a:spcBef>
                <a:spcPct val="20000"/>
              </a:spcBef>
            </a:pPr>
            <a:r>
              <a:rPr lang="en-GB" altLang="cs-CZ"/>
              <a:t>				 </a:t>
            </a:r>
            <a:r>
              <a:rPr lang="en-GB" altLang="cs-CZ" b="1" i="1">
                <a:solidFill>
                  <a:schemeClr val="accent2"/>
                </a:solidFill>
              </a:rPr>
              <a:t>Y=Y 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+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a </a:t>
            </a:r>
            <a:r>
              <a:rPr lang="en-GB" altLang="cs-CZ" b="1" i="1">
                <a:solidFill>
                  <a:schemeClr val="accent2"/>
                </a:solidFill>
              </a:rPr>
              <a:t>. (P - P</a:t>
            </a:r>
            <a:r>
              <a:rPr lang="en-GB" altLang="cs-CZ" b="1" i="1" baseline="-25000">
                <a:solidFill>
                  <a:schemeClr val="accent2"/>
                </a:solidFill>
              </a:rPr>
              <a:t>e </a:t>
            </a:r>
            <a:r>
              <a:rPr lang="en-GB" altLang="cs-CZ" b="1" i="1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altLang="cs-CZ" i="1">
                <a:solidFill>
                  <a:srgbClr val="339933"/>
                </a:solidFill>
              </a:rPr>
              <a:t>Úroveň závisí na očekávané </a:t>
            </a:r>
            <a:r>
              <a:rPr lang="en-GB" altLang="cs-CZ" b="1" i="1"/>
              <a:t>P</a:t>
            </a:r>
            <a:r>
              <a:rPr lang="en-GB" altLang="cs-CZ" b="1" i="1" baseline="-25000"/>
              <a:t>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cs-CZ" i="1">
                <a:solidFill>
                  <a:srgbClr val="339933"/>
                </a:solidFill>
              </a:rPr>
              <a:t>S</a:t>
            </a:r>
            <a:r>
              <a:rPr lang="cs-CZ" altLang="cs-CZ" i="1">
                <a:solidFill>
                  <a:srgbClr val="339933"/>
                </a:solidFill>
              </a:rPr>
              <a:t>klon často dán </a:t>
            </a:r>
            <a:r>
              <a:rPr lang="en-GB" altLang="cs-CZ" i="1">
                <a:solidFill>
                  <a:srgbClr val="339933"/>
                </a:solidFill>
              </a:rPr>
              <a:t>historic</a:t>
            </a:r>
            <a:r>
              <a:rPr lang="cs-CZ" altLang="cs-CZ" i="1">
                <a:solidFill>
                  <a:srgbClr val="339933"/>
                </a:solidFill>
              </a:rPr>
              <a:t>kou</a:t>
            </a:r>
            <a:r>
              <a:rPr lang="en-GB" altLang="cs-CZ" i="1">
                <a:solidFill>
                  <a:srgbClr val="339933"/>
                </a:solidFill>
              </a:rPr>
              <a:t> volatilit</a:t>
            </a:r>
            <a:r>
              <a:rPr lang="cs-CZ" altLang="cs-CZ" i="1">
                <a:solidFill>
                  <a:srgbClr val="339933"/>
                </a:solidFill>
              </a:rPr>
              <a:t>ou</a:t>
            </a:r>
            <a:r>
              <a:rPr lang="en-GB" altLang="cs-CZ" i="1">
                <a:solidFill>
                  <a:srgbClr val="339933"/>
                </a:solidFill>
              </a:rPr>
              <a:t> infla</a:t>
            </a:r>
            <a:r>
              <a:rPr lang="cs-CZ" altLang="cs-CZ" i="1">
                <a:solidFill>
                  <a:srgbClr val="339933"/>
                </a:solidFill>
              </a:rPr>
              <a:t>ce</a:t>
            </a:r>
            <a:r>
              <a:rPr lang="en-GB" altLang="cs-CZ" i="1">
                <a:solidFill>
                  <a:srgbClr val="339933"/>
                </a:solidFill>
              </a:rPr>
              <a:t>-</a:t>
            </a:r>
            <a:r>
              <a:rPr lang="en-GB" altLang="cs-CZ"/>
              <a:t> </a:t>
            </a:r>
            <a:r>
              <a:rPr lang="cs-CZ" altLang="cs-CZ" sz="2000"/>
              <a:t>v zemích s historicky vysokou inflací je těžší </a:t>
            </a:r>
            <a:r>
              <a:rPr lang="en-GB" altLang="cs-CZ" sz="2000"/>
              <a:t>„m</a:t>
            </a:r>
            <a:r>
              <a:rPr lang="cs-CZ" altLang="cs-CZ" sz="2000"/>
              <a:t>y</a:t>
            </a:r>
            <a:r>
              <a:rPr lang="en-GB" altLang="cs-CZ" sz="2000"/>
              <a:t>s</a:t>
            </a:r>
            <a:r>
              <a:rPr lang="cs-CZ" altLang="cs-CZ" sz="2000"/>
              <a:t>tifikovat</a:t>
            </a:r>
            <a:r>
              <a:rPr lang="en-GB" altLang="cs-CZ" sz="2000"/>
              <a:t>“ </a:t>
            </a:r>
            <a:r>
              <a:rPr lang="cs-CZ" altLang="cs-CZ" sz="2000"/>
              <a:t>zaměstnance a tedy křivka </a:t>
            </a:r>
            <a:r>
              <a:rPr lang="en-GB" altLang="cs-CZ" sz="2000"/>
              <a:t>AS </a:t>
            </a:r>
            <a:r>
              <a:rPr lang="cs-CZ" altLang="cs-CZ" sz="2000"/>
              <a:t>je strmější</a:t>
            </a:r>
            <a:r>
              <a:rPr lang="en-GB" altLang="cs-CZ" sz="2000"/>
              <a:t> (</a:t>
            </a:r>
            <a:r>
              <a:rPr lang="cs-CZ" altLang="cs-CZ" sz="2000"/>
              <a:t>nižší</a:t>
            </a:r>
            <a:r>
              <a:rPr lang="en-GB" altLang="cs-CZ" sz="2000"/>
              <a:t> </a:t>
            </a:r>
            <a:r>
              <a:rPr lang="en-GB" altLang="cs-CZ" sz="2000" b="1" i="1">
                <a:latin typeface="Symbol" pitchFamily="18" charset="2"/>
              </a:rPr>
              <a:t>a</a:t>
            </a:r>
            <a:r>
              <a:rPr lang="en-GB" altLang="cs-CZ" sz="2000"/>
              <a:t>)</a:t>
            </a:r>
            <a:endParaRPr lang="en-GB" altLang="cs-CZ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mzdové iluze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nedokonalé informace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0" y="715963"/>
            <a:ext cx="883443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dirty="0"/>
              <a:t>autor</a:t>
            </a:r>
            <a:r>
              <a:rPr lang="en-GB" altLang="cs-CZ" dirty="0"/>
              <a:t> Robert Lucas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i="1" dirty="0">
                <a:solidFill>
                  <a:srgbClr val="339933"/>
                </a:solidFill>
              </a:rPr>
              <a:t>“model </a:t>
            </a:r>
            <a:r>
              <a:rPr lang="cs-CZ" altLang="cs-CZ" i="1" dirty="0">
                <a:solidFill>
                  <a:srgbClr val="339933"/>
                </a:solidFill>
              </a:rPr>
              <a:t>cenové </a:t>
            </a:r>
            <a:r>
              <a:rPr lang="en-GB" altLang="cs-CZ" i="1" dirty="0" err="1">
                <a:solidFill>
                  <a:srgbClr val="339933"/>
                </a:solidFill>
              </a:rPr>
              <a:t>ilu</a:t>
            </a:r>
            <a:r>
              <a:rPr lang="cs-CZ" altLang="cs-CZ" i="1" dirty="0">
                <a:solidFill>
                  <a:srgbClr val="339933"/>
                </a:solidFill>
              </a:rPr>
              <a:t>ze</a:t>
            </a:r>
            <a:r>
              <a:rPr lang="en-GB" altLang="cs-CZ" i="1" dirty="0">
                <a:solidFill>
                  <a:srgbClr val="339933"/>
                </a:solidFill>
              </a:rPr>
              <a:t>”-</a:t>
            </a:r>
            <a:r>
              <a:rPr lang="en-GB" altLang="cs-CZ" dirty="0"/>
              <a:t> firm</a:t>
            </a:r>
            <a:r>
              <a:rPr lang="cs-CZ" altLang="cs-CZ" dirty="0"/>
              <a:t>y mají stejnou i</a:t>
            </a:r>
            <a:r>
              <a:rPr lang="en-GB" altLang="cs-CZ" dirty="0" err="1"/>
              <a:t>nforma</a:t>
            </a:r>
            <a:r>
              <a:rPr lang="cs-CZ" altLang="cs-CZ" dirty="0"/>
              <a:t>ční </a:t>
            </a:r>
            <a:r>
              <a:rPr lang="en-GB" altLang="cs-CZ" dirty="0" err="1"/>
              <a:t>bari</a:t>
            </a:r>
            <a:r>
              <a:rPr lang="cs-CZ" altLang="cs-CZ" dirty="0"/>
              <a:t>éru jako zaměstnanci</a:t>
            </a:r>
            <a:r>
              <a:rPr lang="en-GB" altLang="cs-CZ" dirty="0"/>
              <a:t>;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dirty="0"/>
              <a:t>Nemá </a:t>
            </a:r>
            <a:r>
              <a:rPr lang="cs-CZ" altLang="cs-CZ" i="1" dirty="0">
                <a:solidFill>
                  <a:srgbClr val="339933"/>
                </a:solidFill>
              </a:rPr>
              <a:t>smysl rozlišovat mezi firmami a zaměstnanci</a:t>
            </a:r>
            <a:r>
              <a:rPr lang="en-GB" altLang="cs-CZ" dirty="0"/>
              <a:t> (</a:t>
            </a:r>
            <a:r>
              <a:rPr lang="cs-CZ" altLang="cs-CZ" dirty="0"/>
              <a:t>mzda je cena práce</a:t>
            </a:r>
            <a:r>
              <a:rPr lang="en-GB" altLang="cs-CZ" dirty="0"/>
              <a:t>), model</a:t>
            </a:r>
            <a:r>
              <a:rPr lang="cs-CZ" altLang="cs-CZ" dirty="0"/>
              <a:t> předpokládá, že každý zaměstnanec je firmou nabízející práci</a:t>
            </a:r>
            <a:r>
              <a:rPr lang="en-GB" altLang="cs-CZ" dirty="0"/>
              <a:t> (</a:t>
            </a:r>
            <a:r>
              <a:rPr lang="cs-CZ" altLang="cs-CZ" dirty="0"/>
              <a:t>uzavřený model v </a:t>
            </a:r>
            <a:r>
              <a:rPr lang="en-GB" altLang="cs-CZ" dirty="0"/>
              <a:t>I-O Anal</a:t>
            </a:r>
            <a:r>
              <a:rPr lang="cs-CZ" altLang="cs-CZ" dirty="0" err="1"/>
              <a:t>ýze</a:t>
            </a:r>
            <a:r>
              <a:rPr lang="en-GB" altLang="cs-CZ" dirty="0"/>
              <a:t>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i="1" dirty="0">
                <a:solidFill>
                  <a:srgbClr val="339933"/>
                </a:solidFill>
              </a:rPr>
              <a:t>Navazuje na </a:t>
            </a:r>
            <a:r>
              <a:rPr lang="en-GB" altLang="cs-CZ" i="1" dirty="0">
                <a:solidFill>
                  <a:srgbClr val="339933"/>
                </a:solidFill>
              </a:rPr>
              <a:t>Friedman</a:t>
            </a:r>
            <a:r>
              <a:rPr lang="cs-CZ" altLang="cs-CZ" i="1" dirty="0" err="1">
                <a:solidFill>
                  <a:srgbClr val="339933"/>
                </a:solidFill>
              </a:rPr>
              <a:t>ův</a:t>
            </a:r>
            <a:r>
              <a:rPr lang="en-GB" altLang="cs-CZ" i="1" dirty="0">
                <a:solidFill>
                  <a:srgbClr val="339933"/>
                </a:solidFill>
              </a:rPr>
              <a:t> model</a:t>
            </a:r>
            <a:r>
              <a:rPr lang="en-GB" altLang="cs-CZ" dirty="0"/>
              <a:t>; </a:t>
            </a:r>
            <a:r>
              <a:rPr lang="cs-CZ" altLang="cs-CZ" dirty="0"/>
              <a:t>vyčišťující se trhy, cenová iluze</a:t>
            </a:r>
            <a:endParaRPr lang="en-GB" altLang="cs-CZ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i="1" dirty="0">
                <a:solidFill>
                  <a:srgbClr val="339933"/>
                </a:solidFill>
              </a:rPr>
              <a:t>Každá firma</a:t>
            </a:r>
            <a:r>
              <a:rPr lang="en-GB" altLang="cs-CZ" i="1" dirty="0">
                <a:solidFill>
                  <a:srgbClr val="339933"/>
                </a:solidFill>
              </a:rPr>
              <a:t>-</a:t>
            </a:r>
            <a:r>
              <a:rPr lang="en-GB" altLang="cs-CZ" dirty="0"/>
              <a:t> </a:t>
            </a:r>
            <a:r>
              <a:rPr lang="cs-CZ" altLang="cs-CZ" dirty="0"/>
              <a:t>jeden výstup, mnoho vstupů</a:t>
            </a:r>
            <a:r>
              <a:rPr lang="en-GB" altLang="cs-CZ" dirty="0"/>
              <a:t>- </a:t>
            </a:r>
            <a:r>
              <a:rPr lang="cs-CZ" altLang="cs-CZ" i="1" dirty="0">
                <a:solidFill>
                  <a:srgbClr val="339933"/>
                </a:solidFill>
              </a:rPr>
              <a:t>zná perfektně cenu svého výstupu, ale ceny vstupů kontroluje méně často</a:t>
            </a:r>
            <a:r>
              <a:rPr lang="en-GB" altLang="cs-CZ" dirty="0"/>
              <a:t> (</a:t>
            </a:r>
            <a:r>
              <a:rPr lang="cs-CZ" altLang="cs-CZ" dirty="0"/>
              <a:t>zásoby</a:t>
            </a:r>
            <a:r>
              <a:rPr lang="en-GB" altLang="cs-CZ" dirty="0"/>
              <a:t>, </a:t>
            </a:r>
            <a:r>
              <a:rPr lang="cs-CZ" altLang="cs-CZ" dirty="0"/>
              <a:t>k</a:t>
            </a:r>
            <a:r>
              <a:rPr lang="en-GB" altLang="cs-CZ" dirty="0" err="1"/>
              <a:t>apit</a:t>
            </a:r>
            <a:r>
              <a:rPr lang="cs-CZ" altLang="cs-CZ" dirty="0"/>
              <a:t>á</a:t>
            </a:r>
            <a:r>
              <a:rPr lang="en-GB" altLang="cs-CZ" dirty="0"/>
              <a:t>l,…)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i="1" dirty="0">
                <a:solidFill>
                  <a:srgbClr val="339933"/>
                </a:solidFill>
              </a:rPr>
              <a:t>Rozhodování o výrobě</a:t>
            </a:r>
            <a:r>
              <a:rPr lang="en-GB" altLang="cs-CZ" dirty="0"/>
              <a:t> </a:t>
            </a:r>
            <a:r>
              <a:rPr lang="cs-CZ" altLang="cs-CZ" dirty="0"/>
              <a:t>na základě </a:t>
            </a:r>
            <a:r>
              <a:rPr lang="en-GB" altLang="cs-CZ" dirty="0"/>
              <a:t>maxim</a:t>
            </a:r>
            <a:r>
              <a:rPr lang="cs-CZ" altLang="cs-CZ" dirty="0" err="1"/>
              <a:t>alizace</a:t>
            </a:r>
            <a:r>
              <a:rPr lang="cs-CZ" altLang="cs-CZ" dirty="0"/>
              <a:t> zisku</a:t>
            </a:r>
            <a:r>
              <a:rPr lang="en-GB" altLang="cs-CZ" dirty="0"/>
              <a:t> </a:t>
            </a:r>
            <a:r>
              <a:rPr lang="cs-CZ" altLang="cs-CZ" i="1" dirty="0">
                <a:solidFill>
                  <a:srgbClr val="339933"/>
                </a:solidFill>
              </a:rPr>
              <a:t>určeno </a:t>
            </a:r>
            <a:r>
              <a:rPr lang="en-GB" altLang="cs-CZ" i="1" dirty="0" err="1">
                <a:solidFill>
                  <a:srgbClr val="339933"/>
                </a:solidFill>
              </a:rPr>
              <a:t>relativ</a:t>
            </a:r>
            <a:r>
              <a:rPr lang="cs-CZ" altLang="cs-CZ" i="1" dirty="0" err="1">
                <a:solidFill>
                  <a:srgbClr val="339933"/>
                </a:solidFill>
              </a:rPr>
              <a:t>ními</a:t>
            </a:r>
            <a:r>
              <a:rPr lang="cs-CZ" altLang="cs-CZ" i="1" dirty="0">
                <a:solidFill>
                  <a:srgbClr val="339933"/>
                </a:solidFill>
              </a:rPr>
              <a:t> cenami</a:t>
            </a:r>
            <a:r>
              <a:rPr lang="en-GB" altLang="cs-CZ" dirty="0"/>
              <a:t>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OUTPUT </a:t>
            </a:r>
            <a:r>
              <a:rPr lang="en-GB" altLang="cs-CZ" dirty="0">
                <a:solidFill>
                  <a:schemeClr val="accent2"/>
                </a:solidFill>
              </a:rPr>
              <a:t>/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INPUT</a:t>
            </a:r>
            <a:r>
              <a:rPr lang="en-GB" altLang="cs-CZ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715963"/>
            <a:ext cx="903763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dirty="0">
                <a:solidFill>
                  <a:srgbClr val="339933"/>
                </a:solidFill>
              </a:rPr>
              <a:t>Nárůst cenové hladiny</a:t>
            </a:r>
            <a:r>
              <a:rPr lang="en-GB" altLang="cs-CZ" dirty="0">
                <a:solidFill>
                  <a:srgbClr val="339933"/>
                </a:solidFill>
              </a:rPr>
              <a:t>-</a:t>
            </a:r>
            <a:r>
              <a:rPr lang="en-GB" altLang="cs-CZ" dirty="0"/>
              <a:t> </a:t>
            </a:r>
            <a:r>
              <a:rPr lang="cs-CZ" altLang="cs-CZ" dirty="0"/>
              <a:t>každá firma zaznamená vyšší cenu svého výstupu</a:t>
            </a:r>
            <a:r>
              <a:rPr lang="en-GB" altLang="cs-CZ" dirty="0">
                <a:sym typeface="Symbol" pitchFamily="18" charset="2"/>
              </a:rPr>
              <a:t> </a:t>
            </a:r>
            <a:r>
              <a:rPr lang="en-GB" altLang="cs-CZ" b="1" dirty="0">
                <a:sym typeface="Symbol" pitchFamily="18" charset="2"/>
              </a:rPr>
              <a:t></a:t>
            </a:r>
            <a:r>
              <a:rPr lang="en-GB" altLang="cs-CZ" dirty="0" err="1">
                <a:sym typeface="Symbol" pitchFamily="18" charset="2"/>
              </a:rPr>
              <a:t>relativ</a:t>
            </a:r>
            <a:r>
              <a:rPr lang="cs-CZ" altLang="cs-CZ" dirty="0" err="1">
                <a:sym typeface="Symbol" pitchFamily="18" charset="2"/>
              </a:rPr>
              <a:t>ních</a:t>
            </a:r>
            <a:r>
              <a:rPr lang="cs-CZ" altLang="cs-CZ" dirty="0">
                <a:sym typeface="Symbol" pitchFamily="18" charset="2"/>
              </a:rPr>
              <a:t> cen</a:t>
            </a:r>
            <a:r>
              <a:rPr lang="en-GB" altLang="cs-CZ" dirty="0">
                <a:sym typeface="Symbol" pitchFamily="18" charset="2"/>
              </a:rPr>
              <a:t>  </a:t>
            </a:r>
            <a:r>
              <a:rPr lang="en-GB" altLang="cs-CZ" b="1" dirty="0">
                <a:sym typeface="Symbol" pitchFamily="18" charset="2"/>
              </a:rPr>
              <a:t></a:t>
            </a:r>
            <a:r>
              <a:rPr lang="cs-CZ" altLang="cs-CZ" dirty="0">
                <a:sym typeface="Symbol" pitchFamily="18" charset="2"/>
              </a:rPr>
              <a:t>očekávaný zisk</a:t>
            </a:r>
            <a:r>
              <a:rPr lang="en-GB" altLang="cs-CZ" dirty="0">
                <a:sym typeface="Symbol" pitchFamily="18" charset="2"/>
              </a:rPr>
              <a:t>  </a:t>
            </a:r>
            <a:r>
              <a:rPr lang="en-GB" altLang="cs-CZ" b="1" dirty="0">
                <a:sym typeface="Symbol" pitchFamily="18" charset="2"/>
              </a:rPr>
              <a:t></a:t>
            </a:r>
            <a:r>
              <a:rPr lang="cs-CZ" altLang="cs-CZ" dirty="0">
                <a:sym typeface="Symbol" pitchFamily="18" charset="2"/>
              </a:rPr>
              <a:t>výstupu</a:t>
            </a:r>
            <a:endParaRPr lang="en-GB" altLang="cs-CZ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altLang="cs-CZ" dirty="0"/>
              <a:t>Závisí na očekávaném nárůstu celkové cenové hladiny</a:t>
            </a:r>
            <a:r>
              <a:rPr lang="en-GB" altLang="cs-CZ" dirty="0"/>
              <a:t> (</a:t>
            </a:r>
            <a:r>
              <a:rPr lang="en-GB" altLang="cs-CZ" b="1" dirty="0">
                <a:sym typeface="Symbol" pitchFamily="18" charset="2"/>
              </a:rPr>
              <a:t></a:t>
            </a:r>
            <a:r>
              <a:rPr lang="en-GB" altLang="cs-CZ" b="1" i="1" dirty="0">
                <a:sym typeface="Symbol" pitchFamily="18" charset="2"/>
              </a:rPr>
              <a:t>P</a:t>
            </a:r>
            <a:r>
              <a:rPr lang="en-GB" altLang="cs-CZ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obilí kvůli špatnému počasí, nebo kvůli celkovému nárůstu cen</a:t>
            </a:r>
            <a:r>
              <a:rPr lang="en-GB" altLang="cs-CZ" dirty="0">
                <a:sym typeface="Symbol" pitchFamily="18" charset="2"/>
              </a:rPr>
              <a:t>);</a:t>
            </a:r>
            <a:endParaRPr lang="en-GB" altLang="cs-CZ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altLang="cs-CZ" dirty="0"/>
              <a:t>Tvar křivky </a:t>
            </a:r>
            <a:r>
              <a:rPr lang="en-GB" altLang="cs-CZ" dirty="0"/>
              <a:t>AS : </a:t>
            </a:r>
            <a:r>
              <a:rPr lang="en-GB" altLang="cs-CZ" b="1" i="1" dirty="0">
                <a:solidFill>
                  <a:schemeClr val="accent2"/>
                </a:solidFill>
              </a:rPr>
              <a:t>Y=Y 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</a:t>
            </a:r>
            <a:r>
              <a:rPr lang="en-GB" altLang="cs-CZ" b="1" i="1" dirty="0">
                <a:solidFill>
                  <a:schemeClr val="accent2"/>
                </a:solidFill>
              </a:rPr>
              <a:t>+</a:t>
            </a:r>
            <a:r>
              <a:rPr lang="en-GB" altLang="cs-CZ" b="1" i="1" dirty="0">
                <a:solidFill>
                  <a:schemeClr val="accent2"/>
                </a:solidFill>
                <a:latin typeface="Symbol" pitchFamily="18" charset="2"/>
              </a:rPr>
              <a:t>a </a:t>
            </a:r>
            <a:r>
              <a:rPr lang="en-GB" altLang="cs-CZ" b="1" i="1" dirty="0">
                <a:solidFill>
                  <a:schemeClr val="accent2"/>
                </a:solidFill>
              </a:rPr>
              <a:t>. ( P- </a:t>
            </a:r>
            <a:r>
              <a:rPr lang="en-GB" altLang="cs-CZ" b="1" i="1" dirty="0" err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b="1" u="sng" dirty="0">
                <a:solidFill>
                  <a:srgbClr val="339933"/>
                </a:solidFill>
              </a:rPr>
              <a:t>Rozdílné </a:t>
            </a:r>
            <a:r>
              <a:rPr lang="en-GB" altLang="cs-CZ" b="1" i="1" u="sng" dirty="0">
                <a:solidFill>
                  <a:srgbClr val="339933"/>
                </a:solidFill>
                <a:latin typeface="Symbol" pitchFamily="18" charset="2"/>
              </a:rPr>
              <a:t>a</a:t>
            </a:r>
            <a:r>
              <a:rPr lang="en-GB" altLang="cs-CZ" b="1" i="1" u="sng" dirty="0">
                <a:latin typeface="Symbol" pitchFamily="18" charset="2"/>
              </a:rPr>
              <a:t> </a:t>
            </a:r>
            <a:r>
              <a:rPr lang="en-GB" altLang="cs-CZ" b="1" u="sng" dirty="0"/>
              <a:t>:</a:t>
            </a:r>
            <a:r>
              <a:rPr lang="en-GB" altLang="cs-CZ" u="sng" dirty="0"/>
              <a:t> </a:t>
            </a:r>
          </a:p>
          <a:p>
            <a:pPr>
              <a:spcBef>
                <a:spcPct val="50000"/>
              </a:spcBef>
            </a:pPr>
            <a:r>
              <a:rPr lang="en-GB" altLang="cs-CZ" i="1" u="sng" dirty="0">
                <a:solidFill>
                  <a:schemeClr val="accent2"/>
                </a:solidFill>
              </a:rPr>
              <a:t>A) </a:t>
            </a:r>
            <a:r>
              <a:rPr lang="cs-CZ" altLang="cs-CZ" i="1" u="sng" dirty="0">
                <a:solidFill>
                  <a:schemeClr val="accent2"/>
                </a:solidFill>
              </a:rPr>
              <a:t>pro různé sektory</a:t>
            </a:r>
            <a:endParaRPr lang="en-GB" altLang="cs-CZ" i="1" u="sng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dirty="0"/>
              <a:t>		- se</a:t>
            </a:r>
            <a:r>
              <a:rPr lang="cs-CZ" altLang="cs-CZ" dirty="0"/>
              <a:t>k</a:t>
            </a:r>
            <a:r>
              <a:rPr lang="en-GB" altLang="cs-CZ" dirty="0"/>
              <a:t>tor</a:t>
            </a:r>
            <a:r>
              <a:rPr lang="cs-CZ" altLang="cs-CZ" dirty="0"/>
              <a:t>y s </a:t>
            </a:r>
            <a:r>
              <a:rPr lang="cs-CZ" altLang="cs-CZ" dirty="0">
                <a:solidFill>
                  <a:srgbClr val="339933"/>
                </a:solidFill>
              </a:rPr>
              <a:t>častými změnami relativních cen</a:t>
            </a:r>
            <a:r>
              <a:rPr lang="en-GB" altLang="cs-CZ" dirty="0"/>
              <a:t> 			</a:t>
            </a:r>
            <a:r>
              <a:rPr lang="cs-CZ" altLang="cs-CZ" dirty="0"/>
              <a:t>	</a:t>
            </a:r>
            <a:r>
              <a:rPr lang="en-GB" altLang="cs-CZ" dirty="0"/>
              <a:t>(</a:t>
            </a:r>
            <a:r>
              <a:rPr lang="en-GB" altLang="cs-CZ" dirty="0" err="1"/>
              <a:t>technolog</a:t>
            </a:r>
            <a:r>
              <a:rPr lang="cs-CZ" altLang="cs-CZ" dirty="0" err="1"/>
              <a:t>ické</a:t>
            </a:r>
            <a:r>
              <a:rPr lang="cs-CZ" altLang="cs-CZ" dirty="0"/>
              <a:t> sektory</a:t>
            </a:r>
            <a:r>
              <a:rPr lang="en-GB" altLang="cs-CZ" dirty="0"/>
              <a:t>, IT…): </a:t>
            </a:r>
            <a:r>
              <a:rPr lang="cs-CZ" altLang="cs-CZ" dirty="0"/>
              <a:t>plochá </a:t>
            </a:r>
            <a:r>
              <a:rPr lang="en-GB" altLang="cs-CZ" b="1" i="1" dirty="0"/>
              <a:t>AS</a:t>
            </a:r>
            <a:r>
              <a:rPr lang="en-GB" altLang="cs-CZ" dirty="0"/>
              <a:t>,  </a:t>
            </a:r>
            <a:r>
              <a:rPr lang="cs-CZ" altLang="cs-CZ" dirty="0">
                <a:solidFill>
                  <a:srgbClr val="FF0000"/>
                </a:solidFill>
              </a:rPr>
              <a:t>vysoká </a:t>
            </a:r>
            <a:r>
              <a:rPr lang="en-GB" altLang="cs-CZ" b="1" i="1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GB" altLang="cs-CZ" dirty="0"/>
              <a:t>; </a:t>
            </a:r>
          </a:p>
          <a:p>
            <a:pPr>
              <a:spcBef>
                <a:spcPct val="50000"/>
              </a:spcBef>
            </a:pPr>
            <a:r>
              <a:rPr lang="en-GB" altLang="cs-CZ" dirty="0"/>
              <a:t>		-</a:t>
            </a:r>
            <a:r>
              <a:rPr lang="en-GB" altLang="cs-CZ" dirty="0" err="1">
                <a:solidFill>
                  <a:srgbClr val="339933"/>
                </a:solidFill>
              </a:rPr>
              <a:t>tradi</a:t>
            </a:r>
            <a:r>
              <a:rPr lang="cs-CZ" altLang="cs-CZ" dirty="0">
                <a:solidFill>
                  <a:srgbClr val="339933"/>
                </a:solidFill>
              </a:rPr>
              <a:t>ční </a:t>
            </a:r>
            <a:r>
              <a:rPr lang="en-GB" altLang="cs-CZ" dirty="0">
                <a:solidFill>
                  <a:srgbClr val="339933"/>
                </a:solidFill>
              </a:rPr>
              <a:t>se</a:t>
            </a:r>
            <a:r>
              <a:rPr lang="cs-CZ" altLang="cs-CZ" dirty="0">
                <a:solidFill>
                  <a:srgbClr val="339933"/>
                </a:solidFill>
              </a:rPr>
              <a:t>k</a:t>
            </a:r>
            <a:r>
              <a:rPr lang="en-GB" altLang="cs-CZ" dirty="0">
                <a:solidFill>
                  <a:srgbClr val="339933"/>
                </a:solidFill>
              </a:rPr>
              <a:t>tor</a:t>
            </a:r>
            <a:r>
              <a:rPr lang="cs-CZ" altLang="cs-CZ" dirty="0">
                <a:solidFill>
                  <a:srgbClr val="339933"/>
                </a:solidFill>
              </a:rPr>
              <a:t>y</a:t>
            </a:r>
            <a:r>
              <a:rPr lang="en-GB" altLang="cs-CZ" dirty="0"/>
              <a:t> (</a:t>
            </a:r>
            <a:r>
              <a:rPr lang="cs-CZ" altLang="cs-CZ" dirty="0"/>
              <a:t>potraviny, auta</a:t>
            </a:r>
            <a:r>
              <a:rPr lang="en-GB" altLang="cs-CZ" dirty="0"/>
              <a:t>,…): </a:t>
            </a:r>
            <a:r>
              <a:rPr lang="en-GB" altLang="cs-CZ" dirty="0" err="1"/>
              <a:t>st</a:t>
            </a:r>
            <a:r>
              <a:rPr lang="cs-CZ" altLang="cs-CZ" dirty="0" err="1"/>
              <a:t>rmá</a:t>
            </a:r>
            <a:r>
              <a:rPr lang="cs-CZ" altLang="cs-CZ" dirty="0"/>
              <a:t> </a:t>
            </a:r>
            <a:r>
              <a:rPr lang="en-GB" altLang="cs-CZ" b="1" i="1" dirty="0"/>
              <a:t>AS</a:t>
            </a:r>
            <a:r>
              <a:rPr lang="en-GB" altLang="cs-CZ" dirty="0"/>
              <a:t>, </a:t>
            </a:r>
            <a:r>
              <a:rPr lang="cs-CZ" altLang="cs-CZ" dirty="0">
                <a:solidFill>
                  <a:srgbClr val="FF0000"/>
                </a:solidFill>
              </a:rPr>
              <a:t>nízká </a:t>
            </a:r>
            <a:r>
              <a:rPr lang="en-GB" altLang="cs-CZ" b="1" i="1" dirty="0">
                <a:solidFill>
                  <a:srgbClr val="FF0000"/>
                </a:solidFill>
                <a:latin typeface="Symbol" pitchFamily="18" charset="2"/>
              </a:rPr>
              <a:t>a</a:t>
            </a:r>
            <a:endParaRPr lang="en-GB" altLang="cs-CZ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en-GB" altLang="cs-CZ" i="1" u="sng" dirty="0">
                <a:solidFill>
                  <a:schemeClr val="accent2"/>
                </a:solidFill>
              </a:rPr>
              <a:t>B) </a:t>
            </a:r>
            <a:r>
              <a:rPr lang="cs-CZ" altLang="cs-CZ" i="1" u="sng" dirty="0">
                <a:solidFill>
                  <a:schemeClr val="accent2"/>
                </a:solidFill>
              </a:rPr>
              <a:t>pro různé země</a:t>
            </a:r>
            <a:r>
              <a:rPr lang="en-GB" altLang="cs-CZ" dirty="0"/>
              <a:t> </a:t>
            </a:r>
          </a:p>
          <a:p>
            <a:pPr>
              <a:spcBef>
                <a:spcPct val="20000"/>
              </a:spcBef>
            </a:pPr>
            <a:r>
              <a:rPr lang="en-GB" altLang="cs-CZ" dirty="0"/>
              <a:t>		-</a:t>
            </a:r>
            <a:r>
              <a:rPr lang="cs-CZ" altLang="cs-CZ" dirty="0"/>
              <a:t>země s </a:t>
            </a:r>
            <a:r>
              <a:rPr lang="cs-CZ" altLang="cs-CZ" dirty="0">
                <a:solidFill>
                  <a:srgbClr val="339933"/>
                </a:solidFill>
              </a:rPr>
              <a:t>nízkou a </a:t>
            </a:r>
            <a:r>
              <a:rPr lang="en-GB" altLang="cs-CZ" dirty="0">
                <a:solidFill>
                  <a:srgbClr val="339933"/>
                </a:solidFill>
              </a:rPr>
              <a:t>stab</a:t>
            </a:r>
            <a:r>
              <a:rPr lang="cs-CZ" altLang="cs-CZ" dirty="0">
                <a:solidFill>
                  <a:srgbClr val="339933"/>
                </a:solidFill>
              </a:rPr>
              <a:t>i</a:t>
            </a:r>
            <a:r>
              <a:rPr lang="en-GB" altLang="cs-CZ" dirty="0">
                <a:solidFill>
                  <a:srgbClr val="339933"/>
                </a:solidFill>
              </a:rPr>
              <a:t>l</a:t>
            </a:r>
            <a:r>
              <a:rPr lang="cs-CZ" altLang="cs-CZ" dirty="0">
                <a:solidFill>
                  <a:srgbClr val="339933"/>
                </a:solidFill>
              </a:rPr>
              <a:t>ní</a:t>
            </a:r>
            <a:r>
              <a:rPr lang="en-GB" altLang="cs-CZ" dirty="0">
                <a:solidFill>
                  <a:srgbClr val="339933"/>
                </a:solidFill>
              </a:rPr>
              <a:t> </a:t>
            </a:r>
            <a:r>
              <a:rPr lang="en-GB" altLang="cs-CZ" dirty="0" err="1">
                <a:solidFill>
                  <a:srgbClr val="339933"/>
                </a:solidFill>
              </a:rPr>
              <a:t>infla</a:t>
            </a:r>
            <a:r>
              <a:rPr lang="cs-CZ" altLang="cs-CZ" dirty="0" err="1">
                <a:solidFill>
                  <a:srgbClr val="339933"/>
                </a:solidFill>
              </a:rPr>
              <a:t>cí</a:t>
            </a:r>
            <a:r>
              <a:rPr lang="en-GB" altLang="cs-CZ" dirty="0"/>
              <a:t>-</a:t>
            </a:r>
            <a:r>
              <a:rPr lang="cs-CZ" altLang="cs-CZ" dirty="0">
                <a:solidFill>
                  <a:srgbClr val="FF0000"/>
                </a:solidFill>
              </a:rPr>
              <a:t>vysoká </a:t>
            </a:r>
            <a:r>
              <a:rPr lang="en-GB" altLang="cs-CZ" b="1" i="1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GB" altLang="cs-CZ" dirty="0"/>
              <a:t>,</a:t>
            </a:r>
          </a:p>
          <a:p>
            <a:pPr>
              <a:spcBef>
                <a:spcPct val="20000"/>
              </a:spcBef>
            </a:pPr>
            <a:r>
              <a:rPr lang="en-GB" altLang="cs-CZ" dirty="0"/>
              <a:t>		-</a:t>
            </a:r>
            <a:r>
              <a:rPr lang="cs-CZ" altLang="cs-CZ" dirty="0"/>
              <a:t>země s </a:t>
            </a:r>
            <a:r>
              <a:rPr lang="cs-CZ" altLang="cs-CZ" dirty="0">
                <a:solidFill>
                  <a:srgbClr val="339933"/>
                </a:solidFill>
              </a:rPr>
              <a:t>vysokou a </a:t>
            </a:r>
            <a:r>
              <a:rPr lang="en-GB" altLang="cs-CZ" dirty="0" err="1">
                <a:solidFill>
                  <a:srgbClr val="339933"/>
                </a:solidFill>
              </a:rPr>
              <a:t>volatil</a:t>
            </a:r>
            <a:r>
              <a:rPr lang="cs-CZ" altLang="cs-CZ" dirty="0">
                <a:solidFill>
                  <a:srgbClr val="339933"/>
                </a:solidFill>
              </a:rPr>
              <a:t>ní</a:t>
            </a:r>
            <a:r>
              <a:rPr lang="en-GB" altLang="cs-CZ" dirty="0">
                <a:solidFill>
                  <a:srgbClr val="339933"/>
                </a:solidFill>
              </a:rPr>
              <a:t> </a:t>
            </a:r>
            <a:r>
              <a:rPr lang="en-GB" altLang="cs-CZ" b="1" i="1" dirty="0">
                <a:solidFill>
                  <a:srgbClr val="339933"/>
                </a:solidFill>
                <a:latin typeface="Symbol" pitchFamily="18" charset="2"/>
              </a:rPr>
              <a:t>p</a:t>
            </a:r>
            <a:r>
              <a:rPr lang="en-GB" altLang="cs-CZ" dirty="0"/>
              <a:t>- </a:t>
            </a:r>
            <a:r>
              <a:rPr lang="cs-CZ" altLang="cs-CZ" dirty="0">
                <a:solidFill>
                  <a:srgbClr val="FF0000"/>
                </a:solidFill>
              </a:rPr>
              <a:t>nízká </a:t>
            </a:r>
            <a:r>
              <a:rPr lang="en-GB" altLang="cs-CZ" b="1" i="1" dirty="0">
                <a:solidFill>
                  <a:srgbClr val="FF0000"/>
                </a:solidFill>
                <a:latin typeface="Symbol" pitchFamily="18" charset="2"/>
              </a:rPr>
              <a:t>a</a:t>
            </a:r>
            <a:endParaRPr lang="en-GB" altLang="cs-CZ" dirty="0">
              <a:solidFill>
                <a:srgbClr val="FF0000"/>
              </a:solidFill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nedokonalé informace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 err="1">
                <a:solidFill>
                  <a:schemeClr val="tx2"/>
                </a:solidFill>
              </a:rPr>
              <a:t>Měření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očekávání</a:t>
            </a:r>
            <a:r>
              <a:rPr lang="en-GB" altLang="cs-CZ" sz="2800" b="1" i="1" dirty="0">
                <a:solidFill>
                  <a:schemeClr val="tx2"/>
                </a:solidFill>
              </a:rPr>
              <a:t> – </a:t>
            </a:r>
            <a:r>
              <a:rPr lang="cs-CZ" altLang="cs-CZ" sz="2800" b="1" i="1" dirty="0">
                <a:solidFill>
                  <a:schemeClr val="tx2"/>
                </a:solidFill>
              </a:rPr>
              <a:t>Predikce ČNB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D36051F-53F9-F80D-A41F-87B06C5A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1" y="986971"/>
            <a:ext cx="7195457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cen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0" y="715963"/>
            <a:ext cx="91440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Některé </a:t>
            </a:r>
            <a:r>
              <a:rPr lang="en-GB" altLang="cs-CZ"/>
              <a:t>firm</a:t>
            </a:r>
            <a:r>
              <a:rPr lang="cs-CZ" altLang="cs-CZ"/>
              <a:t>y</a:t>
            </a:r>
            <a:r>
              <a:rPr lang="en-GB" altLang="cs-CZ"/>
              <a:t> </a:t>
            </a:r>
            <a:r>
              <a:rPr lang="cs-CZ" altLang="cs-CZ"/>
              <a:t>mají </a:t>
            </a:r>
            <a:r>
              <a:rPr lang="cs-CZ" altLang="cs-CZ" i="1">
                <a:solidFill>
                  <a:srgbClr val="339933"/>
                </a:solidFill>
              </a:rPr>
              <a:t>dlouhodobé smlouvy</a:t>
            </a:r>
            <a:r>
              <a:rPr lang="en-GB" altLang="cs-CZ"/>
              <a:t> </a:t>
            </a:r>
            <a:r>
              <a:rPr lang="en-GB" altLang="cs-CZ" sz="2000"/>
              <a:t>(</a:t>
            </a:r>
            <a:r>
              <a:rPr lang="cs-CZ" altLang="cs-CZ" sz="2000"/>
              <a:t>udržení si dlouhodobých zákazníků, náklady na menu, vyjednávání</a:t>
            </a:r>
            <a:r>
              <a:rPr lang="en-GB" altLang="cs-CZ" sz="2000"/>
              <a:t>,...)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i="1">
                <a:solidFill>
                  <a:srgbClr val="339933"/>
                </a:solidFill>
              </a:rPr>
              <a:t>Cenová tvorba </a:t>
            </a:r>
            <a:r>
              <a:rPr lang="cs-CZ" altLang="cs-CZ"/>
              <a:t> jednotlivých firem</a:t>
            </a:r>
            <a:r>
              <a:rPr lang="en-GB" altLang="cs-CZ"/>
              <a:t>: </a:t>
            </a:r>
            <a:r>
              <a:rPr lang="cs-CZ" altLang="cs-CZ"/>
              <a:t>	</a:t>
            </a:r>
            <a:r>
              <a:rPr lang="en-GB" altLang="cs-CZ" b="1" i="1">
                <a:solidFill>
                  <a:schemeClr val="accent2"/>
                </a:solidFill>
              </a:rPr>
              <a:t>p = P + a . ( Y – Y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 )</a:t>
            </a:r>
          </a:p>
          <a:p>
            <a:pPr>
              <a:spcBef>
                <a:spcPts val="600"/>
              </a:spcBef>
            </a:pPr>
            <a:r>
              <a:rPr lang="en-GB" altLang="cs-CZ" sz="2000"/>
              <a:t>	</a:t>
            </a:r>
            <a:r>
              <a:rPr lang="cs-CZ" altLang="cs-CZ" sz="2000"/>
              <a:t>	  		   cenová hladina</a:t>
            </a:r>
            <a:r>
              <a:rPr lang="en-GB" altLang="cs-CZ" sz="2000">
                <a:sym typeface="Symbol" pitchFamily="18" charset="2"/>
              </a:rPr>
              <a:t></a:t>
            </a:r>
            <a:r>
              <a:rPr lang="cs-CZ" altLang="cs-CZ" sz="2000">
                <a:sym typeface="Symbol" pitchFamily="18" charset="2"/>
              </a:rPr>
              <a:t>náklady      </a:t>
            </a:r>
            <a:r>
              <a:rPr lang="en-GB" altLang="cs-CZ" sz="2000">
                <a:sym typeface="Symbol" pitchFamily="18" charset="2"/>
              </a:rPr>
              <a:t>Y </a:t>
            </a:r>
            <a:r>
              <a:rPr lang="en-GB" altLang="cs-CZ">
                <a:sym typeface="Symbol" pitchFamily="18" charset="2"/>
              </a:rPr>
              <a:t> </a:t>
            </a:r>
            <a:r>
              <a:rPr lang="cs-CZ" altLang="cs-CZ" sz="2000">
                <a:sym typeface="Symbol" pitchFamily="18" charset="2"/>
              </a:rPr>
              <a:t>poptávkové tlaky</a:t>
            </a:r>
            <a:endParaRPr lang="en-GB" altLang="cs-CZ" sz="2000"/>
          </a:p>
          <a:p>
            <a:pPr>
              <a:spcBef>
                <a:spcPts val="600"/>
              </a:spcBef>
            </a:pPr>
            <a:r>
              <a:rPr lang="en-GB" altLang="cs-CZ" b="1" u="sng">
                <a:solidFill>
                  <a:srgbClr val="FF0000"/>
                </a:solidFill>
              </a:rPr>
              <a:t>2 typ</a:t>
            </a:r>
            <a:r>
              <a:rPr lang="cs-CZ" altLang="cs-CZ" b="1" u="sng">
                <a:solidFill>
                  <a:srgbClr val="FF0000"/>
                </a:solidFill>
              </a:rPr>
              <a:t>y </a:t>
            </a:r>
            <a:r>
              <a:rPr lang="en-GB" altLang="cs-CZ" b="1" u="sng">
                <a:solidFill>
                  <a:srgbClr val="FF0000"/>
                </a:solidFill>
              </a:rPr>
              <a:t>fir</a:t>
            </a:r>
            <a:r>
              <a:rPr lang="cs-CZ" altLang="cs-CZ" b="1" u="sng">
                <a:solidFill>
                  <a:srgbClr val="FF0000"/>
                </a:solidFill>
              </a:rPr>
              <a:t>e</a:t>
            </a:r>
            <a:r>
              <a:rPr lang="en-GB" altLang="cs-CZ" b="1" u="sng">
                <a:solidFill>
                  <a:srgbClr val="FF0000"/>
                </a:solidFill>
              </a:rPr>
              <a:t>m</a:t>
            </a:r>
            <a:r>
              <a:rPr lang="en-GB" altLang="cs-CZ" b="1" u="sng"/>
              <a:t>:</a:t>
            </a:r>
            <a:r>
              <a:rPr lang="en-GB" altLang="cs-CZ"/>
              <a:t> </a:t>
            </a:r>
          </a:p>
          <a:p>
            <a:pPr lvl="2">
              <a:spcBef>
                <a:spcPts val="600"/>
              </a:spcBef>
              <a:buFontTx/>
              <a:buChar char="•"/>
            </a:pPr>
            <a:r>
              <a:rPr lang="cs-CZ" altLang="cs-CZ" i="1" u="sng">
                <a:solidFill>
                  <a:srgbClr val="339933"/>
                </a:solidFill>
              </a:rPr>
              <a:t>Cenoví tvůrci </a:t>
            </a:r>
            <a:r>
              <a:rPr lang="cs-CZ" altLang="cs-CZ" sz="1600"/>
              <a:t>(</a:t>
            </a:r>
            <a:r>
              <a:rPr lang="en-GB" altLang="cs-CZ" sz="1600"/>
              <a:t>price makers</a:t>
            </a:r>
            <a:r>
              <a:rPr lang="cs-CZ" altLang="cs-CZ" sz="1600"/>
              <a:t>; podíl</a:t>
            </a:r>
            <a:r>
              <a:rPr lang="en-GB" altLang="cs-CZ" sz="1600"/>
              <a:t> </a:t>
            </a:r>
            <a:r>
              <a:rPr lang="en-GB" altLang="cs-CZ" sz="1600" b="1"/>
              <a:t>s</a:t>
            </a:r>
            <a:r>
              <a:rPr lang="en-GB" altLang="cs-CZ" sz="1600"/>
              <a:t>):</a:t>
            </a:r>
            <a:r>
              <a:rPr lang="en-GB" altLang="cs-CZ"/>
              <a:t> 	</a:t>
            </a:r>
            <a:endParaRPr lang="cs-CZ" altLang="cs-CZ"/>
          </a:p>
          <a:p>
            <a:pPr lvl="2">
              <a:spcBef>
                <a:spcPts val="600"/>
              </a:spcBef>
            </a:pPr>
            <a:r>
              <a:rPr lang="cs-CZ" altLang="cs-CZ" b="1" i="1"/>
              <a:t>	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T</a:t>
            </a:r>
            <a:r>
              <a:rPr lang="en-GB" altLang="cs-CZ" b="1" i="1">
                <a:solidFill>
                  <a:schemeClr val="accent2"/>
                </a:solidFill>
              </a:rPr>
              <a:t>=P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+a . ( Y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 –Y</a:t>
            </a:r>
            <a:r>
              <a:rPr lang="en-GB" altLang="cs-CZ" b="1" i="1" baseline="30000">
                <a:solidFill>
                  <a:schemeClr val="accent2"/>
                </a:solidFill>
              </a:rPr>
              <a:t>*E</a:t>
            </a:r>
            <a:r>
              <a:rPr lang="en-GB" altLang="cs-CZ" b="1" i="1">
                <a:solidFill>
                  <a:schemeClr val="accent2"/>
                </a:solidFill>
              </a:rPr>
              <a:t>)</a:t>
            </a:r>
            <a:r>
              <a:rPr lang="en-GB" altLang="cs-CZ" b="1" i="1"/>
              <a:t>  </a:t>
            </a:r>
            <a:r>
              <a:rPr lang="cs-CZ" altLang="cs-CZ" b="1" i="1"/>
              <a:t>		</a:t>
            </a:r>
            <a:r>
              <a:rPr lang="cs-CZ" altLang="cs-CZ"/>
              <a:t>nebo</a:t>
            </a:r>
            <a:r>
              <a:rPr lang="en-GB" altLang="cs-CZ"/>
              <a:t> (</a:t>
            </a:r>
            <a:r>
              <a:rPr lang="cs-CZ" altLang="cs-CZ"/>
              <a:t>pro</a:t>
            </a:r>
            <a:r>
              <a:rPr lang="en-GB" altLang="cs-CZ"/>
              <a:t> </a:t>
            </a:r>
            <a:r>
              <a:rPr lang="en-GB" altLang="cs-CZ" b="1" i="1">
                <a:solidFill>
                  <a:schemeClr val="accent2"/>
                </a:solidFill>
              </a:rPr>
              <a:t>Y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=Y</a:t>
            </a:r>
            <a:r>
              <a:rPr lang="en-GB" altLang="cs-CZ" b="1" i="1" baseline="30000">
                <a:solidFill>
                  <a:schemeClr val="accent2"/>
                </a:solidFill>
              </a:rPr>
              <a:t>*E</a:t>
            </a:r>
            <a:r>
              <a:rPr lang="en-GB" altLang="cs-CZ"/>
              <a:t>) 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T</a:t>
            </a:r>
            <a:r>
              <a:rPr lang="en-GB" altLang="cs-CZ" b="1" i="1">
                <a:solidFill>
                  <a:schemeClr val="accent2"/>
                </a:solidFill>
              </a:rPr>
              <a:t> =P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/>
              <a:t> </a:t>
            </a:r>
          </a:p>
          <a:p>
            <a:pPr lvl="2">
              <a:spcBef>
                <a:spcPts val="600"/>
              </a:spcBef>
              <a:buFontTx/>
              <a:buChar char="•"/>
            </a:pPr>
            <a:r>
              <a:rPr lang="cs-CZ" altLang="cs-CZ" i="1" u="sng">
                <a:solidFill>
                  <a:srgbClr val="339933"/>
                </a:solidFill>
              </a:rPr>
              <a:t>Cenoví příjemci </a:t>
            </a:r>
            <a:r>
              <a:rPr lang="cs-CZ" altLang="cs-CZ" sz="1600"/>
              <a:t>(</a:t>
            </a:r>
            <a:r>
              <a:rPr lang="en-GB" altLang="cs-CZ" sz="1600"/>
              <a:t>price takers</a:t>
            </a:r>
            <a:r>
              <a:rPr lang="cs-CZ" altLang="cs-CZ" sz="1600"/>
              <a:t>; podíl </a:t>
            </a:r>
            <a:r>
              <a:rPr lang="en-GB" altLang="cs-CZ" sz="1600" b="1"/>
              <a:t>1-s</a:t>
            </a:r>
            <a:r>
              <a:rPr lang="en-GB" altLang="cs-CZ" sz="1600"/>
              <a:t>):</a:t>
            </a:r>
            <a:r>
              <a:rPr lang="cs-CZ" altLang="cs-CZ"/>
              <a:t>	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P</a:t>
            </a:r>
            <a:r>
              <a:rPr lang="en-GB" altLang="cs-CZ" b="1" i="1">
                <a:solidFill>
                  <a:schemeClr val="accent2"/>
                </a:solidFill>
              </a:rPr>
              <a:t> = P + a . ( Y – Y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cs-CZ" altLang="cs-CZ" b="1" u="sng">
                <a:solidFill>
                  <a:srgbClr val="FF0000"/>
                </a:solidFill>
              </a:rPr>
              <a:t>Celková cenová hladina</a:t>
            </a:r>
            <a:r>
              <a:rPr lang="en-GB" altLang="cs-CZ" b="1" u="sng">
                <a:solidFill>
                  <a:srgbClr val="FF0000"/>
                </a:solidFill>
              </a:rPr>
              <a:t>:</a:t>
            </a:r>
            <a:r>
              <a:rPr lang="en-GB" altLang="cs-CZ"/>
              <a:t>	</a:t>
            </a:r>
            <a:r>
              <a:rPr lang="en-GB" altLang="cs-CZ" b="1" i="1">
                <a:solidFill>
                  <a:schemeClr val="accent2"/>
                </a:solidFill>
              </a:rPr>
              <a:t>P = s. p</a:t>
            </a:r>
            <a:r>
              <a:rPr lang="en-GB" altLang="cs-CZ" b="1" i="1" baseline="30000">
                <a:solidFill>
                  <a:schemeClr val="accent2"/>
                </a:solidFill>
              </a:rPr>
              <a:t>T</a:t>
            </a:r>
            <a:r>
              <a:rPr lang="en-GB" altLang="cs-CZ" b="1" i="1">
                <a:solidFill>
                  <a:schemeClr val="accent2"/>
                </a:solidFill>
              </a:rPr>
              <a:t> + (1 – s) . p</a:t>
            </a:r>
            <a:r>
              <a:rPr lang="en-GB" altLang="cs-CZ" b="1" i="1" baseline="30000">
                <a:solidFill>
                  <a:schemeClr val="accent2"/>
                </a:solidFill>
              </a:rPr>
              <a:t>P</a:t>
            </a:r>
          </a:p>
          <a:p>
            <a:pPr>
              <a:spcBef>
                <a:spcPts val="600"/>
              </a:spcBef>
            </a:pPr>
            <a:r>
              <a:rPr lang="en-GB" altLang="cs-CZ" b="1" i="1">
                <a:solidFill>
                  <a:schemeClr val="accent2"/>
                </a:solidFill>
              </a:rPr>
              <a:t>			P = s. P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 + (1 – s) . [ P + a. ( Y – Y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 )]</a:t>
            </a:r>
          </a:p>
          <a:p>
            <a:pPr>
              <a:spcBef>
                <a:spcPts val="600"/>
              </a:spcBef>
            </a:pPr>
            <a:r>
              <a:rPr lang="en-GB" altLang="cs-CZ" b="1" i="1">
                <a:solidFill>
                  <a:schemeClr val="accent2"/>
                </a:solidFill>
              </a:rPr>
              <a:t>			P - (1 – s) .  P =  s . P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 + (1 – s) . a . ( Y – Y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 )</a:t>
            </a:r>
          </a:p>
          <a:p>
            <a:r>
              <a:rPr lang="en-GB" altLang="cs-CZ" b="1" i="1">
                <a:solidFill>
                  <a:schemeClr val="accent2"/>
                </a:solidFill>
              </a:rPr>
              <a:t>			s .  P =  s . P</a:t>
            </a:r>
            <a:r>
              <a:rPr lang="en-GB" altLang="cs-CZ" b="1" i="1" baseline="30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 + (1 – s) . a . ( Y – Y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 )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2767013" y="6016625"/>
          <a:ext cx="31813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itor rovnic 3.0" r:id="rId2" imgW="1587240" imgH="393480" progId="Equation.3">
                  <p:embed/>
                </p:oleObj>
              </mc:Choice>
              <mc:Fallback>
                <p:oleObj name="Editor rovnic 3.0" r:id="rId2" imgW="1587240" imgH="393480" progId="Equation.3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6016625"/>
                        <a:ext cx="3181350" cy="787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3819525" y="2139950"/>
            <a:ext cx="2584450" cy="303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6697663" y="2136775"/>
            <a:ext cx="2446337" cy="2889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 flipV="1">
            <a:off x="4940300" y="1906588"/>
            <a:ext cx="182563" cy="168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6288088" y="1957388"/>
            <a:ext cx="4064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  <p:bldP spid="103430" grpId="0" animBg="1"/>
      <p:bldP spid="103431" grpId="0" animBg="1"/>
      <p:bldP spid="1034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0" y="1919288"/>
            <a:ext cx="8834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/>
              <a:t>T</a:t>
            </a:r>
            <a:r>
              <a:rPr lang="cs-CZ" altLang="cs-CZ"/>
              <a:t>o může být přepočteno na </a:t>
            </a:r>
            <a:r>
              <a:rPr lang="en-GB" altLang="cs-CZ"/>
              <a:t>AS </a:t>
            </a:r>
            <a:r>
              <a:rPr lang="cs-CZ" altLang="cs-CZ"/>
              <a:t>z předchozích modelů při nastavení 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GB" altLang="cs-CZ" b="1" i="1">
                <a:solidFill>
                  <a:schemeClr val="accent2"/>
                </a:solidFill>
              </a:rPr>
              <a:t>=s/[(1-s).a]</a:t>
            </a:r>
            <a:r>
              <a:rPr lang="en-GB" altLang="cs-CZ">
                <a:solidFill>
                  <a:schemeClr val="accent2"/>
                </a:solidFill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>
                <a:solidFill>
                  <a:srgbClr val="339933"/>
                </a:solidFill>
              </a:rPr>
              <a:t>Země s vysokou inflací</a:t>
            </a:r>
            <a:r>
              <a:rPr lang="en-GB" altLang="cs-CZ">
                <a:solidFill>
                  <a:srgbClr val="339933"/>
                </a:solidFill>
              </a:rPr>
              <a:t>-</a:t>
            </a:r>
            <a:r>
              <a:rPr lang="en-GB" altLang="cs-CZ"/>
              <a:t> </a:t>
            </a:r>
            <a:r>
              <a:rPr lang="cs-CZ" altLang="cs-CZ"/>
              <a:t>vyšší podíl cenových příjemců</a:t>
            </a:r>
            <a:r>
              <a:rPr lang="en-GB" altLang="cs-CZ"/>
              <a:t> (</a:t>
            </a:r>
            <a:r>
              <a:rPr lang="cs-CZ" altLang="cs-CZ"/>
              <a:t>nižší </a:t>
            </a:r>
            <a:r>
              <a:rPr lang="en-GB" altLang="cs-CZ" b="1" i="1"/>
              <a:t>s</a:t>
            </a:r>
            <a:r>
              <a:rPr lang="en-GB" altLang="cs-CZ"/>
              <a:t> a</a:t>
            </a:r>
            <a:r>
              <a:rPr lang="cs-CZ" altLang="cs-CZ"/>
              <a:t> tedy nižší </a:t>
            </a:r>
            <a:r>
              <a:rPr lang="en-GB" altLang="cs-CZ" b="1" i="1">
                <a:latin typeface="Symbol" pitchFamily="18" charset="2"/>
              </a:rPr>
              <a:t>a</a:t>
            </a:r>
            <a:r>
              <a:rPr lang="en-GB" altLang="cs-CZ"/>
              <a:t>)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 </a:t>
            </a:r>
            <a:r>
              <a:rPr lang="en-GB" altLang="cs-CZ">
                <a:sym typeface="Symbol" pitchFamily="18" charset="2"/>
              </a:rPr>
              <a:t>st</a:t>
            </a:r>
            <a:r>
              <a:rPr lang="cs-CZ" altLang="cs-CZ">
                <a:sym typeface="Symbol" pitchFamily="18" charset="2"/>
              </a:rPr>
              <a:t>rmější </a:t>
            </a:r>
            <a:r>
              <a:rPr lang="en-GB" altLang="cs-CZ">
                <a:sym typeface="Symbol" pitchFamily="18" charset="2"/>
              </a:rPr>
              <a:t>AS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>
                <a:sym typeface="Symbol" pitchFamily="18" charset="2"/>
              </a:rPr>
              <a:t>Trh práce</a:t>
            </a:r>
            <a:r>
              <a:rPr lang="en-GB" altLang="cs-CZ">
                <a:sym typeface="Symbol" pitchFamily="18" charset="2"/>
              </a:rPr>
              <a:t>-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AD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L,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W/P</a:t>
            </a:r>
            <a:r>
              <a:rPr lang="en-GB" altLang="cs-CZ" b="1" i="1">
                <a:sym typeface="Symbol" pitchFamily="18" charset="2"/>
              </a:rPr>
              <a:t> 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96850" y="962025"/>
          <a:ext cx="3184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itor rovnic 3.0" r:id="rId2" imgW="1587240" imgH="393480" progId="Equation.3">
                  <p:embed/>
                </p:oleObj>
              </mc:Choice>
              <mc:Fallback>
                <p:oleObj name="Editor rovnic 3.0" r:id="rId2" imgW="1587240" imgH="393480" progId="Equation.3">
                  <p:embed/>
                  <p:pic>
                    <p:nvPicPr>
                      <p:cNvPr id="118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962025"/>
                        <a:ext cx="3184525" cy="787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cen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apitula</a:t>
            </a:r>
            <a:r>
              <a:rPr lang="cs-CZ" altLang="cs-CZ" sz="2800" b="1" i="1">
                <a:solidFill>
                  <a:schemeClr val="tx2"/>
                </a:solidFill>
              </a:rPr>
              <a:t>ce modelů </a:t>
            </a:r>
            <a:r>
              <a:rPr lang="en-GB" altLang="cs-CZ" sz="2800" b="1" i="1">
                <a:solidFill>
                  <a:schemeClr val="tx2"/>
                </a:solidFill>
              </a:rPr>
              <a:t>AS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9538" y="733425"/>
            <a:ext cx="8834437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GB" altLang="cs-CZ" sz="2000"/>
          </a:p>
          <a:p>
            <a:pPr lvl="2">
              <a:spcBef>
                <a:spcPct val="50000"/>
              </a:spcBef>
            </a:pPr>
            <a:r>
              <a:rPr lang="en-GB" altLang="cs-CZ" sz="2000"/>
              <a:t>					</a:t>
            </a:r>
          </a:p>
          <a:p>
            <a:pPr lvl="2">
              <a:spcBef>
                <a:spcPct val="50000"/>
              </a:spcBef>
            </a:pPr>
            <a:r>
              <a:rPr lang="en-GB" altLang="cs-CZ" sz="2000"/>
              <a:t>					</a:t>
            </a:r>
            <a:r>
              <a:rPr lang="cs-CZ" altLang="cs-CZ" sz="2000"/>
              <a:t>	</a:t>
            </a:r>
            <a:r>
              <a:rPr lang="en-GB" altLang="cs-CZ"/>
              <a:t>Neo</a:t>
            </a:r>
            <a:r>
              <a:rPr lang="cs-CZ" altLang="cs-CZ"/>
              <a:t>k</a:t>
            </a:r>
            <a:r>
              <a:rPr lang="en-GB" altLang="cs-CZ"/>
              <a:t>lasic</a:t>
            </a:r>
            <a:r>
              <a:rPr lang="cs-CZ" altLang="cs-CZ"/>
              <a:t>ké</a:t>
            </a:r>
            <a:endParaRPr lang="en-GB" altLang="cs-CZ"/>
          </a:p>
          <a:p>
            <a:pPr lvl="2">
              <a:spcBef>
                <a:spcPct val="50000"/>
              </a:spcBef>
            </a:pPr>
            <a:endParaRPr lang="en-GB" altLang="cs-CZ"/>
          </a:p>
          <a:p>
            <a:pPr lvl="2">
              <a:spcBef>
                <a:spcPct val="50000"/>
              </a:spcBef>
            </a:pPr>
            <a:r>
              <a:rPr lang="en-GB" altLang="cs-CZ" sz="2000"/>
              <a:t>					</a:t>
            </a:r>
            <a:r>
              <a:rPr lang="cs-CZ" altLang="cs-CZ" sz="2000"/>
              <a:t>	</a:t>
            </a:r>
          </a:p>
          <a:p>
            <a:pPr lvl="2">
              <a:spcBef>
                <a:spcPct val="50000"/>
              </a:spcBef>
            </a:pPr>
            <a:r>
              <a:rPr lang="cs-CZ" altLang="cs-CZ" sz="2000"/>
              <a:t>						</a:t>
            </a:r>
            <a:r>
              <a:rPr lang="en-GB" altLang="cs-CZ"/>
              <a:t>Keynesi</a:t>
            </a:r>
            <a:r>
              <a:rPr lang="cs-CZ" altLang="cs-CZ"/>
              <a:t>ánské</a:t>
            </a:r>
            <a:endParaRPr lang="en-GB" altLang="cs-CZ"/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Všechny </a:t>
            </a:r>
            <a:r>
              <a:rPr lang="en-GB" altLang="cs-CZ"/>
              <a:t>model</a:t>
            </a:r>
            <a:r>
              <a:rPr lang="cs-CZ" altLang="cs-CZ"/>
              <a:t>y</a:t>
            </a:r>
            <a:r>
              <a:rPr lang="en-GB" altLang="cs-CZ"/>
              <a:t>- AS </a:t>
            </a:r>
            <a:r>
              <a:rPr lang="cs-CZ" altLang="cs-CZ"/>
              <a:t>ve </a:t>
            </a:r>
            <a:r>
              <a:rPr lang="en-GB" altLang="cs-CZ"/>
              <a:t>form</a:t>
            </a:r>
            <a:r>
              <a:rPr lang="cs-CZ" altLang="cs-CZ"/>
              <a:t>ě</a:t>
            </a:r>
            <a:r>
              <a:rPr lang="en-GB" altLang="cs-CZ"/>
              <a:t> </a:t>
            </a:r>
            <a:r>
              <a:rPr lang="en-GB" altLang="cs-CZ" b="1" i="1">
                <a:solidFill>
                  <a:schemeClr val="accent2"/>
                </a:solidFill>
              </a:rPr>
              <a:t>Y=Y</a:t>
            </a:r>
            <a:r>
              <a:rPr lang="en-GB" altLang="cs-CZ" b="1" i="1" baseline="30000">
                <a:solidFill>
                  <a:schemeClr val="accent2"/>
                </a:solidFill>
              </a:rPr>
              <a:t>*</a:t>
            </a:r>
            <a:r>
              <a:rPr lang="en-GB" altLang="cs-CZ" b="1" i="1">
                <a:solidFill>
                  <a:schemeClr val="accent2"/>
                </a:solidFill>
              </a:rPr>
              <a:t>+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GB" altLang="cs-CZ" b="1" i="1">
                <a:solidFill>
                  <a:schemeClr val="accent2"/>
                </a:solidFill>
              </a:rPr>
              <a:t>.(P-P</a:t>
            </a:r>
            <a:r>
              <a:rPr lang="en-GB" altLang="cs-CZ" b="1" i="1" baseline="-25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</a:rPr>
              <a:t>)</a:t>
            </a:r>
            <a:r>
              <a:rPr lang="en-GB" altLang="cs-CZ"/>
              <a:t>, </a:t>
            </a:r>
            <a:endParaRPr lang="cs-CZ" altLang="cs-CZ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Ale odlišná </a:t>
            </a:r>
            <a:r>
              <a:rPr lang="en-GB" altLang="cs-CZ"/>
              <a:t>interpreta</a:t>
            </a:r>
            <a:r>
              <a:rPr lang="cs-CZ" altLang="cs-CZ"/>
              <a:t>ce </a:t>
            </a:r>
            <a:r>
              <a:rPr lang="en-GB" altLang="cs-CZ" b="1" i="1"/>
              <a:t>P</a:t>
            </a:r>
            <a:r>
              <a:rPr lang="en-GB" altLang="cs-CZ" b="1" i="1" baseline="-25000"/>
              <a:t>e</a:t>
            </a:r>
            <a:r>
              <a:rPr lang="cs-CZ" altLang="cs-CZ"/>
              <a:t>:</a:t>
            </a:r>
            <a:r>
              <a:rPr lang="en-GB" altLang="cs-CZ"/>
              <a:t> </a:t>
            </a:r>
            <a:r>
              <a:rPr lang="cs-CZ" altLang="cs-CZ"/>
              <a:t>	-pro </a:t>
            </a:r>
            <a:r>
              <a:rPr lang="en-GB" altLang="cs-CZ"/>
              <a:t>M.</a:t>
            </a:r>
            <a:r>
              <a:rPr lang="cs-CZ" altLang="cs-CZ"/>
              <a:t>M.I </a:t>
            </a:r>
            <a:r>
              <a:rPr lang="en-GB" altLang="cs-CZ"/>
              <a:t>&amp;</a:t>
            </a:r>
            <a:r>
              <a:rPr lang="cs-CZ" altLang="cs-CZ"/>
              <a:t>M.N.</a:t>
            </a:r>
            <a:r>
              <a:rPr lang="en-GB" altLang="cs-CZ"/>
              <a:t>I.: 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>
                <a:solidFill>
                  <a:schemeClr val="accent2"/>
                </a:solidFill>
              </a:rPr>
              <a:t>e</a:t>
            </a:r>
            <a:r>
              <a:rPr lang="en-GB" altLang="cs-CZ">
                <a:solidFill>
                  <a:schemeClr val="accent2"/>
                </a:solidFill>
              </a:rPr>
              <a:t>=</a:t>
            </a:r>
            <a:r>
              <a:rPr lang="en-GB" altLang="cs-CZ" b="1" i="1">
                <a:solidFill>
                  <a:schemeClr val="accent2"/>
                </a:solidFill>
              </a:rPr>
              <a:t>E</a:t>
            </a:r>
            <a:r>
              <a:rPr lang="en-GB" altLang="cs-CZ" b="1" i="1" baseline="-25000">
                <a:solidFill>
                  <a:schemeClr val="accent2"/>
                </a:solidFill>
              </a:rPr>
              <a:t>t </a:t>
            </a:r>
            <a:r>
              <a:rPr lang="en-GB" altLang="cs-CZ" b="1" i="1">
                <a:solidFill>
                  <a:schemeClr val="accent2"/>
                </a:solidFill>
              </a:rPr>
              <a:t>(P</a:t>
            </a:r>
            <a:r>
              <a:rPr lang="en-GB" altLang="cs-CZ" b="1" i="1" baseline="-25000">
                <a:solidFill>
                  <a:schemeClr val="accent2"/>
                </a:solidFill>
              </a:rPr>
              <a:t>t </a:t>
            </a:r>
            <a:r>
              <a:rPr lang="en-GB" altLang="cs-CZ" b="1" i="1">
                <a:solidFill>
                  <a:schemeClr val="accent2"/>
                </a:solidFill>
              </a:rPr>
              <a:t>)</a:t>
            </a:r>
            <a:r>
              <a:rPr lang="en-GB" altLang="cs-CZ"/>
              <a:t>;</a:t>
            </a:r>
            <a:endParaRPr lang="cs-CZ" altLang="cs-CZ"/>
          </a:p>
          <a:p>
            <a:pPr>
              <a:spcBef>
                <a:spcPct val="50000"/>
              </a:spcBef>
            </a:pPr>
            <a:r>
              <a:rPr lang="en-GB" altLang="cs-CZ"/>
              <a:t> </a:t>
            </a:r>
            <a:r>
              <a:rPr lang="cs-CZ" altLang="cs-CZ"/>
              <a:t>				-pro M.</a:t>
            </a:r>
            <a:r>
              <a:rPr lang="en-GB" altLang="cs-CZ"/>
              <a:t>S.</a:t>
            </a:r>
            <a:r>
              <a:rPr lang="cs-CZ" altLang="cs-CZ"/>
              <a:t>M.</a:t>
            </a:r>
            <a:r>
              <a:rPr lang="en-GB" altLang="cs-CZ"/>
              <a:t>&amp;</a:t>
            </a:r>
            <a:r>
              <a:rPr lang="cs-CZ" altLang="cs-CZ"/>
              <a:t>M.</a:t>
            </a:r>
            <a:r>
              <a:rPr lang="en-GB" altLang="cs-CZ"/>
              <a:t>S.</a:t>
            </a:r>
            <a:r>
              <a:rPr lang="cs-CZ" altLang="cs-CZ"/>
              <a:t>C</a:t>
            </a:r>
            <a:r>
              <a:rPr lang="en-GB" altLang="cs-CZ"/>
              <a:t>.: 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>
                <a:solidFill>
                  <a:schemeClr val="accent2"/>
                </a:solidFill>
              </a:rPr>
              <a:t>e</a:t>
            </a:r>
            <a:r>
              <a:rPr lang="en-GB" altLang="cs-CZ">
                <a:solidFill>
                  <a:schemeClr val="accent2"/>
                </a:solidFill>
              </a:rPr>
              <a:t>=</a:t>
            </a:r>
            <a:r>
              <a:rPr lang="en-GB" altLang="cs-CZ" b="1" i="1">
                <a:solidFill>
                  <a:schemeClr val="accent2"/>
                </a:solidFill>
              </a:rPr>
              <a:t>E</a:t>
            </a:r>
            <a:r>
              <a:rPr lang="en-GB" altLang="cs-CZ" b="1" i="1" baseline="-25000">
                <a:solidFill>
                  <a:schemeClr val="accent2"/>
                </a:solidFill>
              </a:rPr>
              <a:t>t-1</a:t>
            </a:r>
            <a:r>
              <a:rPr lang="en-GB" altLang="cs-CZ" b="1" i="1">
                <a:solidFill>
                  <a:schemeClr val="accent2"/>
                </a:solidFill>
              </a:rPr>
              <a:t>(P</a:t>
            </a:r>
            <a:r>
              <a:rPr lang="en-GB" altLang="cs-CZ" b="1" i="1" baseline="-25000">
                <a:solidFill>
                  <a:schemeClr val="accent2"/>
                </a:solidFill>
              </a:rPr>
              <a:t>t </a:t>
            </a:r>
            <a:r>
              <a:rPr lang="en-GB" altLang="cs-CZ" b="1" i="1">
                <a:solidFill>
                  <a:schemeClr val="accent2"/>
                </a:solidFill>
              </a:rPr>
              <a:t>)</a:t>
            </a:r>
            <a:r>
              <a:rPr lang="en-GB" altLang="cs-CZ"/>
              <a:t>; </a:t>
            </a:r>
            <a:endParaRPr lang="cs-CZ" altLang="cs-CZ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I</a:t>
            </a:r>
            <a:r>
              <a:rPr lang="en-GB" altLang="cs-CZ"/>
              <a:t>mpli</a:t>
            </a:r>
            <a:r>
              <a:rPr lang="cs-CZ" altLang="cs-CZ"/>
              <a:t>kace pro délku cyklu </a:t>
            </a:r>
            <a:r>
              <a:rPr lang="en-GB" altLang="cs-CZ"/>
              <a:t>: </a:t>
            </a:r>
            <a:r>
              <a:rPr lang="cs-CZ" altLang="cs-CZ"/>
              <a:t>v </a:t>
            </a:r>
            <a:r>
              <a:rPr lang="en-GB" altLang="cs-CZ"/>
              <a:t>M.M.I &amp;M.N.I.</a:t>
            </a:r>
            <a:r>
              <a:rPr lang="cs-CZ" altLang="cs-CZ"/>
              <a:t> </a:t>
            </a:r>
            <a:r>
              <a:rPr lang="cs-CZ" altLang="cs-CZ" i="1">
                <a:solidFill>
                  <a:schemeClr val="accent2"/>
                </a:solidFill>
              </a:rPr>
              <a:t>c</a:t>
            </a:r>
            <a:r>
              <a:rPr lang="en-GB" altLang="cs-CZ" i="1">
                <a:solidFill>
                  <a:schemeClr val="accent2"/>
                </a:solidFill>
              </a:rPr>
              <a:t>y</a:t>
            </a:r>
            <a:r>
              <a:rPr lang="cs-CZ" altLang="cs-CZ" i="1">
                <a:solidFill>
                  <a:schemeClr val="accent2"/>
                </a:solidFill>
              </a:rPr>
              <a:t>klus trvá pouze po dobu „zmatení“ zaměstnanců/ firem </a:t>
            </a:r>
            <a:r>
              <a:rPr lang="en-GB" altLang="cs-CZ"/>
              <a:t>(1-2M);</a:t>
            </a: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6024563" y="1633538"/>
            <a:ext cx="0" cy="16938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104461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127125"/>
            <a:ext cx="5053012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09538" y="733425"/>
            <a:ext cx="88344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u="sng">
                <a:solidFill>
                  <a:srgbClr val="FF0000"/>
                </a:solidFill>
              </a:rPr>
              <a:t>C</a:t>
            </a:r>
            <a:r>
              <a:rPr lang="en-GB" altLang="cs-CZ" u="sng">
                <a:solidFill>
                  <a:srgbClr val="FF0000"/>
                </a:solidFill>
              </a:rPr>
              <a:t>y</a:t>
            </a:r>
            <a:r>
              <a:rPr lang="cs-CZ" altLang="cs-CZ" u="sng">
                <a:solidFill>
                  <a:srgbClr val="FF0000"/>
                </a:solidFill>
              </a:rPr>
              <a:t>k</a:t>
            </a:r>
            <a:r>
              <a:rPr lang="en-GB" altLang="cs-CZ" u="sng">
                <a:solidFill>
                  <a:srgbClr val="FF0000"/>
                </a:solidFill>
              </a:rPr>
              <a:t>lic</a:t>
            </a:r>
            <a:r>
              <a:rPr lang="cs-CZ" altLang="cs-CZ" u="sng">
                <a:solidFill>
                  <a:srgbClr val="FF0000"/>
                </a:solidFill>
              </a:rPr>
              <a:t>ké chování </a:t>
            </a:r>
            <a:r>
              <a:rPr lang="en-GB" altLang="cs-CZ" i="1" u="sng">
                <a:solidFill>
                  <a:srgbClr val="FF0000"/>
                </a:solidFill>
              </a:rPr>
              <a:t>re</a:t>
            </a:r>
            <a:r>
              <a:rPr lang="cs-CZ" altLang="cs-CZ" i="1" u="sng">
                <a:solidFill>
                  <a:srgbClr val="FF0000"/>
                </a:solidFill>
              </a:rPr>
              <a:t>álných mezd</a:t>
            </a:r>
            <a:r>
              <a:rPr lang="en-GB" altLang="cs-CZ" u="sng">
                <a:solidFill>
                  <a:srgbClr val="FF0000"/>
                </a:solidFill>
              </a:rPr>
              <a:t> </a:t>
            </a:r>
            <a:r>
              <a:rPr lang="en-GB" altLang="cs-CZ" b="1" i="1" u="sng">
                <a:solidFill>
                  <a:srgbClr val="FF0000"/>
                </a:solidFill>
              </a:rPr>
              <a:t>W/P</a:t>
            </a:r>
            <a:endParaRPr lang="en-GB" altLang="cs-CZ" u="sng">
              <a:solidFill>
                <a:srgbClr val="FF0000"/>
              </a:solidFill>
            </a:endParaRPr>
          </a:p>
          <a:p>
            <a:pPr>
              <a:spcBef>
                <a:spcPct val="25000"/>
              </a:spcBef>
            </a:pPr>
            <a:r>
              <a:rPr lang="en-GB" altLang="cs-CZ"/>
              <a:t>   1) </a:t>
            </a:r>
            <a:r>
              <a:rPr lang="en-GB" altLang="cs-CZ" i="1">
                <a:solidFill>
                  <a:srgbClr val="339933"/>
                </a:solidFill>
              </a:rPr>
              <a:t>model</a:t>
            </a:r>
            <a:r>
              <a:rPr lang="cs-CZ" altLang="cs-CZ" i="1">
                <a:solidFill>
                  <a:srgbClr val="339933"/>
                </a:solidFill>
              </a:rPr>
              <a:t> strnulých mezd</a:t>
            </a:r>
            <a:r>
              <a:rPr lang="en-GB" altLang="cs-CZ">
                <a:solidFill>
                  <a:srgbClr val="339933"/>
                </a:solidFill>
              </a:rPr>
              <a:t>-</a:t>
            </a:r>
            <a:r>
              <a:rPr lang="en-GB" altLang="cs-CZ"/>
              <a:t> </a:t>
            </a:r>
            <a:r>
              <a:rPr lang="cs-CZ" altLang="cs-CZ"/>
              <a:t>proticyklické</a:t>
            </a:r>
          </a:p>
          <a:p>
            <a:pPr>
              <a:spcBef>
                <a:spcPct val="25000"/>
              </a:spcBef>
            </a:pPr>
            <a:r>
              <a:rPr lang="cs-CZ" altLang="cs-CZ"/>
              <a:t>			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W/P 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L 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5000"/>
              </a:spcBef>
            </a:pPr>
            <a:r>
              <a:rPr lang="en-GB" altLang="cs-CZ">
                <a:sym typeface="Symbol" pitchFamily="18" charset="2"/>
              </a:rPr>
              <a:t>   2) </a:t>
            </a:r>
            <a:r>
              <a:rPr lang="en-GB" altLang="cs-CZ" i="1">
                <a:solidFill>
                  <a:srgbClr val="339933"/>
                </a:solidFill>
                <a:sym typeface="Symbol" pitchFamily="18" charset="2"/>
              </a:rPr>
              <a:t>model</a:t>
            </a:r>
            <a:r>
              <a:rPr lang="cs-CZ" altLang="cs-CZ" i="1">
                <a:solidFill>
                  <a:srgbClr val="339933"/>
                </a:solidFill>
                <a:sym typeface="Symbol" pitchFamily="18" charset="2"/>
              </a:rPr>
              <a:t> mzdové iluze</a:t>
            </a:r>
            <a:r>
              <a:rPr lang="en-GB" altLang="cs-CZ">
                <a:solidFill>
                  <a:srgbClr val="339933"/>
                </a:solidFill>
                <a:sym typeface="Symbol" pitchFamily="18" charset="2"/>
              </a:rPr>
              <a:t>-</a:t>
            </a:r>
            <a:r>
              <a:rPr lang="en-GB" altLang="cs-CZ">
                <a:sym typeface="Symbol" pitchFamily="18" charset="2"/>
              </a:rPr>
              <a:t> </a:t>
            </a:r>
            <a:r>
              <a:rPr lang="en-GB" altLang="cs-CZ"/>
              <a:t>proticyklické</a:t>
            </a:r>
          </a:p>
          <a:p>
            <a:pPr>
              <a:spcBef>
                <a:spcPct val="25000"/>
              </a:spcBef>
            </a:pPr>
            <a:r>
              <a:rPr lang="en-GB" altLang="cs-CZ">
                <a:sym typeface="Symbol" pitchFamily="18" charset="2"/>
              </a:rPr>
              <a:t> </a:t>
            </a:r>
            <a:r>
              <a:rPr lang="cs-CZ" altLang="cs-CZ">
                <a:sym typeface="Symbol" pitchFamily="18" charset="2"/>
              </a:rPr>
              <a:t>			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</a:rPr>
              <a:t>P/P</a:t>
            </a:r>
            <a:r>
              <a:rPr lang="en-GB" altLang="cs-CZ" b="1" i="1" baseline="-25000">
                <a:solidFill>
                  <a:schemeClr val="accent2"/>
                </a:solidFill>
              </a:rPr>
              <a:t>e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L,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W/P,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5000"/>
              </a:spcBef>
            </a:pPr>
            <a:r>
              <a:rPr lang="en-GB" altLang="cs-CZ">
                <a:sym typeface="Symbol" pitchFamily="18" charset="2"/>
              </a:rPr>
              <a:t>   3) </a:t>
            </a:r>
            <a:r>
              <a:rPr lang="en-GB" altLang="cs-CZ" i="1">
                <a:solidFill>
                  <a:srgbClr val="339933"/>
                </a:solidFill>
                <a:sym typeface="Symbol" pitchFamily="18" charset="2"/>
              </a:rPr>
              <a:t>model</a:t>
            </a:r>
            <a:r>
              <a:rPr lang="cs-CZ" altLang="cs-CZ" i="1">
                <a:solidFill>
                  <a:srgbClr val="339933"/>
                </a:solidFill>
                <a:sym typeface="Symbol" pitchFamily="18" charset="2"/>
              </a:rPr>
              <a:t> nedokonalé informace</a:t>
            </a:r>
            <a:r>
              <a:rPr lang="en-GB" altLang="cs-CZ">
                <a:solidFill>
                  <a:srgbClr val="339933"/>
                </a:solidFill>
                <a:sym typeface="Symbol" pitchFamily="18" charset="2"/>
              </a:rPr>
              <a:t>-</a:t>
            </a:r>
            <a:r>
              <a:rPr lang="en-GB" altLang="cs-CZ">
                <a:sym typeface="Symbol" pitchFamily="18" charset="2"/>
              </a:rPr>
              <a:t> procyklické</a:t>
            </a:r>
          </a:p>
          <a:p>
            <a:pPr>
              <a:spcBef>
                <a:spcPct val="25000"/>
              </a:spcBef>
            </a:pPr>
            <a:r>
              <a:rPr lang="cs-CZ" altLang="cs-CZ">
                <a:sym typeface="Symbol" pitchFamily="18" charset="2"/>
              </a:rPr>
              <a:t>			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P 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-25000">
                <a:solidFill>
                  <a:schemeClr val="accent2"/>
                </a:solidFill>
              </a:rPr>
              <a:t>OUT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L,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W/P,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GB" altLang="cs-CZ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5000"/>
              </a:spcBef>
            </a:pPr>
            <a:r>
              <a:rPr lang="en-GB" altLang="cs-CZ">
                <a:sym typeface="Symbol" pitchFamily="18" charset="2"/>
              </a:rPr>
              <a:t>   4) </a:t>
            </a:r>
            <a:r>
              <a:rPr lang="en-GB" altLang="cs-CZ" i="1">
                <a:solidFill>
                  <a:srgbClr val="339933"/>
                </a:solidFill>
                <a:sym typeface="Symbol" pitchFamily="18" charset="2"/>
              </a:rPr>
              <a:t>model</a:t>
            </a:r>
            <a:r>
              <a:rPr lang="cs-CZ" altLang="cs-CZ" i="1">
                <a:solidFill>
                  <a:srgbClr val="339933"/>
                </a:solidFill>
                <a:sym typeface="Symbol" pitchFamily="18" charset="2"/>
              </a:rPr>
              <a:t> strnulých cen</a:t>
            </a:r>
            <a:r>
              <a:rPr lang="en-GB" altLang="cs-CZ">
                <a:solidFill>
                  <a:srgbClr val="339933"/>
                </a:solidFill>
                <a:sym typeface="Symbol" pitchFamily="18" charset="2"/>
              </a:rPr>
              <a:t>-</a:t>
            </a:r>
            <a:r>
              <a:rPr lang="en-GB" altLang="cs-CZ">
                <a:sym typeface="Symbol" pitchFamily="18" charset="2"/>
              </a:rPr>
              <a:t> procyklické</a:t>
            </a:r>
          </a:p>
          <a:p>
            <a:pPr>
              <a:spcBef>
                <a:spcPct val="25000"/>
              </a:spcBef>
            </a:pPr>
            <a:r>
              <a:rPr lang="cs-CZ" altLang="cs-CZ">
                <a:sym typeface="Symbol" pitchFamily="18" charset="2"/>
              </a:rPr>
              <a:t>			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AD 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Y,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b="1" i="1">
                <a:solidFill>
                  <a:schemeClr val="accent2"/>
                </a:solidFill>
              </a:rPr>
              <a:t>L</a:t>
            </a:r>
            <a:r>
              <a:rPr lang="en-GB" altLang="cs-CZ" b="1" i="1" baseline="-25000">
                <a:solidFill>
                  <a:schemeClr val="accent2"/>
                </a:solidFill>
              </a:rPr>
              <a:t>d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GB" altLang="cs-CZ" b="1">
                <a:solidFill>
                  <a:schemeClr val="accent2"/>
                </a:solidFill>
                <a:sym typeface="Symbol" pitchFamily="18" charset="2"/>
              </a:rPr>
              <a:t>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W/P</a:t>
            </a:r>
            <a:endParaRPr lang="en-GB" altLang="cs-CZ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5000"/>
              </a:spcBef>
            </a:pPr>
            <a:r>
              <a:rPr lang="en-GB" altLang="cs-CZ">
                <a:sym typeface="Symbol" pitchFamily="18" charset="2"/>
              </a:rPr>
              <a:t>   5) </a:t>
            </a:r>
            <a:r>
              <a:rPr lang="en-GB" altLang="cs-CZ" i="1">
                <a:solidFill>
                  <a:srgbClr val="339933"/>
                </a:solidFill>
                <a:sym typeface="Symbol" pitchFamily="18" charset="2"/>
              </a:rPr>
              <a:t>realit</a:t>
            </a:r>
            <a:r>
              <a:rPr lang="cs-CZ" altLang="cs-CZ" i="1">
                <a:solidFill>
                  <a:srgbClr val="339933"/>
                </a:solidFill>
                <a:sym typeface="Symbol" pitchFamily="18" charset="2"/>
              </a:rPr>
              <a:t>a</a:t>
            </a:r>
            <a:r>
              <a:rPr lang="en-GB" altLang="cs-CZ">
                <a:sym typeface="Symbol" pitchFamily="18" charset="2"/>
              </a:rPr>
              <a:t>-procy</a:t>
            </a:r>
            <a:r>
              <a:rPr lang="cs-CZ" altLang="cs-CZ">
                <a:sym typeface="Symbol" pitchFamily="18" charset="2"/>
              </a:rPr>
              <a:t>k</a:t>
            </a:r>
            <a:r>
              <a:rPr lang="en-GB" altLang="cs-CZ">
                <a:sym typeface="Symbol" pitchFamily="18" charset="2"/>
              </a:rPr>
              <a:t>lic</a:t>
            </a:r>
            <a:r>
              <a:rPr lang="cs-CZ" altLang="cs-CZ">
                <a:sym typeface="Symbol" pitchFamily="18" charset="2"/>
              </a:rPr>
              <a:t>ké</a:t>
            </a:r>
            <a:r>
              <a:rPr lang="en-GB" altLang="cs-CZ">
                <a:sym typeface="Symbol" pitchFamily="18" charset="2"/>
              </a:rPr>
              <a:t>;</a:t>
            </a:r>
            <a:r>
              <a:rPr lang="cs-CZ" altLang="cs-CZ">
                <a:sym typeface="Symbol" pitchFamily="18" charset="2"/>
              </a:rPr>
              <a:t> navíc úroveň konkurence, cykličnost marží 		(</a:t>
            </a:r>
            <a:r>
              <a:rPr lang="en-GB" altLang="cs-CZ">
                <a:sym typeface="Symbol" pitchFamily="18" charset="2"/>
              </a:rPr>
              <a:t>mark u</a:t>
            </a:r>
            <a:r>
              <a:rPr lang="cs-CZ" altLang="cs-CZ">
                <a:sym typeface="Symbol" pitchFamily="18" charset="2"/>
              </a:rPr>
              <a:t>p)</a:t>
            </a:r>
            <a:endParaRPr lang="en-GB" altLang="cs-CZ">
              <a:sym typeface="Symbol" pitchFamily="18" charset="2"/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apitula</a:t>
            </a:r>
            <a:r>
              <a:rPr lang="cs-CZ" altLang="cs-CZ" sz="2800" b="1" i="1">
                <a:solidFill>
                  <a:schemeClr val="tx2"/>
                </a:solidFill>
              </a:rPr>
              <a:t>ce modelů </a:t>
            </a:r>
            <a:r>
              <a:rPr lang="en-GB" altLang="cs-CZ" sz="2800" b="1" i="1">
                <a:solidFill>
                  <a:schemeClr val="tx2"/>
                </a:solidFill>
              </a:rPr>
              <a:t>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24E7E-9036-5C94-C3B8-88E3F2EC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10CB4F62-3ACC-9DCD-E4AA-F4F602BE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>
                <a:solidFill>
                  <a:schemeClr val="tx2"/>
                </a:solidFill>
              </a:rPr>
              <a:t>Cy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GB" altLang="cs-CZ" sz="2800" b="1" i="1" dirty="0">
                <a:solidFill>
                  <a:schemeClr val="tx2"/>
                </a:solidFill>
              </a:rPr>
              <a:t>li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čnost</a:t>
            </a:r>
            <a:r>
              <a:rPr lang="cs-CZ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>
                <a:solidFill>
                  <a:schemeClr val="tx2"/>
                </a:solidFill>
              </a:rPr>
              <a:t>W/P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B231B0FF-0E5F-8642-9AE6-00CF8532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20406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64A2-945E-CBB1-1A08-F604F6F02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E88DD5FF-B71B-2406-6284-4BA88C77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>
                <a:solidFill>
                  <a:schemeClr val="tx2"/>
                </a:solidFill>
              </a:rPr>
              <a:t>Cy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GB" altLang="cs-CZ" sz="2800" b="1" i="1" dirty="0">
                <a:solidFill>
                  <a:schemeClr val="tx2"/>
                </a:solidFill>
              </a:rPr>
              <a:t>li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čnost</a:t>
            </a:r>
            <a:r>
              <a:rPr lang="cs-CZ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>
                <a:solidFill>
                  <a:schemeClr val="tx2"/>
                </a:solidFill>
              </a:rPr>
              <a:t>W/P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59500D0-B0EA-0171-7919-F42CE85E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495"/>
            <a:ext cx="9144000" cy="56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7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 err="1">
                <a:solidFill>
                  <a:schemeClr val="tx2"/>
                </a:solidFill>
              </a:rPr>
              <a:t>Měření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očekávání</a:t>
            </a:r>
            <a:r>
              <a:rPr lang="en-GB" altLang="cs-CZ" sz="2800" b="1" i="1" dirty="0">
                <a:solidFill>
                  <a:schemeClr val="tx2"/>
                </a:solidFill>
              </a:rPr>
              <a:t> – </a:t>
            </a:r>
            <a:r>
              <a:rPr lang="cs-CZ" altLang="cs-CZ" sz="2800" b="1" i="1" dirty="0">
                <a:solidFill>
                  <a:schemeClr val="tx2"/>
                </a:solidFill>
              </a:rPr>
              <a:t>Predikce ČNB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663444C-380A-B1EB-190F-B92F828A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" y="939800"/>
            <a:ext cx="85017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Měření očekávání - Consensus Forecast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220200" cy="572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ěření očekávání 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</a:t>
            </a:r>
            <a:r>
              <a:rPr lang="en-GB" altLang="cs-CZ" sz="2800" b="1" i="1">
                <a:solidFill>
                  <a:schemeClr val="tx2"/>
                </a:solidFill>
              </a:rPr>
              <a:t>ensus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48C30BE-B99C-6970-3DD1-61F2A7BA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53" y="1022612"/>
            <a:ext cx="9120406" cy="5663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ěření očekávání 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</a:t>
            </a:r>
            <a:r>
              <a:rPr lang="en-GB" altLang="cs-CZ" sz="2800" b="1" i="1">
                <a:solidFill>
                  <a:schemeClr val="tx2"/>
                </a:solidFill>
              </a:rPr>
              <a:t>ensus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250E3D2-CA64-3168-D42A-C735DD14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717"/>
            <a:ext cx="9144000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>
                <a:solidFill>
                  <a:schemeClr val="tx2"/>
                </a:solidFill>
              </a:rPr>
              <a:t>Model</a:t>
            </a:r>
            <a:r>
              <a:rPr lang="cs-CZ" altLang="cs-CZ" sz="2800" b="1" i="1" dirty="0">
                <a:solidFill>
                  <a:schemeClr val="tx2"/>
                </a:solidFill>
              </a:rPr>
              <a:t>y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cs-CZ" altLang="cs-CZ" sz="2800" b="1" i="1" dirty="0">
                <a:solidFill>
                  <a:schemeClr val="tx2"/>
                </a:solidFill>
              </a:rPr>
              <a:t>a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greg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átní</a:t>
            </a:r>
            <a:r>
              <a:rPr lang="cs-CZ" altLang="cs-CZ" sz="2800" b="1" i="1" dirty="0">
                <a:solidFill>
                  <a:schemeClr val="tx2"/>
                </a:solidFill>
              </a:rPr>
              <a:t> nabídky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98475" y="985838"/>
            <a:ext cx="7848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IS-LM (i AS-AD)</a:t>
            </a:r>
            <a:r>
              <a:rPr lang="en-GB" altLang="cs-CZ" sz="2000"/>
              <a:t>- </a:t>
            </a:r>
            <a:r>
              <a:rPr lang="cs-CZ" altLang="cs-CZ" sz="2000"/>
              <a:t>diskutovali jsme hlavně poptávkovou stranu ekonomiky, ale </a:t>
            </a:r>
            <a:r>
              <a:rPr lang="en-GB" altLang="cs-CZ" sz="2000" i="1">
                <a:solidFill>
                  <a:schemeClr val="accent2"/>
                </a:solidFill>
              </a:rPr>
              <a:t>s</a:t>
            </a:r>
            <a:r>
              <a:rPr lang="cs-CZ" altLang="cs-CZ" sz="2000" i="1">
                <a:solidFill>
                  <a:schemeClr val="accent2"/>
                </a:solidFill>
              </a:rPr>
              <a:t>klon křivky </a:t>
            </a:r>
            <a:r>
              <a:rPr lang="en-GB" altLang="cs-CZ" sz="2000" i="1">
                <a:solidFill>
                  <a:schemeClr val="accent2"/>
                </a:solidFill>
              </a:rPr>
              <a:t>AS </a:t>
            </a:r>
            <a:r>
              <a:rPr lang="cs-CZ" altLang="cs-CZ" sz="2000" i="1">
                <a:solidFill>
                  <a:schemeClr val="accent2"/>
                </a:solidFill>
              </a:rPr>
              <a:t>ovlivňuje situaci zásadním způsobem</a:t>
            </a:r>
            <a:r>
              <a:rPr lang="en-GB" altLang="cs-CZ" sz="2000"/>
              <a:t> (keynesi</a:t>
            </a:r>
            <a:r>
              <a:rPr lang="cs-CZ" altLang="cs-CZ" sz="2000"/>
              <a:t>ánská</a:t>
            </a:r>
            <a:r>
              <a:rPr lang="en-GB" altLang="cs-CZ" sz="2000"/>
              <a:t> x neo</a:t>
            </a:r>
            <a:r>
              <a:rPr lang="cs-CZ" altLang="cs-CZ" sz="2000"/>
              <a:t>k</a:t>
            </a:r>
            <a:r>
              <a:rPr lang="en-GB" altLang="cs-CZ" sz="2000"/>
              <a:t>las</a:t>
            </a:r>
            <a:r>
              <a:rPr lang="cs-CZ" altLang="cs-CZ" sz="2000"/>
              <a:t>ická křivka </a:t>
            </a:r>
            <a:r>
              <a:rPr lang="en-GB" altLang="cs-CZ" sz="2000"/>
              <a:t>AS)</a:t>
            </a: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Sklon křivky </a:t>
            </a:r>
            <a:r>
              <a:rPr lang="en-GB" altLang="cs-CZ" sz="2000"/>
              <a:t>AD </a:t>
            </a:r>
            <a:r>
              <a:rPr lang="cs-CZ" altLang="cs-CZ" sz="2000"/>
              <a:t>hraje také roli, ale ne v </a:t>
            </a:r>
            <a:r>
              <a:rPr lang="en-GB" altLang="cs-CZ" sz="2000"/>
              <a:t>extr</a:t>
            </a:r>
            <a:r>
              <a:rPr lang="cs-CZ" altLang="cs-CZ" sz="2000"/>
              <a:t>émních případech</a:t>
            </a:r>
            <a:r>
              <a:rPr lang="en-GB" altLang="cs-CZ" sz="2000"/>
              <a:t> (AS</a:t>
            </a:r>
            <a:r>
              <a:rPr lang="en-GB" altLang="cs-CZ" sz="2000" baseline="-25000"/>
              <a:t>KEYN</a:t>
            </a:r>
            <a:r>
              <a:rPr lang="en-GB" altLang="cs-CZ" sz="2000"/>
              <a:t>,AS</a:t>
            </a:r>
            <a:r>
              <a:rPr lang="en-GB" altLang="cs-CZ" sz="2000" baseline="-25000"/>
              <a:t>NEOCL</a:t>
            </a:r>
            <a:r>
              <a:rPr lang="en-GB" altLang="cs-CZ" sz="2000"/>
              <a:t>)-</a:t>
            </a:r>
            <a:r>
              <a:rPr lang="cs-CZ" altLang="cs-CZ" sz="2000" i="1">
                <a:solidFill>
                  <a:schemeClr val="accent2"/>
                </a:solidFill>
              </a:rPr>
              <a:t>čím plošší křivka </a:t>
            </a:r>
            <a:r>
              <a:rPr lang="en-GB" altLang="cs-CZ" sz="2000" i="1">
                <a:solidFill>
                  <a:schemeClr val="accent2"/>
                </a:solidFill>
              </a:rPr>
              <a:t>AD/AS, </a:t>
            </a:r>
            <a:r>
              <a:rPr lang="cs-CZ" altLang="cs-CZ" sz="2000" i="1">
                <a:solidFill>
                  <a:schemeClr val="accent2"/>
                </a:solidFill>
              </a:rPr>
              <a:t>tím větší dopad posunu AD na Y, menší na P (menší vytlačování)</a:t>
            </a:r>
            <a:r>
              <a:rPr lang="en-GB" altLang="cs-CZ" sz="2000"/>
              <a:t>;</a:t>
            </a:r>
          </a:p>
          <a:p>
            <a:pPr>
              <a:spcBef>
                <a:spcPct val="20000"/>
              </a:spcBef>
            </a:pPr>
            <a:endParaRPr lang="en-GB" altLang="cs-CZ" sz="200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92113" y="3251200"/>
          <a:ext cx="426402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505240" imgH="2124000" progId="Word.Picture.8">
                  <p:embed/>
                </p:oleObj>
              </mc:Choice>
              <mc:Fallback>
                <p:oleObj name="Obrázek" r:id="rId2" imgW="2505240" imgH="2124000" progId="Word.Picture.8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251200"/>
                        <a:ext cx="4264025" cy="360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cs-CZ" sz="2800" b="1" i="1">
                <a:solidFill>
                  <a:schemeClr val="tx2"/>
                </a:solidFill>
              </a:rPr>
              <a:t>S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US" altLang="cs-CZ" sz="2800" b="1" i="1">
                <a:solidFill>
                  <a:schemeClr val="tx2"/>
                </a:solidFill>
              </a:rPr>
              <a:t>lo</a:t>
            </a:r>
            <a:r>
              <a:rPr lang="cs-CZ" altLang="cs-CZ" sz="2800" b="1" i="1">
                <a:solidFill>
                  <a:schemeClr val="tx2"/>
                </a:solidFill>
              </a:rPr>
              <a:t>n křivky a</a:t>
            </a:r>
            <a:r>
              <a:rPr lang="en-US" altLang="cs-CZ" sz="2800" b="1" i="1">
                <a:solidFill>
                  <a:schemeClr val="tx2"/>
                </a:solidFill>
              </a:rPr>
              <a:t>greg</a:t>
            </a:r>
            <a:r>
              <a:rPr lang="cs-CZ" altLang="cs-CZ" sz="2800" b="1" i="1">
                <a:solidFill>
                  <a:schemeClr val="tx2"/>
                </a:solidFill>
              </a:rPr>
              <a:t>átní nabídky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98475" y="985838"/>
            <a:ext cx="78486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Předchozí přednášky sklon </a:t>
            </a:r>
            <a:r>
              <a:rPr lang="cs-CZ" altLang="cs-CZ" i="1">
                <a:solidFill>
                  <a:schemeClr val="accent2"/>
                </a:solidFill>
              </a:rPr>
              <a:t>křivky A</a:t>
            </a:r>
            <a:r>
              <a:rPr lang="en-GB" altLang="cs-CZ" i="1">
                <a:solidFill>
                  <a:schemeClr val="accent2"/>
                </a:solidFill>
              </a:rPr>
              <a:t>S </a:t>
            </a:r>
            <a:r>
              <a:rPr lang="cs-CZ" altLang="cs-CZ" i="1">
                <a:solidFill>
                  <a:schemeClr val="accent2"/>
                </a:solidFill>
              </a:rPr>
              <a:t>odvozen z </a:t>
            </a:r>
            <a:r>
              <a:rPr lang="en-GB" altLang="cs-CZ" i="1">
                <a:solidFill>
                  <a:schemeClr val="accent2"/>
                </a:solidFill>
              </a:rPr>
              <a:t>Phillips</a:t>
            </a:r>
            <a:r>
              <a:rPr lang="cs-CZ" altLang="cs-CZ" i="1">
                <a:solidFill>
                  <a:schemeClr val="accent2"/>
                </a:solidFill>
              </a:rPr>
              <a:t>ovy</a:t>
            </a:r>
            <a:r>
              <a:rPr lang="en-GB" altLang="cs-CZ" i="1">
                <a:solidFill>
                  <a:schemeClr val="accent2"/>
                </a:solidFill>
              </a:rPr>
              <a:t> </a:t>
            </a:r>
            <a:r>
              <a:rPr lang="cs-CZ" altLang="cs-CZ" i="1">
                <a:solidFill>
                  <a:schemeClr val="accent2"/>
                </a:solidFill>
              </a:rPr>
              <a:t>křivky</a:t>
            </a:r>
            <a:r>
              <a:rPr lang="en-GB" altLang="cs-CZ"/>
              <a:t> (</a:t>
            </a:r>
            <a:r>
              <a:rPr lang="cs-CZ" altLang="cs-CZ"/>
              <a:t>empirické </a:t>
            </a:r>
            <a:r>
              <a:rPr lang="en-GB" altLang="cs-CZ"/>
              <a:t>– </a:t>
            </a:r>
            <a:r>
              <a:rPr lang="cs-CZ" altLang="cs-CZ"/>
              <a:t>přednáška </a:t>
            </a:r>
            <a:r>
              <a:rPr lang="en-GB" altLang="cs-CZ"/>
              <a:t>LECTURE 5)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/>
              <a:t>T</a:t>
            </a:r>
            <a:r>
              <a:rPr lang="cs-CZ" altLang="cs-CZ"/>
              <a:t>ato přednáška</a:t>
            </a:r>
            <a:r>
              <a:rPr lang="en-GB" altLang="cs-CZ"/>
              <a:t>- 4 model</a:t>
            </a:r>
            <a:r>
              <a:rPr lang="cs-CZ" altLang="cs-CZ"/>
              <a:t>y</a:t>
            </a:r>
            <a:r>
              <a:rPr lang="en-GB" altLang="cs-CZ"/>
              <a:t> AS, </a:t>
            </a:r>
            <a:r>
              <a:rPr lang="cs-CZ" altLang="cs-CZ"/>
              <a:t>rostoucí </a:t>
            </a:r>
            <a:r>
              <a:rPr lang="en-GB" altLang="cs-CZ" i="1">
                <a:solidFill>
                  <a:schemeClr val="accent2"/>
                </a:solidFill>
              </a:rPr>
              <a:t>AS </a:t>
            </a:r>
            <a:r>
              <a:rPr lang="cs-CZ" altLang="cs-CZ" i="1">
                <a:solidFill>
                  <a:schemeClr val="accent2"/>
                </a:solidFill>
              </a:rPr>
              <a:t>odvozena z nedokonalostí resp. strnulostí (frikcí) na trzích práce/ zboží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cs-CZ" altLang="cs-CZ" sz="2000" b="1" i="1">
                <a:solidFill>
                  <a:schemeClr val="accent1"/>
                </a:solidFill>
              </a:rPr>
              <a:t>Model strnulých mezd </a:t>
            </a:r>
            <a:r>
              <a:rPr lang="cs-CZ" altLang="cs-CZ" sz="1600"/>
              <a:t>(</a:t>
            </a:r>
            <a:r>
              <a:rPr lang="en-GB" altLang="cs-CZ" sz="1600"/>
              <a:t>The Sticky Wage Model</a:t>
            </a:r>
            <a:r>
              <a:rPr lang="cs-CZ" altLang="cs-CZ" sz="1600"/>
              <a:t>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cs-CZ" altLang="cs-CZ" sz="2000" b="1" i="1">
                <a:solidFill>
                  <a:schemeClr val="accent1"/>
                </a:solidFill>
              </a:rPr>
              <a:t>Model mzdové iluze </a:t>
            </a:r>
            <a:r>
              <a:rPr lang="cs-CZ" altLang="cs-CZ" sz="1600"/>
              <a:t>(</a:t>
            </a:r>
            <a:r>
              <a:rPr lang="en-GB" altLang="cs-CZ" sz="1600"/>
              <a:t>The Worker Misperception Model</a:t>
            </a:r>
            <a:r>
              <a:rPr lang="cs-CZ" altLang="cs-CZ" sz="1600"/>
              <a:t>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cs-CZ" altLang="cs-CZ" sz="2000" b="1" i="1">
                <a:solidFill>
                  <a:schemeClr val="accent1"/>
                </a:solidFill>
              </a:rPr>
              <a:t>Model s nedokonalou informací </a:t>
            </a:r>
            <a:r>
              <a:rPr lang="cs-CZ" altLang="cs-CZ" sz="1600"/>
              <a:t>(někdy také Model cenové iluze; </a:t>
            </a:r>
            <a:r>
              <a:rPr lang="en-GB" altLang="cs-CZ" sz="1600"/>
              <a:t>The Imperfect Information Model</a:t>
            </a:r>
            <a:r>
              <a:rPr lang="cs-CZ" altLang="cs-CZ" sz="1600"/>
              <a:t>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cs-CZ" altLang="cs-CZ" sz="2000" b="1" i="1">
                <a:solidFill>
                  <a:schemeClr val="accent1"/>
                </a:solidFill>
              </a:rPr>
              <a:t>Model strnulých cen </a:t>
            </a:r>
            <a:r>
              <a:rPr lang="cs-CZ" altLang="cs-CZ" sz="1600"/>
              <a:t>(</a:t>
            </a:r>
            <a:r>
              <a:rPr lang="en-GB" altLang="cs-CZ" sz="1600"/>
              <a:t>The Sticky Price Model</a:t>
            </a:r>
            <a:r>
              <a:rPr lang="cs-CZ" altLang="cs-CZ" sz="1600"/>
              <a:t>)</a:t>
            </a:r>
            <a:endParaRPr lang="en-GB" altLang="cs-CZ" sz="1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i="1">
                <a:solidFill>
                  <a:schemeClr val="accent2"/>
                </a:solidFill>
              </a:rPr>
              <a:t>Role o</a:t>
            </a:r>
            <a:r>
              <a:rPr lang="cs-CZ" altLang="cs-CZ" i="1">
                <a:solidFill>
                  <a:schemeClr val="accent2"/>
                </a:solidFill>
              </a:rPr>
              <a:t>čekávání</a:t>
            </a:r>
            <a:endParaRPr lang="en-GB" altLang="cs-CZ" i="1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endParaRPr lang="en-GB" alt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Model</a:t>
            </a:r>
            <a:r>
              <a:rPr lang="cs-CZ" altLang="cs-CZ" sz="2800" b="1" i="1">
                <a:solidFill>
                  <a:schemeClr val="tx2"/>
                </a:solidFill>
              </a:rPr>
              <a:t> strnulých mezd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0" y="715963"/>
            <a:ext cx="8834438" cy="42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Předpoklad </a:t>
            </a:r>
            <a:r>
              <a:rPr lang="en-US" altLang="cs-CZ" i="1" u="sng">
                <a:solidFill>
                  <a:schemeClr val="accent2"/>
                </a:solidFill>
              </a:rPr>
              <a:t>st</a:t>
            </a:r>
            <a:r>
              <a:rPr lang="cs-CZ" altLang="cs-CZ" i="1" u="sng">
                <a:solidFill>
                  <a:schemeClr val="accent2"/>
                </a:solidFill>
              </a:rPr>
              <a:t>rnulosti nominálních mezd</a:t>
            </a:r>
            <a:r>
              <a:rPr lang="en-US" altLang="cs-CZ"/>
              <a:t>- nomin</a:t>
            </a:r>
            <a:r>
              <a:rPr lang="cs-CZ" altLang="cs-CZ"/>
              <a:t>ální mzdy nastaveny dopředu na základě </a:t>
            </a:r>
            <a:r>
              <a:rPr lang="cs-CZ" altLang="cs-CZ" i="1" u="sng">
                <a:solidFill>
                  <a:schemeClr val="accent2"/>
                </a:solidFill>
              </a:rPr>
              <a:t>k</a:t>
            </a:r>
            <a:r>
              <a:rPr lang="en-US" altLang="cs-CZ" i="1" u="sng">
                <a:solidFill>
                  <a:schemeClr val="accent2"/>
                </a:solidFill>
              </a:rPr>
              <a:t>ole</a:t>
            </a:r>
            <a:r>
              <a:rPr lang="cs-CZ" altLang="cs-CZ" i="1" u="sng">
                <a:solidFill>
                  <a:schemeClr val="accent2"/>
                </a:solidFill>
              </a:rPr>
              <a:t>k</a:t>
            </a:r>
            <a:r>
              <a:rPr lang="en-US" altLang="cs-CZ" i="1" u="sng">
                <a:solidFill>
                  <a:schemeClr val="accent2"/>
                </a:solidFill>
              </a:rPr>
              <a:t>tiv</a:t>
            </a:r>
            <a:r>
              <a:rPr lang="cs-CZ" altLang="cs-CZ" i="1" u="sng">
                <a:solidFill>
                  <a:schemeClr val="accent2"/>
                </a:solidFill>
              </a:rPr>
              <a:t>ního vyjednávání</a:t>
            </a:r>
            <a:r>
              <a:rPr lang="cs-CZ" altLang="cs-CZ" i="1" u="sng"/>
              <a:t>;</a:t>
            </a:r>
            <a:r>
              <a:rPr lang="en-US" altLang="cs-CZ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/>
              <a:t>Vyjednávání závisí na očekávané cenové hladině</a:t>
            </a:r>
            <a:r>
              <a:rPr lang="en-US" altLang="cs-CZ">
                <a:sym typeface="Symbol" pitchFamily="18" charset="2"/>
              </a:rPr>
              <a:t> </a:t>
            </a:r>
            <a:r>
              <a:rPr lang="cs-CZ" altLang="cs-CZ">
                <a:sym typeface="Symbol" pitchFamily="18" charset="2"/>
              </a:rPr>
              <a:t>cenová očekávání promítnuta do </a:t>
            </a:r>
            <a:r>
              <a:rPr lang="cs-CZ" altLang="cs-CZ" i="1" u="sng">
                <a:solidFill>
                  <a:schemeClr val="accent2"/>
                </a:solidFill>
                <a:sym typeface="Symbol" pitchFamily="18" charset="2"/>
              </a:rPr>
              <a:t>dl</a:t>
            </a:r>
            <a:r>
              <a:rPr lang="en-US" altLang="cs-CZ" i="1" u="sng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cs-CZ" altLang="cs-CZ" i="1" u="sng">
                <a:solidFill>
                  <a:schemeClr val="accent2"/>
                </a:solidFill>
                <a:sym typeface="Symbol" pitchFamily="18" charset="2"/>
              </a:rPr>
              <a:t>uhodobých k</a:t>
            </a:r>
            <a:r>
              <a:rPr lang="en-US" altLang="cs-CZ" i="1" u="sng">
                <a:solidFill>
                  <a:schemeClr val="accent2"/>
                </a:solidFill>
                <a:sym typeface="Symbol" pitchFamily="18" charset="2"/>
              </a:rPr>
              <a:t>ontra</a:t>
            </a:r>
            <a:r>
              <a:rPr lang="cs-CZ" altLang="cs-CZ" i="1" u="sng">
                <a:solidFill>
                  <a:schemeClr val="accent2"/>
                </a:solidFill>
                <a:sym typeface="Symbol" pitchFamily="18" charset="2"/>
              </a:rPr>
              <a:t>ktů</a:t>
            </a:r>
            <a:r>
              <a:rPr lang="en-US" altLang="cs-CZ">
                <a:sym typeface="Symbol" pitchFamily="18" charset="2"/>
              </a:rPr>
              <a:t>;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>
                <a:sym typeface="Symbol" pitchFamily="18" charset="2"/>
              </a:rPr>
              <a:t>E</a:t>
            </a:r>
            <a:r>
              <a:rPr lang="en-US" altLang="cs-CZ">
                <a:sym typeface="Symbol" pitchFamily="18" charset="2"/>
              </a:rPr>
              <a:t>xtr</a:t>
            </a:r>
            <a:r>
              <a:rPr lang="cs-CZ" altLang="cs-CZ">
                <a:sym typeface="Symbol" pitchFamily="18" charset="2"/>
              </a:rPr>
              <a:t>émní případ</a:t>
            </a:r>
            <a:r>
              <a:rPr lang="en-US" altLang="cs-CZ">
                <a:sym typeface="Symbol" pitchFamily="18" charset="2"/>
              </a:rPr>
              <a:t>- 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fix</a:t>
            </a:r>
            <a:r>
              <a:rPr lang="cs-CZ" altLang="cs-CZ" i="1">
                <a:solidFill>
                  <a:schemeClr val="accent2"/>
                </a:solidFill>
                <a:sym typeface="Symbol" pitchFamily="18" charset="2"/>
              </a:rPr>
              <a:t>ní mzdy</a:t>
            </a:r>
            <a:endParaRPr lang="en-US" altLang="cs-CZ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i="1" u="sng">
                <a:solidFill>
                  <a:schemeClr val="accent2"/>
                </a:solidFill>
                <a:sym typeface="Symbol" pitchFamily="18" charset="2"/>
              </a:rPr>
              <a:t>Nabídka </a:t>
            </a:r>
            <a:r>
              <a:rPr lang="en-US" altLang="cs-CZ">
                <a:sym typeface="Symbol" pitchFamily="18" charset="2"/>
              </a:rPr>
              <a:t>(</a:t>
            </a:r>
            <a:r>
              <a:rPr lang="en-US" altLang="cs-CZ" b="1" i="1">
                <a:sym typeface="Symbol" pitchFamily="18" charset="2"/>
              </a:rPr>
              <a:t>L</a:t>
            </a:r>
            <a:r>
              <a:rPr lang="en-US" altLang="cs-CZ" b="1" i="1" baseline="-25000"/>
              <a:t>S</a:t>
            </a:r>
            <a:r>
              <a:rPr lang="en-US" altLang="cs-CZ"/>
              <a:t>) a</a:t>
            </a:r>
            <a:r>
              <a:rPr lang="cs-CZ" altLang="cs-CZ"/>
              <a:t> </a:t>
            </a:r>
            <a:r>
              <a:rPr lang="cs-CZ" altLang="cs-CZ" i="1" u="sng">
                <a:solidFill>
                  <a:schemeClr val="accent2"/>
                </a:solidFill>
              </a:rPr>
              <a:t>poptávka</a:t>
            </a:r>
            <a:r>
              <a:rPr lang="cs-CZ" altLang="cs-CZ"/>
              <a:t> </a:t>
            </a:r>
            <a:r>
              <a:rPr lang="en-US" altLang="cs-CZ">
                <a:sym typeface="Symbol" pitchFamily="18" charset="2"/>
              </a:rPr>
              <a:t>(</a:t>
            </a:r>
            <a:r>
              <a:rPr lang="en-US" altLang="cs-CZ" b="1" i="1">
                <a:sym typeface="Symbol" pitchFamily="18" charset="2"/>
              </a:rPr>
              <a:t>L</a:t>
            </a:r>
            <a:r>
              <a:rPr lang="en-US" altLang="cs-CZ" b="1" i="1" baseline="-25000"/>
              <a:t>D</a:t>
            </a:r>
            <a:r>
              <a:rPr lang="en-US" altLang="cs-CZ"/>
              <a:t>) </a:t>
            </a:r>
            <a:r>
              <a:rPr lang="cs-CZ" altLang="cs-CZ"/>
              <a:t>po práci závisí na reálných mzdách</a:t>
            </a:r>
            <a:endParaRPr lang="en-US" altLang="cs-CZ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>
                <a:sym typeface="Symbol" pitchFamily="18" charset="2"/>
              </a:rPr>
              <a:t>Nastavení nominální mzdy v okamžiku vyjednávání</a:t>
            </a:r>
            <a:r>
              <a:rPr lang="en-US" altLang="cs-CZ">
                <a:sym typeface="Symbol" pitchFamily="18" charset="2"/>
              </a:rPr>
              <a:t>: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W=</a:t>
            </a:r>
            <a:r>
              <a:rPr lang="en-US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w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. P</a:t>
            </a:r>
            <a:r>
              <a:rPr lang="en-US" altLang="cs-CZ" b="1" i="1" baseline="-25000">
                <a:solidFill>
                  <a:schemeClr val="accent2"/>
                </a:solidFill>
              </a:rPr>
              <a:t>e</a:t>
            </a:r>
            <a:r>
              <a:rPr lang="en-US" altLang="cs-CZ">
                <a:sym typeface="Symbol" pitchFamily="18" charset="2"/>
              </a:rPr>
              <a:t> </a:t>
            </a:r>
            <a:r>
              <a:rPr lang="en-US" altLang="cs-CZ" sz="2000">
                <a:sym typeface="Symbol" pitchFamily="18" charset="2"/>
              </a:rPr>
              <a:t>(</a:t>
            </a:r>
            <a:r>
              <a:rPr lang="cs-CZ" altLang="cs-CZ" sz="2000">
                <a:sym typeface="Symbol" pitchFamily="18" charset="2"/>
              </a:rPr>
              <a:t>kde</a:t>
            </a:r>
            <a:r>
              <a:rPr lang="en-US" altLang="cs-CZ" sz="2000">
                <a:sym typeface="Symbol" pitchFamily="18" charset="2"/>
              </a:rPr>
              <a:t> </a:t>
            </a:r>
            <a:r>
              <a:rPr lang="en-US" altLang="cs-CZ" sz="2000" b="1" i="1">
                <a:latin typeface="Symbol" pitchFamily="18" charset="2"/>
                <a:sym typeface="Symbol" pitchFamily="18" charset="2"/>
              </a:rPr>
              <a:t>w</a:t>
            </a:r>
            <a:r>
              <a:rPr lang="en-US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označuje domluvenou reálnou mzdu</a:t>
            </a:r>
            <a:r>
              <a:rPr lang="en-US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cs-CZ">
                <a:sym typeface="Symbol" pitchFamily="18" charset="2"/>
              </a:rPr>
              <a:t>t</a:t>
            </a:r>
            <a:r>
              <a:rPr lang="cs-CZ" altLang="cs-CZ">
                <a:sym typeface="Symbol" pitchFamily="18" charset="2"/>
              </a:rPr>
              <a:t>edy</a:t>
            </a:r>
            <a:r>
              <a:rPr lang="en-US" altLang="cs-CZ">
                <a:sym typeface="Symbol" pitchFamily="18" charset="2"/>
              </a:rPr>
              <a:t>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W/P =</a:t>
            </a:r>
            <a:r>
              <a:rPr lang="en-US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w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. P</a:t>
            </a:r>
            <a:r>
              <a:rPr lang="en-US" altLang="cs-CZ" b="1" i="1" baseline="-25000">
                <a:solidFill>
                  <a:schemeClr val="accent2"/>
                </a:solidFill>
              </a:rPr>
              <a:t>e</a:t>
            </a:r>
            <a:r>
              <a:rPr lang="en-US" altLang="cs-CZ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/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10135</TotalTime>
  <Words>1870</Words>
  <Application>Microsoft Office PowerPoint</Application>
  <PresentationFormat>Předvádění na obrazovce (4:3)</PresentationFormat>
  <Paragraphs>154</Paragraphs>
  <Slides>25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25</vt:i4>
      </vt:variant>
    </vt:vector>
  </HeadingPairs>
  <TitlesOfParts>
    <vt:vector size="32" baseType="lpstr">
      <vt:lpstr>Aptos</vt:lpstr>
      <vt:lpstr>Symbol</vt:lpstr>
      <vt:lpstr>Times New Roman</vt:lpstr>
      <vt:lpstr>Default Design</vt:lpstr>
      <vt:lpstr>obrázek</vt:lpstr>
      <vt:lpstr>Obrázek</vt:lpstr>
      <vt:lpstr>Editor rovnic 3.0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95</cp:revision>
  <cp:lastPrinted>2016-02-22T14:33:20Z</cp:lastPrinted>
  <dcterms:created xsi:type="dcterms:W3CDTF">2003-10-12T18:44:50Z</dcterms:created>
  <dcterms:modified xsi:type="dcterms:W3CDTF">2024-04-22T08:20:05Z</dcterms:modified>
</cp:coreProperties>
</file>