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7" r:id="rId2"/>
    <p:sldId id="258" r:id="rId3"/>
    <p:sldId id="259" r:id="rId4"/>
    <p:sldId id="260" r:id="rId5"/>
    <p:sldId id="287" r:id="rId6"/>
    <p:sldId id="297" r:id="rId7"/>
    <p:sldId id="308" r:id="rId8"/>
    <p:sldId id="319" r:id="rId9"/>
    <p:sldId id="307" r:id="rId10"/>
    <p:sldId id="261" r:id="rId11"/>
    <p:sldId id="262" r:id="rId12"/>
    <p:sldId id="316" r:id="rId13"/>
    <p:sldId id="317" r:id="rId14"/>
    <p:sldId id="263" r:id="rId15"/>
    <p:sldId id="284" r:id="rId16"/>
    <p:sldId id="288" r:id="rId17"/>
    <p:sldId id="285" r:id="rId18"/>
    <p:sldId id="289" r:id="rId19"/>
    <p:sldId id="290" r:id="rId20"/>
    <p:sldId id="286" r:id="rId21"/>
    <p:sldId id="264" r:id="rId22"/>
    <p:sldId id="265" r:id="rId23"/>
    <p:sldId id="291" r:id="rId24"/>
    <p:sldId id="266" r:id="rId25"/>
    <p:sldId id="292" r:id="rId26"/>
    <p:sldId id="267" r:id="rId27"/>
    <p:sldId id="273" r:id="rId28"/>
    <p:sldId id="293" r:id="rId29"/>
    <p:sldId id="274" r:id="rId30"/>
    <p:sldId id="275" r:id="rId31"/>
    <p:sldId id="294" r:id="rId32"/>
    <p:sldId id="295" r:id="rId33"/>
    <p:sldId id="276" r:id="rId34"/>
    <p:sldId id="277" r:id="rId35"/>
    <p:sldId id="278" r:id="rId36"/>
    <p:sldId id="279" r:id="rId37"/>
    <p:sldId id="298" r:id="rId38"/>
  </p:sldIdLst>
  <p:sldSz cx="9144000" cy="6858000" type="screen4x3"/>
  <p:notesSz cx="6669088" cy="9926638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0" autoAdjust="0"/>
  </p:normalViewPr>
  <p:slideViewPr>
    <p:cSldViewPr snapToGrid="0">
      <p:cViewPr varScale="1">
        <p:scale>
          <a:sx n="85" d="100"/>
          <a:sy n="85" d="100"/>
        </p:scale>
        <p:origin x="2482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rr.sharepoint.com/sites/analytici/Sdilene%20dokumenty/INFORMA&#268;N&#205;,%20PODKLADOV&#201;%20A%20V&#221;ZKUMN&#201;%20STUDIE/2020/Zruseni%20superhrube%20mzdy%20-%20verze%20listopad%202020/Graf%203%20Pr&#367;m&#283;rn&#225;%20da&#328;ov&#225;%20sazba%20p&#345;i%20r&#367;zn&#253;ch%20&#250;rovn&#237;ch%20p&#345;&#237;jm&#367;%20dom&#225;cno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16078173974886E-2"/>
          <c:y val="3.1020875472613143E-2"/>
          <c:w val="0.88463582775188654"/>
          <c:h val="0.77832617051977249"/>
        </c:manualLayout>
      </c:layout>
      <c:scatterChart>
        <c:scatterStyle val="lineMarker"/>
        <c:varyColors val="0"/>
        <c:ser>
          <c:idx val="1"/>
          <c:order val="0"/>
          <c:tx>
            <c:strRef>
              <c:f>'[Graf 3 Průměrná daňová sazba při různých úrovních příjmů domácností.xlsx]Graf 3 - prumerne danove sazby'!$L$6</c:f>
              <c:strCache>
                <c:ptCount val="1"/>
                <c:pt idx="0">
                  <c:v>Současný stav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'[Graf 3 Průměrná daňová sazba při různých úrovních příjmů domácností.xlsx]Graf 3 - prumerne danove sazby'!$O$7:$O$16</c:f>
              <c:numCache>
                <c:formatCode>#,##0.00</c:formatCode>
                <c:ptCount val="10"/>
                <c:pt idx="0">
                  <c:v>6343.1002116351092</c:v>
                </c:pt>
                <c:pt idx="1">
                  <c:v>10159.191229578524</c:v>
                </c:pt>
                <c:pt idx="2">
                  <c:v>15955.508871943839</c:v>
                </c:pt>
                <c:pt idx="3">
                  <c:v>20108.419546754914</c:v>
                </c:pt>
                <c:pt idx="4">
                  <c:v>30780.941012272739</c:v>
                </c:pt>
                <c:pt idx="5">
                  <c:v>41938.302682368085</c:v>
                </c:pt>
                <c:pt idx="6">
                  <c:v>49786.341786457553</c:v>
                </c:pt>
                <c:pt idx="7">
                  <c:v>60551.928967952714</c:v>
                </c:pt>
                <c:pt idx="8">
                  <c:v>74474.948381338225</c:v>
                </c:pt>
                <c:pt idx="9">
                  <c:v>107313.9003393835</c:v>
                </c:pt>
              </c:numCache>
            </c:numRef>
          </c:xVal>
          <c:yVal>
            <c:numRef>
              <c:f>'[Graf 3 Průměrná daňová sazba při různých úrovních příjmů domácností.xlsx]Graf 3 - prumerne danove sazby'!$L$7:$L$16</c:f>
              <c:numCache>
                <c:formatCode>General</c:formatCode>
                <c:ptCount val="10"/>
                <c:pt idx="0">
                  <c:v>-0.42190051087909802</c:v>
                </c:pt>
                <c:pt idx="1">
                  <c:v>3.420684923013563</c:v>
                </c:pt>
                <c:pt idx="2">
                  <c:v>6.0687245449282914</c:v>
                </c:pt>
                <c:pt idx="3">
                  <c:v>6.9413888242002226</c:v>
                </c:pt>
                <c:pt idx="4">
                  <c:v>8.8149684437863041</c:v>
                </c:pt>
                <c:pt idx="5">
                  <c:v>9.7146074490004022</c:v>
                </c:pt>
                <c:pt idx="6">
                  <c:v>10.785186899371748</c:v>
                </c:pt>
                <c:pt idx="7">
                  <c:v>12.026298742266301</c:v>
                </c:pt>
                <c:pt idx="8">
                  <c:v>13.048317180602284</c:v>
                </c:pt>
                <c:pt idx="9">
                  <c:v>15.366288422914524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49-4CCA-8C9D-32A40EC1CF00}"/>
            </c:ext>
          </c:extLst>
        </c:ser>
        <c:ser>
          <c:idx val="0"/>
          <c:order val="1"/>
          <c:tx>
            <c:strRef>
              <c:f>'[Graf 3 Průměrná daňová sazba při různých úrovních příjmů domácností.xlsx]Graf 3 - prumerne danove sazby'!$K$6</c:f>
              <c:strCache>
                <c:ptCount val="1"/>
                <c:pt idx="0">
                  <c:v>Dle návrhu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0070C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'[Graf 3 Průměrná daňová sazba při různých úrovních příjmů domácností.xlsx]Graf 3 - prumerne danove sazby'!$D$7:$D$16</c:f>
              <c:numCache>
                <c:formatCode>#,##0.00</c:formatCode>
                <c:ptCount val="10"/>
                <c:pt idx="0">
                  <c:v>5586.2884384304871</c:v>
                </c:pt>
                <c:pt idx="1">
                  <c:v>9536.6831697135221</c:v>
                </c:pt>
                <c:pt idx="2">
                  <c:v>14749.715320537382</c:v>
                </c:pt>
                <c:pt idx="3">
                  <c:v>19783.038541266917</c:v>
                </c:pt>
                <c:pt idx="4">
                  <c:v>32179.762297379992</c:v>
                </c:pt>
                <c:pt idx="5">
                  <c:v>42397.417003517672</c:v>
                </c:pt>
                <c:pt idx="6">
                  <c:v>50958.413858606014</c:v>
                </c:pt>
                <c:pt idx="7">
                  <c:v>61374.870482376595</c:v>
                </c:pt>
                <c:pt idx="8">
                  <c:v>74841.817336978216</c:v>
                </c:pt>
                <c:pt idx="9">
                  <c:v>108059.18784571366</c:v>
                </c:pt>
              </c:numCache>
            </c:numRef>
          </c:xVal>
          <c:yVal>
            <c:numRef>
              <c:f>'[Graf 3 Průměrná daňová sazba při různých úrovních příjmů domácností.xlsx]Graf 3 - prumerne danove sazby'!$K$7:$K$16</c:f>
              <c:numCache>
                <c:formatCode>General</c:formatCode>
                <c:ptCount val="10"/>
                <c:pt idx="0">
                  <c:v>-3.0718627873928304</c:v>
                </c:pt>
                <c:pt idx="1">
                  <c:v>-0.35849398149214784</c:v>
                </c:pt>
                <c:pt idx="2">
                  <c:v>2.2054504284952761</c:v>
                </c:pt>
                <c:pt idx="3">
                  <c:v>3.1577873417847089</c:v>
                </c:pt>
                <c:pt idx="4">
                  <c:v>4.4937730269453153</c:v>
                </c:pt>
                <c:pt idx="5">
                  <c:v>5.3002063874079459</c:v>
                </c:pt>
                <c:pt idx="6">
                  <c:v>6.3814648614826535</c:v>
                </c:pt>
                <c:pt idx="7">
                  <c:v>7.6016587830471698</c:v>
                </c:pt>
                <c:pt idx="8">
                  <c:v>8.6770367156684234</c:v>
                </c:pt>
                <c:pt idx="9">
                  <c:v>11.287752032017345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749-4CCA-8C9D-32A40EC1C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34047"/>
        <c:axId val="1175563327"/>
      </c:scatterChart>
      <c:valAx>
        <c:axId val="1351134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cs-CZ"/>
                  <a:t>Měsíční zdanitelný příjem domácnosti</a:t>
                </a:r>
              </a:p>
            </c:rich>
          </c:tx>
          <c:layout>
            <c:manualLayout>
              <c:xMode val="edge"/>
              <c:yMode val="edge"/>
              <c:x val="0.35742322618994404"/>
              <c:y val="0.87963916718631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175563327"/>
        <c:crosses val="autoZero"/>
        <c:crossBetween val="midCat"/>
      </c:valAx>
      <c:valAx>
        <c:axId val="117556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cs-CZ"/>
                  <a:t>Průměrný daňová sazba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51134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01D8CEA-98BF-40E9-813C-03E82A1A8A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01" tIns="45401" rIns="90801" bIns="4540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097F833-3B17-42E5-9C88-CB35702D3D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01" tIns="45401" rIns="90801" bIns="454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7E58D42-094F-4CA7-8C77-F68AB5EA3A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01" tIns="45401" rIns="90801" bIns="4540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90F2C180-0FB5-476D-AF28-1FA0518C43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01" tIns="45401" rIns="90801" bIns="454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FC3F28-4FBC-4CA3-9749-2A63ADE39EB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A6AA91-501C-42A4-BCED-8C5D69605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94B159-520F-4435-A763-2A2AED0130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8CEC62-D776-40E4-88CC-EB847AE16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40ADE-9154-4C2B-A9A5-CDBDF8A06A1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3205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84457-DBF5-44E0-983A-D824105F4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514766-41BD-4DA6-89D2-B8DB9532C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F8517B-8A5F-4D75-BB6E-FCAF6A14B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2D47D-2A58-408F-BCDC-8F80DE672FA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58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F106AB-E870-4F43-9268-DBE6EDEEE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811774-C929-4D47-9859-6D23BA8E7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9DEC3A-0838-41E6-846A-D000CDDA0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7B83D-457A-4B68-9C1A-C5309774AD1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583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11C34C-FA3A-4012-9BBB-B0F2CE472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8444B9-71F3-45D8-A43B-AD678D5BF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3BC15A-0178-4289-ACAF-271E91DB7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29B7B-3D40-4D2A-B158-7B769A55C22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63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77EB3B-15C9-449D-BBB2-AB2E4905B0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E78AE-3DD5-4359-9A04-8A7478B0A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2D24F6-E267-4314-81B0-E986D7D2B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C53F-8E3D-4CBF-854E-C949568E034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1136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351F3-2DA6-4B38-AB64-8A082843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D6BD3-6567-4793-A08E-E454AA8434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B32DE-3523-42C2-893C-3141DD13A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8239E-6EB6-4F77-AF36-66D64BAD917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323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197C52-10D6-412A-97E0-C08033654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BAFD9D-AED7-49E1-81F0-87A500109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F0EAB4-7241-4BCD-862C-A9BA5F6A0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BA6D5-53E4-4CD1-8AB0-C4808DEA488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461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5F7127-D8DF-4408-8CD8-2F032C413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75AB8-2610-4AD2-942F-8B4FF1981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2821FD-D8D7-4D49-B353-B66435DD4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D6502-9F2F-46F2-9B3F-CC8B4F58C62D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2646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9EB7FB-C2A6-4D82-BDE2-98AFC0B39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DD4E0E-1843-4825-833A-AFDC566A3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29E02F-562B-417C-8A58-5D2CFF2D1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2808-EB15-4B59-B73B-047ADF97928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2426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9F06E-8913-40FC-928D-8C57A802F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BE2D-093C-4FF9-8429-CD7DB64BD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846C6-636E-4044-8012-3D6FFF4AD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F306-3F16-45C0-8782-FAED26E5088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373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FD962-B57D-4248-84E6-0EC38D10B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3AE78-FAF3-4267-BA84-53B14E4FB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FFB02-AC80-497D-9197-A8035A5DE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6C48-C899-4A5D-98A3-FF038402D14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89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F331094-9214-4623-BC5A-61E3AE482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290565-E4EE-4590-B8B5-4E904F0FE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5C45686-2B58-4C9C-8841-B0597B7CD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D078C28-D407-46F0-9564-2668AA3CF6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1E88B6-980F-4FAD-B8BD-6B3ED0EBB3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8CF925-91A4-46A2-86E2-826AC0CA1C4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08C8AF-58F0-42BF-95CA-0614406E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Teorie reálných hospodářských cyklů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(</a:t>
            </a:r>
            <a:r>
              <a:rPr lang="en-GB" altLang="cs-CZ" sz="2800" b="1" i="1">
                <a:solidFill>
                  <a:schemeClr val="tx2"/>
                </a:solidFill>
              </a:rPr>
              <a:t>Real Business Cycles Theory</a:t>
            </a:r>
            <a:r>
              <a:rPr lang="cs-CZ" altLang="cs-CZ" sz="2800" b="1" i="1">
                <a:solidFill>
                  <a:schemeClr val="tx2"/>
                </a:solidFill>
              </a:rPr>
              <a:t>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F031C734-B321-4B52-B96F-A9366BD25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985838"/>
            <a:ext cx="78486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 b="1" dirty="0">
                <a:solidFill>
                  <a:schemeClr val="accent2"/>
                </a:solidFill>
              </a:rPr>
              <a:t>K</a:t>
            </a:r>
            <a:r>
              <a:rPr lang="en-US" altLang="cs-CZ" sz="2000" b="1" dirty="0" err="1">
                <a:solidFill>
                  <a:schemeClr val="accent2"/>
                </a:solidFill>
              </a:rPr>
              <a:t>riti</a:t>
            </a:r>
            <a:r>
              <a:rPr lang="cs-CZ" altLang="cs-CZ" sz="2000" b="1" dirty="0" err="1">
                <a:solidFill>
                  <a:schemeClr val="accent2"/>
                </a:solidFill>
              </a:rPr>
              <a:t>ka</a:t>
            </a:r>
            <a:r>
              <a:rPr lang="cs-CZ" altLang="cs-CZ" sz="2000" b="1" dirty="0">
                <a:solidFill>
                  <a:schemeClr val="accent2"/>
                </a:solidFill>
              </a:rPr>
              <a:t> modelu </a:t>
            </a:r>
            <a:r>
              <a:rPr lang="en-GB" altLang="cs-CZ" sz="2000" b="1" dirty="0">
                <a:solidFill>
                  <a:schemeClr val="accent2"/>
                </a:solidFill>
              </a:rPr>
              <a:t>IS-LM </a:t>
            </a:r>
            <a:r>
              <a:rPr lang="en-GB" altLang="cs-CZ" sz="2000" dirty="0"/>
              <a:t>	- </a:t>
            </a:r>
            <a:r>
              <a:rPr lang="cs-CZ" altLang="cs-CZ" sz="2000" i="1" dirty="0">
                <a:solidFill>
                  <a:srgbClr val="33CC33"/>
                </a:solidFill>
              </a:rPr>
              <a:t>špatné mikroekonomické základy</a:t>
            </a:r>
            <a:endParaRPr lang="en-GB" altLang="cs-CZ" sz="2000" i="1" dirty="0">
              <a:solidFill>
                <a:srgbClr val="33CC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dirty="0">
                <a:solidFill>
                  <a:srgbClr val="33CC33"/>
                </a:solidFill>
              </a:rPr>
              <a:t>			- </a:t>
            </a:r>
            <a:r>
              <a:rPr lang="cs-CZ" altLang="cs-CZ" sz="2000" i="1" dirty="0">
                <a:solidFill>
                  <a:srgbClr val="33CC33"/>
                </a:solidFill>
              </a:rPr>
              <a:t>často založen jen na empirických zjištěních</a:t>
            </a:r>
            <a:endParaRPr lang="en-GB" altLang="cs-CZ" sz="2000" i="1" dirty="0">
              <a:solidFill>
                <a:srgbClr val="33CC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i="1" dirty="0">
                <a:solidFill>
                  <a:srgbClr val="33CC33"/>
                </a:solidFill>
              </a:rPr>
              <a:t>			- model</a:t>
            </a:r>
            <a:r>
              <a:rPr lang="cs-CZ" altLang="cs-CZ" sz="2000" i="1" dirty="0" err="1">
                <a:solidFill>
                  <a:srgbClr val="33CC33"/>
                </a:solidFill>
              </a:rPr>
              <a:t>uje</a:t>
            </a:r>
            <a:r>
              <a:rPr lang="cs-CZ" altLang="cs-CZ" sz="2000" i="1" dirty="0">
                <a:solidFill>
                  <a:srgbClr val="33CC33"/>
                </a:solidFill>
              </a:rPr>
              <a:t> různé trhy odděleně</a:t>
            </a:r>
            <a:endParaRPr lang="en-GB" altLang="cs-CZ" sz="2000" i="1" dirty="0">
              <a:solidFill>
                <a:srgbClr val="33CC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i="1" dirty="0">
                <a:solidFill>
                  <a:srgbClr val="33CC33"/>
                </a:solidFill>
              </a:rPr>
              <a:t>			- </a:t>
            </a:r>
            <a:r>
              <a:rPr lang="en-GB" altLang="cs-CZ" sz="2000" i="1" dirty="0" err="1">
                <a:solidFill>
                  <a:srgbClr val="33CC33"/>
                </a:solidFill>
              </a:rPr>
              <a:t>ignor</a:t>
            </a:r>
            <a:r>
              <a:rPr lang="cs-CZ" altLang="cs-CZ" sz="2000" i="1" dirty="0" err="1">
                <a:solidFill>
                  <a:srgbClr val="33CC33"/>
                </a:solidFill>
              </a:rPr>
              <a:t>uje</a:t>
            </a:r>
            <a:r>
              <a:rPr lang="cs-CZ" altLang="cs-CZ" sz="2000" i="1" dirty="0">
                <a:solidFill>
                  <a:srgbClr val="33CC33"/>
                </a:solidFill>
              </a:rPr>
              <a:t> nabídkovou stranu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i="1" dirty="0">
                <a:solidFill>
                  <a:srgbClr val="33CC33"/>
                </a:solidFill>
              </a:rPr>
              <a:t>			- </a:t>
            </a:r>
            <a:r>
              <a:rPr lang="en-GB" altLang="cs-CZ" sz="2000" i="1" dirty="0" err="1">
                <a:solidFill>
                  <a:srgbClr val="33CC33"/>
                </a:solidFill>
              </a:rPr>
              <a:t>ignor</a:t>
            </a:r>
            <a:r>
              <a:rPr lang="cs-CZ" altLang="cs-CZ" sz="2000" i="1" dirty="0" err="1">
                <a:solidFill>
                  <a:srgbClr val="33CC33"/>
                </a:solidFill>
              </a:rPr>
              <a:t>uje</a:t>
            </a:r>
            <a:r>
              <a:rPr lang="cs-CZ" altLang="cs-CZ" sz="2000" i="1" dirty="0">
                <a:solidFill>
                  <a:srgbClr val="33CC33"/>
                </a:solidFill>
              </a:rPr>
              <a:t> očekávání</a:t>
            </a:r>
            <a:endParaRPr lang="en-GB" altLang="cs-CZ" sz="2000" i="1" dirty="0">
              <a:solidFill>
                <a:srgbClr val="33CC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i="1" dirty="0">
                <a:solidFill>
                  <a:srgbClr val="33CC33"/>
                </a:solidFill>
              </a:rPr>
              <a:t>			- </a:t>
            </a:r>
            <a:r>
              <a:rPr lang="cs-CZ" altLang="cs-CZ" sz="2000" i="1" dirty="0">
                <a:solidFill>
                  <a:srgbClr val="33CC33"/>
                </a:solidFill>
              </a:rPr>
              <a:t>špatná </a:t>
            </a:r>
            <a:r>
              <a:rPr lang="en-GB" altLang="cs-CZ" sz="2000" i="1" dirty="0" err="1">
                <a:solidFill>
                  <a:srgbClr val="33CC33"/>
                </a:solidFill>
              </a:rPr>
              <a:t>dynami</a:t>
            </a:r>
            <a:r>
              <a:rPr lang="cs-CZ" altLang="cs-CZ" sz="2000" i="1" dirty="0" err="1">
                <a:solidFill>
                  <a:srgbClr val="33CC33"/>
                </a:solidFill>
              </a:rPr>
              <a:t>ka</a:t>
            </a:r>
            <a:r>
              <a:rPr lang="en-GB" altLang="cs-CZ" sz="2000" i="1" dirty="0">
                <a:solidFill>
                  <a:srgbClr val="33CC33"/>
                </a:solidFill>
              </a:rPr>
              <a:t> model</a:t>
            </a:r>
            <a:r>
              <a:rPr lang="cs-CZ" altLang="cs-CZ" sz="2000" i="1" dirty="0">
                <a:solidFill>
                  <a:srgbClr val="33CC33"/>
                </a:solidFill>
              </a:rPr>
              <a:t>u</a:t>
            </a:r>
            <a:endParaRPr lang="en-GB" altLang="cs-CZ" sz="2000" i="1" dirty="0">
              <a:solidFill>
                <a:srgbClr val="33CC33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cs-CZ" sz="2000" b="1" dirty="0">
                <a:solidFill>
                  <a:schemeClr val="accent2"/>
                </a:solidFill>
              </a:rPr>
              <a:t>Rea</a:t>
            </a:r>
            <a:r>
              <a:rPr lang="cs-CZ" altLang="cs-CZ" sz="2000" b="1" dirty="0" err="1">
                <a:solidFill>
                  <a:schemeClr val="accent2"/>
                </a:solidFill>
              </a:rPr>
              <a:t>kce</a:t>
            </a:r>
            <a:r>
              <a:rPr lang="cs-CZ" altLang="cs-CZ" sz="2000" b="1" dirty="0">
                <a:solidFill>
                  <a:schemeClr val="accent2"/>
                </a:solidFill>
              </a:rPr>
              <a:t> na </a:t>
            </a:r>
            <a:r>
              <a:rPr lang="en-GB" altLang="cs-CZ" sz="2000" b="1" dirty="0">
                <a:solidFill>
                  <a:schemeClr val="accent2"/>
                </a:solidFill>
              </a:rPr>
              <a:t>model</a:t>
            </a:r>
            <a:r>
              <a:rPr lang="cs-CZ" altLang="cs-CZ" sz="2000" b="1" dirty="0">
                <a:solidFill>
                  <a:schemeClr val="accent2"/>
                </a:solidFill>
              </a:rPr>
              <a:t>y</a:t>
            </a:r>
            <a:r>
              <a:rPr lang="en-GB" altLang="cs-CZ" sz="2000" b="1" dirty="0">
                <a:solidFill>
                  <a:schemeClr val="accent2"/>
                </a:solidFill>
              </a:rPr>
              <a:t> </a:t>
            </a:r>
            <a:r>
              <a:rPr lang="cs-CZ" altLang="cs-CZ" sz="2000" b="1" dirty="0">
                <a:solidFill>
                  <a:schemeClr val="accent2"/>
                </a:solidFill>
              </a:rPr>
              <a:t>AS </a:t>
            </a:r>
            <a:r>
              <a:rPr lang="en-GB" altLang="cs-CZ" sz="2000" dirty="0"/>
              <a:t>(Friedman, Lucas)- </a:t>
            </a:r>
            <a:r>
              <a:rPr lang="cs-CZ" altLang="cs-CZ" sz="2000" dirty="0"/>
              <a:t>iluze trvá pouze krátkou dobu </a:t>
            </a:r>
            <a:r>
              <a:rPr lang="en-GB" altLang="cs-CZ" sz="2000" dirty="0"/>
              <a:t>(1-2 m</a:t>
            </a:r>
            <a:r>
              <a:rPr lang="cs-CZ" altLang="cs-CZ" sz="2000" dirty="0" err="1"/>
              <a:t>ěsíce</a:t>
            </a:r>
            <a:r>
              <a:rPr lang="en-GB" altLang="cs-CZ" sz="2000" dirty="0"/>
              <a:t>), </a:t>
            </a:r>
            <a:r>
              <a:rPr lang="cs-CZ" altLang="cs-CZ" sz="2000" i="1" dirty="0">
                <a:solidFill>
                  <a:srgbClr val="33CC33"/>
                </a:solidFill>
              </a:rPr>
              <a:t>nezvládá vysvětlit delší cykly</a:t>
            </a:r>
            <a:r>
              <a:rPr lang="en-GB" altLang="cs-CZ" sz="2000" dirty="0"/>
              <a:t> (empiric</a:t>
            </a:r>
            <a:r>
              <a:rPr lang="cs-CZ" altLang="cs-CZ" sz="2000" dirty="0" err="1"/>
              <a:t>ky</a:t>
            </a:r>
            <a:r>
              <a:rPr lang="cs-CZ" altLang="cs-CZ" sz="2000" dirty="0"/>
              <a:t> </a:t>
            </a:r>
            <a:r>
              <a:rPr lang="en-GB" altLang="cs-CZ" sz="2000" dirty="0"/>
              <a:t>4-5 </a:t>
            </a:r>
            <a:r>
              <a:rPr lang="cs-CZ" altLang="cs-CZ" sz="2000" dirty="0"/>
              <a:t>let</a:t>
            </a:r>
            <a:r>
              <a:rPr lang="en-GB" altLang="cs-CZ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000" dirty="0"/>
              <a:t>RBCT- </a:t>
            </a:r>
            <a:r>
              <a:rPr lang="cs-CZ" altLang="cs-CZ" sz="2000" dirty="0"/>
              <a:t>navazuje na modely </a:t>
            </a:r>
            <a:r>
              <a:rPr lang="en-GB" altLang="cs-CZ" sz="2000" dirty="0"/>
              <a:t>AS, </a:t>
            </a:r>
            <a:r>
              <a:rPr lang="en-GB" altLang="cs-CZ" sz="2000" i="1" dirty="0">
                <a:solidFill>
                  <a:srgbClr val="33CC33"/>
                </a:solidFill>
              </a:rPr>
              <a:t>flu</a:t>
            </a:r>
            <a:r>
              <a:rPr lang="cs-CZ" altLang="cs-CZ" sz="2000" i="1" dirty="0">
                <a:solidFill>
                  <a:srgbClr val="33CC33"/>
                </a:solidFill>
              </a:rPr>
              <a:t>k</a:t>
            </a:r>
            <a:r>
              <a:rPr lang="en-GB" altLang="cs-CZ" sz="2000" i="1" dirty="0" err="1">
                <a:solidFill>
                  <a:srgbClr val="33CC33"/>
                </a:solidFill>
              </a:rPr>
              <a:t>tua</a:t>
            </a:r>
            <a:r>
              <a:rPr lang="cs-CZ" altLang="cs-CZ" sz="2000" i="1" dirty="0" err="1">
                <a:solidFill>
                  <a:srgbClr val="33CC33"/>
                </a:solidFill>
              </a:rPr>
              <a:t>ce</a:t>
            </a:r>
            <a:r>
              <a:rPr lang="cs-CZ" altLang="cs-CZ" sz="2000" i="1" dirty="0">
                <a:solidFill>
                  <a:srgbClr val="33CC33"/>
                </a:solidFill>
              </a:rPr>
              <a:t> výstupu jsou vysvětleny změnami </a:t>
            </a:r>
            <a:r>
              <a:rPr lang="en-GB" altLang="cs-CZ" sz="2000" dirty="0" err="1"/>
              <a:t>produ</a:t>
            </a:r>
            <a:r>
              <a:rPr lang="cs-CZ" altLang="cs-CZ" sz="2000" dirty="0" err="1"/>
              <a:t>kční</a:t>
            </a:r>
            <a:r>
              <a:rPr lang="cs-CZ" altLang="cs-CZ" sz="2000" dirty="0"/>
              <a:t> </a:t>
            </a:r>
            <a:r>
              <a:rPr lang="en-GB" altLang="cs-CZ" sz="2000" dirty="0"/>
              <a:t>fun</a:t>
            </a:r>
            <a:r>
              <a:rPr lang="cs-CZ" altLang="cs-CZ" sz="2000" dirty="0"/>
              <a:t>k</a:t>
            </a:r>
            <a:r>
              <a:rPr lang="en-GB" altLang="cs-CZ" sz="2000" dirty="0"/>
              <a:t>c</a:t>
            </a:r>
            <a:r>
              <a:rPr lang="cs-CZ" altLang="cs-CZ" sz="2000" dirty="0"/>
              <a:t>e</a:t>
            </a:r>
            <a:r>
              <a:rPr lang="en-GB" altLang="cs-CZ" sz="2000" dirty="0"/>
              <a:t> (</a:t>
            </a:r>
            <a:r>
              <a:rPr lang="en-GB" altLang="cs-CZ" sz="2000" dirty="0" err="1"/>
              <a:t>technolog</a:t>
            </a:r>
            <a:r>
              <a:rPr lang="cs-CZ" altLang="cs-CZ" sz="2000" dirty="0" err="1"/>
              <a:t>ie</a:t>
            </a:r>
            <a:r>
              <a:rPr lang="en-GB" altLang="cs-CZ" sz="2000" dirty="0"/>
              <a:t>) a</a:t>
            </a:r>
            <a:r>
              <a:rPr lang="cs-CZ" altLang="cs-CZ" sz="2000" dirty="0"/>
              <a:t> tedy </a:t>
            </a:r>
            <a:r>
              <a:rPr lang="en-GB" altLang="cs-CZ" sz="2000" i="1" dirty="0" err="1">
                <a:solidFill>
                  <a:srgbClr val="33CC33"/>
                </a:solidFill>
              </a:rPr>
              <a:t>poten</a:t>
            </a:r>
            <a:r>
              <a:rPr lang="cs-CZ" altLang="cs-CZ" sz="2000" i="1" dirty="0" err="1">
                <a:solidFill>
                  <a:srgbClr val="33CC33"/>
                </a:solidFill>
              </a:rPr>
              <a:t>ciálního</a:t>
            </a:r>
            <a:r>
              <a:rPr lang="cs-CZ" altLang="cs-CZ" sz="2000" i="1" dirty="0">
                <a:solidFill>
                  <a:srgbClr val="33CC33"/>
                </a:solidFill>
              </a:rPr>
              <a:t> výstupu</a:t>
            </a:r>
            <a:endParaRPr lang="en-GB" altLang="cs-CZ" sz="2000" i="1" dirty="0">
              <a:solidFill>
                <a:srgbClr val="33CC33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 dirty="0">
                <a:solidFill>
                  <a:srgbClr val="33CC33"/>
                </a:solidFill>
              </a:rPr>
              <a:t>Změna </a:t>
            </a:r>
            <a:r>
              <a:rPr lang="en-GB" altLang="cs-CZ" sz="2000" i="1" dirty="0" err="1">
                <a:solidFill>
                  <a:srgbClr val="33CC33"/>
                </a:solidFill>
              </a:rPr>
              <a:t>technolog</a:t>
            </a:r>
            <a:r>
              <a:rPr lang="cs-CZ" altLang="cs-CZ" sz="2000" i="1" dirty="0" err="1">
                <a:solidFill>
                  <a:srgbClr val="33CC33"/>
                </a:solidFill>
              </a:rPr>
              <a:t>ie</a:t>
            </a:r>
            <a:r>
              <a:rPr lang="cs-CZ" altLang="cs-CZ" sz="2000" i="1" dirty="0">
                <a:solidFill>
                  <a:srgbClr val="33CC33"/>
                </a:solidFill>
              </a:rPr>
              <a:t> </a:t>
            </a:r>
            <a:r>
              <a:rPr lang="cs-CZ" altLang="cs-CZ" sz="2000" dirty="0"/>
              <a:t>v těchto</a:t>
            </a:r>
            <a:r>
              <a:rPr lang="en-GB" altLang="cs-CZ" sz="2000" dirty="0"/>
              <a:t> model</a:t>
            </a:r>
            <a:r>
              <a:rPr lang="cs-CZ" altLang="cs-CZ" sz="2000" dirty="0"/>
              <a:t>ech </a:t>
            </a:r>
            <a:r>
              <a:rPr lang="en-GB" altLang="cs-CZ" sz="2000" i="1" dirty="0">
                <a:solidFill>
                  <a:srgbClr val="33CC33"/>
                </a:solidFill>
              </a:rPr>
              <a:t>exogen</a:t>
            </a:r>
            <a:r>
              <a:rPr lang="cs-CZ" altLang="cs-CZ" sz="2000" i="1" dirty="0">
                <a:solidFill>
                  <a:srgbClr val="33CC33"/>
                </a:solidFill>
              </a:rPr>
              <a:t>ní</a:t>
            </a:r>
            <a:r>
              <a:rPr lang="en-GB" altLang="cs-CZ" sz="2000" dirty="0"/>
              <a:t> </a:t>
            </a:r>
            <a:endParaRPr lang="cs-CZ" altLang="cs-CZ" sz="2000" dirty="0"/>
          </a:p>
          <a:p>
            <a:pPr eaLnBrk="1" hangingPunct="1">
              <a:spcBef>
                <a:spcPct val="50000"/>
              </a:spcBef>
            </a:pPr>
            <a:r>
              <a:rPr lang="cs-CZ" altLang="cs-CZ" sz="2000" b="1" dirty="0" err="1">
                <a:solidFill>
                  <a:schemeClr val="accent2"/>
                </a:solidFill>
              </a:rPr>
              <a:t>Ek</a:t>
            </a:r>
            <a:r>
              <a:rPr lang="en-GB" altLang="cs-CZ" sz="2000" b="1" dirty="0" err="1">
                <a:solidFill>
                  <a:schemeClr val="accent2"/>
                </a:solidFill>
              </a:rPr>
              <a:t>onom</a:t>
            </a:r>
            <a:r>
              <a:rPr lang="cs-CZ" altLang="cs-CZ" sz="2000" b="1" dirty="0" err="1">
                <a:solidFill>
                  <a:schemeClr val="accent2"/>
                </a:solidFill>
              </a:rPr>
              <a:t>ika</a:t>
            </a:r>
            <a:r>
              <a:rPr lang="cs-CZ" altLang="cs-CZ" sz="2000" b="1" dirty="0">
                <a:solidFill>
                  <a:schemeClr val="accent2"/>
                </a:solidFill>
              </a:rPr>
              <a:t> </a:t>
            </a:r>
            <a:r>
              <a:rPr lang="en-GB" altLang="cs-CZ" sz="2000" b="1" dirty="0">
                <a:solidFill>
                  <a:schemeClr val="accent2"/>
                </a:solidFill>
              </a:rPr>
              <a:t>Robinson</a:t>
            </a:r>
            <a:r>
              <a:rPr lang="cs-CZ" altLang="cs-CZ" sz="2000" b="1" dirty="0">
                <a:solidFill>
                  <a:schemeClr val="accent2"/>
                </a:solidFill>
              </a:rPr>
              <a:t>a</a:t>
            </a:r>
            <a:r>
              <a:rPr lang="en-GB" altLang="cs-CZ" sz="2000" b="1" dirty="0">
                <a:solidFill>
                  <a:schemeClr val="accent2"/>
                </a:solidFill>
              </a:rPr>
              <a:t> Crusoe</a:t>
            </a:r>
            <a:endParaRPr lang="cs-CZ" altLang="cs-CZ" sz="2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cs-CZ" sz="2000" b="1" dirty="0" err="1">
                <a:solidFill>
                  <a:schemeClr val="accent2"/>
                </a:solidFill>
              </a:rPr>
              <a:t>Intertempor</a:t>
            </a:r>
            <a:r>
              <a:rPr lang="cs-CZ" altLang="cs-CZ" sz="2000" b="1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b="1" dirty="0">
                <a:solidFill>
                  <a:schemeClr val="accent2"/>
                </a:solidFill>
              </a:rPr>
              <a:t> (</a:t>
            </a:r>
            <a:r>
              <a:rPr lang="cs-CZ" altLang="cs-CZ" sz="2000" b="1" dirty="0" err="1">
                <a:solidFill>
                  <a:schemeClr val="accent2"/>
                </a:solidFill>
              </a:rPr>
              <a:t>mezičasové</a:t>
            </a:r>
            <a:r>
              <a:rPr lang="cs-CZ" altLang="cs-CZ" sz="2000" b="1" dirty="0">
                <a:solidFill>
                  <a:schemeClr val="accent2"/>
                </a:solidFill>
              </a:rPr>
              <a:t>) rozpočtové omezení</a:t>
            </a:r>
            <a:r>
              <a:rPr lang="en-GB" altLang="cs-CZ" sz="2000" b="1" dirty="0">
                <a:solidFill>
                  <a:schemeClr val="accent2"/>
                </a:solidFill>
              </a:rPr>
              <a:t> </a:t>
            </a:r>
            <a:r>
              <a:rPr lang="en-GB" altLang="cs-CZ" sz="2000" dirty="0"/>
              <a:t>(</a:t>
            </a:r>
            <a:r>
              <a:rPr lang="cs-CZ" altLang="cs-CZ" sz="2000" dirty="0"/>
              <a:t>mezi dvěma obdobími</a:t>
            </a:r>
            <a:r>
              <a:rPr lang="en-GB" altLang="cs-CZ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000" b="1" dirty="0" err="1">
                <a:solidFill>
                  <a:schemeClr val="accent2"/>
                </a:solidFill>
              </a:rPr>
              <a:t>Intratempor</a:t>
            </a:r>
            <a:r>
              <a:rPr lang="cs-CZ" altLang="cs-CZ" sz="2000" b="1" dirty="0" err="1">
                <a:solidFill>
                  <a:schemeClr val="accent2"/>
                </a:solidFill>
              </a:rPr>
              <a:t>ální</a:t>
            </a:r>
            <a:r>
              <a:rPr lang="en-GB" altLang="cs-CZ" sz="2000" b="1" dirty="0">
                <a:solidFill>
                  <a:schemeClr val="accent2"/>
                </a:solidFill>
              </a:rPr>
              <a:t> </a:t>
            </a:r>
            <a:r>
              <a:rPr lang="en-GB" altLang="cs-CZ" sz="2000" b="1" dirty="0" err="1">
                <a:solidFill>
                  <a:schemeClr val="accent2"/>
                </a:solidFill>
              </a:rPr>
              <a:t>rozpočtové</a:t>
            </a:r>
            <a:r>
              <a:rPr lang="en-GB" altLang="cs-CZ" sz="2000" b="1" dirty="0">
                <a:solidFill>
                  <a:schemeClr val="accent2"/>
                </a:solidFill>
              </a:rPr>
              <a:t> </a:t>
            </a:r>
            <a:r>
              <a:rPr lang="en-GB" altLang="cs-CZ" sz="2000" b="1" dirty="0" err="1">
                <a:solidFill>
                  <a:schemeClr val="accent2"/>
                </a:solidFill>
              </a:rPr>
              <a:t>omezení</a:t>
            </a:r>
            <a:r>
              <a:rPr lang="en-GB" altLang="cs-CZ" sz="2000" b="1" dirty="0">
                <a:solidFill>
                  <a:schemeClr val="accent2"/>
                </a:solidFill>
              </a:rPr>
              <a:t> </a:t>
            </a:r>
            <a:r>
              <a:rPr lang="en-GB" altLang="cs-CZ" sz="2000" dirty="0"/>
              <a:t>(</a:t>
            </a:r>
            <a:r>
              <a:rPr lang="cs-CZ" altLang="cs-CZ" sz="2000" dirty="0"/>
              <a:t>mezi spotřebou a volným časem</a:t>
            </a:r>
            <a:r>
              <a:rPr lang="en-GB" altLang="cs-CZ" sz="2000" dirty="0"/>
              <a:t>)</a:t>
            </a:r>
          </a:p>
          <a:p>
            <a:pPr eaLnBrk="1" hangingPunct="1">
              <a:spcBef>
                <a:spcPct val="50000"/>
              </a:spcBef>
            </a:pPr>
            <a:endParaRPr lang="en-GB" alt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>
            <a:extLst>
              <a:ext uri="{FF2B5EF4-FFF2-40B4-BE49-F238E27FC236}">
                <a16:creationId xmlns:a16="http://schemas.microsoft.com/office/drawing/2014/main" id="{FAFF9A2A-9C15-4B9D-BB4C-EAB27BA2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749300"/>
            <a:ext cx="8220075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olidFill>
                  <a:schemeClr val="accent2"/>
                </a:solidFill>
              </a:rPr>
              <a:t>B.</a:t>
            </a:r>
            <a:r>
              <a:rPr lang="en-GB" altLang="cs-CZ" sz="2400">
                <a:solidFill>
                  <a:schemeClr val="accent2"/>
                </a:solidFill>
              </a:rPr>
              <a:t>I. </a:t>
            </a:r>
            <a:r>
              <a:rPr lang="cs-CZ" altLang="cs-CZ" sz="2400" u="sng">
                <a:solidFill>
                  <a:schemeClr val="accent2"/>
                </a:solidFill>
              </a:rPr>
              <a:t>Změna podílu veřejného dluhu/HDP (s ražebným)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110000"/>
              </a:spcBef>
              <a:buFontTx/>
              <a:buNone/>
            </a:pPr>
            <a:r>
              <a:rPr lang="en-GB" altLang="cs-CZ" sz="2400"/>
              <a:t>	</a:t>
            </a:r>
            <a:endParaRPr lang="cs-CZ" altLang="cs-CZ" sz="2400"/>
          </a:p>
          <a:p>
            <a:pPr eaLnBrk="1" hangingPunct="1">
              <a:spcBef>
                <a:spcPct val="110000"/>
              </a:spcBef>
              <a:buFontTx/>
              <a:buNone/>
            </a:pPr>
            <a:endParaRPr lang="cs-CZ" altLang="cs-CZ" sz="2400"/>
          </a:p>
          <a:p>
            <a:pPr eaLnBrk="1" hangingPunct="1">
              <a:spcBef>
                <a:spcPct val="110000"/>
              </a:spcBef>
              <a:buFontTx/>
              <a:buNone/>
            </a:pPr>
            <a:r>
              <a:rPr lang="en-GB" altLang="cs-CZ" sz="2400"/>
              <a:t>t</a:t>
            </a:r>
            <a:r>
              <a:rPr lang="cs-CZ" altLang="cs-CZ" sz="2400"/>
              <a:t>edy pro</a:t>
            </a:r>
            <a:r>
              <a:rPr lang="en-GB" altLang="cs-CZ" sz="2400"/>
              <a:t> </a:t>
            </a:r>
            <a:r>
              <a:rPr lang="en-GB" altLang="cs-CZ" sz="2400" b="1" i="1"/>
              <a:t>d(</a:t>
            </a:r>
            <a:r>
              <a:rPr lang="en-US" altLang="cs-CZ" sz="2400" b="1" i="1"/>
              <a:t>[</a:t>
            </a:r>
            <a:r>
              <a:rPr lang="en-GB" altLang="cs-CZ" sz="2400" b="1" i="1"/>
              <a:t>P.D</a:t>
            </a:r>
            <a:r>
              <a:rPr lang="en-GB" altLang="cs-CZ" sz="2400" b="1" i="1" baseline="-25000"/>
              <a:t>g</a:t>
            </a:r>
            <a:r>
              <a:rPr lang="en-GB" altLang="cs-CZ" sz="2400" b="1" i="1"/>
              <a:t>]/[P.Y])/dt=0</a:t>
            </a:r>
            <a:r>
              <a:rPr lang="en-GB" altLang="cs-CZ" sz="2400"/>
              <a:t>:   		</a:t>
            </a:r>
          </a:p>
        </p:txBody>
      </p:sp>
      <p:graphicFrame>
        <p:nvGraphicFramePr>
          <p:cNvPr id="110607" name="Object 15">
            <a:extLst>
              <a:ext uri="{FF2B5EF4-FFF2-40B4-BE49-F238E27FC236}">
                <a16:creationId xmlns:a16="http://schemas.microsoft.com/office/drawing/2014/main" id="{6FB6557B-F7F5-466F-8686-A4E63B410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1366838"/>
          <a:ext cx="49514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03500" imgH="673100" progId="Equation.3">
                  <p:embed/>
                </p:oleObj>
              </mc:Choice>
              <mc:Fallback>
                <p:oleObj name="Rovnice" r:id="rId2" imgW="2603500" imgH="673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366838"/>
                        <a:ext cx="495141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>
            <a:extLst>
              <a:ext uri="{FF2B5EF4-FFF2-40B4-BE49-F238E27FC236}">
                <a16:creationId xmlns:a16="http://schemas.microsoft.com/office/drawing/2014/main" id="{A6FA9646-C914-4053-8E77-563E63311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3603625"/>
          <a:ext cx="29543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536700" imgH="241300" progId="Equation.3">
                  <p:embed/>
                </p:oleObj>
              </mc:Choice>
              <mc:Fallback>
                <p:oleObj name="Rovnice" r:id="rId4" imgW="15367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603625"/>
                        <a:ext cx="29543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>
            <a:extLst>
              <a:ext uri="{FF2B5EF4-FFF2-40B4-BE49-F238E27FC236}">
                <a16:creationId xmlns:a16="http://schemas.microsoft.com/office/drawing/2014/main" id="{2D83B165-36BC-4A66-A4E5-89562D7EF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4357688"/>
          <a:ext cx="44910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336800" imgH="241300" progId="Equation.3">
                  <p:embed/>
                </p:oleObj>
              </mc:Choice>
              <mc:Fallback>
                <p:oleObj name="Rovnice" r:id="rId6" imgW="23368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357688"/>
                        <a:ext cx="44910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>
            <a:extLst>
              <a:ext uri="{FF2B5EF4-FFF2-40B4-BE49-F238E27FC236}">
                <a16:creationId xmlns:a16="http://schemas.microsoft.com/office/drawing/2014/main" id="{C3FB1A4C-9EC3-4168-9F00-831BF82B1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5205413"/>
          <a:ext cx="5002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2603500" imgH="241300" progId="Equation.3">
                  <p:embed/>
                </p:oleObj>
              </mc:Choice>
              <mc:Fallback>
                <p:oleObj name="Rovnice" r:id="rId8" imgW="26035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205413"/>
                        <a:ext cx="50022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>
            <a:extLst>
              <a:ext uri="{FF2B5EF4-FFF2-40B4-BE49-F238E27FC236}">
                <a16:creationId xmlns:a16="http://schemas.microsoft.com/office/drawing/2014/main" id="{99B4A66F-FFDE-4B2D-B3EC-8D60BD12E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5868988"/>
          <a:ext cx="7186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3771900" imgH="393700" progId="Equation.3">
                  <p:embed/>
                </p:oleObj>
              </mc:Choice>
              <mc:Fallback>
                <p:oleObj name="Rovnice" r:id="rId10" imgW="37719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868988"/>
                        <a:ext cx="7186612" cy="749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AutoShape 21">
            <a:extLst>
              <a:ext uri="{FF2B5EF4-FFF2-40B4-BE49-F238E27FC236}">
                <a16:creationId xmlns:a16="http://schemas.microsoft.com/office/drawing/2014/main" id="{7F9BA4AB-1E04-4F0E-9D30-B0C740DE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614738"/>
            <a:ext cx="1085850" cy="4587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10614" name="Line 22">
            <a:extLst>
              <a:ext uri="{FF2B5EF4-FFF2-40B4-BE49-F238E27FC236}">
                <a16:creationId xmlns:a16="http://schemas.microsoft.com/office/drawing/2014/main" id="{A5F93787-E0B1-4F1B-B29C-755605658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4081463"/>
            <a:ext cx="0" cy="273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110618" name="Group 26">
            <a:extLst>
              <a:ext uri="{FF2B5EF4-FFF2-40B4-BE49-F238E27FC236}">
                <a16:creationId xmlns:a16="http://schemas.microsoft.com/office/drawing/2014/main" id="{3774A8C7-A625-4168-8C99-E468C4534D7B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795463"/>
            <a:ext cx="1600200" cy="869950"/>
            <a:chOff x="3101" y="1131"/>
            <a:chExt cx="1008" cy="548"/>
          </a:xfrm>
        </p:grpSpPr>
        <p:sp>
          <p:nvSpPr>
            <p:cNvPr id="17420" name="AutoShape 23">
              <a:extLst>
                <a:ext uri="{FF2B5EF4-FFF2-40B4-BE49-F238E27FC236}">
                  <a16:creationId xmlns:a16="http://schemas.microsoft.com/office/drawing/2014/main" id="{ED779EC2-1809-42ED-8B0C-EA296849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131"/>
              <a:ext cx="298" cy="54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cs-CZ" altLang="cs-CZ" sz="2400"/>
            </a:p>
          </p:txBody>
        </p:sp>
        <p:sp>
          <p:nvSpPr>
            <p:cNvPr id="17421" name="Line 24">
              <a:extLst>
                <a:ext uri="{FF2B5EF4-FFF2-40B4-BE49-F238E27FC236}">
                  <a16:creationId xmlns:a16="http://schemas.microsoft.com/office/drawing/2014/main" id="{CB68B966-0ED0-458D-9198-B52DEB736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1399"/>
              <a:ext cx="403" cy="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7422" name="Text Box 25">
              <a:extLst>
                <a:ext uri="{FF2B5EF4-FFF2-40B4-BE49-F238E27FC236}">
                  <a16:creationId xmlns:a16="http://schemas.microsoft.com/office/drawing/2014/main" id="{D729D598-D820-4192-873B-D5A2A0B8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67"/>
              <a:ext cx="2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s-CZ" altLang="cs-CZ" sz="1800" b="1" i="1">
                  <a:solidFill>
                    <a:srgbClr val="FF0000"/>
                  </a:solidFill>
                </a:rPr>
                <a:t>=</a:t>
              </a:r>
              <a:r>
                <a:rPr lang="cs-CZ" altLang="cs-CZ" sz="1800" b="1" i="1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cs-CZ" altLang="cs-CZ" sz="2400"/>
            </a:p>
          </p:txBody>
        </p:sp>
      </p:grpSp>
      <p:sp>
        <p:nvSpPr>
          <p:cNvPr id="17419" name="Rectangle 27">
            <a:extLst>
              <a:ext uri="{FF2B5EF4-FFF2-40B4-BE49-F238E27FC236}">
                <a16:creationId xmlns:a16="http://schemas.microsoft.com/office/drawing/2014/main" id="{D68BB90E-B42B-4626-9B76-A7D91D4A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-2270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Veřejný dluh a jeho udržitelnost</a:t>
            </a:r>
            <a:r>
              <a:rPr lang="en-US" altLang="cs-CZ" sz="2800" b="1" i="1">
                <a:solidFill>
                  <a:schemeClr val="tx2"/>
                </a:solidFill>
              </a:rPr>
              <a:t> I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3" grpId="0" animBg="1"/>
      <p:bldP spid="1106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0E20CEB-341D-4A1E-91BF-A95E2547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onsolid</a:t>
            </a:r>
            <a:r>
              <a:rPr lang="cs-CZ" altLang="cs-CZ" sz="2800" b="1" i="1">
                <a:solidFill>
                  <a:schemeClr val="tx2"/>
                </a:solidFill>
              </a:rPr>
              <a:t>ované RO soukromého s</a:t>
            </a:r>
            <a:r>
              <a:rPr lang="en-GB" altLang="cs-CZ" sz="2800" b="1" i="1">
                <a:solidFill>
                  <a:schemeClr val="tx2"/>
                </a:solidFill>
              </a:rPr>
              <a:t>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tor</a:t>
            </a:r>
            <a:r>
              <a:rPr lang="cs-CZ" altLang="cs-CZ" sz="2800" b="1" i="1">
                <a:solidFill>
                  <a:schemeClr val="tx2"/>
                </a:solidFill>
              </a:rPr>
              <a:t>u a vlády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0E0C73A7-29D9-4793-B1A5-123B80F2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800100"/>
            <a:ext cx="840422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olidFill>
                  <a:schemeClr val="accent2"/>
                </a:solidFill>
              </a:rPr>
              <a:t>Spotřebitelé</a:t>
            </a:r>
            <a:r>
              <a:rPr lang="en-GB" altLang="cs-CZ" sz="2400">
                <a:solidFill>
                  <a:schemeClr val="accent2"/>
                </a:solidFill>
              </a:rPr>
              <a:t>:</a:t>
            </a:r>
            <a:r>
              <a:rPr lang="en-GB" altLang="cs-CZ" sz="2000"/>
              <a:t>				</a:t>
            </a:r>
            <a:r>
              <a:rPr lang="cs-CZ" altLang="cs-CZ" sz="2400">
                <a:solidFill>
                  <a:schemeClr val="accent2"/>
                </a:solidFill>
              </a:rPr>
              <a:t>Vláda</a:t>
            </a:r>
            <a:r>
              <a:rPr lang="en-GB" altLang="cs-CZ" sz="240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en-GB" altLang="cs-CZ" sz="2400">
              <a:solidFill>
                <a:schemeClr val="accent2"/>
              </a:solidFill>
            </a:endParaRPr>
          </a:p>
          <a:p>
            <a:pPr lvl="4" eaLnBrk="1" hangingPunct="1">
              <a:spcBef>
                <a:spcPct val="50000"/>
              </a:spcBef>
              <a:buFontTx/>
              <a:buNone/>
            </a:pPr>
            <a:r>
              <a:rPr lang="en-GB" altLang="cs-CZ"/>
              <a:t>				</a:t>
            </a:r>
            <a:endParaRPr lang="cs-CZ" altLang="cs-CZ"/>
          </a:p>
          <a:p>
            <a:pPr lvl="4" eaLnBrk="1" hangingPunct="1">
              <a:spcBef>
                <a:spcPct val="50000"/>
              </a:spcBef>
              <a:buFontTx/>
              <a:buNone/>
            </a:pPr>
            <a:endParaRPr lang="en-GB" altLang="cs-CZ"/>
          </a:p>
          <a:p>
            <a:pPr eaLnBrk="1" hangingPunct="1">
              <a:spcBef>
                <a:spcPct val="50000"/>
              </a:spcBef>
            </a:pP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800" i="1" u="sng">
                <a:solidFill>
                  <a:schemeClr val="accent2"/>
                </a:solidFill>
              </a:rPr>
              <a:t>Barro-Ricardian</a:t>
            </a:r>
            <a:r>
              <a:rPr lang="cs-CZ" altLang="cs-CZ" sz="2800" i="1" u="sng">
                <a:solidFill>
                  <a:schemeClr val="accent2"/>
                </a:solidFill>
              </a:rPr>
              <a:t>ská ekv</a:t>
            </a:r>
            <a:r>
              <a:rPr lang="en-GB" altLang="cs-CZ" sz="2800" i="1" u="sng">
                <a:solidFill>
                  <a:schemeClr val="accent2"/>
                </a:solidFill>
              </a:rPr>
              <a:t>ivalence</a:t>
            </a:r>
            <a:r>
              <a:rPr lang="cs-CZ" altLang="cs-CZ" sz="2400" i="1" u="sng">
                <a:solidFill>
                  <a:schemeClr val="accent2"/>
                </a:solidFill>
              </a:rPr>
              <a:t>:</a:t>
            </a:r>
            <a:r>
              <a:rPr lang="cs-CZ" altLang="cs-CZ" sz="2400"/>
              <a:t> nechť </a:t>
            </a:r>
            <a:r>
              <a:rPr lang="en-GB" altLang="cs-CZ" sz="2400" b="1" i="1"/>
              <a:t>G</a:t>
            </a:r>
            <a:r>
              <a:rPr lang="en-GB" altLang="cs-CZ" sz="2400" b="1" i="1" baseline="-25000"/>
              <a:t>1</a:t>
            </a:r>
            <a:r>
              <a:rPr lang="en-GB" altLang="cs-CZ" sz="2400"/>
              <a:t> a </a:t>
            </a:r>
            <a:r>
              <a:rPr lang="en-GB" altLang="cs-CZ" sz="2400" b="1" i="1"/>
              <a:t>G</a:t>
            </a:r>
            <a:r>
              <a:rPr lang="en-GB" altLang="cs-CZ" sz="2400" b="1" i="1" baseline="-25000"/>
              <a:t>2</a:t>
            </a:r>
            <a:r>
              <a:rPr lang="cs-CZ" altLang="cs-CZ" sz="2400" b="1" i="1" baseline="-25000"/>
              <a:t> </a:t>
            </a:r>
            <a:r>
              <a:rPr lang="cs-CZ" altLang="cs-CZ" sz="2400"/>
              <a:t>jsou k</a:t>
            </a:r>
            <a:r>
              <a:rPr lang="en-GB" altLang="cs-CZ" sz="2400"/>
              <a:t>onstant</a:t>
            </a:r>
            <a:r>
              <a:rPr lang="cs-CZ" altLang="cs-CZ" sz="2400"/>
              <a:t>ní</a:t>
            </a:r>
            <a:r>
              <a:rPr lang="en-GB" altLang="cs-CZ" sz="2400"/>
              <a:t>;</a:t>
            </a:r>
            <a:r>
              <a:rPr lang="cs-CZ" altLang="cs-CZ" sz="2400"/>
              <a:t> </a:t>
            </a:r>
            <a:r>
              <a:rPr lang="en-GB" altLang="cs-CZ" sz="2400">
                <a:sym typeface="Symbol" panose="05050102010706020507" pitchFamily="18" charset="2"/>
              </a:rPr>
              <a:t>TA</a:t>
            </a:r>
            <a:r>
              <a:rPr lang="en-GB" altLang="cs-CZ" sz="2400" baseline="-25000">
                <a:sym typeface="Symbol" panose="05050102010706020507" pitchFamily="18" charset="2"/>
              </a:rPr>
              <a:t>1</a:t>
            </a:r>
            <a:r>
              <a:rPr lang="en-GB" altLang="cs-CZ" sz="2400">
                <a:sym typeface="Symbol" panose="05050102010706020507" pitchFamily="18" charset="2"/>
              </a:rPr>
              <a:t>TA</a:t>
            </a:r>
            <a:r>
              <a:rPr lang="en-GB" altLang="cs-CZ" sz="2400" baseline="-25000">
                <a:sym typeface="Symbol" panose="05050102010706020507" pitchFamily="18" charset="2"/>
              </a:rPr>
              <a:t>2</a:t>
            </a:r>
            <a:r>
              <a:rPr lang="en-GB" altLang="cs-CZ" sz="2400">
                <a:sym typeface="Symbol" panose="05050102010706020507" pitchFamily="18" charset="2"/>
              </a:rPr>
              <a:t>; </a:t>
            </a:r>
            <a:r>
              <a:rPr lang="cs-CZ" altLang="cs-CZ" sz="2400">
                <a:sym typeface="Symbol" panose="05050102010706020507" pitchFamily="18" charset="2"/>
              </a:rPr>
              <a:t>co se stane s </a:t>
            </a:r>
            <a:r>
              <a:rPr lang="cs-CZ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solidFill>
                  <a:srgbClr val="33CC33"/>
                </a:solidFill>
                <a:sym typeface="Symbol" panose="05050102010706020507" pitchFamily="18" charset="2"/>
              </a:rPr>
              <a:t>Z  R.O. vlády</a:t>
            </a:r>
            <a:r>
              <a:rPr lang="en-GB" altLang="cs-CZ" sz="2400">
                <a:solidFill>
                  <a:srgbClr val="33CC33"/>
                </a:solidFill>
                <a:sym typeface="Symbol" panose="05050102010706020507" pitchFamily="18" charset="2"/>
              </a:rPr>
              <a:t>:</a:t>
            </a:r>
            <a:r>
              <a:rPr lang="en-GB" altLang="cs-CZ" sz="24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ym typeface="Symbol" panose="05050102010706020507" pitchFamily="18" charset="2"/>
              </a:rPr>
              <a:t>(1+r).G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cs-CZ" altLang="cs-CZ" sz="2400" b="1" i="1" baseline="-250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sym typeface="Symbol" panose="05050102010706020507" pitchFamily="18" charset="2"/>
              </a:rPr>
              <a:t>- (1+r).TA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en-GB" altLang="cs-CZ" sz="2400" b="1" i="1">
                <a:sym typeface="Symbol" panose="05050102010706020507" pitchFamily="18" charset="2"/>
              </a:rPr>
              <a:t>= 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2</a:t>
            </a:r>
            <a:r>
              <a:rPr lang="cs-CZ" altLang="cs-CZ" sz="2400" b="1" i="1" baseline="-25000">
                <a:sym typeface="Symbol" panose="05050102010706020507" pitchFamily="18" charset="2"/>
              </a:rPr>
              <a:t> </a:t>
            </a:r>
            <a:r>
              <a:rPr lang="cs-CZ" altLang="cs-CZ" sz="2400" b="1" i="1">
                <a:sym typeface="Symbol" panose="05050102010706020507" pitchFamily="18" charset="2"/>
              </a:rPr>
              <a:t>- G</a:t>
            </a:r>
            <a:r>
              <a:rPr lang="cs-CZ" altLang="cs-CZ" sz="2400" b="1" i="1" baseline="-25000">
                <a:sym typeface="Symbol" panose="05050102010706020507" pitchFamily="18" charset="2"/>
              </a:rPr>
              <a:t>2</a:t>
            </a:r>
            <a:r>
              <a:rPr lang="en-GB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2</a:t>
            </a:r>
            <a:r>
              <a:rPr lang="en-GB" altLang="cs-CZ" sz="2400" b="1" i="1">
                <a:sym typeface="Symbol" panose="05050102010706020507" pitchFamily="18" charset="2"/>
              </a:rPr>
              <a:t>= (1+r). 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G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en-GB" altLang="cs-CZ" sz="2400" b="1" i="1">
                <a:sym typeface="Symbol" panose="05050102010706020507" pitchFamily="18" charset="2"/>
              </a:rPr>
              <a:t>+ 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G</a:t>
            </a:r>
            <a:r>
              <a:rPr lang="en-GB" altLang="cs-CZ" sz="2400" b="1" i="1" baseline="-25000">
                <a:sym typeface="Symbol" panose="05050102010706020507" pitchFamily="18" charset="2"/>
              </a:rPr>
              <a:t>2 </a:t>
            </a:r>
            <a:r>
              <a:rPr lang="en-GB" altLang="cs-CZ" sz="2400" b="1" i="1">
                <a:sym typeface="Symbol" panose="05050102010706020507" pitchFamily="18" charset="2"/>
              </a:rPr>
              <a:t>-(1+r). 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en-GB" altLang="cs-CZ" sz="2400" b="1" i="1">
                <a:sym typeface="Symbol" panose="05050102010706020507" pitchFamily="18" charset="2"/>
              </a:rPr>
              <a:t>= -(1+r). 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 i="1">
                <a:solidFill>
                  <a:srgbClr val="33CC33"/>
                </a:solidFill>
                <a:sym typeface="Symbol" panose="05050102010706020507" pitchFamily="18" charset="2"/>
              </a:rPr>
              <a:t>P.V. </a:t>
            </a:r>
            <a:r>
              <a:rPr lang="cs-CZ" altLang="cs-CZ" sz="2400" i="1">
                <a:solidFill>
                  <a:srgbClr val="33CC33"/>
                </a:solidFill>
                <a:sym typeface="Symbol" panose="05050102010706020507" pitchFamily="18" charset="2"/>
              </a:rPr>
              <a:t>důchodů DOM</a:t>
            </a:r>
            <a:r>
              <a:rPr lang="cs-CZ" altLang="cs-CZ" sz="2400">
                <a:solidFill>
                  <a:srgbClr val="33CC33"/>
                </a:solidFill>
                <a:sym typeface="Symbol" panose="05050102010706020507" pitchFamily="18" charset="2"/>
              </a:rPr>
              <a:t>:</a:t>
            </a:r>
            <a:r>
              <a:rPr lang="cs-CZ" altLang="cs-CZ" sz="2400">
                <a:sym typeface="Symbol" panose="05050102010706020507" pitchFamily="18" charset="2"/>
              </a:rPr>
              <a:t> 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W=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 </a:t>
            </a:r>
            <a:r>
              <a:rPr lang="en-GB" altLang="cs-CZ" sz="2400" b="1" i="1">
                <a:sym typeface="Symbol" panose="05050102010706020507" pitchFamily="18" charset="2"/>
              </a:rPr>
              <a:t>-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 </a:t>
            </a:r>
            <a:r>
              <a:rPr lang="en-GB" altLang="cs-CZ" sz="2400" b="1" i="1">
                <a:sym typeface="Symbol" panose="05050102010706020507" pitchFamily="18" charset="2"/>
              </a:rPr>
              <a:t>+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2 </a:t>
            </a:r>
            <a:r>
              <a:rPr lang="en-GB" altLang="cs-CZ" sz="2400" b="1" i="1">
                <a:sym typeface="Symbol" panose="05050102010706020507" pitchFamily="18" charset="2"/>
              </a:rPr>
              <a:t>/(1+r)-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2 </a:t>
            </a:r>
            <a:r>
              <a:rPr lang="en-GB" altLang="cs-CZ" sz="2400" b="1" i="1">
                <a:sym typeface="Symbol" panose="05050102010706020507" pitchFamily="18" charset="2"/>
              </a:rPr>
              <a:t>/(1+r)=</a:t>
            </a:r>
            <a:endParaRPr lang="cs-CZ" altLang="cs-CZ" sz="24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ym typeface="Symbol" panose="05050102010706020507" pitchFamily="18" charset="2"/>
              </a:rPr>
              <a:t>	</a:t>
            </a:r>
            <a:r>
              <a:rPr lang="en-GB" altLang="cs-CZ" sz="2400" b="1" i="1">
                <a:sym typeface="Symbol" panose="05050102010706020507" pitchFamily="18" charset="2"/>
              </a:rPr>
              <a:t>-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 </a:t>
            </a:r>
            <a:r>
              <a:rPr lang="en-GB" altLang="cs-CZ" sz="2400" b="1" i="1">
                <a:sym typeface="Symbol" panose="05050102010706020507" pitchFamily="18" charset="2"/>
              </a:rPr>
              <a:t>+</a:t>
            </a:r>
            <a:r>
              <a:rPr lang="en-GB" altLang="cs-CZ" sz="2400" b="1" i="1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 </a:t>
            </a:r>
            <a:r>
              <a:rPr lang="en-GB" altLang="cs-CZ" sz="2400" b="1" i="1">
                <a:sym typeface="Symbol" panose="05050102010706020507" pitchFamily="18" charset="2"/>
              </a:rPr>
              <a:t>. (1+r)/(1+r)=</a:t>
            </a:r>
            <a:r>
              <a:rPr lang="en-GB" altLang="cs-CZ" sz="2400" b="1" i="1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cs-CZ" altLang="cs-CZ" sz="2400" b="1" i="1">
                <a:sym typeface="Symbol" panose="05050102010706020507" pitchFamily="18" charset="2"/>
              </a:rPr>
              <a:t>           </a:t>
            </a:r>
            <a:r>
              <a:rPr lang="cs-CZ" altLang="cs-CZ" sz="2800" b="1" i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GB" altLang="cs-CZ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cs-CZ" altLang="cs-CZ" sz="2800">
                <a:solidFill>
                  <a:srgbClr val="FF0000"/>
                </a:solidFill>
                <a:sym typeface="Symbol" panose="05050102010706020507" pitchFamily="18" charset="2"/>
              </a:rPr>
              <a:t>se nezmění</a:t>
            </a:r>
            <a:r>
              <a:rPr lang="en-GB" altLang="cs-CZ" sz="2800">
                <a:solidFill>
                  <a:srgbClr val="FF0000"/>
                </a:solidFill>
                <a:sym typeface="Symbol" panose="05050102010706020507" pitchFamily="18" charset="2"/>
              </a:rPr>
              <a:t>!</a:t>
            </a:r>
            <a:endParaRPr lang="en-GB" altLang="cs-CZ" sz="2800" b="1" i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31268A7A-40C2-4CF6-BA28-C147AD1F1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1189038"/>
          <a:ext cx="31702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854200" imgH="393700" progId="Equation.3">
                  <p:embed/>
                </p:oleObj>
              </mc:Choice>
              <mc:Fallback>
                <p:oleObj name="Rovnice" r:id="rId2" imgW="1854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189038"/>
                        <a:ext cx="31702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96593495-9C8B-4682-A21E-4026324BB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1152525"/>
          <a:ext cx="25622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97950" imgH="431613" progId="Equation.3">
                  <p:embed/>
                </p:oleObj>
              </mc:Choice>
              <mc:Fallback>
                <p:oleObj name="Rovnice" r:id="rId4" imgW="149795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152525"/>
                        <a:ext cx="256222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AutoShape 7">
            <a:extLst>
              <a:ext uri="{FF2B5EF4-FFF2-40B4-BE49-F238E27FC236}">
                <a16:creationId xmlns:a16="http://schemas.microsoft.com/office/drawing/2014/main" id="{C6546830-9687-4195-BB8B-55C4401BAAC1}"/>
              </a:ext>
            </a:extLst>
          </p:cNvPr>
          <p:cNvSpPr>
            <a:spLocks/>
          </p:cNvSpPr>
          <p:nvPr/>
        </p:nvSpPr>
        <p:spPr bwMode="auto">
          <a:xfrm rot="5400000">
            <a:off x="3844926" y="92075"/>
            <a:ext cx="330200" cy="3952875"/>
          </a:xfrm>
          <a:prstGeom prst="rightBrace">
            <a:avLst>
              <a:gd name="adj1" fmla="val 99760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9D8A4975-36B1-4070-93A7-D2168DC41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2241550"/>
          <a:ext cx="3149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841500" imgH="393700" progId="Equation.3">
                  <p:embed/>
                </p:oleObj>
              </mc:Choice>
              <mc:Fallback>
                <p:oleObj name="Rovnice" r:id="rId6" imgW="1841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241550"/>
                        <a:ext cx="3149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7" name="Text Box 11">
            <a:extLst>
              <a:ext uri="{FF2B5EF4-FFF2-40B4-BE49-F238E27FC236}">
                <a16:creationId xmlns:a16="http://schemas.microsoft.com/office/drawing/2014/main" id="{6414E0AA-6581-440C-8A10-E4E12FB3E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1798638"/>
            <a:ext cx="169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>
                <a:solidFill>
                  <a:srgbClr val="FF0000"/>
                </a:solidFill>
              </a:rPr>
              <a:t>(</a:t>
            </a:r>
            <a:r>
              <a:rPr lang="cs-CZ" altLang="cs-CZ" sz="2000">
                <a:solidFill>
                  <a:srgbClr val="FF0000"/>
                </a:solidFill>
              </a:rPr>
              <a:t>pro</a:t>
            </a:r>
            <a:r>
              <a:rPr lang="en-GB" altLang="cs-CZ" sz="2000">
                <a:solidFill>
                  <a:srgbClr val="FF0000"/>
                </a:solidFill>
              </a:rPr>
              <a:t> </a:t>
            </a:r>
            <a:r>
              <a:rPr lang="en-GB" altLang="cs-CZ" sz="2000" b="1" i="1">
                <a:solidFill>
                  <a:srgbClr val="FF0000"/>
                </a:solidFill>
              </a:rPr>
              <a:t>r=r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G</a:t>
            </a:r>
            <a:r>
              <a:rPr lang="en-GB" altLang="cs-CZ" sz="2000">
                <a:solidFill>
                  <a:srgbClr val="FF0000"/>
                </a:solidFill>
              </a:rPr>
              <a:t>)</a:t>
            </a:r>
            <a:endParaRPr lang="cs-CZ" altLang="cs-CZ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/>
      <p:bldP spid="1116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7B8EF3B-98DD-4976-B3F7-043FBD210F4F}"/>
              </a:ext>
            </a:extLst>
          </p:cNvPr>
          <p:cNvGraphicFramePr>
            <a:graphicFrameLocks/>
          </p:cNvGraphicFramePr>
          <p:nvPr/>
        </p:nvGraphicFramePr>
        <p:xfrm>
          <a:off x="957262" y="1288733"/>
          <a:ext cx="7229475" cy="428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507" name="Rectangle 2">
            <a:extLst>
              <a:ext uri="{FF2B5EF4-FFF2-40B4-BE49-F238E27FC236}">
                <a16:creationId xmlns:a16="http://schemas.microsoft.com/office/drawing/2014/main" id="{85EDDF00-A5CE-46B1-BE7B-25227D8E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Průměrná daňová sazba při různých úrovních měsíčních zdanitelných příjmů domácností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74F3EE-9F1E-4D3D-9E47-06F208D3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0"/>
            <a:ext cx="81137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Průměrná měsíční daňová úspora domácností seřazených podle výše měsíčních zdanitelných příjmů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pic>
        <p:nvPicPr>
          <p:cNvPr id="22531" name="Obrázek 1">
            <a:extLst>
              <a:ext uri="{FF2B5EF4-FFF2-40B4-BE49-F238E27FC236}">
                <a16:creationId xmlns:a16="http://schemas.microsoft.com/office/drawing/2014/main" id="{EA1E5565-84AE-41B2-B083-E3F94AD7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1FEFB9-E8D6-4D75-8A9A-2E221AB1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Barro- Ricardian</a:t>
            </a:r>
            <a:r>
              <a:rPr lang="cs-CZ" altLang="cs-CZ" sz="2800" b="1" i="1">
                <a:solidFill>
                  <a:schemeClr val="tx2"/>
                </a:solidFill>
              </a:rPr>
              <a:t>ská ekv</a:t>
            </a:r>
            <a:r>
              <a:rPr lang="en-GB" altLang="cs-CZ" sz="2800" b="1" i="1">
                <a:solidFill>
                  <a:schemeClr val="tx2"/>
                </a:solidFill>
              </a:rPr>
              <a:t>ivalence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E6A41462-0DE4-4A12-9CF4-4D809640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800100"/>
            <a:ext cx="84042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800" i="1">
                <a:solidFill>
                  <a:schemeClr val="accent2"/>
                </a:solidFill>
              </a:rPr>
              <a:t>Kdy neplatí</a:t>
            </a:r>
            <a:r>
              <a:rPr lang="en-GB" altLang="cs-CZ" sz="2800" i="1">
                <a:solidFill>
                  <a:schemeClr val="accent2"/>
                </a:solidFill>
              </a:rPr>
              <a:t>?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1. </a:t>
            </a:r>
            <a:r>
              <a:rPr lang="cs-CZ" altLang="cs-CZ" sz="2400" i="1">
                <a:solidFill>
                  <a:srgbClr val="33CC33"/>
                </a:solidFill>
              </a:rPr>
              <a:t>Vláda nižší úrokovou míru než soukromý sektor</a:t>
            </a:r>
            <a:r>
              <a:rPr lang="en-GB" altLang="cs-CZ" sz="2400"/>
              <a:t>   (</a:t>
            </a:r>
            <a:r>
              <a:rPr lang="en-GB" altLang="cs-CZ" sz="2400" b="1" i="1"/>
              <a:t>r&gt;r</a:t>
            </a:r>
            <a:r>
              <a:rPr lang="en-GB" altLang="cs-CZ" sz="2400" b="1" i="1" baseline="-25000"/>
              <a:t>G</a:t>
            </a:r>
            <a:r>
              <a:rPr lang="en-GB" altLang="cs-CZ" sz="2400"/>
              <a:t>)</a:t>
            </a:r>
          </a:p>
          <a:p>
            <a:pPr eaLnBrk="1" hangingPunct="1">
              <a:spcBef>
                <a:spcPct val="50000"/>
              </a:spcBef>
            </a:pP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/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GB" altLang="cs-CZ" sz="2400"/>
              <a:t>2. </a:t>
            </a:r>
            <a:r>
              <a:rPr lang="cs-CZ" altLang="cs-CZ" sz="2400" i="1">
                <a:solidFill>
                  <a:srgbClr val="33CC33"/>
                </a:solidFill>
              </a:rPr>
              <a:t>Lidé nežijí nekonečně dlouho</a:t>
            </a:r>
            <a:r>
              <a:rPr lang="en-GB" altLang="cs-CZ" sz="2400" i="1">
                <a:solidFill>
                  <a:srgbClr val="33CC33"/>
                </a:solidFill>
              </a:rPr>
              <a:t> </a:t>
            </a:r>
            <a:r>
              <a:rPr lang="en-GB" altLang="cs-CZ" sz="2400"/>
              <a:t>(</a:t>
            </a:r>
            <a:r>
              <a:rPr lang="en-GB" altLang="cs-CZ" sz="2400" b="1" i="1"/>
              <a:t>TA</a:t>
            </a:r>
            <a:r>
              <a:rPr lang="en-GB" altLang="cs-CZ" sz="2400" b="1" i="1" baseline="-25000"/>
              <a:t>1</a:t>
            </a:r>
            <a:r>
              <a:rPr lang="en-GB" altLang="cs-CZ" sz="2400"/>
              <a:t> a</a:t>
            </a:r>
            <a:r>
              <a:rPr lang="cs-CZ" altLang="cs-CZ" sz="2400"/>
              <a:t> </a:t>
            </a:r>
            <a:r>
              <a:rPr lang="en-GB" altLang="cs-CZ" sz="2400" b="1" i="1"/>
              <a:t>TA</a:t>
            </a:r>
            <a:r>
              <a:rPr lang="en-GB" altLang="cs-CZ" sz="2400" b="1" i="1" baseline="-25000"/>
              <a:t>2</a:t>
            </a:r>
            <a:r>
              <a:rPr lang="en-GB" altLang="cs-CZ" sz="2400"/>
              <a:t> p</a:t>
            </a:r>
            <a:r>
              <a:rPr lang="cs-CZ" altLang="cs-CZ" sz="2400"/>
              <a:t>laceny různými generacemi</a:t>
            </a:r>
            <a:r>
              <a:rPr lang="en-GB" altLang="cs-CZ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3. </a:t>
            </a:r>
            <a:r>
              <a:rPr lang="cs-CZ" altLang="cs-CZ" sz="2400" i="1">
                <a:solidFill>
                  <a:srgbClr val="33CC33"/>
                </a:solidFill>
              </a:rPr>
              <a:t>Daně mají vliv  na pracovní úsilí</a:t>
            </a:r>
            <a:r>
              <a:rPr lang="en-GB" altLang="cs-CZ" sz="2400"/>
              <a:t> (</a:t>
            </a:r>
            <a:r>
              <a:rPr lang="en-GB" altLang="cs-CZ" sz="2400">
                <a:sym typeface="Symbol" panose="05050102010706020507" pitchFamily="18" charset="2"/>
              </a:rPr>
              <a:t></a:t>
            </a:r>
            <a:r>
              <a:rPr lang="en-GB" altLang="cs-CZ" sz="2400" b="1" i="1">
                <a:sym typeface="Symbol" panose="05050102010706020507" pitchFamily="18" charset="2"/>
              </a:rPr>
              <a:t>TA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en-GB" altLang="cs-CZ" sz="2400">
                <a:sym typeface="Symbol" panose="05050102010706020507" pitchFamily="18" charset="2"/>
              </a:rPr>
              <a:t>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en-GB" altLang="cs-CZ" sz="2400" baseline="-25000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 </a:t>
            </a:r>
            <a:r>
              <a:rPr lang="en-GB" altLang="cs-CZ" sz="2400">
                <a:sym typeface="Symbol" panose="05050102010706020507" pitchFamily="18" charset="2"/>
              </a:rPr>
              <a:t>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 b="1" i="1" baseline="-25000">
                <a:sym typeface="Symbol" panose="05050102010706020507" pitchFamily="18" charset="2"/>
              </a:rPr>
              <a:t>1</a:t>
            </a:r>
            <a:r>
              <a:rPr lang="en-GB" altLang="cs-CZ" sz="2400">
                <a:sym typeface="Symbol" panose="05050102010706020507" pitchFamily="18" charset="2"/>
              </a:rPr>
              <a:t>)</a:t>
            </a:r>
            <a:endParaRPr lang="cs-CZ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4. </a:t>
            </a:r>
            <a:r>
              <a:rPr lang="cs-CZ" altLang="cs-CZ" sz="2400" i="1">
                <a:solidFill>
                  <a:srgbClr val="33CC33"/>
                </a:solidFill>
                <a:sym typeface="Symbol" panose="05050102010706020507" pitchFamily="18" charset="2"/>
              </a:rPr>
              <a:t>Existují aktivní likviditní omezení</a:t>
            </a:r>
            <a:endParaRPr lang="en-GB" altLang="cs-CZ" sz="2400" i="1">
              <a:solidFill>
                <a:srgbClr val="33CC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80A67A6E-B784-4347-A464-9F7399340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" y="1711325"/>
          <a:ext cx="4527550" cy="31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828544" imgH="2020824" progId="Word.Picture.8">
                  <p:embed/>
                </p:oleObj>
              </mc:Choice>
              <mc:Fallback>
                <p:oleObj name="obrázek" r:id="rId2" imgW="2828544" imgH="202082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711325"/>
                        <a:ext cx="4527550" cy="317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>
            <a:extLst>
              <a:ext uri="{FF2B5EF4-FFF2-40B4-BE49-F238E27FC236}">
                <a16:creationId xmlns:a16="http://schemas.microsoft.com/office/drawing/2014/main" id="{A80CF948-6C69-4A02-967D-F9329D6FB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US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US" altLang="cs-CZ" sz="2800" b="1" i="1">
                <a:solidFill>
                  <a:schemeClr val="tx2"/>
                </a:solidFill>
              </a:rPr>
              <a:t>ntertempor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US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US" altLang="cs-CZ" sz="2800" b="1" i="1">
                <a:solidFill>
                  <a:schemeClr val="tx2"/>
                </a:solidFill>
              </a:rPr>
              <a:t> analytic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US" altLang="cs-CZ" sz="2800" b="1" i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24579" name="Text Box 15">
            <a:extLst>
              <a:ext uri="{FF2B5EF4-FFF2-40B4-BE49-F238E27FC236}">
                <a16:creationId xmlns:a16="http://schemas.microsoft.com/office/drawing/2014/main" id="{0DD63F0B-0FEB-4A92-A267-D061E087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36208" name="Text Box 16">
            <a:extLst>
              <a:ext uri="{FF2B5EF4-FFF2-40B4-BE49-F238E27FC236}">
                <a16:creationId xmlns:a16="http://schemas.microsoft.com/office/drawing/2014/main" id="{3CD7C27E-2257-470A-8A20-45BCC2C4A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797925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/>
              <a:t>Robinson </a:t>
            </a:r>
            <a:r>
              <a:rPr lang="cs-CZ" altLang="cs-CZ" sz="2400"/>
              <a:t>může směnit ořechy, může je půjčit</a:t>
            </a:r>
            <a:endParaRPr lang="en-GB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Tři trhy</a:t>
            </a:r>
            <a:r>
              <a:rPr lang="en-GB" altLang="cs-CZ" sz="2400"/>
              <a:t>:</a:t>
            </a:r>
            <a:endParaRPr lang="cs-CZ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		</a:t>
            </a:r>
            <a:r>
              <a:rPr lang="en-GB" altLang="cs-CZ" sz="2400"/>
              <a:t>	</a:t>
            </a:r>
            <a:r>
              <a:rPr lang="en-GB" altLang="cs-CZ" sz="2400">
                <a:solidFill>
                  <a:schemeClr val="accent2"/>
                </a:solidFill>
              </a:rPr>
              <a:t>1) </a:t>
            </a:r>
            <a:r>
              <a:rPr lang="cs-CZ" altLang="cs-CZ" sz="2400">
                <a:solidFill>
                  <a:schemeClr val="accent2"/>
                </a:solidFill>
              </a:rPr>
              <a:t>Trh zboží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olidFill>
                  <a:schemeClr val="accent2"/>
                </a:solidFill>
              </a:rPr>
              <a:t>			</a:t>
            </a:r>
            <a:r>
              <a:rPr lang="cs-CZ" altLang="cs-CZ" sz="2400">
                <a:solidFill>
                  <a:schemeClr val="accent2"/>
                </a:solidFill>
              </a:rPr>
              <a:t>	</a:t>
            </a:r>
            <a:r>
              <a:rPr lang="en-GB" altLang="cs-CZ" sz="2400">
                <a:solidFill>
                  <a:schemeClr val="accent2"/>
                </a:solidFill>
              </a:rPr>
              <a:t>2) </a:t>
            </a:r>
            <a:r>
              <a:rPr lang="cs-CZ" altLang="cs-CZ" sz="2400">
                <a:solidFill>
                  <a:schemeClr val="accent2"/>
                </a:solidFill>
              </a:rPr>
              <a:t>Trh peněz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olidFill>
                  <a:schemeClr val="accent2"/>
                </a:solidFill>
              </a:rPr>
              <a:t>			</a:t>
            </a:r>
            <a:r>
              <a:rPr lang="cs-CZ" altLang="cs-CZ" sz="2400">
                <a:solidFill>
                  <a:schemeClr val="accent2"/>
                </a:solidFill>
              </a:rPr>
              <a:t>	</a:t>
            </a:r>
            <a:r>
              <a:rPr lang="en-GB" altLang="cs-CZ" sz="2400">
                <a:solidFill>
                  <a:schemeClr val="accent2"/>
                </a:solidFill>
              </a:rPr>
              <a:t>3) </a:t>
            </a:r>
            <a:r>
              <a:rPr lang="cs-CZ" altLang="cs-CZ" sz="2400">
                <a:solidFill>
                  <a:schemeClr val="accent2"/>
                </a:solidFill>
              </a:rPr>
              <a:t>Trh zápůjčního k</a:t>
            </a:r>
            <a:r>
              <a:rPr lang="en-GB" altLang="cs-CZ" sz="2400">
                <a:solidFill>
                  <a:schemeClr val="accent2"/>
                </a:solidFill>
              </a:rPr>
              <a:t>apit</a:t>
            </a:r>
            <a:r>
              <a:rPr lang="cs-CZ" altLang="cs-CZ" sz="2400">
                <a:solidFill>
                  <a:schemeClr val="accent2"/>
                </a:solidFill>
              </a:rPr>
              <a:t>álu</a:t>
            </a:r>
            <a:endParaRPr lang="en-GB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>
                <a:solidFill>
                  <a:schemeClr val="accent2"/>
                </a:solidFill>
              </a:rPr>
              <a:t>Rozpočtové omezení</a:t>
            </a:r>
            <a:r>
              <a:rPr lang="en-US" altLang="cs-CZ" sz="2400">
                <a:solidFill>
                  <a:schemeClr val="accent2"/>
                </a:solidFill>
              </a:rPr>
              <a:t>:</a:t>
            </a:r>
            <a:r>
              <a:rPr lang="en-US" altLang="cs-CZ" sz="2400"/>
              <a:t>			</a:t>
            </a:r>
            <a:endParaRPr lang="cs-CZ" altLang="cs-CZ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					</a:t>
            </a:r>
            <a:r>
              <a:rPr lang="cs-CZ" altLang="cs-CZ" sz="2000"/>
              <a:t>kde</a:t>
            </a:r>
            <a:r>
              <a:rPr lang="en-US" altLang="cs-CZ" sz="2000"/>
              <a:t> </a:t>
            </a:r>
            <a:r>
              <a:rPr lang="en-US" altLang="cs-CZ" sz="2000" b="1" i="1"/>
              <a:t>c</a:t>
            </a:r>
            <a:r>
              <a:rPr lang="en-US" altLang="cs-CZ" sz="2000" b="1" i="1" baseline="-25000"/>
              <a:t>t</a:t>
            </a:r>
            <a:r>
              <a:rPr lang="en-US" altLang="cs-CZ" sz="2000"/>
              <a:t> a</a:t>
            </a:r>
            <a:r>
              <a:rPr lang="cs-CZ" altLang="cs-CZ" sz="2000"/>
              <a:t> </a:t>
            </a:r>
            <a:r>
              <a:rPr lang="en-US" altLang="cs-CZ" sz="2000" b="1" i="1"/>
              <a:t>y</a:t>
            </a:r>
            <a:r>
              <a:rPr lang="en-US" altLang="cs-CZ" sz="2000" b="1" i="1" baseline="-25000"/>
              <a:t>t</a:t>
            </a:r>
            <a:r>
              <a:rPr lang="en-US" altLang="cs-CZ" sz="2000"/>
              <a:t> </a:t>
            </a:r>
            <a:r>
              <a:rPr lang="cs-CZ" altLang="cs-CZ" sz="2000"/>
              <a:t>jsou</a:t>
            </a:r>
            <a:r>
              <a:rPr lang="en-US" altLang="cs-CZ" sz="2000"/>
              <a:t> re</a:t>
            </a:r>
            <a:r>
              <a:rPr lang="cs-CZ" altLang="cs-CZ" sz="2000"/>
              <a:t>álná spotřeba a 						výstup</a:t>
            </a:r>
            <a:r>
              <a:rPr lang="en-US" altLang="cs-CZ" sz="2000"/>
              <a:t>, </a:t>
            </a:r>
            <a:r>
              <a:rPr lang="en-US" altLang="cs-CZ" sz="2000" b="1" i="1"/>
              <a:t>b</a:t>
            </a:r>
            <a:r>
              <a:rPr lang="en-US" altLang="cs-CZ" sz="2000"/>
              <a:t> </a:t>
            </a:r>
            <a:r>
              <a:rPr lang="cs-CZ" altLang="cs-CZ" sz="2000"/>
              <a:t>je množství obligací</a:t>
            </a:r>
            <a:r>
              <a:rPr lang="en-US" altLang="cs-CZ" sz="2000"/>
              <a:t>,</a:t>
            </a:r>
            <a:r>
              <a:rPr lang="en-US" altLang="cs-CZ" sz="2000" b="1" i="1"/>
              <a:t> i</a:t>
            </a:r>
            <a:r>
              <a:rPr lang="en-US" altLang="cs-CZ" sz="2000"/>
              <a:t> 						nomin</a:t>
            </a:r>
            <a:r>
              <a:rPr lang="cs-CZ" altLang="cs-CZ" sz="2000"/>
              <a:t>ální úroková sazba</a:t>
            </a:r>
            <a:r>
              <a:rPr lang="en-US" altLang="cs-CZ" sz="2000"/>
              <a:t>, </a:t>
            </a:r>
            <a:endParaRPr lang="cs-CZ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					</a:t>
            </a:r>
            <a:r>
              <a:rPr lang="en-US" altLang="cs-CZ" sz="2000" b="1" i="1"/>
              <a:t>m</a:t>
            </a:r>
            <a:r>
              <a:rPr lang="en-US" altLang="cs-CZ" sz="2000"/>
              <a:t> nomin</a:t>
            </a:r>
            <a:r>
              <a:rPr lang="cs-CZ" altLang="cs-CZ" sz="2000"/>
              <a:t>ální množství peněz</a:t>
            </a:r>
            <a:endParaRPr lang="en-US" altLang="cs-CZ" sz="2000"/>
          </a:p>
        </p:txBody>
      </p:sp>
      <p:graphicFrame>
        <p:nvGraphicFramePr>
          <p:cNvPr id="136209" name="Object 17">
            <a:extLst>
              <a:ext uri="{FF2B5EF4-FFF2-40B4-BE49-F238E27FC236}">
                <a16:creationId xmlns:a16="http://schemas.microsoft.com/office/drawing/2014/main" id="{7342FC89-9598-47B0-B715-55ABB4852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4386263"/>
          <a:ext cx="5056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298700" imgH="228600" progId="Equation.3">
                  <p:embed/>
                </p:oleObj>
              </mc:Choice>
              <mc:Fallback>
                <p:oleObj name="Rovnice" r:id="rId2" imgW="2298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386263"/>
                        <a:ext cx="5056187" cy="5032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402E55F9-5D6A-4606-8822-A6EA757B0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C06A8B44-1403-4711-8000-984A75EF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Rozpočtové omezení pro dvě období </a:t>
            </a:r>
            <a:r>
              <a:rPr lang="en-GB" altLang="cs-CZ" sz="2400">
                <a:sym typeface="Symbol" panose="05050102010706020507" pitchFamily="18" charset="2"/>
              </a:rPr>
              <a:t>(</a:t>
            </a:r>
            <a:r>
              <a:rPr lang="en-GB" altLang="cs-CZ" sz="2400" b="1" i="1">
                <a:sym typeface="Symbol" panose="05050102010706020507" pitchFamily="18" charset="2"/>
              </a:rPr>
              <a:t>m</a:t>
            </a:r>
            <a:r>
              <a:rPr lang="en-GB" altLang="cs-CZ" sz="2400" b="1" i="1" baseline="-25000">
                <a:sym typeface="Symbol" panose="05050102010706020507" pitchFamily="18" charset="2"/>
              </a:rPr>
              <a:t>t</a:t>
            </a:r>
            <a:r>
              <a:rPr lang="en-GB" altLang="cs-CZ" sz="2400">
                <a:sym typeface="Symbol" panose="05050102010706020507" pitchFamily="18" charset="2"/>
              </a:rPr>
              <a:t>=</a:t>
            </a:r>
            <a:r>
              <a:rPr lang="cs-CZ" altLang="cs-CZ" sz="2400">
                <a:sym typeface="Symbol" panose="05050102010706020507" pitchFamily="18" charset="2"/>
              </a:rPr>
              <a:t>k</a:t>
            </a:r>
            <a:r>
              <a:rPr lang="en-GB" altLang="cs-CZ" sz="2400">
                <a:sym typeface="Symbol" panose="05050102010706020507" pitchFamily="18" charset="2"/>
              </a:rPr>
              <a:t>onst.)</a:t>
            </a:r>
            <a:r>
              <a:rPr lang="cs-CZ" altLang="cs-CZ" sz="2400"/>
              <a:t> </a:t>
            </a:r>
            <a:r>
              <a:rPr lang="en-GB" altLang="cs-CZ" sz="2400"/>
              <a:t>: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/>
              <a:t>2</a:t>
            </a:r>
            <a:r>
              <a:rPr lang="cs-CZ" altLang="cs-CZ" sz="2000" b="1" baseline="30000"/>
              <a:t>hé</a:t>
            </a:r>
            <a:r>
              <a:rPr lang="en-GB" altLang="cs-CZ" sz="2000" b="1"/>
              <a:t> </a:t>
            </a:r>
            <a:r>
              <a:rPr lang="cs-CZ" altLang="cs-CZ" sz="2000" b="1"/>
              <a:t>obd</a:t>
            </a:r>
            <a:r>
              <a:rPr lang="en-GB" altLang="cs-CZ" sz="2400" b="1"/>
              <a:t>.</a:t>
            </a:r>
            <a:r>
              <a:rPr lang="en-GB" altLang="cs-CZ" sz="2400"/>
              <a:t>		 			</a:t>
            </a:r>
            <a:r>
              <a:rPr lang="en-GB" altLang="cs-CZ" sz="2400">
                <a:sym typeface="Symbol" panose="05050102010706020507" pitchFamily="18" charset="2"/>
              </a:rPr>
              <a:t></a:t>
            </a:r>
            <a:endParaRPr lang="en-GB" altLang="cs-CZ" sz="2400"/>
          </a:p>
          <a:p>
            <a:pPr eaLnBrk="1" hangingPunct="1">
              <a:spcBef>
                <a:spcPct val="130000"/>
              </a:spcBef>
              <a:buFontTx/>
              <a:buNone/>
            </a:pPr>
            <a:r>
              <a:rPr lang="en-GB" altLang="cs-CZ" sz="2000" b="1"/>
              <a:t>1</a:t>
            </a:r>
            <a:r>
              <a:rPr lang="cs-CZ" altLang="cs-CZ" sz="2000" b="1" baseline="30000"/>
              <a:t>ní</a:t>
            </a:r>
            <a:r>
              <a:rPr lang="en-GB" altLang="cs-CZ" sz="2000" b="1"/>
              <a:t> </a:t>
            </a:r>
            <a:r>
              <a:rPr lang="cs-CZ" altLang="cs-CZ" sz="2000" b="1"/>
              <a:t>obd</a:t>
            </a:r>
            <a:r>
              <a:rPr lang="en-GB" altLang="cs-CZ" sz="2000" b="1"/>
              <a:t>.	</a:t>
            </a:r>
            <a:endParaRPr lang="en-GB" altLang="cs-CZ" sz="2000" b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400" u="sng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u="sng">
                <a:sym typeface="Symbol" panose="05050102010706020507" pitchFamily="18" charset="2"/>
              </a:rPr>
              <a:t>Issue for Seminar: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nalezněte rozpočtové omezení pro více než dvě období</a:t>
            </a:r>
            <a:r>
              <a:rPr lang="en-GB" altLang="cs-CZ" sz="2000">
                <a:sym typeface="Symbol" panose="05050102010706020507" pitchFamily="18" charset="2"/>
              </a:rPr>
              <a:t> (3,4,…,n,...). </a:t>
            </a:r>
            <a:r>
              <a:rPr lang="cs-CZ" altLang="cs-CZ" sz="2000">
                <a:sym typeface="Symbol" panose="05050102010706020507" pitchFamily="18" charset="2"/>
              </a:rPr>
              <a:t>Jak se RO změní, když umožníme růst </a:t>
            </a:r>
            <a:r>
              <a:rPr lang="en-GB" altLang="cs-CZ" sz="2000" b="1" i="1">
                <a:sym typeface="Symbol" panose="05050102010706020507" pitchFamily="18" charset="2"/>
              </a:rPr>
              <a:t>m</a:t>
            </a:r>
            <a:r>
              <a:rPr lang="en-GB" altLang="cs-CZ" sz="2000">
                <a:sym typeface="Symbol" panose="05050102010706020507" pitchFamily="18" charset="2"/>
              </a:rPr>
              <a:t> a </a:t>
            </a:r>
            <a:r>
              <a:rPr lang="en-GB" altLang="cs-CZ" sz="2000" b="1" i="1">
                <a:sym typeface="Symbol" panose="05050102010706020507" pitchFamily="18" charset="2"/>
              </a:rPr>
              <a:t>P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onstant</a:t>
            </a:r>
            <a:r>
              <a:rPr lang="cs-CZ" altLang="cs-CZ" sz="2000">
                <a:sym typeface="Symbol" panose="05050102010706020507" pitchFamily="18" charset="2"/>
              </a:rPr>
              <a:t>ní mírou</a:t>
            </a:r>
            <a:r>
              <a:rPr lang="en-GB" altLang="cs-CZ" sz="2000">
                <a:sym typeface="Symbol" panose="05050102010706020507" pitchFamily="18" charset="2"/>
              </a:rPr>
              <a:t>?</a:t>
            </a:r>
          </a:p>
        </p:txBody>
      </p:sp>
      <p:graphicFrame>
        <p:nvGraphicFramePr>
          <p:cNvPr id="142342" name="Object 6">
            <a:extLst>
              <a:ext uri="{FF2B5EF4-FFF2-40B4-BE49-F238E27FC236}">
                <a16:creationId xmlns:a16="http://schemas.microsoft.com/office/drawing/2014/main" id="{9A81F45A-37D9-4107-9571-C672232D8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46213"/>
          <a:ext cx="3425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816100" imgH="228600" progId="Equation.3">
                  <p:embed/>
                </p:oleObj>
              </mc:Choice>
              <mc:Fallback>
                <p:oleObj name="Rovnice" r:id="rId2" imgW="1816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46213"/>
                        <a:ext cx="3425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>
            <a:extLst>
              <a:ext uri="{FF2B5EF4-FFF2-40B4-BE49-F238E27FC236}">
                <a16:creationId xmlns:a16="http://schemas.microsoft.com/office/drawing/2014/main" id="{09EDE97F-0B08-4C2E-91C6-E5EBC54EE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2252663"/>
          <a:ext cx="3087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638300" imgH="228600" progId="Equation.3">
                  <p:embed/>
                </p:oleObj>
              </mc:Choice>
              <mc:Fallback>
                <p:oleObj name="Rovnice" r:id="rId4" imgW="1638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252663"/>
                        <a:ext cx="3087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>
            <a:extLst>
              <a:ext uri="{FF2B5EF4-FFF2-40B4-BE49-F238E27FC236}">
                <a16:creationId xmlns:a16="http://schemas.microsoft.com/office/drawing/2014/main" id="{C35CCF2E-BB2B-44C4-867B-D1EAFFBDE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1331913"/>
          <a:ext cx="29511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548728" imgH="393529" progId="Equation.3">
                  <p:embed/>
                </p:oleObj>
              </mc:Choice>
              <mc:Fallback>
                <p:oleObj name="Rovnice" r:id="rId6" imgW="154872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1331913"/>
                        <a:ext cx="2951163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7" name="Object 11">
            <a:extLst>
              <a:ext uri="{FF2B5EF4-FFF2-40B4-BE49-F238E27FC236}">
                <a16:creationId xmlns:a16="http://schemas.microsoft.com/office/drawing/2014/main" id="{6C6F7513-EFA9-420E-BFFD-3AB757F4A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4278313"/>
          <a:ext cx="48910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2565400" imgH="419100" progId="Equation.3">
                  <p:embed/>
                </p:oleObj>
              </mc:Choice>
              <mc:Fallback>
                <p:oleObj name="Rovnice" r:id="rId8" imgW="2565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278313"/>
                        <a:ext cx="4891087" cy="7985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9" name="Group 13">
            <a:extLst>
              <a:ext uri="{FF2B5EF4-FFF2-40B4-BE49-F238E27FC236}">
                <a16:creationId xmlns:a16="http://schemas.microsoft.com/office/drawing/2014/main" id="{C09410CA-9398-4FF3-903A-C93FDF434CAA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1312863"/>
            <a:ext cx="6405562" cy="1371600"/>
            <a:chOff x="1353" y="827"/>
            <a:chExt cx="4035" cy="864"/>
          </a:xfrm>
        </p:grpSpPr>
        <p:sp>
          <p:nvSpPr>
            <p:cNvPr id="25611" name="AutoShape 9">
              <a:extLst>
                <a:ext uri="{FF2B5EF4-FFF2-40B4-BE49-F238E27FC236}">
                  <a16:creationId xmlns:a16="http://schemas.microsoft.com/office/drawing/2014/main" id="{51404DAA-471C-4F63-A7B1-DDBB725BE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827"/>
              <a:ext cx="1976" cy="5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cs-CZ" altLang="cs-CZ" sz="2400"/>
            </a:p>
          </p:txBody>
        </p:sp>
        <p:sp>
          <p:nvSpPr>
            <p:cNvPr id="25612" name="Freeform 10">
              <a:extLst>
                <a:ext uri="{FF2B5EF4-FFF2-40B4-BE49-F238E27FC236}">
                  <a16:creationId xmlns:a16="http://schemas.microsoft.com/office/drawing/2014/main" id="{7D89CD48-B6E9-4773-9DAD-99653EF3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1182"/>
              <a:ext cx="1948" cy="219"/>
            </a:xfrm>
            <a:custGeom>
              <a:avLst/>
              <a:gdLst>
                <a:gd name="T0" fmla="*/ 1948 w 1948"/>
                <a:gd name="T1" fmla="*/ 928 h 119"/>
                <a:gd name="T2" fmla="*/ 557 w 1948"/>
                <a:gd name="T3" fmla="*/ 1283 h 119"/>
                <a:gd name="T4" fmla="*/ 0 w 1948"/>
                <a:gd name="T5" fmla="*/ 8515 h 1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48" h="119">
                  <a:moveTo>
                    <a:pt x="1948" y="13"/>
                  </a:moveTo>
                  <a:cubicBezTo>
                    <a:pt x="1415" y="6"/>
                    <a:pt x="882" y="0"/>
                    <a:pt x="557" y="18"/>
                  </a:cubicBezTo>
                  <a:cubicBezTo>
                    <a:pt x="232" y="36"/>
                    <a:pt x="116" y="77"/>
                    <a:pt x="0" y="119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5613" name="Oval 12">
              <a:extLst>
                <a:ext uri="{FF2B5EF4-FFF2-40B4-BE49-F238E27FC236}">
                  <a16:creationId xmlns:a16="http://schemas.microsoft.com/office/drawing/2014/main" id="{18700BAC-37F0-4273-9A01-4C1EAE9F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417"/>
              <a:ext cx="210" cy="27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cs-CZ" altLang="cs-CZ" sz="2400"/>
            </a:p>
          </p:txBody>
        </p:sp>
      </p:grpSp>
      <p:graphicFrame>
        <p:nvGraphicFramePr>
          <p:cNvPr id="142351" name="Object 15">
            <a:extLst>
              <a:ext uri="{FF2B5EF4-FFF2-40B4-BE49-F238E27FC236}">
                <a16:creationId xmlns:a16="http://schemas.microsoft.com/office/drawing/2014/main" id="{DFBFF8B5-0869-4CBD-BA0E-65D4AC899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3024188"/>
          <a:ext cx="52419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2781300" imgH="393700" progId="Equation.3">
                  <p:embed/>
                </p:oleObj>
              </mc:Choice>
              <mc:Fallback>
                <p:oleObj name="Rovnice" r:id="rId10" imgW="27813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024188"/>
                        <a:ext cx="52419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7">
            <a:extLst>
              <a:ext uri="{FF2B5EF4-FFF2-40B4-BE49-F238E27FC236}">
                <a16:creationId xmlns:a16="http://schemas.microsoft.com/office/drawing/2014/main" id="{C60F01B9-F974-4E85-AD9D-3DC08BE4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US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US" altLang="cs-CZ" sz="2800" b="1" i="1">
                <a:solidFill>
                  <a:schemeClr val="tx2"/>
                </a:solidFill>
              </a:rPr>
              <a:t>ntertempor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US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US" altLang="cs-CZ" sz="2800" b="1" i="1">
                <a:solidFill>
                  <a:schemeClr val="tx2"/>
                </a:solidFill>
              </a:rPr>
              <a:t> analytic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US" altLang="cs-CZ" sz="2800" b="1" i="1">
                <a:solidFill>
                  <a:schemeClr val="tx2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>
            <a:extLst>
              <a:ext uri="{FF2B5EF4-FFF2-40B4-BE49-F238E27FC236}">
                <a16:creationId xmlns:a16="http://schemas.microsoft.com/office/drawing/2014/main" id="{6152AAD2-E397-4F54-A298-D417317B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5FF5E466-44D3-455A-8FA0-74652785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u="sng"/>
              <a:t>Nárůst</a:t>
            </a:r>
            <a:r>
              <a:rPr lang="en-GB" altLang="cs-CZ" sz="2400" u="sng"/>
              <a:t> W</a:t>
            </a:r>
            <a:r>
              <a:rPr lang="en-GB" altLang="cs-CZ" sz="2400"/>
              <a:t> (</a:t>
            </a:r>
            <a:r>
              <a:rPr lang="cs-CZ" altLang="cs-CZ" sz="2400"/>
              <a:t>čistý důchodový </a:t>
            </a:r>
            <a:r>
              <a:rPr lang="en-GB" altLang="cs-CZ" sz="2400"/>
              <a:t>efe</a:t>
            </a:r>
            <a:r>
              <a:rPr lang="cs-CZ" altLang="cs-CZ" sz="2400"/>
              <a:t>k</a:t>
            </a:r>
            <a:r>
              <a:rPr lang="en-GB" altLang="cs-CZ" sz="2400"/>
              <a:t>t)	</a:t>
            </a:r>
            <a:r>
              <a:rPr lang="en-GB" altLang="cs-CZ" sz="2000"/>
              <a:t>						</a:t>
            </a:r>
            <a:r>
              <a:rPr lang="en-GB" altLang="cs-CZ" sz="1800"/>
              <a:t>					</a:t>
            </a:r>
            <a:endParaRPr lang="en-US" altLang="cs-CZ" sz="1800">
              <a:sym typeface="Symbol" panose="05050102010706020507" pitchFamily="18" charset="2"/>
            </a:endParaRPr>
          </a:p>
        </p:txBody>
      </p:sp>
      <p:graphicFrame>
        <p:nvGraphicFramePr>
          <p:cNvPr id="26628" name="Object 7">
            <a:extLst>
              <a:ext uri="{FF2B5EF4-FFF2-40B4-BE49-F238E27FC236}">
                <a16:creationId xmlns:a16="http://schemas.microsoft.com/office/drawing/2014/main" id="{928E3F8A-116D-4ADB-8B1A-3A51E2E70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1188"/>
          <a:ext cx="4581525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542032" imgH="2124456" progId="Word.Picture.8">
                  <p:embed/>
                </p:oleObj>
              </mc:Choice>
              <mc:Fallback>
                <p:oleObj name="obrázek" r:id="rId2" imgW="2542032" imgH="21244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1188"/>
                        <a:ext cx="4581525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10">
            <a:extLst>
              <a:ext uri="{FF2B5EF4-FFF2-40B4-BE49-F238E27FC236}">
                <a16:creationId xmlns:a16="http://schemas.microsoft.com/office/drawing/2014/main" id="{6D5B52BF-6A24-4463-AD0A-CACF832C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US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US" altLang="cs-CZ" sz="2800" b="1" i="1">
                <a:solidFill>
                  <a:schemeClr val="tx2"/>
                </a:solidFill>
              </a:rPr>
              <a:t>ntertempor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US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US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II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>
            <a:extLst>
              <a:ext uri="{FF2B5EF4-FFF2-40B4-BE49-F238E27FC236}">
                <a16:creationId xmlns:a16="http://schemas.microsoft.com/office/drawing/2014/main" id="{F956F74B-853E-4AB9-BF0F-16665961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5B93AF82-76E0-4D1A-A0F1-1EB37932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u="sng"/>
              <a:t>Nárůst</a:t>
            </a:r>
            <a:r>
              <a:rPr lang="en-GB" altLang="cs-CZ" sz="2400" u="sng"/>
              <a:t> W</a:t>
            </a:r>
            <a:r>
              <a:rPr lang="en-GB" altLang="cs-CZ" sz="2400"/>
              <a:t> (čistý důchodový efekt)	</a:t>
            </a:r>
            <a:r>
              <a:rPr lang="cs-CZ" altLang="cs-CZ" sz="2400" u="sng"/>
              <a:t>Nárůst </a:t>
            </a:r>
            <a:r>
              <a:rPr lang="en-GB" altLang="cs-CZ" sz="2400" u="sng"/>
              <a:t>i</a:t>
            </a:r>
            <a:r>
              <a:rPr lang="en-GB" altLang="cs-CZ" sz="2400"/>
              <a:t> (</a:t>
            </a:r>
            <a:r>
              <a:rPr lang="cs-CZ" altLang="cs-CZ" sz="2400"/>
              <a:t>čistý věřitel</a:t>
            </a:r>
            <a:r>
              <a:rPr lang="en-GB" altLang="cs-CZ" sz="240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					(</a:t>
            </a:r>
            <a:r>
              <a:rPr lang="cs-CZ" altLang="cs-CZ" sz="2400">
                <a:solidFill>
                  <a:schemeClr val="accent2"/>
                </a:solidFill>
              </a:rPr>
              <a:t>důchodový</a:t>
            </a:r>
            <a:r>
              <a:rPr lang="en-GB" altLang="cs-CZ" sz="2400"/>
              <a:t> vs. </a:t>
            </a:r>
            <a:r>
              <a:rPr lang="en-GB" altLang="cs-CZ" sz="2400">
                <a:solidFill>
                  <a:srgbClr val="FF0000"/>
                </a:solidFill>
              </a:rPr>
              <a:t>substitu</a:t>
            </a:r>
            <a:r>
              <a:rPr lang="cs-CZ" altLang="cs-CZ" sz="2400">
                <a:solidFill>
                  <a:srgbClr val="FF0000"/>
                </a:solidFill>
              </a:rPr>
              <a:t>ční</a:t>
            </a:r>
            <a:r>
              <a:rPr lang="en-GB" altLang="cs-CZ" sz="2400"/>
              <a:t> efe</a:t>
            </a:r>
            <a:r>
              <a:rPr lang="cs-CZ" altLang="cs-CZ" sz="2400"/>
              <a:t>k</a:t>
            </a:r>
            <a:r>
              <a:rPr lang="en-GB" altLang="cs-CZ" sz="2400"/>
              <a:t>t)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1800"/>
              <a:t>					</a:t>
            </a:r>
            <a:endParaRPr lang="en-US" altLang="cs-CZ" sz="1800"/>
          </a:p>
        </p:txBody>
      </p:sp>
      <p:graphicFrame>
        <p:nvGraphicFramePr>
          <p:cNvPr id="27652" name="Object 5">
            <a:extLst>
              <a:ext uri="{FF2B5EF4-FFF2-40B4-BE49-F238E27FC236}">
                <a16:creationId xmlns:a16="http://schemas.microsoft.com/office/drawing/2014/main" id="{7A150CBC-73B0-49D3-A9B8-EEEC241DB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1188"/>
          <a:ext cx="4581525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542032" imgH="2124456" progId="Word.Picture.8">
                  <p:embed/>
                </p:oleObj>
              </mc:Choice>
              <mc:Fallback>
                <p:oleObj name="obrázek" r:id="rId2" imgW="2542032" imgH="212445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1188"/>
                        <a:ext cx="4581525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>
            <a:extLst>
              <a:ext uri="{FF2B5EF4-FFF2-40B4-BE49-F238E27FC236}">
                <a16:creationId xmlns:a16="http://schemas.microsoft.com/office/drawing/2014/main" id="{56B9DEEE-DBC6-430E-8F76-D23AA8822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1855788"/>
          <a:ext cx="4408487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60978" imgH="2167467" progId="Word.Picture.8">
                  <p:embed/>
                </p:oleObj>
              </mc:Choice>
              <mc:Fallback>
                <p:oleObj name="Obrázek" r:id="rId4" imgW="2460978" imgH="2167467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855788"/>
                        <a:ext cx="4408487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8">
            <a:extLst>
              <a:ext uri="{FF2B5EF4-FFF2-40B4-BE49-F238E27FC236}">
                <a16:creationId xmlns:a16="http://schemas.microsoft.com/office/drawing/2014/main" id="{F54591B8-6B4D-4010-AD53-E287D169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US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US" altLang="cs-CZ" sz="2800" b="1" i="1">
                <a:solidFill>
                  <a:schemeClr val="tx2"/>
                </a:solidFill>
              </a:rPr>
              <a:t>ntertempor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US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US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II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C3F858FB-DDAB-4A8D-97CF-24A44632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graphicFrame>
        <p:nvGraphicFramePr>
          <p:cNvPr id="28675" name="Object 5">
            <a:extLst>
              <a:ext uri="{FF2B5EF4-FFF2-40B4-BE49-F238E27FC236}">
                <a16:creationId xmlns:a16="http://schemas.microsoft.com/office/drawing/2014/main" id="{B1B2C3E2-0EC8-4CB9-9829-6D474D1AA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1188"/>
          <a:ext cx="4581525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542032" imgH="2124456" progId="Word.Picture.8">
                  <p:embed/>
                </p:oleObj>
              </mc:Choice>
              <mc:Fallback>
                <p:oleObj name="obrázek" r:id="rId2" imgW="2542032" imgH="212445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1188"/>
                        <a:ext cx="4581525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>
            <a:extLst>
              <a:ext uri="{FF2B5EF4-FFF2-40B4-BE49-F238E27FC236}">
                <a16:creationId xmlns:a16="http://schemas.microsoft.com/office/drawing/2014/main" id="{73690C85-792C-4206-B70C-40C2CA9ED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1855788"/>
          <a:ext cx="4408487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47544" imgH="2161032" progId="Word.Picture.8">
                  <p:embed/>
                </p:oleObj>
              </mc:Choice>
              <mc:Fallback>
                <p:oleObj name="obrázek" r:id="rId4" imgW="2447544" imgH="2161032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855788"/>
                        <a:ext cx="4408487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8">
            <a:extLst>
              <a:ext uri="{FF2B5EF4-FFF2-40B4-BE49-F238E27FC236}">
                <a16:creationId xmlns:a16="http://schemas.microsoft.com/office/drawing/2014/main" id="{CA939127-86BE-49BA-A895-293AF183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US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US" altLang="cs-CZ" sz="2800" b="1" i="1">
                <a:solidFill>
                  <a:schemeClr val="tx2"/>
                </a:solidFill>
              </a:rPr>
              <a:t>ntertempor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US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US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II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28678" name="Text Box 9">
            <a:extLst>
              <a:ext uri="{FF2B5EF4-FFF2-40B4-BE49-F238E27FC236}">
                <a16:creationId xmlns:a16="http://schemas.microsoft.com/office/drawing/2014/main" id="{7E387600-A877-4DCF-B713-D8796632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u="sng"/>
              <a:t>Nárůst</a:t>
            </a:r>
            <a:r>
              <a:rPr lang="en-GB" altLang="cs-CZ" sz="2400" u="sng"/>
              <a:t> W</a:t>
            </a:r>
            <a:r>
              <a:rPr lang="en-GB" altLang="cs-CZ" sz="2400"/>
              <a:t> (čistý důchodový efekt)	</a:t>
            </a:r>
            <a:r>
              <a:rPr lang="cs-CZ" altLang="cs-CZ" sz="2400" u="sng"/>
              <a:t>Nárůst </a:t>
            </a:r>
            <a:r>
              <a:rPr lang="en-GB" altLang="cs-CZ" sz="2400" u="sng"/>
              <a:t>i</a:t>
            </a:r>
            <a:r>
              <a:rPr lang="en-GB" altLang="cs-CZ" sz="2400"/>
              <a:t> (</a:t>
            </a:r>
            <a:r>
              <a:rPr lang="cs-CZ" altLang="cs-CZ" sz="2400"/>
              <a:t>čistý věřitel</a:t>
            </a:r>
            <a:r>
              <a:rPr lang="en-GB" altLang="cs-CZ" sz="240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					(</a:t>
            </a:r>
            <a:r>
              <a:rPr lang="cs-CZ" altLang="cs-CZ" sz="2400">
                <a:solidFill>
                  <a:schemeClr val="accent2"/>
                </a:solidFill>
              </a:rPr>
              <a:t>důchodový</a:t>
            </a:r>
            <a:r>
              <a:rPr lang="en-GB" altLang="cs-CZ" sz="2400"/>
              <a:t> vs. </a:t>
            </a:r>
            <a:r>
              <a:rPr lang="en-GB" altLang="cs-CZ" sz="2400">
                <a:solidFill>
                  <a:srgbClr val="FF0000"/>
                </a:solidFill>
              </a:rPr>
              <a:t>substitu</a:t>
            </a:r>
            <a:r>
              <a:rPr lang="cs-CZ" altLang="cs-CZ" sz="2400">
                <a:solidFill>
                  <a:srgbClr val="FF0000"/>
                </a:solidFill>
              </a:rPr>
              <a:t>ční</a:t>
            </a:r>
            <a:r>
              <a:rPr lang="en-GB" altLang="cs-CZ" sz="2400"/>
              <a:t> efe</a:t>
            </a:r>
            <a:r>
              <a:rPr lang="cs-CZ" altLang="cs-CZ" sz="2400"/>
              <a:t>k</a:t>
            </a:r>
            <a:r>
              <a:rPr lang="en-GB" altLang="cs-CZ" sz="2400"/>
              <a:t>t)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1800"/>
              <a:t>					</a:t>
            </a:r>
            <a:endParaRPr lang="en-US" altLang="cs-CZ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B2EFE73-FAD0-462D-AB06-B9BF61ED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Interte</a:t>
            </a:r>
            <a:r>
              <a:rPr lang="cs-CZ" altLang="cs-CZ" sz="2800" b="1" i="1">
                <a:solidFill>
                  <a:schemeClr val="tx2"/>
                </a:solidFill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</a:rPr>
              <a:t>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rozpočtové omezení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82D46276-C930-4AAC-95F2-EAEBF3E0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985838"/>
            <a:ext cx="7848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chemeClr val="accent2"/>
                </a:solidFill>
              </a:rPr>
              <a:t>První období</a:t>
            </a:r>
            <a:r>
              <a:rPr lang="en-GB" altLang="cs-CZ" sz="2000">
                <a:solidFill>
                  <a:schemeClr val="accent2"/>
                </a:solidFill>
              </a:rPr>
              <a:t>:</a:t>
            </a:r>
            <a:r>
              <a:rPr lang="en-GB" altLang="cs-CZ" sz="2000"/>
              <a:t> 	</a:t>
            </a:r>
            <a:r>
              <a:rPr lang="cs-CZ" altLang="cs-CZ" sz="2000"/>
              <a:t>důchod</a:t>
            </a:r>
            <a:r>
              <a:rPr lang="en-GB" altLang="cs-CZ" sz="2000"/>
              <a:t> </a:t>
            </a:r>
            <a:r>
              <a:rPr lang="en-GB" altLang="cs-CZ" sz="2000" b="1" i="1"/>
              <a:t>y</a:t>
            </a:r>
            <a:r>
              <a:rPr lang="en-GB" altLang="cs-CZ" sz="2000" b="1" i="1" baseline="-25000"/>
              <a:t>1</a:t>
            </a:r>
            <a:r>
              <a:rPr lang="en-GB" altLang="cs-CZ" sz="2000"/>
              <a:t>	</a:t>
            </a:r>
            <a:r>
              <a:rPr lang="cs-CZ" altLang="cs-CZ" sz="2000"/>
              <a:t>spotřeba</a:t>
            </a:r>
            <a:r>
              <a:rPr lang="en-GB" altLang="cs-CZ" sz="2000"/>
              <a:t> </a:t>
            </a:r>
            <a:r>
              <a:rPr lang="en-GB" altLang="cs-CZ" sz="2000" b="1" i="1"/>
              <a:t>c</a:t>
            </a:r>
            <a:r>
              <a:rPr lang="en-GB" altLang="cs-CZ" sz="2000" b="1" i="1" baseline="-25000"/>
              <a:t>1</a:t>
            </a:r>
            <a:r>
              <a:rPr lang="en-GB" altLang="cs-CZ" sz="2000"/>
              <a:t>	      </a:t>
            </a:r>
            <a:r>
              <a:rPr lang="cs-CZ" altLang="cs-CZ" sz="2000"/>
              <a:t>úspory</a:t>
            </a:r>
            <a:r>
              <a:rPr lang="en-GB" altLang="cs-CZ" sz="2000"/>
              <a:t> (</a:t>
            </a:r>
            <a:r>
              <a:rPr lang="en-GB" altLang="cs-CZ" sz="2000" b="1" i="1"/>
              <a:t>y</a:t>
            </a:r>
            <a:r>
              <a:rPr lang="en-GB" altLang="cs-CZ" sz="2000" b="1" i="1" baseline="-25000"/>
              <a:t>1</a:t>
            </a:r>
            <a:r>
              <a:rPr lang="en-GB" altLang="cs-CZ" sz="2000" b="1" i="1"/>
              <a:t>-c</a:t>
            </a:r>
            <a:r>
              <a:rPr lang="en-GB" altLang="cs-CZ" sz="2000" b="1" i="1" baseline="-25000"/>
              <a:t>1</a:t>
            </a:r>
            <a:r>
              <a:rPr lang="en-GB" altLang="cs-CZ" sz="20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olidFill>
                  <a:schemeClr val="accent2"/>
                </a:solidFill>
              </a:rPr>
              <a:t>Druhé období</a:t>
            </a:r>
            <a:r>
              <a:rPr lang="en-GB" altLang="cs-CZ" sz="2000"/>
              <a:t>	</a:t>
            </a:r>
            <a:r>
              <a:rPr lang="cs-CZ" altLang="cs-CZ" sz="2000"/>
              <a:t>důchod</a:t>
            </a:r>
            <a:r>
              <a:rPr lang="en-GB" altLang="cs-CZ" sz="2000"/>
              <a:t> </a:t>
            </a:r>
            <a:r>
              <a:rPr lang="en-GB" altLang="cs-CZ" sz="2000" b="1" i="1"/>
              <a:t>y</a:t>
            </a:r>
            <a:r>
              <a:rPr lang="en-GB" altLang="cs-CZ" sz="2000" b="1" i="1" baseline="-25000"/>
              <a:t>2</a:t>
            </a:r>
            <a:r>
              <a:rPr lang="en-GB" altLang="cs-CZ" sz="2000"/>
              <a:t>	</a:t>
            </a:r>
            <a:r>
              <a:rPr lang="cs-CZ" altLang="cs-CZ" sz="2000"/>
              <a:t>spotřeba</a:t>
            </a:r>
            <a:r>
              <a:rPr lang="en-GB" altLang="cs-CZ" sz="2000"/>
              <a:t>  </a:t>
            </a:r>
            <a:r>
              <a:rPr lang="en-GB" altLang="cs-CZ" sz="2000" b="1" i="1"/>
              <a:t>c</a:t>
            </a:r>
            <a:r>
              <a:rPr lang="en-GB" altLang="cs-CZ" sz="2000" b="1" i="1" baseline="-25000"/>
              <a:t>2</a:t>
            </a:r>
            <a:r>
              <a:rPr lang="en-GB" altLang="cs-CZ" sz="2000" b="1" i="1"/>
              <a:t>= y</a:t>
            </a:r>
            <a:r>
              <a:rPr lang="en-GB" altLang="cs-CZ" sz="2000" b="1" i="1" baseline="-25000"/>
              <a:t>2</a:t>
            </a:r>
            <a:r>
              <a:rPr lang="en-GB" altLang="cs-CZ" sz="2000" b="1" i="1"/>
              <a:t> +</a:t>
            </a:r>
            <a:r>
              <a:rPr lang="en-GB" altLang="cs-CZ" sz="2000"/>
              <a:t> (</a:t>
            </a:r>
            <a:r>
              <a:rPr lang="en-GB" altLang="cs-CZ" sz="2000" b="1" i="1"/>
              <a:t>y</a:t>
            </a:r>
            <a:r>
              <a:rPr lang="en-GB" altLang="cs-CZ" sz="2000" b="1" i="1" baseline="-25000"/>
              <a:t>1</a:t>
            </a:r>
            <a:r>
              <a:rPr lang="en-GB" altLang="cs-CZ" sz="2000" b="1" i="1"/>
              <a:t>-c</a:t>
            </a:r>
            <a:r>
              <a:rPr lang="en-GB" altLang="cs-CZ" sz="2000" b="1" i="1" baseline="-25000"/>
              <a:t>1</a:t>
            </a:r>
            <a:r>
              <a:rPr lang="en-GB" altLang="cs-CZ" sz="2000"/>
              <a:t>).(</a:t>
            </a:r>
            <a:r>
              <a:rPr lang="en-GB" altLang="cs-CZ" sz="2000" b="1" i="1"/>
              <a:t>1+r</a:t>
            </a:r>
            <a:r>
              <a:rPr lang="en-GB" altLang="cs-CZ" sz="20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nebo</a:t>
            </a:r>
            <a:r>
              <a:rPr lang="en-GB" altLang="cs-CZ" sz="2000"/>
              <a:t>			</a:t>
            </a:r>
            <a:r>
              <a:rPr lang="cs-CZ" altLang="cs-CZ" sz="2000"/>
              <a:t>      </a:t>
            </a:r>
            <a:r>
              <a:rPr lang="en-GB" altLang="cs-CZ" sz="2000"/>
              <a:t>(</a:t>
            </a:r>
            <a:r>
              <a:rPr lang="cs-CZ" altLang="cs-CZ" sz="2000"/>
              <a:t>současná hodnota spotřeby</a:t>
            </a:r>
            <a:r>
              <a:rPr lang="en-GB" altLang="cs-CZ" sz="2000"/>
              <a:t>=PV </a:t>
            </a:r>
            <a:r>
              <a:rPr lang="cs-CZ" altLang="cs-CZ" sz="2000"/>
              <a:t>důchodu</a:t>
            </a:r>
            <a:r>
              <a:rPr lang="en-GB" altLang="cs-CZ" sz="20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Gra</a:t>
            </a:r>
            <a:r>
              <a:rPr lang="cs-CZ" altLang="cs-CZ" sz="2000"/>
              <a:t>ficky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Pokud vše uspoří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c</a:t>
            </a:r>
            <a:r>
              <a:rPr lang="en-GB" altLang="cs-CZ" sz="2000" b="1" i="1" baseline="-25000"/>
              <a:t>2</a:t>
            </a:r>
            <a:r>
              <a:rPr lang="en-GB" altLang="cs-CZ" sz="2000" b="1" i="1"/>
              <a:t>=OB=y</a:t>
            </a:r>
            <a:r>
              <a:rPr lang="en-GB" altLang="cs-CZ" sz="2000" b="1" i="1" baseline="-25000"/>
              <a:t>2</a:t>
            </a:r>
            <a:r>
              <a:rPr lang="en-GB" altLang="cs-CZ" sz="2000" b="1" i="1"/>
              <a:t>+y</a:t>
            </a:r>
            <a:r>
              <a:rPr lang="en-GB" altLang="cs-CZ" sz="2000" b="1" i="1" baseline="-25000"/>
              <a:t>1</a:t>
            </a:r>
            <a:r>
              <a:rPr lang="en-GB" altLang="cs-CZ" sz="2000" b="1" i="1"/>
              <a:t>.(1+r)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Pokud vše spotřebuje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/>
              <a:t>c</a:t>
            </a:r>
            <a:r>
              <a:rPr lang="en-GB" altLang="cs-CZ" sz="2000" b="1" i="1" baseline="-25000"/>
              <a:t>1</a:t>
            </a:r>
            <a:r>
              <a:rPr lang="en-GB" altLang="cs-CZ" sz="2000" b="1" i="1"/>
              <a:t>=OA=y</a:t>
            </a:r>
            <a:r>
              <a:rPr lang="en-GB" altLang="cs-CZ" sz="2000" b="1" i="1" baseline="-25000"/>
              <a:t>1</a:t>
            </a:r>
            <a:r>
              <a:rPr lang="en-GB" altLang="cs-CZ" sz="2000" b="1" i="1"/>
              <a:t>+y</a:t>
            </a:r>
            <a:r>
              <a:rPr lang="en-GB" altLang="cs-CZ" sz="2000" b="1" i="1" baseline="-25000"/>
              <a:t>2</a:t>
            </a:r>
            <a:r>
              <a:rPr lang="en-GB" altLang="cs-CZ" sz="2000" b="1" i="1"/>
              <a:t>/(1+r)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S</a:t>
            </a:r>
            <a:r>
              <a:rPr lang="cs-CZ" altLang="cs-CZ" sz="2000"/>
              <a:t>k</a:t>
            </a:r>
            <a:r>
              <a:rPr lang="en-GB" altLang="cs-CZ" sz="2000"/>
              <a:t>lo</a:t>
            </a:r>
            <a:r>
              <a:rPr lang="cs-CZ" altLang="cs-CZ" sz="2000"/>
              <a:t>n rozpočtového omezení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s</a:t>
            </a:r>
            <a:r>
              <a:rPr lang="cs-CZ" altLang="cs-CZ" sz="2000"/>
              <a:t>k</a:t>
            </a:r>
            <a:r>
              <a:rPr lang="en-GB" altLang="cs-CZ" sz="2000"/>
              <a:t>lo</a:t>
            </a:r>
            <a:r>
              <a:rPr lang="cs-CZ" altLang="cs-CZ" sz="2000"/>
              <a:t>n</a:t>
            </a:r>
            <a:r>
              <a:rPr lang="en-GB" altLang="cs-CZ" sz="2000"/>
              <a:t>=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77FFC967-0706-48D9-A308-5CCE7E25F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2205038"/>
          <a:ext cx="361315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205038"/>
                        <a:ext cx="361315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FD66037A-61FF-4BF2-B724-F10CE3756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1827213"/>
          <a:ext cx="23114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536033" imgH="393529" progId="Equation.3">
                  <p:embed/>
                </p:oleObj>
              </mc:Choice>
              <mc:Fallback>
                <p:oleObj name="Rovnice" r:id="rId4" imgW="153603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827213"/>
                        <a:ext cx="2311400" cy="5889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EBC71EF0-A08B-4B61-8304-832AD02B5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5088" y="5486400"/>
          <a:ext cx="551973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3670300" imgH="584200" progId="Equation.3">
                  <p:embed/>
                </p:oleObj>
              </mc:Choice>
              <mc:Fallback>
                <p:oleObj name="Rovnice" r:id="rId6" imgW="36703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486400"/>
                        <a:ext cx="551973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>
            <a:extLst>
              <a:ext uri="{FF2B5EF4-FFF2-40B4-BE49-F238E27FC236}">
                <a16:creationId xmlns:a16="http://schemas.microsoft.com/office/drawing/2014/main" id="{E8AF1659-D99F-453E-A8B9-963B36C91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38246" name="Text Box 6">
            <a:extLst>
              <a:ext uri="{FF2B5EF4-FFF2-40B4-BE49-F238E27FC236}">
                <a16:creationId xmlns:a16="http://schemas.microsoft.com/office/drawing/2014/main" id="{B5E4FC47-EC5C-4400-AA6C-2D09387D0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u="sng"/>
              <a:t>Nárůst </a:t>
            </a:r>
            <a:r>
              <a:rPr lang="en-GB" altLang="cs-CZ" sz="2000" u="sng"/>
              <a:t>i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/>
              <a:t>a</a:t>
            </a:r>
            <a:r>
              <a:rPr lang="en-GB" altLang="cs-CZ" sz="2000">
                <a:solidFill>
                  <a:schemeClr val="accent2"/>
                </a:solidFill>
              </a:rPr>
              <a:t>) </a:t>
            </a:r>
            <a:r>
              <a:rPr lang="cs-CZ" altLang="cs-CZ" sz="2000" i="1">
                <a:solidFill>
                  <a:schemeClr val="accent2"/>
                </a:solidFill>
              </a:rPr>
              <a:t>čistý věřitel</a:t>
            </a:r>
            <a:r>
              <a:rPr lang="en-GB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i="1">
                <a:sym typeface="Symbol" panose="05050102010706020507" pitchFamily="18" charset="2"/>
              </a:rPr>
              <a:t>i </a:t>
            </a:r>
            <a:r>
              <a:rPr lang="en-US" altLang="cs-CZ" sz="2000">
                <a:sym typeface="Symbol" panose="05050102010706020507" pitchFamily="18" charset="2"/>
              </a:rPr>
              <a:t> </a:t>
            </a:r>
            <a:r>
              <a:rPr lang="en-US" altLang="cs-CZ" sz="2000" i="1">
                <a:sym typeface="Symbol" panose="05050102010706020507" pitchFamily="18" charset="2"/>
              </a:rPr>
              <a:t>W	</a:t>
            </a:r>
            <a:r>
              <a:rPr lang="en-US" altLang="cs-CZ" sz="2000">
                <a:sym typeface="Symbol" panose="05050102010706020507" pitchFamily="18" charset="2"/>
              </a:rPr>
              <a:t>-</a:t>
            </a:r>
            <a:r>
              <a:rPr lang="en-GB" altLang="cs-CZ" sz="2000"/>
              <a:t> </a:t>
            </a:r>
            <a:r>
              <a:rPr lang="en-GB" altLang="cs-CZ" sz="2000">
                <a:solidFill>
                  <a:srgbClr val="33CC33"/>
                </a:solidFill>
              </a:rPr>
              <a:t>po</a:t>
            </a:r>
            <a:r>
              <a:rPr lang="cs-CZ" altLang="cs-CZ" sz="2000">
                <a:solidFill>
                  <a:srgbClr val="33CC33"/>
                </a:solidFill>
              </a:rPr>
              <a:t>z</a:t>
            </a:r>
            <a:r>
              <a:rPr lang="en-GB" altLang="cs-CZ" sz="2000">
                <a:solidFill>
                  <a:srgbClr val="33CC33"/>
                </a:solidFill>
              </a:rPr>
              <a:t>itiv</a:t>
            </a:r>
            <a:r>
              <a:rPr lang="cs-CZ" altLang="cs-CZ" sz="2000">
                <a:solidFill>
                  <a:srgbClr val="33CC33"/>
                </a:solidFill>
              </a:rPr>
              <a:t>ní důchodový</a:t>
            </a:r>
            <a:r>
              <a:rPr lang="en-GB" altLang="cs-CZ" sz="2000">
                <a:solidFill>
                  <a:srgbClr val="33CC33"/>
                </a:solidFill>
              </a:rPr>
              <a:t> efe</a:t>
            </a:r>
            <a:r>
              <a:rPr lang="cs-CZ" altLang="cs-CZ" sz="2000">
                <a:solidFill>
                  <a:srgbClr val="33CC33"/>
                </a:solidFill>
              </a:rPr>
              <a:t>k</a:t>
            </a:r>
            <a:r>
              <a:rPr lang="en-GB" altLang="cs-CZ" sz="2000">
                <a:solidFill>
                  <a:srgbClr val="33CC33"/>
                </a:solidFill>
              </a:rPr>
              <a:t>t</a:t>
            </a:r>
            <a:r>
              <a:rPr lang="en-GB" altLang="cs-CZ" sz="2000"/>
              <a:t> 	</a:t>
            </a:r>
            <a:r>
              <a:rPr lang="en-US" altLang="cs-CZ" sz="2000">
                <a:sym typeface="Symbol" panose="05050102010706020507" pitchFamily="18" charset="2"/>
              </a:rPr>
              <a:t>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, 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			-</a:t>
            </a:r>
            <a:r>
              <a:rPr lang="en-GB" altLang="cs-CZ" sz="2000"/>
              <a:t> </a:t>
            </a:r>
            <a:r>
              <a:rPr lang="en-GB" altLang="cs-CZ" sz="2000">
                <a:solidFill>
                  <a:srgbClr val="33CC33"/>
                </a:solidFill>
              </a:rPr>
              <a:t>substitu</a:t>
            </a:r>
            <a:r>
              <a:rPr lang="cs-CZ" altLang="cs-CZ" sz="2000">
                <a:solidFill>
                  <a:srgbClr val="33CC33"/>
                </a:solidFill>
              </a:rPr>
              <a:t>ční </a:t>
            </a:r>
            <a:r>
              <a:rPr lang="en-GB" altLang="cs-CZ" sz="2000">
                <a:solidFill>
                  <a:srgbClr val="33CC33"/>
                </a:solidFill>
              </a:rPr>
              <a:t>efe</a:t>
            </a:r>
            <a:r>
              <a:rPr lang="cs-CZ" altLang="cs-CZ" sz="2000">
                <a:solidFill>
                  <a:srgbClr val="33CC33"/>
                </a:solidFill>
              </a:rPr>
              <a:t>k</a:t>
            </a:r>
            <a:r>
              <a:rPr lang="en-GB" altLang="cs-CZ" sz="2000">
                <a:solidFill>
                  <a:srgbClr val="33CC33"/>
                </a:solidFill>
              </a:rPr>
              <a:t>t</a:t>
            </a:r>
            <a:r>
              <a:rPr lang="en-GB" altLang="cs-CZ" sz="2000"/>
              <a:t> 	</a:t>
            </a:r>
            <a:r>
              <a:rPr lang="cs-CZ" altLang="cs-CZ" sz="2000"/>
              <a:t>	</a:t>
            </a:r>
            <a:r>
              <a:rPr lang="en-US" altLang="cs-CZ" sz="2000">
                <a:sym typeface="Symbol" panose="05050102010706020507" pitchFamily="18" charset="2"/>
              </a:rPr>
              <a:t>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, 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>
                <a:solidFill>
                  <a:srgbClr val="33CC33"/>
                </a:solidFill>
                <a:sym typeface="Symbol" panose="05050102010706020507" pitchFamily="18" charset="2"/>
              </a:rPr>
              <a:t>			-</a:t>
            </a:r>
            <a:r>
              <a:rPr lang="en-GB" altLang="cs-CZ" sz="2000">
                <a:solidFill>
                  <a:srgbClr val="33CC33"/>
                </a:solidFill>
              </a:rPr>
              <a:t> </a:t>
            </a:r>
            <a:r>
              <a:rPr lang="cs-CZ" altLang="cs-CZ" sz="2000">
                <a:solidFill>
                  <a:srgbClr val="FF0000"/>
                </a:solidFill>
              </a:rPr>
              <a:t>celkový vliv</a:t>
            </a:r>
            <a:r>
              <a:rPr lang="en-GB" altLang="cs-CZ" sz="2000"/>
              <a:t> 		</a:t>
            </a:r>
            <a:r>
              <a:rPr lang="cs-CZ" altLang="cs-CZ" sz="2000"/>
              <a:t>	</a:t>
            </a:r>
            <a:r>
              <a:rPr lang="en-US" altLang="cs-CZ" sz="2000">
                <a:sym typeface="Symbol" panose="05050102010706020507" pitchFamily="18" charset="2"/>
              </a:rPr>
              <a:t>? 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, 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/>
              <a:t>b) </a:t>
            </a:r>
            <a:r>
              <a:rPr lang="cs-CZ" altLang="cs-CZ" sz="2000" i="1">
                <a:solidFill>
                  <a:schemeClr val="accent2"/>
                </a:solidFill>
              </a:rPr>
              <a:t>čistý dlužník</a:t>
            </a:r>
            <a:r>
              <a:rPr lang="en-GB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i="1">
                <a:sym typeface="Symbol" panose="05050102010706020507" pitchFamily="18" charset="2"/>
              </a:rPr>
              <a:t>i </a:t>
            </a:r>
            <a:r>
              <a:rPr lang="en-US" altLang="cs-CZ" sz="2000">
                <a:sym typeface="Symbol" panose="05050102010706020507" pitchFamily="18" charset="2"/>
              </a:rPr>
              <a:t> </a:t>
            </a:r>
            <a:r>
              <a:rPr lang="en-US" altLang="cs-CZ" sz="2000" i="1">
                <a:sym typeface="Symbol" panose="05050102010706020507" pitchFamily="18" charset="2"/>
              </a:rPr>
              <a:t>W	</a:t>
            </a:r>
            <a:r>
              <a:rPr lang="en-US" altLang="cs-CZ" sz="2000">
                <a:sym typeface="Symbol" panose="05050102010706020507" pitchFamily="18" charset="2"/>
              </a:rPr>
              <a:t>-</a:t>
            </a:r>
            <a:r>
              <a:rPr lang="en-GB" altLang="cs-CZ" sz="2000"/>
              <a:t> </a:t>
            </a:r>
            <a:r>
              <a:rPr lang="en-GB" altLang="cs-CZ" sz="2000">
                <a:solidFill>
                  <a:srgbClr val="33CC33"/>
                </a:solidFill>
              </a:rPr>
              <a:t>negativ</a:t>
            </a:r>
            <a:r>
              <a:rPr lang="cs-CZ" altLang="cs-CZ" sz="2000">
                <a:solidFill>
                  <a:srgbClr val="33CC33"/>
                </a:solidFill>
              </a:rPr>
              <a:t>ní důchodový </a:t>
            </a:r>
            <a:r>
              <a:rPr lang="en-GB" altLang="cs-CZ" sz="2000">
                <a:solidFill>
                  <a:srgbClr val="33CC33"/>
                </a:solidFill>
              </a:rPr>
              <a:t>efe</a:t>
            </a:r>
            <a:r>
              <a:rPr lang="cs-CZ" altLang="cs-CZ" sz="2000">
                <a:solidFill>
                  <a:srgbClr val="33CC33"/>
                </a:solidFill>
              </a:rPr>
              <a:t>k</a:t>
            </a:r>
            <a:r>
              <a:rPr lang="en-GB" altLang="cs-CZ" sz="2000">
                <a:solidFill>
                  <a:srgbClr val="33CC33"/>
                </a:solidFill>
              </a:rPr>
              <a:t>t</a:t>
            </a:r>
            <a:r>
              <a:rPr lang="en-GB" altLang="cs-CZ" sz="2000"/>
              <a:t> 	</a:t>
            </a:r>
            <a:r>
              <a:rPr lang="en-US" altLang="cs-CZ" sz="2000">
                <a:sym typeface="Symbol" panose="05050102010706020507" pitchFamily="18" charset="2"/>
              </a:rPr>
              <a:t>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, 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			-</a:t>
            </a:r>
            <a:r>
              <a:rPr lang="en-GB" altLang="cs-CZ" sz="2000"/>
              <a:t> </a:t>
            </a:r>
            <a:r>
              <a:rPr lang="en-GB" altLang="cs-CZ" sz="2000">
                <a:solidFill>
                  <a:srgbClr val="33CC33"/>
                </a:solidFill>
              </a:rPr>
              <a:t>substitu</a:t>
            </a:r>
            <a:r>
              <a:rPr lang="cs-CZ" altLang="cs-CZ" sz="2000">
                <a:solidFill>
                  <a:srgbClr val="33CC33"/>
                </a:solidFill>
              </a:rPr>
              <a:t>ční </a:t>
            </a:r>
            <a:r>
              <a:rPr lang="en-GB" altLang="cs-CZ" sz="2000">
                <a:solidFill>
                  <a:srgbClr val="33CC33"/>
                </a:solidFill>
              </a:rPr>
              <a:t>efe</a:t>
            </a:r>
            <a:r>
              <a:rPr lang="cs-CZ" altLang="cs-CZ" sz="2000">
                <a:solidFill>
                  <a:srgbClr val="33CC33"/>
                </a:solidFill>
              </a:rPr>
              <a:t>k</a:t>
            </a:r>
            <a:r>
              <a:rPr lang="en-GB" altLang="cs-CZ" sz="2000">
                <a:solidFill>
                  <a:srgbClr val="33CC33"/>
                </a:solidFill>
              </a:rPr>
              <a:t>t</a:t>
            </a:r>
            <a:r>
              <a:rPr lang="en-GB" altLang="cs-CZ" sz="2000"/>
              <a:t> 	</a:t>
            </a:r>
            <a:r>
              <a:rPr lang="cs-CZ" altLang="cs-CZ" sz="2000"/>
              <a:t>	</a:t>
            </a:r>
            <a:r>
              <a:rPr lang="en-US" altLang="cs-CZ" sz="2000">
                <a:sym typeface="Symbol" panose="05050102010706020507" pitchFamily="18" charset="2"/>
              </a:rPr>
              <a:t>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			-</a:t>
            </a:r>
            <a:r>
              <a:rPr lang="en-GB" altLang="cs-CZ" sz="2000"/>
              <a:t> </a:t>
            </a:r>
            <a:r>
              <a:rPr lang="cs-CZ" altLang="cs-CZ" sz="2000">
                <a:solidFill>
                  <a:srgbClr val="FF0000"/>
                </a:solidFill>
              </a:rPr>
              <a:t>celkový vliv</a:t>
            </a:r>
            <a:r>
              <a:rPr lang="en-GB" altLang="cs-CZ" sz="2000"/>
              <a:t> 		</a:t>
            </a:r>
            <a:r>
              <a:rPr lang="cs-CZ" altLang="cs-CZ" sz="2000"/>
              <a:t>	</a:t>
            </a:r>
            <a:r>
              <a:rPr lang="en-US" altLang="cs-CZ" sz="2000">
                <a:sym typeface="Symbol" panose="05050102010706020507" pitchFamily="18" charset="2"/>
              </a:rPr>
              <a:t>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,? 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000" u="sng">
                <a:solidFill>
                  <a:schemeClr val="accent2"/>
                </a:solidFill>
              </a:rPr>
              <a:t>Empiric</a:t>
            </a:r>
            <a:r>
              <a:rPr lang="cs-CZ" altLang="cs-CZ" sz="2000" u="sng">
                <a:solidFill>
                  <a:schemeClr val="accent2"/>
                </a:solidFill>
              </a:rPr>
              <a:t>ká </a:t>
            </a:r>
            <a:r>
              <a:rPr lang="en-US" altLang="cs-CZ" sz="2000" u="sng">
                <a:solidFill>
                  <a:schemeClr val="accent2"/>
                </a:solidFill>
              </a:rPr>
              <a:t>evidence</a:t>
            </a:r>
            <a:r>
              <a:rPr lang="en-US" altLang="cs-CZ" sz="2000">
                <a:solidFill>
                  <a:schemeClr val="accent2"/>
                </a:solidFill>
              </a:rPr>
              <a:t>-</a:t>
            </a:r>
            <a:r>
              <a:rPr lang="en-US" altLang="cs-CZ" sz="2000"/>
              <a:t> </a:t>
            </a:r>
            <a:r>
              <a:rPr lang="cs-CZ" altLang="cs-CZ" sz="2000"/>
              <a:t>vliv </a:t>
            </a:r>
            <a:r>
              <a:rPr lang="cs-CZ" altLang="cs-CZ" sz="2000" b="1" i="1"/>
              <a:t>i</a:t>
            </a:r>
            <a:r>
              <a:rPr lang="cs-CZ" altLang="cs-CZ" sz="2000"/>
              <a:t> platí pro </a:t>
            </a:r>
            <a:r>
              <a:rPr lang="en-US" altLang="cs-CZ" sz="2000"/>
              <a:t>individu</a:t>
            </a:r>
            <a:r>
              <a:rPr lang="cs-CZ" altLang="cs-CZ" sz="2000"/>
              <a:t>ální domácnosti</a:t>
            </a:r>
            <a:r>
              <a:rPr lang="en-US" altLang="cs-CZ" sz="2000"/>
              <a:t>, </a:t>
            </a:r>
            <a:r>
              <a:rPr lang="cs-CZ" altLang="cs-CZ" sz="2000"/>
              <a:t>na agregátu není důchodový efekt patrný</a:t>
            </a:r>
            <a:r>
              <a:rPr lang="en-US" altLang="cs-CZ" sz="2000"/>
              <a:t>- </a:t>
            </a:r>
            <a:endParaRPr lang="cs-CZ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000"/>
              <a:t>proč</a:t>
            </a:r>
            <a:r>
              <a:rPr lang="en-US" altLang="cs-CZ" sz="2000"/>
              <a:t>?- </a:t>
            </a:r>
            <a:r>
              <a:rPr lang="cs-CZ" altLang="cs-CZ" sz="2000"/>
              <a:t>průměrná domácnost není ani dlužník ani věřitel tedy</a:t>
            </a:r>
            <a:r>
              <a:rPr lang="en-US" altLang="cs-CZ" sz="2000"/>
              <a:t> </a:t>
            </a:r>
            <a:r>
              <a:rPr lang="en-US" altLang="cs-CZ" sz="2800">
                <a:sym typeface="Symbol" panose="05050102010706020507" pitchFamily="18" charset="2"/>
              </a:rPr>
              <a:t></a:t>
            </a:r>
            <a:r>
              <a:rPr lang="en-US" altLang="cs-CZ" sz="2000" b="1" i="1">
                <a:sym typeface="Symbol" panose="05050102010706020507" pitchFamily="18" charset="2"/>
              </a:rPr>
              <a:t>b</a:t>
            </a:r>
            <a:r>
              <a:rPr lang="en-US" altLang="cs-CZ" sz="2000" b="1" i="1" baseline="-25000">
                <a:sym typeface="Symbol" panose="05050102010706020507" pitchFamily="18" charset="2"/>
              </a:rPr>
              <a:t>i</a:t>
            </a:r>
            <a:r>
              <a:rPr lang="en-US" altLang="cs-CZ" sz="2000" b="1" i="1">
                <a:sym typeface="Symbol" panose="05050102010706020507" pitchFamily="18" charset="2"/>
              </a:rPr>
              <a:t>=B</a:t>
            </a:r>
            <a:r>
              <a:rPr lang="en-US" altLang="cs-CZ" sz="2000" b="1" i="1" baseline="-25000">
                <a:sym typeface="Symbol" panose="05050102010706020507" pitchFamily="18" charset="2"/>
              </a:rPr>
              <a:t>i</a:t>
            </a:r>
            <a:r>
              <a:rPr lang="en-US" altLang="cs-CZ" sz="2000" b="1" i="1">
                <a:sym typeface="Symbol" panose="05050102010706020507" pitchFamily="18" charset="2"/>
              </a:rPr>
              <a:t>=0</a:t>
            </a:r>
            <a:r>
              <a:rPr lang="en-US" altLang="cs-CZ" sz="200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Intertepor</a:t>
            </a:r>
            <a:r>
              <a:rPr lang="cs-CZ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ální </a:t>
            </a:r>
            <a:r>
              <a:rPr lang="en-US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substitu</a:t>
            </a:r>
            <a:r>
              <a:rPr lang="cs-CZ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ce práce </a:t>
            </a:r>
            <a:r>
              <a:rPr lang="en-US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cs-CZ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volného času</a:t>
            </a:r>
            <a:r>
              <a:rPr lang="en-US" altLang="cs-CZ" sz="2000" u="sng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podobné</a:t>
            </a:r>
            <a:r>
              <a:rPr lang="en-US" altLang="cs-CZ" sz="2000">
                <a:sym typeface="Symbol" panose="05050102010706020507" pitchFamily="18" charset="2"/>
              </a:rPr>
              <a:t>, </a:t>
            </a:r>
            <a:r>
              <a:rPr lang="en-US" altLang="cs-CZ" sz="2000" b="1" i="1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 a </a:t>
            </a:r>
            <a:r>
              <a:rPr lang="en-US" altLang="cs-CZ" sz="2000" b="1" i="1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jsou </a:t>
            </a:r>
            <a:r>
              <a:rPr lang="en-US" altLang="cs-CZ" sz="2000">
                <a:sym typeface="Symbol" panose="05050102010706020507" pitchFamily="18" charset="2"/>
              </a:rPr>
              <a:t>fun</a:t>
            </a:r>
            <a:r>
              <a:rPr lang="cs-CZ" altLang="cs-CZ" sz="2000">
                <a:sym typeface="Symbol" panose="05050102010706020507" pitchFamily="18" charset="2"/>
              </a:rPr>
              <a:t>kcí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 a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  <a:r>
              <a:rPr lang="en-US" altLang="cs-CZ" sz="2000">
                <a:sym typeface="Symbol" panose="05050102010706020507" pitchFamily="18" charset="2"/>
              </a:rPr>
              <a:t>.</a:t>
            </a:r>
            <a:endParaRPr lang="en-US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/>
              <a:t>1) </a:t>
            </a:r>
            <a:r>
              <a:rPr lang="cs-CZ" altLang="cs-CZ" sz="2000"/>
              <a:t>Nárůst </a:t>
            </a:r>
            <a:r>
              <a:rPr lang="en-US" altLang="cs-CZ" sz="2000" b="1" i="1"/>
              <a:t>W</a:t>
            </a:r>
            <a:r>
              <a:rPr lang="en-US" altLang="cs-CZ" sz="2000"/>
              <a:t>- </a:t>
            </a:r>
            <a:r>
              <a:rPr lang="cs-CZ" altLang="cs-CZ" sz="2000" i="1">
                <a:solidFill>
                  <a:srgbClr val="33CC33"/>
                </a:solidFill>
              </a:rPr>
              <a:t>čistý důchodový </a:t>
            </a:r>
            <a:r>
              <a:rPr lang="en-US" altLang="cs-CZ" sz="2000" i="1">
                <a:solidFill>
                  <a:srgbClr val="33CC33"/>
                </a:solidFill>
              </a:rPr>
              <a:t>efe</a:t>
            </a:r>
            <a:r>
              <a:rPr lang="cs-CZ" altLang="cs-CZ" sz="2000" i="1">
                <a:solidFill>
                  <a:srgbClr val="33CC33"/>
                </a:solidFill>
              </a:rPr>
              <a:t>k</a:t>
            </a:r>
            <a:r>
              <a:rPr lang="en-US" altLang="cs-CZ" sz="2000" i="1">
                <a:solidFill>
                  <a:srgbClr val="33CC33"/>
                </a:solidFill>
              </a:rPr>
              <a:t>t-</a:t>
            </a:r>
            <a:r>
              <a:rPr lang="en-US" altLang="cs-CZ" sz="2000"/>
              <a:t> 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 v obou obdobích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2) Nárůst </a:t>
            </a:r>
            <a:r>
              <a:rPr lang="en-US" altLang="cs-CZ" sz="2000" b="1" i="1">
                <a:sym typeface="Symbol" panose="05050102010706020507" pitchFamily="18" charset="2"/>
              </a:rPr>
              <a:t>i</a:t>
            </a:r>
            <a:r>
              <a:rPr lang="en-US" altLang="cs-CZ" sz="2000">
                <a:sym typeface="Symbol" panose="05050102010706020507" pitchFamily="18" charset="2"/>
              </a:rPr>
              <a:t>- </a:t>
            </a:r>
            <a:r>
              <a:rPr lang="en-US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substitu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ční</a:t>
            </a:r>
            <a:r>
              <a:rPr lang="en-US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 efe</a:t>
            </a:r>
            <a:r>
              <a:rPr lang="cs-CZ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k</a:t>
            </a:r>
            <a:r>
              <a:rPr lang="en-US" altLang="cs-CZ" sz="2000" i="1">
                <a:solidFill>
                  <a:srgbClr val="33CC33"/>
                </a:solidFill>
                <a:sym typeface="Symbol" panose="05050102010706020507" pitchFamily="18" charset="2"/>
              </a:rPr>
              <a:t>t-</a:t>
            </a:r>
            <a:r>
              <a:rPr lang="en-US" altLang="cs-CZ" sz="2000">
                <a:sym typeface="Symbol" panose="05050102010706020507" pitchFamily="18" charset="2"/>
              </a:rPr>
              <a:t> 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, 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2</a:t>
            </a:r>
            <a:r>
              <a:rPr lang="en-US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dnešní volný čas je </a:t>
            </a:r>
            <a:r>
              <a:rPr lang="en-US" altLang="cs-CZ" sz="2000">
                <a:sym typeface="Symbol" panose="05050102010706020507" pitchFamily="18" charset="2"/>
              </a:rPr>
              <a:t>relativ</a:t>
            </a:r>
            <a:r>
              <a:rPr lang="cs-CZ" altLang="cs-CZ" sz="2000">
                <a:sym typeface="Symbol" panose="05050102010706020507" pitchFamily="18" charset="2"/>
              </a:rPr>
              <a:t>ně dražší než v 				budoucnu</a:t>
            </a:r>
            <a:r>
              <a:rPr lang="en-US" altLang="cs-CZ" sz="2000">
                <a:sym typeface="Symbol" panose="05050102010706020507" pitchFamily="18" charset="2"/>
              </a:rPr>
              <a:t>- t</a:t>
            </a:r>
            <a:r>
              <a:rPr lang="cs-CZ" altLang="cs-CZ" sz="2000">
                <a:sym typeface="Symbol" panose="05050102010706020507" pitchFamily="18" charset="2"/>
              </a:rPr>
              <a:t>edy nárůst úspor</a:t>
            </a:r>
            <a:r>
              <a:rPr lang="en-US" altLang="cs-CZ" sz="2000">
                <a:sym typeface="Symbol" panose="05050102010706020507" pitchFamily="18" charset="2"/>
              </a:rPr>
              <a:t>- </a:t>
            </a:r>
            <a:r>
              <a:rPr lang="en-US" altLang="cs-CZ" sz="2000" b="1" i="1">
                <a:sym typeface="Symbol" panose="05050102010706020507" pitchFamily="18" charset="2"/>
              </a:rPr>
              <a:t>i </a:t>
            </a:r>
            <a:r>
              <a:rPr lang="en-US" altLang="cs-CZ" sz="2000">
                <a:sym typeface="Symbol" panose="05050102010706020507" pitchFamily="18" charset="2"/>
              </a:rPr>
              <a:t>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(</a:t>
            </a:r>
            <a:r>
              <a:rPr lang="en-US" altLang="cs-CZ" sz="2000">
                <a:sym typeface="Symbol" panose="05050102010706020507" pitchFamily="18" charset="2"/>
              </a:rPr>
              <a:t></a:t>
            </a:r>
            <a:r>
              <a:rPr lang="en-US" altLang="cs-CZ" sz="2000" b="1" i="1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cs-CZ" altLang="cs-CZ" sz="2000">
                <a:sym typeface="Symbol" panose="05050102010706020507" pitchFamily="18" charset="2"/>
              </a:rPr>
              <a:t>) </a:t>
            </a:r>
            <a:r>
              <a:rPr lang="en-US" altLang="cs-CZ" sz="2000">
                <a:sym typeface="Symbol" panose="05050102010706020507" pitchFamily="18" charset="2"/>
              </a:rPr>
              <a:t> 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 </a:t>
            </a:r>
            <a:r>
              <a:rPr lang="en-US" altLang="cs-CZ" sz="2000">
                <a:sym typeface="Symbol" panose="05050102010706020507" pitchFamily="18" charset="2"/>
              </a:rPr>
              <a:t></a:t>
            </a:r>
            <a:r>
              <a:rPr lang="en-US" altLang="cs-CZ" sz="2000" b="1" i="1">
                <a:sym typeface="Symbol" panose="05050102010706020507" pitchFamily="18" charset="2"/>
              </a:rPr>
              <a:t>s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Agreg</a:t>
            </a:r>
            <a:r>
              <a:rPr lang="cs-CZ" altLang="cs-CZ" sz="2000">
                <a:sym typeface="Symbol" panose="05050102010706020507" pitchFamily="18" charset="2"/>
              </a:rPr>
              <a:t>átní úroveň</a:t>
            </a:r>
            <a:r>
              <a:rPr lang="en-US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žádný důchodový </a:t>
            </a:r>
            <a:r>
              <a:rPr lang="en-US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US" altLang="cs-CZ" sz="2000">
                <a:sym typeface="Symbol" panose="05050102010706020507" pitchFamily="18" charset="2"/>
              </a:rPr>
              <a:t>t </a:t>
            </a:r>
            <a:r>
              <a:rPr lang="cs-CZ" altLang="cs-CZ" sz="2000">
                <a:sym typeface="Symbol" panose="05050102010706020507" pitchFamily="18" charset="2"/>
              </a:rPr>
              <a:t>pro nárůst </a:t>
            </a:r>
            <a:r>
              <a:rPr lang="en-US" altLang="cs-CZ" sz="2000" b="1" i="1">
                <a:sym typeface="Symbol" panose="05050102010706020507" pitchFamily="18" charset="2"/>
              </a:rPr>
              <a:t>i</a:t>
            </a:r>
            <a:r>
              <a:rPr lang="en-US" altLang="cs-CZ" sz="200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38247" name="Object 7">
            <a:extLst>
              <a:ext uri="{FF2B5EF4-FFF2-40B4-BE49-F238E27FC236}">
                <a16:creationId xmlns:a16="http://schemas.microsoft.com/office/drawing/2014/main" id="{AA57F3AF-B202-4FD8-9A3B-5F0321F26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6059488"/>
          <a:ext cx="1871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244600" imgH="393700" progId="Equation.3">
                  <p:embed/>
                </p:oleObj>
              </mc:Choice>
              <mc:Fallback>
                <p:oleObj name="Rovnice" r:id="rId2" imgW="1244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6059488"/>
                        <a:ext cx="18716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8">
            <a:extLst>
              <a:ext uri="{FF2B5EF4-FFF2-40B4-BE49-F238E27FC236}">
                <a16:creationId xmlns:a16="http://schemas.microsoft.com/office/drawing/2014/main" id="{48112138-BFDD-4E28-A1C9-A0220AA2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US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US" altLang="cs-CZ" sz="2800" b="1" i="1">
                <a:solidFill>
                  <a:schemeClr val="tx2"/>
                </a:solidFill>
              </a:rPr>
              <a:t>ntertempor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US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US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II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8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8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8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8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8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739FADE-FFA4-4218-9CE8-ACB1C5EA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Intratempor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01F5F60-E65A-449C-BDB0-58B3F3E4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163638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s-CZ" sz="2000"/>
              <a:t>Substitu</a:t>
            </a:r>
            <a:r>
              <a:rPr lang="cs-CZ" altLang="cs-CZ" sz="2000"/>
              <a:t>ce mezi spotřebou </a:t>
            </a:r>
            <a:r>
              <a:rPr lang="en-GB" altLang="cs-CZ" sz="2000"/>
              <a:t>(</a:t>
            </a:r>
            <a:r>
              <a:rPr lang="en-GB" altLang="cs-CZ" sz="2000" b="1" i="1"/>
              <a:t>c</a:t>
            </a:r>
            <a:r>
              <a:rPr lang="en-GB" altLang="cs-CZ" sz="2000"/>
              <a:t>) a</a:t>
            </a:r>
            <a:r>
              <a:rPr lang="cs-CZ" altLang="cs-CZ" sz="2000"/>
              <a:t> volným časem</a:t>
            </a:r>
            <a:r>
              <a:rPr lang="en-GB" altLang="cs-CZ" sz="2000"/>
              <a:t> (</a:t>
            </a:r>
            <a:r>
              <a:rPr lang="en-GB" altLang="cs-CZ" sz="2000" b="1" i="1"/>
              <a:t>L</a:t>
            </a:r>
            <a:r>
              <a:rPr lang="en-GB" altLang="cs-CZ" sz="2000"/>
              <a:t>)- </a:t>
            </a:r>
            <a:r>
              <a:rPr lang="en-GB" altLang="cs-CZ" sz="2000" b="1" i="1"/>
              <a:t>L=</a:t>
            </a:r>
            <a:r>
              <a:rPr lang="en-GB" altLang="cs-CZ" sz="2000" b="1"/>
              <a:t>1</a:t>
            </a:r>
            <a:r>
              <a:rPr lang="en-GB" altLang="cs-CZ" sz="2000" b="1" i="1"/>
              <a:t>-l</a:t>
            </a:r>
            <a:r>
              <a:rPr lang="en-GB" altLang="cs-CZ" sz="2000"/>
              <a:t> (</a:t>
            </a:r>
            <a:r>
              <a:rPr lang="en-GB" altLang="cs-CZ" sz="2000" b="1" i="1"/>
              <a:t>l</a:t>
            </a:r>
            <a:r>
              <a:rPr lang="en-GB" altLang="cs-CZ" sz="2000" i="1"/>
              <a:t> -</a:t>
            </a:r>
            <a:r>
              <a:rPr lang="cs-CZ" altLang="cs-CZ" sz="2000"/>
              <a:t>práce</a:t>
            </a:r>
            <a:r>
              <a:rPr lang="en-GB" altLang="cs-CZ" sz="2000"/>
              <a:t>)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32880683-F3E3-4C23-BFA2-7C487B9DE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2214563"/>
          <a:ext cx="4116387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86000" imgH="1770888" progId="Word.Picture.8">
                  <p:embed/>
                </p:oleObj>
              </mc:Choice>
              <mc:Fallback>
                <p:oleObj name="obrázek" r:id="rId2" imgW="2286000" imgH="177088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214563"/>
                        <a:ext cx="4116387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>
            <a:extLst>
              <a:ext uri="{FF2B5EF4-FFF2-40B4-BE49-F238E27FC236}">
                <a16:creationId xmlns:a16="http://schemas.microsoft.com/office/drawing/2014/main" id="{FC886876-0365-4FF9-9F03-344513A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Paralel</a:t>
            </a:r>
            <a:r>
              <a:rPr lang="cs-CZ" altLang="cs-CZ" sz="2000"/>
              <a:t>ní posun </a:t>
            </a:r>
            <a:r>
              <a:rPr lang="en-GB" altLang="cs-CZ" sz="2000"/>
              <a:t>produ</a:t>
            </a:r>
            <a:r>
              <a:rPr lang="cs-CZ" altLang="cs-CZ" sz="2000"/>
              <a:t>kční</a:t>
            </a:r>
            <a:r>
              <a:rPr lang="en-GB" altLang="cs-CZ" sz="2000"/>
              <a:t> fun</a:t>
            </a:r>
            <a:r>
              <a:rPr lang="cs-CZ" altLang="cs-CZ" sz="2000"/>
              <a:t>kce</a:t>
            </a:r>
            <a:r>
              <a:rPr lang="en-GB" altLang="cs-CZ" sz="2000"/>
              <a:t>		</a:t>
            </a:r>
            <a:endParaRPr lang="cs-CZ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/>
              <a:t>(</a:t>
            </a:r>
            <a:r>
              <a:rPr lang="cs-CZ" altLang="cs-CZ" sz="2000"/>
              <a:t>důchodový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t)			</a:t>
            </a: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MPL </a:t>
            </a:r>
            <a:r>
              <a:rPr lang="cs-CZ" altLang="cs-CZ" sz="2000">
                <a:sym typeface="Symbol" panose="05050102010706020507" pitchFamily="18" charset="2"/>
              </a:rPr>
              <a:t>je </a:t>
            </a:r>
            <a:r>
              <a:rPr lang="en-US" altLang="cs-CZ" sz="2000">
                <a:sym typeface="Symbol" panose="05050102010706020507" pitchFamily="18" charset="2"/>
              </a:rPr>
              <a:t></a:t>
            </a:r>
            <a:r>
              <a:rPr lang="en-US" altLang="cs-CZ" sz="2000" b="1" i="1">
                <a:sym typeface="Symbol" panose="05050102010706020507" pitchFamily="18" charset="2"/>
              </a:rPr>
              <a:t>l </a:t>
            </a:r>
            <a:r>
              <a:rPr lang="en-US" altLang="cs-CZ" sz="2000">
                <a:sym typeface="Symbol" panose="05050102010706020507" pitchFamily="18" charset="2"/>
              </a:rPr>
              <a:t>s</a:t>
            </a:r>
            <a:r>
              <a:rPr lang="cs-CZ" altLang="cs-CZ" sz="2000">
                <a:sym typeface="Symbol" panose="05050102010706020507" pitchFamily="18" charset="2"/>
              </a:rPr>
              <a:t>tejné</a:t>
            </a:r>
            <a:r>
              <a:rPr lang="en-US" altLang="cs-CZ" sz="2000">
                <a:sym typeface="Symbol" panose="05050102010706020507" pitchFamily="18" charset="2"/>
              </a:rPr>
              <a:t>; 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;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/>
          </a:p>
        </p:txBody>
      </p:sp>
      <p:graphicFrame>
        <p:nvGraphicFramePr>
          <p:cNvPr id="31747" name="Object 5">
            <a:extLst>
              <a:ext uri="{FF2B5EF4-FFF2-40B4-BE49-F238E27FC236}">
                <a16:creationId xmlns:a16="http://schemas.microsoft.com/office/drawing/2014/main" id="{6A3C93F9-A00A-438F-B081-31FE513C8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2052638"/>
          <a:ext cx="4322762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01824" imgH="1981200" progId="Word.Picture.8">
                  <p:embed/>
                </p:oleObj>
              </mc:Choice>
              <mc:Fallback>
                <p:oleObj name="obrázek" r:id="rId2" imgW="2401824" imgH="1981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52638"/>
                        <a:ext cx="4322762" cy="356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7">
            <a:extLst>
              <a:ext uri="{FF2B5EF4-FFF2-40B4-BE49-F238E27FC236}">
                <a16:creationId xmlns:a16="http://schemas.microsoft.com/office/drawing/2014/main" id="{D55FA958-C876-4703-BE78-AC60230A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Intratempor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>
            <a:extLst>
              <a:ext uri="{FF2B5EF4-FFF2-40B4-BE49-F238E27FC236}">
                <a16:creationId xmlns:a16="http://schemas.microsoft.com/office/drawing/2014/main" id="{05D1DDB7-285B-4E4B-AC56-40E36CC6B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2052638"/>
          <a:ext cx="4322762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01824" imgH="1981200" progId="Word.Picture.8">
                  <p:embed/>
                </p:oleObj>
              </mc:Choice>
              <mc:Fallback>
                <p:oleObj name="obrázek" r:id="rId2" imgW="2401824" imgH="1981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52638"/>
                        <a:ext cx="4322762" cy="356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346C770F-2BBB-475D-A1E9-A4EDF34CB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1960563"/>
          <a:ext cx="4062413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58568" imgH="2008632" progId="Word.Picture.8">
                  <p:embed/>
                </p:oleObj>
              </mc:Choice>
              <mc:Fallback>
                <p:oleObj name="obrázek" r:id="rId4" imgW="2258568" imgH="200863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960563"/>
                        <a:ext cx="4062413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6">
            <a:extLst>
              <a:ext uri="{FF2B5EF4-FFF2-40B4-BE49-F238E27FC236}">
                <a16:creationId xmlns:a16="http://schemas.microsoft.com/office/drawing/2014/main" id="{50B70292-CFAE-41D5-9D1A-6D7368EC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Intratempor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40A83EAC-80E1-4AC6-963A-CE84B7F6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Paralel</a:t>
            </a:r>
            <a:r>
              <a:rPr lang="cs-CZ" altLang="cs-CZ" sz="2000"/>
              <a:t>ní posun </a:t>
            </a:r>
            <a:r>
              <a:rPr lang="en-GB" altLang="cs-CZ" sz="2000"/>
              <a:t>produ</a:t>
            </a:r>
            <a:r>
              <a:rPr lang="cs-CZ" altLang="cs-CZ" sz="2000"/>
              <a:t>kční</a:t>
            </a:r>
            <a:r>
              <a:rPr lang="en-GB" altLang="cs-CZ" sz="2000"/>
              <a:t> fun</a:t>
            </a:r>
            <a:r>
              <a:rPr lang="cs-CZ" altLang="cs-CZ" sz="2000"/>
              <a:t>kce</a:t>
            </a:r>
            <a:r>
              <a:rPr lang="en-GB" altLang="cs-CZ" sz="2000"/>
              <a:t>	</a:t>
            </a:r>
            <a:r>
              <a:rPr lang="cs-CZ" altLang="cs-CZ" sz="2000"/>
              <a:t>	</a:t>
            </a:r>
            <a:r>
              <a:rPr lang="en-GB" altLang="cs-CZ" sz="2000"/>
              <a:t>Propor</a:t>
            </a:r>
            <a:r>
              <a:rPr lang="cs-CZ" altLang="cs-CZ" sz="2000"/>
              <a:t>c</a:t>
            </a:r>
            <a:r>
              <a:rPr lang="en-GB" altLang="cs-CZ" sz="2000"/>
              <a:t>ion</a:t>
            </a:r>
            <a:r>
              <a:rPr lang="cs-CZ" altLang="cs-CZ" sz="2000"/>
              <a:t>ální posun </a:t>
            </a:r>
            <a:r>
              <a:rPr lang="en-GB" altLang="cs-CZ" sz="2000" b="1" i="1"/>
              <a:t>f(l)</a:t>
            </a:r>
            <a:r>
              <a:rPr lang="en-GB" altLang="cs-CZ" sz="2000"/>
              <a:t>	</a:t>
            </a:r>
            <a:endParaRPr lang="cs-CZ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/>
              <a:t>(</a:t>
            </a:r>
            <a:r>
              <a:rPr lang="cs-CZ" altLang="cs-CZ" sz="2000"/>
              <a:t>důchodový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t)		</a:t>
            </a:r>
            <a:r>
              <a:rPr lang="en-US" altLang="cs-CZ" sz="2000"/>
              <a:t>(</a:t>
            </a:r>
            <a:r>
              <a:rPr lang="cs-CZ" altLang="cs-CZ" sz="2000"/>
              <a:t>rozdělení mezi důchodový</a:t>
            </a:r>
            <a:r>
              <a:rPr lang="en-US" altLang="cs-CZ" sz="2000"/>
              <a:t>&amp;substitu</a:t>
            </a:r>
            <a:r>
              <a:rPr lang="cs-CZ" altLang="cs-CZ" sz="2000"/>
              <a:t>ční </a:t>
            </a:r>
            <a:r>
              <a:rPr lang="en-US" altLang="cs-CZ" sz="2000"/>
              <a:t>efe</a:t>
            </a:r>
            <a:r>
              <a:rPr lang="cs-CZ" altLang="cs-CZ" sz="2000"/>
              <a:t>k</a:t>
            </a:r>
            <a:r>
              <a:rPr lang="en-US" altLang="cs-CZ" sz="2000"/>
              <a:t>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MPL </a:t>
            </a:r>
            <a:r>
              <a:rPr lang="cs-CZ" altLang="cs-CZ" sz="2000">
                <a:sym typeface="Symbol" panose="05050102010706020507" pitchFamily="18" charset="2"/>
              </a:rPr>
              <a:t>je </a:t>
            </a:r>
            <a:r>
              <a:rPr lang="en-US" altLang="cs-CZ" sz="2000">
                <a:sym typeface="Symbol" panose="05050102010706020507" pitchFamily="18" charset="2"/>
              </a:rPr>
              <a:t></a:t>
            </a:r>
            <a:r>
              <a:rPr lang="en-US" altLang="cs-CZ" sz="2000" b="1" i="1">
                <a:sym typeface="Symbol" panose="05050102010706020507" pitchFamily="18" charset="2"/>
              </a:rPr>
              <a:t>l </a:t>
            </a:r>
            <a:r>
              <a:rPr lang="en-US" altLang="cs-CZ" sz="2000">
                <a:sym typeface="Symbol" panose="05050102010706020507" pitchFamily="18" charset="2"/>
              </a:rPr>
              <a:t>s</a:t>
            </a:r>
            <a:r>
              <a:rPr lang="cs-CZ" altLang="cs-CZ" sz="2000">
                <a:sym typeface="Symbol" panose="05050102010706020507" pitchFamily="18" charset="2"/>
              </a:rPr>
              <a:t>tejné</a:t>
            </a:r>
            <a:r>
              <a:rPr lang="en-US" altLang="cs-CZ" sz="2000">
                <a:sym typeface="Symbol" panose="05050102010706020507" pitchFamily="18" charset="2"/>
              </a:rPr>
              <a:t>; 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;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AEBA335-2F00-418F-A6CC-8E03A83D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Intratempor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p</a:t>
            </a:r>
            <a:r>
              <a:rPr lang="en-GB" altLang="cs-CZ" sz="2800" b="1" i="1">
                <a:solidFill>
                  <a:schemeClr val="tx2"/>
                </a:solidFill>
              </a:rPr>
              <a:t>ropor</a:t>
            </a:r>
            <a:r>
              <a:rPr lang="cs-CZ" altLang="cs-CZ" sz="2800" b="1" i="1">
                <a:solidFill>
                  <a:schemeClr val="tx2"/>
                </a:solidFill>
              </a:rPr>
              <a:t>cionální posun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BD925376-BBAB-47AD-827C-98638F74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Čistý substituční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		</a:t>
            </a: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 MPL 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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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;			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/>
          </a:p>
        </p:txBody>
      </p:sp>
      <p:graphicFrame>
        <p:nvGraphicFramePr>
          <p:cNvPr id="33796" name="Object 7">
            <a:extLst>
              <a:ext uri="{FF2B5EF4-FFF2-40B4-BE49-F238E27FC236}">
                <a16:creationId xmlns:a16="http://schemas.microsoft.com/office/drawing/2014/main" id="{2DDD0199-AEF5-4E17-8E0F-04C016A05173}"/>
              </a:ext>
            </a:extLst>
          </p:cNvPr>
          <p:cNvGraphicFramePr>
            <a:graphicFrameLocks/>
          </p:cNvGraphicFramePr>
          <p:nvPr/>
        </p:nvGraphicFramePr>
        <p:xfrm>
          <a:off x="350838" y="1681163"/>
          <a:ext cx="4098925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76856" imgH="1743456" progId="Word.Picture.8">
                  <p:embed/>
                </p:oleObj>
              </mc:Choice>
              <mc:Fallback>
                <p:oleObj name="obrázek" r:id="rId2" imgW="2276856" imgH="1743456" progId="Word.Picture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681163"/>
                        <a:ext cx="4098925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1737AF48-9C65-4D1F-B97B-D203C6813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Čistý </a:t>
            </a:r>
            <a:r>
              <a:rPr lang="en-GB" altLang="cs-CZ" sz="2000"/>
              <a:t>substitu</a:t>
            </a:r>
            <a:r>
              <a:rPr lang="cs-CZ" altLang="cs-CZ" sz="2000"/>
              <a:t>ční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		</a:t>
            </a:r>
            <a:r>
              <a:rPr lang="cs-CZ" altLang="cs-CZ" sz="2000"/>
              <a:t>Rozdělení mezi důchodový</a:t>
            </a:r>
            <a:r>
              <a:rPr lang="en-US" altLang="cs-CZ" sz="2000"/>
              <a:t>&amp;substitu</a:t>
            </a:r>
            <a:r>
              <a:rPr lang="cs-CZ" altLang="cs-CZ" sz="2000"/>
              <a:t>ční </a:t>
            </a:r>
            <a:r>
              <a:rPr lang="en-US" altLang="cs-CZ" sz="2000"/>
              <a:t>efe</a:t>
            </a:r>
            <a:r>
              <a:rPr lang="cs-CZ" altLang="cs-CZ" sz="2000"/>
              <a:t>k</a:t>
            </a:r>
            <a:r>
              <a:rPr lang="en-US" altLang="cs-CZ" sz="2000"/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/>
              <a:t>					</a:t>
            </a:r>
            <a:r>
              <a:rPr lang="cs-CZ" altLang="cs-CZ" sz="2000">
                <a:solidFill>
                  <a:schemeClr val="accent2"/>
                </a:solidFill>
              </a:rPr>
              <a:t>Důchodový </a:t>
            </a:r>
            <a:r>
              <a:rPr lang="en-US" altLang="cs-CZ" sz="2000">
                <a:solidFill>
                  <a:schemeClr val="accent2"/>
                </a:solidFill>
              </a:rPr>
              <a:t>efe</a:t>
            </a:r>
            <a:r>
              <a:rPr lang="cs-CZ" altLang="cs-CZ" sz="2000">
                <a:solidFill>
                  <a:schemeClr val="accent2"/>
                </a:solidFill>
              </a:rPr>
              <a:t>k</a:t>
            </a:r>
            <a:r>
              <a:rPr lang="en-US" altLang="cs-CZ" sz="2000">
                <a:solidFill>
                  <a:schemeClr val="accent2"/>
                </a:solidFill>
              </a:rPr>
              <a:t>t</a:t>
            </a:r>
            <a:r>
              <a:rPr lang="en-US" altLang="cs-CZ" sz="2000"/>
              <a:t>	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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 MPL 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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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;			</a:t>
            </a:r>
            <a:r>
              <a:rPr lang="en-US" altLang="cs-CZ" sz="2000">
                <a:solidFill>
                  <a:srgbClr val="FF0000"/>
                </a:solidFill>
                <a:sym typeface="Symbol" panose="05050102010706020507" pitchFamily="18" charset="2"/>
              </a:rPr>
              <a:t>Substitu</a:t>
            </a:r>
            <a:r>
              <a:rPr lang="cs-CZ" altLang="cs-CZ" sz="2000">
                <a:solidFill>
                  <a:srgbClr val="FF0000"/>
                </a:solidFill>
                <a:sym typeface="Symbol" panose="05050102010706020507" pitchFamily="18" charset="2"/>
              </a:rPr>
              <a:t>ční </a:t>
            </a:r>
            <a:r>
              <a:rPr lang="en-US" altLang="cs-CZ" sz="2000">
                <a:solidFill>
                  <a:srgbClr val="FF0000"/>
                </a:solidFill>
                <a:sym typeface="Symbol" panose="05050102010706020507" pitchFamily="18" charset="2"/>
              </a:rPr>
              <a:t>ef</a:t>
            </a:r>
            <a:r>
              <a:rPr lang="cs-CZ" altLang="cs-CZ" sz="2000">
                <a:solidFill>
                  <a:srgbClr val="FF0000"/>
                </a:solidFill>
                <a:sym typeface="Symbol" panose="05050102010706020507" pitchFamily="18" charset="2"/>
              </a:rPr>
              <a:t>ekt</a:t>
            </a:r>
            <a:r>
              <a:rPr lang="en-US" altLang="cs-CZ" sz="2000">
                <a:sym typeface="Symbol" panose="05050102010706020507" pitchFamily="18" charset="2"/>
              </a:rPr>
              <a:t>	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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					</a:t>
            </a:r>
            <a:r>
              <a:rPr lang="cs-CZ" altLang="cs-CZ" sz="2000">
                <a:sym typeface="Symbol" panose="05050102010706020507" pitchFamily="18" charset="2"/>
              </a:rPr>
              <a:t>Celkový </a:t>
            </a:r>
            <a:r>
              <a:rPr lang="en-US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US" altLang="cs-CZ" sz="2000">
                <a:sym typeface="Symbol" panose="05050102010706020507" pitchFamily="18" charset="2"/>
              </a:rPr>
              <a:t>t	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?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/>
          </a:p>
        </p:txBody>
      </p:sp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65618BB3-FF1F-4AA5-B5D4-3FD947269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0" y="1454150"/>
          <a:ext cx="4132263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86000" imgH="2043953" progId="Word.Picture.8">
                  <p:embed/>
                </p:oleObj>
              </mc:Choice>
              <mc:Fallback>
                <p:oleObj name="Obrázek" r:id="rId2" imgW="2286000" imgH="204395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1454150"/>
                        <a:ext cx="4132263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>
            <a:extLst>
              <a:ext uri="{FF2B5EF4-FFF2-40B4-BE49-F238E27FC236}">
                <a16:creationId xmlns:a16="http://schemas.microsoft.com/office/drawing/2014/main" id="{F4A3696D-CBBD-4F15-A2A9-38EC11A5BE94}"/>
              </a:ext>
            </a:extLst>
          </p:cNvPr>
          <p:cNvGraphicFramePr>
            <a:graphicFrameLocks/>
          </p:cNvGraphicFramePr>
          <p:nvPr/>
        </p:nvGraphicFramePr>
        <p:xfrm>
          <a:off x="350838" y="1681163"/>
          <a:ext cx="4098925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76856" imgH="1743456" progId="Word.Picture.8">
                  <p:embed/>
                </p:oleObj>
              </mc:Choice>
              <mc:Fallback>
                <p:oleObj name="obrázek" r:id="rId4" imgW="2276856" imgH="1743456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681163"/>
                        <a:ext cx="4098925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6">
            <a:extLst>
              <a:ext uri="{FF2B5EF4-FFF2-40B4-BE49-F238E27FC236}">
                <a16:creationId xmlns:a16="http://schemas.microsoft.com/office/drawing/2014/main" id="{938F457D-4509-4D06-8138-87041521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Intratempor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p</a:t>
            </a:r>
            <a:r>
              <a:rPr lang="en-GB" altLang="cs-CZ" sz="2800" b="1" i="1">
                <a:solidFill>
                  <a:schemeClr val="tx2"/>
                </a:solidFill>
              </a:rPr>
              <a:t>ropor</a:t>
            </a:r>
            <a:r>
              <a:rPr lang="cs-CZ" altLang="cs-CZ" sz="2800" b="1" i="1">
                <a:solidFill>
                  <a:schemeClr val="tx2"/>
                </a:solidFill>
              </a:rPr>
              <a:t>cionální posun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9622C3E7-10C2-41A1-9DE3-1FE4F812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Celkový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t- </a:t>
            </a:r>
            <a:r>
              <a:rPr lang="cs-CZ" altLang="cs-CZ" sz="2000"/>
              <a:t>různé možnosti</a:t>
            </a: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Důchodový </a:t>
            </a:r>
            <a:r>
              <a:rPr lang="en-US" altLang="cs-CZ" sz="2000"/>
              <a:t>efe</a:t>
            </a:r>
            <a:r>
              <a:rPr lang="cs-CZ" altLang="cs-CZ" sz="2000"/>
              <a:t>k</a:t>
            </a:r>
            <a:r>
              <a:rPr lang="en-US" altLang="cs-CZ" sz="2000"/>
              <a:t>t	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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endParaRPr lang="en-US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sym typeface="Symbol" panose="05050102010706020507" pitchFamily="18" charset="2"/>
              </a:rPr>
              <a:t>Substitu</a:t>
            </a:r>
            <a:r>
              <a:rPr lang="cs-CZ" altLang="cs-CZ" sz="2000">
                <a:sym typeface="Symbol" panose="05050102010706020507" pitchFamily="18" charset="2"/>
              </a:rPr>
              <a:t>ční </a:t>
            </a:r>
            <a:r>
              <a:rPr lang="en-US" altLang="cs-CZ" sz="2000">
                <a:sym typeface="Symbol" panose="05050102010706020507" pitchFamily="18" charset="2"/>
              </a:rPr>
              <a:t>ef</a:t>
            </a:r>
            <a:r>
              <a:rPr lang="cs-CZ" altLang="cs-CZ" sz="2000">
                <a:sym typeface="Symbol" panose="05050102010706020507" pitchFamily="18" charset="2"/>
              </a:rPr>
              <a:t>ekt</a:t>
            </a:r>
            <a:r>
              <a:rPr lang="en-US" altLang="cs-CZ" sz="2000">
                <a:sym typeface="Symbol" panose="05050102010706020507" pitchFamily="18" charset="2"/>
              </a:rPr>
              <a:t>	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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Celkový </a:t>
            </a:r>
            <a:r>
              <a:rPr lang="en-US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US" altLang="cs-CZ" sz="2000">
                <a:sym typeface="Symbol" panose="05050102010706020507" pitchFamily="18" charset="2"/>
              </a:rPr>
              <a:t>t	</a:t>
            </a:r>
            <a:r>
              <a:rPr lang="en-US" altLang="cs-CZ" sz="2000" b="1" i="1">
                <a:sym typeface="Symbol" panose="05050102010706020507" pitchFamily="18" charset="2"/>
              </a:rPr>
              <a:t>c</a:t>
            </a:r>
            <a:r>
              <a:rPr lang="en-US" altLang="cs-CZ" sz="2000">
                <a:sym typeface="Symbol" panose="05050102010706020507" pitchFamily="18" charset="2"/>
              </a:rPr>
              <a:t>, ? 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endParaRPr lang="en-GB" altLang="cs-CZ" sz="2000"/>
          </a:p>
        </p:txBody>
      </p:sp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3CA34556-4FE5-4F4A-9708-A3CFF6B8E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" y="1479550"/>
          <a:ext cx="452913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254706" imgH="2015038" progId="Word.Picture.8">
                  <p:embed/>
                </p:oleObj>
              </mc:Choice>
              <mc:Fallback>
                <p:oleObj name="Picture" r:id="rId2" imgW="2254706" imgH="2015038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479550"/>
                        <a:ext cx="4529138" cy="404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7">
            <a:extLst>
              <a:ext uri="{FF2B5EF4-FFF2-40B4-BE49-F238E27FC236}">
                <a16:creationId xmlns:a16="http://schemas.microsoft.com/office/drawing/2014/main" id="{2835B8D4-9DEB-45E6-AB53-2E0FF28F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9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Intratempor</a:t>
            </a:r>
            <a:r>
              <a:rPr lang="cs-CZ" altLang="cs-CZ" sz="2800" b="1" i="1">
                <a:solidFill>
                  <a:schemeClr val="tx2"/>
                </a:solidFill>
              </a:rPr>
              <a:t>ální s</a:t>
            </a:r>
            <a:r>
              <a:rPr lang="en-GB" altLang="cs-CZ" sz="2800" b="1" i="1">
                <a:solidFill>
                  <a:schemeClr val="tx2"/>
                </a:solidFill>
              </a:rPr>
              <a:t>ubstitu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p</a:t>
            </a:r>
            <a:r>
              <a:rPr lang="en-GB" altLang="cs-CZ" sz="2800" b="1" i="1">
                <a:solidFill>
                  <a:schemeClr val="tx2"/>
                </a:solidFill>
              </a:rPr>
              <a:t>ropor</a:t>
            </a:r>
            <a:r>
              <a:rPr lang="cs-CZ" altLang="cs-CZ" sz="2800" b="1" i="1">
                <a:solidFill>
                  <a:schemeClr val="tx2"/>
                </a:solidFill>
              </a:rPr>
              <a:t>cionální posun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3E2B80-E3E6-4E2A-A926-BF4FBA8F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te</a:t>
            </a:r>
            <a:r>
              <a:rPr lang="en-GB" altLang="cs-CZ" sz="2800" b="1" i="1">
                <a:solidFill>
                  <a:schemeClr val="tx2"/>
                </a:solidFill>
              </a:rPr>
              <a:t>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změna v p</a:t>
            </a:r>
            <a:r>
              <a:rPr lang="en-GB" altLang="cs-CZ" sz="2800" b="1" i="1">
                <a:solidFill>
                  <a:schemeClr val="tx2"/>
                </a:solidFill>
              </a:rPr>
              <a:t>rodu</a:t>
            </a:r>
            <a:r>
              <a:rPr lang="cs-CZ" altLang="cs-CZ" sz="2800" b="1" i="1">
                <a:solidFill>
                  <a:schemeClr val="tx2"/>
                </a:solidFill>
              </a:rPr>
              <a:t>kční f</a:t>
            </a:r>
            <a:r>
              <a:rPr lang="en-GB" altLang="cs-CZ" sz="2800" b="1" i="1">
                <a:solidFill>
                  <a:schemeClr val="tx2"/>
                </a:solidFill>
              </a:rPr>
              <a:t>un</a:t>
            </a:r>
            <a:r>
              <a:rPr lang="cs-CZ" altLang="cs-CZ" sz="2800" b="1" i="1">
                <a:solidFill>
                  <a:schemeClr val="tx2"/>
                </a:solidFill>
              </a:rPr>
              <a:t>kci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8A79720F-B6DA-42B2-93C8-E414E50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4B716412-F58D-440C-B227-B13ED16F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2800"/>
            <a:ext cx="9144000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GB" altLang="cs-CZ" i="1"/>
              <a:t>Intertempor</a:t>
            </a:r>
            <a:r>
              <a:rPr lang="cs-CZ" altLang="cs-CZ" i="1"/>
              <a:t>ální </a:t>
            </a:r>
            <a:r>
              <a:rPr lang="en-GB" altLang="cs-CZ" i="1"/>
              <a:t>a intratempor</a:t>
            </a:r>
            <a:r>
              <a:rPr lang="cs-CZ" altLang="cs-CZ" i="1"/>
              <a:t>ální</a:t>
            </a:r>
            <a:r>
              <a:rPr lang="en-GB" altLang="cs-CZ" i="1"/>
              <a:t> substitu</a:t>
            </a:r>
            <a:r>
              <a:rPr lang="cs-CZ" altLang="cs-CZ" i="1"/>
              <a:t>ce dohromady</a:t>
            </a:r>
            <a:endParaRPr lang="cs-CZ" altLang="cs-CZ"/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cs-CZ" altLang="cs-CZ"/>
              <a:t>Důležité </a:t>
            </a:r>
            <a:r>
              <a:rPr lang="cs-CZ" altLang="cs-CZ">
                <a:solidFill>
                  <a:schemeClr val="accent1"/>
                </a:solidFill>
              </a:rPr>
              <a:t>trvání změny</a:t>
            </a:r>
            <a:r>
              <a:rPr lang="cs-CZ" altLang="cs-CZ"/>
              <a:t> </a:t>
            </a:r>
            <a:r>
              <a:rPr lang="en-GB" altLang="cs-CZ"/>
              <a:t>(</a:t>
            </a:r>
            <a:r>
              <a:rPr lang="cs-CZ" altLang="cs-CZ"/>
              <a:t>dočasná </a:t>
            </a:r>
            <a:r>
              <a:rPr lang="en-GB" altLang="cs-CZ"/>
              <a:t>vs. </a:t>
            </a:r>
            <a:r>
              <a:rPr lang="cs-CZ" altLang="cs-CZ"/>
              <a:t>p</a:t>
            </a:r>
            <a:r>
              <a:rPr lang="en-GB" altLang="cs-CZ"/>
              <a:t>ermanent</a:t>
            </a:r>
            <a:r>
              <a:rPr lang="cs-CZ" altLang="cs-CZ"/>
              <a:t>ní změna</a:t>
            </a:r>
            <a:r>
              <a:rPr lang="en-GB" altLang="cs-CZ"/>
              <a:t>),</a:t>
            </a:r>
            <a:r>
              <a:rPr lang="cs-CZ" altLang="cs-CZ"/>
              <a:t> </a:t>
            </a:r>
            <a:r>
              <a:rPr lang="en-GB" altLang="cs-CZ">
                <a:solidFill>
                  <a:schemeClr val="accent1"/>
                </a:solidFill>
              </a:rPr>
              <a:t>typ</a:t>
            </a:r>
            <a:r>
              <a:rPr lang="cs-CZ" altLang="cs-CZ">
                <a:solidFill>
                  <a:schemeClr val="accent1"/>
                </a:solidFill>
              </a:rPr>
              <a:t> změny</a:t>
            </a:r>
            <a:r>
              <a:rPr lang="en-GB" altLang="cs-CZ"/>
              <a:t> (paralel</a:t>
            </a:r>
            <a:r>
              <a:rPr lang="cs-CZ" altLang="cs-CZ"/>
              <a:t>ní</a:t>
            </a:r>
            <a:r>
              <a:rPr lang="en-GB" altLang="cs-CZ"/>
              <a:t> vs. </a:t>
            </a:r>
            <a:r>
              <a:rPr lang="cs-CZ" altLang="cs-CZ"/>
              <a:t>p</a:t>
            </a:r>
            <a:r>
              <a:rPr lang="en-GB" altLang="cs-CZ"/>
              <a:t>ropor</a:t>
            </a:r>
            <a:r>
              <a:rPr lang="cs-CZ" altLang="cs-CZ"/>
              <a:t>c</a:t>
            </a:r>
            <a:r>
              <a:rPr lang="en-GB" altLang="cs-CZ"/>
              <a:t>ion</a:t>
            </a:r>
            <a:r>
              <a:rPr lang="cs-CZ" altLang="cs-CZ"/>
              <a:t>ální posun</a:t>
            </a:r>
            <a:r>
              <a:rPr lang="en-GB" altLang="cs-CZ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AutoNum type="alphaUcParenR"/>
            </a:pPr>
            <a:r>
              <a:rPr lang="en-GB" altLang="cs-CZ" u="sng">
                <a:solidFill>
                  <a:schemeClr val="accent2"/>
                </a:solidFill>
              </a:rPr>
              <a:t>Permanent</a:t>
            </a:r>
            <a:r>
              <a:rPr lang="cs-CZ" altLang="cs-CZ" u="sng">
                <a:solidFill>
                  <a:schemeClr val="accent2"/>
                </a:solidFill>
              </a:rPr>
              <a:t>ní</a:t>
            </a:r>
            <a:r>
              <a:rPr lang="en-GB" altLang="cs-CZ" u="sng">
                <a:solidFill>
                  <a:schemeClr val="accent2"/>
                </a:solidFill>
              </a:rPr>
              <a:t> paralel</a:t>
            </a:r>
            <a:r>
              <a:rPr lang="cs-CZ" altLang="cs-CZ" u="sng">
                <a:solidFill>
                  <a:schemeClr val="accent2"/>
                </a:solidFill>
              </a:rPr>
              <a:t>ní posun</a:t>
            </a:r>
            <a:r>
              <a:rPr lang="en-GB" altLang="cs-CZ" u="sng">
                <a:solidFill>
                  <a:schemeClr val="accent2"/>
                </a:solidFill>
              </a:rPr>
              <a:t> produ</a:t>
            </a:r>
            <a:r>
              <a:rPr lang="cs-CZ" altLang="cs-CZ" u="sng">
                <a:solidFill>
                  <a:schemeClr val="accent2"/>
                </a:solidFill>
              </a:rPr>
              <a:t>kční f</a:t>
            </a:r>
            <a:r>
              <a:rPr lang="en-GB" altLang="cs-CZ" u="sng">
                <a:solidFill>
                  <a:schemeClr val="accent2"/>
                </a:solidFill>
              </a:rPr>
              <a:t>un</a:t>
            </a:r>
            <a:r>
              <a:rPr lang="cs-CZ" altLang="cs-CZ" u="sng">
                <a:solidFill>
                  <a:schemeClr val="accent2"/>
                </a:solidFill>
              </a:rPr>
              <a:t>kce</a:t>
            </a:r>
            <a:r>
              <a:rPr lang="en-GB" altLang="cs-CZ"/>
              <a:t> </a:t>
            </a:r>
            <a:endParaRPr lang="cs-CZ" altLang="cs-CZ"/>
          </a:p>
          <a:p>
            <a:pPr eaLnBrk="1" hangingPunct="1">
              <a:lnSpc>
                <a:spcPct val="95000"/>
              </a:lnSpc>
            </a:pPr>
            <a:r>
              <a:rPr lang="cs-CZ" altLang="cs-CZ"/>
              <a:t>	funkce </a:t>
            </a:r>
            <a:r>
              <a:rPr lang="en-GB" altLang="cs-CZ"/>
              <a:t>MPL </a:t>
            </a:r>
            <a:r>
              <a:rPr lang="cs-CZ" altLang="cs-CZ"/>
              <a:t>se v obou obdobích nemění</a:t>
            </a:r>
            <a:r>
              <a:rPr lang="en-GB" altLang="cs-CZ"/>
              <a:t>; </a:t>
            </a:r>
            <a:endParaRPr lang="cs-CZ" altLang="cs-CZ"/>
          </a:p>
          <a:p>
            <a:pPr eaLnBrk="1" hangingPunct="1">
              <a:lnSpc>
                <a:spcPct val="95000"/>
              </a:lnSpc>
            </a:pPr>
            <a:r>
              <a:rPr lang="cs-CZ" altLang="cs-CZ"/>
              <a:t>	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,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en-US" altLang="cs-CZ" b="1" i="1" baseline="-25000">
                <a:sym typeface="Symbol" panose="05050102010706020507" pitchFamily="18" charset="2"/>
              </a:rPr>
              <a:t>2 </a:t>
            </a:r>
            <a:r>
              <a:rPr lang="en-US" altLang="cs-CZ">
                <a:sym typeface="Symbol" panose="05050102010706020507" pitchFamily="18" charset="2"/>
              </a:rPr>
              <a:t></a:t>
            </a:r>
            <a:r>
              <a:rPr lang="en-US" altLang="cs-CZ" b="1" i="1">
                <a:sym typeface="Symbol" panose="05050102010706020507" pitchFamily="18" charset="2"/>
              </a:rPr>
              <a:t>W</a:t>
            </a:r>
            <a:r>
              <a:rPr lang="en-US" altLang="cs-CZ" b="1" i="1" baseline="-25000">
                <a:sym typeface="Symbol" panose="05050102010706020507" pitchFamily="18" charset="2"/>
              </a:rPr>
              <a:t> </a:t>
            </a:r>
            <a:r>
              <a:rPr lang="en-US" altLang="cs-CZ">
                <a:sym typeface="Symbol" panose="05050102010706020507" pitchFamily="18" charset="2"/>
              </a:rPr>
              <a:t>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 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cs-CZ" altLang="cs-CZ" b="1" i="1" baseline="-25000">
                <a:sym typeface="Symbol" panose="05050102010706020507" pitchFamily="18" charset="2"/>
              </a:rPr>
              <a:t> 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n</a:t>
            </a:r>
            <a:r>
              <a:rPr lang="cs-CZ" altLang="cs-CZ">
                <a:sym typeface="Symbol" panose="05050102010706020507" pitchFamily="18" charset="2"/>
              </a:rPr>
              <a:t>árůst reálných mezd v obou obdobích</a:t>
            </a:r>
            <a:r>
              <a:rPr lang="en-US" altLang="cs-CZ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(MPL </a:t>
            </a:r>
            <a:r>
              <a:rPr lang="cs-CZ" altLang="cs-CZ" sz="2000">
                <a:sym typeface="Symbol" panose="05050102010706020507" pitchFamily="18" charset="2"/>
              </a:rPr>
              <a:t>vzhledem k </a:t>
            </a:r>
            <a:r>
              <a:rPr lang="en-US" altLang="cs-CZ" sz="2000">
                <a:sym typeface="Symbol" panose="05050102010706020507" pitchFamily="18" charset="2"/>
              </a:rPr>
              <a:t>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>
                <a:sym typeface="Symbol" panose="05050102010706020507" pitchFamily="18" charset="2"/>
              </a:rPr>
              <a:t>- n</a:t>
            </a:r>
            <a:r>
              <a:rPr lang="cs-CZ" altLang="cs-CZ" sz="2000">
                <a:sym typeface="Symbol" panose="05050102010706020507" pitchFamily="18" charset="2"/>
              </a:rPr>
              <a:t>e posun křivky </a:t>
            </a:r>
            <a:r>
              <a:rPr lang="en-US" altLang="cs-CZ" sz="2000">
                <a:sym typeface="Symbol" panose="05050102010706020507" pitchFamily="18" charset="2"/>
              </a:rPr>
              <a:t>MPL, </a:t>
            </a:r>
            <a:r>
              <a:rPr lang="cs-CZ" altLang="cs-CZ" sz="2000">
                <a:sym typeface="Symbol" panose="05050102010706020507" pitchFamily="18" charset="2"/>
              </a:rPr>
              <a:t>ale pohyb po křivce</a:t>
            </a:r>
            <a:r>
              <a:rPr lang="en-US" altLang="cs-CZ" sz="2000">
                <a:sym typeface="Symbol" panose="05050102010706020507" pitchFamily="18" charset="2"/>
              </a:rPr>
              <a:t>)</a:t>
            </a:r>
            <a:r>
              <a:rPr lang="en-US" altLang="cs-CZ">
                <a:sym typeface="Symbol" panose="05050102010706020507" pitchFamily="18" charset="2"/>
              </a:rPr>
              <a:t>. </a:t>
            </a:r>
            <a:r>
              <a:rPr lang="cs-CZ" altLang="cs-CZ">
                <a:sym typeface="Symbol" panose="05050102010706020507" pitchFamily="18" charset="2"/>
              </a:rPr>
              <a:t>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 </a:t>
            </a:r>
            <a:r>
              <a:rPr lang="cs-CZ" altLang="cs-CZ">
                <a:sym typeface="Symbol" panose="05050102010706020507" pitchFamily="18" charset="2"/>
              </a:rPr>
              <a:t>omezí počáteční 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y </a:t>
            </a:r>
            <a:r>
              <a:rPr lang="cs-CZ" altLang="cs-CZ">
                <a:sym typeface="Symbol" panose="05050102010706020507" pitchFamily="18" charset="2"/>
              </a:rPr>
              <a:t>ale nepřeváží jej</a:t>
            </a:r>
            <a:r>
              <a:rPr lang="en-US" altLang="cs-CZ">
                <a:sym typeface="Symbol" panose="05050102010706020507" pitchFamily="18" charset="2"/>
              </a:rPr>
              <a:t>. </a:t>
            </a:r>
            <a:r>
              <a:rPr lang="en-US" altLang="cs-CZ" b="1" i="1">
                <a:sym typeface="Symbol" panose="05050102010706020507" pitchFamily="18" charset="2"/>
              </a:rPr>
              <a:t>mpc</a:t>
            </a:r>
            <a:r>
              <a:rPr lang="en-US" altLang="cs-CZ">
                <a:sym typeface="Symbol" panose="05050102010706020507" pitchFamily="18" charset="2"/>
              </a:rPr>
              <a:t>1, </a:t>
            </a:r>
            <a:r>
              <a:rPr lang="en-US" altLang="cs-CZ" b="1" i="1">
                <a:sym typeface="Symbol" panose="05050102010706020507" pitchFamily="18" charset="2"/>
              </a:rPr>
              <a:t>mps</a:t>
            </a:r>
            <a:r>
              <a:rPr lang="en-US" altLang="cs-CZ">
                <a:sym typeface="Symbol" panose="05050102010706020507" pitchFamily="18" charset="2"/>
              </a:rPr>
              <a:t>0,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GB" altLang="cs-CZ"/>
              <a:t>B) </a:t>
            </a:r>
            <a:r>
              <a:rPr lang="cs-CZ" altLang="cs-CZ" u="sng">
                <a:solidFill>
                  <a:schemeClr val="accent2"/>
                </a:solidFill>
              </a:rPr>
              <a:t>Dočasný </a:t>
            </a:r>
            <a:r>
              <a:rPr lang="en-GB" altLang="cs-CZ" u="sng">
                <a:solidFill>
                  <a:schemeClr val="accent2"/>
                </a:solidFill>
              </a:rPr>
              <a:t>paralel</a:t>
            </a:r>
            <a:r>
              <a:rPr lang="cs-CZ" altLang="cs-CZ" u="sng">
                <a:solidFill>
                  <a:schemeClr val="accent2"/>
                </a:solidFill>
              </a:rPr>
              <a:t>ní posun </a:t>
            </a:r>
            <a:r>
              <a:rPr lang="en-GB" altLang="cs-CZ" u="sng">
                <a:solidFill>
                  <a:schemeClr val="accent2"/>
                </a:solidFill>
              </a:rPr>
              <a:t>produ</a:t>
            </a:r>
            <a:r>
              <a:rPr lang="cs-CZ" altLang="cs-CZ" u="sng">
                <a:solidFill>
                  <a:schemeClr val="accent2"/>
                </a:solidFill>
              </a:rPr>
              <a:t>kční </a:t>
            </a:r>
            <a:r>
              <a:rPr lang="en-GB" altLang="cs-CZ" u="sng">
                <a:solidFill>
                  <a:schemeClr val="accent2"/>
                </a:solidFill>
              </a:rPr>
              <a:t>fun</a:t>
            </a:r>
            <a:r>
              <a:rPr lang="cs-CZ" altLang="cs-CZ" u="sng">
                <a:solidFill>
                  <a:schemeClr val="accent2"/>
                </a:solidFill>
              </a:rPr>
              <a:t>k</a:t>
            </a:r>
            <a:r>
              <a:rPr lang="en-GB" altLang="cs-CZ" u="sng">
                <a:solidFill>
                  <a:schemeClr val="accent2"/>
                </a:solidFill>
              </a:rPr>
              <a:t>c</a:t>
            </a:r>
            <a:r>
              <a:rPr lang="cs-CZ" altLang="cs-CZ" u="sng">
                <a:solidFill>
                  <a:schemeClr val="accent2"/>
                </a:solidFill>
              </a:rPr>
              <a:t>e</a:t>
            </a:r>
            <a:r>
              <a:rPr lang="en-GB" altLang="cs-CZ" u="sng">
                <a:solidFill>
                  <a:schemeClr val="accent2"/>
                </a:solidFill>
              </a:rPr>
              <a:t> (</a:t>
            </a:r>
            <a:r>
              <a:rPr lang="cs-CZ" altLang="cs-CZ" u="sng">
                <a:solidFill>
                  <a:schemeClr val="accent2"/>
                </a:solidFill>
              </a:rPr>
              <a:t>v </a:t>
            </a:r>
            <a:r>
              <a:rPr lang="en-GB" altLang="cs-CZ" u="sng">
                <a:solidFill>
                  <a:schemeClr val="accent2"/>
                </a:solidFill>
              </a:rPr>
              <a:t>1</a:t>
            </a:r>
            <a:r>
              <a:rPr lang="cs-CZ" altLang="cs-CZ" u="sng">
                <a:solidFill>
                  <a:schemeClr val="accent2"/>
                </a:solidFill>
              </a:rPr>
              <a:t>. období</a:t>
            </a:r>
            <a:r>
              <a:rPr lang="en-GB" altLang="cs-CZ" u="sng">
                <a:solidFill>
                  <a:schemeClr val="accent2"/>
                </a:solidFill>
              </a:rPr>
              <a:t>)</a:t>
            </a:r>
            <a:r>
              <a:rPr lang="en-GB" altLang="cs-CZ">
                <a:solidFill>
                  <a:schemeClr val="accent2"/>
                </a:solidFill>
              </a:rPr>
              <a:t> </a:t>
            </a:r>
            <a:endParaRPr lang="cs-CZ" altLang="cs-CZ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cs-CZ" altLang="cs-CZ"/>
              <a:t>	domácnosti rozdělí dodatečný důchod mezi současnou a budoucí spotřebu</a:t>
            </a:r>
            <a:r>
              <a:rPr lang="en-GB" altLang="cs-CZ"/>
              <a:t>. </a:t>
            </a:r>
            <a:r>
              <a:rPr lang="cs-CZ" altLang="cs-CZ"/>
              <a:t>Opět žádná změna funkce MPL v obou obdobích</a:t>
            </a:r>
            <a:r>
              <a:rPr lang="en-GB" altLang="cs-CZ"/>
              <a:t>; 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W</a:t>
            </a:r>
            <a:r>
              <a:rPr lang="en-US" altLang="cs-CZ" b="1" i="1" baseline="-25000">
                <a:sym typeface="Symbol" panose="05050102010706020507" pitchFamily="18" charset="2"/>
              </a:rPr>
              <a:t> </a:t>
            </a:r>
            <a:r>
              <a:rPr lang="en-US" altLang="cs-CZ">
                <a:sym typeface="Symbol" panose="05050102010706020507" pitchFamily="18" charset="2"/>
              </a:rPr>
              <a:t>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,</a:t>
            </a:r>
            <a:r>
              <a:rPr lang="en-US" altLang="cs-CZ" b="1" i="1">
                <a:sym typeface="Symbol" panose="05050102010706020507" pitchFamily="18" charset="2"/>
              </a:rPr>
              <a:t>c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, 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en-US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 b="1" i="1">
                <a:sym typeface="Symbol" panose="05050102010706020507" pitchFamily="18" charset="2"/>
              </a:rPr>
              <a:t>, </a:t>
            </a:r>
            <a:r>
              <a:rPr lang="en-US" altLang="cs-CZ">
                <a:sym typeface="Symbol" panose="05050102010706020507" pitchFamily="18" charset="2"/>
              </a:rPr>
              <a:t>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en-US" altLang="cs-CZ" b="1" i="1" baseline="-25000">
                <a:sym typeface="Symbol" panose="05050102010706020507" pitchFamily="18" charset="2"/>
              </a:rPr>
              <a:t>1</a:t>
            </a:r>
            <a:r>
              <a:rPr lang="en-US" altLang="cs-CZ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(</a:t>
            </a:r>
            <a:r>
              <a:rPr lang="en-US" altLang="cs-CZ" sz="2000" b="1" i="1">
                <a:sym typeface="Symbol" panose="05050102010706020507" pitchFamily="18" charset="2"/>
              </a:rPr>
              <a:t>l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 </a:t>
            </a:r>
            <a:r>
              <a:rPr lang="cs-CZ" altLang="cs-CZ" sz="2000">
                <a:sym typeface="Symbol" panose="05050102010706020507" pitchFamily="18" charset="2"/>
              </a:rPr>
              <a:t>nepřeváží počáteční </a:t>
            </a:r>
            <a:r>
              <a:rPr lang="en-US" altLang="cs-CZ" sz="2000">
                <a:sym typeface="Symbol" panose="05050102010706020507" pitchFamily="18" charset="2"/>
              </a:rPr>
              <a:t></a:t>
            </a:r>
            <a:r>
              <a:rPr lang="en-US" altLang="cs-CZ" sz="2000" b="1" i="1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>
                <a:sym typeface="Symbol" panose="05050102010706020507" pitchFamily="18" charset="2"/>
              </a:rPr>
              <a:t>1</a:t>
            </a:r>
            <a:r>
              <a:rPr lang="en-US" altLang="cs-CZ" sz="2000">
                <a:sym typeface="Symbol" panose="05050102010706020507" pitchFamily="18" charset="2"/>
              </a:rPr>
              <a:t>),</a:t>
            </a:r>
            <a:r>
              <a:rPr lang="en-US" altLang="cs-CZ">
                <a:sym typeface="Symbol" panose="05050102010706020507" pitchFamily="18" charset="2"/>
              </a:rPr>
              <a:t> </a:t>
            </a:r>
            <a:r>
              <a:rPr lang="en-US" altLang="cs-CZ" b="1" i="1">
                <a:sym typeface="Symbol" panose="05050102010706020507" pitchFamily="18" charset="2"/>
              </a:rPr>
              <a:t>y</a:t>
            </a:r>
            <a:r>
              <a:rPr lang="cs-CZ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>
                <a:sym typeface="Symbol" panose="05050102010706020507" pitchFamily="18" charset="2"/>
              </a:rPr>
              <a:t> (</a:t>
            </a:r>
            <a:r>
              <a:rPr lang="cs-CZ" altLang="cs-CZ">
                <a:sym typeface="Symbol" panose="05050102010706020507" pitchFamily="18" charset="2"/>
              </a:rPr>
              <a:t>díky </a:t>
            </a:r>
            <a:r>
              <a:rPr lang="en-US" altLang="cs-CZ">
                <a:sym typeface="Symbol" panose="05050102010706020507" pitchFamily="18" charset="2"/>
              </a:rPr>
              <a:t></a:t>
            </a:r>
            <a:r>
              <a:rPr lang="en-US" altLang="cs-CZ" b="1" i="1">
                <a:sym typeface="Symbol" panose="05050102010706020507" pitchFamily="18" charset="2"/>
              </a:rPr>
              <a:t>l</a:t>
            </a:r>
            <a:r>
              <a:rPr lang="cs-CZ" altLang="cs-CZ" b="1" i="1" baseline="-25000">
                <a:sym typeface="Symbol" panose="05050102010706020507" pitchFamily="18" charset="2"/>
              </a:rPr>
              <a:t>2</a:t>
            </a:r>
            <a:r>
              <a:rPr lang="en-US" altLang="cs-CZ">
                <a:sym typeface="Symbol" panose="05050102010706020507" pitchFamily="18" charset="2"/>
              </a:rPr>
              <a:t>) ; </a:t>
            </a:r>
            <a:r>
              <a:rPr lang="en-US" altLang="cs-CZ" b="1" i="1">
                <a:sym typeface="Symbol" panose="05050102010706020507" pitchFamily="18" charset="2"/>
              </a:rPr>
              <a:t>mpc</a:t>
            </a:r>
            <a:r>
              <a:rPr lang="en-US" altLang="cs-CZ">
                <a:sym typeface="Symbol" panose="05050102010706020507" pitchFamily="18" charset="2"/>
              </a:rPr>
              <a:t>1/2, </a:t>
            </a:r>
            <a:r>
              <a:rPr lang="en-US" altLang="cs-CZ" b="1" i="1">
                <a:sym typeface="Symbol" panose="05050102010706020507" pitchFamily="18" charset="2"/>
              </a:rPr>
              <a:t>mps</a:t>
            </a:r>
            <a:r>
              <a:rPr lang="en-US" altLang="cs-CZ">
                <a:sym typeface="Symbol" panose="05050102010706020507" pitchFamily="18" charset="2"/>
              </a:rPr>
              <a:t>1/2,</a:t>
            </a:r>
            <a:endParaRPr lang="en-GB" alt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>
            <a:extLst>
              <a:ext uri="{FF2B5EF4-FFF2-40B4-BE49-F238E27FC236}">
                <a16:creationId xmlns:a16="http://schemas.microsoft.com/office/drawing/2014/main" id="{B3DB94A2-511B-417D-9DCE-34F60C364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47CCF958-46FB-410D-881A-75D703B6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2800"/>
            <a:ext cx="91440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pt-BR" altLang="cs-CZ" sz="2400" i="1"/>
              <a:t>Intertemporální a intratemporální substituce dohromady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400"/>
              <a:t>C) </a:t>
            </a:r>
            <a:r>
              <a:rPr lang="cs-CZ" altLang="cs-CZ" sz="2400" u="sng">
                <a:solidFill>
                  <a:schemeClr val="accent2"/>
                </a:solidFill>
              </a:rPr>
              <a:t>Pe</a:t>
            </a:r>
            <a:r>
              <a:rPr lang="en-GB" altLang="cs-CZ" sz="2400" u="sng">
                <a:solidFill>
                  <a:schemeClr val="accent2"/>
                </a:solidFill>
              </a:rPr>
              <a:t>rmanent</a:t>
            </a:r>
            <a:r>
              <a:rPr lang="cs-CZ" altLang="cs-CZ" sz="2400" u="sng">
                <a:solidFill>
                  <a:schemeClr val="accent2"/>
                </a:solidFill>
              </a:rPr>
              <a:t>ní </a:t>
            </a:r>
            <a:r>
              <a:rPr lang="en-GB" altLang="cs-CZ" sz="2400" u="sng">
                <a:solidFill>
                  <a:schemeClr val="accent2"/>
                </a:solidFill>
              </a:rPr>
              <a:t>propor</a:t>
            </a:r>
            <a:r>
              <a:rPr lang="cs-CZ" altLang="cs-CZ" sz="2400" u="sng">
                <a:solidFill>
                  <a:schemeClr val="accent2"/>
                </a:solidFill>
              </a:rPr>
              <a:t>cionální posun </a:t>
            </a:r>
            <a:r>
              <a:rPr lang="en-GB" altLang="cs-CZ" sz="2400" u="sng">
                <a:solidFill>
                  <a:schemeClr val="accent2"/>
                </a:solidFill>
              </a:rPr>
              <a:t>produ</a:t>
            </a:r>
            <a:r>
              <a:rPr lang="cs-CZ" altLang="cs-CZ" sz="2400" u="sng">
                <a:solidFill>
                  <a:schemeClr val="accent2"/>
                </a:solidFill>
              </a:rPr>
              <a:t>kční </a:t>
            </a:r>
            <a:r>
              <a:rPr lang="en-GB" altLang="cs-CZ" sz="2400" u="sng">
                <a:solidFill>
                  <a:schemeClr val="accent2"/>
                </a:solidFill>
              </a:rPr>
              <a:t>fun</a:t>
            </a:r>
            <a:r>
              <a:rPr lang="cs-CZ" altLang="cs-CZ" sz="2400" u="sng">
                <a:solidFill>
                  <a:schemeClr val="accent2"/>
                </a:solidFill>
              </a:rPr>
              <a:t>k</a:t>
            </a:r>
            <a:r>
              <a:rPr lang="en-GB" altLang="cs-CZ" sz="2400" u="sng">
                <a:solidFill>
                  <a:schemeClr val="accent2"/>
                </a:solidFill>
              </a:rPr>
              <a:t>c</a:t>
            </a:r>
            <a:r>
              <a:rPr lang="cs-CZ" altLang="cs-CZ" sz="2400" u="sng">
                <a:solidFill>
                  <a:schemeClr val="accent2"/>
                </a:solidFill>
              </a:rPr>
              <a:t>e </a:t>
            </a:r>
            <a:r>
              <a:rPr lang="en-GB" altLang="cs-CZ" sz="2000"/>
              <a:t>(p</a:t>
            </a:r>
            <a:r>
              <a:rPr lang="cs-CZ" altLang="cs-CZ" sz="2000"/>
              <a:t>ouze </a:t>
            </a:r>
            <a:r>
              <a:rPr lang="en-GB" altLang="cs-CZ" sz="2000"/>
              <a:t>substitu</a:t>
            </a:r>
            <a:r>
              <a:rPr lang="cs-CZ" altLang="cs-CZ" sz="2000"/>
              <a:t>ční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t)</a:t>
            </a:r>
            <a:r>
              <a:rPr lang="en-GB" altLang="cs-CZ" sz="2400"/>
              <a:t> </a:t>
            </a:r>
            <a:endParaRPr lang="cs-CZ" altLang="cs-CZ" sz="24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GB" altLang="cs-CZ" sz="2400"/>
              <a:t>MPL </a:t>
            </a:r>
            <a:r>
              <a:rPr lang="cs-CZ" altLang="cs-CZ" sz="2400"/>
              <a:t>v obou obdobích</a:t>
            </a:r>
            <a:r>
              <a:rPr lang="en-US" altLang="cs-CZ" sz="2400">
                <a:sym typeface="Symbol" panose="05050102010706020507" pitchFamily="18" charset="2"/>
              </a:rPr>
              <a:t></a:t>
            </a:r>
            <a:r>
              <a:rPr lang="en-GB" altLang="cs-CZ" sz="2400"/>
              <a:t> </a:t>
            </a: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>
                <a:sym typeface="Symbol" panose="05050102010706020507" pitchFamily="18" charset="2"/>
              </a:rPr>
              <a:t>,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 </a:t>
            </a:r>
            <a:r>
              <a:rPr lang="en-US" altLang="cs-CZ" sz="2400">
                <a:sym typeface="Symbol" panose="05050102010706020507" pitchFamily="18" charset="2"/>
              </a:rPr>
              <a:t>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>
                <a:sym typeface="Symbol" panose="05050102010706020507" pitchFamily="18" charset="2"/>
              </a:rPr>
              <a:t>,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 </a:t>
            </a:r>
            <a:r>
              <a:rPr lang="en-US" altLang="cs-CZ" sz="2400">
                <a:sym typeface="Symbol" panose="05050102010706020507" pitchFamily="18" charset="2"/>
              </a:rPr>
              <a:t>(intratempor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US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</a:t>
            </a:r>
            <a:r>
              <a:rPr lang="en-US" altLang="cs-CZ" sz="2400">
                <a:sym typeface="Symbol" panose="05050102010706020507" pitchFamily="18" charset="2"/>
              </a:rPr>
              <a:t>);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US" altLang="cs-CZ" sz="2400">
                <a:sym typeface="Symbol" panose="05050102010706020507" pitchFamily="18" charset="2"/>
              </a:rPr>
              <a:t>efe</a:t>
            </a:r>
            <a:r>
              <a:rPr lang="cs-CZ" altLang="cs-CZ" sz="2400">
                <a:sym typeface="Symbol" panose="05050102010706020507" pitchFamily="18" charset="2"/>
              </a:rPr>
              <a:t>k</a:t>
            </a:r>
            <a:r>
              <a:rPr lang="en-US" altLang="cs-CZ" sz="2400">
                <a:sym typeface="Symbol" panose="05050102010706020507" pitchFamily="18" charset="2"/>
              </a:rPr>
              <a:t>t </a:t>
            </a:r>
            <a:r>
              <a:rPr lang="cs-CZ" altLang="cs-CZ" sz="2400">
                <a:sym typeface="Symbol" panose="05050102010706020507" pitchFamily="18" charset="2"/>
              </a:rPr>
              <a:t>omezený </a:t>
            </a:r>
            <a:r>
              <a:rPr lang="en-US" altLang="cs-CZ" sz="20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stejný nárůst M</a:t>
            </a:r>
            <a:r>
              <a:rPr lang="en-US" altLang="cs-CZ" sz="2000">
                <a:sym typeface="Symbol" panose="05050102010706020507" pitchFamily="18" charset="2"/>
              </a:rPr>
              <a:t>PL </a:t>
            </a:r>
            <a:r>
              <a:rPr lang="cs-CZ" altLang="cs-CZ" sz="2000">
                <a:sym typeface="Symbol" panose="05050102010706020507" pitchFamily="18" charset="2"/>
              </a:rPr>
              <a:t>v obou obdobích</a:t>
            </a:r>
            <a:r>
              <a:rPr lang="en-US" altLang="cs-CZ" sz="2000">
                <a:sym typeface="Symbol" panose="05050102010706020507" pitchFamily="18" charset="2"/>
              </a:rPr>
              <a:t>)</a:t>
            </a:r>
            <a:r>
              <a:rPr lang="en-US" altLang="cs-CZ" sz="2400">
                <a:sym typeface="Symbol" panose="05050102010706020507" pitchFamily="18" charset="2"/>
              </a:rPr>
              <a:t>,</a:t>
            </a:r>
            <a:endParaRPr lang="en-GB" altLang="cs-CZ" sz="24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400"/>
              <a:t>D) </a:t>
            </a:r>
            <a:r>
              <a:rPr lang="cs-CZ" altLang="cs-CZ" sz="2400" u="sng">
                <a:solidFill>
                  <a:schemeClr val="accent2"/>
                </a:solidFill>
              </a:rPr>
              <a:t>Dočasný </a:t>
            </a:r>
            <a:r>
              <a:rPr lang="en-GB" altLang="cs-CZ" sz="2400" u="sng">
                <a:solidFill>
                  <a:schemeClr val="accent2"/>
                </a:solidFill>
              </a:rPr>
              <a:t>propor</a:t>
            </a:r>
            <a:r>
              <a:rPr lang="cs-CZ" altLang="cs-CZ" sz="2400" u="sng">
                <a:solidFill>
                  <a:schemeClr val="accent2"/>
                </a:solidFill>
              </a:rPr>
              <a:t>cionální posun </a:t>
            </a:r>
            <a:r>
              <a:rPr lang="en-GB" altLang="cs-CZ" sz="2400" u="sng">
                <a:solidFill>
                  <a:schemeClr val="accent2"/>
                </a:solidFill>
              </a:rPr>
              <a:t>produ</a:t>
            </a:r>
            <a:r>
              <a:rPr lang="cs-CZ" altLang="cs-CZ" sz="2400" u="sng">
                <a:solidFill>
                  <a:schemeClr val="accent2"/>
                </a:solidFill>
              </a:rPr>
              <a:t>kční </a:t>
            </a:r>
            <a:r>
              <a:rPr lang="en-GB" altLang="cs-CZ" sz="2400" u="sng">
                <a:solidFill>
                  <a:schemeClr val="accent2"/>
                </a:solidFill>
              </a:rPr>
              <a:t>fun</a:t>
            </a:r>
            <a:r>
              <a:rPr lang="cs-CZ" altLang="cs-CZ" sz="2400" u="sng">
                <a:solidFill>
                  <a:schemeClr val="accent2"/>
                </a:solidFill>
              </a:rPr>
              <a:t>k</a:t>
            </a:r>
            <a:r>
              <a:rPr lang="en-GB" altLang="cs-CZ" sz="2400" u="sng">
                <a:solidFill>
                  <a:schemeClr val="accent2"/>
                </a:solidFill>
              </a:rPr>
              <a:t>c</a:t>
            </a:r>
            <a:r>
              <a:rPr lang="cs-CZ" altLang="cs-CZ" sz="2400" u="sng">
                <a:solidFill>
                  <a:schemeClr val="accent2"/>
                </a:solidFill>
              </a:rPr>
              <a:t>e</a:t>
            </a:r>
            <a:r>
              <a:rPr lang="en-GB" altLang="cs-CZ" sz="2400"/>
              <a:t> </a:t>
            </a:r>
            <a:r>
              <a:rPr lang="en-GB" altLang="cs-CZ" sz="2000"/>
              <a:t>(</a:t>
            </a:r>
            <a:r>
              <a:rPr lang="cs-CZ" altLang="cs-CZ" sz="2000"/>
              <a:t>čistý</a:t>
            </a:r>
            <a:r>
              <a:rPr lang="en-GB" altLang="cs-CZ" sz="2000"/>
              <a:t> substitu</a:t>
            </a:r>
            <a:r>
              <a:rPr lang="cs-CZ" altLang="cs-CZ" sz="2000"/>
              <a:t>ční</a:t>
            </a:r>
            <a:r>
              <a:rPr lang="en-GB" altLang="cs-CZ" sz="2000"/>
              <a:t> efe</a:t>
            </a:r>
            <a:r>
              <a:rPr lang="cs-CZ" altLang="cs-CZ" sz="2000"/>
              <a:t>k</a:t>
            </a:r>
            <a:r>
              <a:rPr lang="en-GB" altLang="cs-CZ" sz="2000"/>
              <a:t>t, 1</a:t>
            </a:r>
            <a:r>
              <a:rPr lang="cs-CZ" altLang="cs-CZ" sz="2000"/>
              <a:t>. období</a:t>
            </a:r>
            <a:r>
              <a:rPr lang="en-GB" altLang="cs-CZ" sz="2000"/>
              <a:t>)</a:t>
            </a:r>
            <a:endParaRPr lang="cs-CZ" altLang="cs-CZ" sz="20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GB" altLang="cs-CZ" sz="2400"/>
              <a:t>MPL</a:t>
            </a:r>
            <a:r>
              <a:rPr lang="en-GB" altLang="cs-CZ" sz="2400" baseline="-25000"/>
              <a:t>1</a:t>
            </a:r>
            <a:r>
              <a:rPr lang="en-GB" altLang="cs-CZ" sz="2400"/>
              <a:t> </a:t>
            </a:r>
            <a:r>
              <a:rPr lang="en-US" altLang="cs-CZ" sz="2400">
                <a:sym typeface="Symbol" panose="05050102010706020507" pitchFamily="18" charset="2"/>
              </a:rPr>
              <a:t></a:t>
            </a:r>
            <a:r>
              <a:rPr lang="en-GB" altLang="cs-CZ" sz="2400"/>
              <a:t> </a:t>
            </a: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 </a:t>
            </a:r>
            <a:r>
              <a:rPr lang="en-US" altLang="cs-CZ" sz="2400">
                <a:sym typeface="Symbol" panose="05050102010706020507" pitchFamily="18" charset="2"/>
              </a:rPr>
              <a:t>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>
                <a:sym typeface="Symbol" panose="05050102010706020507" pitchFamily="18" charset="2"/>
              </a:rPr>
              <a:t>,</a:t>
            </a:r>
            <a:r>
              <a:rPr lang="en-US" altLang="cs-CZ" sz="2400" b="1" i="1">
                <a:sym typeface="Symbol" panose="05050102010706020507" pitchFamily="18" charset="2"/>
              </a:rPr>
              <a:t>c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en-US" altLang="cs-CZ" sz="2400" b="1" i="1">
                <a:sym typeface="Symbol" panose="05050102010706020507" pitchFamily="18" charset="2"/>
              </a:rPr>
              <a:t>,</a:t>
            </a:r>
            <a:r>
              <a:rPr lang="en-US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ale</a:t>
            </a:r>
            <a:r>
              <a:rPr lang="en-US" altLang="cs-CZ" sz="2400">
                <a:sym typeface="Symbol" panose="05050102010706020507" pitchFamily="18" charset="2"/>
              </a:rPr>
              <a:t>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 </a:t>
            </a:r>
            <a:r>
              <a:rPr lang="en-US" altLang="cs-CZ" sz="2400">
                <a:sym typeface="Symbol" panose="05050102010706020507" pitchFamily="18" charset="2"/>
              </a:rPr>
              <a:t>&gt;</a:t>
            </a:r>
            <a:r>
              <a:rPr lang="en-US" altLang="cs-CZ" sz="2400" b="1" i="1">
                <a:sym typeface="Symbol" panose="05050102010706020507" pitchFamily="18" charset="2"/>
              </a:rPr>
              <a:t>c</a:t>
            </a:r>
            <a:r>
              <a:rPr lang="en-US" altLang="cs-CZ" sz="2400" b="1" i="1" baseline="-25000">
                <a:sym typeface="Symbol" panose="05050102010706020507" pitchFamily="18" charset="2"/>
              </a:rPr>
              <a:t>1</a:t>
            </a:r>
            <a:r>
              <a:rPr lang="cs-CZ" altLang="cs-CZ" sz="2400" b="1" i="1" baseline="-25000">
                <a:sym typeface="Symbol" panose="05050102010706020507" pitchFamily="18" charset="2"/>
              </a:rPr>
              <a:t> </a:t>
            </a:r>
            <a:r>
              <a:rPr lang="en-US" altLang="cs-CZ" sz="2400" b="1" i="1">
                <a:sym typeface="Symbol" panose="05050102010706020507" pitchFamily="18" charset="2"/>
              </a:rPr>
              <a:t>,</a:t>
            </a:r>
            <a:r>
              <a:rPr lang="en-US" altLang="cs-CZ" sz="24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(intratempor</a:t>
            </a:r>
            <a:r>
              <a:rPr lang="cs-CZ" altLang="cs-CZ" sz="2000">
                <a:sym typeface="Symbol" panose="05050102010706020507" pitchFamily="18" charset="2"/>
              </a:rPr>
              <a:t>ální </a:t>
            </a:r>
            <a:r>
              <a:rPr lang="en-US" altLang="cs-CZ" sz="2000">
                <a:sym typeface="Symbol" panose="05050102010706020507" pitchFamily="18" charset="2"/>
              </a:rPr>
              <a:t>substitu</a:t>
            </a:r>
            <a:r>
              <a:rPr lang="cs-CZ" altLang="cs-CZ" sz="2000">
                <a:sym typeface="Symbol" panose="05050102010706020507" pitchFamily="18" charset="2"/>
              </a:rPr>
              <a:t>ce spotřeby</a:t>
            </a:r>
            <a:r>
              <a:rPr lang="en-US" altLang="cs-CZ" sz="2000">
                <a:sym typeface="Symbol" panose="05050102010706020507" pitchFamily="18" charset="2"/>
              </a:rPr>
              <a:t>)</a:t>
            </a:r>
            <a:r>
              <a:rPr lang="en-US" altLang="cs-CZ" sz="2400">
                <a:sym typeface="Symbol" panose="05050102010706020507" pitchFamily="18" charset="2"/>
              </a:rPr>
              <a:t>; </a:t>
            </a:r>
            <a:endParaRPr lang="cs-CZ" altLang="cs-CZ" sz="240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cs-CZ" altLang="cs-CZ" sz="2400">
                <a:sym typeface="Symbol" panose="05050102010706020507" pitchFamily="18" charset="2"/>
              </a:rPr>
              <a:t>Volný čas v 1. období relativně dražší</a:t>
            </a:r>
            <a:r>
              <a:rPr lang="en-US" altLang="cs-CZ" sz="2400">
                <a:sym typeface="Symbol" panose="05050102010706020507" pitchFamily="18" charset="2"/>
              </a:rPr>
              <a:t>-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US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 volného času</a:t>
            </a:r>
            <a:r>
              <a:rPr lang="en-US" altLang="cs-CZ" sz="2400">
                <a:sym typeface="Symbol" panose="05050102010706020507" pitchFamily="18" charset="2"/>
              </a:rPr>
              <a:t>- </a:t>
            </a:r>
            <a:r>
              <a:rPr lang="en-US" altLang="cs-CZ" sz="2400" b="1" i="1">
                <a:sym typeface="Symbol" panose="05050102010706020507" pitchFamily="18" charset="2"/>
              </a:rPr>
              <a:t>l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 </a:t>
            </a:r>
            <a:r>
              <a:rPr lang="en-US" altLang="cs-CZ" sz="2400">
                <a:sym typeface="Symbol" panose="05050102010706020507" pitchFamily="18" charset="2"/>
              </a:rPr>
              <a:t>  </a:t>
            </a:r>
            <a:r>
              <a:rPr lang="en-US" altLang="cs-CZ" sz="2400" b="1" i="1">
                <a:sym typeface="Symbol" panose="05050102010706020507" pitchFamily="18" charset="2"/>
              </a:rPr>
              <a:t>y</a:t>
            </a:r>
            <a:r>
              <a:rPr lang="cs-CZ" altLang="cs-CZ" sz="2400" b="1" i="1" baseline="-25000">
                <a:sym typeface="Symbol" panose="05050102010706020507" pitchFamily="18" charset="2"/>
              </a:rPr>
              <a:t>2</a:t>
            </a:r>
            <a:r>
              <a:rPr lang="en-US" altLang="cs-CZ" sz="2400">
                <a:sym typeface="Symbol" panose="05050102010706020507" pitchFamily="18" charset="2"/>
              </a:rPr>
              <a:t>, ,</a:t>
            </a:r>
            <a:r>
              <a:rPr lang="en-US" altLang="cs-CZ" sz="2400" b="1" i="1">
                <a:sym typeface="Symbol" panose="05050102010706020507" pitchFamily="18" charset="2"/>
              </a:rPr>
              <a:t>c</a:t>
            </a:r>
            <a:r>
              <a:rPr lang="en-US" altLang="cs-CZ" sz="2400" b="1" i="1" baseline="-25000">
                <a:sym typeface="Symbol" panose="05050102010706020507" pitchFamily="18" charset="2"/>
              </a:rPr>
              <a:t>2</a:t>
            </a:r>
            <a:endParaRPr lang="en-US" altLang="cs-CZ" sz="2400" baseline="-25000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cs-CZ" altLang="cs-CZ" sz="2000" u="sng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cs-CZ" altLang="cs-CZ" sz="2000" u="sng"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 u="sng">
                <a:sym typeface="Symbol" panose="05050102010706020507" pitchFamily="18" charset="2"/>
              </a:rPr>
              <a:t>Issue for seminar</a:t>
            </a:r>
            <a:r>
              <a:rPr lang="en-GB" altLang="cs-CZ" sz="2000">
                <a:sym typeface="Symbol" panose="05050102010706020507" pitchFamily="18" charset="2"/>
              </a:rPr>
              <a:t>- </a:t>
            </a:r>
            <a:r>
              <a:rPr lang="cs-CZ" altLang="cs-CZ" sz="2000">
                <a:sym typeface="Symbol" panose="05050102010706020507" pitchFamily="18" charset="2"/>
              </a:rPr>
              <a:t>analyzujte dočasné změny </a:t>
            </a:r>
            <a:r>
              <a:rPr lang="en-GB" altLang="cs-CZ" sz="2000">
                <a:sym typeface="Symbol" panose="05050102010706020507" pitchFamily="18" charset="2"/>
              </a:rPr>
              <a:t>f(y) </a:t>
            </a:r>
            <a:r>
              <a:rPr lang="cs-CZ" altLang="cs-CZ" sz="2000">
                <a:sym typeface="Symbol" panose="05050102010706020507" pitchFamily="18" charset="2"/>
              </a:rPr>
              <a:t>pro změny v druhém období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647F752E-8526-4668-88E8-1BFD3AD3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te</a:t>
            </a:r>
            <a:r>
              <a:rPr lang="en-GB" altLang="cs-CZ" sz="2800" b="1" i="1">
                <a:solidFill>
                  <a:schemeClr val="tx2"/>
                </a:solidFill>
              </a:rPr>
              <a:t>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změna v p</a:t>
            </a:r>
            <a:r>
              <a:rPr lang="en-GB" altLang="cs-CZ" sz="2800" b="1" i="1">
                <a:solidFill>
                  <a:schemeClr val="tx2"/>
                </a:solidFill>
              </a:rPr>
              <a:t>rodu</a:t>
            </a:r>
            <a:r>
              <a:rPr lang="cs-CZ" altLang="cs-CZ" sz="2800" b="1" i="1">
                <a:solidFill>
                  <a:schemeClr val="tx2"/>
                </a:solidFill>
              </a:rPr>
              <a:t>kční f</a:t>
            </a:r>
            <a:r>
              <a:rPr lang="en-GB" altLang="cs-CZ" sz="2800" b="1" i="1">
                <a:solidFill>
                  <a:schemeClr val="tx2"/>
                </a:solidFill>
              </a:rPr>
              <a:t>un</a:t>
            </a:r>
            <a:r>
              <a:rPr lang="cs-CZ" altLang="cs-CZ" sz="2800" b="1" i="1">
                <a:solidFill>
                  <a:schemeClr val="tx2"/>
                </a:solidFill>
              </a:rPr>
              <a:t>kci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DBA1FD0-C440-4DF0-B81F-A2405AAC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Základní model vyčišťujících se trhů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5E6CA55A-C943-4F4E-8EA4-A7DC5940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99284003-DAB0-42CC-9487-375506A2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9300"/>
            <a:ext cx="9144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I) </a:t>
            </a:r>
            <a:r>
              <a:rPr lang="cs-CZ" altLang="cs-CZ" sz="2000" i="1" u="sng">
                <a:solidFill>
                  <a:schemeClr val="accent2"/>
                </a:solidFill>
              </a:rPr>
              <a:t>Podmínky a</a:t>
            </a:r>
            <a:r>
              <a:rPr lang="en-GB" altLang="cs-CZ" sz="2000" i="1" u="sng">
                <a:solidFill>
                  <a:schemeClr val="accent2"/>
                </a:solidFill>
              </a:rPr>
              <a:t>greg</a:t>
            </a:r>
            <a:r>
              <a:rPr lang="cs-CZ" altLang="cs-CZ" sz="2000" i="1" u="sng">
                <a:solidFill>
                  <a:schemeClr val="accent2"/>
                </a:solidFill>
              </a:rPr>
              <a:t>átní k</a:t>
            </a:r>
            <a:r>
              <a:rPr lang="en-GB" altLang="cs-CZ" sz="2000" i="1" u="sng">
                <a:solidFill>
                  <a:schemeClr val="accent2"/>
                </a:solidFill>
              </a:rPr>
              <a:t>on</a:t>
            </a:r>
            <a:r>
              <a:rPr lang="cs-CZ" altLang="cs-CZ" sz="2000" i="1" u="sng">
                <a:solidFill>
                  <a:schemeClr val="accent2"/>
                </a:solidFill>
              </a:rPr>
              <a:t>z</a:t>
            </a:r>
            <a:r>
              <a:rPr lang="en-GB" altLang="cs-CZ" sz="2000" i="1" u="sng">
                <a:solidFill>
                  <a:schemeClr val="accent2"/>
                </a:solidFill>
              </a:rPr>
              <a:t>istenc</a:t>
            </a:r>
            <a:r>
              <a:rPr lang="cs-CZ" altLang="cs-CZ" sz="2000" i="1" u="sng">
                <a:solidFill>
                  <a:schemeClr val="accent2"/>
                </a:solidFill>
              </a:rPr>
              <a:t>e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i) </a:t>
            </a:r>
            <a:r>
              <a:rPr lang="cs-CZ" altLang="cs-CZ" sz="2000"/>
              <a:t>Důchod = spotřebě</a:t>
            </a:r>
            <a:r>
              <a:rPr lang="en-GB" altLang="cs-CZ" sz="2000"/>
              <a:t> (</a:t>
            </a:r>
            <a:r>
              <a:rPr lang="cs-CZ" altLang="cs-CZ" sz="2000"/>
              <a:t>rovnováha na trhu zboží</a:t>
            </a:r>
            <a:r>
              <a:rPr lang="en-GB" altLang="cs-CZ" sz="2000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			ii) </a:t>
            </a:r>
            <a:r>
              <a:rPr lang="cs-CZ" altLang="cs-CZ" sz="2000"/>
              <a:t>A</a:t>
            </a:r>
            <a:r>
              <a:rPr lang="en-GB" altLang="cs-CZ" sz="2000"/>
              <a:t>greg</a:t>
            </a:r>
            <a:r>
              <a:rPr lang="cs-CZ" altLang="cs-CZ" sz="2000"/>
              <a:t>ované </a:t>
            </a:r>
            <a:r>
              <a:rPr lang="en-GB" altLang="cs-CZ" sz="2000"/>
              <a:t>B=0 (</a:t>
            </a:r>
            <a:r>
              <a:rPr lang="cs-CZ" altLang="cs-CZ" sz="2000"/>
              <a:t>rovnováha na trhu obligací</a:t>
            </a:r>
            <a:r>
              <a:rPr lang="en-GB" altLang="cs-CZ" sz="2000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			iii) M</a:t>
            </a:r>
            <a:r>
              <a:rPr lang="en-GB" altLang="cs-CZ" sz="2000" baseline="-25000"/>
              <a:t>S</a:t>
            </a:r>
            <a:r>
              <a:rPr lang="en-GB" altLang="cs-CZ" sz="2000"/>
              <a:t>=M</a:t>
            </a:r>
            <a:r>
              <a:rPr lang="en-GB" altLang="cs-CZ" sz="2000" baseline="-25000"/>
              <a:t>D</a:t>
            </a:r>
            <a:r>
              <a:rPr lang="en-GB" altLang="cs-CZ" sz="2000"/>
              <a:t> (rovnováha na trhu </a:t>
            </a:r>
            <a:r>
              <a:rPr lang="cs-CZ" altLang="cs-CZ" sz="2000"/>
              <a:t>peněz</a:t>
            </a:r>
            <a:r>
              <a:rPr lang="en-GB" altLang="cs-CZ" sz="2000"/>
              <a:t>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en-GB" altLang="cs-CZ" sz="2000"/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GB" altLang="cs-CZ" sz="2000"/>
              <a:t>II) </a:t>
            </a:r>
            <a:r>
              <a:rPr lang="en-GB" altLang="cs-CZ" sz="2000" i="1" u="sng">
                <a:solidFill>
                  <a:schemeClr val="accent2"/>
                </a:solidFill>
              </a:rPr>
              <a:t>Walras</a:t>
            </a:r>
            <a:r>
              <a:rPr lang="cs-CZ" altLang="cs-CZ" sz="2000" i="1" u="sng">
                <a:solidFill>
                  <a:schemeClr val="accent2"/>
                </a:solidFill>
              </a:rPr>
              <a:t>ův zákon trhů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pokud platí </a:t>
            </a:r>
            <a:r>
              <a:rPr lang="en-GB" altLang="cs-CZ" sz="2000"/>
              <a:t>2 </a:t>
            </a:r>
            <a:r>
              <a:rPr lang="cs-CZ" altLang="cs-CZ" sz="2000"/>
              <a:t>podmínky </a:t>
            </a:r>
            <a:r>
              <a:rPr lang="en-GB" altLang="cs-CZ" sz="2000"/>
              <a:t>A</a:t>
            </a:r>
            <a:r>
              <a:rPr lang="cs-CZ" altLang="cs-CZ" sz="2000"/>
              <a:t>K, pak musí platit i třetí</a:t>
            </a:r>
            <a:endParaRPr lang="en-GB" altLang="cs-CZ" sz="2000"/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cs-CZ" altLang="cs-CZ" sz="2000"/>
              <a:t>Pro každou z domácností musí platit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endParaRPr lang="en-GB" altLang="cs-CZ" sz="2000"/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GB" altLang="cs-CZ" sz="2000"/>
              <a:t>Agrega</a:t>
            </a:r>
            <a:r>
              <a:rPr lang="cs-CZ" altLang="cs-CZ" sz="2000"/>
              <a:t>ce pro všechny domácnosti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/>
              <a:t>(</a:t>
            </a:r>
            <a:r>
              <a:rPr lang="cs-CZ" altLang="cs-CZ" sz="2000"/>
              <a:t>s </a:t>
            </a:r>
            <a:r>
              <a:rPr lang="en-GB" altLang="cs-CZ" sz="2000"/>
              <a:t>u</a:t>
            </a:r>
            <a:r>
              <a:rPr lang="cs-CZ" altLang="cs-CZ" sz="2000"/>
              <a:t>žitím </a:t>
            </a:r>
            <a:r>
              <a:rPr lang="en-GB" altLang="cs-CZ" sz="2000"/>
              <a:t>              a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/>
              <a:t>Po přeskupení</a:t>
            </a:r>
            <a:r>
              <a:rPr lang="en-GB" altLang="cs-CZ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/>
              <a:t>(</a:t>
            </a:r>
            <a:r>
              <a:rPr lang="cs-CZ" altLang="cs-CZ" sz="2000"/>
              <a:t>s užitím předp.</a:t>
            </a:r>
            <a:r>
              <a:rPr lang="en-GB" altLang="cs-CZ" sz="2000"/>
              <a:t> </a:t>
            </a:r>
            <a:r>
              <a:rPr lang="en-GB" altLang="cs-CZ" sz="2000" b="1" i="1"/>
              <a:t>B</a:t>
            </a:r>
            <a:r>
              <a:rPr lang="en-GB" altLang="cs-CZ" sz="2000" b="1" i="1" baseline="-25000"/>
              <a:t>0</a:t>
            </a:r>
            <a:r>
              <a:rPr lang="en-GB" altLang="cs-CZ" sz="2000" b="1" i="1"/>
              <a:t>=</a:t>
            </a:r>
            <a:r>
              <a:rPr lang="en-GB" altLang="cs-CZ" sz="2000"/>
              <a:t>0)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GB" altLang="cs-CZ" sz="2000"/>
              <a:t>			</a:t>
            </a:r>
            <a:r>
              <a:rPr lang="en-GB" altLang="cs-CZ" sz="2400"/>
              <a:t>i) </a:t>
            </a:r>
            <a:r>
              <a:rPr lang="en-GB" altLang="cs-CZ" sz="2400" i="1"/>
              <a:t>C</a:t>
            </a:r>
            <a:r>
              <a:rPr lang="en-GB" altLang="cs-CZ" sz="2400" i="1" baseline="-25000"/>
              <a:t>1</a:t>
            </a:r>
            <a:r>
              <a:rPr lang="en-GB" altLang="cs-CZ" sz="2400" i="1"/>
              <a:t>=Y</a:t>
            </a:r>
            <a:r>
              <a:rPr lang="en-GB" altLang="cs-CZ" sz="2400" i="1" baseline="-250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		ii) </a:t>
            </a:r>
            <a:r>
              <a:rPr lang="en-GB" altLang="cs-CZ" sz="2400" i="1"/>
              <a:t>B</a:t>
            </a:r>
            <a:r>
              <a:rPr lang="en-GB" altLang="cs-CZ" sz="2400" i="1" baseline="-25000"/>
              <a:t>1</a:t>
            </a:r>
            <a:r>
              <a:rPr lang="en-GB" altLang="cs-CZ" sz="2400" i="1"/>
              <a:t>=0</a:t>
            </a:r>
            <a:endParaRPr lang="cs-CZ" altLang="cs-CZ" sz="24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400"/>
              <a:t>			iii) </a:t>
            </a:r>
            <a:r>
              <a:rPr lang="en-GB" altLang="cs-CZ" sz="2400" i="1"/>
              <a:t>M</a:t>
            </a:r>
            <a:r>
              <a:rPr lang="en-GB" altLang="cs-CZ" sz="2400" i="1" baseline="-25000"/>
              <a:t>0</a:t>
            </a:r>
            <a:r>
              <a:rPr lang="en-GB" altLang="cs-CZ" sz="2400" i="1"/>
              <a:t>=M</a:t>
            </a:r>
            <a:r>
              <a:rPr lang="en-GB" altLang="cs-CZ" sz="2400" i="1" baseline="-25000"/>
              <a:t>1</a:t>
            </a:r>
            <a:r>
              <a:rPr lang="en-GB" altLang="cs-CZ" sz="2000" baseline="-25000"/>
              <a:t>	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2A8F94D8-C47C-46ED-9E0A-8AF26C6A0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450" y="2765425"/>
          <a:ext cx="3883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044700" imgH="419100" progId="Equation.3">
                  <p:embed/>
                </p:oleObj>
              </mc:Choice>
              <mc:Fallback>
                <p:oleObj name="Rovnice" r:id="rId2" imgW="2044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65425"/>
                        <a:ext cx="38830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FB7BF2B7-CC17-4AE7-9A15-1CAB66DC5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2775" y="3856038"/>
          <a:ext cx="35734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879600" imgH="342900" progId="Equation.3">
                  <p:embed/>
                </p:oleObj>
              </mc:Choice>
              <mc:Fallback>
                <p:oleObj name="Rovnice" r:id="rId4" imgW="18796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3856038"/>
                        <a:ext cx="35734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29134D0A-502D-4DE4-9025-842FE1832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222750"/>
          <a:ext cx="823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634725" imgH="342751" progId="Equation.3">
                  <p:embed/>
                </p:oleObj>
              </mc:Choice>
              <mc:Fallback>
                <p:oleObj name="Rovnice" r:id="rId6" imgW="634725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222750"/>
                        <a:ext cx="823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>
            <a:extLst>
              <a:ext uri="{FF2B5EF4-FFF2-40B4-BE49-F238E27FC236}">
                <a16:creationId xmlns:a16="http://schemas.microsoft.com/office/drawing/2014/main" id="{AE316C05-C204-4165-839E-5D0BF3CA4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4187825"/>
          <a:ext cx="842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647419" imgH="342751" progId="Equation.3">
                  <p:embed/>
                </p:oleObj>
              </mc:Choice>
              <mc:Fallback>
                <p:oleObj name="Rovnice" r:id="rId8" imgW="647419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187825"/>
                        <a:ext cx="842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FC10386A-C43A-4144-927A-38BDD7D69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4749800"/>
          <a:ext cx="3644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1917700" imgH="431800" progId="Equation.3">
                  <p:embed/>
                </p:oleObj>
              </mc:Choice>
              <mc:Fallback>
                <p:oleObj name="Rovnice" r:id="rId10" imgW="1917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749800"/>
                        <a:ext cx="3644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AutoShape 10">
            <a:extLst>
              <a:ext uri="{FF2B5EF4-FFF2-40B4-BE49-F238E27FC236}">
                <a16:creationId xmlns:a16="http://schemas.microsoft.com/office/drawing/2014/main" id="{F9DB5892-84F3-435C-B6EB-2FD7BED8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5605463"/>
            <a:ext cx="1487487" cy="12525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25963" name="AutoShape 11">
            <a:extLst>
              <a:ext uri="{FF2B5EF4-FFF2-40B4-BE49-F238E27FC236}">
                <a16:creationId xmlns:a16="http://schemas.microsoft.com/office/drawing/2014/main" id="{54916996-5AF9-409D-8586-7255490D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4721225"/>
            <a:ext cx="3841750" cy="8334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125964" name="Line 12">
            <a:extLst>
              <a:ext uri="{FF2B5EF4-FFF2-40B4-BE49-F238E27FC236}">
                <a16:creationId xmlns:a16="http://schemas.microsoft.com/office/drawing/2014/main" id="{1C3898B9-2C44-46A1-963C-CFC78A1DF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6283325"/>
            <a:ext cx="3508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25965" name="Line 13">
            <a:extLst>
              <a:ext uri="{FF2B5EF4-FFF2-40B4-BE49-F238E27FC236}">
                <a16:creationId xmlns:a16="http://schemas.microsoft.com/office/drawing/2014/main" id="{CB8CD192-94A2-408F-9420-1FF7F1CAB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113" y="5557838"/>
            <a:ext cx="0" cy="3476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25966" name="Text Box 14">
            <a:extLst>
              <a:ext uri="{FF2B5EF4-FFF2-40B4-BE49-F238E27FC236}">
                <a16:creationId xmlns:a16="http://schemas.microsoft.com/office/drawing/2014/main" id="{2093FF1F-A130-430C-AA63-18774BCB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5916613"/>
            <a:ext cx="3803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Pokud platí dvě podmínky, musí platit i ta třetí; stačí sledovat pouze dva trhy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s-CZ" altLang="cs-CZ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59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5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2" grpId="0" animBg="1"/>
      <p:bldP spid="1259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081A5B6-C523-4517-B91C-93EE5F162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Intertepmor</a:t>
            </a:r>
            <a:r>
              <a:rPr lang="cs-CZ" altLang="cs-CZ" sz="2800" b="1" i="1">
                <a:solidFill>
                  <a:schemeClr val="tx2"/>
                </a:solidFill>
              </a:rPr>
              <a:t>ální </a:t>
            </a:r>
            <a:r>
              <a:rPr lang="en-GB" altLang="cs-CZ" sz="2800" b="1" i="1">
                <a:solidFill>
                  <a:schemeClr val="tx2"/>
                </a:solidFill>
              </a:rPr>
              <a:t>S.- </a:t>
            </a:r>
            <a:r>
              <a:rPr lang="cs-CZ" altLang="cs-CZ" sz="2800" b="1" i="1">
                <a:solidFill>
                  <a:schemeClr val="tx2"/>
                </a:solidFill>
              </a:rPr>
              <a:t>různá rozpočtová omezení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8BD7EE03-D831-4406-9B61-C2537F7A4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1733550"/>
          <a:ext cx="361315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9374" imgH="2017462" progId="Word.Picture.8">
                  <p:embed/>
                </p:oleObj>
              </mc:Choice>
              <mc:Fallback>
                <p:oleObj name="Obrázek" r:id="rId2" imgW="2259374" imgH="201746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733550"/>
                        <a:ext cx="361315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7">
            <a:extLst>
              <a:ext uri="{FF2B5EF4-FFF2-40B4-BE49-F238E27FC236}">
                <a16:creationId xmlns:a16="http://schemas.microsoft.com/office/drawing/2014/main" id="{67B99856-D168-4F6D-A498-2CA4554E9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00100"/>
            <a:ext cx="8220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u="sng">
                <a:solidFill>
                  <a:schemeClr val="accent2"/>
                </a:solidFill>
              </a:rPr>
              <a:t>Li</a:t>
            </a:r>
            <a:r>
              <a:rPr lang="cs-CZ" altLang="cs-CZ" sz="2000" u="sng">
                <a:solidFill>
                  <a:schemeClr val="accent2"/>
                </a:solidFill>
              </a:rPr>
              <a:t>kvi</a:t>
            </a:r>
            <a:r>
              <a:rPr lang="en-GB" altLang="cs-CZ" sz="2000" u="sng">
                <a:solidFill>
                  <a:schemeClr val="accent2"/>
                </a:solidFill>
              </a:rPr>
              <a:t>dit</a:t>
            </a:r>
            <a:r>
              <a:rPr lang="cs-CZ" altLang="cs-CZ" sz="2000" u="sng">
                <a:solidFill>
                  <a:schemeClr val="accent2"/>
                </a:solidFill>
              </a:rPr>
              <a:t>ní omezení</a:t>
            </a:r>
            <a:endParaRPr lang="en-GB" altLang="cs-CZ" sz="2000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i="1"/>
              <a:t>1) </a:t>
            </a:r>
            <a:r>
              <a:rPr lang="cs-CZ" altLang="cs-CZ" sz="2000" i="1"/>
              <a:t>Může pouze spořit</a:t>
            </a:r>
            <a:r>
              <a:rPr lang="en-GB" altLang="cs-CZ" sz="2000"/>
              <a:t>		</a:t>
            </a:r>
            <a:r>
              <a:rPr lang="en-GB" altLang="cs-CZ" sz="2000" i="1"/>
              <a:t>2) </a:t>
            </a:r>
            <a:r>
              <a:rPr lang="cs-CZ" altLang="cs-CZ" sz="2000" i="1"/>
              <a:t>Různé</a:t>
            </a:r>
            <a:r>
              <a:rPr lang="en-GB" altLang="cs-CZ" sz="2000" i="1"/>
              <a:t> </a:t>
            </a:r>
            <a:r>
              <a:rPr lang="en-GB" altLang="cs-CZ" sz="2000" b="1" i="1"/>
              <a:t>i</a:t>
            </a:r>
            <a:r>
              <a:rPr lang="en-GB" altLang="cs-CZ" sz="2000" i="1"/>
              <a:t> </a:t>
            </a:r>
            <a:r>
              <a:rPr lang="cs-CZ" altLang="cs-CZ" sz="2000" i="1"/>
              <a:t>z</a:t>
            </a:r>
            <a:r>
              <a:rPr lang="en-GB" altLang="cs-CZ" sz="2000" i="1"/>
              <a:t> </a:t>
            </a:r>
            <a:r>
              <a:rPr lang="cs-CZ" altLang="cs-CZ" sz="2000" i="1"/>
              <a:t>úspor a úvěrů</a:t>
            </a:r>
            <a:r>
              <a:rPr lang="en-GB" altLang="cs-CZ" sz="2000"/>
              <a:t> (</a:t>
            </a:r>
            <a:r>
              <a:rPr lang="en-GB" altLang="cs-CZ" sz="2000" b="1" i="1"/>
              <a:t>i</a:t>
            </a:r>
            <a:r>
              <a:rPr lang="en-GB" altLang="cs-CZ" sz="2000" b="1" i="1" baseline="-25000"/>
              <a:t>D</a:t>
            </a:r>
            <a:r>
              <a:rPr lang="en-US" altLang="cs-CZ" sz="2000" b="1" i="1"/>
              <a:t>&lt;</a:t>
            </a:r>
            <a:r>
              <a:rPr lang="cs-CZ" altLang="cs-CZ" sz="2000" b="1" i="1"/>
              <a:t>i</a:t>
            </a:r>
            <a:r>
              <a:rPr lang="cs-CZ" altLang="cs-CZ" sz="2000" b="1" i="1" baseline="-25000"/>
              <a:t>L</a:t>
            </a:r>
            <a:r>
              <a:rPr lang="en-GB" altLang="cs-CZ" sz="2000"/>
              <a:t>)</a:t>
            </a:r>
          </a:p>
        </p:txBody>
      </p: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FBF01FF1-6DB7-4DB2-9B5D-5E1F6FA07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1727200"/>
          <a:ext cx="361315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58568" imgH="2020824" progId="Word.Picture.8">
                  <p:embed/>
                </p:oleObj>
              </mc:Choice>
              <mc:Fallback>
                <p:oleObj name="obrázek" r:id="rId4" imgW="2258568" imgH="2020824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727200"/>
                        <a:ext cx="361315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9595FC1-2E49-42C6-B9C5-2C5BE2B4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zboží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D5D0B113-FE68-4BED-8BD9-F9361D04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81B9DE01-9F5F-4466-9557-1A2B8C85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Vyčištění trhů: </a:t>
            </a:r>
            <a:r>
              <a:rPr lang="en-GB" altLang="cs-CZ" sz="2400" b="1" i="1"/>
              <a:t>C=Y </a:t>
            </a:r>
            <a:r>
              <a:rPr lang="cs-CZ" altLang="cs-CZ" sz="2400"/>
              <a:t>or</a:t>
            </a:r>
            <a:r>
              <a:rPr lang="en-GB" altLang="cs-CZ" sz="2400" b="1" i="1"/>
              <a:t>Y</a:t>
            </a:r>
            <a:r>
              <a:rPr lang="en-GB" altLang="cs-CZ" sz="2400" b="1" i="1" baseline="-25000"/>
              <a:t>D </a:t>
            </a:r>
            <a:r>
              <a:rPr lang="en-GB" altLang="cs-CZ" sz="2400" b="1" i="1"/>
              <a:t>(</a:t>
            </a:r>
            <a:r>
              <a:rPr lang="cs-CZ" altLang="cs-CZ" sz="2400" b="1" i="1"/>
              <a:t>i</a:t>
            </a:r>
            <a:r>
              <a:rPr lang="en-GB" altLang="cs-CZ" sz="2400" b="1" i="1"/>
              <a:t>,...) = Y</a:t>
            </a:r>
            <a:r>
              <a:rPr lang="en-GB" altLang="cs-CZ" sz="2400" b="1" i="1" baseline="-25000"/>
              <a:t>S</a:t>
            </a:r>
            <a:r>
              <a:rPr lang="en-GB" altLang="cs-CZ" sz="2400" b="1" i="1"/>
              <a:t> (</a:t>
            </a:r>
            <a:r>
              <a:rPr lang="cs-CZ" altLang="cs-CZ" sz="2400" b="1" i="1"/>
              <a:t>i</a:t>
            </a:r>
            <a:r>
              <a:rPr lang="en-GB" altLang="cs-CZ" sz="2400" b="1" i="1"/>
              <a:t>,...)</a:t>
            </a:r>
            <a:r>
              <a:rPr lang="en-GB" altLang="cs-CZ" sz="2400"/>
              <a:t>- </a:t>
            </a:r>
            <a:r>
              <a:rPr lang="cs-CZ" altLang="cs-CZ" sz="2000"/>
              <a:t>vyčišťující veličina- úroková míra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1)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i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GB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ce;</a:t>
            </a:r>
            <a:r>
              <a:rPr lang="en-GB" altLang="cs-CZ" sz="2400">
                <a:sym typeface="Symbol" panose="05050102010706020507" pitchFamily="18" charset="2"/>
              </a:rPr>
              <a:t> t</a:t>
            </a:r>
            <a:r>
              <a:rPr lang="cs-CZ" altLang="cs-CZ" sz="2400">
                <a:sym typeface="Symbol" panose="05050102010706020507" pitchFamily="18" charset="2"/>
              </a:rPr>
              <a:t>edy</a:t>
            </a:r>
            <a:r>
              <a:rPr lang="en-GB" altLang="cs-CZ" sz="2400">
                <a:sym typeface="Symbol" panose="05050102010706020507" pitchFamily="18" charset="2"/>
              </a:rPr>
              <a:t> 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 a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–</a:t>
            </a:r>
            <a:r>
              <a:rPr lang="cs-CZ" altLang="cs-CZ" sz="2400">
                <a:sym typeface="Symbol" panose="05050102010706020507" pitchFamily="18" charset="2"/>
              </a:rPr>
              <a:t>pohyb po křivce</a:t>
            </a: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  <p:graphicFrame>
        <p:nvGraphicFramePr>
          <p:cNvPr id="126981" name="Object 5">
            <a:extLst>
              <a:ext uri="{FF2B5EF4-FFF2-40B4-BE49-F238E27FC236}">
                <a16:creationId xmlns:a16="http://schemas.microsoft.com/office/drawing/2014/main" id="{B0770735-FA2D-477D-95B9-E041481B8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441700"/>
          <a:ext cx="38369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41700"/>
                        <a:ext cx="38369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>
            <a:extLst>
              <a:ext uri="{FF2B5EF4-FFF2-40B4-BE49-F238E27FC236}">
                <a16:creationId xmlns:a16="http://schemas.microsoft.com/office/drawing/2014/main" id="{428A6BCA-BF49-44A0-AA66-AE0846085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graphicFrame>
        <p:nvGraphicFramePr>
          <p:cNvPr id="40963" name="Object 5">
            <a:extLst>
              <a:ext uri="{FF2B5EF4-FFF2-40B4-BE49-F238E27FC236}">
                <a16:creationId xmlns:a16="http://schemas.microsoft.com/office/drawing/2014/main" id="{8A4BB3C2-F832-49B2-8C8E-3F9BCEB4D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441700"/>
          <a:ext cx="38369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254706" imgH="2015038" progId="Word.Picture.8">
                  <p:embed/>
                </p:oleObj>
              </mc:Choice>
              <mc:Fallback>
                <p:oleObj name="Picture" r:id="rId2" imgW="2254706" imgH="201503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41700"/>
                        <a:ext cx="38369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6">
            <a:extLst>
              <a:ext uri="{FF2B5EF4-FFF2-40B4-BE49-F238E27FC236}">
                <a16:creationId xmlns:a16="http://schemas.microsoft.com/office/drawing/2014/main" id="{DF7BB40F-1941-4587-8406-E9AB1638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zboží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C4521FBF-0D52-4936-93D4-9D3AF7F5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Vyčištění trhů: </a:t>
            </a:r>
            <a:r>
              <a:rPr lang="en-GB" altLang="cs-CZ" sz="2400" b="1" i="1"/>
              <a:t>C=Y </a:t>
            </a:r>
            <a:r>
              <a:rPr lang="cs-CZ" altLang="cs-CZ" sz="2400"/>
              <a:t>or</a:t>
            </a:r>
            <a:r>
              <a:rPr lang="en-GB" altLang="cs-CZ" sz="2400" b="1" i="1"/>
              <a:t>Y</a:t>
            </a:r>
            <a:r>
              <a:rPr lang="en-GB" altLang="cs-CZ" sz="2400" b="1" i="1" baseline="-25000"/>
              <a:t>D </a:t>
            </a:r>
            <a:r>
              <a:rPr lang="en-GB" altLang="cs-CZ" sz="2400" b="1" i="1"/>
              <a:t>(R,...) = Y</a:t>
            </a:r>
            <a:r>
              <a:rPr lang="en-GB" altLang="cs-CZ" sz="2400" b="1" i="1" baseline="-25000"/>
              <a:t>S</a:t>
            </a:r>
            <a:r>
              <a:rPr lang="en-GB" altLang="cs-CZ" sz="2400" b="1" i="1"/>
              <a:t> (R,...)</a:t>
            </a:r>
            <a:r>
              <a:rPr lang="en-GB" altLang="cs-CZ" sz="2400"/>
              <a:t>- </a:t>
            </a:r>
            <a:r>
              <a:rPr lang="cs-CZ" altLang="cs-CZ" sz="2000"/>
              <a:t>vyčišťující veličina- úroková míra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1)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i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GB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ce;</a:t>
            </a:r>
            <a:r>
              <a:rPr lang="en-GB" altLang="cs-CZ" sz="2400">
                <a:sym typeface="Symbol" panose="05050102010706020507" pitchFamily="18" charset="2"/>
              </a:rPr>
              <a:t> t</a:t>
            </a:r>
            <a:r>
              <a:rPr lang="cs-CZ" altLang="cs-CZ" sz="2400">
                <a:sym typeface="Symbol" panose="05050102010706020507" pitchFamily="18" charset="2"/>
              </a:rPr>
              <a:t>edy</a:t>
            </a:r>
            <a:r>
              <a:rPr lang="en-GB" altLang="cs-CZ" sz="2400">
                <a:sym typeface="Symbol" panose="05050102010706020507" pitchFamily="18" charset="2"/>
              </a:rPr>
              <a:t> 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 a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–</a:t>
            </a:r>
            <a:r>
              <a:rPr lang="cs-CZ" altLang="cs-CZ" sz="2400">
                <a:sym typeface="Symbol" panose="05050102010706020507" pitchFamily="18" charset="2"/>
              </a:rPr>
              <a:t>pohyb po křivce</a:t>
            </a: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26D047EE-6A04-406D-BF64-6D31240E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592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2) </a:t>
            </a:r>
            <a:r>
              <a:rPr lang="en-GB" altLang="cs-CZ" sz="2400" b="1" i="1">
                <a:sym typeface="Symbol" panose="05050102010706020507" pitchFamily="18" charset="2"/>
              </a:rPr>
              <a:t>W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důchodový </a:t>
            </a:r>
            <a:r>
              <a:rPr lang="en-GB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 </a:t>
            </a:r>
            <a:r>
              <a:rPr lang="cs-CZ" altLang="cs-CZ" sz="2000">
                <a:sym typeface="Symbol" panose="05050102010706020507" pitchFamily="18" charset="2"/>
              </a:rPr>
              <a:t>z posunu </a:t>
            </a:r>
            <a:r>
              <a:rPr lang="en-GB" altLang="cs-CZ" sz="2000">
                <a:sym typeface="Symbol" panose="05050102010706020507" pitchFamily="18" charset="2"/>
              </a:rPr>
              <a:t>produ</a:t>
            </a:r>
            <a:r>
              <a:rPr lang="cs-CZ" altLang="cs-CZ" sz="2000">
                <a:sym typeface="Symbol" panose="05050102010706020507" pitchFamily="18" charset="2"/>
              </a:rPr>
              <a:t>kční</a:t>
            </a:r>
            <a:r>
              <a:rPr lang="en-GB" altLang="cs-CZ" sz="2000">
                <a:sym typeface="Symbol" panose="05050102010706020507" pitchFamily="18" charset="2"/>
              </a:rPr>
              <a:t> fun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c</a:t>
            </a:r>
            <a:r>
              <a:rPr lang="cs-CZ" altLang="cs-CZ" sz="2000">
                <a:sym typeface="Symbol" panose="05050102010706020507" pitchFamily="18" charset="2"/>
              </a:rPr>
              <a:t>e</a:t>
            </a:r>
            <a:r>
              <a:rPr lang="en-GB" altLang="cs-CZ" sz="2400">
                <a:sym typeface="Symbol" panose="05050102010706020507" pitchFamily="18" charset="2"/>
              </a:rPr>
              <a:t>)</a:t>
            </a:r>
            <a:r>
              <a:rPr lang="en-GB" altLang="cs-CZ" sz="2400" b="1" i="1">
                <a:sym typeface="Symbol" panose="05050102010706020507" pitchFamily="18" charset="2"/>
              </a:rPr>
              <a:t>c </a:t>
            </a:r>
            <a:r>
              <a:rPr lang="en-GB" altLang="cs-CZ" sz="2400">
                <a:sym typeface="Symbol" panose="05050102010706020507" pitchFamily="18" charset="2"/>
              </a:rPr>
              <a:t>(t</a:t>
            </a:r>
            <a:r>
              <a:rPr lang="cs-CZ" altLang="cs-CZ" sz="2400">
                <a:sym typeface="Symbol" panose="05050102010706020507" pitchFamily="18" charset="2"/>
              </a:rPr>
              <a:t>edy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 </a:t>
            </a:r>
            <a:r>
              <a:rPr lang="en-GB" altLang="cs-CZ" sz="2400" b="1" i="1">
                <a:sym typeface="Symbol" panose="05050102010706020507" pitchFamily="18" charset="2"/>
              </a:rPr>
              <a:t>)</a:t>
            </a:r>
            <a:r>
              <a:rPr lang="en-GB" altLang="cs-CZ" sz="2400">
                <a:sym typeface="Symbol" panose="05050102010706020507" pitchFamily="18" charset="2"/>
              </a:rPr>
              <a:t>,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omezí původní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</a:t>
            </a:r>
            <a:r>
              <a:rPr lang="en-GB" altLang="cs-CZ" sz="2400">
                <a:sym typeface="Symbol" panose="05050102010706020507" pitchFamily="18" charset="2"/>
              </a:rPr>
              <a:t>;</a:t>
            </a:r>
            <a:r>
              <a:rPr lang="en-GB" altLang="cs-CZ" sz="2000">
                <a:sym typeface="Symbol" panose="05050102010706020507" pitchFamily="18" charset="2"/>
              </a:rPr>
              <a:t>			</a:t>
            </a:r>
            <a:endParaRPr lang="en-GB" altLang="cs-CZ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>
            <a:extLst>
              <a:ext uri="{FF2B5EF4-FFF2-40B4-BE49-F238E27FC236}">
                <a16:creationId xmlns:a16="http://schemas.microsoft.com/office/drawing/2014/main" id="{81011335-5EB9-4A32-9D11-0540BA1A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1D41FAED-C3A0-4023-AEFB-28B49C13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5925"/>
            <a:ext cx="9144000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2) </a:t>
            </a:r>
            <a:r>
              <a:rPr lang="en-GB" altLang="cs-CZ" sz="2400" b="1" i="1">
                <a:sym typeface="Symbol" panose="05050102010706020507" pitchFamily="18" charset="2"/>
              </a:rPr>
              <a:t>W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důchodový </a:t>
            </a:r>
            <a:r>
              <a:rPr lang="en-GB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 </a:t>
            </a:r>
            <a:r>
              <a:rPr lang="cs-CZ" altLang="cs-CZ" sz="2000">
                <a:sym typeface="Symbol" panose="05050102010706020507" pitchFamily="18" charset="2"/>
              </a:rPr>
              <a:t>z posunu </a:t>
            </a:r>
            <a:r>
              <a:rPr lang="en-GB" altLang="cs-CZ" sz="2000">
                <a:sym typeface="Symbol" panose="05050102010706020507" pitchFamily="18" charset="2"/>
              </a:rPr>
              <a:t>produ</a:t>
            </a:r>
            <a:r>
              <a:rPr lang="cs-CZ" altLang="cs-CZ" sz="2000">
                <a:sym typeface="Symbol" panose="05050102010706020507" pitchFamily="18" charset="2"/>
              </a:rPr>
              <a:t>kční</a:t>
            </a:r>
            <a:r>
              <a:rPr lang="en-GB" altLang="cs-CZ" sz="2000">
                <a:sym typeface="Symbol" panose="05050102010706020507" pitchFamily="18" charset="2"/>
              </a:rPr>
              <a:t> fun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c</a:t>
            </a:r>
            <a:r>
              <a:rPr lang="cs-CZ" altLang="cs-CZ" sz="2000">
                <a:sym typeface="Symbol" panose="05050102010706020507" pitchFamily="18" charset="2"/>
              </a:rPr>
              <a:t>e</a:t>
            </a:r>
            <a:r>
              <a:rPr lang="en-GB" altLang="cs-CZ" sz="2400">
                <a:sym typeface="Symbol" panose="05050102010706020507" pitchFamily="18" charset="2"/>
              </a:rPr>
              <a:t>)</a:t>
            </a:r>
            <a:r>
              <a:rPr lang="en-GB" altLang="cs-CZ" sz="2400" b="1" i="1">
                <a:sym typeface="Symbol" panose="05050102010706020507" pitchFamily="18" charset="2"/>
              </a:rPr>
              <a:t>c </a:t>
            </a:r>
            <a:r>
              <a:rPr lang="en-GB" altLang="cs-CZ" sz="2400">
                <a:sym typeface="Symbol" panose="05050102010706020507" pitchFamily="18" charset="2"/>
              </a:rPr>
              <a:t>(t</a:t>
            </a:r>
            <a:r>
              <a:rPr lang="cs-CZ" altLang="cs-CZ" sz="2400">
                <a:sym typeface="Symbol" panose="05050102010706020507" pitchFamily="18" charset="2"/>
              </a:rPr>
              <a:t>edy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 </a:t>
            </a:r>
            <a:r>
              <a:rPr lang="en-GB" altLang="cs-CZ" sz="2400" b="1" i="1">
                <a:sym typeface="Symbol" panose="05050102010706020507" pitchFamily="18" charset="2"/>
              </a:rPr>
              <a:t>)</a:t>
            </a:r>
            <a:r>
              <a:rPr lang="en-GB" altLang="cs-CZ" sz="2400">
                <a:sym typeface="Symbol" panose="05050102010706020507" pitchFamily="18" charset="2"/>
              </a:rPr>
              <a:t>,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omezí původní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</a:t>
            </a:r>
            <a:r>
              <a:rPr lang="en-GB" altLang="cs-CZ" sz="2400"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3) substitu</a:t>
            </a:r>
            <a:r>
              <a:rPr lang="cs-CZ" altLang="cs-CZ" sz="2400">
                <a:sym typeface="Symbol" panose="05050102010706020507" pitchFamily="18" charset="2"/>
              </a:rPr>
              <a:t>ční</a:t>
            </a:r>
            <a:r>
              <a:rPr lang="en-GB" altLang="cs-CZ" sz="2400">
                <a:sym typeface="Symbol" panose="05050102010706020507" pitchFamily="18" charset="2"/>
              </a:rPr>
              <a:t> efe</a:t>
            </a:r>
            <a:r>
              <a:rPr lang="cs-CZ" altLang="cs-CZ" sz="2400">
                <a:sym typeface="Symbol" panose="05050102010706020507" pitchFamily="18" charset="2"/>
              </a:rPr>
              <a:t>k</a:t>
            </a:r>
            <a:r>
              <a:rPr lang="en-GB" altLang="cs-CZ" sz="2400">
                <a:sym typeface="Symbol" panose="05050102010706020507" pitchFamily="18" charset="2"/>
              </a:rPr>
              <a:t>t </a:t>
            </a:r>
            <a:r>
              <a:rPr lang="cs-CZ" altLang="cs-CZ" sz="2400">
                <a:sym typeface="Symbol" panose="05050102010706020507" pitchFamily="18" charset="2"/>
              </a:rPr>
              <a:t>ze změn M</a:t>
            </a:r>
            <a:r>
              <a:rPr lang="en-GB" altLang="cs-CZ" sz="2400">
                <a:sym typeface="Symbol" panose="05050102010706020507" pitchFamily="18" charset="2"/>
              </a:rPr>
              <a:t>PL- 	</a:t>
            </a:r>
            <a:r>
              <a:rPr lang="en-GB" altLang="cs-CZ" sz="2400" b="1" i="1">
                <a:sym typeface="Symbol" panose="05050102010706020507" pitchFamily="18" charset="2"/>
              </a:rPr>
              <a:t>l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>
                <a:sym typeface="Symbol" panose="05050102010706020507" pitchFamily="18" charset="2"/>
              </a:rPr>
              <a:t>,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 b="1" i="1" baseline="-25000">
                <a:sym typeface="Symbol" panose="05050102010706020507" pitchFamily="18" charset="2"/>
              </a:rPr>
              <a:t>					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 b="1" i="1" baseline="-25000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</a:t>
            </a:r>
            <a:r>
              <a:rPr lang="en-GB" altLang="cs-CZ" sz="2400" b="1" i="1" baseline="-25000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ale</a:t>
            </a:r>
            <a:r>
              <a:rPr lang="en-GB" altLang="cs-CZ" sz="2400">
                <a:sym typeface="Symbol" panose="05050102010706020507" pitchFamily="18" charset="2"/>
              </a:rPr>
              <a:t>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S </a:t>
            </a:r>
            <a:r>
              <a:rPr lang="en-GB" altLang="cs-CZ" sz="2400" b="1" i="1">
                <a:sym typeface="Symbol" panose="05050102010706020507" pitchFamily="18" charset="2"/>
              </a:rPr>
              <a:t>&gt;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b="1" i="1" baseline="-25000">
                <a:sym typeface="Symbol" panose="05050102010706020507" pitchFamily="18" charset="2"/>
              </a:rPr>
              <a:t>D</a:t>
            </a:r>
            <a:r>
              <a:rPr lang="en-GB" altLang="cs-CZ" sz="2400" b="1" i="1">
                <a:sym typeface="Symbol" panose="05050102010706020507" pitchFamily="18" charset="2"/>
              </a:rPr>
              <a:t> </a:t>
            </a: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  <p:graphicFrame>
        <p:nvGraphicFramePr>
          <p:cNvPr id="41988" name="Object 6">
            <a:extLst>
              <a:ext uri="{FF2B5EF4-FFF2-40B4-BE49-F238E27FC236}">
                <a16:creationId xmlns:a16="http://schemas.microsoft.com/office/drawing/2014/main" id="{F5D749FC-9DF5-477A-91B5-76914904B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441700"/>
          <a:ext cx="38369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69067" imgH="2020711" progId="Word.Picture.8">
                  <p:embed/>
                </p:oleObj>
              </mc:Choice>
              <mc:Fallback>
                <p:oleObj name="Obrázek" r:id="rId2" imgW="2269067" imgH="2020711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41700"/>
                        <a:ext cx="38369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7">
            <a:extLst>
              <a:ext uri="{FF2B5EF4-FFF2-40B4-BE49-F238E27FC236}">
                <a16:creationId xmlns:a16="http://schemas.microsoft.com/office/drawing/2014/main" id="{1CAF1207-414B-4305-90D6-DCA3A21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zboží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1990" name="Text Box 8">
            <a:extLst>
              <a:ext uri="{FF2B5EF4-FFF2-40B4-BE49-F238E27FC236}">
                <a16:creationId xmlns:a16="http://schemas.microsoft.com/office/drawing/2014/main" id="{A06077F7-5450-4BA5-95EB-F58D9A20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Vyčištění trhů: </a:t>
            </a:r>
            <a:r>
              <a:rPr lang="en-GB" altLang="cs-CZ" sz="2400" b="1" i="1"/>
              <a:t>C=Y </a:t>
            </a:r>
            <a:r>
              <a:rPr lang="cs-CZ" altLang="cs-CZ" sz="2400"/>
              <a:t>or</a:t>
            </a:r>
            <a:r>
              <a:rPr lang="en-GB" altLang="cs-CZ" sz="2400" b="1" i="1"/>
              <a:t>Y</a:t>
            </a:r>
            <a:r>
              <a:rPr lang="en-GB" altLang="cs-CZ" sz="2400" b="1" i="1" baseline="-25000"/>
              <a:t>D </a:t>
            </a:r>
            <a:r>
              <a:rPr lang="en-GB" altLang="cs-CZ" sz="2400" b="1" i="1"/>
              <a:t>(R,...) = Y</a:t>
            </a:r>
            <a:r>
              <a:rPr lang="en-GB" altLang="cs-CZ" sz="2400" b="1" i="1" baseline="-25000"/>
              <a:t>S</a:t>
            </a:r>
            <a:r>
              <a:rPr lang="en-GB" altLang="cs-CZ" sz="2400" b="1" i="1"/>
              <a:t> (R,...)</a:t>
            </a:r>
            <a:r>
              <a:rPr lang="en-GB" altLang="cs-CZ" sz="2400"/>
              <a:t>- </a:t>
            </a:r>
            <a:r>
              <a:rPr lang="cs-CZ" altLang="cs-CZ" sz="2000"/>
              <a:t>vyčišťující veličina- úroková míra</a:t>
            </a:r>
            <a:endParaRPr lang="en-GB" altLang="cs-CZ" sz="20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1) </a:t>
            </a:r>
            <a:r>
              <a:rPr lang="en-GB" altLang="cs-CZ" sz="2400">
                <a:sym typeface="Symbol" panose="05050102010706020507" pitchFamily="18" charset="2"/>
              </a:rPr>
              <a:t></a:t>
            </a:r>
            <a:r>
              <a:rPr lang="en-GB" altLang="cs-CZ" sz="2400" b="1" i="1">
                <a:sym typeface="Symbol" panose="05050102010706020507" pitchFamily="18" charset="2"/>
              </a:rPr>
              <a:t>i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intertempor</a:t>
            </a:r>
            <a:r>
              <a:rPr lang="cs-CZ" altLang="cs-CZ" sz="2400">
                <a:sym typeface="Symbol" panose="05050102010706020507" pitchFamily="18" charset="2"/>
              </a:rPr>
              <a:t>ální </a:t>
            </a:r>
            <a:r>
              <a:rPr lang="en-GB" altLang="cs-CZ" sz="2400">
                <a:sym typeface="Symbol" panose="05050102010706020507" pitchFamily="18" charset="2"/>
              </a:rPr>
              <a:t>substitu</a:t>
            </a:r>
            <a:r>
              <a:rPr lang="cs-CZ" altLang="cs-CZ" sz="2400">
                <a:sym typeface="Symbol" panose="05050102010706020507" pitchFamily="18" charset="2"/>
              </a:rPr>
              <a:t>ce;</a:t>
            </a:r>
            <a:r>
              <a:rPr lang="en-GB" altLang="cs-CZ" sz="2400">
                <a:sym typeface="Symbol" panose="05050102010706020507" pitchFamily="18" charset="2"/>
              </a:rPr>
              <a:t> t</a:t>
            </a:r>
            <a:r>
              <a:rPr lang="cs-CZ" altLang="cs-CZ" sz="2400">
                <a:sym typeface="Symbol" panose="05050102010706020507" pitchFamily="18" charset="2"/>
              </a:rPr>
              <a:t>edy</a:t>
            </a:r>
            <a:r>
              <a:rPr lang="en-GB" altLang="cs-CZ" sz="2400">
                <a:sym typeface="Symbol" panose="05050102010706020507" pitchFamily="18" charset="2"/>
              </a:rPr>
              <a:t> </a:t>
            </a:r>
            <a:r>
              <a:rPr lang="en-GB" altLang="cs-CZ" sz="2400" b="1" i="1">
                <a:sym typeface="Symbol" panose="05050102010706020507" pitchFamily="18" charset="2"/>
              </a:rPr>
              <a:t>c</a:t>
            </a:r>
            <a:r>
              <a:rPr lang="en-GB" altLang="cs-CZ" sz="2400">
                <a:sym typeface="Symbol" panose="05050102010706020507" pitchFamily="18" charset="2"/>
              </a:rPr>
              <a:t> a </a:t>
            </a:r>
            <a:r>
              <a:rPr lang="en-GB" altLang="cs-CZ" sz="2400" b="1" i="1">
                <a:sym typeface="Symbol" panose="05050102010706020507" pitchFamily="18" charset="2"/>
              </a:rPr>
              <a:t>l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 </a:t>
            </a:r>
            <a:r>
              <a:rPr lang="en-GB" altLang="cs-CZ" sz="2400" b="1" i="1">
                <a:sym typeface="Symbol" panose="05050102010706020507" pitchFamily="18" charset="2"/>
              </a:rPr>
              <a:t>y</a:t>
            </a:r>
            <a:r>
              <a:rPr lang="en-GB" altLang="cs-CZ" sz="2400" i="1">
                <a:sym typeface="Symbol" panose="05050102010706020507" pitchFamily="18" charset="2"/>
              </a:rPr>
              <a:t> </a:t>
            </a:r>
            <a:r>
              <a:rPr lang="en-GB" altLang="cs-CZ" sz="2400">
                <a:sym typeface="Symbol" panose="05050102010706020507" pitchFamily="18" charset="2"/>
              </a:rPr>
              <a:t>–</a:t>
            </a:r>
            <a:r>
              <a:rPr lang="cs-CZ" altLang="cs-CZ" sz="2400">
                <a:sym typeface="Symbol" panose="05050102010706020507" pitchFamily="18" charset="2"/>
              </a:rPr>
              <a:t>pohyb po křivce</a:t>
            </a:r>
            <a:r>
              <a:rPr lang="en-GB" altLang="cs-CZ" sz="2000">
                <a:sym typeface="Symbol" panose="05050102010706020507" pitchFamily="18" charset="2"/>
              </a:rPr>
              <a:t>				</a:t>
            </a:r>
            <a:endParaRPr lang="en-GB" altLang="cs-CZ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294FCDB8-C797-4ABA-A8F7-52655A34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E9814A75-C566-4838-B1D4-8EAA1ABF2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296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/>
              <a:t>M</a:t>
            </a:r>
            <a:r>
              <a:rPr lang="cs-CZ" altLang="cs-CZ" sz="2400" b="1" i="1" baseline="-25000"/>
              <a:t>S </a:t>
            </a:r>
            <a:r>
              <a:rPr lang="cs-CZ" altLang="cs-CZ" sz="2400" b="1" i="1"/>
              <a:t> = P . M</a:t>
            </a:r>
            <a:r>
              <a:rPr lang="cs-CZ" altLang="cs-CZ" sz="2400" b="1" i="1" baseline="-25000"/>
              <a:t>D</a:t>
            </a:r>
            <a:r>
              <a:rPr lang="cs-CZ" altLang="cs-CZ" sz="2400" b="1" i="1"/>
              <a:t> / P ( Y , i , tc )</a:t>
            </a:r>
            <a:endParaRPr lang="en-GB" altLang="cs-CZ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/>
              <a:t>		        +    -    +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B7D93B2-EB3F-45EC-9E1E-E08AD2AB5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8" y="2220913"/>
          <a:ext cx="4062412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2220913"/>
                        <a:ext cx="4062412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6">
            <a:extLst>
              <a:ext uri="{FF2B5EF4-FFF2-40B4-BE49-F238E27FC236}">
                <a16:creationId xmlns:a16="http://schemas.microsoft.com/office/drawing/2014/main" id="{5E15352A-1570-4623-B953-D5A114E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T</a:t>
            </a:r>
            <a:r>
              <a:rPr lang="cs-CZ" altLang="cs-CZ" sz="2800" b="1" i="1">
                <a:solidFill>
                  <a:schemeClr val="tx2"/>
                </a:solidFill>
              </a:rPr>
              <a:t>rh peněz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93A8A9E-221D-4C4A-8B5B-A6AF4401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celkový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49533B9C-8826-4046-A541-AD6D3F87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D871F65E-A9CD-4CB7-B141-F46BAB3F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425"/>
            <a:ext cx="9144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 i="1" dirty="0">
                <a:sym typeface="Symbol" panose="05050102010706020507" pitchFamily="18" charset="2"/>
              </a:rPr>
              <a:t>Na trhu zboží je určen důchod a úroková míra </a:t>
            </a:r>
            <a:r>
              <a:rPr lang="en-GB" altLang="cs-CZ" sz="2000" i="1" dirty="0">
                <a:sym typeface="Symbol" panose="05050102010706020507" pitchFamily="18" charset="2"/>
              </a:rPr>
              <a:t>(</a:t>
            </a:r>
            <a:r>
              <a:rPr lang="cs-CZ" altLang="cs-CZ" sz="2000" i="1" dirty="0">
                <a:sym typeface="Symbol" panose="05050102010706020507" pitchFamily="18" charset="2"/>
              </a:rPr>
              <a:t>ty určí </a:t>
            </a:r>
            <a:r>
              <a:rPr lang="en-GB" altLang="cs-CZ" sz="2000" i="1" dirty="0">
                <a:sym typeface="Symbol" panose="05050102010706020507" pitchFamily="18" charset="2"/>
              </a:rPr>
              <a:t>M</a:t>
            </a:r>
            <a:r>
              <a:rPr lang="en-GB" altLang="cs-CZ" sz="2000" i="1" baseline="-25000" dirty="0">
                <a:sym typeface="Symbol" panose="05050102010706020507" pitchFamily="18" charset="2"/>
              </a:rPr>
              <a:t>D</a:t>
            </a:r>
            <a:r>
              <a:rPr lang="en-GB" altLang="cs-CZ" sz="2000" i="1" dirty="0">
                <a:sym typeface="Symbol" panose="05050102010706020507" pitchFamily="18" charset="2"/>
              </a:rPr>
              <a:t>) t</a:t>
            </a:r>
            <a:r>
              <a:rPr lang="cs-CZ" altLang="cs-CZ" sz="2000" i="1" dirty="0" err="1">
                <a:sym typeface="Symbol" panose="05050102010706020507" pitchFamily="18" charset="2"/>
              </a:rPr>
              <a:t>rh</a:t>
            </a:r>
            <a:r>
              <a:rPr lang="cs-CZ" altLang="cs-CZ" sz="2000" i="1" dirty="0">
                <a:sym typeface="Symbol" panose="05050102010706020507" pitchFamily="18" charset="2"/>
              </a:rPr>
              <a:t> peněz je pak </a:t>
            </a:r>
            <a:r>
              <a:rPr lang="cs-CZ" altLang="cs-CZ" sz="2000" i="1" dirty="0" err="1">
                <a:sym typeface="Symbol" panose="05050102010706020507" pitchFamily="18" charset="2"/>
              </a:rPr>
              <a:t>vyčišťen</a:t>
            </a:r>
            <a:r>
              <a:rPr lang="cs-CZ" altLang="cs-CZ" sz="2000" i="1" dirty="0">
                <a:sym typeface="Symbol" panose="05050102010706020507" pitchFamily="18" charset="2"/>
              </a:rPr>
              <a:t> změnami </a:t>
            </a:r>
            <a:r>
              <a:rPr lang="en-GB" altLang="cs-CZ" sz="2000" i="1" dirty="0">
                <a:sym typeface="Symbol" panose="05050102010706020507" pitchFamily="18" charset="2"/>
              </a:rPr>
              <a:t>P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1) 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Dočasný negativní p</a:t>
            </a:r>
            <a:r>
              <a:rPr lang="en-GB" altLang="cs-CZ" sz="2000" i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aralel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ní posun </a:t>
            </a:r>
            <a:r>
              <a:rPr lang="en-GB" altLang="cs-CZ" sz="2000" i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produ</a:t>
            </a:r>
            <a:r>
              <a:rPr lang="cs-CZ" altLang="cs-CZ" sz="2000" i="1" u="sng" dirty="0" err="1">
                <a:solidFill>
                  <a:schemeClr val="accent2"/>
                </a:solidFill>
                <a:sym typeface="Symbol" panose="05050102010706020507" pitchFamily="18" charset="2"/>
              </a:rPr>
              <a:t>kční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fun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GB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cs-CZ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i="1" u="sng" dirty="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 dirty="0">
                <a:sym typeface="Symbol" panose="05050102010706020507" pitchFamily="18" charset="2"/>
              </a:rPr>
              <a:t> 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W</a:t>
            </a:r>
            <a:r>
              <a:rPr lang="en-US" altLang="cs-CZ" sz="2000" dirty="0">
                <a:sym typeface="Symbol" panose="05050102010706020507" pitchFamily="18" charset="2"/>
              </a:rPr>
              <a:t> </a:t>
            </a:r>
            <a:r>
              <a:rPr lang="cs-CZ" altLang="cs-CZ" sz="2000" dirty="0">
                <a:sym typeface="Symbol" panose="05050102010706020507" pitchFamily="18" charset="2"/>
              </a:rPr>
              <a:t>ale </a:t>
            </a:r>
            <a:r>
              <a:rPr lang="en-US" altLang="cs-CZ" sz="2000" dirty="0" err="1">
                <a:sym typeface="Symbol" panose="05050102010706020507" pitchFamily="18" charset="2"/>
              </a:rPr>
              <a:t>relativ</a:t>
            </a:r>
            <a:r>
              <a:rPr lang="cs-CZ" altLang="cs-CZ" sz="2000" dirty="0">
                <a:sym typeface="Symbol" panose="05050102010706020507" pitchFamily="18" charset="2"/>
              </a:rPr>
              <a:t>ně malá změna</a:t>
            </a:r>
            <a:r>
              <a:rPr lang="en-US" altLang="cs-CZ" sz="2000" dirty="0">
                <a:sym typeface="Symbol" panose="05050102010706020507" pitchFamily="18" charset="2"/>
              </a:rPr>
              <a:t>- </a:t>
            </a:r>
            <a:r>
              <a:rPr lang="cs-CZ" altLang="cs-CZ" sz="2000" dirty="0">
                <a:sym typeface="Symbol" panose="05050102010706020507" pitchFamily="18" charset="2"/>
              </a:rPr>
              <a:t>malý dopad na 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c</a:t>
            </a:r>
            <a:r>
              <a:rPr lang="en-US" altLang="cs-CZ" sz="2000" dirty="0">
                <a:sym typeface="Symbol" panose="05050102010706020507" pitchFamily="18" charset="2"/>
              </a:rPr>
              <a:t> (</a:t>
            </a:r>
            <a:r>
              <a:rPr lang="en-US" altLang="cs-CZ" sz="2000" b="1" i="1" dirty="0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D</a:t>
            </a:r>
            <a:r>
              <a:rPr lang="en-US" altLang="cs-CZ" sz="2000" dirty="0">
                <a:sym typeface="Symbol" panose="05050102010706020507" pitchFamily="18" charset="2"/>
              </a:rPr>
              <a:t>), </a:t>
            </a:r>
            <a:r>
              <a:rPr lang="en-GB" altLang="cs-CZ" sz="2000" dirty="0">
                <a:sym typeface="Symbol" panose="05050102010706020507" pitchFamily="18" charset="2"/>
              </a:rPr>
              <a:t></a:t>
            </a:r>
            <a:r>
              <a:rPr lang="en-US" altLang="cs-CZ" sz="2000" b="1" i="1" dirty="0">
                <a:sym typeface="Symbol" panose="05050102010706020507" pitchFamily="18" charset="2"/>
              </a:rPr>
              <a:t>l</a:t>
            </a:r>
            <a:r>
              <a:rPr lang="en-US" altLang="cs-CZ" sz="2000" dirty="0">
                <a:sym typeface="Symbol" panose="05050102010706020507" pitchFamily="18" charset="2"/>
              </a:rPr>
              <a:t>. </a:t>
            </a:r>
            <a:r>
              <a:rPr lang="en-US" altLang="cs-CZ" sz="2000" b="1" i="1" dirty="0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S</a:t>
            </a:r>
            <a:r>
              <a:rPr lang="en-US" altLang="cs-CZ" sz="2000" b="1" i="1" dirty="0">
                <a:sym typeface="Symbol" panose="05050102010706020507" pitchFamily="18" charset="2"/>
              </a:rPr>
              <a:t>&gt;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Y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D</a:t>
            </a:r>
            <a:r>
              <a:rPr lang="en-US" altLang="cs-CZ" sz="2000" dirty="0">
                <a:sym typeface="Symbol" panose="05050102010706020507" pitchFamily="18" charset="2"/>
              </a:rPr>
              <a:t>-</a:t>
            </a:r>
            <a:r>
              <a:rPr lang="cs-CZ" altLang="cs-CZ" sz="2000" dirty="0">
                <a:sym typeface="Symbol" panose="05050102010706020507" pitchFamily="18" charset="2"/>
              </a:rPr>
              <a:t> pro vyrovnání trhu zboží je nutné </a:t>
            </a:r>
            <a:r>
              <a:rPr lang="en-GB" altLang="cs-CZ" sz="2000" dirty="0">
                <a:sym typeface="Symbol" panose="05050102010706020507" pitchFamily="18" charset="2"/>
              </a:rPr>
              <a:t></a:t>
            </a:r>
            <a:r>
              <a:rPr lang="en-US" altLang="cs-CZ" sz="2000" b="1" i="1" dirty="0">
                <a:sym typeface="Symbol" panose="05050102010706020507" pitchFamily="18" charset="2"/>
              </a:rPr>
              <a:t>i</a:t>
            </a:r>
            <a:endParaRPr lang="en-US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 dirty="0">
                <a:solidFill>
                  <a:srgbClr val="33CC33"/>
                </a:solidFill>
                <a:sym typeface="Symbol" panose="05050102010706020507" pitchFamily="18" charset="2"/>
              </a:rPr>
              <a:t>Trh peněz</a:t>
            </a:r>
            <a:r>
              <a:rPr lang="en-US" altLang="cs-CZ" sz="2000" dirty="0">
                <a:solidFill>
                  <a:srgbClr val="33CC33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 dirty="0">
                <a:sym typeface="Symbol" panose="05050102010706020507" pitchFamily="18" charset="2"/>
              </a:rPr>
              <a:t> </a:t>
            </a:r>
            <a:r>
              <a:rPr lang="en-US" altLang="cs-CZ" sz="2000" b="1" i="1" dirty="0">
                <a:sym typeface="Symbol" panose="05050102010706020507" pitchFamily="18" charset="2"/>
              </a:rPr>
              <a:t>Y </a:t>
            </a:r>
            <a:r>
              <a:rPr lang="en-US" altLang="cs-CZ" sz="2000" dirty="0">
                <a:sym typeface="Symbol" panose="05050102010706020507" pitchFamily="18" charset="2"/>
              </a:rPr>
              <a:t>a </a:t>
            </a:r>
            <a:r>
              <a:rPr lang="en-GB" altLang="cs-CZ" sz="2000" dirty="0">
                <a:sym typeface="Symbol" panose="05050102010706020507" pitchFamily="18" charset="2"/>
              </a:rPr>
              <a:t></a:t>
            </a:r>
            <a:r>
              <a:rPr lang="en-US" altLang="cs-CZ" sz="2000" b="1" i="1" dirty="0">
                <a:sym typeface="Symbol" panose="05050102010706020507" pitchFamily="18" charset="2"/>
              </a:rPr>
              <a:t>i</a:t>
            </a:r>
            <a:r>
              <a:rPr lang="en-US" altLang="cs-CZ" sz="2000" dirty="0">
                <a:sym typeface="Symbol" panose="05050102010706020507" pitchFamily="18" charset="2"/>
              </a:rPr>
              <a:t> </a:t>
            </a:r>
            <a:r>
              <a:rPr lang="en-GB" altLang="cs-CZ" sz="2000" dirty="0">
                <a:sym typeface="Symbol" panose="05050102010706020507" pitchFamily="18" charset="2"/>
              </a:rPr>
              <a:t>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M</a:t>
            </a:r>
            <a:r>
              <a:rPr lang="en-US" altLang="cs-CZ" sz="2000" b="1" i="1" baseline="-25000" dirty="0">
                <a:sym typeface="Symbol" panose="05050102010706020507" pitchFamily="18" charset="2"/>
              </a:rPr>
              <a:t>D</a:t>
            </a:r>
            <a:r>
              <a:rPr lang="en-US" altLang="cs-CZ" sz="2000" b="1" i="1" dirty="0">
                <a:sym typeface="Symbol" panose="05050102010706020507" pitchFamily="18" charset="2"/>
              </a:rPr>
              <a:t>/P</a:t>
            </a:r>
            <a:r>
              <a:rPr lang="en-GB" altLang="cs-CZ" sz="2000" dirty="0">
                <a:sym typeface="Symbol" panose="05050102010706020507" pitchFamily="18" charset="2"/>
              </a:rPr>
              <a:t></a:t>
            </a:r>
            <a:r>
              <a:rPr lang="en-US" altLang="cs-CZ" sz="2000" b="1" i="1" dirty="0">
                <a:sym typeface="Symbol" panose="05050102010706020507" pitchFamily="18" charset="2"/>
              </a:rPr>
              <a:t>P</a:t>
            </a:r>
            <a:endParaRPr lang="en-US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000" dirty="0" err="1">
                <a:sym typeface="Symbol" panose="05050102010706020507" pitchFamily="18" charset="2"/>
              </a:rPr>
              <a:t>Probl</a:t>
            </a:r>
            <a:r>
              <a:rPr lang="cs-CZ" altLang="cs-CZ" sz="2000" dirty="0" err="1">
                <a:sym typeface="Symbol" panose="05050102010706020507" pitchFamily="18" charset="2"/>
              </a:rPr>
              <a:t>ém</a:t>
            </a:r>
            <a:r>
              <a:rPr lang="en-US" altLang="cs-CZ" sz="2000" dirty="0">
                <a:sym typeface="Symbol" panose="05050102010706020507" pitchFamily="18" charset="2"/>
              </a:rPr>
              <a:t>- </a:t>
            </a:r>
            <a:r>
              <a:rPr lang="cs-CZ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proti</a:t>
            </a:r>
            <a:r>
              <a:rPr lang="en-US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cy</a:t>
            </a:r>
            <a:r>
              <a:rPr lang="cs-CZ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k</a:t>
            </a:r>
            <a:r>
              <a:rPr lang="en-US" altLang="cs-CZ" sz="2000" i="1" dirty="0" err="1">
                <a:solidFill>
                  <a:srgbClr val="33CC33"/>
                </a:solidFill>
                <a:sym typeface="Symbol" panose="05050102010706020507" pitchFamily="18" charset="2"/>
              </a:rPr>
              <a:t>lic</a:t>
            </a:r>
            <a:r>
              <a:rPr lang="cs-CZ" altLang="cs-CZ" sz="2000" i="1" dirty="0" err="1">
                <a:solidFill>
                  <a:srgbClr val="33CC33"/>
                </a:solidFill>
                <a:sym typeface="Symbol" panose="05050102010706020507" pitchFamily="18" charset="2"/>
              </a:rPr>
              <a:t>ký</a:t>
            </a:r>
            <a:r>
              <a:rPr lang="cs-CZ" altLang="cs-CZ" sz="2000" i="1" dirty="0">
                <a:solidFill>
                  <a:srgbClr val="33CC33"/>
                </a:solidFill>
                <a:sym typeface="Symbol" panose="05050102010706020507" pitchFamily="18" charset="2"/>
              </a:rPr>
              <a:t> pohyb práce</a:t>
            </a:r>
            <a:r>
              <a:rPr lang="en-US" altLang="cs-CZ" sz="2000" dirty="0">
                <a:sym typeface="Symbol" panose="05050102010706020507" pitchFamily="18" charset="2"/>
              </a:rPr>
              <a:t> x e</a:t>
            </a:r>
            <a:r>
              <a:rPr lang="cs-CZ" altLang="cs-CZ" sz="2000" dirty="0" err="1">
                <a:sym typeface="Symbol" panose="05050102010706020507" pitchFamily="18" charset="2"/>
              </a:rPr>
              <a:t>mpirické</a:t>
            </a:r>
            <a:r>
              <a:rPr lang="cs-CZ" altLang="cs-CZ" sz="2000" dirty="0">
                <a:sym typeface="Symbol" panose="05050102010706020507" pitchFamily="18" charset="2"/>
              </a:rPr>
              <a:t> zkušenosti</a:t>
            </a:r>
            <a:r>
              <a:rPr lang="en-US" altLang="cs-CZ" sz="2000" dirty="0">
                <a:sym typeface="Symbol" panose="05050102010706020507" pitchFamily="18" charset="2"/>
              </a:rPr>
              <a:t>; </a:t>
            </a:r>
            <a:r>
              <a:rPr lang="cs-CZ" altLang="cs-CZ" sz="2000" dirty="0">
                <a:sym typeface="Symbol" panose="05050102010706020507" pitchFamily="18" charset="2"/>
              </a:rPr>
              <a:t>možné vysvětlit změnami MPL</a:t>
            </a:r>
            <a:r>
              <a:rPr lang="en-US" altLang="cs-CZ" sz="2000" dirty="0">
                <a:sym typeface="Symbol" panose="05050102010706020507" pitchFamily="18" charset="2"/>
              </a:rPr>
              <a:t> (</a:t>
            </a:r>
            <a:r>
              <a:rPr lang="cs-CZ" altLang="cs-CZ" sz="2000" dirty="0">
                <a:sym typeface="Symbol" panose="05050102010706020507" pitchFamily="18" charset="2"/>
              </a:rPr>
              <a:t>dočasné </a:t>
            </a:r>
            <a:r>
              <a:rPr lang="en-US" altLang="cs-CZ" sz="2000" dirty="0">
                <a:sym typeface="Symbol" panose="05050102010706020507" pitchFamily="18" charset="2"/>
              </a:rPr>
              <a:t>MPL</a:t>
            </a:r>
            <a:r>
              <a:rPr lang="en-GB" altLang="cs-CZ" sz="2000" dirty="0">
                <a:sym typeface="Symbol" panose="05050102010706020507" pitchFamily="18" charset="2"/>
              </a:rPr>
              <a:t> </a:t>
            </a:r>
            <a:r>
              <a:rPr lang="en-US" altLang="cs-CZ" sz="2000" dirty="0">
                <a:sym typeface="Symbol" panose="05050102010706020507" pitchFamily="18" charset="2"/>
              </a:rPr>
              <a:t></a:t>
            </a:r>
            <a:r>
              <a:rPr lang="en-US" altLang="cs-CZ" sz="2000" b="1" i="1" dirty="0">
                <a:sym typeface="Symbol" panose="05050102010706020507" pitchFamily="18" charset="2"/>
              </a:rPr>
              <a:t>l</a:t>
            </a:r>
            <a:r>
              <a:rPr lang="en-US" altLang="cs-CZ" sz="2000" dirty="0">
                <a:sym typeface="Symbol" panose="05050102010706020507" pitchFamily="18" charset="2"/>
              </a:rPr>
              <a:t> (</a:t>
            </a:r>
            <a:r>
              <a:rPr lang="cs-CZ" altLang="cs-CZ" sz="2000" dirty="0">
                <a:sym typeface="Symbol" panose="05050102010706020507" pitchFamily="18" charset="2"/>
              </a:rPr>
              <a:t>větší posun </a:t>
            </a:r>
            <a:r>
              <a:rPr lang="en-US" altLang="cs-CZ" sz="2000" dirty="0">
                <a:sym typeface="Symbol" panose="05050102010706020507" pitchFamily="18" charset="2"/>
              </a:rPr>
              <a:t>Y</a:t>
            </a:r>
            <a:r>
              <a:rPr lang="en-US" altLang="cs-CZ" sz="2000" baseline="-25000" dirty="0">
                <a:sym typeface="Symbol" panose="05050102010706020507" pitchFamily="18" charset="2"/>
              </a:rPr>
              <a:t>S</a:t>
            </a:r>
            <a:r>
              <a:rPr lang="en-US" altLang="cs-CZ" sz="2000" dirty="0">
                <a:sym typeface="Symbol" panose="05050102010706020507" pitchFamily="18" charset="2"/>
              </a:rPr>
              <a:t>)</a:t>
            </a:r>
            <a:endParaRPr lang="en-GB" altLang="cs-CZ" sz="2000" dirty="0">
              <a:sym typeface="Symbol" panose="05050102010706020507" pitchFamily="18" charset="2"/>
            </a:endParaRPr>
          </a:p>
        </p:txBody>
      </p:sp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EA33B2DF-3762-42D9-B5CC-C35C5B2ED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646488"/>
          <a:ext cx="3606800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258568" imgH="2008632" progId="Word.Picture.8">
                  <p:embed/>
                </p:oleObj>
              </mc:Choice>
              <mc:Fallback>
                <p:oleObj name="obrázek" r:id="rId2" imgW="2258568" imgH="200863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46488"/>
                        <a:ext cx="3606800" cy="321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3314A8EB-47E0-4674-90B0-5CD516F60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3825875"/>
          <a:ext cx="35814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37232" imgH="1895856" progId="Word.Picture.8">
                  <p:embed/>
                </p:oleObj>
              </mc:Choice>
              <mc:Fallback>
                <p:oleObj name="obrázek" r:id="rId4" imgW="2237232" imgH="18958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3825875"/>
                        <a:ext cx="35814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>
            <a:extLst>
              <a:ext uri="{FF2B5EF4-FFF2-40B4-BE49-F238E27FC236}">
                <a16:creationId xmlns:a16="http://schemas.microsoft.com/office/drawing/2014/main" id="{4FEF6372-CAF5-4E19-8899-20125F70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2ED2C515-61A5-4CE6-92A2-F63D6D46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425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2</a:t>
            </a:r>
            <a:r>
              <a:rPr lang="en-GB" altLang="cs-CZ" sz="2000">
                <a:sym typeface="Symbol" panose="05050102010706020507" pitchFamily="18" charset="2"/>
              </a:rPr>
              <a:t>)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permanent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ní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 paralel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ní posun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 produ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kční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fun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e dolů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větší důchodový </a:t>
            </a:r>
            <a:r>
              <a:rPr lang="en-GB" altLang="cs-CZ" sz="2000">
                <a:sym typeface="Symbol" panose="05050102010706020507" pitchFamily="18" charset="2"/>
              </a:rPr>
              <a:t>efe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t- </a:t>
            </a:r>
            <a:r>
              <a:rPr lang="cs-CZ" altLang="cs-CZ" sz="2000">
                <a:sym typeface="Symbol" panose="05050102010706020507" pitchFamily="18" charset="2"/>
              </a:rPr>
              <a:t>větší pokles </a:t>
            </a:r>
            <a:r>
              <a:rPr lang="en-GB" altLang="cs-CZ" sz="2000" b="1" i="1">
                <a:sym typeface="Symbol" panose="05050102010706020507" pitchFamily="18" charset="2"/>
              </a:rPr>
              <a:t>Y</a:t>
            </a:r>
            <a:r>
              <a:rPr lang="en-GB" altLang="cs-CZ" sz="2000" b="1" i="1" baseline="-25000">
                <a:sym typeface="Symbol" panose="05050102010706020507" pitchFamily="18" charset="2"/>
              </a:rPr>
              <a:t>D</a:t>
            </a:r>
            <a:r>
              <a:rPr lang="en-GB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menší změna </a:t>
            </a:r>
            <a:r>
              <a:rPr lang="en-GB" altLang="cs-CZ" sz="2000" b="1" i="1">
                <a:sym typeface="Symbol" panose="05050102010706020507" pitchFamily="18" charset="2"/>
              </a:rPr>
              <a:t>Y</a:t>
            </a:r>
            <a:r>
              <a:rPr lang="en-GB" altLang="cs-CZ" sz="2000" b="1" i="1" baseline="-25000">
                <a:sym typeface="Symbol" panose="05050102010706020507" pitchFamily="18" charset="2"/>
              </a:rPr>
              <a:t>S</a:t>
            </a:r>
            <a:r>
              <a:rPr lang="en-US" altLang="cs-CZ" sz="2000">
                <a:sym typeface="Symbol" panose="05050102010706020507" pitchFamily="18" charset="2"/>
              </a:rPr>
              <a:t>. </a:t>
            </a:r>
            <a:r>
              <a:rPr lang="cs-CZ" altLang="cs-CZ" sz="2000">
                <a:sym typeface="Symbol" panose="05050102010706020507" pitchFamily="18" charset="2"/>
              </a:rPr>
              <a:t>Žádná změna úspor a úrokové míry</a:t>
            </a:r>
            <a:r>
              <a:rPr lang="en-US" altLang="cs-CZ" sz="2000">
                <a:sym typeface="Symbol" panose="05050102010706020507" pitchFamily="18" charset="2"/>
              </a:rPr>
              <a:t>,intertempor</a:t>
            </a:r>
            <a:r>
              <a:rPr lang="cs-CZ" altLang="cs-CZ" sz="2000">
                <a:sym typeface="Symbol" panose="05050102010706020507" pitchFamily="18" charset="2"/>
              </a:rPr>
              <a:t>ální</a:t>
            </a:r>
            <a:r>
              <a:rPr lang="en-US" altLang="cs-CZ" sz="2000">
                <a:sym typeface="Symbol" panose="05050102010706020507" pitchFamily="18" charset="2"/>
              </a:rPr>
              <a:t> substitu</a:t>
            </a:r>
            <a:r>
              <a:rPr lang="cs-CZ" altLang="cs-CZ" sz="2000">
                <a:sym typeface="Symbol" panose="05050102010706020507" pitchFamily="18" charset="2"/>
              </a:rPr>
              <a:t>ce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45060" name="Object 5">
            <a:extLst>
              <a:ext uri="{FF2B5EF4-FFF2-40B4-BE49-F238E27FC236}">
                <a16:creationId xmlns:a16="http://schemas.microsoft.com/office/drawing/2014/main" id="{E644ACBD-5AB2-4207-A57B-BB9F49269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8" y="2263775"/>
          <a:ext cx="396240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334768" imgH="2008632" progId="Word.Picture.8">
                  <p:embed/>
                </p:oleObj>
              </mc:Choice>
              <mc:Fallback>
                <p:oleObj name="obrázek" r:id="rId2" imgW="2334768" imgH="200863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2263775"/>
                        <a:ext cx="396240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>
            <a:extLst>
              <a:ext uri="{FF2B5EF4-FFF2-40B4-BE49-F238E27FC236}">
                <a16:creationId xmlns:a16="http://schemas.microsoft.com/office/drawing/2014/main" id="{FEFA6573-9C48-41A9-AE10-B862515C7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2420938"/>
          <a:ext cx="3806825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237232" imgH="1895856" progId="Word.Picture.8">
                  <p:embed/>
                </p:oleObj>
              </mc:Choice>
              <mc:Fallback>
                <p:oleObj name="obrázek" r:id="rId4" imgW="2237232" imgH="18958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420938"/>
                        <a:ext cx="3806825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7">
            <a:extLst>
              <a:ext uri="{FF2B5EF4-FFF2-40B4-BE49-F238E27FC236}">
                <a16:creationId xmlns:a16="http://schemas.microsoft.com/office/drawing/2014/main" id="{75F664A0-FE5A-4ADA-8AA5-27FF1A1F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51525"/>
            <a:ext cx="91440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000" u="sng"/>
              <a:t>Issue for seminar:</a:t>
            </a:r>
            <a:r>
              <a:rPr lang="en-GB" altLang="cs-CZ" sz="2000"/>
              <a:t> </a:t>
            </a:r>
            <a:r>
              <a:rPr lang="cs-CZ" altLang="cs-CZ" sz="2000"/>
              <a:t>Co se stane v </a:t>
            </a:r>
            <a:r>
              <a:rPr lang="en-GB" altLang="cs-CZ" sz="2000"/>
              <a:t>RBC model</a:t>
            </a:r>
            <a:r>
              <a:rPr lang="cs-CZ" altLang="cs-CZ" sz="2000"/>
              <a:t>u pokud se změní preference od volného času ke spotřebě</a:t>
            </a:r>
            <a:r>
              <a:rPr lang="en-GB" altLang="cs-CZ" sz="2000"/>
              <a:t>? </a:t>
            </a:r>
            <a:r>
              <a:rPr lang="cs-CZ" altLang="cs-CZ" sz="2000"/>
              <a:t>Jak je výsledek modelu ovlivněn podporou v nezaměstnanosti</a:t>
            </a:r>
            <a:r>
              <a:rPr lang="en-GB" altLang="cs-CZ" sz="2000"/>
              <a:t>?</a:t>
            </a:r>
            <a:r>
              <a:rPr lang="en-GB" altLang="cs-CZ" sz="1800"/>
              <a:t>				</a:t>
            </a:r>
            <a:endParaRPr lang="en-US" altLang="cs-CZ" sz="1800">
              <a:sym typeface="Symbol" panose="05050102010706020507" pitchFamily="18" charset="2"/>
            </a:endParaRPr>
          </a:p>
        </p:txBody>
      </p:sp>
      <p:sp>
        <p:nvSpPr>
          <p:cNvPr id="45063" name="Rectangle 8">
            <a:extLst>
              <a:ext uri="{FF2B5EF4-FFF2-40B4-BE49-F238E27FC236}">
                <a16:creationId xmlns:a16="http://schemas.microsoft.com/office/drawing/2014/main" id="{3F89A0DD-825D-4620-AFC1-929B0E94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celkový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796324E-A346-480E-A0B8-08B4653E2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RBC </a:t>
            </a:r>
            <a:r>
              <a:rPr lang="cs-CZ" altLang="cs-CZ" sz="2800" b="1" i="1">
                <a:solidFill>
                  <a:schemeClr val="tx2"/>
                </a:solidFill>
              </a:rPr>
              <a:t>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a</a:t>
            </a:r>
            <a:r>
              <a:rPr lang="en-GB" altLang="cs-CZ" sz="2800" b="1" i="1">
                <a:solidFill>
                  <a:schemeClr val="tx2"/>
                </a:solidFill>
              </a:rPr>
              <a:t>nalytic</a:t>
            </a:r>
            <a:r>
              <a:rPr lang="cs-CZ" altLang="cs-CZ" sz="2800" b="1" i="1">
                <a:solidFill>
                  <a:schemeClr val="tx2"/>
                </a:solidFill>
              </a:rPr>
              <a:t>ká v</a:t>
            </a:r>
            <a:r>
              <a:rPr lang="en-GB" altLang="cs-CZ" sz="2800" b="1" i="1">
                <a:solidFill>
                  <a:schemeClr val="tx2"/>
                </a:solidFill>
              </a:rPr>
              <a:t>er</a:t>
            </a:r>
            <a:r>
              <a:rPr lang="cs-CZ" altLang="cs-CZ" sz="2800" b="1" i="1">
                <a:solidFill>
                  <a:schemeClr val="tx2"/>
                </a:solidFill>
              </a:rPr>
              <a:t>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684B898-BFD1-4FF9-ABF7-B8285BF9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B1772E4B-B019-4E88-8AA9-7F0C8E9C9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865188"/>
          <a:ext cx="8142288" cy="766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8245746" imgH="7759974" progId="Word.Document.8">
                  <p:embed/>
                </p:oleObj>
              </mc:Choice>
              <mc:Fallback>
                <p:oleObj name="Dokument" r:id="rId2" imgW="8245746" imgH="77599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865188"/>
                        <a:ext cx="8142288" cy="766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>
            <a:extLst>
              <a:ext uri="{FF2B5EF4-FFF2-40B4-BE49-F238E27FC236}">
                <a16:creationId xmlns:a16="http://schemas.microsoft.com/office/drawing/2014/main" id="{BDC7BD8C-8E67-45BB-8E99-9C8F725EF4CD}"/>
              </a:ext>
            </a:extLst>
          </p:cNvPr>
          <p:cNvSpPr>
            <a:spLocks/>
          </p:cNvSpPr>
          <p:nvPr/>
        </p:nvSpPr>
        <p:spPr bwMode="auto">
          <a:xfrm>
            <a:off x="4148138" y="2325688"/>
            <a:ext cx="252412" cy="3008312"/>
          </a:xfrm>
          <a:prstGeom prst="rightBrace">
            <a:avLst>
              <a:gd name="adj1" fmla="val 99319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98C6906F-59C0-4710-983A-DFA4F515C3C7}"/>
              </a:ext>
            </a:extLst>
          </p:cNvPr>
          <p:cNvSpPr>
            <a:spLocks/>
          </p:cNvSpPr>
          <p:nvPr/>
        </p:nvSpPr>
        <p:spPr bwMode="auto">
          <a:xfrm>
            <a:off x="4754563" y="2309813"/>
            <a:ext cx="269875" cy="4332287"/>
          </a:xfrm>
          <a:prstGeom prst="leftBrace">
            <a:avLst>
              <a:gd name="adj1" fmla="val 133774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AD261F51-B623-4234-AD20-0D22899F1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1025" y="3825875"/>
            <a:ext cx="379413" cy="641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0F8AA2ED-C5C7-4CF9-8CA9-72273DD17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cs-CZ" sz="20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9FF03D36-B99B-49C0-8164-C656AD00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4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1) 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Trvalý proporcionální posud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produ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kční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fun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e nahoru</a:t>
            </a: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A65ABB7C-9C1D-4597-B5DB-7897DCD5F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482725"/>
          <a:ext cx="4205288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89703" imgH="2027976" progId="Word.Picture.8">
                  <p:embed/>
                </p:oleObj>
              </mc:Choice>
              <mc:Fallback>
                <p:oleObj name="Obrázek" r:id="rId2" imgW="2489703" imgH="202797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82725"/>
                        <a:ext cx="4205288" cy="342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7">
            <a:extLst>
              <a:ext uri="{FF2B5EF4-FFF2-40B4-BE49-F238E27FC236}">
                <a16:creationId xmlns:a16="http://schemas.microsoft.com/office/drawing/2014/main" id="{3D6B0CBB-4993-4936-8460-EFD3BA82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Trh práce v RBC modelu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70580A-5BCF-44DF-A08A-36C2474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8261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Intertemporální substituce</a:t>
            </a:r>
            <a:r>
              <a:rPr lang="cs-CZ" altLang="cs-CZ" sz="2800" b="1" i="1">
                <a:solidFill>
                  <a:schemeClr val="tx2"/>
                </a:solidFill>
              </a:rPr>
              <a:t>- přidání veřejného sektoru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77F89F91-BD5B-495F-BD7F-E5C6542BB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3338" y="3309938"/>
          <a:ext cx="4030662" cy="354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069592" imgH="1819656" progId="Word.Picture.8">
                  <p:embed/>
                </p:oleObj>
              </mc:Choice>
              <mc:Fallback>
                <p:oleObj name="Obrázek" r:id="rId2" imgW="2069592" imgH="181965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309938"/>
                        <a:ext cx="4030662" cy="354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>
            <a:extLst>
              <a:ext uri="{FF2B5EF4-FFF2-40B4-BE49-F238E27FC236}">
                <a16:creationId xmlns:a16="http://schemas.microsoft.com/office/drawing/2014/main" id="{7058EC12-DFA3-4EC8-8B81-38CB1CA6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785813"/>
            <a:ext cx="8220075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u="sng" dirty="0">
                <a:solidFill>
                  <a:schemeClr val="accent2"/>
                </a:solidFill>
              </a:rPr>
              <a:t>Veřejný sektor</a:t>
            </a:r>
            <a:r>
              <a:rPr lang="en-GB" altLang="cs-CZ" sz="2000" u="sng" dirty="0">
                <a:solidFill>
                  <a:schemeClr val="accent2"/>
                </a:solidFill>
              </a:rPr>
              <a:t> (</a:t>
            </a:r>
            <a:r>
              <a:rPr lang="cs-CZ" altLang="cs-CZ" sz="2000" u="sng" dirty="0">
                <a:solidFill>
                  <a:schemeClr val="accent2"/>
                </a:solidFill>
              </a:rPr>
              <a:t>Vláda</a:t>
            </a:r>
            <a:r>
              <a:rPr lang="en-GB" altLang="cs-CZ" sz="2000" u="sng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000" dirty="0">
                <a:solidFill>
                  <a:srgbClr val="33CC33"/>
                </a:solidFill>
              </a:rPr>
              <a:t>Prim</a:t>
            </a:r>
            <a:r>
              <a:rPr lang="cs-CZ" altLang="cs-CZ" sz="2000" dirty="0" err="1">
                <a:solidFill>
                  <a:srgbClr val="33CC33"/>
                </a:solidFill>
              </a:rPr>
              <a:t>ární</a:t>
            </a:r>
            <a:r>
              <a:rPr lang="cs-CZ" altLang="cs-CZ" sz="2000" dirty="0">
                <a:solidFill>
                  <a:srgbClr val="33CC33"/>
                </a:solidFill>
              </a:rPr>
              <a:t> výdaje	</a:t>
            </a:r>
            <a:r>
              <a:rPr lang="en-GB" altLang="cs-CZ" sz="2000" dirty="0"/>
              <a:t>	 		</a:t>
            </a:r>
            <a:r>
              <a:rPr lang="en-GB" altLang="cs-CZ" sz="2000" b="1" i="1" dirty="0"/>
              <a:t>G</a:t>
            </a:r>
            <a:r>
              <a:rPr lang="en-GB" altLang="cs-CZ" sz="2000" b="1" i="1" baseline="-25000" dirty="0"/>
              <a:t>1</a:t>
            </a:r>
            <a:r>
              <a:rPr lang="en-GB" altLang="cs-CZ" sz="2000" b="1" i="1" dirty="0"/>
              <a:t>, G</a:t>
            </a:r>
            <a:r>
              <a:rPr lang="en-GB" altLang="cs-CZ" sz="2000" b="1" i="1" baseline="-25000" dirty="0"/>
              <a:t>2</a:t>
            </a:r>
            <a:r>
              <a:rPr lang="en-GB" altLang="cs-CZ" sz="20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cs-CZ" altLang="cs-CZ" sz="2000" dirty="0">
                <a:solidFill>
                  <a:srgbClr val="33CC33"/>
                </a:solidFill>
              </a:rPr>
              <a:t>Příjmy</a:t>
            </a:r>
            <a:r>
              <a:rPr lang="en-GB" altLang="cs-CZ" sz="2000" dirty="0">
                <a:solidFill>
                  <a:srgbClr val="33CC33"/>
                </a:solidFill>
              </a:rPr>
              <a:t>- </a:t>
            </a:r>
            <a:r>
              <a:rPr lang="cs-CZ" altLang="cs-CZ" sz="2000" dirty="0">
                <a:solidFill>
                  <a:srgbClr val="33CC33"/>
                </a:solidFill>
              </a:rPr>
              <a:t>čisté daně</a:t>
            </a:r>
            <a:r>
              <a:rPr lang="en-GB" altLang="cs-CZ" sz="2000" dirty="0">
                <a:solidFill>
                  <a:srgbClr val="33CC33"/>
                </a:solidFill>
              </a:rPr>
              <a:t> (</a:t>
            </a:r>
            <a:r>
              <a:rPr lang="cs-CZ" altLang="cs-CZ" sz="2000" dirty="0">
                <a:solidFill>
                  <a:srgbClr val="33CC33"/>
                </a:solidFill>
              </a:rPr>
              <a:t>daně</a:t>
            </a:r>
            <a:r>
              <a:rPr lang="en-GB" altLang="cs-CZ" sz="2000" dirty="0">
                <a:solidFill>
                  <a:srgbClr val="33CC33"/>
                </a:solidFill>
              </a:rPr>
              <a:t>-transfer</a:t>
            </a:r>
            <a:r>
              <a:rPr lang="cs-CZ" altLang="cs-CZ" sz="2000" dirty="0">
                <a:solidFill>
                  <a:srgbClr val="33CC33"/>
                </a:solidFill>
              </a:rPr>
              <a:t>y</a:t>
            </a:r>
            <a:r>
              <a:rPr lang="en-GB" altLang="cs-CZ" sz="2000" dirty="0">
                <a:solidFill>
                  <a:srgbClr val="33CC33"/>
                </a:solidFill>
              </a:rPr>
              <a:t>)</a:t>
            </a:r>
            <a:r>
              <a:rPr lang="en-GB" altLang="cs-CZ" sz="2000" dirty="0"/>
              <a:t> 	</a:t>
            </a:r>
            <a:r>
              <a:rPr lang="en-GB" altLang="cs-CZ" sz="2000" b="1" i="1" dirty="0"/>
              <a:t>TA</a:t>
            </a:r>
            <a:r>
              <a:rPr lang="en-GB" altLang="cs-CZ" sz="2000" b="1" i="1" baseline="-25000" dirty="0"/>
              <a:t>1</a:t>
            </a:r>
            <a:r>
              <a:rPr lang="en-GB" altLang="cs-CZ" sz="2000" b="1" i="1" dirty="0"/>
              <a:t>, TA</a:t>
            </a:r>
            <a:r>
              <a:rPr lang="en-GB" altLang="cs-CZ" sz="2000" b="1" i="1" baseline="-25000" dirty="0"/>
              <a:t>2</a:t>
            </a:r>
            <a:r>
              <a:rPr lang="en-GB" altLang="cs-CZ" sz="20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cs-CZ" sz="2000" dirty="0">
                <a:solidFill>
                  <a:srgbClr val="33CC33"/>
                </a:solidFill>
              </a:rPr>
              <a:t>D</a:t>
            </a:r>
            <a:r>
              <a:rPr lang="cs-CZ" altLang="cs-CZ" sz="2000" dirty="0">
                <a:solidFill>
                  <a:srgbClr val="33CC33"/>
                </a:solidFill>
              </a:rPr>
              <a:t>luh z minulého období</a:t>
            </a:r>
            <a:r>
              <a:rPr lang="en-GB" altLang="cs-CZ" sz="2000" dirty="0"/>
              <a:t>			</a:t>
            </a:r>
            <a:r>
              <a:rPr lang="en-GB" altLang="cs-CZ" sz="2000" b="1" i="1" dirty="0"/>
              <a:t>D</a:t>
            </a:r>
            <a:r>
              <a:rPr lang="en-GB" altLang="cs-CZ" sz="2000" b="1" i="1" baseline="-25000" dirty="0"/>
              <a:t>g </a:t>
            </a:r>
            <a:r>
              <a:rPr lang="en-GB" altLang="cs-CZ" sz="20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cs-CZ" sz="2000" dirty="0">
                <a:solidFill>
                  <a:srgbClr val="33CC33"/>
                </a:solidFill>
              </a:rPr>
              <a:t>D</a:t>
            </a:r>
            <a:r>
              <a:rPr lang="cs-CZ" altLang="cs-CZ" sz="2000" dirty="0">
                <a:solidFill>
                  <a:srgbClr val="33CC33"/>
                </a:solidFill>
              </a:rPr>
              <a:t>luhová služba</a:t>
            </a:r>
            <a:r>
              <a:rPr lang="en-GB" altLang="cs-CZ" sz="2000" dirty="0"/>
              <a:t>				</a:t>
            </a:r>
            <a:r>
              <a:rPr lang="en-GB" altLang="cs-CZ" sz="2000" b="1" i="1" dirty="0" err="1"/>
              <a:t>r.D</a:t>
            </a:r>
            <a:r>
              <a:rPr lang="en-GB" altLang="cs-CZ" sz="2000" b="1" i="1" baseline="-25000" dirty="0" err="1"/>
              <a:t>g</a:t>
            </a:r>
            <a:r>
              <a:rPr lang="en-GB" altLang="cs-CZ" sz="2000" b="1" i="1" baseline="-25000" dirty="0"/>
              <a:t> </a:t>
            </a:r>
            <a:r>
              <a:rPr lang="en-GB" altLang="cs-CZ" sz="2000" dirty="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 u="sng" dirty="0">
                <a:solidFill>
                  <a:schemeClr val="accent2"/>
                </a:solidFill>
              </a:rPr>
              <a:t>Rozpočtové omezení</a:t>
            </a:r>
            <a:r>
              <a:rPr lang="en-GB" altLang="cs-CZ" sz="2000" u="sng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FontTx/>
              <a:buNone/>
            </a:pPr>
            <a:endParaRPr lang="en-GB" altLang="cs-CZ" sz="2000" u="sng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cs-CZ" altLang="cs-CZ" sz="2000" dirty="0"/>
          </a:p>
          <a:p>
            <a:pPr eaLnBrk="1" hangingPunct="1">
              <a:buFontTx/>
              <a:buNone/>
            </a:pPr>
            <a:endParaRPr lang="en-GB" altLang="cs-CZ" sz="2000" dirty="0"/>
          </a:p>
          <a:p>
            <a:pPr eaLnBrk="1" hangingPunct="1">
              <a:spcBef>
                <a:spcPct val="35000"/>
              </a:spcBef>
              <a:buFontTx/>
              <a:buNone/>
            </a:pPr>
            <a:r>
              <a:rPr lang="cs-CZ" altLang="cs-CZ" sz="2000" dirty="0"/>
              <a:t>    běžný </a:t>
            </a:r>
            <a:r>
              <a:rPr lang="en-GB" altLang="cs-CZ" sz="2000" dirty="0"/>
              <a:t>deficit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000" dirty="0"/>
          </a:p>
        </p:txBody>
      </p:sp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B0A3C370-1BAA-448B-A7BA-6FC33765C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2624138"/>
          <a:ext cx="36242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120900" imgH="393700" progId="Equation.3">
                  <p:embed/>
                </p:oleObj>
              </mc:Choice>
              <mc:Fallback>
                <p:oleObj name="Rovnice" r:id="rId4" imgW="2120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624138"/>
                        <a:ext cx="36242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5F0BEE89-E649-41CB-A402-3D6B532B8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3471863"/>
          <a:ext cx="37973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222500" imgH="393700" progId="Equation.3">
                  <p:embed/>
                </p:oleObj>
              </mc:Choice>
              <mc:Fallback>
                <p:oleObj name="Rovnice" r:id="rId6" imgW="2222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471863"/>
                        <a:ext cx="37973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AutoShape 9">
            <a:extLst>
              <a:ext uri="{FF2B5EF4-FFF2-40B4-BE49-F238E27FC236}">
                <a16:creationId xmlns:a16="http://schemas.microsoft.com/office/drawing/2014/main" id="{59DBFDF3-0D53-445E-952A-128348901E08}"/>
              </a:ext>
            </a:extLst>
          </p:cNvPr>
          <p:cNvSpPr>
            <a:spLocks/>
          </p:cNvSpPr>
          <p:nvPr/>
        </p:nvSpPr>
        <p:spPr bwMode="auto">
          <a:xfrm rot="5400000">
            <a:off x="1541462" y="3279776"/>
            <a:ext cx="136525" cy="1701800"/>
          </a:xfrm>
          <a:prstGeom prst="rightBrace">
            <a:avLst>
              <a:gd name="adj1" fmla="val 103876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E3E081-1860-40A7-87C0-FC07C9A0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-2270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Veřejný dluh a jeho udržitelnost</a:t>
            </a:r>
            <a:r>
              <a:rPr lang="en-US" altLang="cs-CZ" sz="2800" b="1" i="1">
                <a:solidFill>
                  <a:schemeClr val="tx2"/>
                </a:solidFill>
              </a:rPr>
              <a:t> I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3312A2F1-B2CA-48F7-980E-78F340B68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749300"/>
            <a:ext cx="82200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UcPeriod"/>
            </a:pPr>
            <a:r>
              <a:rPr lang="cs-CZ" altLang="cs-CZ" u="sng">
                <a:solidFill>
                  <a:schemeClr val="accent2"/>
                </a:solidFill>
              </a:rPr>
              <a:t>Změna veřejného dluhu</a:t>
            </a:r>
            <a:r>
              <a:rPr lang="en-GB" altLang="cs-CZ"/>
              <a:t> 			 </a:t>
            </a:r>
          </a:p>
          <a:p>
            <a:pPr eaLnBrk="1" hangingPunct="1">
              <a:spcBef>
                <a:spcPct val="95000"/>
              </a:spcBef>
            </a:pPr>
            <a:r>
              <a:rPr lang="en-GB" altLang="cs-CZ"/>
              <a:t>	</a:t>
            </a:r>
            <a:r>
              <a:rPr lang="cs-CZ" altLang="cs-CZ" i="1">
                <a:solidFill>
                  <a:srgbClr val="33CC33"/>
                </a:solidFill>
              </a:rPr>
              <a:t>Podmínka s</a:t>
            </a:r>
            <a:r>
              <a:rPr lang="en-GB" altLang="cs-CZ" i="1">
                <a:solidFill>
                  <a:srgbClr val="33CC33"/>
                </a:solidFill>
              </a:rPr>
              <a:t>tability</a:t>
            </a:r>
            <a:r>
              <a:rPr lang="en-GB" altLang="cs-CZ" i="1"/>
              <a:t>:</a:t>
            </a:r>
            <a:r>
              <a:rPr lang="cs-CZ" altLang="cs-CZ"/>
              <a:t> </a:t>
            </a:r>
            <a:r>
              <a:rPr lang="en-GB" altLang="cs-CZ" b="1" i="1"/>
              <a:t>dD</a:t>
            </a:r>
            <a:r>
              <a:rPr lang="en-GB" altLang="cs-CZ" b="1" i="1" baseline="-25000"/>
              <a:t>g</a:t>
            </a:r>
            <a:r>
              <a:rPr lang="en-GB" altLang="cs-CZ" b="1" i="1"/>
              <a:t>/dt=0	</a:t>
            </a:r>
            <a:r>
              <a:rPr lang="en-GB" altLang="cs-CZ"/>
              <a:t>t</a:t>
            </a:r>
            <a:r>
              <a:rPr lang="cs-CZ" altLang="cs-CZ"/>
              <a:t>edy</a:t>
            </a:r>
            <a:r>
              <a:rPr lang="en-GB" altLang="cs-CZ"/>
              <a:t>   </a:t>
            </a:r>
            <a:r>
              <a:rPr lang="en-GB" altLang="cs-CZ" i="1" u="sng">
                <a:solidFill>
                  <a:srgbClr val="FF0000"/>
                </a:solidFill>
              </a:rPr>
              <a:t>TA-G=r.D</a:t>
            </a:r>
            <a:r>
              <a:rPr lang="en-GB" altLang="cs-CZ" i="1" u="sng" baseline="-25000">
                <a:solidFill>
                  <a:srgbClr val="FF0000"/>
                </a:solidFill>
              </a:rPr>
              <a:t>g</a:t>
            </a:r>
            <a:endParaRPr lang="en-GB" altLang="cs-CZ" i="1" baseline="-25000"/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Obvykle</a:t>
            </a:r>
            <a:r>
              <a:rPr lang="en-GB" altLang="cs-CZ"/>
              <a:t> </a:t>
            </a:r>
            <a:r>
              <a:rPr lang="cs-CZ" altLang="cs-CZ"/>
              <a:t>důležitý podíl dluhu na HDP</a:t>
            </a:r>
            <a:r>
              <a:rPr lang="en-GB" altLang="cs-CZ"/>
              <a:t> (Maastricht 60%)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>
                <a:solidFill>
                  <a:schemeClr val="accent2"/>
                </a:solidFill>
              </a:rPr>
              <a:t>B.</a:t>
            </a:r>
            <a:r>
              <a:rPr lang="en-GB" altLang="cs-CZ">
                <a:solidFill>
                  <a:schemeClr val="accent2"/>
                </a:solidFill>
              </a:rPr>
              <a:t>I. </a:t>
            </a:r>
            <a:r>
              <a:rPr lang="cs-CZ" altLang="cs-CZ" u="sng">
                <a:solidFill>
                  <a:schemeClr val="accent2"/>
                </a:solidFill>
              </a:rPr>
              <a:t>Změna podílu veřejného dluhu/HDP (bez ražebného)</a:t>
            </a:r>
            <a:endParaRPr lang="en-GB" altLang="cs-CZ" u="sng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GB" altLang="cs-CZ"/>
          </a:p>
          <a:p>
            <a:pPr eaLnBrk="1" hangingPunct="1">
              <a:spcBef>
                <a:spcPct val="50000"/>
              </a:spcBef>
            </a:pPr>
            <a:endParaRPr lang="en-GB" altLang="cs-CZ"/>
          </a:p>
          <a:p>
            <a:pPr eaLnBrk="1" hangingPunct="1">
              <a:spcBef>
                <a:spcPct val="90000"/>
              </a:spcBef>
            </a:pPr>
            <a:r>
              <a:rPr lang="en-GB" altLang="cs-CZ"/>
              <a:t>	 </a:t>
            </a:r>
            <a:r>
              <a:rPr lang="cs-CZ" altLang="cs-CZ" i="1">
                <a:solidFill>
                  <a:srgbClr val="33CC33"/>
                </a:solidFill>
              </a:rPr>
              <a:t>Podmínka stability</a:t>
            </a:r>
            <a:r>
              <a:rPr lang="cs-CZ" altLang="cs-CZ" i="1"/>
              <a:t>:</a:t>
            </a:r>
            <a:r>
              <a:rPr lang="en-GB" altLang="cs-CZ"/>
              <a:t> </a:t>
            </a:r>
            <a:r>
              <a:rPr lang="en-GB" altLang="cs-CZ" b="1" i="1"/>
              <a:t>d(D</a:t>
            </a:r>
            <a:r>
              <a:rPr lang="en-GB" altLang="cs-CZ" b="1" i="1" baseline="-25000"/>
              <a:t>g</a:t>
            </a:r>
            <a:r>
              <a:rPr lang="en-GB" altLang="cs-CZ" b="1" i="1"/>
              <a:t>/Y)/dt=0</a:t>
            </a:r>
            <a:r>
              <a:rPr lang="cs-CZ" altLang="cs-CZ"/>
              <a:t>       tedy:</a:t>
            </a:r>
            <a:r>
              <a:rPr lang="en-GB" altLang="cs-CZ"/>
              <a:t>		   </a:t>
            </a:r>
            <a:endParaRPr lang="cs-CZ" altLang="cs-CZ"/>
          </a:p>
          <a:p>
            <a:pPr eaLnBrk="1" hangingPunct="1">
              <a:spcBef>
                <a:spcPct val="90000"/>
              </a:spcBef>
            </a:pPr>
            <a:r>
              <a:rPr lang="cs-CZ" altLang="cs-CZ"/>
              <a:t>		</a:t>
            </a:r>
            <a:endParaRPr lang="en-GB" altLang="cs-CZ"/>
          </a:p>
          <a:p>
            <a:pPr eaLnBrk="1" hangingPunct="1">
              <a:spcBef>
                <a:spcPct val="50000"/>
              </a:spcBef>
            </a:pPr>
            <a:r>
              <a:rPr lang="en-GB" altLang="cs-CZ"/>
              <a:t>		              </a:t>
            </a:r>
          </a:p>
        </p:txBody>
      </p:sp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F8878C25-E365-45FF-926C-4DC8DF0BB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633413"/>
          <a:ext cx="25765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358900" imgH="419100" progId="Equation.3">
                  <p:embed/>
                </p:oleObj>
              </mc:Choice>
              <mc:Fallback>
                <p:oleObj name="Rovnice" r:id="rId2" imgW="1358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633413"/>
                        <a:ext cx="257651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>
            <a:extLst>
              <a:ext uri="{FF2B5EF4-FFF2-40B4-BE49-F238E27FC236}">
                <a16:creationId xmlns:a16="http://schemas.microsoft.com/office/drawing/2014/main" id="{018B7571-E842-4552-BC3C-E80A1F9F5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3073400"/>
          <a:ext cx="669448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3530600" imgH="647700" progId="Equation.3">
                  <p:embed/>
                </p:oleObj>
              </mc:Choice>
              <mc:Fallback>
                <p:oleObj name="Rovnice" r:id="rId4" imgW="35306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073400"/>
                        <a:ext cx="6694487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>
            <a:extLst>
              <a:ext uri="{FF2B5EF4-FFF2-40B4-BE49-F238E27FC236}">
                <a16:creationId xmlns:a16="http://schemas.microsoft.com/office/drawing/2014/main" id="{36543A7A-AA38-47B4-A064-C1F990EEE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4840288"/>
          <a:ext cx="4419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324100" imgH="469900" progId="Equation.3">
                  <p:embed/>
                </p:oleObj>
              </mc:Choice>
              <mc:Fallback>
                <p:oleObj name="Rovnice" r:id="rId6" imgW="23241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840288"/>
                        <a:ext cx="4419600" cy="8921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33" name="Group 21">
            <a:extLst>
              <a:ext uri="{FF2B5EF4-FFF2-40B4-BE49-F238E27FC236}">
                <a16:creationId xmlns:a16="http://schemas.microsoft.com/office/drawing/2014/main" id="{D8856981-DDCC-43BE-93C4-7B213495FBBC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3552825"/>
            <a:ext cx="2181225" cy="765175"/>
            <a:chOff x="4140" y="1507"/>
            <a:chExt cx="1164" cy="372"/>
          </a:xfrm>
        </p:grpSpPr>
        <p:sp>
          <p:nvSpPr>
            <p:cNvPr id="10249" name="AutoShape 7">
              <a:extLst>
                <a:ext uri="{FF2B5EF4-FFF2-40B4-BE49-F238E27FC236}">
                  <a16:creationId xmlns:a16="http://schemas.microsoft.com/office/drawing/2014/main" id="{C4EF3749-F69A-4AEF-B235-CA5E1454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507"/>
              <a:ext cx="447" cy="37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cs-CZ" altLang="cs-CZ" sz="2400"/>
            </a:p>
          </p:txBody>
        </p:sp>
        <p:sp>
          <p:nvSpPr>
            <p:cNvPr id="10250" name="Line 8">
              <a:extLst>
                <a:ext uri="{FF2B5EF4-FFF2-40B4-BE49-F238E27FC236}">
                  <a16:creationId xmlns:a16="http://schemas.microsoft.com/office/drawing/2014/main" id="{15ADB577-A20D-4773-B308-45A3B2977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1667"/>
              <a:ext cx="403" cy="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1" name="Text Box 9">
              <a:extLst>
                <a:ext uri="{FF2B5EF4-FFF2-40B4-BE49-F238E27FC236}">
                  <a16:creationId xmlns:a16="http://schemas.microsoft.com/office/drawing/2014/main" id="{46920468-B85A-4103-A8C7-FE2F1CA4E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" y="1554"/>
              <a:ext cx="28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s-CZ" altLang="cs-CZ" sz="1800" b="1" i="1">
                  <a:solidFill>
                    <a:srgbClr val="FF0000"/>
                  </a:solidFill>
                </a:rPr>
                <a:t>=g</a:t>
              </a:r>
              <a:endParaRPr lang="cs-CZ" altLang="cs-CZ" sz="2400"/>
            </a:p>
          </p:txBody>
        </p:sp>
      </p:grpSp>
      <p:graphicFrame>
        <p:nvGraphicFramePr>
          <p:cNvPr id="141322" name="Object 10">
            <a:extLst>
              <a:ext uri="{FF2B5EF4-FFF2-40B4-BE49-F238E27FC236}">
                <a16:creationId xmlns:a16="http://schemas.microsoft.com/office/drawing/2014/main" id="{6A94F63A-C5C1-481D-B3B1-9DDCA2550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5962650"/>
          <a:ext cx="2454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1218671" imgH="241195" progId="Equation.3">
                  <p:embed/>
                </p:oleObj>
              </mc:Choice>
              <mc:Fallback>
                <p:oleObj name="Rovnice" r:id="rId8" imgW="1218671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962650"/>
                        <a:ext cx="2454275" cy="482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CB40FCBF-BDFF-4BA4-A43D-CFA8C586A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965200"/>
            <a:ext cx="5794375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5">
            <a:extLst>
              <a:ext uri="{FF2B5EF4-FFF2-40B4-BE49-F238E27FC236}">
                <a16:creationId xmlns:a16="http://schemas.microsoft.com/office/drawing/2014/main" id="{B0E4D636-5BA2-40EB-B5DE-4D914030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-2270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Veřejný dluh a jeho udržitelnost</a:t>
            </a:r>
            <a:endParaRPr lang="en-US" altLang="cs-CZ" sz="2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obsah 2">
            <a:extLst>
              <a:ext uri="{FF2B5EF4-FFF2-40B4-BE49-F238E27FC236}">
                <a16:creationId xmlns:a16="http://schemas.microsoft.com/office/drawing/2014/main" id="{2F30ABC2-6250-41D7-B0F6-6857E33F4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225425"/>
            <a:ext cx="7886700" cy="3262313"/>
          </a:xfrm>
        </p:spPr>
        <p:txBody>
          <a:bodyPr/>
          <a:lstStyle/>
          <a:p>
            <a:r>
              <a:rPr lang="cs-CZ" altLang="cs-CZ" sz="2700" dirty="0"/>
              <a:t>Zákon č. 23/2017 Sb., o pravidlech rozpočtové odpovědnosti sleduje dodržování 3 pravidel</a:t>
            </a:r>
          </a:p>
          <a:p>
            <a:pPr marL="771525" lvl="1" indent="-428625">
              <a:buFont typeface="Times New Roman" panose="02020603050405020304" pitchFamily="18" charset="0"/>
              <a:buAutoNum type="romanUcPeriod"/>
            </a:pPr>
            <a:r>
              <a:rPr lang="cs-CZ" altLang="cs-CZ" sz="2400" dirty="0"/>
              <a:t>Pravidlo limitu výše dluhu (dluhové pravidlo)</a:t>
            </a:r>
          </a:p>
          <a:p>
            <a:pPr marL="771525" lvl="1" indent="-428625">
              <a:buFont typeface="Times New Roman" panose="02020603050405020304" pitchFamily="18" charset="0"/>
              <a:buAutoNum type="romanUcPeriod"/>
            </a:pPr>
            <a:r>
              <a:rPr lang="cs-CZ" altLang="cs-CZ" sz="2400" dirty="0"/>
              <a:t>Pravidlo strukturálního deficitu sektoru veřejných institucí</a:t>
            </a:r>
          </a:p>
          <a:p>
            <a:pPr marL="771525" lvl="1" indent="-428625">
              <a:buFont typeface="Times New Roman" panose="02020603050405020304" pitchFamily="18" charset="0"/>
              <a:buAutoNum type="romanUcPeriod"/>
            </a:pPr>
            <a:r>
              <a:rPr lang="cs-CZ" altLang="cs-CZ" sz="2400" dirty="0"/>
              <a:t>Pravidlo rozpočtové odpovědnosti územních samosprávných celků</a:t>
            </a:r>
          </a:p>
        </p:txBody>
      </p:sp>
      <p:sp>
        <p:nvSpPr>
          <p:cNvPr id="13315" name="Zástupný symbol pro číslo snímku 3">
            <a:extLst>
              <a:ext uri="{FF2B5EF4-FFF2-40B4-BE49-F238E27FC236}">
                <a16:creationId xmlns:a16="http://schemas.microsoft.com/office/drawing/2014/main" id="{2FABA8CE-6A46-4615-89AA-1D22088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E7C25-E511-4FEE-8557-5F6B8049206A}" type="slidenum">
              <a:rPr lang="cs-CZ" altLang="cs-CZ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cs-CZ" altLang="cs-CZ" sz="140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E9EED00-F02C-D660-B3ED-D326B064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7" y="3202708"/>
            <a:ext cx="4272643" cy="333072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9AC05B2B-083D-55A6-C64F-59E59DA4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67" y="2971225"/>
            <a:ext cx="4746171" cy="396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685A7B6B-A6B4-4937-952F-6562B727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04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Veřejný dluh a jeho udržitelnost</a:t>
            </a:r>
            <a:r>
              <a:rPr lang="en-US" altLang="cs-CZ" sz="2800" b="1" i="1" dirty="0">
                <a:solidFill>
                  <a:schemeClr val="tx2"/>
                </a:solidFill>
              </a:rPr>
              <a:t> I</a:t>
            </a:r>
            <a:endParaRPr lang="cs-CZ" altLang="cs-CZ" sz="2800" b="1" i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 b="1" dirty="0">
                <a:solidFill>
                  <a:schemeClr val="tx2"/>
                </a:solidFill>
              </a:rPr>
              <a:t>Komparace nárůstu poměru veřejného dluhu k HDP v období během a po pandemii COVID-19</a:t>
            </a:r>
            <a:endParaRPr lang="en-US" altLang="cs-CZ" sz="1800" b="1" dirty="0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D8A3B02-59BF-4826-B724-375FD7EF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3" y="1532073"/>
            <a:ext cx="7545064" cy="53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9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B6943EFC-9F8F-4240-9848-AE0739CD9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04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Veřejný dluh a jeho udržitelnost</a:t>
            </a:r>
            <a:r>
              <a:rPr lang="en-US" altLang="cs-CZ" sz="2800" b="1" i="1">
                <a:solidFill>
                  <a:schemeClr val="tx2"/>
                </a:solidFill>
              </a:rPr>
              <a:t> I</a:t>
            </a:r>
            <a:endParaRPr lang="cs-CZ" altLang="cs-CZ" sz="2800" b="1" i="1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 b="1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 b="1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 b="1">
                <a:solidFill>
                  <a:schemeClr val="tx2"/>
                </a:solidFill>
              </a:rPr>
              <a:t>Počty starobních důchodců (dle současné legislativy; ČSÚ, UNRR)</a:t>
            </a:r>
            <a:endParaRPr lang="en-US" altLang="cs-CZ" sz="1800" b="1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327CEF7-DC83-C95A-86C0-9148BDF2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13" y="1939159"/>
            <a:ext cx="6879323" cy="42084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20532</TotalTime>
  <Words>2702</Words>
  <Application>Microsoft Office PowerPoint</Application>
  <PresentationFormat>Předvádění na obrazovce (4:3)</PresentationFormat>
  <Paragraphs>304</Paragraphs>
  <Slides>37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5</vt:i4>
      </vt:variant>
      <vt:variant>
        <vt:lpstr>Nadpisy snímků</vt:lpstr>
      </vt:variant>
      <vt:variant>
        <vt:i4>37</vt:i4>
      </vt:variant>
    </vt:vector>
  </HeadingPairs>
  <TitlesOfParts>
    <vt:vector size="45" baseType="lpstr">
      <vt:lpstr>Symbol</vt:lpstr>
      <vt:lpstr>Times New Roman</vt:lpstr>
      <vt:lpstr>Default Design</vt:lpstr>
      <vt:lpstr>obrázek</vt:lpstr>
      <vt:lpstr>Rovnice</vt:lpstr>
      <vt:lpstr>Obrázek</vt:lpstr>
      <vt:lpstr>Picture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158</cp:revision>
  <cp:lastPrinted>2020-03-09T13:43:17Z</cp:lastPrinted>
  <dcterms:created xsi:type="dcterms:W3CDTF">2003-10-12T18:44:50Z</dcterms:created>
  <dcterms:modified xsi:type="dcterms:W3CDTF">2024-04-22T08:22:09Z</dcterms:modified>
</cp:coreProperties>
</file>