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68" r:id="rId2"/>
    <p:sldId id="270" r:id="rId3"/>
    <p:sldId id="334" r:id="rId4"/>
    <p:sldId id="335" r:id="rId5"/>
    <p:sldId id="283" r:id="rId6"/>
    <p:sldId id="295" r:id="rId7"/>
    <p:sldId id="289" r:id="rId8"/>
    <p:sldId id="282" r:id="rId9"/>
    <p:sldId id="337" r:id="rId10"/>
    <p:sldId id="284" r:id="rId11"/>
    <p:sldId id="271" r:id="rId12"/>
    <p:sldId id="286" r:id="rId13"/>
    <p:sldId id="297" r:id="rId14"/>
    <p:sldId id="272" r:id="rId15"/>
    <p:sldId id="287" r:id="rId16"/>
    <p:sldId id="288" r:id="rId17"/>
    <p:sldId id="293" r:id="rId18"/>
    <p:sldId id="298" r:id="rId19"/>
    <p:sldId id="310" r:id="rId20"/>
  </p:sldIdLst>
  <p:sldSz cx="9144000" cy="6858000" type="screen4x3"/>
  <p:notesSz cx="6669088" cy="9926638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47A68-F226-49D5-8DDD-4E043ECFB59B}" v="970" dt="2024-04-08T11:48:31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448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10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93" tIns="45398" rIns="90793" bIns="4539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981" y="0"/>
            <a:ext cx="288910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93" tIns="45398" rIns="90793" bIns="4539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1"/>
            <a:ext cx="288910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93" tIns="45398" rIns="90793" bIns="4539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981" y="9429751"/>
            <a:ext cx="288910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93" tIns="45398" rIns="90793" bIns="4539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6AD2F7-B577-40C6-B842-25ABF1F3402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9263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954FB-1D05-42CA-AF06-1DE85AC2EDC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4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9E1A7-851F-46CF-8498-E69B580BE92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189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F5609-FC0B-42BF-BD69-57A428AE790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24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9699C-1DE4-43A4-8E94-052ECF5E80B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220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4DED-841E-4447-84FA-ED6B2A178A4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273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80F7-EA44-458C-B20D-D6D86B1E27C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1432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69440-7934-431F-B56B-A8EC0A401D1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737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D9D12-539B-451B-AD6A-67CC978E334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5417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085-DC30-4DEA-A5A8-F5348A6F207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373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A2D2E-5E68-4EC1-B093-A679A2B9B22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3288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CEBFA-F358-47BF-9983-F92F74A1F38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808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CE37D4-D50A-4DF1-BD2C-4DD9D887CF51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slide" Target="slide17.xml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Nezaměstnanost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68288" y="619125"/>
            <a:ext cx="8932862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dirty="0"/>
              <a:t>Nezaměstnanost jedním z nejvíce sledovaných ekonomických indikátorů- sociální význam; </a:t>
            </a:r>
            <a:r>
              <a:rPr lang="cs-CZ" altLang="cs-CZ" sz="2000" u="sng" dirty="0"/>
              <a:t>ale</a:t>
            </a:r>
            <a:r>
              <a:rPr lang="cs-CZ" altLang="cs-CZ" sz="2000" dirty="0"/>
              <a:t> v ekonomii často menší důraz než na růst a inflaci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Silná </a:t>
            </a:r>
            <a:r>
              <a:rPr lang="cs-CZ" altLang="cs-CZ" sz="2000" i="1" dirty="0">
                <a:solidFill>
                  <a:srgbClr val="FF0000"/>
                </a:solidFill>
              </a:rPr>
              <a:t>interdisciplinarita</a:t>
            </a:r>
            <a:r>
              <a:rPr lang="cs-CZ" altLang="cs-CZ" sz="2000" dirty="0"/>
              <a:t>- sociologie (Petr Mareš- “Nezaměstnanost jako sociální problém”), demografie, psychologie, politologie, literatura)</a:t>
            </a:r>
          </a:p>
          <a:p>
            <a:pPr>
              <a:spcBef>
                <a:spcPct val="10000"/>
              </a:spcBef>
            </a:pPr>
            <a:r>
              <a:rPr lang="cs-CZ" altLang="cs-CZ" sz="2000" b="1" i="1" u="sng" dirty="0">
                <a:solidFill>
                  <a:schemeClr val="accent2"/>
                </a:solidFill>
              </a:rPr>
              <a:t>Struktura populace (P) vzhledem k zaměstnanosti</a:t>
            </a:r>
            <a:r>
              <a:rPr lang="cs-CZ" altLang="cs-CZ" sz="2000" dirty="0">
                <a:solidFill>
                  <a:schemeClr val="accent2"/>
                </a:solidFill>
              </a:rPr>
              <a:t>:</a:t>
            </a:r>
          </a:p>
          <a:p>
            <a:pPr marL="457200" indent="-457200">
              <a:spcBef>
                <a:spcPct val="10000"/>
              </a:spcBef>
              <a:buAutoNum type="arabicParenR"/>
            </a:pPr>
            <a:r>
              <a:rPr lang="cs-CZ" altLang="cs-CZ" sz="2000" b="1" u="sng" dirty="0">
                <a:solidFill>
                  <a:srgbClr val="00CC00"/>
                </a:solidFill>
              </a:rPr>
              <a:t>Nezaměstnaní</a:t>
            </a:r>
            <a:r>
              <a:rPr lang="cs-CZ" altLang="cs-CZ" sz="2000" dirty="0"/>
              <a:t> (</a:t>
            </a:r>
            <a:r>
              <a:rPr lang="cs-CZ" altLang="cs-CZ" sz="2000" b="1" i="1" dirty="0">
                <a:solidFill>
                  <a:schemeClr val="accent2"/>
                </a:solidFill>
              </a:rPr>
              <a:t>U</a:t>
            </a:r>
            <a:r>
              <a:rPr lang="cs-CZ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a) Schopni pracovat (věk, zdraví…)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b) Ochotni pracovat, aktivně hledají práci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c) Schopni nastoupit do práce okamžitě (během 14 dní)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d) nemají zaměstnání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2) </a:t>
            </a:r>
            <a:r>
              <a:rPr lang="cs-CZ" altLang="cs-CZ" sz="2000" b="1" u="sng" dirty="0">
                <a:solidFill>
                  <a:srgbClr val="00CC00"/>
                </a:solidFill>
              </a:rPr>
              <a:t>Zaměstnaní</a:t>
            </a:r>
            <a:r>
              <a:rPr lang="cs-CZ" altLang="cs-CZ" sz="2000" dirty="0">
                <a:solidFill>
                  <a:srgbClr val="00CC00"/>
                </a:solidFill>
              </a:rPr>
              <a:t> </a:t>
            </a:r>
            <a:r>
              <a:rPr lang="cs-CZ" altLang="cs-CZ" sz="2000" dirty="0"/>
              <a:t>(</a:t>
            </a:r>
            <a:r>
              <a:rPr lang="cs-CZ" altLang="cs-CZ" sz="2000" b="1" i="1" dirty="0">
                <a:solidFill>
                  <a:schemeClr val="accent2"/>
                </a:solidFill>
              </a:rPr>
              <a:t>E</a:t>
            </a:r>
            <a:r>
              <a:rPr lang="cs-CZ" altLang="cs-CZ" sz="2000" dirty="0"/>
              <a:t>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a) </a:t>
            </a:r>
            <a:r>
              <a:rPr lang="cs-CZ" altLang="cs-CZ" sz="2000" u="sng" dirty="0">
                <a:solidFill>
                  <a:schemeClr val="accent2"/>
                </a:solidFill>
              </a:rPr>
              <a:t>Zaměstnanci se smlouvou</a:t>
            </a:r>
            <a:r>
              <a:rPr lang="cs-CZ" altLang="cs-CZ" sz="2000" dirty="0"/>
              <a:t> </a:t>
            </a:r>
            <a:r>
              <a:rPr lang="cs-CZ" altLang="cs-CZ" sz="2000" dirty="0" err="1"/>
              <a:t>a.i</a:t>
            </a:r>
            <a:r>
              <a:rPr lang="cs-CZ" altLang="cs-CZ" sz="2000" dirty="0"/>
              <a:t>) pracující;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</a:t>
            </a:r>
            <a:r>
              <a:rPr lang="cs-CZ" altLang="cs-CZ" sz="2000" dirty="0" err="1"/>
              <a:t>a.ii</a:t>
            </a:r>
            <a:r>
              <a:rPr lang="cs-CZ" altLang="cs-CZ" sz="2000" dirty="0"/>
              <a:t>) nepracující (nemocní, osoby na mateřské dovolené, stávkující, 			uzavírky, na dovolené)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b) </a:t>
            </a:r>
            <a:r>
              <a:rPr lang="cs-CZ" altLang="cs-CZ" sz="2000" u="sng" dirty="0" err="1">
                <a:solidFill>
                  <a:schemeClr val="accent2"/>
                </a:solidFill>
              </a:rPr>
              <a:t>Sebezaměstnaní</a:t>
            </a:r>
            <a:r>
              <a:rPr lang="cs-CZ" altLang="cs-CZ" sz="2000" dirty="0"/>
              <a:t> </a:t>
            </a:r>
            <a:r>
              <a:rPr lang="cs-CZ" altLang="cs-CZ" sz="2000" dirty="0" err="1"/>
              <a:t>b.i</a:t>
            </a:r>
            <a:r>
              <a:rPr lang="cs-CZ" altLang="cs-CZ" sz="2000" dirty="0"/>
              <a:t>) pracující; </a:t>
            </a:r>
            <a:r>
              <a:rPr lang="cs-CZ" altLang="cs-CZ" sz="2000" dirty="0" err="1"/>
              <a:t>b.ii</a:t>
            </a:r>
            <a:r>
              <a:rPr lang="cs-CZ" altLang="cs-CZ" sz="2000" dirty="0"/>
              <a:t>) nepracující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3) </a:t>
            </a:r>
            <a:r>
              <a:rPr lang="cs-CZ" altLang="cs-CZ" sz="2000" b="1" u="sng" dirty="0">
                <a:solidFill>
                  <a:srgbClr val="00CC00"/>
                </a:solidFill>
              </a:rPr>
              <a:t>Ekonomicky neaktivní</a:t>
            </a:r>
            <a:r>
              <a:rPr lang="cs-CZ" altLang="cs-CZ" sz="2000" dirty="0"/>
              <a:t> (</a:t>
            </a:r>
            <a:r>
              <a:rPr lang="cs-CZ" altLang="cs-CZ" sz="2000" b="1" i="1" dirty="0">
                <a:solidFill>
                  <a:schemeClr val="accent2"/>
                </a:solidFill>
              </a:rPr>
              <a:t>O</a:t>
            </a:r>
            <a:r>
              <a:rPr lang="cs-CZ" altLang="cs-CZ" sz="2000" dirty="0"/>
              <a:t>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a) </a:t>
            </a:r>
            <a:r>
              <a:rPr lang="cs-CZ" altLang="cs-CZ" sz="2000" u="sng" dirty="0">
                <a:solidFill>
                  <a:schemeClr val="accent2"/>
                </a:solidFill>
              </a:rPr>
              <a:t>z objektivních důvodů</a:t>
            </a:r>
            <a:r>
              <a:rPr lang="cs-CZ" altLang="cs-CZ" sz="2000" dirty="0"/>
              <a:t> (mladší 15, pensisté, hendikepovaní,..);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b) </a:t>
            </a:r>
            <a:r>
              <a:rPr lang="cs-CZ" altLang="cs-CZ" sz="2000" u="sng" dirty="0">
                <a:solidFill>
                  <a:schemeClr val="accent2"/>
                </a:solidFill>
              </a:rPr>
              <a:t>ze subjektivních důvodů</a:t>
            </a:r>
            <a:r>
              <a:rPr lang="cs-CZ" altLang="cs-CZ" sz="2000" dirty="0"/>
              <a:t> (rentiéři, v domácnosti, bezdomovci)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77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77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Stru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tur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nezaměstnanosti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69156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1) </a:t>
            </a:r>
            <a:r>
              <a:rPr lang="cs-CZ" altLang="cs-CZ" sz="2000" i="1" dirty="0">
                <a:solidFill>
                  <a:schemeClr val="accent2"/>
                </a:solidFill>
              </a:rPr>
              <a:t>Dle</a:t>
            </a:r>
            <a:r>
              <a:rPr lang="en-GB" altLang="cs-CZ" sz="2000" i="1" dirty="0">
                <a:solidFill>
                  <a:schemeClr val="accent2"/>
                </a:solidFill>
              </a:rPr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r</a:t>
            </a:r>
            <a:r>
              <a:rPr lang="en-GB" altLang="cs-CZ" sz="2000" i="1" dirty="0" err="1">
                <a:solidFill>
                  <a:schemeClr val="accent2"/>
                </a:solidFill>
              </a:rPr>
              <a:t>egion</a:t>
            </a:r>
            <a:r>
              <a:rPr lang="cs-CZ" altLang="cs-CZ" sz="2000" i="1" dirty="0">
                <a:solidFill>
                  <a:schemeClr val="accent2"/>
                </a:solidFill>
              </a:rPr>
              <a:t>u</a:t>
            </a:r>
            <a:r>
              <a:rPr lang="en-GB" altLang="cs-CZ" sz="2000" dirty="0"/>
              <a:t> (MPSV-</a:t>
            </a:r>
            <a:r>
              <a:rPr lang="cs-CZ" altLang="cs-CZ" sz="2000" dirty="0"/>
              <a:t>prosinec 2012</a:t>
            </a:r>
            <a:r>
              <a:rPr lang="en-GB" altLang="cs-CZ" sz="2000" dirty="0"/>
              <a:t>- </a:t>
            </a:r>
            <a:r>
              <a:rPr lang="cs-CZ" altLang="cs-CZ" sz="2000" dirty="0"/>
              <a:t>nejvyšší</a:t>
            </a:r>
            <a:r>
              <a:rPr lang="en-GB" altLang="cs-CZ" sz="2000" dirty="0"/>
              <a:t>- </a:t>
            </a:r>
            <a:r>
              <a:rPr lang="cs-CZ" altLang="cs-CZ" sz="2000" dirty="0"/>
              <a:t>Bruntál 18,0 %, Jeseník 16,4 %, </a:t>
            </a:r>
            <a:r>
              <a:rPr lang="en-GB" altLang="cs-CZ" sz="2000" dirty="0"/>
              <a:t>Most </a:t>
            </a:r>
            <a:r>
              <a:rPr lang="cs-CZ" altLang="cs-CZ" sz="2000" dirty="0"/>
              <a:t>16,0 </a:t>
            </a:r>
            <a:r>
              <a:rPr lang="en-GB" altLang="cs-CZ" sz="2000" dirty="0"/>
              <a:t>%, </a:t>
            </a:r>
            <a:r>
              <a:rPr lang="cs-CZ" altLang="cs-CZ" sz="2000" dirty="0"/>
              <a:t>Znojmo, Chomutov 15,1 %</a:t>
            </a:r>
            <a:r>
              <a:rPr lang="en-GB" altLang="cs-CZ" sz="2000" dirty="0"/>
              <a:t>, </a:t>
            </a:r>
            <a:r>
              <a:rPr lang="cs-CZ" altLang="cs-CZ" sz="2000" dirty="0"/>
              <a:t>nejnižší</a:t>
            </a:r>
            <a:r>
              <a:rPr lang="en-GB" altLang="cs-CZ" sz="2000" dirty="0"/>
              <a:t>- Praha</a:t>
            </a:r>
            <a:r>
              <a:rPr lang="cs-CZ" altLang="cs-CZ" sz="2000" dirty="0"/>
              <a:t> </a:t>
            </a:r>
            <a:r>
              <a:rPr lang="en-GB" altLang="cs-CZ" sz="2000" dirty="0"/>
              <a:t>&amp;</a:t>
            </a:r>
            <a:r>
              <a:rPr lang="cs-CZ" altLang="cs-CZ" sz="2000" dirty="0"/>
              <a:t> okolí</a:t>
            </a:r>
            <a:r>
              <a:rPr lang="en-GB" altLang="cs-CZ" sz="2000" dirty="0"/>
              <a:t> </a:t>
            </a:r>
            <a:r>
              <a:rPr lang="cs-CZ" altLang="cs-CZ" sz="2000" dirty="0"/>
              <a:t>3,6-4,5</a:t>
            </a:r>
            <a:r>
              <a:rPr lang="en-GB" altLang="cs-CZ" sz="2000" dirty="0"/>
              <a:t>%</a:t>
            </a:r>
            <a:r>
              <a:rPr lang="cs-CZ" altLang="cs-CZ" sz="2000" dirty="0"/>
              <a:t>, Mladá Boleslav 5,1 %, Plzeň a okolí 5,8- 6,3 %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2) </a:t>
            </a:r>
            <a:r>
              <a:rPr lang="cs-CZ" altLang="cs-CZ" sz="2000" i="1" dirty="0">
                <a:solidFill>
                  <a:schemeClr val="accent2"/>
                </a:solidFill>
              </a:rPr>
              <a:t>Podle pohlaví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(</a:t>
            </a:r>
            <a:r>
              <a:rPr lang="cs-CZ" altLang="cs-CZ" sz="2000" dirty="0"/>
              <a:t>VŠPS</a:t>
            </a:r>
            <a:r>
              <a:rPr lang="en-GB" altLang="cs-CZ" sz="2000" dirty="0"/>
              <a:t>- </a:t>
            </a:r>
            <a:r>
              <a:rPr lang="cs-CZ" altLang="cs-CZ" sz="2000" dirty="0"/>
              <a:t>konec </a:t>
            </a:r>
            <a:r>
              <a:rPr lang="en-GB" altLang="cs-CZ" sz="2000" dirty="0"/>
              <a:t>20</a:t>
            </a:r>
            <a:r>
              <a:rPr lang="cs-CZ" altLang="cs-CZ" sz="2000"/>
              <a:t>17-</a:t>
            </a:r>
            <a:r>
              <a:rPr lang="en-GB" altLang="cs-CZ" sz="2000"/>
              <a:t> </a:t>
            </a:r>
            <a:r>
              <a:rPr lang="en-GB" altLang="cs-CZ" sz="2000" dirty="0"/>
              <a:t>M</a:t>
            </a:r>
            <a:r>
              <a:rPr lang="cs-CZ" altLang="cs-CZ" sz="2000" dirty="0" err="1"/>
              <a:t>uži</a:t>
            </a:r>
            <a:r>
              <a:rPr lang="cs-CZ" altLang="cs-CZ" sz="2000" dirty="0"/>
              <a:t> 3,71</a:t>
            </a:r>
            <a:r>
              <a:rPr lang="en-GB" altLang="cs-CZ" sz="2000" dirty="0"/>
              <a:t>%, </a:t>
            </a:r>
            <a:r>
              <a:rPr lang="cs-CZ" altLang="cs-CZ" sz="2000" dirty="0"/>
              <a:t>Ženy</a:t>
            </a:r>
            <a:r>
              <a:rPr lang="en-GB" altLang="cs-CZ" sz="2000" dirty="0"/>
              <a:t> </a:t>
            </a:r>
            <a:r>
              <a:rPr lang="cs-CZ" altLang="cs-CZ" sz="2000" dirty="0"/>
              <a:t>3,83</a:t>
            </a:r>
            <a:r>
              <a:rPr lang="en-GB" altLang="cs-CZ" sz="2000" dirty="0"/>
              <a:t>%)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3) </a:t>
            </a:r>
            <a:r>
              <a:rPr lang="cs-CZ" altLang="cs-CZ" sz="2000" i="1" dirty="0">
                <a:solidFill>
                  <a:schemeClr val="accent2"/>
                </a:solidFill>
              </a:rPr>
              <a:t>Pro</a:t>
            </a:r>
            <a:r>
              <a:rPr lang="en-GB" altLang="cs-CZ" sz="2000" i="1" dirty="0">
                <a:solidFill>
                  <a:schemeClr val="accent2"/>
                </a:solidFill>
              </a:rPr>
              <a:t>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minorit</a:t>
            </a:r>
            <a:r>
              <a:rPr lang="cs-CZ" altLang="cs-CZ" sz="2000" i="1" dirty="0">
                <a:solidFill>
                  <a:schemeClr val="accent2"/>
                </a:solidFill>
              </a:rPr>
              <a:t>y</a:t>
            </a:r>
            <a:r>
              <a:rPr lang="en-GB" altLang="cs-CZ" sz="2000" dirty="0"/>
              <a:t> (</a:t>
            </a:r>
            <a:r>
              <a:rPr lang="cs-CZ" altLang="cs-CZ" sz="2000" dirty="0"/>
              <a:t>Romská populace</a:t>
            </a:r>
            <a:r>
              <a:rPr lang="en-GB" altLang="cs-CZ" sz="2000" dirty="0"/>
              <a:t>- </a:t>
            </a:r>
            <a:r>
              <a:rPr lang="cs-CZ" altLang="cs-CZ" sz="2000" dirty="0"/>
              <a:t>začátek </a:t>
            </a:r>
            <a:r>
              <a:rPr lang="en-GB" altLang="cs-CZ" sz="2000" dirty="0"/>
              <a:t>9</a:t>
            </a:r>
            <a:r>
              <a:rPr lang="cs-CZ" altLang="cs-CZ" sz="2000" dirty="0"/>
              <a:t>0tých let</a:t>
            </a:r>
            <a:r>
              <a:rPr lang="en-GB" altLang="cs-CZ" sz="2000" dirty="0"/>
              <a:t>- </a:t>
            </a:r>
            <a:r>
              <a:rPr lang="cs-CZ" altLang="cs-CZ" sz="2000" dirty="0"/>
              <a:t>více než </a:t>
            </a:r>
            <a:r>
              <a:rPr lang="en-GB" altLang="cs-CZ" sz="2000" dirty="0"/>
              <a:t>30%)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4) </a:t>
            </a:r>
            <a:r>
              <a:rPr lang="cs-CZ" altLang="cs-CZ" sz="2000" i="1" dirty="0">
                <a:solidFill>
                  <a:schemeClr val="accent2"/>
                </a:solidFill>
              </a:rPr>
              <a:t>Podle věku</a:t>
            </a:r>
            <a:r>
              <a:rPr lang="en-GB" altLang="cs-CZ" sz="2000" i="1" dirty="0">
                <a:solidFill>
                  <a:schemeClr val="accent2"/>
                </a:solidFill>
              </a:rPr>
              <a:t>, </a:t>
            </a:r>
            <a:r>
              <a:rPr lang="cs-CZ" altLang="cs-CZ" sz="2000" i="1" dirty="0">
                <a:solidFill>
                  <a:schemeClr val="accent2"/>
                </a:solidFill>
              </a:rPr>
              <a:t>Kvalifikace</a:t>
            </a:r>
            <a:r>
              <a:rPr lang="en-GB" altLang="cs-CZ" sz="2000" i="1" dirty="0">
                <a:solidFill>
                  <a:schemeClr val="accent2"/>
                </a:solidFill>
              </a:rPr>
              <a:t>, Se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ktoru</a:t>
            </a:r>
            <a:r>
              <a:rPr lang="cs-CZ" altLang="cs-CZ" sz="2000" i="1" dirty="0">
                <a:solidFill>
                  <a:schemeClr val="accent2"/>
                </a:solidFill>
              </a:rPr>
              <a:t>, trvání nezaměstnanosti…</a:t>
            </a:r>
            <a:endParaRPr lang="en-GB" altLang="cs-CZ" sz="2000" i="1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376238" y="3517900"/>
          <a:ext cx="993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660240" imgH="393480" progId="Equation.3">
                  <p:embed/>
                </p:oleObj>
              </mc:Choice>
              <mc:Fallback>
                <p:oleObj name="Rovnice" r:id="rId2" imgW="660240" imgH="393480" progId="Equation.3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517900"/>
                        <a:ext cx="9937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2238375" y="3527425"/>
          <a:ext cx="11636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774360" imgH="431640" progId="Equation.3">
                  <p:embed/>
                </p:oleObj>
              </mc:Choice>
              <mc:Fallback>
                <p:oleObj name="Rovnice" r:id="rId4" imgW="774360" imgH="431640" progId="Equation.3">
                  <p:embed/>
                  <p:pic>
                    <p:nvPicPr>
                      <p:cNvPr id="164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527425"/>
                        <a:ext cx="11636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4295775" y="3611563"/>
          <a:ext cx="9540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634680" imgH="342720" progId="Equation.3">
                  <p:embed/>
                </p:oleObj>
              </mc:Choice>
              <mc:Fallback>
                <p:oleObj name="Rovnice" r:id="rId6" imgW="634680" imgH="34272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11563"/>
                        <a:ext cx="9540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6032500" y="3554413"/>
          <a:ext cx="9763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647640" imgH="342720" progId="Equation.3">
                  <p:embed/>
                </p:oleObj>
              </mc:Choice>
              <mc:Fallback>
                <p:oleObj name="Rovnice" r:id="rId8" imgW="647640" imgH="342720" progId="Equation.3">
                  <p:embed/>
                  <p:pic>
                    <p:nvPicPr>
                      <p:cNvPr id="164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554413"/>
                        <a:ext cx="9763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754063" y="4887913"/>
          <a:ext cx="65182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4330440" imgH="431640" progId="Equation.3">
                  <p:embed/>
                </p:oleObj>
              </mc:Choice>
              <mc:Fallback>
                <p:oleObj name="Rovnice" r:id="rId10" imgW="4330440" imgH="431640" progId="Equation.3">
                  <p:embed/>
                  <p:pic>
                    <p:nvPicPr>
                      <p:cNvPr id="164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887913"/>
                        <a:ext cx="65182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4" name="AutoShape 10"/>
          <p:cNvSpPr>
            <a:spLocks/>
          </p:cNvSpPr>
          <p:nvPr/>
        </p:nvSpPr>
        <p:spPr bwMode="auto">
          <a:xfrm rot="5400000">
            <a:off x="3591720" y="1177131"/>
            <a:ext cx="328612" cy="6651625"/>
          </a:xfrm>
          <a:prstGeom prst="rightBrace">
            <a:avLst>
              <a:gd name="adj1" fmla="val 16868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64875" name="AutoShape 11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1788" y="1460500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 animBg="1"/>
      <p:bldP spid="1648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 dirty="0">
                <a:solidFill>
                  <a:schemeClr val="tx2"/>
                </a:solidFill>
              </a:rPr>
              <a:t>Static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ká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cs-CZ" altLang="cs-CZ" sz="2800" b="1" i="1" dirty="0">
                <a:solidFill>
                  <a:schemeClr val="tx2"/>
                </a:solidFill>
              </a:rPr>
              <a:t>i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nterpreta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ce</a:t>
            </a:r>
            <a:r>
              <a:rPr lang="cs-CZ" altLang="cs-CZ" sz="2800" b="1" i="1">
                <a:solidFill>
                  <a:schemeClr val="tx2"/>
                </a:solidFill>
              </a:rPr>
              <a:t> nezaměstnanosti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06362" y="728663"/>
            <a:ext cx="903763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>
              <a:spcBef>
                <a:spcPct val="10000"/>
              </a:spcBef>
              <a:buFontTx/>
              <a:buAutoNum type="arabicParenR"/>
            </a:pPr>
            <a:r>
              <a:rPr lang="en-GB" altLang="cs-CZ" sz="2000" dirty="0">
                <a:solidFill>
                  <a:schemeClr val="accent2"/>
                </a:solidFill>
              </a:rPr>
              <a:t>Minim</a:t>
            </a:r>
            <a:r>
              <a:rPr lang="cs-CZ" altLang="cs-CZ" sz="2000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dirty="0">
                <a:solidFill>
                  <a:schemeClr val="accent2"/>
                </a:solidFill>
              </a:rPr>
              <a:t> mzda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en-GB" altLang="cs-CZ" sz="1800" dirty="0"/>
              <a:t>(n</a:t>
            </a:r>
            <a:r>
              <a:rPr lang="cs-CZ" altLang="cs-CZ" sz="1800" dirty="0" err="1"/>
              <a:t>yní</a:t>
            </a:r>
            <a:r>
              <a:rPr lang="cs-CZ" altLang="cs-CZ" sz="1800" dirty="0"/>
              <a:t> 112,5</a:t>
            </a:r>
            <a:r>
              <a:rPr lang="en-GB" altLang="cs-CZ" sz="1800" dirty="0"/>
              <a:t> </a:t>
            </a:r>
            <a:r>
              <a:rPr lang="cs-CZ" altLang="cs-CZ" sz="1800" dirty="0"/>
              <a:t>Kč</a:t>
            </a:r>
            <a:r>
              <a:rPr lang="en-GB" altLang="cs-CZ" sz="1800" dirty="0"/>
              <a:t>/</a:t>
            </a:r>
            <a:r>
              <a:rPr lang="en-GB" altLang="cs-CZ" sz="1800" dirty="0" err="1"/>
              <a:t>ho</a:t>
            </a:r>
            <a:r>
              <a:rPr lang="cs-CZ" altLang="cs-CZ" sz="1800" dirty="0"/>
              <a:t>dinu</a:t>
            </a:r>
            <a:r>
              <a:rPr lang="en-GB" altLang="cs-CZ" sz="1800" dirty="0"/>
              <a:t>, </a:t>
            </a:r>
            <a:r>
              <a:rPr lang="cs-CZ" altLang="cs-CZ" sz="1800" dirty="0"/>
              <a:t>18</a:t>
            </a:r>
            <a:r>
              <a:rPr lang="en-GB" altLang="cs-CZ" sz="1800" dirty="0"/>
              <a:t> </a:t>
            </a:r>
            <a:r>
              <a:rPr lang="cs-CZ" altLang="cs-CZ" sz="1800" dirty="0"/>
              <a:t>9</a:t>
            </a:r>
            <a:r>
              <a:rPr lang="en-GB" altLang="cs-CZ" sz="1800" dirty="0"/>
              <a:t>00 </a:t>
            </a:r>
            <a:r>
              <a:rPr lang="cs-CZ" altLang="cs-CZ" sz="1800" dirty="0"/>
              <a:t>měsíčně; tedy cca 43% průměrné mzdy, dostává cca 5% zaměstnanců, mezi 2007 a 2013 se neměnila; US </a:t>
            </a:r>
            <a:r>
              <a:rPr lang="en-GB" altLang="cs-CZ" sz="1800" dirty="0"/>
              <a:t>Davis-Bacon Act </a:t>
            </a:r>
            <a:r>
              <a:rPr lang="cs-CZ" altLang="cs-CZ" sz="1800" dirty="0"/>
              <a:t>1</a:t>
            </a:r>
            <a:r>
              <a:rPr lang="en-GB" altLang="cs-CZ" sz="1800" dirty="0"/>
              <a:t>931</a:t>
            </a:r>
            <a:endParaRPr lang="cs-CZ" altLang="cs-CZ" sz="1800" dirty="0"/>
          </a:p>
          <a:p>
            <a:pPr>
              <a:spcBef>
                <a:spcPct val="10000"/>
              </a:spcBef>
              <a:buFontTx/>
              <a:buAutoNum type="arabicParenR"/>
            </a:pPr>
            <a:r>
              <a:rPr lang="cs-CZ" altLang="cs-CZ" sz="2000" dirty="0">
                <a:solidFill>
                  <a:schemeClr val="accent2"/>
                </a:solidFill>
              </a:rPr>
              <a:t>Podpora v nezaměstnanosti</a:t>
            </a:r>
            <a:r>
              <a:rPr lang="cs-CZ" altLang="cs-CZ" sz="2000" dirty="0"/>
              <a:t> (pobírá cca 20 % nezaměstnaných)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3)	</a:t>
            </a:r>
            <a:r>
              <a:rPr lang="en-GB" altLang="cs-CZ" sz="2000" dirty="0" err="1">
                <a:solidFill>
                  <a:schemeClr val="accent2"/>
                </a:solidFill>
              </a:rPr>
              <a:t>Soci</a:t>
            </a:r>
            <a:r>
              <a:rPr lang="cs-CZ" altLang="cs-CZ" sz="2000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dirty="0">
                <a:solidFill>
                  <a:schemeClr val="accent2"/>
                </a:solidFill>
              </a:rPr>
              <a:t> dávky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životní minimum; </a:t>
            </a:r>
            <a:r>
              <a:rPr lang="cs-CZ" altLang="cs-CZ" sz="2000" dirty="0">
                <a:solidFill>
                  <a:schemeClr val="accent2"/>
                </a:solidFill>
              </a:rPr>
              <a:t>past chudoby; čistý nahrazovací poměr</a:t>
            </a:r>
            <a:endParaRPr lang="en-GB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4</a:t>
            </a:r>
            <a:r>
              <a:rPr lang="en-GB" altLang="cs-CZ" sz="2000" dirty="0">
                <a:sym typeface="Symbol" pitchFamily="18" charset="2"/>
              </a:rPr>
              <a:t>) </a:t>
            </a:r>
            <a:r>
              <a:rPr lang="cs-CZ" altLang="cs-CZ" sz="2000" dirty="0">
                <a:sym typeface="Symbol" pitchFamily="18" charset="2"/>
              </a:rPr>
              <a:t>	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Odbory</a:t>
            </a:r>
            <a:r>
              <a:rPr lang="en-GB" altLang="cs-CZ" sz="2000" dirty="0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odlišné preference než nezaměstnaní </a:t>
            </a:r>
            <a:r>
              <a:rPr lang="en-GB" altLang="cs-CZ" sz="2000" dirty="0">
                <a:sym typeface="Symbol" pitchFamily="18" charset="2"/>
              </a:rPr>
              <a:t>(</a:t>
            </a:r>
            <a:r>
              <a:rPr lang="cs-CZ" altLang="cs-CZ" sz="2000" dirty="0">
                <a:sym typeface="Symbol" pitchFamily="18" charset="2"/>
              </a:rPr>
              <a:t>mzda </a:t>
            </a:r>
            <a:r>
              <a:rPr lang="en-GB" altLang="cs-CZ" sz="2000" dirty="0">
                <a:sym typeface="Symbol" pitchFamily="18" charset="2"/>
              </a:rPr>
              <a:t>X </a:t>
            </a:r>
            <a:r>
              <a:rPr lang="cs-CZ" altLang="cs-CZ" sz="2000" dirty="0" err="1">
                <a:sym typeface="Symbol" pitchFamily="18" charset="2"/>
              </a:rPr>
              <a:t>nezaměstanost</a:t>
            </a:r>
            <a:r>
              <a:rPr lang="en-GB" altLang="cs-CZ" sz="2000" dirty="0">
                <a:sym typeface="Symbol" pitchFamily="18" charset="2"/>
              </a:rPr>
              <a:t>)-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Křivka mzdové nabídky (W</a:t>
            </a:r>
            <a:r>
              <a:rPr lang="en-GB" altLang="cs-CZ" sz="2000" dirty="0">
                <a:solidFill>
                  <a:schemeClr val="accent2"/>
                </a:solidFill>
                <a:sym typeface="Symbol" pitchFamily="18" charset="2"/>
              </a:rPr>
              <a:t>age Offer Curve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sz="2000" dirty="0">
                <a:sym typeface="Symbol" pitchFamily="18" charset="2"/>
              </a:rPr>
              <a:t>; </a:t>
            </a:r>
            <a:r>
              <a:rPr lang="cs-CZ" altLang="cs-CZ" sz="2000" dirty="0">
                <a:sym typeface="Symbol" pitchFamily="18" charset="2"/>
              </a:rPr>
              <a:t>různé úrovně centralizace odborů- </a:t>
            </a:r>
            <a:r>
              <a:rPr lang="cs-CZ" altLang="cs-CZ" sz="2000" dirty="0" err="1">
                <a:sym typeface="Symbol" pitchFamily="18" charset="2"/>
              </a:rPr>
              <a:t>CZxDE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5</a:t>
            </a:r>
            <a:r>
              <a:rPr lang="en-GB" altLang="cs-CZ" sz="2000" dirty="0">
                <a:sym typeface="Symbol" pitchFamily="18" charset="2"/>
              </a:rPr>
              <a:t>) </a:t>
            </a:r>
            <a:r>
              <a:rPr lang="en-GB" altLang="cs-CZ" sz="2000" dirty="0">
                <a:solidFill>
                  <a:schemeClr val="accent2"/>
                </a:solidFill>
                <a:sym typeface="Symbol" pitchFamily="18" charset="2"/>
              </a:rPr>
              <a:t>Role </a:t>
            </a:r>
            <a:r>
              <a:rPr lang="en-GB" altLang="cs-CZ" sz="2000" dirty="0" err="1">
                <a:solidFill>
                  <a:schemeClr val="accent2"/>
                </a:solidFill>
                <a:sym typeface="Symbol" pitchFamily="18" charset="2"/>
              </a:rPr>
              <a:t>migra</a:t>
            </a:r>
            <a:r>
              <a:rPr lang="cs-CZ" altLang="cs-CZ" sz="2000" dirty="0" err="1">
                <a:solidFill>
                  <a:schemeClr val="accent2"/>
                </a:solidFill>
                <a:sym typeface="Symbol" pitchFamily="18" charset="2"/>
              </a:rPr>
              <a:t>ce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pro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sz="2000" dirty="0" err="1">
                <a:sym typeface="Symbol" pitchFamily="18" charset="2"/>
              </a:rPr>
              <a:t>mobilit</a:t>
            </a:r>
            <a:r>
              <a:rPr lang="cs-CZ" altLang="cs-CZ" sz="2000" dirty="0">
                <a:sym typeface="Symbol" pitchFamily="18" charset="2"/>
              </a:rPr>
              <a:t>u práce </a:t>
            </a:r>
            <a:r>
              <a:rPr lang="en-GB" altLang="cs-CZ" sz="2000" dirty="0">
                <a:sym typeface="Symbol" pitchFamily="18" charset="2"/>
              </a:rPr>
              <a:t>(</a:t>
            </a:r>
            <a:r>
              <a:rPr lang="en-GB" altLang="cs-CZ" sz="2000" dirty="0">
                <a:solidFill>
                  <a:srgbClr val="00CC00"/>
                </a:solidFill>
                <a:sym typeface="Symbol" pitchFamily="18" charset="2"/>
              </a:rPr>
              <a:t>inter</a:t>
            </a:r>
            <a:r>
              <a:rPr lang="cs-CZ" altLang="cs-CZ" sz="2000" dirty="0">
                <a:solidFill>
                  <a:srgbClr val="00CC00"/>
                </a:solidFill>
                <a:sym typeface="Symbol" pitchFamily="18" charset="2"/>
              </a:rPr>
              <a:t>ní</a:t>
            </a:r>
            <a:r>
              <a:rPr lang="cs-CZ" altLang="cs-CZ" sz="2000" dirty="0">
                <a:sym typeface="Symbol" pitchFamily="18" charset="2"/>
              </a:rPr>
              <a:t>- </a:t>
            </a:r>
            <a:r>
              <a:rPr lang="cs-CZ" altLang="cs-CZ" sz="1800" dirty="0">
                <a:sym typeface="Symbol" pitchFamily="18" charset="2"/>
              </a:rPr>
              <a:t>CZ 21.9, AT 35.3, DE 45.3-</a:t>
            </a:r>
            <a:r>
              <a:rPr lang="en-GB" altLang="cs-CZ" sz="1800" dirty="0">
                <a:sym typeface="Symbol" pitchFamily="18" charset="2"/>
              </a:rPr>
              <a:t> a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olidFill>
                  <a:srgbClr val="00CC00"/>
                </a:solidFill>
                <a:sym typeface="Symbol" pitchFamily="18" charset="2"/>
              </a:rPr>
              <a:t>mezinárodní</a:t>
            </a:r>
            <a:r>
              <a:rPr lang="cs-CZ" altLang="cs-CZ" sz="2000" dirty="0">
                <a:sym typeface="Symbol" pitchFamily="18" charset="2"/>
              </a:rPr>
              <a:t>- </a:t>
            </a:r>
            <a:r>
              <a:rPr lang="cs-CZ" altLang="cs-CZ" sz="1800" dirty="0">
                <a:sym typeface="Symbol" pitchFamily="18" charset="2"/>
              </a:rPr>
              <a:t>ven- CZ 0.49%, SVK 0.58%, HU 0.75%, POL 0.99%, do- CZ 66.4, SVK 10.4, HUN 24, PL 2.8, PT 36.7, DE 80.4, AT 121.9</a:t>
            </a:r>
            <a:r>
              <a:rPr lang="en-GB" altLang="cs-CZ" sz="1800" dirty="0">
                <a:sym typeface="Symbol" pitchFamily="18" charset="2"/>
              </a:rPr>
              <a:t>) </a:t>
            </a:r>
          </a:p>
        </p:txBody>
      </p:sp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0" y="3817938"/>
          <a:ext cx="325755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171880" imgH="2028960" progId="Word.Picture.8">
                  <p:embed/>
                </p:oleObj>
              </mc:Choice>
              <mc:Fallback>
                <p:oleObj name="obrázek" r:id="rId2" imgW="2171880" imgH="2028960" progId="Word.Picture.8">
                  <p:embed/>
                  <p:pic>
                    <p:nvPicPr>
                      <p:cNvPr id="148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7938"/>
                        <a:ext cx="3257550" cy="304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Obrázek 2">
            <a:extLst>
              <a:ext uri="{FF2B5EF4-FFF2-40B4-BE49-F238E27FC236}">
                <a16:creationId xmlns:a16="http://schemas.microsoft.com/office/drawing/2014/main" id="{7A2AF0EE-FA1D-5ECE-D4CD-5203789F3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780" y="3429000"/>
            <a:ext cx="4741575" cy="3259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 dirty="0">
                <a:solidFill>
                  <a:schemeClr val="tx2"/>
                </a:solidFill>
              </a:rPr>
              <a:t>Minimální mzda a životní minimum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227135A-213A-DCFB-6803-E076C5A5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" y="842963"/>
            <a:ext cx="9120406" cy="5663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2801007D-4F4B-0626-CF95-9601F236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7830" cy="350901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A083D55-BFFF-4D8F-3A3A-BBA95484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3348990"/>
            <a:ext cx="5669280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Dynamic</a:t>
            </a:r>
            <a:r>
              <a:rPr lang="cs-CZ" altLang="cs-CZ" sz="2800" b="1" i="1">
                <a:solidFill>
                  <a:schemeClr val="tx2"/>
                </a:solidFill>
              </a:rPr>
              <a:t>ký přístup k nezaměstnanosti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244475" y="998538"/>
          <a:ext cx="4216400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19400" imgH="1104840" progId="Word.Picture.8">
                  <p:embed/>
                </p:oleObj>
              </mc:Choice>
              <mc:Fallback>
                <p:oleObj name="Obrázek" r:id="rId2" imgW="2219400" imgH="1104840" progId="Word.Picture.8">
                  <p:embed/>
                  <p:pic>
                    <p:nvPicPr>
                      <p:cNvPr id="149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998538"/>
                        <a:ext cx="421640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261938" y="896938"/>
            <a:ext cx="85217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					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GB" altLang="cs-CZ" sz="2000" b="1" i="1" dirty="0">
                <a:solidFill>
                  <a:schemeClr val="accent2"/>
                </a:solidFill>
              </a:rPr>
              <a:t>U =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sE</a:t>
            </a:r>
            <a:r>
              <a:rPr lang="en-GB" altLang="cs-CZ" sz="2000" b="1" i="1" dirty="0">
                <a:solidFill>
                  <a:schemeClr val="accent2"/>
                </a:solidFill>
              </a:rPr>
              <a:t> +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oO</a:t>
            </a:r>
            <a:r>
              <a:rPr lang="en-GB" altLang="cs-CZ" sz="2000" b="1" i="1" dirty="0">
                <a:solidFill>
                  <a:schemeClr val="accent2"/>
                </a:solidFill>
              </a:rPr>
              <a:t> -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fU</a:t>
            </a:r>
            <a:r>
              <a:rPr lang="en-GB" altLang="cs-CZ" sz="2000" b="1" i="1" dirty="0">
                <a:solidFill>
                  <a:schemeClr val="accent2"/>
                </a:solidFill>
              </a:rPr>
              <a:t> -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dU</a:t>
            </a:r>
            <a:r>
              <a:rPr lang="en-GB" altLang="cs-CZ" sz="2000" dirty="0"/>
              <a:t>							</a:t>
            </a:r>
            <a:r>
              <a:rPr lang="cs-CZ" altLang="cs-CZ" sz="2000" dirty="0"/>
              <a:t> Přirozená míra </a:t>
            </a:r>
            <a:r>
              <a:rPr lang="cs-CZ" altLang="cs-CZ" sz="2000" dirty="0" err="1"/>
              <a:t>nezam</a:t>
            </a:r>
            <a:r>
              <a:rPr lang="cs-CZ" altLang="cs-CZ" sz="2000" dirty="0"/>
              <a:t>.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latin typeface="Arial" charset="0"/>
                <a:sym typeface="Symbol" pitchFamily="18" charset="2"/>
              </a:rPr>
              <a:t></a:t>
            </a:r>
            <a:r>
              <a:rPr lang="en-GB" altLang="cs-CZ" sz="2000" b="1" i="1" dirty="0">
                <a:latin typeface="Arial" charset="0"/>
              </a:rPr>
              <a:t>U=0</a:t>
            </a:r>
            <a:r>
              <a:rPr lang="en-GB" altLang="cs-CZ" sz="2000" dirty="0">
                <a:sym typeface="Symbol" pitchFamily="18" charset="2"/>
              </a:rPr>
              <a:t>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</a:t>
            </a:r>
            <a:r>
              <a:rPr lang="cs-CZ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0 =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sE</a:t>
            </a:r>
            <a:r>
              <a:rPr lang="en-GB" altLang="cs-CZ" sz="2000" b="1" i="1" dirty="0">
                <a:solidFill>
                  <a:schemeClr val="accent2"/>
                </a:solidFill>
              </a:rPr>
              <a:t> +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oO</a:t>
            </a:r>
            <a:r>
              <a:rPr lang="en-GB" altLang="cs-CZ" sz="2000" b="1" i="1" dirty="0">
                <a:solidFill>
                  <a:schemeClr val="accent2"/>
                </a:solidFill>
              </a:rPr>
              <a:t> -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fU</a:t>
            </a:r>
            <a:r>
              <a:rPr lang="en-GB" altLang="cs-CZ" sz="2000" b="1" i="1" dirty="0">
                <a:solidFill>
                  <a:schemeClr val="accent2"/>
                </a:solidFill>
              </a:rPr>
              <a:t>* -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dU</a:t>
            </a:r>
            <a:r>
              <a:rPr lang="en-GB" altLang="cs-CZ" sz="2000" b="1" i="1" dirty="0">
                <a:solidFill>
                  <a:schemeClr val="accent2"/>
                </a:solidFill>
              </a:rPr>
              <a:t>*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</a:t>
            </a:r>
            <a:r>
              <a:rPr lang="cs-CZ" altLang="cs-CZ" sz="2000" dirty="0"/>
              <a:t>Pokud</a:t>
            </a:r>
            <a:r>
              <a:rPr lang="en-GB" altLang="cs-CZ" sz="2000" dirty="0"/>
              <a:t> </a:t>
            </a:r>
            <a:r>
              <a:rPr lang="en-GB" altLang="cs-CZ" sz="2000" b="1" i="1" dirty="0"/>
              <a:t>O=0, o=0, d=0</a:t>
            </a:r>
            <a:r>
              <a:rPr lang="en-GB" altLang="cs-CZ" sz="2000" dirty="0"/>
              <a:t> </a:t>
            </a:r>
            <a:r>
              <a:rPr lang="cs-CZ" altLang="cs-CZ" sz="2000" dirty="0"/>
              <a:t>pak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0=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sE-fU</a:t>
            </a:r>
            <a:r>
              <a:rPr lang="en-GB" altLang="cs-CZ" sz="2000" b="1" i="1" dirty="0">
                <a:solidFill>
                  <a:schemeClr val="accent2"/>
                </a:solidFill>
              </a:rPr>
              <a:t>*</a:t>
            </a:r>
            <a:r>
              <a:rPr lang="en-GB" altLang="cs-CZ" sz="2000" b="1" i="1" dirty="0"/>
              <a:t> 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</a:t>
            </a:r>
            <a:r>
              <a:rPr lang="en-GB" altLang="cs-CZ" sz="2000" b="1" i="1" dirty="0">
                <a:solidFill>
                  <a:schemeClr val="accent2"/>
                </a:solidFill>
              </a:rPr>
              <a:t>U* = (s/f ). E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Subst. </a:t>
            </a:r>
            <a:r>
              <a:rPr lang="cs-CZ" altLang="cs-CZ" sz="2000" dirty="0"/>
              <a:t>do </a:t>
            </a:r>
            <a:r>
              <a:rPr lang="en-GB" altLang="cs-CZ" sz="2000" dirty="0" err="1"/>
              <a:t>defini</a:t>
            </a:r>
            <a:r>
              <a:rPr lang="cs-CZ" altLang="cs-CZ" sz="2000" dirty="0" err="1"/>
              <a:t>ce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u=U/(E+U)</a:t>
            </a:r>
            <a:r>
              <a:rPr lang="en-GB" altLang="cs-CZ" sz="2000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t</a:t>
            </a:r>
            <a:r>
              <a:rPr lang="cs-CZ" altLang="cs-CZ" sz="2000" dirty="0" err="1"/>
              <a:t>edy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Uvažování osob mimo pracovní sílu</a:t>
            </a:r>
            <a:r>
              <a:rPr lang="en-GB" altLang="cs-CZ" sz="2000" dirty="0"/>
              <a:t>: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endParaRPr lang="en-GB" altLang="cs-CZ" sz="2000" dirty="0"/>
          </a:p>
        </p:txBody>
      </p:sp>
      <p:graphicFrame>
        <p:nvGraphicFramePr>
          <p:cNvPr id="149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89419"/>
              </p:ext>
            </p:extLst>
          </p:nvPr>
        </p:nvGraphicFramePr>
        <p:xfrm>
          <a:off x="4920456" y="3034506"/>
          <a:ext cx="3287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361960" imgH="444240" progId="Equation.3">
                  <p:embed/>
                </p:oleObj>
              </mc:Choice>
              <mc:Fallback>
                <p:oleObj name="Rovnice" r:id="rId4" imgW="2361960" imgH="444240" progId="Equation.3">
                  <p:embed/>
                  <p:pic>
                    <p:nvPicPr>
                      <p:cNvPr id="149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456" y="3034506"/>
                        <a:ext cx="32877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5495925" y="3987800"/>
          <a:ext cx="939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672840" imgH="419040" progId="Equation.3">
                  <p:embed/>
                </p:oleObj>
              </mc:Choice>
              <mc:Fallback>
                <p:oleObj name="Rovnice" r:id="rId6" imgW="672840" imgH="419040" progId="Equation.3">
                  <p:embed/>
                  <p:pic>
                    <p:nvPicPr>
                      <p:cNvPr id="149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3987800"/>
                        <a:ext cx="939800" cy="585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336550" y="5072063"/>
          <a:ext cx="61690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4431960" imgH="444240" progId="Equation.3">
                  <p:embed/>
                </p:oleObj>
              </mc:Choice>
              <mc:Fallback>
                <p:oleObj name="Rovnice" r:id="rId8" imgW="4431960" imgH="444240" progId="Equation.3">
                  <p:embed/>
                  <p:pic>
                    <p:nvPicPr>
                      <p:cNvPr id="14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072063"/>
                        <a:ext cx="61690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412750" y="5934075"/>
          <a:ext cx="16525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1180800" imgH="419040" progId="Equation.3">
                  <p:embed/>
                </p:oleObj>
              </mc:Choice>
              <mc:Fallback>
                <p:oleObj name="Rovnice" r:id="rId10" imgW="1180800" imgH="419040" progId="Equation.3">
                  <p:embed/>
                  <p:pic>
                    <p:nvPicPr>
                      <p:cNvPr id="149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934075"/>
                        <a:ext cx="1652588" cy="585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Dynamic</a:t>
            </a:r>
            <a:r>
              <a:rPr lang="cs-CZ" altLang="cs-CZ" sz="2800" b="1" i="1">
                <a:solidFill>
                  <a:schemeClr val="tx2"/>
                </a:solidFill>
              </a:rPr>
              <a:t>ký přístup k nezaměstnanosti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55613" y="930275"/>
            <a:ext cx="85217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dirty="0"/>
              <a:t>Výsledek jednoduchého modelu:</a:t>
            </a:r>
          </a:p>
          <a:p>
            <a:pPr>
              <a:spcBef>
                <a:spcPct val="10000"/>
              </a:spcBef>
            </a:pPr>
            <a:endParaRPr lang="cs-CZ" altLang="cs-CZ" sz="2000" i="1" u="sng" dirty="0"/>
          </a:p>
          <a:p>
            <a:pPr>
              <a:spcBef>
                <a:spcPct val="10000"/>
              </a:spcBef>
            </a:pPr>
            <a:r>
              <a:rPr lang="cs-CZ" altLang="cs-CZ" sz="2000" i="1" u="sng" dirty="0"/>
              <a:t>Frekvence propouštění</a:t>
            </a:r>
            <a:r>
              <a:rPr lang="cs-CZ" altLang="cs-CZ" sz="2000" dirty="0"/>
              <a:t>-  </a:t>
            </a:r>
            <a:r>
              <a:rPr lang="cs-CZ" altLang="cs-CZ" sz="2000" b="1" i="1" dirty="0"/>
              <a:t>s</a:t>
            </a:r>
            <a:r>
              <a:rPr lang="cs-CZ" altLang="cs-CZ" sz="2000" dirty="0"/>
              <a:t>; dána: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a) variabilitou poptávky po práci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b) změnami technologií;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c) kvalifikací</a:t>
            </a:r>
          </a:p>
          <a:p>
            <a:pPr>
              <a:spcBef>
                <a:spcPct val="10000"/>
              </a:spcBef>
            </a:pPr>
            <a:r>
              <a:rPr lang="cs-CZ" altLang="cs-CZ" sz="2000" i="1" u="sng" dirty="0"/>
              <a:t>Trvání nezaměstnanosti</a:t>
            </a:r>
            <a:r>
              <a:rPr lang="cs-CZ" altLang="cs-CZ" sz="2000" dirty="0"/>
              <a:t>- </a:t>
            </a:r>
            <a:r>
              <a:rPr lang="cs-CZ" altLang="cs-CZ" sz="2000" b="1" i="1" dirty="0"/>
              <a:t>1/f</a:t>
            </a:r>
            <a:r>
              <a:rPr lang="cs-CZ" altLang="cs-CZ" sz="2000" dirty="0"/>
              <a:t>; závisí na: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a) fázi cyklu HDP;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b) organizaci trhu práce (aktivita agentur práce);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c) demografické aspekty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d) podpoře v nezaměstnanosti (rezervační mzda)</a:t>
            </a:r>
          </a:p>
          <a:p>
            <a:pPr>
              <a:spcBef>
                <a:spcPct val="10000"/>
              </a:spcBef>
            </a:pPr>
            <a:r>
              <a:rPr lang="cs-CZ" altLang="cs-CZ" sz="2000" i="1" u="sng" dirty="0"/>
              <a:t>Zvláštní skupiny:</a:t>
            </a:r>
            <a:r>
              <a:rPr lang="cs-CZ" altLang="cs-CZ" sz="2000" dirty="0"/>
              <a:t>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1) </a:t>
            </a:r>
            <a:r>
              <a:rPr lang="cs-CZ" altLang="cs-CZ" sz="2000" b="1" i="1" dirty="0"/>
              <a:t>Mladí lidé</a:t>
            </a:r>
            <a:r>
              <a:rPr lang="cs-CZ" altLang="cs-CZ" sz="2000" dirty="0"/>
              <a:t>, nízká kvalifikace- kratší trvání n., vyšší frekvence propouštění- řešení? On-</a:t>
            </a:r>
            <a:r>
              <a:rPr lang="cs-CZ" altLang="cs-CZ" sz="2000" dirty="0" err="1"/>
              <a:t>the</a:t>
            </a:r>
            <a:r>
              <a:rPr lang="cs-CZ" altLang="cs-CZ" sz="2000" dirty="0"/>
              <a:t> </a:t>
            </a:r>
            <a:r>
              <a:rPr lang="cs-CZ" altLang="cs-CZ" sz="2000" dirty="0" err="1"/>
              <a:t>job</a:t>
            </a:r>
            <a:r>
              <a:rPr lang="cs-CZ" altLang="cs-CZ" sz="2000" dirty="0"/>
              <a:t> </a:t>
            </a:r>
            <a:r>
              <a:rPr lang="cs-CZ" altLang="cs-CZ" sz="2000" dirty="0" err="1"/>
              <a:t>training</a:t>
            </a:r>
            <a:endParaRPr lang="cs-CZ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2) </a:t>
            </a:r>
            <a:r>
              <a:rPr lang="cs-CZ" altLang="cs-CZ" sz="2000" b="1" i="1" dirty="0"/>
              <a:t>Sektory v depresi-</a:t>
            </a:r>
            <a:r>
              <a:rPr lang="cs-CZ" altLang="cs-CZ" sz="2000" dirty="0"/>
              <a:t> dlouhé trvání, nízká frekvence- řešení? Podpora sektoru, rekvalifikace</a:t>
            </a:r>
          </a:p>
          <a:p>
            <a:pPr>
              <a:spcBef>
                <a:spcPct val="10000"/>
              </a:spcBef>
            </a:pPr>
            <a:endParaRPr lang="cs-CZ" altLang="cs-CZ" sz="2000" dirty="0"/>
          </a:p>
          <a:p>
            <a:pPr>
              <a:spcBef>
                <a:spcPct val="10000"/>
              </a:spcBef>
            </a:pPr>
            <a:endParaRPr lang="cs-CZ" altLang="cs-CZ" sz="2000" dirty="0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4133850" y="889000"/>
          <a:ext cx="939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672840" imgH="419040" progId="Equation.3">
                  <p:embed/>
                </p:oleObj>
              </mc:Choice>
              <mc:Fallback>
                <p:oleObj name="Rovnice" r:id="rId2" imgW="672840" imgH="419040" progId="Equation.3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889000"/>
                        <a:ext cx="939800" cy="585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7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7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7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7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Stru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turalistic</a:t>
            </a:r>
            <a:r>
              <a:rPr lang="cs-CZ" altLang="cs-CZ" sz="2800" b="1" i="1">
                <a:solidFill>
                  <a:schemeClr val="tx2"/>
                </a:solidFill>
              </a:rPr>
              <a:t>ká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h</a:t>
            </a:r>
            <a:r>
              <a:rPr lang="en-GB" altLang="cs-CZ" sz="2800" b="1" i="1">
                <a:solidFill>
                  <a:schemeClr val="tx2"/>
                </a:solidFill>
              </a:rPr>
              <a:t>ypot</a:t>
            </a:r>
            <a:r>
              <a:rPr lang="cs-CZ" altLang="cs-CZ" sz="2800" b="1" i="1">
                <a:solidFill>
                  <a:schemeClr val="tx2"/>
                </a:solidFill>
              </a:rPr>
              <a:t>éza</a:t>
            </a:r>
            <a:r>
              <a:rPr lang="en-GB" altLang="cs-CZ" sz="2800" b="1" i="1">
                <a:solidFill>
                  <a:schemeClr val="tx2"/>
                </a:solidFill>
              </a:rPr>
              <a:t> X Hy</a:t>
            </a:r>
            <a:r>
              <a:rPr lang="cs-CZ" altLang="cs-CZ" sz="2800" b="1" i="1">
                <a:solidFill>
                  <a:schemeClr val="tx2"/>
                </a:solidFill>
              </a:rPr>
              <a:t>potéza hyst</a:t>
            </a:r>
            <a:r>
              <a:rPr lang="en-GB" altLang="cs-CZ" sz="2800" b="1" i="1">
                <a:solidFill>
                  <a:schemeClr val="tx2"/>
                </a:solidFill>
              </a:rPr>
              <a:t>ere</a:t>
            </a:r>
            <a:r>
              <a:rPr lang="cs-CZ" altLang="cs-CZ" sz="2800" b="1" i="1">
                <a:solidFill>
                  <a:schemeClr val="tx2"/>
                </a:solidFill>
              </a:rPr>
              <a:t>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55613" y="930275"/>
            <a:ext cx="85217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70t</a:t>
            </a:r>
            <a:r>
              <a:rPr lang="cs-CZ" altLang="cs-CZ" sz="2000" dirty="0"/>
              <a:t>á léta</a:t>
            </a:r>
            <a:r>
              <a:rPr lang="en-GB" altLang="cs-CZ" sz="2000" dirty="0"/>
              <a:t>- </a:t>
            </a:r>
            <a:r>
              <a:rPr lang="cs-CZ" altLang="cs-CZ" sz="2000" dirty="0"/>
              <a:t>ropné šoky</a:t>
            </a:r>
            <a:r>
              <a:rPr lang="en-GB" altLang="cs-CZ" sz="2000" dirty="0"/>
              <a:t>- USA </a:t>
            </a:r>
            <a:r>
              <a:rPr lang="cs-CZ" altLang="cs-CZ" sz="2000" dirty="0"/>
              <a:t>i </a:t>
            </a:r>
            <a:r>
              <a:rPr lang="en-GB" altLang="cs-CZ" sz="2000" dirty="0"/>
              <a:t>E</a:t>
            </a:r>
            <a:r>
              <a:rPr lang="cs-CZ" altLang="cs-CZ" sz="2000" dirty="0" err="1"/>
              <a:t>vr</a:t>
            </a:r>
            <a:r>
              <a:rPr lang="en-GB" altLang="cs-CZ" sz="2000" dirty="0"/>
              <a:t>op</a:t>
            </a:r>
            <a:r>
              <a:rPr lang="cs-CZ" altLang="cs-CZ" sz="2000" dirty="0"/>
              <a:t>a</a:t>
            </a:r>
            <a:r>
              <a:rPr lang="en-GB" altLang="cs-CZ" sz="2000" dirty="0"/>
              <a:t>- </a:t>
            </a:r>
            <a:r>
              <a:rPr lang="cs-CZ" altLang="cs-CZ" sz="2000" dirty="0"/>
              <a:t>nárůst nezaměstnanosti z </a:t>
            </a:r>
            <a:r>
              <a:rPr lang="en-GB" altLang="cs-CZ" sz="2000" dirty="0"/>
              <a:t>4% </a:t>
            </a:r>
            <a:r>
              <a:rPr lang="cs-CZ" altLang="cs-CZ" sz="2000" dirty="0"/>
              <a:t>na</a:t>
            </a:r>
            <a:r>
              <a:rPr lang="en-GB" altLang="cs-CZ" sz="2000" dirty="0"/>
              <a:t> 10%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80t</a:t>
            </a:r>
            <a:r>
              <a:rPr lang="cs-CZ" altLang="cs-CZ" sz="2000" dirty="0"/>
              <a:t>á léta</a:t>
            </a:r>
            <a:r>
              <a:rPr lang="en-GB" altLang="cs-CZ" sz="2000" dirty="0"/>
              <a:t>- USA </a:t>
            </a:r>
            <a:r>
              <a:rPr lang="cs-CZ" altLang="cs-CZ" sz="2000" dirty="0"/>
              <a:t>pokles nezaměstnanosti na</a:t>
            </a:r>
            <a:r>
              <a:rPr lang="en-GB" altLang="cs-CZ" sz="2000" dirty="0"/>
              <a:t> 6%, E</a:t>
            </a:r>
            <a:r>
              <a:rPr lang="cs-CZ" altLang="cs-CZ" sz="2000" dirty="0"/>
              <a:t>v</a:t>
            </a:r>
            <a:r>
              <a:rPr lang="en-GB" altLang="cs-CZ" sz="2000" dirty="0" err="1"/>
              <a:t>rop</a:t>
            </a:r>
            <a:r>
              <a:rPr lang="cs-CZ" altLang="cs-CZ" sz="2000" dirty="0"/>
              <a:t>a na </a:t>
            </a:r>
            <a:r>
              <a:rPr lang="en-GB" altLang="cs-CZ" sz="2000" dirty="0"/>
              <a:t>8-9%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Proč se nesnížila u v </a:t>
            </a:r>
            <a:r>
              <a:rPr lang="en-GB" altLang="cs-CZ" sz="2000" dirty="0"/>
              <a:t>E</a:t>
            </a:r>
            <a:r>
              <a:rPr lang="cs-CZ" altLang="cs-CZ" sz="2000" dirty="0"/>
              <a:t>v</a:t>
            </a:r>
            <a:r>
              <a:rPr lang="en-GB" altLang="cs-CZ" sz="2000" dirty="0" err="1"/>
              <a:t>rop</a:t>
            </a:r>
            <a:r>
              <a:rPr lang="cs-CZ" altLang="cs-CZ" sz="2000" dirty="0"/>
              <a:t>ě také</a:t>
            </a:r>
            <a:r>
              <a:rPr lang="en-GB" altLang="cs-CZ" sz="2000" dirty="0"/>
              <a:t>?:</a:t>
            </a:r>
          </a:p>
          <a:p>
            <a:pPr>
              <a:spcBef>
                <a:spcPct val="10000"/>
              </a:spcBef>
            </a:pPr>
            <a:r>
              <a:rPr lang="en-GB" altLang="cs-CZ" sz="2000" dirty="0" err="1">
                <a:solidFill>
                  <a:schemeClr val="accent2"/>
                </a:solidFill>
              </a:rPr>
              <a:t>I.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Stru</a:t>
            </a:r>
            <a:r>
              <a:rPr lang="cs-CZ" altLang="cs-CZ" sz="2000" i="1" u="sng" dirty="0">
                <a:solidFill>
                  <a:schemeClr val="accent2"/>
                </a:solidFill>
              </a:rPr>
              <a:t>k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turalistic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ká</a:t>
            </a:r>
            <a:r>
              <a:rPr lang="en-GB" altLang="cs-CZ" sz="2000" i="1" u="sng" dirty="0">
                <a:solidFill>
                  <a:schemeClr val="accent2"/>
                </a:solidFill>
              </a:rPr>
              <a:t>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hypot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éza</a:t>
            </a:r>
            <a:r>
              <a:rPr lang="en-GB" altLang="cs-CZ" sz="2000" dirty="0"/>
              <a:t>- </a:t>
            </a:r>
            <a:r>
              <a:rPr lang="cs-CZ" altLang="cs-CZ" sz="2000" dirty="0"/>
              <a:t>špatná struktura evropského trhu práce</a:t>
            </a:r>
            <a:r>
              <a:rPr lang="en-GB" altLang="cs-CZ" sz="2000" dirty="0"/>
              <a:t>, s</a:t>
            </a:r>
            <a:r>
              <a:rPr lang="cs-CZ" altLang="cs-CZ" sz="2000" dirty="0" err="1"/>
              <a:t>ilnější</a:t>
            </a:r>
            <a:r>
              <a:rPr lang="cs-CZ" altLang="cs-CZ" sz="2000" dirty="0"/>
              <a:t> odbory, lepší </a:t>
            </a:r>
            <a:r>
              <a:rPr lang="en-GB" altLang="cs-CZ" sz="2000" dirty="0" err="1"/>
              <a:t>soci</a:t>
            </a:r>
            <a:r>
              <a:rPr lang="cs-CZ" altLang="cs-CZ" sz="2000" dirty="0" err="1"/>
              <a:t>ální</a:t>
            </a:r>
            <a:r>
              <a:rPr lang="cs-CZ" altLang="cs-CZ" sz="2000" dirty="0"/>
              <a:t> pojištění, vyšší zdanění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>
                <a:solidFill>
                  <a:schemeClr val="accent2"/>
                </a:solidFill>
              </a:rPr>
              <a:t>II.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Hy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potéze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hy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stere</a:t>
            </a:r>
            <a:r>
              <a:rPr lang="cs-CZ" altLang="cs-CZ" sz="2000" i="1" u="sng" dirty="0">
                <a:solidFill>
                  <a:schemeClr val="accent2"/>
                </a:solidFill>
              </a:rPr>
              <a:t>ze</a:t>
            </a:r>
            <a:r>
              <a:rPr lang="en-GB" altLang="cs-CZ" sz="2000" dirty="0"/>
              <a:t>- </a:t>
            </a:r>
            <a:r>
              <a:rPr lang="cs-CZ" altLang="cs-CZ" sz="2000" dirty="0"/>
              <a:t>pokud </a:t>
            </a:r>
            <a:r>
              <a:rPr lang="en-GB" altLang="cs-CZ" sz="2000" b="1" i="1" dirty="0"/>
              <a:t>u&gt;u</a:t>
            </a:r>
            <a:r>
              <a:rPr lang="en-GB" altLang="cs-CZ" sz="2000" b="1" i="1" baseline="30000" dirty="0"/>
              <a:t>*</a:t>
            </a:r>
            <a:r>
              <a:rPr lang="en-GB" altLang="cs-CZ" sz="2000" dirty="0"/>
              <a:t>, </a:t>
            </a:r>
            <a:r>
              <a:rPr lang="cs-CZ" altLang="cs-CZ" sz="2000" dirty="0"/>
              <a:t>pak</a:t>
            </a:r>
            <a:r>
              <a:rPr lang="en-GB" altLang="cs-CZ" sz="2000" dirty="0"/>
              <a:t> </a:t>
            </a:r>
            <a:r>
              <a:rPr lang="en-GB" altLang="cs-CZ" sz="2000" dirty="0">
                <a:sym typeface="Symbol" pitchFamily="18" charset="2"/>
              </a:rPr>
              <a:t></a:t>
            </a:r>
            <a:r>
              <a:rPr lang="en-GB" altLang="cs-CZ" sz="2000" b="1" i="1" dirty="0"/>
              <a:t>u</a:t>
            </a:r>
            <a:r>
              <a:rPr lang="en-GB" altLang="cs-CZ" sz="2000" b="1" i="1" baseline="30000" dirty="0"/>
              <a:t>*</a:t>
            </a:r>
            <a:r>
              <a:rPr lang="en-GB" altLang="cs-CZ" sz="2000" dirty="0">
                <a:sym typeface="Symbol" pitchFamily="18" charset="2"/>
              </a:rPr>
              <a:t>; </a:t>
            </a:r>
            <a:r>
              <a:rPr lang="cs-CZ" altLang="cs-CZ" sz="2000" dirty="0">
                <a:sym typeface="Symbol" pitchFamily="18" charset="2"/>
              </a:rPr>
              <a:t>Proč by měla </a:t>
            </a:r>
            <a:r>
              <a:rPr lang="en-GB" altLang="cs-CZ" sz="2000" b="1" i="1" dirty="0"/>
              <a:t>u</a:t>
            </a:r>
            <a:r>
              <a:rPr lang="en-GB" altLang="cs-CZ" sz="2000" b="1" i="1" baseline="30000" dirty="0"/>
              <a:t>*</a:t>
            </a:r>
            <a:r>
              <a:rPr lang="en-GB" altLang="cs-CZ" sz="2000" dirty="0"/>
              <a:t> </a:t>
            </a:r>
            <a:r>
              <a:rPr lang="cs-CZ" altLang="cs-CZ" sz="2000" dirty="0"/>
              <a:t>záviset na </a:t>
            </a:r>
            <a:r>
              <a:rPr lang="en-GB" altLang="cs-CZ" sz="2000" b="1" i="1" dirty="0"/>
              <a:t>u</a:t>
            </a:r>
            <a:r>
              <a:rPr lang="en-GB" altLang="cs-CZ" sz="2000" dirty="0"/>
              <a:t>?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	A) </a:t>
            </a:r>
            <a:r>
              <a:rPr lang="cs-CZ" altLang="cs-CZ" sz="2000" dirty="0"/>
              <a:t>vyšší </a:t>
            </a:r>
            <a:r>
              <a:rPr lang="en-GB" altLang="cs-CZ" sz="2000" dirty="0"/>
              <a:t>u- </a:t>
            </a:r>
            <a:r>
              <a:rPr lang="cs-CZ" altLang="cs-CZ" sz="2000" dirty="0"/>
              <a:t>více práce pro agentury práce, které nestíhají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B) </a:t>
            </a:r>
            <a:r>
              <a:rPr lang="cs-CZ" altLang="cs-CZ" sz="2000" dirty="0"/>
              <a:t>ztráta pracovních návyků nezaměstnaných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 err="1"/>
              <a:t>Negativ</a:t>
            </a:r>
            <a:r>
              <a:rPr lang="cs-CZ" altLang="cs-CZ" sz="2000" dirty="0"/>
              <a:t>ní nabídkový šok</a:t>
            </a:r>
            <a:r>
              <a:rPr lang="en-GB" altLang="cs-CZ" sz="2000" dirty="0"/>
              <a:t>- </a:t>
            </a:r>
            <a:r>
              <a:rPr lang="cs-CZ" altLang="cs-CZ" sz="2000" dirty="0"/>
              <a:t>co dělat</a:t>
            </a:r>
            <a:r>
              <a:rPr lang="en-GB" altLang="cs-CZ" sz="2000" dirty="0"/>
              <a:t>? A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omodativ</a:t>
            </a:r>
            <a:r>
              <a:rPr lang="cs-CZ" altLang="cs-CZ" sz="2000" dirty="0"/>
              <a:t>ní</a:t>
            </a:r>
            <a:r>
              <a:rPr lang="en-GB" altLang="cs-CZ" sz="2000" dirty="0"/>
              <a:t> (</a:t>
            </a:r>
            <a:r>
              <a:rPr lang="en-GB" altLang="cs-CZ" sz="2000" dirty="0" err="1"/>
              <a:t>gradualistic</a:t>
            </a:r>
            <a:r>
              <a:rPr lang="cs-CZ" altLang="cs-CZ" sz="2000" dirty="0" err="1"/>
              <a:t>ký</a:t>
            </a:r>
            <a:r>
              <a:rPr lang="en-GB" altLang="cs-CZ" sz="2000" dirty="0"/>
              <a:t>)</a:t>
            </a:r>
            <a:r>
              <a:rPr lang="cs-CZ" altLang="cs-CZ" sz="2000" dirty="0"/>
              <a:t> přístup</a:t>
            </a:r>
            <a:r>
              <a:rPr lang="en-GB" altLang="cs-CZ" sz="2000" dirty="0"/>
              <a:t> X </a:t>
            </a:r>
            <a:r>
              <a:rPr lang="cs-CZ" altLang="cs-CZ" sz="2000" dirty="0"/>
              <a:t>vyhlazující strategie</a:t>
            </a:r>
            <a:r>
              <a:rPr lang="en-GB" altLang="cs-CZ" sz="2000" dirty="0"/>
              <a:t>; Phillips</a:t>
            </a:r>
            <a:r>
              <a:rPr lang="cs-CZ" altLang="cs-CZ" sz="2000" dirty="0"/>
              <a:t>ova křivka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latin typeface="Symbol" pitchFamily="18" charset="2"/>
              </a:rPr>
              <a:t>p=</a:t>
            </a:r>
            <a:r>
              <a:rPr lang="en-GB" altLang="cs-CZ" sz="2000" b="1" i="1" dirty="0" err="1">
                <a:latin typeface="Symbol" pitchFamily="18" charset="2"/>
              </a:rPr>
              <a:t>p</a:t>
            </a:r>
            <a:r>
              <a:rPr lang="en-GB" altLang="cs-CZ" sz="2000" b="1" i="1" baseline="30000" dirty="0" err="1"/>
              <a:t>e</a:t>
            </a:r>
            <a:r>
              <a:rPr lang="en-GB" altLang="cs-CZ" sz="2000" b="1" i="1" dirty="0"/>
              <a:t>-</a:t>
            </a:r>
            <a:r>
              <a:rPr lang="en-GB" altLang="cs-CZ" sz="2000" b="1" i="1" dirty="0">
                <a:latin typeface="Symbol" pitchFamily="18" charset="2"/>
              </a:rPr>
              <a:t>a</a:t>
            </a:r>
            <a:r>
              <a:rPr lang="en-GB" altLang="cs-CZ" sz="2000" b="1" i="1" dirty="0"/>
              <a:t>.(u-u</a:t>
            </a:r>
            <a:r>
              <a:rPr lang="en-GB" altLang="cs-CZ" sz="2000" b="1" i="1" baseline="30000" dirty="0"/>
              <a:t>*</a:t>
            </a:r>
            <a:r>
              <a:rPr lang="en-GB" altLang="cs-CZ" sz="2000" b="1" i="1" dirty="0"/>
              <a:t>)</a:t>
            </a:r>
            <a:r>
              <a:rPr lang="en-GB" altLang="cs-CZ" sz="2000" dirty="0"/>
              <a:t> ;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0" y="4379913"/>
          <a:ext cx="2903538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19200" imgH="2066760" progId="Word.Picture.8">
                  <p:embed/>
                </p:oleObj>
              </mc:Choice>
              <mc:Fallback>
                <p:oleObj name="Obrázek" r:id="rId2" imgW="2419200" imgH="2066760" progId="Word.Picture.8">
                  <p:embed/>
                  <p:pic>
                    <p:nvPicPr>
                      <p:cNvPr id="16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79913"/>
                        <a:ext cx="2903538" cy="247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6240463" y="4362450"/>
          <a:ext cx="2903537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19200" imgH="2095560" progId="Word.Picture.8">
                  <p:embed/>
                </p:oleObj>
              </mc:Choice>
              <mc:Fallback>
                <p:oleObj name="Obrázek" r:id="rId4" imgW="2419200" imgH="2095560" progId="Word.Picture.8">
                  <p:embed/>
                  <p:pic>
                    <p:nvPicPr>
                      <p:cNvPr id="168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362450"/>
                        <a:ext cx="2903537" cy="251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3048000" y="4375150"/>
          <a:ext cx="2903538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419200" imgH="2076480" progId="Word.Picture.8">
                  <p:embed/>
                </p:oleObj>
              </mc:Choice>
              <mc:Fallback>
                <p:oleObj name="Obrázek" r:id="rId6" imgW="2419200" imgH="2076480" progId="Word.Picture.8">
                  <p:embed/>
                  <p:pic>
                    <p:nvPicPr>
                      <p:cNvPr id="168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75150"/>
                        <a:ext cx="2903538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768350"/>
            <a:ext cx="7566660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66421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88"/>
            <a:ext cx="9144000" cy="62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31D14C-1748-9977-5757-3FBBCF32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66421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9" name="Zástupný obsah 8" descr="Obsah obrázku text, diagram, mapa&#10;&#10;Popis byl vytvořen automaticky">
            <a:extLst>
              <a:ext uri="{FF2B5EF4-FFF2-40B4-BE49-F238E27FC236}">
                <a16:creationId xmlns:a16="http://schemas.microsoft.com/office/drawing/2014/main" id="{E5DDC419-4A1A-B005-44BE-5B694906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6" y="825500"/>
            <a:ext cx="8250282" cy="5370468"/>
          </a:xfrm>
        </p:spPr>
      </p:pic>
    </p:spTree>
    <p:extLst>
      <p:ext uri="{BB962C8B-B14F-4D97-AF65-F5344CB8AC3E}">
        <p14:creationId xmlns:p14="http://schemas.microsoft.com/office/powerpoint/2010/main" val="37427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P</a:t>
            </a:r>
            <a:r>
              <a:rPr lang="cs-CZ" altLang="cs-CZ" sz="2800" b="1" i="1">
                <a:solidFill>
                  <a:schemeClr val="tx2"/>
                </a:solidFill>
              </a:rPr>
              <a:t>opulační statistika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927971"/>
              </p:ext>
            </p:extLst>
          </p:nvPr>
        </p:nvGraphicFramePr>
        <p:xfrm>
          <a:off x="1546225" y="1143000"/>
          <a:ext cx="5754688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3029040" imgH="2876400" progId="Word.Picture.8">
                  <p:embed/>
                </p:oleObj>
              </mc:Choice>
              <mc:Fallback>
                <p:oleObj name="Obrázek" r:id="rId2" imgW="3029040" imgH="2876400" progId="Word.Picture.8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143000"/>
                        <a:ext cx="5754688" cy="546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Nezaměstnanost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138" y="612775"/>
            <a:ext cx="893286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b="1" i="1" u="sng" dirty="0">
                <a:solidFill>
                  <a:schemeClr val="accent2"/>
                </a:solidFill>
              </a:rPr>
              <a:t>Struktura populace (P) vzhledem k zaměstnanosti</a:t>
            </a:r>
            <a:r>
              <a:rPr lang="cs-CZ" altLang="cs-CZ" sz="2000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1) </a:t>
            </a:r>
            <a:r>
              <a:rPr lang="cs-CZ" altLang="cs-CZ" sz="2000" b="1" u="sng" dirty="0">
                <a:solidFill>
                  <a:srgbClr val="00CC00"/>
                </a:solidFill>
              </a:rPr>
              <a:t>Nezaměstnaní</a:t>
            </a:r>
            <a:r>
              <a:rPr lang="cs-CZ" altLang="cs-CZ" sz="2000" dirty="0"/>
              <a:t> (</a:t>
            </a:r>
            <a:r>
              <a:rPr lang="cs-CZ" altLang="cs-CZ" sz="2000" b="1" i="1" dirty="0">
                <a:solidFill>
                  <a:schemeClr val="accent2"/>
                </a:solidFill>
              </a:rPr>
              <a:t>U</a:t>
            </a:r>
            <a:r>
              <a:rPr lang="cs-CZ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2) </a:t>
            </a:r>
            <a:r>
              <a:rPr lang="cs-CZ" altLang="cs-CZ" sz="2000" b="1" u="sng" dirty="0">
                <a:solidFill>
                  <a:srgbClr val="00CC00"/>
                </a:solidFill>
              </a:rPr>
              <a:t>Zaměstnaní</a:t>
            </a:r>
            <a:r>
              <a:rPr lang="cs-CZ" altLang="cs-CZ" sz="2000" dirty="0">
                <a:solidFill>
                  <a:srgbClr val="00CC00"/>
                </a:solidFill>
              </a:rPr>
              <a:t> </a:t>
            </a:r>
            <a:r>
              <a:rPr lang="cs-CZ" altLang="cs-CZ" sz="2000" dirty="0"/>
              <a:t>(</a:t>
            </a:r>
            <a:r>
              <a:rPr lang="cs-CZ" altLang="cs-CZ" sz="2000" b="1" i="1" dirty="0">
                <a:solidFill>
                  <a:schemeClr val="accent2"/>
                </a:solidFill>
              </a:rPr>
              <a:t>E</a:t>
            </a:r>
            <a:r>
              <a:rPr lang="cs-CZ" altLang="cs-CZ" sz="2000" dirty="0"/>
              <a:t>) 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3) </a:t>
            </a:r>
            <a:r>
              <a:rPr lang="cs-CZ" altLang="cs-CZ" sz="2000" b="1" u="sng" dirty="0">
                <a:solidFill>
                  <a:srgbClr val="00CC00"/>
                </a:solidFill>
              </a:rPr>
              <a:t>Ekonomicky neaktivní</a:t>
            </a:r>
            <a:r>
              <a:rPr lang="cs-CZ" altLang="cs-CZ" sz="2000" dirty="0"/>
              <a:t> (</a:t>
            </a:r>
            <a:r>
              <a:rPr lang="cs-CZ" altLang="cs-CZ" sz="2000" b="1" i="1" dirty="0">
                <a:solidFill>
                  <a:schemeClr val="accent2"/>
                </a:solidFill>
              </a:rPr>
              <a:t>O</a:t>
            </a:r>
            <a:r>
              <a:rPr lang="cs-CZ" altLang="cs-CZ" sz="2000" dirty="0"/>
              <a:t>) </a:t>
            </a:r>
          </a:p>
          <a:p>
            <a:pPr>
              <a:spcBef>
                <a:spcPct val="10000"/>
              </a:spcBef>
            </a:pPr>
            <a:r>
              <a:rPr lang="cs-CZ" altLang="cs-CZ" sz="2000" b="1" i="1" dirty="0">
                <a:solidFill>
                  <a:schemeClr val="accent2"/>
                </a:solidFill>
              </a:rPr>
              <a:t>P=U+E+O</a:t>
            </a:r>
          </a:p>
          <a:p>
            <a:pPr>
              <a:spcBef>
                <a:spcPct val="10000"/>
              </a:spcBef>
            </a:pPr>
            <a:r>
              <a:rPr lang="cs-CZ" altLang="cs-CZ" sz="2000" b="1" i="1" u="sng" dirty="0">
                <a:solidFill>
                  <a:schemeClr val="accent2"/>
                </a:solidFill>
              </a:rPr>
              <a:t>Definice</a:t>
            </a:r>
            <a:r>
              <a:rPr lang="cs-CZ" altLang="cs-CZ" sz="2000" dirty="0">
                <a:solidFill>
                  <a:schemeClr val="accent2"/>
                </a:solidFill>
              </a:rPr>
              <a:t>:</a:t>
            </a:r>
            <a:r>
              <a:rPr lang="cs-CZ" altLang="cs-CZ" sz="2000" dirty="0"/>
              <a:t> 1. </a:t>
            </a:r>
            <a:r>
              <a:rPr lang="cs-CZ" altLang="cs-CZ" sz="2000" b="1" u="sng" dirty="0">
                <a:solidFill>
                  <a:srgbClr val="00CC00"/>
                </a:solidFill>
              </a:rPr>
              <a:t>Pracovní síla</a:t>
            </a:r>
            <a:endParaRPr lang="cs-CZ" altLang="cs-CZ" sz="2000" b="1" dirty="0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b="1" dirty="0">
                <a:solidFill>
                  <a:srgbClr val="00CC00"/>
                </a:solidFill>
              </a:rPr>
              <a:t>	</a:t>
            </a:r>
            <a:r>
              <a:rPr lang="cs-CZ" altLang="cs-CZ" sz="2000" b="1" i="1" dirty="0">
                <a:solidFill>
                  <a:schemeClr val="accent2"/>
                </a:solidFill>
              </a:rPr>
              <a:t>PS=U+E</a:t>
            </a:r>
            <a:endParaRPr lang="cs-CZ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2.</a:t>
            </a:r>
            <a:r>
              <a:rPr lang="cs-CZ" altLang="cs-CZ" sz="2000" b="1" u="sng" dirty="0">
                <a:solidFill>
                  <a:srgbClr val="00CC00"/>
                </a:solidFill>
              </a:rPr>
              <a:t> Míra nezaměstnanosti</a:t>
            </a:r>
            <a:r>
              <a:rPr lang="cs-CZ" altLang="cs-CZ" sz="2000" dirty="0"/>
              <a:t> </a:t>
            </a:r>
          </a:p>
          <a:p>
            <a:pPr>
              <a:spcBef>
                <a:spcPct val="10000"/>
              </a:spcBef>
            </a:pPr>
            <a:r>
              <a:rPr lang="cs-CZ" altLang="cs-CZ" sz="2000" b="1" i="1" dirty="0">
                <a:solidFill>
                  <a:schemeClr val="accent2"/>
                </a:solidFill>
              </a:rPr>
              <a:t>	u=U/(U+E)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/>
              <a:t>3. </a:t>
            </a:r>
            <a:r>
              <a:rPr lang="cs-CZ" altLang="cs-CZ" sz="2000" b="1" u="sng" dirty="0">
                <a:solidFill>
                  <a:srgbClr val="00CC00"/>
                </a:solidFill>
              </a:rPr>
              <a:t>Míra participace (míra ekonomické aktivity obyvatel)</a:t>
            </a:r>
            <a:r>
              <a:rPr lang="cs-CZ" altLang="cs-CZ" sz="2000" dirty="0"/>
              <a:t> </a:t>
            </a:r>
          </a:p>
          <a:p>
            <a:pPr>
              <a:spcBef>
                <a:spcPct val="10000"/>
              </a:spcBef>
            </a:pPr>
            <a:r>
              <a:rPr lang="cs-CZ" altLang="cs-CZ" sz="2000" b="1" i="1" dirty="0">
                <a:solidFill>
                  <a:schemeClr val="accent2"/>
                </a:solidFill>
              </a:rPr>
              <a:t>	a=(U+E)/P</a:t>
            </a:r>
            <a:r>
              <a:rPr lang="cs-CZ" altLang="cs-CZ" sz="2000" dirty="0"/>
              <a:t>; někdy pouze pro starší 15 let  </a:t>
            </a:r>
            <a:r>
              <a:rPr lang="cs-CZ" altLang="cs-CZ" sz="2000" b="1" i="1" dirty="0">
                <a:solidFill>
                  <a:schemeClr val="accent2"/>
                </a:solidFill>
              </a:rPr>
              <a:t>a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r>
              <a:rPr lang="cs-CZ" altLang="cs-CZ" sz="2000" b="1" i="1" dirty="0">
                <a:solidFill>
                  <a:schemeClr val="accent2"/>
                </a:solidFill>
              </a:rPr>
              <a:t>=(U+E)/P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/>
              <a:t>4. </a:t>
            </a:r>
            <a:r>
              <a:rPr lang="cs-CZ" altLang="cs-CZ" sz="2000" b="1" u="sng" dirty="0">
                <a:solidFill>
                  <a:srgbClr val="00CC00"/>
                </a:solidFill>
              </a:rPr>
              <a:t>Míra zaměstnanosti</a:t>
            </a:r>
            <a:r>
              <a:rPr lang="cs-CZ" altLang="cs-CZ" sz="2000" dirty="0"/>
              <a:t>- Podíl zaměstnaných k celé populaci starší 15 let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</a:t>
            </a:r>
            <a:r>
              <a:rPr lang="cs-CZ" altLang="cs-CZ" sz="2000" b="1" i="1" dirty="0">
                <a:solidFill>
                  <a:schemeClr val="accent2"/>
                </a:solidFill>
              </a:rPr>
              <a:t> z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r>
              <a:rPr lang="cs-CZ" altLang="cs-CZ" sz="2000" b="1" i="1" dirty="0">
                <a:solidFill>
                  <a:schemeClr val="accent2"/>
                </a:solidFill>
              </a:rPr>
              <a:t>=E/P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r>
              <a:rPr lang="cs-CZ" altLang="cs-CZ" sz="2000" b="1" i="1" dirty="0">
                <a:solidFill>
                  <a:schemeClr val="accent2"/>
                </a:solidFill>
              </a:rPr>
              <a:t>= </a:t>
            </a:r>
            <a:r>
              <a:rPr lang="en-GB" altLang="cs-CZ" sz="2000" b="1" i="1" dirty="0">
                <a:solidFill>
                  <a:schemeClr val="accent2"/>
                </a:solidFill>
              </a:rPr>
              <a:t>{</a:t>
            </a:r>
            <a:r>
              <a:rPr lang="cs-CZ" altLang="cs-CZ" sz="2000" b="1" i="1" dirty="0">
                <a:solidFill>
                  <a:schemeClr val="accent2"/>
                </a:solidFill>
              </a:rPr>
              <a:t>(1-u). (U+E)</a:t>
            </a:r>
            <a:r>
              <a:rPr lang="en-GB" altLang="cs-CZ" sz="2000" b="1" i="1" dirty="0">
                <a:solidFill>
                  <a:schemeClr val="accent2"/>
                </a:solidFill>
              </a:rPr>
              <a:t>}</a:t>
            </a:r>
            <a:r>
              <a:rPr lang="cs-CZ" altLang="cs-CZ" sz="2000" b="1" i="1" dirty="0">
                <a:solidFill>
                  <a:schemeClr val="accent2"/>
                </a:solidFill>
              </a:rPr>
              <a:t>/</a:t>
            </a:r>
            <a:r>
              <a:rPr lang="en-GB" altLang="cs-CZ" sz="2000" b="1" i="1" dirty="0">
                <a:solidFill>
                  <a:schemeClr val="accent2"/>
                </a:solidFill>
              </a:rPr>
              <a:t>{</a:t>
            </a:r>
            <a:r>
              <a:rPr lang="cs-CZ" altLang="cs-CZ" sz="2000" b="1" i="1" dirty="0">
                <a:solidFill>
                  <a:schemeClr val="accent2"/>
                </a:solidFill>
              </a:rPr>
              <a:t>(U+E)/</a:t>
            </a:r>
            <a:r>
              <a:rPr lang="en-GB" altLang="cs-CZ" sz="2000" b="1" i="1" dirty="0">
                <a:solidFill>
                  <a:schemeClr val="accent2"/>
                </a:solidFill>
              </a:rPr>
              <a:t>a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r>
              <a:rPr lang="en-GB" altLang="cs-CZ" sz="2000" b="1" i="1" dirty="0">
                <a:solidFill>
                  <a:schemeClr val="accent2"/>
                </a:solidFill>
              </a:rPr>
              <a:t> }</a:t>
            </a:r>
            <a:r>
              <a:rPr lang="cs-CZ" altLang="cs-CZ" sz="2000" b="1" i="1" dirty="0">
                <a:solidFill>
                  <a:schemeClr val="accent2"/>
                </a:solidFill>
              </a:rPr>
              <a:t>= (1-u). </a:t>
            </a:r>
            <a:r>
              <a:rPr lang="en-GB" altLang="cs-CZ" sz="2000" b="1" i="1" dirty="0">
                <a:solidFill>
                  <a:schemeClr val="accent2"/>
                </a:solidFill>
              </a:rPr>
              <a:t>a</a:t>
            </a:r>
            <a:r>
              <a:rPr lang="cs-CZ" altLang="cs-CZ" sz="2000" b="1" i="1" baseline="-25000" dirty="0">
                <a:solidFill>
                  <a:schemeClr val="accent2"/>
                </a:solidFill>
              </a:rPr>
              <a:t>15+</a:t>
            </a:r>
            <a:r>
              <a:rPr lang="en-GB" altLang="cs-CZ" sz="2000" b="1" i="1" dirty="0">
                <a:solidFill>
                  <a:schemeClr val="accent2"/>
                </a:solidFill>
              </a:rPr>
              <a:t> 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/>
              <a:t>5. </a:t>
            </a:r>
            <a:r>
              <a:rPr lang="cs-CZ" altLang="cs-CZ" sz="2000" b="1" u="sng" dirty="0">
                <a:solidFill>
                  <a:srgbClr val="00CC00"/>
                </a:solidFill>
              </a:rPr>
              <a:t>Podzaměstnanost</a:t>
            </a:r>
            <a:r>
              <a:rPr lang="cs-CZ" altLang="cs-CZ" sz="2000" dirty="0"/>
              <a:t>- # osob označených za zaměstnané, ale ne adekvátně</a:t>
            </a:r>
          </a:p>
          <a:p>
            <a:pPr marL="914400" lvl="1" indent="-457200">
              <a:spcBef>
                <a:spcPct val="10000"/>
              </a:spcBef>
              <a:buAutoNum type="alphaLcParenR"/>
            </a:pPr>
            <a:r>
              <a:rPr lang="cs-CZ" altLang="cs-CZ" sz="2000" dirty="0">
                <a:solidFill>
                  <a:schemeClr val="accent2"/>
                </a:solidFill>
              </a:rPr>
              <a:t>viditelná podzaměstnanost-</a:t>
            </a:r>
            <a:r>
              <a:rPr lang="cs-CZ" altLang="cs-CZ" sz="2000" dirty="0"/>
              <a:t> práce na částečný úvazek, kdy chtějí pracovat na plný</a:t>
            </a:r>
          </a:p>
          <a:p>
            <a:pPr marL="914400" lvl="1" indent="-457200">
              <a:spcBef>
                <a:spcPct val="10000"/>
              </a:spcBef>
              <a:buAutoNum type="alphaLcParenR"/>
            </a:pPr>
            <a:r>
              <a:rPr lang="cs-CZ" altLang="cs-CZ" sz="2000" dirty="0">
                <a:solidFill>
                  <a:schemeClr val="accent2"/>
                </a:solidFill>
              </a:rPr>
              <a:t>skrytá podzaměstnanost-</a:t>
            </a:r>
            <a:r>
              <a:rPr lang="cs-CZ" altLang="cs-CZ" sz="2000" dirty="0"/>
              <a:t> nedostatečné využití kvalifikace, nízký plat,…; </a:t>
            </a:r>
          </a:p>
          <a:p>
            <a:pPr lvl="1">
              <a:spcBef>
                <a:spcPct val="10000"/>
              </a:spcBef>
            </a:pPr>
            <a:r>
              <a:rPr lang="cs-CZ" altLang="cs-CZ" sz="2000" dirty="0">
                <a:solidFill>
                  <a:srgbClr val="00CC00"/>
                </a:solidFill>
              </a:rPr>
              <a:t>	</a:t>
            </a:r>
            <a:r>
              <a:rPr lang="cs-CZ" altLang="cs-CZ" sz="2000" u="sng" dirty="0" err="1">
                <a:solidFill>
                  <a:srgbClr val="00CC00"/>
                </a:solidFill>
              </a:rPr>
              <a:t>job</a:t>
            </a:r>
            <a:r>
              <a:rPr lang="cs-CZ" altLang="cs-CZ" sz="2000" u="sng" dirty="0">
                <a:solidFill>
                  <a:srgbClr val="00CC00"/>
                </a:solidFill>
              </a:rPr>
              <a:t> </a:t>
            </a:r>
            <a:r>
              <a:rPr lang="cs-CZ" altLang="cs-CZ" sz="2000" u="sng" dirty="0" err="1">
                <a:solidFill>
                  <a:srgbClr val="00CC00"/>
                </a:solidFill>
              </a:rPr>
              <a:t>stagnation</a:t>
            </a:r>
            <a:endParaRPr lang="cs-CZ" altLang="cs-CZ" sz="20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77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77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77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77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 dirty="0" err="1">
                <a:solidFill>
                  <a:schemeClr val="tx2"/>
                </a:solidFill>
              </a:rPr>
              <a:t>Statistika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nezaměstnanosti</a:t>
            </a:r>
            <a:r>
              <a:rPr lang="en-GB" altLang="cs-CZ" sz="2800" b="1" i="1" dirty="0">
                <a:solidFill>
                  <a:schemeClr val="tx2"/>
                </a:solidFill>
              </a:rPr>
              <a:t> v ČR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46075" y="842963"/>
            <a:ext cx="896302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marL="0" lvl="1" indent="0">
              <a:spcBef>
                <a:spcPts val="0"/>
              </a:spcBef>
            </a:pPr>
            <a:r>
              <a:rPr lang="cs-CZ" altLang="cs-CZ" sz="2000" dirty="0"/>
              <a:t>1) </a:t>
            </a:r>
            <a:r>
              <a:rPr lang="en-GB" altLang="cs-CZ" sz="2000" b="1" i="1" dirty="0">
                <a:solidFill>
                  <a:schemeClr val="accent2"/>
                </a:solidFill>
              </a:rPr>
              <a:t>MPSV </a:t>
            </a:r>
            <a:r>
              <a:rPr lang="cs-CZ" altLang="cs-CZ" sz="2000" b="1" i="1" dirty="0">
                <a:solidFill>
                  <a:schemeClr val="accent2"/>
                </a:solidFill>
              </a:rPr>
              <a:t>„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registr</a:t>
            </a:r>
            <a:r>
              <a:rPr lang="cs-CZ" altLang="cs-CZ" sz="2000" b="1" i="1" dirty="0" err="1">
                <a:solidFill>
                  <a:schemeClr val="accent2"/>
                </a:solidFill>
              </a:rPr>
              <a:t>ovaná</a:t>
            </a:r>
            <a:r>
              <a:rPr lang="cs-CZ" altLang="cs-CZ" sz="2000" b="1" i="1" dirty="0">
                <a:solidFill>
                  <a:schemeClr val="accent2"/>
                </a:solidFill>
              </a:rPr>
              <a:t> nezaměstnanost “</a:t>
            </a:r>
          </a:p>
          <a:p>
            <a:pPr marL="800100" lvl="1" indent="-342900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registr podpory v nezaměstnanosti</a:t>
            </a:r>
          </a:p>
          <a:p>
            <a:pPr marL="800100" lvl="1" indent="-342900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měsíčně</a:t>
            </a:r>
          </a:p>
          <a:p>
            <a:pPr marL="800100" lvl="1" indent="-342900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nová a stará metodologie</a:t>
            </a:r>
          </a:p>
          <a:p>
            <a:pPr marL="800100" lvl="1" indent="-342900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od 2013 </a:t>
            </a:r>
            <a:r>
              <a:rPr lang="cs-CZ" altLang="cs-CZ" sz="2000" b="1" u="sng" dirty="0">
                <a:solidFill>
                  <a:srgbClr val="00CC00"/>
                </a:solidFill>
              </a:rPr>
              <a:t>podíl nezaměstnaných osob </a:t>
            </a:r>
            <a:r>
              <a:rPr lang="cs-CZ" altLang="cs-CZ" sz="2000" dirty="0"/>
              <a:t>na populaci 15-64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2) </a:t>
            </a:r>
            <a:r>
              <a:rPr lang="cs-CZ" altLang="cs-CZ" sz="2000" b="1" i="1" dirty="0">
                <a:solidFill>
                  <a:schemeClr val="accent2"/>
                </a:solidFill>
              </a:rPr>
              <a:t>ČSÚ „obecná míra nezaměstnanosti“</a:t>
            </a:r>
            <a:r>
              <a:rPr lang="en-GB" altLang="cs-CZ" sz="2000" b="1" i="1" dirty="0">
                <a:solidFill>
                  <a:schemeClr val="accent2"/>
                </a:solidFill>
              </a:rPr>
              <a:t>-</a:t>
            </a:r>
            <a:endParaRPr lang="cs-CZ" altLang="cs-CZ" sz="2000" b="1" i="1" dirty="0">
              <a:solidFill>
                <a:schemeClr val="accent2"/>
              </a:solidFill>
            </a:endParaRP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výběrové šetření pracovních sil (VŠPS; </a:t>
            </a:r>
            <a:r>
              <a:rPr lang="cs-CZ" altLang="cs-CZ" sz="2000" dirty="0" err="1"/>
              <a:t>Labour</a:t>
            </a:r>
            <a:r>
              <a:rPr lang="cs-CZ" altLang="cs-CZ" sz="2000" dirty="0"/>
              <a:t> </a:t>
            </a:r>
            <a:r>
              <a:rPr lang="cs-CZ" altLang="cs-CZ" sz="2000" dirty="0" err="1"/>
              <a:t>Force</a:t>
            </a:r>
            <a:r>
              <a:rPr lang="cs-CZ" altLang="cs-CZ" sz="2000" dirty="0"/>
              <a:t> </a:t>
            </a:r>
            <a:r>
              <a:rPr lang="cs-CZ" altLang="cs-CZ" sz="2000" dirty="0" err="1"/>
              <a:t>Survey</a:t>
            </a:r>
            <a:r>
              <a:rPr lang="cs-CZ" altLang="cs-CZ" sz="2000" dirty="0"/>
              <a:t>)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srovnatelnost napříč EU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čtvrtletně od </a:t>
            </a:r>
            <a:r>
              <a:rPr lang="en-GB" altLang="cs-CZ" sz="2000" dirty="0"/>
              <a:t>1993</a:t>
            </a:r>
            <a:endParaRPr lang="cs-CZ" altLang="cs-CZ" sz="2000" dirty="0"/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GB" altLang="cs-CZ" sz="2000" dirty="0"/>
              <a:t>v</a:t>
            </a:r>
            <a:r>
              <a:rPr lang="cs-CZ" altLang="cs-CZ" sz="2000" dirty="0"/>
              <a:t>á</a:t>
            </a:r>
            <a:r>
              <a:rPr lang="en-GB" altLang="cs-CZ" sz="2000" dirty="0"/>
              <a:t>h</a:t>
            </a:r>
            <a:r>
              <a:rPr lang="cs-CZ" altLang="cs-CZ" sz="2000" dirty="0"/>
              <a:t>y</a:t>
            </a:r>
            <a:r>
              <a:rPr lang="en-GB" altLang="cs-CZ" sz="2000" dirty="0"/>
              <a:t> </a:t>
            </a:r>
            <a:r>
              <a:rPr lang="en-GB" altLang="cs-CZ" sz="2000" dirty="0" err="1"/>
              <a:t>přidělovan</a:t>
            </a:r>
            <a:r>
              <a:rPr lang="cs-CZ" altLang="cs-CZ" sz="2000" dirty="0"/>
              <a:t>é</a:t>
            </a:r>
            <a:r>
              <a:rPr lang="en-GB" altLang="cs-CZ" sz="2000" dirty="0"/>
              <a:t> </a:t>
            </a:r>
            <a:r>
              <a:rPr lang="en-GB" altLang="cs-CZ" sz="2000" dirty="0" err="1"/>
              <a:t>každé</a:t>
            </a:r>
            <a:r>
              <a:rPr lang="en-GB" altLang="cs-CZ" sz="2000" dirty="0"/>
              <a:t> </a:t>
            </a:r>
            <a:r>
              <a:rPr lang="en-GB" altLang="cs-CZ" sz="2000" dirty="0" err="1"/>
              <a:t>osobě</a:t>
            </a:r>
            <a:endParaRPr lang="cs-CZ" altLang="cs-CZ" sz="2000" dirty="0"/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cs-CZ" altLang="cs-CZ" sz="2000" dirty="0"/>
              <a:t>zaměstnaní- pracovali alespoň 1 hodinu za mzdu, plat nebo jinou odměnu</a:t>
            </a:r>
          </a:p>
          <a:p>
            <a:pPr marL="457200" lvl="1" indent="0">
              <a:spcBef>
                <a:spcPct val="10000"/>
              </a:spcBef>
            </a:pPr>
            <a:r>
              <a:rPr lang="cs-CZ" altLang="cs-CZ" sz="2000" dirty="0"/>
              <a:t>	i osoby na dovolené, nemocenské,  mateřské dovolené (pokud před ní 	pracovali) ale ne na rodičovské dovolené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Obě čísla se odlišují</a:t>
            </a:r>
            <a:r>
              <a:rPr lang="en-GB" altLang="cs-CZ" sz="2000" dirty="0"/>
              <a:t>-</a:t>
            </a:r>
          </a:p>
          <a:p>
            <a:pPr>
              <a:spcBef>
                <a:spcPct val="10000"/>
              </a:spcBef>
            </a:pPr>
            <a:r>
              <a:rPr lang="cs-CZ" altLang="cs-CZ" sz="2000" b="1" u="sng" dirty="0">
                <a:solidFill>
                  <a:srgbClr val="00CC00"/>
                </a:solidFill>
              </a:rPr>
              <a:t>Skrytá nezaměstnanost </a:t>
            </a:r>
          </a:p>
          <a:p>
            <a:pPr>
              <a:spcBef>
                <a:spcPct val="10000"/>
              </a:spcBef>
            </a:pPr>
            <a:r>
              <a:rPr lang="cs-CZ" altLang="cs-CZ" sz="2000" b="1" u="sng" dirty="0">
                <a:solidFill>
                  <a:srgbClr val="00CC00"/>
                </a:solidFill>
              </a:rPr>
              <a:t>Nepravá nezaměstnanost</a:t>
            </a:r>
            <a:endParaRPr lang="en-GB" altLang="cs-CZ" sz="2000" b="1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7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7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7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7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Míra nezaměstnanosti </a:t>
            </a:r>
            <a:r>
              <a:rPr lang="en-GB" altLang="cs-CZ" sz="2800" b="1" i="1">
                <a:solidFill>
                  <a:schemeClr val="tx2"/>
                </a:solidFill>
              </a:rPr>
              <a:t>MPSV vs. V</a:t>
            </a:r>
            <a:r>
              <a:rPr lang="cs-CZ" altLang="cs-CZ" sz="2800" b="1" i="1">
                <a:solidFill>
                  <a:schemeClr val="tx2"/>
                </a:solidFill>
              </a:rPr>
              <a:t>Š</a:t>
            </a:r>
            <a:r>
              <a:rPr lang="en-GB" altLang="cs-CZ" sz="2800" b="1" i="1">
                <a:solidFill>
                  <a:schemeClr val="tx2"/>
                </a:solidFill>
              </a:rPr>
              <a:t>PS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3D01989-34E7-AD51-E0B2-41B43789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1" y="1441245"/>
            <a:ext cx="8468078" cy="4724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D7E4164E-E748-BAFA-485E-D2520571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2" y="535587"/>
            <a:ext cx="8683895" cy="57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Nezaměstnanost </a:t>
            </a:r>
            <a:r>
              <a:rPr lang="en-US" altLang="cs-CZ" sz="2800" b="1" i="1">
                <a:solidFill>
                  <a:schemeClr val="tx2"/>
                </a:solidFill>
              </a:rPr>
              <a:t>&amp; Pen</a:t>
            </a:r>
            <a:r>
              <a:rPr lang="cs-CZ" altLang="cs-CZ" sz="2800" b="1" i="1">
                <a:solidFill>
                  <a:schemeClr val="tx2"/>
                </a:solidFill>
              </a:rPr>
              <a:t>z</a:t>
            </a:r>
            <a:r>
              <a:rPr lang="en-US" altLang="cs-CZ" sz="2800" b="1" i="1">
                <a:solidFill>
                  <a:schemeClr val="tx2"/>
                </a:solidFill>
              </a:rPr>
              <a:t>i</a:t>
            </a:r>
            <a:r>
              <a:rPr lang="cs-CZ" altLang="cs-CZ" sz="2800" b="1" i="1">
                <a:solidFill>
                  <a:schemeClr val="tx2"/>
                </a:solidFill>
              </a:rPr>
              <a:t>jní sy</a:t>
            </a:r>
            <a:r>
              <a:rPr lang="en-US" altLang="cs-CZ" sz="2800" b="1" i="1">
                <a:solidFill>
                  <a:schemeClr val="tx2"/>
                </a:solidFill>
              </a:rPr>
              <a:t>st</a:t>
            </a:r>
            <a:r>
              <a:rPr lang="cs-CZ" altLang="cs-CZ" sz="2800" b="1" i="1">
                <a:solidFill>
                  <a:schemeClr val="tx2"/>
                </a:solidFill>
              </a:rPr>
              <a:t>é</a:t>
            </a:r>
            <a:r>
              <a:rPr lang="en-US" altLang="cs-CZ" sz="2800" b="1" i="1">
                <a:solidFill>
                  <a:schemeClr val="tx2"/>
                </a:solidFill>
              </a:rPr>
              <a:t>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/>
              <a:t>Nezaměstnanost:</a:t>
            </a:r>
            <a:r>
              <a:rPr lang="en-US" altLang="cs-CZ" sz="2000"/>
              <a:t> </a:t>
            </a:r>
            <a:r>
              <a:rPr lang="cs-CZ" altLang="cs-CZ" sz="2000"/>
              <a:t>		</a:t>
            </a:r>
            <a:r>
              <a:rPr lang="en-GB" altLang="cs-CZ" sz="2000" b="1" i="1">
                <a:solidFill>
                  <a:schemeClr val="accent2"/>
                </a:solidFill>
              </a:rPr>
              <a:t>u=U/(U+E)</a:t>
            </a:r>
            <a:r>
              <a:rPr lang="en-GB" altLang="cs-CZ" sz="2000">
                <a:solidFill>
                  <a:schemeClr val="accent2"/>
                </a:solidFill>
              </a:rPr>
              <a:t>;</a:t>
            </a:r>
            <a:r>
              <a:rPr lang="en-GB" altLang="cs-CZ" sz="2000"/>
              <a:t>	</a:t>
            </a:r>
            <a:endParaRPr lang="cs-CZ" altLang="cs-CZ" sz="2000"/>
          </a:p>
          <a:p>
            <a:pPr>
              <a:spcBef>
                <a:spcPct val="10000"/>
              </a:spcBef>
            </a:pPr>
            <a:r>
              <a:rPr lang="cs-CZ" altLang="cs-CZ" sz="2000"/>
              <a:t>Míra p</a:t>
            </a:r>
            <a:r>
              <a:rPr lang="en-US" altLang="cs-CZ" sz="2000"/>
              <a:t>articipa</a:t>
            </a:r>
            <a:r>
              <a:rPr lang="cs-CZ" altLang="cs-CZ" sz="2000"/>
              <a:t>ce</a:t>
            </a:r>
            <a:r>
              <a:rPr lang="en-US" altLang="cs-CZ" sz="2000"/>
              <a:t>:	</a:t>
            </a:r>
            <a:r>
              <a:rPr lang="cs-CZ" altLang="cs-CZ" sz="2000"/>
              <a:t>	</a:t>
            </a:r>
            <a:r>
              <a:rPr lang="en-US" altLang="cs-CZ" sz="2000" b="1" i="1">
                <a:solidFill>
                  <a:schemeClr val="accent2"/>
                </a:solidFill>
              </a:rPr>
              <a:t>a=(U+E)/P</a:t>
            </a:r>
            <a:r>
              <a:rPr lang="en-US" altLang="cs-CZ" sz="2000"/>
              <a:t>	</a:t>
            </a:r>
          </a:p>
          <a:p>
            <a:pPr>
              <a:spcBef>
                <a:spcPct val="10000"/>
              </a:spcBef>
            </a:pPr>
            <a:r>
              <a:rPr lang="en-US" altLang="cs-CZ" sz="2000"/>
              <a:t>Produ</a:t>
            </a:r>
            <a:r>
              <a:rPr lang="cs-CZ" altLang="cs-CZ" sz="2000"/>
              <a:t>k</a:t>
            </a:r>
            <a:r>
              <a:rPr lang="en-US" altLang="cs-CZ" sz="2000"/>
              <a:t>tivit</a:t>
            </a:r>
            <a:r>
              <a:rPr lang="cs-CZ" altLang="cs-CZ" sz="2000"/>
              <a:t>a práce</a:t>
            </a:r>
            <a:r>
              <a:rPr lang="en-US" altLang="cs-CZ" sz="2000"/>
              <a:t>:	</a:t>
            </a:r>
            <a:r>
              <a:rPr lang="en-US" altLang="cs-CZ" sz="2000" b="1" i="1">
                <a:solidFill>
                  <a:schemeClr val="accent2"/>
                </a:solidFill>
              </a:rPr>
              <a:t>lp=Y/E	</a:t>
            </a:r>
            <a:r>
              <a:rPr lang="cs-CZ" altLang="cs-CZ" sz="2000"/>
              <a:t>nebo</a:t>
            </a:r>
            <a:r>
              <a:rPr lang="cs-CZ" altLang="cs-CZ" sz="2000" b="1" i="1"/>
              <a:t>	</a:t>
            </a:r>
            <a:r>
              <a:rPr lang="cs-CZ" altLang="cs-CZ" sz="2000" b="1" i="1">
                <a:solidFill>
                  <a:schemeClr val="accent2"/>
                </a:solidFill>
              </a:rPr>
              <a:t>Y= lp . E</a:t>
            </a:r>
            <a:r>
              <a:rPr lang="en-US" altLang="cs-CZ" sz="2000" b="1" i="1"/>
              <a:t>	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Produkt na hlavu</a:t>
            </a:r>
            <a:r>
              <a:rPr lang="en-US" altLang="cs-CZ" sz="2000"/>
              <a:t>:	</a:t>
            </a:r>
            <a:r>
              <a:rPr lang="cs-CZ" altLang="cs-CZ" sz="2000"/>
              <a:t>	</a:t>
            </a:r>
            <a:r>
              <a:rPr lang="en-US" altLang="cs-CZ" sz="2000" b="1" i="1">
                <a:solidFill>
                  <a:schemeClr val="accent2"/>
                </a:solidFill>
              </a:rPr>
              <a:t>Y</a:t>
            </a:r>
            <a:r>
              <a:rPr lang="en-US" altLang="cs-CZ" sz="2000" b="1" i="1" baseline="-25000">
                <a:solidFill>
                  <a:schemeClr val="accent2"/>
                </a:solidFill>
              </a:rPr>
              <a:t>PC</a:t>
            </a:r>
            <a:r>
              <a:rPr lang="en-US" altLang="cs-CZ" sz="2000" b="1" i="1">
                <a:solidFill>
                  <a:schemeClr val="accent2"/>
                </a:solidFill>
              </a:rPr>
              <a:t>=Y/P    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Celková populace</a:t>
            </a:r>
            <a:r>
              <a:rPr lang="en-US" altLang="cs-CZ" sz="2000"/>
              <a:t>:	</a:t>
            </a:r>
            <a:r>
              <a:rPr lang="en-US" altLang="cs-CZ" sz="2000" b="1" i="1">
                <a:solidFill>
                  <a:schemeClr val="accent2"/>
                </a:solidFill>
              </a:rPr>
              <a:t>P=E+O+U</a:t>
            </a:r>
            <a:r>
              <a:rPr lang="en-US" altLang="cs-CZ" sz="20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10000"/>
              </a:spcBef>
            </a:pPr>
            <a:endParaRPr lang="en-US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/>
              <a:t>Zaměstnaní platí do systému</a:t>
            </a:r>
            <a:r>
              <a:rPr lang="en-US" altLang="cs-CZ" sz="2000"/>
              <a:t>:	</a:t>
            </a:r>
            <a:r>
              <a:rPr lang="en-US" altLang="cs-CZ" sz="2000" b="1" i="1">
                <a:solidFill>
                  <a:schemeClr val="accent2"/>
                </a:solidFill>
              </a:rPr>
              <a:t>E . W . tax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Důchodci a nezaměstnaní dostávají</a:t>
            </a:r>
            <a:r>
              <a:rPr lang="en-US" altLang="cs-CZ" sz="2000"/>
              <a:t>	</a:t>
            </a:r>
            <a:r>
              <a:rPr lang="en-US" altLang="cs-CZ" sz="2000" b="1" i="1">
                <a:solidFill>
                  <a:schemeClr val="accent2"/>
                </a:solidFill>
              </a:rPr>
              <a:t>(U+O) . W</a:t>
            </a:r>
            <a:r>
              <a:rPr lang="en-US" altLang="cs-CZ" sz="2000" b="1" i="1" baseline="-25000">
                <a:solidFill>
                  <a:schemeClr val="accent2"/>
                </a:solidFill>
              </a:rPr>
              <a:t>benefit </a:t>
            </a:r>
            <a:r>
              <a:rPr lang="en-US" altLang="cs-CZ" sz="2000" b="1" i="1">
                <a:solidFill>
                  <a:schemeClr val="accent2"/>
                </a:solidFill>
              </a:rPr>
              <a:t>= (U+O).W. k</a:t>
            </a:r>
          </a:p>
          <a:p>
            <a:pPr>
              <a:spcBef>
                <a:spcPct val="10000"/>
              </a:spcBef>
            </a:pPr>
            <a:endParaRPr lang="en-US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cs-CZ" sz="2000"/>
              <a:t>P</a:t>
            </a:r>
            <a:r>
              <a:rPr lang="cs-CZ" altLang="cs-CZ" sz="2000"/>
              <a:t>odmínka stability p</a:t>
            </a:r>
            <a:r>
              <a:rPr lang="en-US" altLang="cs-CZ" sz="2000"/>
              <a:t>en</a:t>
            </a:r>
            <a:r>
              <a:rPr lang="cs-CZ" altLang="cs-CZ" sz="2000"/>
              <a:t>z</a:t>
            </a:r>
            <a:r>
              <a:rPr lang="en-US" altLang="cs-CZ" sz="2000"/>
              <a:t>i</a:t>
            </a:r>
            <a:r>
              <a:rPr lang="cs-CZ" altLang="cs-CZ" sz="2000"/>
              <a:t>jního </a:t>
            </a:r>
            <a:r>
              <a:rPr lang="en-US" altLang="cs-CZ" sz="2000"/>
              <a:t>syst</a:t>
            </a:r>
            <a:r>
              <a:rPr lang="cs-CZ" altLang="cs-CZ" sz="2000"/>
              <a:t>ému</a:t>
            </a:r>
            <a:r>
              <a:rPr lang="en-US" altLang="cs-CZ" sz="2000"/>
              <a:t>: 	</a:t>
            </a:r>
            <a:r>
              <a:rPr lang="en-US" altLang="cs-CZ" sz="2000" b="1" i="1">
                <a:solidFill>
                  <a:schemeClr val="accent2"/>
                </a:solidFill>
              </a:rPr>
              <a:t>E . W . tax= (U+O) . W. k</a:t>
            </a:r>
            <a:endParaRPr lang="en-US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cs-CZ" sz="2000" b="1" u="sng">
                <a:solidFill>
                  <a:srgbClr val="00CC00"/>
                </a:solidFill>
              </a:rPr>
              <a:t>E</a:t>
            </a:r>
            <a:r>
              <a:rPr lang="cs-CZ" altLang="cs-CZ" sz="2000" b="1" u="sng">
                <a:solidFill>
                  <a:srgbClr val="00CC00"/>
                </a:solidFill>
              </a:rPr>
              <a:t>k</a:t>
            </a:r>
            <a:r>
              <a:rPr lang="en-US" altLang="cs-CZ" sz="2000" b="1" u="sng">
                <a:solidFill>
                  <a:srgbClr val="00CC00"/>
                </a:solidFill>
              </a:rPr>
              <a:t>onomic</a:t>
            </a:r>
            <a:r>
              <a:rPr lang="cs-CZ" altLang="cs-CZ" sz="2000" b="1" u="sng">
                <a:solidFill>
                  <a:srgbClr val="00CC00"/>
                </a:solidFill>
              </a:rPr>
              <a:t>ké zatížení zaměstnaných</a:t>
            </a:r>
            <a:r>
              <a:rPr lang="en-US" altLang="cs-CZ" sz="2000" b="1" u="sng"/>
              <a:t>:</a:t>
            </a:r>
            <a:r>
              <a:rPr lang="en-US" altLang="cs-CZ" sz="2000"/>
              <a:t>	</a:t>
            </a:r>
          </a:p>
          <a:p>
            <a:pPr>
              <a:spcBef>
                <a:spcPct val="10000"/>
              </a:spcBef>
            </a:pPr>
            <a:endParaRPr lang="cs-CZ" altLang="cs-CZ" sz="2000" b="1" i="1"/>
          </a:p>
          <a:p>
            <a:pPr>
              <a:spcBef>
                <a:spcPct val="10000"/>
              </a:spcBef>
            </a:pPr>
            <a:endParaRPr lang="cs-CZ" altLang="cs-CZ" sz="2000" b="1" i="1"/>
          </a:p>
          <a:p>
            <a:pPr>
              <a:spcBef>
                <a:spcPct val="10000"/>
              </a:spcBef>
            </a:pPr>
            <a:endParaRPr lang="cs-CZ" altLang="cs-CZ" sz="2000" b="1" i="1"/>
          </a:p>
          <a:p>
            <a:pPr>
              <a:spcBef>
                <a:spcPct val="10000"/>
              </a:spcBef>
            </a:pPr>
            <a:r>
              <a:rPr lang="cs-CZ" altLang="cs-CZ" sz="2000" b="1" u="sng">
                <a:solidFill>
                  <a:srgbClr val="00CC00"/>
                </a:solidFill>
              </a:rPr>
              <a:t>Vztah mezi nezaměstnaností a výstupem </a:t>
            </a:r>
            <a:r>
              <a:rPr lang="en-US" altLang="cs-CZ" sz="2000" b="1" u="sng">
                <a:solidFill>
                  <a:srgbClr val="00CC00"/>
                </a:solidFill>
              </a:rPr>
              <a:t>per capita</a:t>
            </a:r>
            <a:r>
              <a:rPr lang="cs-CZ" altLang="cs-CZ" sz="2000" b="1" u="sng">
                <a:solidFill>
                  <a:srgbClr val="00CC00"/>
                </a:solidFill>
              </a:rPr>
              <a:t>:</a:t>
            </a:r>
            <a:endParaRPr lang="en-US" altLang="cs-CZ" sz="2000" b="1" u="sng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sz="2000" b="1" i="1" u="sng"/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74638" y="4479925"/>
          <a:ext cx="848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4965480" imgH="431640" progId="Equation.3">
                  <p:embed/>
                </p:oleObj>
              </mc:Choice>
              <mc:Fallback>
                <p:oleObj name="Rovnice" r:id="rId2" imgW="4965480" imgH="431640" progId="Equation.3">
                  <p:embed/>
                  <p:pic>
                    <p:nvPicPr>
                      <p:cNvPr id="169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479925"/>
                        <a:ext cx="8489950" cy="733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288925" y="5794375"/>
          <a:ext cx="5667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3314520" imgH="393480" progId="Equation.3">
                  <p:embed/>
                </p:oleObj>
              </mc:Choice>
              <mc:Fallback>
                <p:oleObj name="Rovnice" r:id="rId4" imgW="3314520" imgH="393480" progId="Equation.3">
                  <p:embed/>
                  <p:pic>
                    <p:nvPicPr>
                      <p:cNvPr id="169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5794375"/>
                        <a:ext cx="5667375" cy="6699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9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9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9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Stru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tur</a:t>
            </a:r>
            <a:r>
              <a:rPr lang="cs-CZ" altLang="cs-CZ" sz="2800" b="1" i="1">
                <a:solidFill>
                  <a:schemeClr val="tx2"/>
                </a:solidFill>
              </a:rPr>
              <a:t>a nezaměstnanosti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691562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b="1" u="sng" dirty="0" err="1">
                <a:solidFill>
                  <a:srgbClr val="00CC00"/>
                </a:solidFill>
              </a:rPr>
              <a:t>Typ</a:t>
            </a:r>
            <a:r>
              <a:rPr lang="cs-CZ" altLang="cs-CZ" sz="2000" b="1" u="sng" dirty="0">
                <a:solidFill>
                  <a:srgbClr val="00CC00"/>
                </a:solidFill>
              </a:rPr>
              <a:t>y nezaměstnanosti</a:t>
            </a:r>
            <a:r>
              <a:rPr lang="en-GB" altLang="cs-CZ" sz="2000" b="1" u="sng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1) </a:t>
            </a:r>
            <a:r>
              <a:rPr lang="en-GB" altLang="cs-CZ" sz="2000" i="1" u="sng" dirty="0">
                <a:solidFill>
                  <a:schemeClr val="accent2"/>
                </a:solidFill>
              </a:rPr>
              <a:t>Fri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kční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nezaměstnanost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lidé mezi dvěma zaměstnáními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2) </a:t>
            </a:r>
            <a:r>
              <a:rPr lang="en-GB" altLang="cs-CZ" sz="2000" i="1" u="sng" dirty="0">
                <a:solidFill>
                  <a:schemeClr val="accent2"/>
                </a:solidFill>
              </a:rPr>
              <a:t>Cyclic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ká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n.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Okun</a:t>
            </a:r>
            <a:r>
              <a:rPr lang="cs-CZ" altLang="cs-CZ" sz="2000" dirty="0" err="1"/>
              <a:t>ův</a:t>
            </a:r>
            <a:r>
              <a:rPr lang="cs-CZ" altLang="cs-CZ" sz="2000" dirty="0"/>
              <a:t> zákon</a:t>
            </a:r>
            <a:r>
              <a:rPr lang="en-GB" altLang="cs-CZ" sz="2000" dirty="0"/>
              <a:t>-</a:t>
            </a:r>
            <a:r>
              <a:rPr lang="cs-CZ" altLang="cs-CZ" sz="2000" dirty="0"/>
              <a:t> vztah k ekonomickému cyklu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3)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Stru</a:t>
            </a:r>
            <a:r>
              <a:rPr lang="cs-CZ" altLang="cs-CZ" sz="2000" i="1" u="sng" dirty="0">
                <a:solidFill>
                  <a:schemeClr val="accent2"/>
                </a:solidFill>
              </a:rPr>
              <a:t>k</a:t>
            </a:r>
            <a:r>
              <a:rPr lang="en-GB" altLang="cs-CZ" sz="2000" i="1" u="sng" dirty="0">
                <a:solidFill>
                  <a:schemeClr val="accent2"/>
                </a:solidFill>
              </a:rPr>
              <a:t>tur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nebo t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echnologic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ká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n.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nadměrná zaměstnanost v některých sektorech, odlišná kvalifikace od „nových“ sektorů; může postihnout i kvalifikované zaměstnance; nezaměstnanost spolu s vysokým počtem volných pracovních míst</a:t>
            </a:r>
            <a:r>
              <a:rPr lang="en-GB" altLang="cs-CZ" sz="2000" dirty="0"/>
              <a:t> Bever</a:t>
            </a:r>
            <a:r>
              <a:rPr lang="cs-CZ" altLang="cs-CZ" sz="2000" dirty="0"/>
              <a:t>id</a:t>
            </a:r>
            <a:r>
              <a:rPr lang="en-GB" altLang="cs-CZ" sz="2000" dirty="0"/>
              <a:t>g</a:t>
            </a:r>
            <a:r>
              <a:rPr lang="cs-CZ" altLang="cs-CZ" sz="2000" dirty="0" err="1"/>
              <a:t>eova</a:t>
            </a:r>
            <a:r>
              <a:rPr lang="cs-CZ" altLang="cs-CZ" sz="2000" dirty="0"/>
              <a:t> křivka</a:t>
            </a:r>
            <a:r>
              <a:rPr lang="en-GB" altLang="cs-CZ" sz="2000" dirty="0"/>
              <a:t> (</a:t>
            </a:r>
            <a:r>
              <a:rPr lang="cs-CZ" altLang="cs-CZ" sz="2000" dirty="0"/>
              <a:t>příští </a:t>
            </a:r>
            <a:r>
              <a:rPr lang="en-GB" altLang="cs-CZ" sz="2000" dirty="0"/>
              <a:t>slide)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4) </a:t>
            </a:r>
            <a:r>
              <a:rPr lang="en-GB" altLang="cs-CZ" sz="2000" i="1" u="sng" dirty="0">
                <a:solidFill>
                  <a:schemeClr val="accent2"/>
                </a:solidFill>
              </a:rPr>
              <a:t>Se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zónní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n.</a:t>
            </a:r>
            <a:r>
              <a:rPr lang="en-GB" altLang="cs-CZ" sz="2000" i="1" u="sng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– Se</a:t>
            </a:r>
            <a:r>
              <a:rPr lang="cs-CZ" altLang="cs-CZ" sz="2000" dirty="0" err="1"/>
              <a:t>zónní</a:t>
            </a:r>
            <a:r>
              <a:rPr lang="cs-CZ" altLang="cs-CZ" sz="2000" dirty="0"/>
              <a:t> práce</a:t>
            </a:r>
            <a:r>
              <a:rPr lang="en-GB" altLang="cs-CZ" sz="2000" dirty="0"/>
              <a:t> (</a:t>
            </a:r>
            <a:r>
              <a:rPr lang="cs-CZ" altLang="cs-CZ" sz="2000" dirty="0"/>
              <a:t>zemědělství, stavebnictví, turistický průmysl</a:t>
            </a:r>
            <a:r>
              <a:rPr lang="en-GB" altLang="cs-CZ" sz="2000" dirty="0"/>
              <a:t>…)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b="1" u="sng" dirty="0">
                <a:solidFill>
                  <a:srgbClr val="00CC00"/>
                </a:solidFill>
              </a:rPr>
              <a:t>Náklady nezaměstnanosti</a:t>
            </a:r>
            <a:r>
              <a:rPr lang="en-GB" altLang="cs-CZ" sz="2000" b="1" u="sng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1) </a:t>
            </a:r>
            <a:r>
              <a:rPr lang="en-GB" altLang="cs-CZ" sz="2000" i="1" dirty="0">
                <a:solidFill>
                  <a:schemeClr val="accent2"/>
                </a:solidFill>
              </a:rPr>
              <a:t>E</a:t>
            </a:r>
            <a:r>
              <a:rPr lang="cs-CZ" altLang="cs-CZ" sz="2000" i="1" dirty="0">
                <a:solidFill>
                  <a:schemeClr val="accent2"/>
                </a:solidFill>
              </a:rPr>
              <a:t>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onomic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ké</a:t>
            </a:r>
            <a:r>
              <a:rPr lang="en-GB" altLang="cs-CZ" sz="2000" dirty="0">
                <a:solidFill>
                  <a:schemeClr val="accent2"/>
                </a:solidFill>
              </a:rPr>
              <a:t>- </a:t>
            </a:r>
            <a:r>
              <a:rPr lang="cs-CZ" altLang="cs-CZ" sz="2000" dirty="0"/>
              <a:t>ztráta výstupu</a:t>
            </a:r>
            <a:r>
              <a:rPr lang="en-GB" altLang="cs-CZ" sz="2000" dirty="0"/>
              <a:t> (Okun</a:t>
            </a:r>
            <a:r>
              <a:rPr lang="cs-CZ" altLang="cs-CZ" sz="2000" dirty="0" err="1"/>
              <a:t>ův</a:t>
            </a:r>
            <a:r>
              <a:rPr lang="cs-CZ" altLang="cs-CZ" sz="2000" dirty="0"/>
              <a:t> zákon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2)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Individu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ální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a) </a:t>
            </a:r>
            <a:r>
              <a:rPr lang="cs-CZ" altLang="cs-CZ" sz="2000" dirty="0"/>
              <a:t>nedostatečné zdroje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</a:t>
            </a:r>
            <a:r>
              <a:rPr lang="en-GB" altLang="cs-CZ" sz="2000" dirty="0"/>
              <a:t>b) </a:t>
            </a:r>
            <a:r>
              <a:rPr lang="en-GB" altLang="cs-CZ" sz="2000" dirty="0" err="1"/>
              <a:t>depriva</a:t>
            </a:r>
            <a:r>
              <a:rPr lang="cs-CZ" altLang="cs-CZ" sz="2000" dirty="0" err="1"/>
              <a:t>ce</a:t>
            </a:r>
            <a:endParaRPr lang="cs-CZ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	</a:t>
            </a:r>
            <a:r>
              <a:rPr lang="en-GB" altLang="cs-CZ" sz="2000" dirty="0"/>
              <a:t>c) </a:t>
            </a:r>
            <a:r>
              <a:rPr lang="cs-CZ" altLang="cs-CZ" sz="2000" dirty="0"/>
              <a:t>změna vnímání volného času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</a:t>
            </a:r>
            <a:r>
              <a:rPr lang="en-GB" altLang="cs-CZ" sz="2000" dirty="0"/>
              <a:t>d) </a:t>
            </a:r>
            <a:r>
              <a:rPr lang="cs-CZ" altLang="cs-CZ" sz="2000" dirty="0"/>
              <a:t>rodinné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e</a:t>
            </a:r>
            <a:r>
              <a:rPr lang="en-GB" altLang="cs-CZ" sz="2000" dirty="0"/>
              <a:t>) </a:t>
            </a:r>
            <a:r>
              <a:rPr lang="cs-CZ" altLang="cs-CZ" sz="2000" dirty="0"/>
              <a:t>změny v reprodukci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f</a:t>
            </a:r>
            <a:r>
              <a:rPr lang="en-GB" altLang="cs-CZ" sz="2000" dirty="0"/>
              <a:t>) </a:t>
            </a:r>
            <a:r>
              <a:rPr lang="en-GB" altLang="cs-CZ" sz="2000" dirty="0" err="1"/>
              <a:t>soci</a:t>
            </a:r>
            <a:r>
              <a:rPr lang="cs-CZ" altLang="cs-CZ" sz="2000" dirty="0" err="1"/>
              <a:t>ální</a:t>
            </a:r>
            <a:r>
              <a:rPr lang="cs-CZ" altLang="cs-CZ" sz="2000" dirty="0"/>
              <a:t> </a:t>
            </a:r>
            <a:r>
              <a:rPr lang="en-GB" altLang="cs-CZ" sz="2000" dirty="0"/>
              <a:t>i</a:t>
            </a:r>
            <a:r>
              <a:rPr lang="cs-CZ" altLang="cs-CZ" sz="2000" dirty="0"/>
              <a:t>z</a:t>
            </a:r>
            <a:r>
              <a:rPr lang="en-GB" altLang="cs-CZ" sz="2000" dirty="0"/>
              <a:t>ola</a:t>
            </a:r>
            <a:r>
              <a:rPr lang="cs-CZ" altLang="cs-CZ" sz="2000" dirty="0" err="1"/>
              <a:t>ce</a:t>
            </a:r>
            <a:endParaRPr lang="cs-CZ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dirty="0"/>
              <a:t>	g</a:t>
            </a:r>
            <a:r>
              <a:rPr lang="en-GB" altLang="cs-CZ" sz="2000" dirty="0"/>
              <a:t>) </a:t>
            </a:r>
            <a:r>
              <a:rPr lang="cs-CZ" altLang="cs-CZ" sz="2000" dirty="0"/>
              <a:t>zdraví</a:t>
            </a:r>
            <a:endParaRPr lang="en-GB" alt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2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2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2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2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2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0797C92C-D5DD-8644-3079-D5EC0BA2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" y="195943"/>
            <a:ext cx="8356963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415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23922</TotalTime>
  <Words>1473</Words>
  <Application>Microsoft Office PowerPoint</Application>
  <PresentationFormat>Předvádění na obrazovce (4:3)</PresentationFormat>
  <Paragraphs>146</Paragraphs>
  <Slides>19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Symbol</vt:lpstr>
      <vt:lpstr>Times New Roman</vt:lpstr>
      <vt:lpstr>Default Design</vt:lpstr>
      <vt:lpstr>Rovnice</vt:lpstr>
      <vt:lpstr>Obrázek</vt:lpstr>
      <vt:lpstr>obrázek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Hlaváček Michal</dc:creator>
  <cp:lastModifiedBy>Hlaváček Michal</cp:lastModifiedBy>
  <cp:revision>35</cp:revision>
  <dcterms:created xsi:type="dcterms:W3CDTF">2020-04-15T03:15:12Z</dcterms:created>
  <dcterms:modified xsi:type="dcterms:W3CDTF">2024-04-22T08:30:35Z</dcterms:modified>
</cp:coreProperties>
</file>