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303" r:id="rId2"/>
    <p:sldId id="305" r:id="rId3"/>
    <p:sldId id="304" r:id="rId4"/>
    <p:sldId id="290" r:id="rId5"/>
    <p:sldId id="291" r:id="rId6"/>
    <p:sldId id="298" r:id="rId7"/>
    <p:sldId id="300" r:id="rId8"/>
    <p:sldId id="292" r:id="rId9"/>
    <p:sldId id="293" r:id="rId10"/>
    <p:sldId id="294" r:id="rId11"/>
    <p:sldId id="301" r:id="rId12"/>
    <p:sldId id="295" r:id="rId13"/>
    <p:sldId id="296" r:id="rId14"/>
    <p:sldId id="297" r:id="rId15"/>
    <p:sldId id="302" r:id="rId16"/>
  </p:sldIdLst>
  <p:sldSz cx="9144000" cy="6858000" type="screen4x3"/>
  <p:notesSz cx="6669088" cy="9928225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9900"/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108" cy="49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3" tIns="45723" rIns="91443" bIns="457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981" y="0"/>
            <a:ext cx="2889107" cy="49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3" tIns="45723" rIns="91443" bIns="457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258"/>
            <a:ext cx="2889108" cy="49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3" tIns="45723" rIns="91443" bIns="457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981" y="9431258"/>
            <a:ext cx="2889107" cy="49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3" tIns="45723" rIns="91443" bIns="457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C0901A-3054-4B3E-B205-377656B7B5F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945007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1E44A-A6F7-49A0-B3BE-DDA5AF561F2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39577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AED9E-7975-4F83-AEF7-2957947DB2B1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07234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EC105B-32FF-41DF-B0EF-E34B55484D53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81526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4BA7F-5239-447C-96FD-C14985E41529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25458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912CD-BB0A-449F-9AF4-F3E2F5AA8502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22358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806249-9AB8-4926-A3A2-BBA4162DC417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0995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0C86F2-A35A-4F6E-BAFA-D10586ADFE0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90097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3310A-0831-4B87-9514-0C886B82BFC2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6938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F4C079-0B39-4626-8E92-B9387D6EE6A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19087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F4C95-8505-4454-A3CD-2847D85ED779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86230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CD84D9-06E1-4472-8ACF-4966A547EDAF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97995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styly předlohy textu.</a:t>
            </a:r>
          </a:p>
          <a:p>
            <a:pPr lvl="1"/>
            <a:r>
              <a:rPr lang="cs-CZ" altLang="cs-CZ" smtClean="0"/>
              <a:t>Druhá úroveň</a:t>
            </a:r>
          </a:p>
          <a:p>
            <a:pPr lvl="2"/>
            <a:r>
              <a:rPr lang="cs-CZ" altLang="cs-CZ" smtClean="0"/>
              <a:t>Třetí úroveň</a:t>
            </a:r>
          </a:p>
          <a:p>
            <a:pPr lvl="3"/>
            <a:r>
              <a:rPr lang="cs-CZ" altLang="cs-CZ" smtClean="0"/>
              <a:t>Čtvrtá úroveň</a:t>
            </a:r>
          </a:p>
          <a:p>
            <a:pPr lvl="4"/>
            <a:r>
              <a:rPr lang="cs-CZ" altLang="cs-CZ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cs-CZ" alt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cs-CZ" alt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40C43AE-21D0-4568-BF9D-3CC8AA8C8290}" type="slidenum">
              <a:rPr lang="cs-CZ" altLang="cs-CZ"/>
              <a:pPr/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744"/>
            <a:ext cx="9144000" cy="609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549275" y="-125413"/>
            <a:ext cx="8447088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Modigliani</a:t>
            </a:r>
            <a:r>
              <a:rPr lang="cs-CZ" altLang="cs-CZ" sz="2800" b="1" i="1">
                <a:solidFill>
                  <a:schemeClr val="tx2"/>
                </a:solidFill>
              </a:rPr>
              <a:t>no h</a:t>
            </a:r>
            <a:r>
              <a:rPr lang="en-GB" altLang="cs-CZ" sz="2800" b="1" i="1">
                <a:solidFill>
                  <a:schemeClr val="tx2"/>
                </a:solidFill>
              </a:rPr>
              <a:t>ypot</a:t>
            </a:r>
            <a:r>
              <a:rPr lang="cs-CZ" altLang="cs-CZ" sz="2800" b="1" i="1">
                <a:solidFill>
                  <a:schemeClr val="tx2"/>
                </a:solidFill>
              </a:rPr>
              <a:t>éza životního cyklu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211138" y="612775"/>
            <a:ext cx="8932862" cy="652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cs-CZ" altLang="cs-CZ" i="1"/>
              <a:t>"Úspory jsou báječná věc. Zvláště, když je pro vás našetřili vaši rodiče.“</a:t>
            </a:r>
            <a:r>
              <a:rPr lang="cs-CZ" altLang="cs-CZ"/>
              <a:t> Winston Churchill  </a:t>
            </a:r>
          </a:p>
          <a:p>
            <a:pPr>
              <a:spcBef>
                <a:spcPct val="10000"/>
              </a:spcBef>
            </a:pPr>
            <a:r>
              <a:rPr lang="en-GB" altLang="cs-CZ"/>
              <a:t>E</a:t>
            </a:r>
            <a:r>
              <a:rPr lang="cs-CZ" altLang="cs-CZ"/>
              <a:t>k</a:t>
            </a:r>
            <a:r>
              <a:rPr lang="en-GB" altLang="cs-CZ"/>
              <a:t>onomic</a:t>
            </a:r>
            <a:r>
              <a:rPr lang="cs-CZ" altLang="cs-CZ"/>
              <a:t>ké</a:t>
            </a:r>
            <a:r>
              <a:rPr lang="en-GB" altLang="cs-CZ"/>
              <a:t> subje</a:t>
            </a:r>
            <a:r>
              <a:rPr lang="cs-CZ" altLang="cs-CZ"/>
              <a:t>kty</a:t>
            </a:r>
            <a:r>
              <a:rPr lang="en-GB" altLang="cs-CZ"/>
              <a:t> pl</a:t>
            </a:r>
            <a:r>
              <a:rPr lang="cs-CZ" altLang="cs-CZ"/>
              <a:t>ánují svoji spotřebu a úspory na dlouhé časové období dopředu </a:t>
            </a:r>
            <a:r>
              <a:rPr lang="en-GB" altLang="cs-CZ"/>
              <a:t>(</a:t>
            </a:r>
            <a:r>
              <a:rPr lang="cs-CZ" altLang="cs-CZ"/>
              <a:t>celý život</a:t>
            </a:r>
            <a:r>
              <a:rPr lang="en-GB" altLang="cs-CZ"/>
              <a:t>) a</a:t>
            </a:r>
            <a:r>
              <a:rPr lang="cs-CZ" altLang="cs-CZ"/>
              <a:t> snaží se je </a:t>
            </a:r>
            <a:r>
              <a:rPr lang="en-GB" altLang="cs-CZ"/>
              <a:t>alo</a:t>
            </a:r>
            <a:r>
              <a:rPr lang="cs-CZ" altLang="cs-CZ"/>
              <a:t>kovat </a:t>
            </a:r>
            <a:r>
              <a:rPr lang="en-GB" altLang="cs-CZ"/>
              <a:t>optim</a:t>
            </a:r>
            <a:r>
              <a:rPr lang="cs-CZ" altLang="cs-CZ"/>
              <a:t>álně</a:t>
            </a:r>
            <a:r>
              <a:rPr lang="en-GB" altLang="cs-CZ"/>
              <a:t> (</a:t>
            </a:r>
            <a:r>
              <a:rPr lang="cs-CZ" altLang="cs-CZ" i="1">
                <a:solidFill>
                  <a:schemeClr val="accent2"/>
                </a:solidFill>
              </a:rPr>
              <a:t>vyhlazování spotřeby</a:t>
            </a:r>
            <a:r>
              <a:rPr lang="en-GB" altLang="cs-CZ"/>
              <a:t>)</a:t>
            </a:r>
          </a:p>
          <a:p>
            <a:pPr>
              <a:spcBef>
                <a:spcPct val="10000"/>
              </a:spcBef>
            </a:pPr>
            <a:r>
              <a:rPr lang="en-GB" altLang="cs-CZ"/>
              <a:t> </a:t>
            </a:r>
            <a:r>
              <a:rPr lang="cs-CZ" altLang="cs-CZ" u="sng">
                <a:solidFill>
                  <a:schemeClr val="accent2"/>
                </a:solidFill>
              </a:rPr>
              <a:t>Předpoklady</a:t>
            </a:r>
            <a:r>
              <a:rPr lang="en-GB" altLang="cs-CZ"/>
              <a:t>	- </a:t>
            </a:r>
            <a:r>
              <a:rPr lang="cs-CZ" altLang="cs-CZ"/>
              <a:t>spotřebitel </a:t>
            </a:r>
            <a:r>
              <a:rPr lang="cs-CZ" altLang="cs-CZ">
                <a:solidFill>
                  <a:srgbClr val="00CC00"/>
                </a:solidFill>
              </a:rPr>
              <a:t>odchází do důchodu ve věku </a:t>
            </a:r>
            <a:r>
              <a:rPr lang="en-GB" altLang="cs-CZ" b="1" i="1">
                <a:solidFill>
                  <a:srgbClr val="00CC00"/>
                </a:solidFill>
              </a:rPr>
              <a:t>R</a:t>
            </a:r>
            <a:r>
              <a:rPr lang="en-GB" altLang="cs-CZ"/>
              <a:t> a</a:t>
            </a:r>
            <a:r>
              <a:rPr lang="cs-CZ" altLang="cs-CZ"/>
              <a:t> </a:t>
            </a:r>
            <a:r>
              <a:rPr lang="cs-CZ" altLang="cs-CZ">
                <a:solidFill>
                  <a:srgbClr val="00CC00"/>
                </a:solidFill>
              </a:rPr>
              <a:t>umírá ve 			věku </a:t>
            </a:r>
            <a:r>
              <a:rPr lang="en-GB" altLang="cs-CZ" b="1" i="1">
                <a:solidFill>
                  <a:srgbClr val="00CC00"/>
                </a:solidFill>
              </a:rPr>
              <a:t>T</a:t>
            </a:r>
            <a:r>
              <a:rPr lang="en-GB" altLang="cs-CZ"/>
              <a:t>;</a:t>
            </a:r>
          </a:p>
          <a:p>
            <a:pPr>
              <a:spcBef>
                <a:spcPct val="10000"/>
              </a:spcBef>
            </a:pPr>
            <a:r>
              <a:rPr lang="en-GB" altLang="cs-CZ"/>
              <a:t>		- </a:t>
            </a:r>
            <a:r>
              <a:rPr lang="cs-CZ" altLang="cs-CZ">
                <a:solidFill>
                  <a:srgbClr val="00CC00"/>
                </a:solidFill>
              </a:rPr>
              <a:t>pracuje od </a:t>
            </a:r>
            <a:r>
              <a:rPr lang="en-GB" altLang="cs-CZ" b="1" i="1">
                <a:solidFill>
                  <a:srgbClr val="00CC00"/>
                </a:solidFill>
              </a:rPr>
              <a:t>t=0</a:t>
            </a:r>
            <a:r>
              <a:rPr lang="en-GB" altLang="cs-CZ"/>
              <a:t>, </a:t>
            </a:r>
            <a:r>
              <a:rPr lang="cs-CZ" altLang="cs-CZ"/>
              <a:t>když pracuje, získává </a:t>
            </a:r>
            <a:r>
              <a:rPr lang="cs-CZ" altLang="cs-CZ">
                <a:solidFill>
                  <a:srgbClr val="00CC00"/>
                </a:solidFill>
              </a:rPr>
              <a:t>důchod</a:t>
            </a:r>
            <a:r>
              <a:rPr lang="en-GB" altLang="cs-CZ">
                <a:solidFill>
                  <a:srgbClr val="00CC00"/>
                </a:solidFill>
              </a:rPr>
              <a:t> </a:t>
            </a:r>
            <a:r>
              <a:rPr lang="en-GB" altLang="cs-CZ" b="1" i="1">
                <a:solidFill>
                  <a:srgbClr val="00CC00"/>
                </a:solidFill>
              </a:rPr>
              <a:t>Y</a:t>
            </a:r>
            <a:r>
              <a:rPr lang="en-GB" altLang="cs-CZ"/>
              <a:t>;</a:t>
            </a:r>
          </a:p>
          <a:p>
            <a:pPr>
              <a:spcBef>
                <a:spcPct val="10000"/>
              </a:spcBef>
            </a:pPr>
            <a:r>
              <a:rPr lang="en-GB" altLang="cs-CZ"/>
              <a:t>		-</a:t>
            </a:r>
            <a:r>
              <a:rPr lang="cs-CZ" altLang="cs-CZ">
                <a:solidFill>
                  <a:srgbClr val="00CC00"/>
                </a:solidFill>
              </a:rPr>
              <a:t>vyhlazování spotřeby </a:t>
            </a:r>
            <a:r>
              <a:rPr lang="cs-CZ" altLang="cs-CZ"/>
              <a:t>přes celý život</a:t>
            </a:r>
            <a:r>
              <a:rPr lang="en-GB" altLang="cs-CZ"/>
              <a:t> </a:t>
            </a:r>
            <a:r>
              <a:rPr lang="cs-CZ" altLang="cs-CZ"/>
              <a:t>				    </a:t>
            </a:r>
            <a:r>
              <a:rPr lang="en-GB" altLang="cs-CZ"/>
              <a:t>(</a:t>
            </a:r>
            <a:r>
              <a:rPr lang="en-GB" altLang="cs-CZ" i="1">
                <a:solidFill>
                  <a:schemeClr val="accent2"/>
                </a:solidFill>
              </a:rPr>
              <a:t>c</a:t>
            </a:r>
            <a:r>
              <a:rPr lang="en-GB" altLang="cs-CZ" i="1" baseline="-25000">
                <a:solidFill>
                  <a:schemeClr val="accent2"/>
                </a:solidFill>
              </a:rPr>
              <a:t>1</a:t>
            </a:r>
            <a:r>
              <a:rPr lang="en-GB" altLang="cs-CZ" i="1">
                <a:solidFill>
                  <a:schemeClr val="accent2"/>
                </a:solidFill>
              </a:rPr>
              <a:t>=c</a:t>
            </a:r>
            <a:r>
              <a:rPr lang="en-GB" altLang="cs-CZ" i="1" baseline="-25000">
                <a:solidFill>
                  <a:schemeClr val="accent2"/>
                </a:solidFill>
              </a:rPr>
              <a:t>2</a:t>
            </a:r>
            <a:r>
              <a:rPr lang="en-GB" altLang="cs-CZ" i="1">
                <a:solidFill>
                  <a:schemeClr val="accent2"/>
                </a:solidFill>
              </a:rPr>
              <a:t>=…=c</a:t>
            </a:r>
            <a:r>
              <a:rPr lang="en-GB" altLang="cs-CZ" i="1" baseline="-25000">
                <a:solidFill>
                  <a:schemeClr val="accent2"/>
                </a:solidFill>
              </a:rPr>
              <a:t>T</a:t>
            </a:r>
            <a:r>
              <a:rPr lang="en-GB" altLang="cs-CZ"/>
              <a:t>)- implicit</a:t>
            </a:r>
            <a:r>
              <a:rPr lang="cs-CZ" altLang="cs-CZ"/>
              <a:t>ně znamená </a:t>
            </a:r>
            <a:r>
              <a:rPr lang="cs-CZ" altLang="cs-CZ">
                <a:solidFill>
                  <a:srgbClr val="00CC00"/>
                </a:solidFill>
              </a:rPr>
              <a:t>nulové úroky</a:t>
            </a:r>
            <a:r>
              <a:rPr lang="en-GB" altLang="cs-CZ"/>
              <a:t>;</a:t>
            </a:r>
          </a:p>
          <a:p>
            <a:pPr>
              <a:spcBef>
                <a:spcPct val="10000"/>
              </a:spcBef>
            </a:pPr>
            <a:r>
              <a:rPr lang="en-GB" altLang="cs-CZ"/>
              <a:t>		- </a:t>
            </a:r>
            <a:r>
              <a:rPr lang="cs-CZ" altLang="cs-CZ"/>
              <a:t>není </a:t>
            </a:r>
            <a:r>
              <a:rPr lang="en-GB" altLang="cs-CZ">
                <a:solidFill>
                  <a:srgbClr val="00CC00"/>
                </a:solidFill>
              </a:rPr>
              <a:t>n</a:t>
            </a:r>
            <a:r>
              <a:rPr lang="cs-CZ" altLang="cs-CZ">
                <a:solidFill>
                  <a:srgbClr val="00CC00"/>
                </a:solidFill>
              </a:rPr>
              <a:t>ejistota</a:t>
            </a:r>
            <a:r>
              <a:rPr lang="en-GB" altLang="cs-CZ"/>
              <a:t> o</a:t>
            </a:r>
            <a:r>
              <a:rPr lang="cs-CZ" altLang="cs-CZ"/>
              <a:t>hledně budoucích </a:t>
            </a:r>
            <a:r>
              <a:rPr lang="en-GB" altLang="cs-CZ" b="1" i="1"/>
              <a:t>Y</a:t>
            </a:r>
            <a:r>
              <a:rPr lang="en-GB" altLang="cs-CZ"/>
              <a:t>, </a:t>
            </a:r>
            <a:r>
              <a:rPr lang="en-GB" altLang="cs-CZ" b="1" i="1"/>
              <a:t>T</a:t>
            </a:r>
            <a:r>
              <a:rPr lang="en-GB" altLang="cs-CZ"/>
              <a:t>, </a:t>
            </a:r>
            <a:r>
              <a:rPr lang="en-GB" altLang="cs-CZ" b="1" i="1"/>
              <a:t>R</a:t>
            </a:r>
            <a:r>
              <a:rPr lang="en-GB" altLang="cs-CZ"/>
              <a:t>; </a:t>
            </a:r>
            <a:endParaRPr lang="cs-CZ" altLang="cs-CZ"/>
          </a:p>
          <a:p>
            <a:pPr>
              <a:spcBef>
                <a:spcPct val="10000"/>
              </a:spcBef>
            </a:pPr>
            <a:r>
              <a:rPr lang="cs-CZ" altLang="cs-CZ"/>
              <a:t>		- </a:t>
            </a:r>
            <a:r>
              <a:rPr lang="en-GB" altLang="cs-CZ">
                <a:solidFill>
                  <a:srgbClr val="00CC00"/>
                </a:solidFill>
              </a:rPr>
              <a:t>n</a:t>
            </a:r>
            <a:r>
              <a:rPr lang="cs-CZ" altLang="cs-CZ">
                <a:solidFill>
                  <a:srgbClr val="00CC00"/>
                </a:solidFill>
              </a:rPr>
              <a:t>emá počáteční bohatství</a:t>
            </a:r>
            <a:endParaRPr lang="en-GB" altLang="cs-CZ">
              <a:solidFill>
                <a:srgbClr val="00CC00"/>
              </a:solidFill>
            </a:endParaRPr>
          </a:p>
          <a:p>
            <a:pPr>
              <a:spcBef>
                <a:spcPct val="10000"/>
              </a:spcBef>
            </a:pPr>
            <a:r>
              <a:rPr lang="cs-CZ" altLang="cs-CZ" u="sng">
                <a:solidFill>
                  <a:schemeClr val="accent2"/>
                </a:solidFill>
              </a:rPr>
              <a:t>Rozhodování spotřebitele</a:t>
            </a:r>
            <a:r>
              <a:rPr lang="en-GB" altLang="cs-CZ" u="sng">
                <a:solidFill>
                  <a:schemeClr val="accent2"/>
                </a:solidFill>
              </a:rPr>
              <a:t>:</a:t>
            </a:r>
            <a:r>
              <a:rPr lang="en-GB" altLang="cs-CZ"/>
              <a:t> 		</a:t>
            </a:r>
            <a:endParaRPr lang="cs-CZ" altLang="cs-CZ"/>
          </a:p>
          <a:p>
            <a:r>
              <a:rPr lang="cs-CZ" altLang="cs-CZ"/>
              <a:t>Celoživotní příjem</a:t>
            </a:r>
            <a:r>
              <a:rPr lang="en-GB" altLang="cs-CZ"/>
              <a:t>= </a:t>
            </a:r>
            <a:r>
              <a:rPr lang="en-GB" altLang="cs-CZ" b="1" i="1">
                <a:solidFill>
                  <a:schemeClr val="accent2"/>
                </a:solidFill>
              </a:rPr>
              <a:t>R.Y</a:t>
            </a:r>
            <a:r>
              <a:rPr lang="en-GB" altLang="cs-CZ" b="1" i="1"/>
              <a:t>		</a:t>
            </a:r>
          </a:p>
          <a:p>
            <a:r>
              <a:rPr lang="cs-CZ" altLang="cs-CZ"/>
              <a:t>					 </a:t>
            </a:r>
            <a:r>
              <a:rPr lang="en-GB" altLang="cs-CZ" b="1" i="1">
                <a:solidFill>
                  <a:schemeClr val="accent2"/>
                </a:solidFill>
              </a:rPr>
              <a:t>C. T </a:t>
            </a:r>
            <a:r>
              <a:rPr lang="en-GB" altLang="cs-CZ">
                <a:solidFill>
                  <a:schemeClr val="accent2"/>
                </a:solidFill>
              </a:rPr>
              <a:t>= </a:t>
            </a:r>
            <a:r>
              <a:rPr lang="en-GB" altLang="cs-CZ" b="1" i="1">
                <a:solidFill>
                  <a:schemeClr val="accent2"/>
                </a:solidFill>
              </a:rPr>
              <a:t>R.Y</a:t>
            </a:r>
            <a:endParaRPr lang="cs-CZ" altLang="cs-CZ">
              <a:solidFill>
                <a:schemeClr val="accent2"/>
              </a:solidFill>
            </a:endParaRPr>
          </a:p>
          <a:p>
            <a:r>
              <a:rPr lang="cs-CZ" altLang="cs-CZ"/>
              <a:t>Celoživotní spotřeba</a:t>
            </a:r>
            <a:r>
              <a:rPr lang="en-GB" altLang="cs-CZ"/>
              <a:t>= </a:t>
            </a:r>
            <a:r>
              <a:rPr lang="en-GB" altLang="cs-CZ" b="1" i="1">
                <a:solidFill>
                  <a:schemeClr val="accent2"/>
                </a:solidFill>
              </a:rPr>
              <a:t>C. T</a:t>
            </a:r>
            <a:endParaRPr lang="en-GB" altLang="cs-CZ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</a:pPr>
            <a:r>
              <a:rPr lang="en-GB" altLang="cs-CZ" sz="2000"/>
              <a:t>							</a:t>
            </a:r>
          </a:p>
        </p:txBody>
      </p:sp>
      <p:sp>
        <p:nvSpPr>
          <p:cNvPr id="176137" name="AutoShape 9"/>
          <p:cNvSpPr>
            <a:spLocks/>
          </p:cNvSpPr>
          <p:nvPr/>
        </p:nvSpPr>
        <p:spPr bwMode="auto">
          <a:xfrm>
            <a:off x="3703638" y="5700713"/>
            <a:ext cx="133350" cy="1157287"/>
          </a:xfrm>
          <a:prstGeom prst="rightBrace">
            <a:avLst>
              <a:gd name="adj1" fmla="val 72321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76138" name="Line 10"/>
          <p:cNvSpPr>
            <a:spLocks noChangeShapeType="1"/>
          </p:cNvSpPr>
          <p:nvPr/>
        </p:nvSpPr>
        <p:spPr bwMode="auto">
          <a:xfrm flipV="1">
            <a:off x="3851275" y="6246813"/>
            <a:ext cx="658813" cy="333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6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6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6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6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6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6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6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6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6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6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7" grpId="0" animBg="1"/>
      <p:bldP spid="1761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211138" y="612775"/>
            <a:ext cx="8691562" cy="159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cs-CZ" altLang="cs-CZ"/>
              <a:t>Rozhodování spotřebitele</a:t>
            </a:r>
            <a:r>
              <a:rPr lang="en-GB" altLang="cs-CZ"/>
              <a:t>: 		</a:t>
            </a:r>
            <a:endParaRPr lang="cs-CZ" altLang="cs-CZ"/>
          </a:p>
          <a:p>
            <a:pPr>
              <a:spcBef>
                <a:spcPct val="10000"/>
              </a:spcBef>
            </a:pPr>
            <a:r>
              <a:rPr lang="cs-CZ" altLang="cs-CZ"/>
              <a:t>Celoživotní příjem</a:t>
            </a:r>
            <a:r>
              <a:rPr lang="en-GB" altLang="cs-CZ"/>
              <a:t>= </a:t>
            </a:r>
            <a:r>
              <a:rPr lang="en-GB" altLang="cs-CZ" b="1" i="1">
                <a:solidFill>
                  <a:schemeClr val="accent2"/>
                </a:solidFill>
              </a:rPr>
              <a:t>R.Y	</a:t>
            </a:r>
            <a:r>
              <a:rPr lang="en-GB" altLang="cs-CZ" b="1" i="1"/>
              <a:t>	 </a:t>
            </a:r>
            <a:r>
              <a:rPr lang="en-GB" altLang="cs-CZ" b="1" i="1">
                <a:solidFill>
                  <a:schemeClr val="accent2"/>
                </a:solidFill>
              </a:rPr>
              <a:t>C. T </a:t>
            </a:r>
            <a:r>
              <a:rPr lang="en-GB" altLang="cs-CZ">
                <a:solidFill>
                  <a:schemeClr val="accent2"/>
                </a:solidFill>
              </a:rPr>
              <a:t>= </a:t>
            </a:r>
            <a:r>
              <a:rPr lang="en-GB" altLang="cs-CZ" b="1" i="1">
                <a:solidFill>
                  <a:schemeClr val="accent2"/>
                </a:solidFill>
              </a:rPr>
              <a:t>R.Y</a:t>
            </a:r>
          </a:p>
          <a:p>
            <a:pPr>
              <a:spcBef>
                <a:spcPct val="10000"/>
              </a:spcBef>
            </a:pPr>
            <a:r>
              <a:rPr lang="cs-CZ" altLang="cs-CZ"/>
              <a:t>Celoživotní spotřeba</a:t>
            </a:r>
            <a:r>
              <a:rPr lang="en-GB" altLang="cs-CZ"/>
              <a:t>= </a:t>
            </a:r>
            <a:r>
              <a:rPr lang="en-GB" altLang="cs-CZ" b="1" i="1">
                <a:solidFill>
                  <a:schemeClr val="accent2"/>
                </a:solidFill>
              </a:rPr>
              <a:t>C. T</a:t>
            </a:r>
            <a:endParaRPr lang="en-GB" altLang="cs-CZ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</a:pPr>
            <a:r>
              <a:rPr lang="en-GB" altLang="cs-CZ" sz="2000"/>
              <a:t>							</a:t>
            </a:r>
          </a:p>
        </p:txBody>
      </p:sp>
      <p:graphicFrame>
        <p:nvGraphicFramePr>
          <p:cNvPr id="188421" name="Object 5"/>
          <p:cNvGraphicFramePr>
            <a:graphicFrameLocks noChangeAspect="1"/>
          </p:cNvGraphicFramePr>
          <p:nvPr/>
        </p:nvGraphicFramePr>
        <p:xfrm>
          <a:off x="0" y="3611563"/>
          <a:ext cx="5703888" cy="324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6" name="Obrázek" r:id="rId3" imgW="3562200" imgH="2028960" progId="Word.Picture.8">
                  <p:embed/>
                </p:oleObj>
              </mc:Choice>
              <mc:Fallback>
                <p:oleObj name="Obrázek" r:id="rId3" imgW="3562200" imgH="202896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611563"/>
                        <a:ext cx="5703888" cy="3246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2" name="Object 6"/>
          <p:cNvGraphicFramePr>
            <a:graphicFrameLocks noChangeAspect="1"/>
          </p:cNvGraphicFramePr>
          <p:nvPr/>
        </p:nvGraphicFramePr>
        <p:xfrm>
          <a:off x="5010150" y="2363788"/>
          <a:ext cx="11017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7" name="Rovnice" r:id="rId5" imgW="609480" imgH="393480" progId="Equation.3">
                  <p:embed/>
                </p:oleObj>
              </mc:Choice>
              <mc:Fallback>
                <p:oleObj name="Rovnice" r:id="rId5" imgW="6094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2363788"/>
                        <a:ext cx="1101725" cy="70802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3" name="AutoShape 7"/>
          <p:cNvSpPr>
            <a:spLocks/>
          </p:cNvSpPr>
          <p:nvPr/>
        </p:nvSpPr>
        <p:spPr bwMode="auto">
          <a:xfrm>
            <a:off x="3887788" y="1035050"/>
            <a:ext cx="90487" cy="793750"/>
          </a:xfrm>
          <a:prstGeom prst="rightBrace">
            <a:avLst>
              <a:gd name="adj1" fmla="val 73100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88424" name="Line 8"/>
          <p:cNvSpPr>
            <a:spLocks noChangeShapeType="1"/>
          </p:cNvSpPr>
          <p:nvPr/>
        </p:nvSpPr>
        <p:spPr bwMode="auto">
          <a:xfrm flipV="1">
            <a:off x="3976688" y="1317625"/>
            <a:ext cx="714375" cy="1190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graphicFrame>
        <p:nvGraphicFramePr>
          <p:cNvPr id="188425" name="Object 9"/>
          <p:cNvGraphicFramePr>
            <a:graphicFrameLocks noChangeAspect="1"/>
          </p:cNvGraphicFramePr>
          <p:nvPr/>
        </p:nvGraphicFramePr>
        <p:xfrm>
          <a:off x="6607175" y="2355850"/>
          <a:ext cx="20193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8" name="Rovnice" r:id="rId7" imgW="1117440" imgH="393480" progId="Equation.3">
                  <p:embed/>
                </p:oleObj>
              </mc:Choice>
              <mc:Fallback>
                <p:oleObj name="Rovnice" r:id="rId7" imgW="111744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7175" y="2355850"/>
                        <a:ext cx="2019300" cy="70802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6" name="Object 10"/>
          <p:cNvGraphicFramePr>
            <a:graphicFrameLocks noChangeAspect="1"/>
          </p:cNvGraphicFramePr>
          <p:nvPr/>
        </p:nvGraphicFramePr>
        <p:xfrm>
          <a:off x="4941888" y="3254375"/>
          <a:ext cx="236378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9" name="Rovnice" r:id="rId9" imgW="1307880" imgH="393480" progId="Equation.3">
                  <p:embed/>
                </p:oleObj>
              </mc:Choice>
              <mc:Fallback>
                <p:oleObj name="Rovnice" r:id="rId9" imgW="130788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888" y="3254375"/>
                        <a:ext cx="2363787" cy="70802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7" name="Object 11"/>
          <p:cNvGraphicFramePr>
            <a:graphicFrameLocks noChangeAspect="1"/>
          </p:cNvGraphicFramePr>
          <p:nvPr/>
        </p:nvGraphicFramePr>
        <p:xfrm>
          <a:off x="4940300" y="4167188"/>
          <a:ext cx="42037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0" name="Rovnice" r:id="rId11" imgW="2323800" imgH="393480" progId="Equation.3">
                  <p:embed/>
                </p:oleObj>
              </mc:Choice>
              <mc:Fallback>
                <p:oleObj name="Rovnice" r:id="rId11" imgW="232380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4167188"/>
                        <a:ext cx="4203700" cy="70961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8" name="AutoShape 12"/>
          <p:cNvSpPr>
            <a:spLocks/>
          </p:cNvSpPr>
          <p:nvPr/>
        </p:nvSpPr>
        <p:spPr bwMode="auto">
          <a:xfrm rot="5400000">
            <a:off x="6734175" y="323851"/>
            <a:ext cx="219075" cy="3778250"/>
          </a:xfrm>
          <a:prstGeom prst="leftBrace">
            <a:avLst>
              <a:gd name="adj1" fmla="val 143720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88429" name="Line 13"/>
          <p:cNvSpPr>
            <a:spLocks noChangeShapeType="1"/>
          </p:cNvSpPr>
          <p:nvPr/>
        </p:nvSpPr>
        <p:spPr bwMode="auto">
          <a:xfrm>
            <a:off x="5684838" y="1489075"/>
            <a:ext cx="1098550" cy="6302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graphicFrame>
        <p:nvGraphicFramePr>
          <p:cNvPr id="188430" name="Object 14"/>
          <p:cNvGraphicFramePr>
            <a:graphicFrameLocks noChangeAspect="1"/>
          </p:cNvGraphicFramePr>
          <p:nvPr/>
        </p:nvGraphicFramePr>
        <p:xfrm>
          <a:off x="5673725" y="5059363"/>
          <a:ext cx="2389188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1" name="Rovnice" r:id="rId13" imgW="1320480" imgH="393480" progId="Equation.3">
                  <p:embed/>
                </p:oleObj>
              </mc:Choice>
              <mc:Fallback>
                <p:oleObj name="Rovnice" r:id="rId13" imgW="132048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3725" y="5059363"/>
                        <a:ext cx="2389188" cy="70961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31" name="Rectangle 15"/>
          <p:cNvSpPr>
            <a:spLocks noChangeArrowheads="1"/>
          </p:cNvSpPr>
          <p:nvPr/>
        </p:nvSpPr>
        <p:spPr bwMode="auto">
          <a:xfrm>
            <a:off x="549275" y="-125413"/>
            <a:ext cx="8447088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Modigliani</a:t>
            </a:r>
            <a:r>
              <a:rPr lang="cs-CZ" altLang="cs-CZ" sz="2800" b="1" i="1">
                <a:solidFill>
                  <a:schemeClr val="tx2"/>
                </a:solidFill>
              </a:rPr>
              <a:t>no h</a:t>
            </a:r>
            <a:r>
              <a:rPr lang="en-GB" altLang="cs-CZ" sz="2800" b="1" i="1">
                <a:solidFill>
                  <a:schemeClr val="tx2"/>
                </a:solidFill>
              </a:rPr>
              <a:t>ypot</a:t>
            </a:r>
            <a:r>
              <a:rPr lang="cs-CZ" altLang="cs-CZ" sz="2800" b="1" i="1">
                <a:solidFill>
                  <a:schemeClr val="tx2"/>
                </a:solidFill>
              </a:rPr>
              <a:t>éza životního cyklu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8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8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3" grpId="0" animBg="1"/>
      <p:bldP spid="188424" grpId="0" animBg="1"/>
      <p:bldP spid="188428" grpId="0" animBg="1"/>
      <p:bldP spid="1884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77156" name="Text Box 4"/>
          <p:cNvSpPr txBox="1">
            <a:spLocks noChangeArrowheads="1"/>
          </p:cNvSpPr>
          <p:nvPr/>
        </p:nvSpPr>
        <p:spPr bwMode="auto">
          <a:xfrm>
            <a:off x="211138" y="612775"/>
            <a:ext cx="8932862" cy="604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GB" altLang="cs-CZ" sz="2000"/>
              <a:t>2) </a:t>
            </a:r>
            <a:r>
              <a:rPr lang="cs-CZ" altLang="cs-CZ" i="1" u="sng">
                <a:solidFill>
                  <a:schemeClr val="accent2"/>
                </a:solidFill>
              </a:rPr>
              <a:t>Uvažování počátečního bohatství</a:t>
            </a:r>
            <a:r>
              <a:rPr lang="en-GB" altLang="cs-CZ" i="1" u="sng">
                <a:solidFill>
                  <a:schemeClr val="accent2"/>
                </a:solidFill>
              </a:rPr>
              <a:t> W</a:t>
            </a:r>
            <a:r>
              <a:rPr lang="en-GB" altLang="cs-CZ" sz="2000"/>
              <a:t> (</a:t>
            </a:r>
            <a:r>
              <a:rPr lang="cs-CZ" altLang="cs-CZ" sz="2000"/>
              <a:t>buď zděděné po předcích, nebo vlastní z minulých období</a:t>
            </a:r>
            <a:r>
              <a:rPr lang="en-GB" altLang="cs-CZ" sz="2000"/>
              <a:t>); </a:t>
            </a:r>
          </a:p>
          <a:p>
            <a:r>
              <a:rPr lang="cs-CZ" altLang="cs-CZ" sz="2000"/>
              <a:t>čas</a:t>
            </a:r>
            <a:r>
              <a:rPr lang="en-GB" altLang="cs-CZ" sz="2000"/>
              <a:t> t		</a:t>
            </a:r>
            <a:r>
              <a:rPr lang="en-GB" altLang="cs-CZ" sz="2200" b="1" i="1">
                <a:solidFill>
                  <a:schemeClr val="accent2"/>
                </a:solidFill>
              </a:rPr>
              <a:t>W</a:t>
            </a:r>
            <a:r>
              <a:rPr lang="en-GB" altLang="cs-CZ" sz="2200"/>
              <a:t> </a:t>
            </a:r>
            <a:r>
              <a:rPr lang="cs-CZ" altLang="cs-CZ" sz="2200"/>
              <a:t>bohatství</a:t>
            </a:r>
            <a:endParaRPr lang="en-GB" altLang="cs-CZ" sz="2200"/>
          </a:p>
          <a:p>
            <a:r>
              <a:rPr lang="en-GB" altLang="cs-CZ" sz="2200"/>
              <a:t>		</a:t>
            </a:r>
            <a:r>
              <a:rPr lang="en-GB" altLang="cs-CZ" sz="2200" b="1" i="1">
                <a:solidFill>
                  <a:schemeClr val="accent2"/>
                </a:solidFill>
              </a:rPr>
              <a:t>T-t</a:t>
            </a:r>
            <a:r>
              <a:rPr lang="en-GB" altLang="cs-CZ" sz="2200"/>
              <a:t> </a:t>
            </a:r>
            <a:r>
              <a:rPr lang="cs-CZ" altLang="cs-CZ" sz="2200"/>
              <a:t>zbytek života</a:t>
            </a:r>
            <a:endParaRPr lang="en-GB" altLang="cs-CZ" sz="2200"/>
          </a:p>
          <a:p>
            <a:r>
              <a:rPr lang="en-GB" altLang="cs-CZ" sz="2200"/>
              <a:t>		</a:t>
            </a:r>
            <a:r>
              <a:rPr lang="en-GB" altLang="cs-CZ" sz="2200" b="1" i="1">
                <a:solidFill>
                  <a:schemeClr val="accent2"/>
                </a:solidFill>
              </a:rPr>
              <a:t>R-t</a:t>
            </a:r>
            <a:r>
              <a:rPr lang="en-GB" altLang="cs-CZ" sz="2200"/>
              <a:t> </a:t>
            </a:r>
            <a:r>
              <a:rPr lang="cs-CZ" altLang="cs-CZ" sz="2200"/>
              <a:t>doba do důchodu</a:t>
            </a:r>
            <a:endParaRPr lang="en-GB" altLang="cs-CZ" sz="2200"/>
          </a:p>
          <a:p>
            <a:pPr>
              <a:spcBef>
                <a:spcPct val="60000"/>
              </a:spcBef>
            </a:pPr>
            <a:r>
              <a:rPr lang="cs-CZ" altLang="cs-CZ" i="1">
                <a:solidFill>
                  <a:schemeClr val="accent1"/>
                </a:solidFill>
              </a:rPr>
              <a:t>Pokud není žádná změna modelových parametrů, obě rovnice shodné</a:t>
            </a:r>
            <a:endParaRPr lang="en-GB" altLang="cs-CZ">
              <a:solidFill>
                <a:schemeClr val="accent1"/>
              </a:solidFill>
            </a:endParaRPr>
          </a:p>
          <a:p>
            <a:pPr>
              <a:spcBef>
                <a:spcPct val="10000"/>
              </a:spcBef>
            </a:pPr>
            <a:r>
              <a:rPr lang="en-GB" altLang="cs-CZ" sz="2000"/>
              <a:t>						</a:t>
            </a:r>
          </a:p>
          <a:p>
            <a:pPr>
              <a:spcBef>
                <a:spcPct val="10000"/>
              </a:spcBef>
            </a:pPr>
            <a:endParaRPr lang="en-GB" altLang="cs-CZ" sz="2000"/>
          </a:p>
          <a:p>
            <a:pPr>
              <a:spcBef>
                <a:spcPct val="10000"/>
              </a:spcBef>
            </a:pPr>
            <a:endParaRPr lang="cs-CZ" altLang="cs-CZ" sz="2000" u="sng"/>
          </a:p>
          <a:p>
            <a:pPr>
              <a:spcBef>
                <a:spcPct val="50000"/>
              </a:spcBef>
            </a:pPr>
            <a:r>
              <a:rPr lang="cs-CZ" altLang="cs-CZ" i="1" u="sng">
                <a:solidFill>
                  <a:schemeClr val="accent2"/>
                </a:solidFill>
              </a:rPr>
              <a:t>Vysvětlení </a:t>
            </a:r>
            <a:r>
              <a:rPr lang="en-GB" altLang="cs-CZ" i="1" u="sng">
                <a:solidFill>
                  <a:schemeClr val="accent2"/>
                </a:solidFill>
              </a:rPr>
              <a:t>Kuznetz</a:t>
            </a:r>
            <a:r>
              <a:rPr lang="cs-CZ" altLang="cs-CZ" i="1" u="sng">
                <a:solidFill>
                  <a:schemeClr val="accent2"/>
                </a:solidFill>
              </a:rPr>
              <a:t>ovy hádanky</a:t>
            </a:r>
            <a:r>
              <a:rPr lang="en-GB" altLang="cs-CZ" i="1" u="sng">
                <a:solidFill>
                  <a:schemeClr val="accent2"/>
                </a:solidFill>
              </a:rPr>
              <a:t>:</a:t>
            </a:r>
            <a:endParaRPr lang="en-GB" altLang="cs-CZ" i="1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</a:pPr>
            <a:endParaRPr lang="en-GB" altLang="cs-CZ" i="1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</a:pPr>
            <a:endParaRPr lang="en-GB" altLang="cs-CZ" sz="2000"/>
          </a:p>
          <a:p>
            <a:pPr>
              <a:spcBef>
                <a:spcPct val="10000"/>
              </a:spcBef>
            </a:pPr>
            <a:endParaRPr lang="en-GB" altLang="cs-CZ" sz="2000"/>
          </a:p>
          <a:p>
            <a:pPr>
              <a:spcBef>
                <a:spcPct val="10000"/>
              </a:spcBef>
            </a:pPr>
            <a:r>
              <a:rPr lang="cs-CZ" altLang="cs-CZ" sz="2200" i="1">
                <a:solidFill>
                  <a:schemeClr val="accent1"/>
                </a:solidFill>
              </a:rPr>
              <a:t>Krátkodobě-</a:t>
            </a:r>
            <a:r>
              <a:rPr lang="en-GB" altLang="cs-CZ" sz="2200"/>
              <a:t> </a:t>
            </a:r>
            <a:r>
              <a:rPr lang="cs-CZ" altLang="cs-CZ" sz="2200"/>
              <a:t>změna v </a:t>
            </a:r>
            <a:r>
              <a:rPr lang="en-GB" altLang="cs-CZ" sz="2200"/>
              <a:t>Y </a:t>
            </a:r>
            <a:r>
              <a:rPr lang="cs-CZ" altLang="cs-CZ" sz="2200"/>
              <a:t>neovlivní </a:t>
            </a:r>
            <a:r>
              <a:rPr lang="en-GB" altLang="cs-CZ" sz="2200"/>
              <a:t>W, </a:t>
            </a:r>
            <a:r>
              <a:rPr lang="cs-CZ" altLang="cs-CZ" sz="2200"/>
              <a:t>nárůst </a:t>
            </a:r>
            <a:r>
              <a:rPr lang="en-GB" altLang="cs-CZ" sz="2200"/>
              <a:t>Y </a:t>
            </a:r>
            <a:r>
              <a:rPr lang="cs-CZ" altLang="cs-CZ" sz="2200"/>
              <a:t>sníží</a:t>
            </a:r>
            <a:r>
              <a:rPr lang="en-GB" altLang="cs-CZ" sz="2200"/>
              <a:t> APC</a:t>
            </a:r>
            <a:endParaRPr lang="cs-CZ" altLang="cs-CZ" sz="2200"/>
          </a:p>
          <a:p>
            <a:pPr>
              <a:spcBef>
                <a:spcPct val="10000"/>
              </a:spcBef>
            </a:pPr>
            <a:r>
              <a:rPr lang="cs-CZ" altLang="cs-CZ" sz="2200" i="1">
                <a:solidFill>
                  <a:schemeClr val="accent1"/>
                </a:solidFill>
              </a:rPr>
              <a:t>Dlouhodobě-</a:t>
            </a:r>
            <a:r>
              <a:rPr lang="en-GB" altLang="cs-CZ" sz="2200"/>
              <a:t> </a:t>
            </a:r>
            <a:r>
              <a:rPr lang="cs-CZ" altLang="cs-CZ" sz="2200"/>
              <a:t>nárůst </a:t>
            </a:r>
            <a:r>
              <a:rPr lang="en-GB" altLang="cs-CZ" sz="2200"/>
              <a:t>Y </a:t>
            </a:r>
            <a:r>
              <a:rPr lang="cs-CZ" altLang="cs-CZ" sz="2200"/>
              <a:t>zanmená nárůst </a:t>
            </a:r>
            <a:r>
              <a:rPr lang="en-GB" altLang="cs-CZ" sz="2200"/>
              <a:t>W, t</a:t>
            </a:r>
            <a:r>
              <a:rPr lang="cs-CZ" altLang="cs-CZ" sz="2200"/>
              <a:t>edy</a:t>
            </a:r>
            <a:r>
              <a:rPr lang="en-GB" altLang="cs-CZ" sz="2200"/>
              <a:t> APC </a:t>
            </a:r>
            <a:r>
              <a:rPr lang="cs-CZ" altLang="cs-CZ" sz="2200"/>
              <a:t>se nemění s dlouhodobými změnami </a:t>
            </a:r>
            <a:r>
              <a:rPr lang="en-GB" altLang="cs-CZ" sz="2200"/>
              <a:t>Y	</a:t>
            </a:r>
            <a:r>
              <a:rPr lang="en-GB" altLang="cs-CZ" sz="2000"/>
              <a:t>					</a:t>
            </a:r>
          </a:p>
        </p:txBody>
      </p:sp>
      <p:graphicFrame>
        <p:nvGraphicFramePr>
          <p:cNvPr id="177158" name="Object 6"/>
          <p:cNvGraphicFramePr>
            <a:graphicFrameLocks noChangeAspect="1"/>
          </p:cNvGraphicFramePr>
          <p:nvPr/>
        </p:nvGraphicFramePr>
        <p:xfrm>
          <a:off x="5343525" y="1122363"/>
          <a:ext cx="265906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93" name="Rovnice" r:id="rId3" imgW="1549080" imgH="203040" progId="Equation.3">
                  <p:embed/>
                </p:oleObj>
              </mc:Choice>
              <mc:Fallback>
                <p:oleObj name="Rovnice" r:id="rId3" imgW="154908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525" y="1122363"/>
                        <a:ext cx="265906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6" name="Line 14"/>
          <p:cNvSpPr>
            <a:spLocks noChangeShapeType="1"/>
          </p:cNvSpPr>
          <p:nvPr/>
        </p:nvSpPr>
        <p:spPr bwMode="auto">
          <a:xfrm>
            <a:off x="6397625" y="1408113"/>
            <a:ext cx="0" cy="1936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graphicFrame>
        <p:nvGraphicFramePr>
          <p:cNvPr id="177167" name="Object 15"/>
          <p:cNvGraphicFramePr>
            <a:graphicFrameLocks noChangeAspect="1"/>
          </p:cNvGraphicFramePr>
          <p:nvPr/>
        </p:nvGraphicFramePr>
        <p:xfrm>
          <a:off x="5408613" y="1628775"/>
          <a:ext cx="208438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94" name="Rovnice" r:id="rId5" imgW="1218960" imgH="393480" progId="Equation.3">
                  <p:embed/>
                </p:oleObj>
              </mc:Choice>
              <mc:Fallback>
                <p:oleObj name="Rovnice" r:id="rId5" imgW="121896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613" y="1628775"/>
                        <a:ext cx="2084387" cy="66992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8" name="Object 16"/>
          <p:cNvGraphicFramePr>
            <a:graphicFrameLocks noChangeAspect="1"/>
          </p:cNvGraphicFramePr>
          <p:nvPr/>
        </p:nvGraphicFramePr>
        <p:xfrm>
          <a:off x="233363" y="3097213"/>
          <a:ext cx="849788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95" name="Rovnice" r:id="rId7" imgW="4724280" imgH="431640" progId="Equation.3">
                  <p:embed/>
                </p:oleObj>
              </mc:Choice>
              <mc:Fallback>
                <p:oleObj name="Rovnice" r:id="rId7" imgW="4724280" imgH="431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3097213"/>
                        <a:ext cx="8497887" cy="7747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9" name="Object 17"/>
          <p:cNvGraphicFramePr>
            <a:graphicFrameLocks noChangeAspect="1"/>
          </p:cNvGraphicFramePr>
          <p:nvPr/>
        </p:nvGraphicFramePr>
        <p:xfrm>
          <a:off x="307975" y="4543425"/>
          <a:ext cx="22066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96" name="Rovnice" r:id="rId9" imgW="1218960" imgH="393480" progId="Equation.3">
                  <p:embed/>
                </p:oleObj>
              </mc:Choice>
              <mc:Fallback>
                <p:oleObj name="Rovnice" r:id="rId9" imgW="121896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4543425"/>
                        <a:ext cx="2206625" cy="70961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70" name="Object 18"/>
          <p:cNvGraphicFramePr>
            <a:graphicFrameLocks noChangeAspect="1"/>
          </p:cNvGraphicFramePr>
          <p:nvPr/>
        </p:nvGraphicFramePr>
        <p:xfrm>
          <a:off x="4067175" y="4545013"/>
          <a:ext cx="3217863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97" name="Rovnice" r:id="rId11" imgW="1777680" imgH="393480" progId="Equation.3">
                  <p:embed/>
                </p:oleObj>
              </mc:Choice>
              <mc:Fallback>
                <p:oleObj name="Rovnice" r:id="rId11" imgW="177768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545013"/>
                        <a:ext cx="3217863" cy="70961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71" name="Line 19"/>
          <p:cNvSpPr>
            <a:spLocks noChangeShapeType="1"/>
          </p:cNvSpPr>
          <p:nvPr/>
        </p:nvSpPr>
        <p:spPr bwMode="auto">
          <a:xfrm>
            <a:off x="2541588" y="4903788"/>
            <a:ext cx="149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77172" name="Rectangle 20"/>
          <p:cNvSpPr>
            <a:spLocks noChangeArrowheads="1"/>
          </p:cNvSpPr>
          <p:nvPr/>
        </p:nvSpPr>
        <p:spPr bwMode="auto">
          <a:xfrm>
            <a:off x="549275" y="-125413"/>
            <a:ext cx="8447088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Modigliani</a:t>
            </a:r>
            <a:r>
              <a:rPr lang="cs-CZ" altLang="cs-CZ" sz="2800" b="1" i="1">
                <a:solidFill>
                  <a:schemeClr val="tx2"/>
                </a:solidFill>
              </a:rPr>
              <a:t>no h</a:t>
            </a:r>
            <a:r>
              <a:rPr lang="en-GB" altLang="cs-CZ" sz="2800" b="1" i="1">
                <a:solidFill>
                  <a:schemeClr val="tx2"/>
                </a:solidFill>
              </a:rPr>
              <a:t>ypot</a:t>
            </a:r>
            <a:r>
              <a:rPr lang="cs-CZ" altLang="cs-CZ" sz="2800" b="1" i="1">
                <a:solidFill>
                  <a:schemeClr val="tx2"/>
                </a:solidFill>
              </a:rPr>
              <a:t>éza životního cyklu II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7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7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7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7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7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77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771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6" grpId="0" animBg="1"/>
      <p:bldP spid="1771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211138" y="612775"/>
            <a:ext cx="8932862" cy="554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cs-CZ" altLang="cs-CZ" b="1" i="1" u="sng">
                <a:solidFill>
                  <a:schemeClr val="accent2"/>
                </a:solidFill>
              </a:rPr>
              <a:t>I</a:t>
            </a:r>
            <a:r>
              <a:rPr lang="en-GB" altLang="cs-CZ" b="1" i="1" u="sng">
                <a:solidFill>
                  <a:schemeClr val="accent2"/>
                </a:solidFill>
              </a:rPr>
              <a:t>mpli</a:t>
            </a:r>
            <a:r>
              <a:rPr lang="cs-CZ" altLang="cs-CZ" b="1" i="1" u="sng">
                <a:solidFill>
                  <a:schemeClr val="accent2"/>
                </a:solidFill>
              </a:rPr>
              <a:t>kace modelu</a:t>
            </a:r>
            <a:endParaRPr lang="en-GB" altLang="cs-CZ">
              <a:solidFill>
                <a:schemeClr val="accent2"/>
              </a:solidFill>
            </a:endParaRPr>
          </a:p>
          <a:p>
            <a:pPr lvl="1">
              <a:spcBef>
                <a:spcPct val="10000"/>
              </a:spcBef>
              <a:buFontTx/>
              <a:buChar char="•"/>
            </a:pPr>
            <a:r>
              <a:rPr lang="cs-CZ" altLang="cs-CZ" sz="2200" i="1">
                <a:solidFill>
                  <a:srgbClr val="00CC00"/>
                </a:solidFill>
              </a:rPr>
              <a:t>Úspory se mění v různých životních fázích</a:t>
            </a:r>
            <a:r>
              <a:rPr lang="en-GB" altLang="cs-CZ" sz="2200"/>
              <a:t> (</a:t>
            </a:r>
            <a:r>
              <a:rPr lang="cs-CZ" altLang="cs-CZ" sz="2200"/>
              <a:t>mladí více spoří</a:t>
            </a:r>
            <a:r>
              <a:rPr lang="en-GB" altLang="cs-CZ" sz="2200"/>
              <a:t>)</a:t>
            </a:r>
          </a:p>
          <a:p>
            <a:pPr lvl="1">
              <a:spcBef>
                <a:spcPct val="10000"/>
              </a:spcBef>
              <a:buFontTx/>
              <a:buChar char="•"/>
            </a:pPr>
            <a:r>
              <a:rPr lang="en-GB" altLang="cs-CZ" sz="2200"/>
              <a:t>Agreg</a:t>
            </a:r>
            <a:r>
              <a:rPr lang="cs-CZ" altLang="cs-CZ" sz="2200"/>
              <a:t>ované úspory závisejí na </a:t>
            </a:r>
            <a:r>
              <a:rPr lang="en-GB" altLang="cs-CZ" sz="2200" i="1">
                <a:solidFill>
                  <a:srgbClr val="00CC00"/>
                </a:solidFill>
              </a:rPr>
              <a:t>demogra</a:t>
            </a:r>
            <a:r>
              <a:rPr lang="cs-CZ" altLang="cs-CZ" sz="2200" i="1">
                <a:solidFill>
                  <a:srgbClr val="00CC00"/>
                </a:solidFill>
              </a:rPr>
              <a:t>fických </a:t>
            </a:r>
            <a:r>
              <a:rPr lang="en-GB" altLang="cs-CZ" sz="2200" i="1">
                <a:solidFill>
                  <a:srgbClr val="00CC00"/>
                </a:solidFill>
              </a:rPr>
              <a:t>trend</a:t>
            </a:r>
            <a:r>
              <a:rPr lang="cs-CZ" altLang="cs-CZ" sz="2200" i="1">
                <a:solidFill>
                  <a:srgbClr val="00CC00"/>
                </a:solidFill>
              </a:rPr>
              <a:t>ech</a:t>
            </a:r>
            <a:endParaRPr lang="en-GB" altLang="cs-CZ" sz="2200" i="1">
              <a:solidFill>
                <a:srgbClr val="00CC00"/>
              </a:solidFill>
            </a:endParaRPr>
          </a:p>
          <a:p>
            <a:pPr lvl="1">
              <a:spcBef>
                <a:spcPct val="10000"/>
              </a:spcBef>
              <a:buFontTx/>
              <a:buChar char="•"/>
            </a:pPr>
            <a:r>
              <a:rPr lang="cs-CZ" altLang="cs-CZ" sz="2200"/>
              <a:t>Na</a:t>
            </a:r>
            <a:r>
              <a:rPr lang="en-GB" altLang="cs-CZ" sz="2200"/>
              <a:t> agreg</a:t>
            </a:r>
            <a:r>
              <a:rPr lang="cs-CZ" altLang="cs-CZ" sz="2200"/>
              <a:t>ované úrovni</a:t>
            </a:r>
            <a:r>
              <a:rPr lang="en-GB" altLang="cs-CZ" sz="2200"/>
              <a:t>- </a:t>
            </a:r>
            <a:r>
              <a:rPr lang="cs-CZ" altLang="cs-CZ" sz="2200"/>
              <a:t>k</a:t>
            </a:r>
            <a:r>
              <a:rPr lang="en-GB" altLang="cs-CZ" sz="2200"/>
              <a:t>onstant</a:t>
            </a:r>
            <a:r>
              <a:rPr lang="cs-CZ" altLang="cs-CZ" sz="2200"/>
              <a:t>ní</a:t>
            </a:r>
            <a:r>
              <a:rPr lang="en-GB" altLang="cs-CZ" sz="2200"/>
              <a:t> popula</a:t>
            </a:r>
            <a:r>
              <a:rPr lang="cs-CZ" altLang="cs-CZ" sz="2200"/>
              <a:t>ce</a:t>
            </a:r>
            <a:r>
              <a:rPr lang="en-GB" altLang="cs-CZ" sz="2200"/>
              <a:t>- agreg</a:t>
            </a:r>
            <a:r>
              <a:rPr lang="cs-CZ" altLang="cs-CZ" sz="2200"/>
              <a:t>ované úspory by měly být konstatní</a:t>
            </a:r>
            <a:r>
              <a:rPr lang="en-GB" altLang="cs-CZ" sz="2200"/>
              <a:t>; </a:t>
            </a:r>
            <a:r>
              <a:rPr lang="cs-CZ" altLang="cs-CZ" sz="2200"/>
              <a:t>růst </a:t>
            </a:r>
            <a:r>
              <a:rPr lang="en-GB" altLang="cs-CZ" sz="2200"/>
              <a:t>popula</a:t>
            </a:r>
            <a:r>
              <a:rPr lang="cs-CZ" altLang="cs-CZ" sz="2200"/>
              <a:t>ce</a:t>
            </a:r>
            <a:r>
              <a:rPr lang="en-GB" altLang="cs-CZ" sz="2200"/>
              <a:t>- </a:t>
            </a:r>
            <a:r>
              <a:rPr lang="cs-CZ" altLang="cs-CZ" sz="2200"/>
              <a:t>čisté úspory</a:t>
            </a:r>
          </a:p>
          <a:p>
            <a:pPr lvl="1">
              <a:spcBef>
                <a:spcPct val="10000"/>
              </a:spcBef>
              <a:buFontTx/>
              <a:buChar char="•"/>
            </a:pPr>
            <a:r>
              <a:rPr lang="en-GB" altLang="cs-CZ" sz="2200"/>
              <a:t>St</a:t>
            </a:r>
            <a:r>
              <a:rPr lang="cs-CZ" altLang="cs-CZ" sz="2200"/>
              <a:t>át</a:t>
            </a:r>
            <a:r>
              <a:rPr lang="en-GB" altLang="cs-CZ" sz="2200"/>
              <a:t>- </a:t>
            </a:r>
            <a:r>
              <a:rPr lang="en-GB" altLang="cs-CZ" sz="2200" i="1">
                <a:solidFill>
                  <a:srgbClr val="00CC00"/>
                </a:solidFill>
              </a:rPr>
              <a:t>pen</a:t>
            </a:r>
            <a:r>
              <a:rPr lang="cs-CZ" altLang="cs-CZ" sz="2200" i="1">
                <a:solidFill>
                  <a:srgbClr val="00CC00"/>
                </a:solidFill>
              </a:rPr>
              <a:t>z</a:t>
            </a:r>
            <a:r>
              <a:rPr lang="en-GB" altLang="cs-CZ" sz="2200" i="1">
                <a:solidFill>
                  <a:srgbClr val="00CC00"/>
                </a:solidFill>
              </a:rPr>
              <a:t>i</a:t>
            </a:r>
            <a:r>
              <a:rPr lang="cs-CZ" altLang="cs-CZ" sz="2200" i="1">
                <a:solidFill>
                  <a:srgbClr val="00CC00"/>
                </a:solidFill>
              </a:rPr>
              <a:t>jní pojištění</a:t>
            </a:r>
            <a:r>
              <a:rPr lang="en-GB" altLang="cs-CZ" sz="2200" i="1">
                <a:solidFill>
                  <a:srgbClr val="00CC00"/>
                </a:solidFill>
              </a:rPr>
              <a:t>-</a:t>
            </a:r>
            <a:r>
              <a:rPr lang="en-GB" altLang="cs-CZ" sz="2200"/>
              <a:t> n</a:t>
            </a:r>
            <a:r>
              <a:rPr lang="cs-CZ" altLang="cs-CZ" sz="2200"/>
              <a:t>árůst daní</a:t>
            </a:r>
            <a:r>
              <a:rPr lang="en-GB" altLang="cs-CZ" sz="2200"/>
              <a:t>+ n</a:t>
            </a:r>
            <a:r>
              <a:rPr lang="cs-CZ" altLang="cs-CZ" sz="2200"/>
              <a:t>árůst penzí</a:t>
            </a:r>
            <a:r>
              <a:rPr lang="en-GB" altLang="cs-CZ" sz="2200"/>
              <a:t>- </a:t>
            </a:r>
            <a:r>
              <a:rPr lang="cs-CZ" altLang="cs-CZ" sz="2200" i="1">
                <a:solidFill>
                  <a:srgbClr val="00CC00"/>
                </a:solidFill>
              </a:rPr>
              <a:t>pokles úspor</a:t>
            </a:r>
            <a:endParaRPr lang="en-GB" altLang="cs-CZ" sz="2200" i="1">
              <a:solidFill>
                <a:srgbClr val="00CC00"/>
              </a:solidFill>
            </a:endParaRPr>
          </a:p>
          <a:p>
            <a:pPr>
              <a:spcBef>
                <a:spcPct val="10000"/>
              </a:spcBef>
            </a:pPr>
            <a:r>
              <a:rPr lang="en-GB" altLang="cs-CZ" b="1" i="1" u="sng">
                <a:solidFill>
                  <a:schemeClr val="accent2"/>
                </a:solidFill>
              </a:rPr>
              <a:t>M</a:t>
            </a:r>
            <a:r>
              <a:rPr lang="cs-CZ" altLang="cs-CZ" b="1" i="1" u="sng">
                <a:solidFill>
                  <a:schemeClr val="accent2"/>
                </a:solidFill>
              </a:rPr>
              <a:t>ožná rozšíření m</a:t>
            </a:r>
            <a:r>
              <a:rPr lang="en-GB" altLang="cs-CZ" b="1" i="1" u="sng">
                <a:solidFill>
                  <a:schemeClr val="accent2"/>
                </a:solidFill>
              </a:rPr>
              <a:t>odel</a:t>
            </a:r>
            <a:r>
              <a:rPr lang="cs-CZ" altLang="cs-CZ" b="1" i="1" u="sng">
                <a:solidFill>
                  <a:schemeClr val="accent2"/>
                </a:solidFill>
              </a:rPr>
              <a:t>u</a:t>
            </a:r>
            <a:endParaRPr lang="en-GB" altLang="cs-CZ" b="1" i="1" u="sng">
              <a:solidFill>
                <a:schemeClr val="accent2"/>
              </a:solidFill>
            </a:endParaRPr>
          </a:p>
          <a:p>
            <a:pPr lvl="1">
              <a:spcBef>
                <a:spcPct val="10000"/>
              </a:spcBef>
            </a:pPr>
            <a:r>
              <a:rPr lang="en-GB" altLang="cs-CZ" sz="2200"/>
              <a:t>a) </a:t>
            </a:r>
            <a:r>
              <a:rPr lang="cs-CZ" altLang="cs-CZ" sz="2200" i="1">
                <a:solidFill>
                  <a:srgbClr val="00CC00"/>
                </a:solidFill>
              </a:rPr>
              <a:t>Nejistota</a:t>
            </a:r>
            <a:r>
              <a:rPr lang="en-GB" altLang="cs-CZ" sz="2200"/>
              <a:t>- empiric</a:t>
            </a:r>
            <a:r>
              <a:rPr lang="cs-CZ" altLang="cs-CZ" sz="2200"/>
              <a:t>k</a:t>
            </a:r>
            <a:r>
              <a:rPr lang="en-GB" altLang="cs-CZ" sz="2200"/>
              <a:t>y – </a:t>
            </a:r>
            <a:r>
              <a:rPr lang="cs-CZ" altLang="cs-CZ" sz="2200"/>
              <a:t>důchodci nerozpouštějí své úspory podle HŽC</a:t>
            </a:r>
            <a:r>
              <a:rPr lang="en-GB" altLang="cs-CZ" sz="2200"/>
              <a:t>;</a:t>
            </a:r>
            <a:r>
              <a:rPr lang="cs-CZ" altLang="cs-CZ" sz="2200"/>
              <a:t> </a:t>
            </a:r>
            <a:r>
              <a:rPr lang="cs-CZ" altLang="cs-CZ" sz="2200" i="1">
                <a:solidFill>
                  <a:srgbClr val="00CC00"/>
                </a:solidFill>
              </a:rPr>
              <a:t>opatrnostní úspory</a:t>
            </a:r>
            <a:endParaRPr lang="en-GB" altLang="cs-CZ" sz="2200" i="1">
              <a:solidFill>
                <a:srgbClr val="00CC00"/>
              </a:solidFill>
            </a:endParaRPr>
          </a:p>
          <a:p>
            <a:pPr lvl="1">
              <a:spcBef>
                <a:spcPct val="10000"/>
              </a:spcBef>
            </a:pPr>
            <a:r>
              <a:rPr lang="en-GB" altLang="cs-CZ" sz="2200"/>
              <a:t>b) </a:t>
            </a:r>
            <a:r>
              <a:rPr lang="cs-CZ" altLang="cs-CZ" sz="2200" i="1">
                <a:solidFill>
                  <a:srgbClr val="00CC00"/>
                </a:solidFill>
              </a:rPr>
              <a:t>Dědictví</a:t>
            </a:r>
            <a:r>
              <a:rPr lang="en-GB" altLang="cs-CZ" sz="2200"/>
              <a:t>- altruistic</a:t>
            </a:r>
            <a:r>
              <a:rPr lang="cs-CZ" altLang="cs-CZ" sz="2200"/>
              <a:t>ká vazba na užitek budoucích generací</a:t>
            </a:r>
            <a:endParaRPr lang="en-GB" altLang="cs-CZ" sz="2200"/>
          </a:p>
          <a:p>
            <a:pPr lvl="1">
              <a:spcBef>
                <a:spcPct val="10000"/>
              </a:spcBef>
            </a:pPr>
            <a:r>
              <a:rPr lang="en-GB" altLang="cs-CZ" sz="2200"/>
              <a:t>c)</a:t>
            </a:r>
            <a:r>
              <a:rPr lang="cs-CZ" altLang="cs-CZ" sz="2200"/>
              <a:t> </a:t>
            </a:r>
            <a:r>
              <a:rPr lang="cs-CZ" altLang="cs-CZ" sz="2200" i="1">
                <a:solidFill>
                  <a:srgbClr val="00CC00"/>
                </a:solidFill>
              </a:rPr>
              <a:t>Úroková míra z úspor</a:t>
            </a:r>
            <a:endParaRPr lang="en-GB" altLang="cs-CZ" sz="2200" i="1">
              <a:solidFill>
                <a:srgbClr val="00CC00"/>
              </a:solidFill>
            </a:endParaRPr>
          </a:p>
          <a:p>
            <a:pPr lvl="1">
              <a:spcBef>
                <a:spcPct val="10000"/>
              </a:spcBef>
            </a:pPr>
            <a:r>
              <a:rPr lang="en-GB" altLang="cs-CZ" sz="2200"/>
              <a:t>d)</a:t>
            </a:r>
            <a:r>
              <a:rPr lang="cs-CZ" altLang="cs-CZ" sz="2200"/>
              <a:t> </a:t>
            </a:r>
            <a:r>
              <a:rPr lang="cs-CZ" altLang="cs-CZ" sz="2200" i="1">
                <a:solidFill>
                  <a:srgbClr val="00CC00"/>
                </a:solidFill>
              </a:rPr>
              <a:t>Změny věku odchodu do důchodu</a:t>
            </a:r>
            <a:endParaRPr lang="en-GB" altLang="cs-CZ" sz="2200" i="1">
              <a:solidFill>
                <a:srgbClr val="00CC00"/>
              </a:solidFill>
            </a:endParaRPr>
          </a:p>
          <a:p>
            <a:pPr lvl="1">
              <a:spcBef>
                <a:spcPct val="10000"/>
              </a:spcBef>
            </a:pPr>
            <a:r>
              <a:rPr lang="cs-CZ" altLang="cs-CZ" sz="2200"/>
              <a:t>e</a:t>
            </a:r>
            <a:r>
              <a:rPr lang="en-GB" altLang="cs-CZ" sz="2200"/>
              <a:t>) </a:t>
            </a:r>
            <a:r>
              <a:rPr lang="cs-CZ" altLang="cs-CZ" sz="2200"/>
              <a:t>Závislost na </a:t>
            </a:r>
            <a:r>
              <a:rPr lang="cs-CZ" altLang="cs-CZ" sz="2200" i="1">
                <a:solidFill>
                  <a:srgbClr val="00CC00"/>
                </a:solidFill>
              </a:rPr>
              <a:t>trzích aktiv (efekt bohatství)</a:t>
            </a:r>
            <a:endParaRPr lang="en-GB" altLang="cs-CZ" sz="2200" i="1">
              <a:solidFill>
                <a:srgbClr val="00CC00"/>
              </a:solidFill>
            </a:endParaRPr>
          </a:p>
          <a:p>
            <a:pPr lvl="1">
              <a:spcBef>
                <a:spcPct val="10000"/>
              </a:spcBef>
            </a:pPr>
            <a:r>
              <a:rPr lang="cs-CZ" altLang="cs-CZ" sz="2200"/>
              <a:t>f</a:t>
            </a:r>
            <a:r>
              <a:rPr lang="en-GB" altLang="cs-CZ" sz="2200"/>
              <a:t>) </a:t>
            </a:r>
            <a:r>
              <a:rPr lang="cs-CZ" altLang="cs-CZ" sz="2200" i="1">
                <a:solidFill>
                  <a:srgbClr val="00CC00"/>
                </a:solidFill>
              </a:rPr>
              <a:t>Různé profily důchodu a spotřeby </a:t>
            </a:r>
            <a:r>
              <a:rPr lang="cs-CZ" altLang="cs-CZ" sz="2200"/>
              <a:t>během života</a:t>
            </a:r>
            <a:endParaRPr lang="en-GB" altLang="cs-CZ" sz="2200" u="sng"/>
          </a:p>
          <a:p>
            <a:pPr>
              <a:spcBef>
                <a:spcPct val="10000"/>
              </a:spcBef>
            </a:pPr>
            <a:endParaRPr lang="en-GB" altLang="cs-CZ" sz="2000"/>
          </a:p>
        </p:txBody>
      </p:sp>
      <p:sp>
        <p:nvSpPr>
          <p:cNvPr id="178189" name="AutoShape 1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575550" y="3719513"/>
            <a:ext cx="466725" cy="215900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78190" name="AutoShape 1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515225" y="4062413"/>
            <a:ext cx="466725" cy="215900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78191" name="Rectangle 15"/>
          <p:cNvSpPr>
            <a:spLocks noChangeArrowheads="1"/>
          </p:cNvSpPr>
          <p:nvPr/>
        </p:nvSpPr>
        <p:spPr bwMode="auto">
          <a:xfrm>
            <a:off x="549275" y="-125413"/>
            <a:ext cx="8447088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Modigliani</a:t>
            </a:r>
            <a:r>
              <a:rPr lang="cs-CZ" altLang="cs-CZ" sz="2800" b="1" i="1">
                <a:solidFill>
                  <a:schemeClr val="tx2"/>
                </a:solidFill>
              </a:rPr>
              <a:t>no h</a:t>
            </a:r>
            <a:r>
              <a:rPr lang="en-GB" altLang="cs-CZ" sz="2800" b="1" i="1">
                <a:solidFill>
                  <a:schemeClr val="tx2"/>
                </a:solidFill>
              </a:rPr>
              <a:t>ypot</a:t>
            </a:r>
            <a:r>
              <a:rPr lang="cs-CZ" altLang="cs-CZ" sz="2800" b="1" i="1">
                <a:solidFill>
                  <a:schemeClr val="tx2"/>
                </a:solidFill>
              </a:rPr>
              <a:t>éza životního cyklu III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8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8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8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8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8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8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8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8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8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8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8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9" grpId="0" animBg="1"/>
      <p:bldP spid="17819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ChangeArrowheads="1"/>
          </p:cNvSpPr>
          <p:nvPr/>
        </p:nvSpPr>
        <p:spPr bwMode="auto">
          <a:xfrm>
            <a:off x="549275" y="-125413"/>
            <a:ext cx="8447088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Hypot</a:t>
            </a:r>
            <a:r>
              <a:rPr lang="cs-CZ" altLang="cs-CZ" sz="2800" b="1" i="1">
                <a:solidFill>
                  <a:schemeClr val="tx2"/>
                </a:solidFill>
              </a:rPr>
              <a:t>éza p</a:t>
            </a:r>
            <a:r>
              <a:rPr lang="en-GB" altLang="cs-CZ" sz="2800" b="1" i="1">
                <a:solidFill>
                  <a:schemeClr val="tx2"/>
                </a:solidFill>
              </a:rPr>
              <a:t>ermanent</a:t>
            </a:r>
            <a:r>
              <a:rPr lang="cs-CZ" altLang="cs-CZ" sz="2800" b="1" i="1">
                <a:solidFill>
                  <a:schemeClr val="tx2"/>
                </a:solidFill>
              </a:rPr>
              <a:t>ního důchodu </a:t>
            </a:r>
            <a:r>
              <a:rPr lang="en-GB" altLang="cs-CZ" sz="2800" b="1" i="1">
                <a:solidFill>
                  <a:schemeClr val="tx2"/>
                </a:solidFill>
              </a:rPr>
              <a:t>M. Friedman</a:t>
            </a:r>
            <a:r>
              <a:rPr lang="cs-CZ" altLang="cs-CZ" sz="2800" b="1" i="1">
                <a:solidFill>
                  <a:schemeClr val="tx2"/>
                </a:solidFill>
              </a:rPr>
              <a:t>a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211138" y="612775"/>
            <a:ext cx="8932862" cy="594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cs-CZ" altLang="cs-CZ" sz="2200"/>
              <a:t>Spotřeba závisí na „</a:t>
            </a:r>
            <a:r>
              <a:rPr lang="en-GB" altLang="cs-CZ" sz="2200" i="1">
                <a:solidFill>
                  <a:schemeClr val="accent2"/>
                </a:solidFill>
              </a:rPr>
              <a:t>permanent</a:t>
            </a:r>
            <a:r>
              <a:rPr lang="cs-CZ" altLang="cs-CZ" sz="2200" i="1">
                <a:solidFill>
                  <a:schemeClr val="accent2"/>
                </a:solidFill>
              </a:rPr>
              <a:t>ním důchodu“</a:t>
            </a:r>
            <a:r>
              <a:rPr lang="cs-CZ" altLang="cs-CZ" sz="2200"/>
              <a:t> </a:t>
            </a:r>
            <a:r>
              <a:rPr lang="cs-CZ" altLang="cs-CZ" sz="2000"/>
              <a:t>(dlouhodobá aproximace důchodu): </a:t>
            </a:r>
            <a:r>
              <a:rPr lang="en-GB" altLang="cs-CZ" b="1" i="1">
                <a:solidFill>
                  <a:schemeClr val="accent2"/>
                </a:solidFill>
              </a:rPr>
              <a:t>C=C(Y</a:t>
            </a:r>
            <a:r>
              <a:rPr lang="en-GB" altLang="cs-CZ" b="1" i="1" baseline="-25000">
                <a:solidFill>
                  <a:schemeClr val="accent2"/>
                </a:solidFill>
              </a:rPr>
              <a:t>P</a:t>
            </a:r>
            <a:r>
              <a:rPr lang="en-GB" altLang="cs-CZ" sz="2000" b="1" i="1">
                <a:solidFill>
                  <a:schemeClr val="accent2"/>
                </a:solidFill>
              </a:rPr>
              <a:t>)</a:t>
            </a:r>
            <a:r>
              <a:rPr lang="en-GB" altLang="cs-CZ" sz="2000"/>
              <a:t> </a:t>
            </a:r>
            <a:r>
              <a:rPr lang="cs-CZ" altLang="cs-CZ" sz="2000"/>
              <a:t>nebo</a:t>
            </a:r>
            <a:r>
              <a:rPr lang="en-GB" altLang="cs-CZ"/>
              <a:t> </a:t>
            </a:r>
            <a:r>
              <a:rPr lang="en-GB" altLang="cs-CZ" b="1" i="1">
                <a:solidFill>
                  <a:schemeClr val="accent2"/>
                </a:solidFill>
              </a:rPr>
              <a:t>C=c.Y</a:t>
            </a:r>
            <a:r>
              <a:rPr lang="en-GB" altLang="cs-CZ" b="1" i="1" baseline="-25000">
                <a:solidFill>
                  <a:schemeClr val="accent2"/>
                </a:solidFill>
              </a:rPr>
              <a:t>P</a:t>
            </a:r>
            <a:r>
              <a:rPr lang="en-GB" altLang="cs-CZ" b="1" i="1"/>
              <a:t> </a:t>
            </a:r>
            <a:r>
              <a:rPr lang="en-GB" altLang="cs-CZ"/>
              <a:t> </a:t>
            </a:r>
            <a:r>
              <a:rPr lang="en-GB" altLang="cs-CZ" sz="2000"/>
              <a:t>t</a:t>
            </a:r>
            <a:r>
              <a:rPr lang="cs-CZ" altLang="cs-CZ" sz="2000"/>
              <a:t>edy</a:t>
            </a:r>
            <a:r>
              <a:rPr lang="cs-CZ" altLang="cs-CZ"/>
              <a:t> </a:t>
            </a:r>
            <a:r>
              <a:rPr lang="en-GB" altLang="cs-CZ" b="1" i="1">
                <a:solidFill>
                  <a:schemeClr val="accent2"/>
                </a:solidFill>
              </a:rPr>
              <a:t>APC=C/Y=c.Y</a:t>
            </a:r>
            <a:r>
              <a:rPr lang="en-GB" altLang="cs-CZ" b="1" i="1" baseline="-25000">
                <a:solidFill>
                  <a:schemeClr val="accent2"/>
                </a:solidFill>
              </a:rPr>
              <a:t>P</a:t>
            </a:r>
            <a:r>
              <a:rPr lang="en-GB" altLang="cs-CZ" b="1" i="1">
                <a:solidFill>
                  <a:schemeClr val="accent2"/>
                </a:solidFill>
              </a:rPr>
              <a:t>/Y</a:t>
            </a:r>
            <a:endParaRPr lang="en-GB" altLang="cs-CZ" sz="200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cs-CZ" altLang="cs-CZ" i="1">
                <a:solidFill>
                  <a:srgbClr val="00CC00"/>
                </a:solidFill>
              </a:rPr>
              <a:t>Současný důchod</a:t>
            </a:r>
            <a:r>
              <a:rPr lang="en-GB" altLang="cs-CZ" i="1">
                <a:solidFill>
                  <a:srgbClr val="00CC00"/>
                </a:solidFill>
              </a:rPr>
              <a:t> Y</a:t>
            </a:r>
            <a:r>
              <a:rPr lang="cs-CZ" altLang="cs-CZ" i="1">
                <a:solidFill>
                  <a:srgbClr val="00CC00"/>
                </a:solidFill>
              </a:rPr>
              <a:t>= </a:t>
            </a:r>
            <a:r>
              <a:rPr lang="en-GB" altLang="cs-CZ" i="1">
                <a:solidFill>
                  <a:srgbClr val="00CC00"/>
                </a:solidFill>
              </a:rPr>
              <a:t>permanent</a:t>
            </a:r>
            <a:r>
              <a:rPr lang="cs-CZ" altLang="cs-CZ" i="1">
                <a:solidFill>
                  <a:srgbClr val="00CC00"/>
                </a:solidFill>
              </a:rPr>
              <a:t>ní důchod</a:t>
            </a:r>
            <a:r>
              <a:rPr lang="en-GB" altLang="cs-CZ" i="1">
                <a:solidFill>
                  <a:srgbClr val="00CC00"/>
                </a:solidFill>
              </a:rPr>
              <a:t> Y</a:t>
            </a:r>
            <a:r>
              <a:rPr lang="en-GB" altLang="cs-CZ" i="1" baseline="-25000">
                <a:solidFill>
                  <a:srgbClr val="00CC00"/>
                </a:solidFill>
              </a:rPr>
              <a:t>P</a:t>
            </a:r>
            <a:r>
              <a:rPr lang="cs-CZ" altLang="cs-CZ" i="1">
                <a:solidFill>
                  <a:srgbClr val="00CC00"/>
                </a:solidFill>
              </a:rPr>
              <a:t>+ </a:t>
            </a:r>
            <a:r>
              <a:rPr lang="en-GB" altLang="cs-CZ" i="1">
                <a:solidFill>
                  <a:srgbClr val="00CC00"/>
                </a:solidFill>
              </a:rPr>
              <a:t>tran</a:t>
            </a:r>
            <a:r>
              <a:rPr lang="cs-CZ" altLang="cs-CZ" i="1">
                <a:solidFill>
                  <a:srgbClr val="00CC00"/>
                </a:solidFill>
              </a:rPr>
              <a:t>z</a:t>
            </a:r>
            <a:r>
              <a:rPr lang="en-GB" altLang="cs-CZ" i="1">
                <a:solidFill>
                  <a:srgbClr val="00CC00"/>
                </a:solidFill>
              </a:rPr>
              <a:t>itor</a:t>
            </a:r>
            <a:r>
              <a:rPr lang="cs-CZ" altLang="cs-CZ" i="1">
                <a:solidFill>
                  <a:srgbClr val="00CC00"/>
                </a:solidFill>
              </a:rPr>
              <a:t>ní důchod</a:t>
            </a:r>
            <a:r>
              <a:rPr lang="en-GB" altLang="cs-CZ" i="1">
                <a:solidFill>
                  <a:srgbClr val="00CC00"/>
                </a:solidFill>
              </a:rPr>
              <a:t> Y</a:t>
            </a:r>
            <a:r>
              <a:rPr lang="en-GB" altLang="cs-CZ" i="1" baseline="-25000">
                <a:solidFill>
                  <a:srgbClr val="00CC00"/>
                </a:solidFill>
              </a:rPr>
              <a:t>T</a:t>
            </a:r>
            <a:endParaRPr lang="en-GB" altLang="cs-CZ" i="1">
              <a:solidFill>
                <a:srgbClr val="00CC00"/>
              </a:solidFill>
            </a:endParaRPr>
          </a:p>
          <a:p>
            <a:pPr>
              <a:spcBef>
                <a:spcPct val="40000"/>
              </a:spcBef>
            </a:pPr>
            <a:r>
              <a:rPr lang="cs-CZ" altLang="cs-CZ" i="1" u="sng"/>
              <a:t>Příklad</a:t>
            </a:r>
            <a:r>
              <a:rPr lang="en-GB" altLang="cs-CZ"/>
              <a:t>:</a:t>
            </a:r>
            <a:r>
              <a:rPr lang="en-GB" altLang="cs-CZ" sz="2000"/>
              <a:t> </a:t>
            </a:r>
            <a:r>
              <a:rPr lang="cs-CZ" altLang="cs-CZ" sz="2000"/>
              <a:t>Najdete </a:t>
            </a:r>
            <a:r>
              <a:rPr lang="en-GB" altLang="cs-CZ" sz="2000"/>
              <a:t>1</a:t>
            </a:r>
            <a:r>
              <a:rPr lang="cs-CZ" altLang="cs-CZ" sz="2000"/>
              <a:t>0</a:t>
            </a:r>
            <a:r>
              <a:rPr lang="en-GB" altLang="cs-CZ" sz="2000"/>
              <a:t>00</a:t>
            </a:r>
            <a:r>
              <a:rPr lang="cs-CZ" altLang="cs-CZ" sz="2000"/>
              <a:t>,- Kč</a:t>
            </a:r>
            <a:r>
              <a:rPr lang="en-GB" altLang="cs-CZ" sz="2000"/>
              <a:t> </a:t>
            </a:r>
            <a:r>
              <a:rPr lang="cs-CZ" altLang="cs-CZ" sz="2000"/>
              <a:t>na chodníku nebo se o 1000,- Kč zvýší váš plat</a:t>
            </a:r>
            <a:endParaRPr lang="en-GB" altLang="cs-CZ" sz="2000"/>
          </a:p>
          <a:p>
            <a:pPr>
              <a:spcBef>
                <a:spcPct val="50000"/>
              </a:spcBef>
            </a:pPr>
            <a:r>
              <a:rPr lang="cs-CZ" altLang="cs-CZ" u="sng">
                <a:solidFill>
                  <a:schemeClr val="accent2"/>
                </a:solidFill>
              </a:rPr>
              <a:t>Vysvětlení </a:t>
            </a:r>
            <a:r>
              <a:rPr lang="en-GB" altLang="cs-CZ" u="sng">
                <a:solidFill>
                  <a:schemeClr val="accent2"/>
                </a:solidFill>
              </a:rPr>
              <a:t>Kuznetz</a:t>
            </a:r>
            <a:r>
              <a:rPr lang="cs-CZ" altLang="cs-CZ" u="sng">
                <a:solidFill>
                  <a:schemeClr val="accent2"/>
                </a:solidFill>
              </a:rPr>
              <a:t>ovy hádanky</a:t>
            </a:r>
            <a:r>
              <a:rPr lang="en-GB" altLang="cs-CZ"/>
              <a:t>:</a:t>
            </a:r>
            <a:endParaRPr lang="cs-CZ" altLang="cs-CZ"/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200">
                <a:solidFill>
                  <a:srgbClr val="00CC00"/>
                </a:solidFill>
              </a:rPr>
              <a:t>Nárůst </a:t>
            </a:r>
            <a:r>
              <a:rPr lang="en-GB" altLang="cs-CZ" sz="2200" b="1" i="1">
                <a:solidFill>
                  <a:srgbClr val="00CC00"/>
                </a:solidFill>
              </a:rPr>
              <a:t>Y</a:t>
            </a:r>
            <a:r>
              <a:rPr lang="en-GB" altLang="cs-CZ" sz="2200">
                <a:solidFill>
                  <a:srgbClr val="00CC00"/>
                </a:solidFill>
              </a:rPr>
              <a:t>-</a:t>
            </a:r>
            <a:r>
              <a:rPr lang="en-GB" altLang="cs-CZ" sz="2200"/>
              <a:t> </a:t>
            </a:r>
            <a:r>
              <a:rPr lang="cs-CZ" altLang="cs-CZ" sz="2200"/>
              <a:t>spotřebielé nevědí, jestli je to díky </a:t>
            </a:r>
            <a:r>
              <a:rPr lang="en-GB" altLang="cs-CZ" sz="2200">
                <a:sym typeface="Symbol" pitchFamily="18" charset="2"/>
              </a:rPr>
              <a:t></a:t>
            </a:r>
            <a:r>
              <a:rPr lang="en-GB" altLang="cs-CZ" sz="2200" b="1" i="1">
                <a:sym typeface="Symbol" pitchFamily="18" charset="2"/>
              </a:rPr>
              <a:t>Y</a:t>
            </a:r>
            <a:r>
              <a:rPr lang="en-GB" altLang="cs-CZ" sz="2200" b="1" i="1" baseline="-25000">
                <a:sym typeface="Symbol" pitchFamily="18" charset="2"/>
              </a:rPr>
              <a:t>P</a:t>
            </a:r>
            <a:r>
              <a:rPr lang="en-GB" altLang="cs-CZ" sz="2200">
                <a:sym typeface="Symbol" pitchFamily="18" charset="2"/>
              </a:rPr>
              <a:t> </a:t>
            </a:r>
            <a:r>
              <a:rPr lang="cs-CZ" altLang="cs-CZ" sz="2200">
                <a:sym typeface="Symbol" pitchFamily="18" charset="2"/>
              </a:rPr>
              <a:t>neb</a:t>
            </a:r>
            <a:r>
              <a:rPr lang="en-GB" altLang="cs-CZ" sz="2200">
                <a:sym typeface="Symbol" pitchFamily="18" charset="2"/>
              </a:rPr>
              <a:t>o </a:t>
            </a:r>
            <a:r>
              <a:rPr lang="en-GB" altLang="cs-CZ" sz="2200" b="1" i="1">
                <a:sym typeface="Symbol" pitchFamily="18" charset="2"/>
              </a:rPr>
              <a:t>Y</a:t>
            </a:r>
            <a:r>
              <a:rPr lang="en-GB" altLang="cs-CZ" sz="2200" b="1" i="1" baseline="-25000">
                <a:sym typeface="Symbol" pitchFamily="18" charset="2"/>
              </a:rPr>
              <a:t>T</a:t>
            </a:r>
            <a:r>
              <a:rPr lang="en-GB" altLang="cs-CZ" sz="2200">
                <a:sym typeface="Symbol" pitchFamily="18" charset="2"/>
              </a:rPr>
              <a:t> , </a:t>
            </a:r>
            <a:r>
              <a:rPr lang="cs-CZ" altLang="cs-CZ" sz="2200">
                <a:sym typeface="Symbol" pitchFamily="18" charset="2"/>
              </a:rPr>
              <a:t>na počátku to přisoudí nárůstu</a:t>
            </a:r>
            <a:r>
              <a:rPr lang="en-GB" altLang="cs-CZ" sz="2200">
                <a:sym typeface="Symbol" pitchFamily="18" charset="2"/>
              </a:rPr>
              <a:t> </a:t>
            </a:r>
            <a:r>
              <a:rPr lang="en-GB" altLang="cs-CZ" sz="2200" b="1" i="1">
                <a:sym typeface="Symbol" pitchFamily="18" charset="2"/>
              </a:rPr>
              <a:t>Y</a:t>
            </a:r>
            <a:r>
              <a:rPr lang="en-GB" altLang="cs-CZ" sz="2200" b="1" i="1" baseline="-25000">
                <a:sym typeface="Symbol" pitchFamily="18" charset="2"/>
              </a:rPr>
              <a:t>T </a:t>
            </a:r>
            <a:r>
              <a:rPr lang="en-GB" altLang="cs-CZ" sz="2200">
                <a:sym typeface="Symbol" pitchFamily="18" charset="2"/>
              </a:rPr>
              <a:t>, </a:t>
            </a:r>
            <a:r>
              <a:rPr lang="en-GB" altLang="cs-CZ" sz="2200" b="1" i="1">
                <a:sym typeface="Symbol" pitchFamily="18" charset="2"/>
              </a:rPr>
              <a:t>Y</a:t>
            </a:r>
            <a:r>
              <a:rPr lang="en-GB" altLang="cs-CZ" sz="2200" b="1" i="1" baseline="-25000">
                <a:sym typeface="Symbol" pitchFamily="18" charset="2"/>
              </a:rPr>
              <a:t>P</a:t>
            </a:r>
            <a:r>
              <a:rPr lang="en-GB" altLang="cs-CZ" sz="2200">
                <a:sym typeface="Symbol" pitchFamily="18" charset="2"/>
              </a:rPr>
              <a:t>=const., </a:t>
            </a:r>
            <a:r>
              <a:rPr lang="en-GB" altLang="cs-CZ" sz="2200" b="1" i="1">
                <a:sym typeface="Symbol" pitchFamily="18" charset="2"/>
              </a:rPr>
              <a:t>Y</a:t>
            </a:r>
            <a:r>
              <a:rPr lang="en-GB" altLang="cs-CZ" sz="2200" b="1" i="1" baseline="-25000">
                <a:sym typeface="Symbol" pitchFamily="18" charset="2"/>
              </a:rPr>
              <a:t>P</a:t>
            </a:r>
            <a:r>
              <a:rPr lang="en-GB" altLang="cs-CZ" sz="2200" b="1" i="1">
                <a:sym typeface="Symbol" pitchFamily="18" charset="2"/>
              </a:rPr>
              <a:t>/Y, </a:t>
            </a:r>
            <a:r>
              <a:rPr lang="en-GB" altLang="cs-CZ" sz="2200">
                <a:sym typeface="Symbol" pitchFamily="18" charset="2"/>
              </a:rPr>
              <a:t></a:t>
            </a:r>
            <a:r>
              <a:rPr lang="en-GB" altLang="cs-CZ" sz="2200" b="1" i="1">
                <a:sym typeface="Symbol" pitchFamily="18" charset="2"/>
              </a:rPr>
              <a:t>APC</a:t>
            </a:r>
            <a:r>
              <a:rPr lang="en-GB" altLang="cs-CZ" sz="2200">
                <a:sym typeface="Symbol" pitchFamily="18" charset="2"/>
              </a:rPr>
              <a:t>;</a:t>
            </a:r>
            <a:endParaRPr lang="cs-CZ" altLang="cs-CZ" sz="2200">
              <a:sym typeface="Symbol" pitchFamily="18" charset="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200">
                <a:sym typeface="Symbol" pitchFamily="18" charset="2"/>
              </a:rPr>
              <a:t>pokud je nárůst</a:t>
            </a:r>
            <a:r>
              <a:rPr lang="en-GB" altLang="cs-CZ" sz="2200">
                <a:sym typeface="Symbol" pitchFamily="18" charset="2"/>
              </a:rPr>
              <a:t> </a:t>
            </a:r>
            <a:r>
              <a:rPr lang="en-GB" altLang="cs-CZ" sz="2200" b="1" i="1">
                <a:sym typeface="Symbol" pitchFamily="18" charset="2"/>
              </a:rPr>
              <a:t>Y</a:t>
            </a:r>
            <a:r>
              <a:rPr lang="en-GB" altLang="cs-CZ" sz="2200">
                <a:sym typeface="Symbol" pitchFamily="18" charset="2"/>
              </a:rPr>
              <a:t> </a:t>
            </a:r>
            <a:r>
              <a:rPr lang="cs-CZ" altLang="cs-CZ" sz="2200" i="1">
                <a:solidFill>
                  <a:srgbClr val="00CC00"/>
                </a:solidFill>
                <a:sym typeface="Symbol" pitchFamily="18" charset="2"/>
              </a:rPr>
              <a:t>p</a:t>
            </a:r>
            <a:r>
              <a:rPr lang="en-GB" altLang="cs-CZ" sz="2200" i="1">
                <a:solidFill>
                  <a:srgbClr val="00CC00"/>
                </a:solidFill>
                <a:sym typeface="Symbol" pitchFamily="18" charset="2"/>
              </a:rPr>
              <a:t>o</a:t>
            </a:r>
            <a:r>
              <a:rPr lang="cs-CZ" altLang="cs-CZ" sz="2200" i="1">
                <a:solidFill>
                  <a:srgbClr val="00CC00"/>
                </a:solidFill>
                <a:sym typeface="Symbol" pitchFamily="18" charset="2"/>
              </a:rPr>
              <a:t>tvrzen v delším období</a:t>
            </a:r>
            <a:r>
              <a:rPr lang="en-GB" altLang="cs-CZ" sz="2200">
                <a:sym typeface="Symbol" pitchFamily="18" charset="2"/>
              </a:rPr>
              <a:t>,</a:t>
            </a:r>
            <a:r>
              <a:rPr lang="en-GB" altLang="cs-CZ" sz="2200" b="1" i="1">
                <a:sym typeface="Symbol" pitchFamily="18" charset="2"/>
              </a:rPr>
              <a:t> Y</a:t>
            </a:r>
            <a:r>
              <a:rPr lang="en-GB" altLang="cs-CZ" sz="2200" b="1" i="1" baseline="-25000">
                <a:sym typeface="Symbol" pitchFamily="18" charset="2"/>
              </a:rPr>
              <a:t>P</a:t>
            </a:r>
            <a:r>
              <a:rPr lang="en-GB" altLang="cs-CZ" sz="2200">
                <a:sym typeface="Symbol" pitchFamily="18" charset="2"/>
              </a:rPr>
              <a:t> </a:t>
            </a:r>
            <a:r>
              <a:rPr lang="cs-CZ" altLang="cs-CZ" sz="2200">
                <a:sym typeface="Symbol" pitchFamily="18" charset="2"/>
              </a:rPr>
              <a:t>se </a:t>
            </a:r>
            <a:r>
              <a:rPr lang="en-GB" altLang="cs-CZ" sz="2200">
                <a:sym typeface="Symbol" pitchFamily="18" charset="2"/>
              </a:rPr>
              <a:t>propor</a:t>
            </a:r>
            <a:r>
              <a:rPr lang="cs-CZ" altLang="cs-CZ" sz="2200">
                <a:sym typeface="Symbol" pitchFamily="18" charset="2"/>
              </a:rPr>
              <a:t>c</a:t>
            </a:r>
            <a:r>
              <a:rPr lang="en-GB" altLang="cs-CZ" sz="2200">
                <a:sym typeface="Symbol" pitchFamily="18" charset="2"/>
              </a:rPr>
              <a:t>ion</a:t>
            </a:r>
            <a:r>
              <a:rPr lang="cs-CZ" altLang="cs-CZ" sz="2200">
                <a:sym typeface="Symbol" pitchFamily="18" charset="2"/>
              </a:rPr>
              <a:t>álně zvýší a </a:t>
            </a:r>
            <a:r>
              <a:rPr lang="en-GB" altLang="cs-CZ" sz="2200">
                <a:sym typeface="Symbol" pitchFamily="18" charset="2"/>
              </a:rPr>
              <a:t>APC </a:t>
            </a:r>
            <a:r>
              <a:rPr lang="cs-CZ" altLang="cs-CZ" sz="2200">
                <a:sym typeface="Symbol" pitchFamily="18" charset="2"/>
              </a:rPr>
              <a:t>zůstává stejné</a:t>
            </a:r>
            <a:endParaRPr lang="en-GB" altLang="cs-CZ" sz="2200">
              <a:sym typeface="Symbol" pitchFamily="18" charset="2"/>
            </a:endParaRPr>
          </a:p>
          <a:p>
            <a:pPr>
              <a:spcBef>
                <a:spcPct val="40000"/>
              </a:spcBef>
            </a:pPr>
            <a:r>
              <a:rPr lang="cs-CZ" altLang="cs-CZ" sz="2200" b="1" i="1" u="sng">
                <a:solidFill>
                  <a:schemeClr val="accent2"/>
                </a:solidFill>
                <a:sym typeface="Symbol" pitchFamily="18" charset="2"/>
              </a:rPr>
              <a:t>Očekávání a hypotéza permanentního důchodu</a:t>
            </a:r>
            <a:r>
              <a:rPr lang="en-GB" altLang="cs-CZ" sz="2200" i="1" u="sng">
                <a:solidFill>
                  <a:schemeClr val="accent2"/>
                </a:solidFill>
                <a:sym typeface="Symbol" pitchFamily="18" charset="2"/>
              </a:rPr>
              <a:t>:</a:t>
            </a:r>
          </a:p>
          <a:p>
            <a:pPr>
              <a:spcBef>
                <a:spcPct val="10000"/>
              </a:spcBef>
            </a:pPr>
            <a:r>
              <a:rPr lang="en-GB" altLang="cs-CZ" sz="2200">
                <a:sym typeface="Symbol" pitchFamily="18" charset="2"/>
              </a:rPr>
              <a:t>a) </a:t>
            </a:r>
            <a:r>
              <a:rPr lang="en-GB" altLang="cs-CZ" sz="2200">
                <a:solidFill>
                  <a:srgbClr val="00CC00"/>
                </a:solidFill>
                <a:sym typeface="Symbol" pitchFamily="18" charset="2"/>
              </a:rPr>
              <a:t>Adaptiv</a:t>
            </a:r>
            <a:r>
              <a:rPr lang="cs-CZ" altLang="cs-CZ" sz="2200">
                <a:solidFill>
                  <a:srgbClr val="00CC00"/>
                </a:solidFill>
                <a:sym typeface="Symbol" pitchFamily="18" charset="2"/>
              </a:rPr>
              <a:t>ní očekávání</a:t>
            </a:r>
            <a:r>
              <a:rPr lang="en-GB" altLang="cs-CZ" sz="2200">
                <a:sym typeface="Symbol" pitchFamily="18" charset="2"/>
              </a:rPr>
              <a:t>	</a:t>
            </a:r>
            <a:r>
              <a:rPr lang="en-GB" altLang="cs-CZ" sz="2200" b="1" i="1">
                <a:solidFill>
                  <a:schemeClr val="accent2"/>
                </a:solidFill>
                <a:sym typeface="Symbol" pitchFamily="18" charset="2"/>
              </a:rPr>
              <a:t>Y</a:t>
            </a:r>
            <a:r>
              <a:rPr lang="en-GB" altLang="cs-CZ" sz="2200" b="1" i="1" baseline="-25000">
                <a:solidFill>
                  <a:schemeClr val="accent2"/>
                </a:solidFill>
                <a:sym typeface="Symbol" pitchFamily="18" charset="2"/>
              </a:rPr>
              <a:t>t</a:t>
            </a:r>
            <a:r>
              <a:rPr lang="en-GB" altLang="cs-CZ" sz="2200" b="1" i="1" baseline="30000">
                <a:solidFill>
                  <a:schemeClr val="accent2"/>
                </a:solidFill>
                <a:sym typeface="Symbol" pitchFamily="18" charset="2"/>
              </a:rPr>
              <a:t>P</a:t>
            </a:r>
            <a:r>
              <a:rPr lang="en-GB" altLang="cs-CZ" sz="2200" b="1" i="1">
                <a:solidFill>
                  <a:schemeClr val="accent2"/>
                </a:solidFill>
                <a:sym typeface="Symbol" pitchFamily="18" charset="2"/>
              </a:rPr>
              <a:t>= Y</a:t>
            </a:r>
            <a:r>
              <a:rPr lang="en-GB" altLang="cs-CZ" sz="2200" b="1" i="1" baseline="-25000">
                <a:solidFill>
                  <a:schemeClr val="accent2"/>
                </a:solidFill>
                <a:sym typeface="Symbol" pitchFamily="18" charset="2"/>
              </a:rPr>
              <a:t>t-1</a:t>
            </a:r>
            <a:r>
              <a:rPr lang="en-GB" altLang="cs-CZ" sz="2200" b="1" i="1">
                <a:solidFill>
                  <a:schemeClr val="accent2"/>
                </a:solidFill>
                <a:sym typeface="Symbol" pitchFamily="18" charset="2"/>
              </a:rPr>
              <a:t>+</a:t>
            </a:r>
            <a:r>
              <a:rPr lang="en-GB" altLang="cs-CZ" sz="2200" b="1" i="1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Q</a:t>
            </a:r>
            <a:r>
              <a:rPr lang="en-GB" altLang="cs-CZ" sz="2200" b="1" i="1">
                <a:solidFill>
                  <a:schemeClr val="accent2"/>
                </a:solidFill>
                <a:sym typeface="Symbol" pitchFamily="18" charset="2"/>
              </a:rPr>
              <a:t>.(Y</a:t>
            </a:r>
            <a:r>
              <a:rPr lang="en-GB" altLang="cs-CZ" sz="2200" b="1" i="1" baseline="-25000">
                <a:solidFill>
                  <a:schemeClr val="accent2"/>
                </a:solidFill>
                <a:sym typeface="Symbol" pitchFamily="18" charset="2"/>
              </a:rPr>
              <a:t>t</a:t>
            </a:r>
            <a:r>
              <a:rPr lang="en-GB" altLang="cs-CZ" sz="2200" b="1" i="1">
                <a:solidFill>
                  <a:schemeClr val="accent2"/>
                </a:solidFill>
                <a:sym typeface="Symbol" pitchFamily="18" charset="2"/>
              </a:rPr>
              <a:t>- Y</a:t>
            </a:r>
            <a:r>
              <a:rPr lang="en-GB" altLang="cs-CZ" sz="2200" b="1" i="1" baseline="-25000">
                <a:solidFill>
                  <a:schemeClr val="accent2"/>
                </a:solidFill>
                <a:sym typeface="Symbol" pitchFamily="18" charset="2"/>
              </a:rPr>
              <a:t>t-1</a:t>
            </a:r>
            <a:r>
              <a:rPr lang="en-GB" altLang="cs-CZ" sz="2200" b="1" i="1">
                <a:solidFill>
                  <a:schemeClr val="accent2"/>
                </a:solidFill>
                <a:sym typeface="Symbol" pitchFamily="18" charset="2"/>
              </a:rPr>
              <a:t>)= </a:t>
            </a:r>
            <a:r>
              <a:rPr lang="en-GB" altLang="cs-CZ" sz="2200" b="1" i="1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Q</a:t>
            </a:r>
            <a:r>
              <a:rPr lang="en-GB" altLang="cs-CZ" sz="2200" b="1" i="1">
                <a:solidFill>
                  <a:schemeClr val="accent2"/>
                </a:solidFill>
                <a:sym typeface="Symbol" pitchFamily="18" charset="2"/>
              </a:rPr>
              <a:t>.Y</a:t>
            </a:r>
            <a:r>
              <a:rPr lang="en-GB" altLang="cs-CZ" sz="2200" b="1" i="1" baseline="-25000">
                <a:solidFill>
                  <a:schemeClr val="accent2"/>
                </a:solidFill>
                <a:sym typeface="Symbol" pitchFamily="18" charset="2"/>
              </a:rPr>
              <a:t>t</a:t>
            </a:r>
            <a:r>
              <a:rPr lang="en-GB" altLang="cs-CZ" sz="2200" b="1" i="1">
                <a:solidFill>
                  <a:schemeClr val="accent2"/>
                </a:solidFill>
                <a:sym typeface="Symbol" pitchFamily="18" charset="2"/>
              </a:rPr>
              <a:t>+(1- </a:t>
            </a:r>
            <a:r>
              <a:rPr lang="en-GB" altLang="cs-CZ" sz="2200" b="1" i="1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Q </a:t>
            </a:r>
            <a:r>
              <a:rPr lang="en-GB" altLang="cs-CZ" sz="2200" b="1" i="1">
                <a:solidFill>
                  <a:schemeClr val="accent2"/>
                </a:solidFill>
                <a:sym typeface="Symbol" pitchFamily="18" charset="2"/>
              </a:rPr>
              <a:t>) Y</a:t>
            </a:r>
            <a:r>
              <a:rPr lang="en-GB" altLang="cs-CZ" sz="2200" b="1" i="1" baseline="-25000">
                <a:solidFill>
                  <a:schemeClr val="accent2"/>
                </a:solidFill>
                <a:sym typeface="Symbol" pitchFamily="18" charset="2"/>
              </a:rPr>
              <a:t>t-1</a:t>
            </a:r>
            <a:r>
              <a:rPr lang="en-GB" altLang="cs-CZ" sz="2200" baseline="-25000">
                <a:sym typeface="Symbol" pitchFamily="18" charset="2"/>
              </a:rPr>
              <a:t>	</a:t>
            </a:r>
            <a:r>
              <a:rPr lang="cs-CZ" altLang="cs-CZ" sz="2200">
                <a:sym typeface="Symbol" pitchFamily="18" charset="2"/>
              </a:rPr>
              <a:t>nebo</a:t>
            </a:r>
            <a:endParaRPr lang="en-GB" altLang="cs-CZ" sz="220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GB" altLang="cs-CZ" sz="2200" b="1" i="1">
                <a:solidFill>
                  <a:schemeClr val="accent2"/>
                </a:solidFill>
                <a:sym typeface="Symbol" pitchFamily="18" charset="2"/>
              </a:rPr>
              <a:t>Y</a:t>
            </a:r>
            <a:r>
              <a:rPr lang="en-GB" altLang="cs-CZ" sz="2200" b="1" i="1" baseline="-25000">
                <a:solidFill>
                  <a:schemeClr val="accent2"/>
                </a:solidFill>
                <a:sym typeface="Symbol" pitchFamily="18" charset="2"/>
              </a:rPr>
              <a:t>t</a:t>
            </a:r>
            <a:r>
              <a:rPr lang="en-GB" altLang="cs-CZ" sz="2200" b="1" i="1" baseline="30000">
                <a:solidFill>
                  <a:schemeClr val="accent2"/>
                </a:solidFill>
                <a:sym typeface="Symbol" pitchFamily="18" charset="2"/>
              </a:rPr>
              <a:t>P</a:t>
            </a:r>
            <a:r>
              <a:rPr lang="en-GB" altLang="cs-CZ" sz="2200" b="1" i="1">
                <a:solidFill>
                  <a:schemeClr val="accent2"/>
                </a:solidFill>
                <a:sym typeface="Symbol" pitchFamily="18" charset="2"/>
              </a:rPr>
              <a:t>= Y</a:t>
            </a:r>
            <a:r>
              <a:rPr lang="en-GB" altLang="cs-CZ" sz="2200" b="1" i="1" baseline="-25000">
                <a:solidFill>
                  <a:schemeClr val="accent2"/>
                </a:solidFill>
                <a:sym typeface="Symbol" pitchFamily="18" charset="2"/>
              </a:rPr>
              <a:t>t-1</a:t>
            </a:r>
            <a:r>
              <a:rPr lang="en-GB" altLang="cs-CZ" sz="2200" b="1" i="1">
                <a:solidFill>
                  <a:schemeClr val="accent2"/>
                </a:solidFill>
                <a:sym typeface="Symbol" pitchFamily="18" charset="2"/>
              </a:rPr>
              <a:t>+</a:t>
            </a:r>
            <a:r>
              <a:rPr lang="en-GB" altLang="cs-CZ" sz="2200" b="1" i="1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Q</a:t>
            </a:r>
            <a:r>
              <a:rPr lang="en-GB" altLang="cs-CZ" sz="2200" b="1" i="1">
                <a:solidFill>
                  <a:schemeClr val="accent2"/>
                </a:solidFill>
                <a:sym typeface="Symbol" pitchFamily="18" charset="2"/>
              </a:rPr>
              <a:t>.(Y</a:t>
            </a:r>
            <a:r>
              <a:rPr lang="en-GB" altLang="cs-CZ" sz="2200" b="1" i="1" baseline="-25000">
                <a:solidFill>
                  <a:schemeClr val="accent2"/>
                </a:solidFill>
                <a:sym typeface="Symbol" pitchFamily="18" charset="2"/>
              </a:rPr>
              <a:t>t</a:t>
            </a:r>
            <a:r>
              <a:rPr lang="en-GB" altLang="cs-CZ" sz="2200" b="1" i="1">
                <a:solidFill>
                  <a:schemeClr val="accent2"/>
                </a:solidFill>
                <a:sym typeface="Symbol" pitchFamily="18" charset="2"/>
              </a:rPr>
              <a:t>- Y</a:t>
            </a:r>
            <a:r>
              <a:rPr lang="en-GB" altLang="cs-CZ" sz="2200" b="1" i="1" baseline="30000">
                <a:solidFill>
                  <a:schemeClr val="accent2"/>
                </a:solidFill>
                <a:sym typeface="Symbol" pitchFamily="18" charset="2"/>
              </a:rPr>
              <a:t>P</a:t>
            </a:r>
            <a:r>
              <a:rPr lang="en-GB" altLang="cs-CZ" sz="2200" b="1" i="1" baseline="-25000">
                <a:solidFill>
                  <a:schemeClr val="accent2"/>
                </a:solidFill>
                <a:sym typeface="Symbol" pitchFamily="18" charset="2"/>
              </a:rPr>
              <a:t>t-1</a:t>
            </a:r>
            <a:r>
              <a:rPr lang="en-GB" altLang="cs-CZ" sz="2200" b="1" i="1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en-GB" altLang="cs-CZ" sz="2200" b="1" i="1">
                <a:sym typeface="Symbol" pitchFamily="18" charset="2"/>
              </a:rPr>
              <a:t>	</a:t>
            </a:r>
            <a:r>
              <a:rPr lang="en-GB" altLang="cs-CZ" sz="2200">
                <a:sym typeface="Symbol" pitchFamily="18" charset="2"/>
              </a:rPr>
              <a:t>	</a:t>
            </a:r>
            <a:r>
              <a:rPr lang="en-GB" altLang="cs-CZ" sz="2200" b="1" i="1">
                <a:solidFill>
                  <a:schemeClr val="accent2"/>
                </a:solidFill>
                <a:sym typeface="Symbol" pitchFamily="18" charset="2"/>
              </a:rPr>
              <a:t>Y</a:t>
            </a:r>
            <a:r>
              <a:rPr lang="en-GB" altLang="cs-CZ" sz="2200" b="1" i="1" baseline="30000">
                <a:solidFill>
                  <a:schemeClr val="accent2"/>
                </a:solidFill>
                <a:sym typeface="Symbol" pitchFamily="18" charset="2"/>
              </a:rPr>
              <a:t>P</a:t>
            </a:r>
            <a:r>
              <a:rPr lang="en-GB" altLang="cs-CZ" sz="2200" b="1" i="1">
                <a:solidFill>
                  <a:schemeClr val="accent2"/>
                </a:solidFill>
                <a:sym typeface="Symbol" pitchFamily="18" charset="2"/>
              </a:rPr>
              <a:t>=(1-</a:t>
            </a:r>
            <a:r>
              <a:rPr lang="en-GB" altLang="cs-CZ" sz="2200" b="1" i="1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l </a:t>
            </a:r>
            <a:r>
              <a:rPr lang="en-GB" altLang="cs-CZ" sz="2200" b="1" i="1">
                <a:solidFill>
                  <a:schemeClr val="accent2"/>
                </a:solidFill>
                <a:sym typeface="Symbol" pitchFamily="18" charset="2"/>
              </a:rPr>
              <a:t>).</a:t>
            </a:r>
            <a:r>
              <a:rPr lang="en-GB" altLang="cs-CZ" sz="2200" b="1" i="1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Sl</a:t>
            </a:r>
            <a:r>
              <a:rPr lang="en-GB" altLang="cs-CZ" sz="2200" b="1" i="1" baseline="30000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en-GB" altLang="cs-CZ" sz="2200" b="1" i="1">
                <a:solidFill>
                  <a:schemeClr val="accent2"/>
                </a:solidFill>
                <a:sym typeface="Symbol" pitchFamily="18" charset="2"/>
              </a:rPr>
              <a:t>.Y</a:t>
            </a:r>
            <a:r>
              <a:rPr lang="en-GB" altLang="cs-CZ" sz="2200" b="1" i="1" baseline="-25000">
                <a:solidFill>
                  <a:schemeClr val="accent2"/>
                </a:solidFill>
                <a:sym typeface="Symbol" pitchFamily="18" charset="2"/>
              </a:rPr>
              <a:t>t-i</a:t>
            </a:r>
            <a:r>
              <a:rPr lang="en-GB" altLang="cs-CZ" sz="2200">
                <a:sym typeface="Symbol" pitchFamily="18" charset="2"/>
              </a:rPr>
              <a:t>; dynamic</a:t>
            </a:r>
            <a:r>
              <a:rPr lang="cs-CZ" altLang="cs-CZ" sz="2200">
                <a:sym typeface="Symbol" pitchFamily="18" charset="2"/>
              </a:rPr>
              <a:t>ký </a:t>
            </a:r>
            <a:r>
              <a:rPr lang="en-GB" altLang="cs-CZ" sz="2200">
                <a:sym typeface="Symbol" pitchFamily="18" charset="2"/>
              </a:rPr>
              <a:t>multipli</a:t>
            </a:r>
            <a:r>
              <a:rPr lang="cs-CZ" altLang="cs-CZ" sz="2200">
                <a:sym typeface="Symbol" pitchFamily="18" charset="2"/>
              </a:rPr>
              <a:t>kátor</a:t>
            </a:r>
            <a:r>
              <a:rPr lang="en-GB" altLang="cs-CZ" sz="2200">
                <a:sym typeface="Symbol" pitchFamily="18" charset="2"/>
              </a:rPr>
              <a:t>) </a:t>
            </a:r>
            <a:r>
              <a:rPr lang="en-GB" altLang="cs-CZ" sz="2200">
                <a:solidFill>
                  <a:srgbClr val="00CC00"/>
                </a:solidFill>
                <a:sym typeface="Symbol" pitchFamily="18" charset="2"/>
              </a:rPr>
              <a:t>Ra</a:t>
            </a:r>
            <a:r>
              <a:rPr lang="cs-CZ" altLang="cs-CZ" sz="2200">
                <a:solidFill>
                  <a:srgbClr val="00CC00"/>
                </a:solidFill>
                <a:sym typeface="Symbol" pitchFamily="18" charset="2"/>
              </a:rPr>
              <a:t>c</a:t>
            </a:r>
            <a:r>
              <a:rPr lang="en-GB" altLang="cs-CZ" sz="2200">
                <a:solidFill>
                  <a:srgbClr val="00CC00"/>
                </a:solidFill>
                <a:sym typeface="Symbol" pitchFamily="18" charset="2"/>
              </a:rPr>
              <a:t>ion</a:t>
            </a:r>
            <a:r>
              <a:rPr lang="cs-CZ" altLang="cs-CZ" sz="2200">
                <a:solidFill>
                  <a:srgbClr val="00CC00"/>
                </a:solidFill>
                <a:sym typeface="Symbol" pitchFamily="18" charset="2"/>
              </a:rPr>
              <a:t>ální očekávání</a:t>
            </a:r>
            <a:r>
              <a:rPr lang="en-GB" altLang="cs-CZ" sz="2200">
                <a:solidFill>
                  <a:srgbClr val="00CC00"/>
                </a:solidFill>
                <a:sym typeface="Symbol" pitchFamily="18" charset="2"/>
              </a:rPr>
              <a:t>-</a:t>
            </a:r>
            <a:r>
              <a:rPr lang="en-GB" altLang="cs-CZ" sz="2200">
                <a:sym typeface="Symbol" pitchFamily="18" charset="2"/>
              </a:rPr>
              <a:t> </a:t>
            </a:r>
            <a:r>
              <a:rPr lang="en-GB" altLang="cs-CZ" sz="2200" b="1" i="1">
                <a:solidFill>
                  <a:schemeClr val="accent2"/>
                </a:solidFill>
                <a:sym typeface="Symbol" pitchFamily="18" charset="2"/>
              </a:rPr>
              <a:t>Y N(Y</a:t>
            </a:r>
            <a:r>
              <a:rPr lang="en-GB" altLang="cs-CZ" sz="2200" b="1" i="1" baseline="30000">
                <a:solidFill>
                  <a:schemeClr val="accent2"/>
                </a:solidFill>
                <a:sym typeface="Symbol" pitchFamily="18" charset="2"/>
              </a:rPr>
              <a:t>P*</a:t>
            </a:r>
            <a:r>
              <a:rPr lang="en-GB" altLang="cs-CZ" sz="2200" b="1" i="1">
                <a:solidFill>
                  <a:schemeClr val="accent2"/>
                </a:solidFill>
                <a:sym typeface="Symbol" pitchFamily="18" charset="2"/>
              </a:rPr>
              <a:t>;</a:t>
            </a:r>
            <a:r>
              <a:rPr lang="en-GB" altLang="cs-CZ" sz="2200" b="1" i="1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GB" altLang="cs-CZ" sz="2200" b="1" i="1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en-GB" altLang="cs-CZ" sz="2200">
                <a:sym typeface="Symbol" pitchFamily="18" charset="2"/>
              </a:rPr>
              <a:t>; </a:t>
            </a:r>
            <a:r>
              <a:rPr lang="cs-CZ" altLang="cs-CZ" sz="2200">
                <a:sym typeface="Symbol" pitchFamily="18" charset="2"/>
              </a:rPr>
              <a:t>změny </a:t>
            </a:r>
            <a:r>
              <a:rPr lang="en-GB" altLang="cs-CZ" sz="2200" b="1" i="1">
                <a:sym typeface="Symbol" pitchFamily="18" charset="2"/>
              </a:rPr>
              <a:t>Y</a:t>
            </a:r>
            <a:r>
              <a:rPr lang="en-GB" altLang="cs-CZ" sz="2200" b="1" i="1" baseline="30000">
                <a:sym typeface="Symbol" pitchFamily="18" charset="2"/>
              </a:rPr>
              <a:t>P</a:t>
            </a:r>
            <a:r>
              <a:rPr lang="en-GB" altLang="cs-CZ" sz="2200">
                <a:sym typeface="Symbol" pitchFamily="18" charset="2"/>
              </a:rPr>
              <a:t> </a:t>
            </a:r>
            <a:r>
              <a:rPr lang="cs-CZ" altLang="cs-CZ" sz="2200">
                <a:sym typeface="Symbol" pitchFamily="18" charset="2"/>
              </a:rPr>
              <a:t>pouze při neočekávané informaci</a:t>
            </a:r>
            <a:endParaRPr lang="en-GB" altLang="cs-CZ" sz="22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9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9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9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9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9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9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9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9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540" name="Picture 4" descr="dilbert modiglia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8763" cy="303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541" name="Picture 5" descr="Úterý, 24. úno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71850"/>
            <a:ext cx="9151938" cy="308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542" name="AutoShape 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37563" y="3173413"/>
            <a:ext cx="468312" cy="215900"/>
          </a:xfrm>
          <a:prstGeom prst="actionButtonBackPrevious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762"/>
            <a:ext cx="91440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6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549275" y="-125413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Spotřeba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198438" y="515938"/>
            <a:ext cx="8691562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buFontTx/>
              <a:buChar char="•"/>
            </a:pPr>
            <a:r>
              <a:rPr lang="cs-CZ" altLang="cs-CZ"/>
              <a:t>Největší součást HDP (kolem</a:t>
            </a:r>
            <a:r>
              <a:rPr lang="en-US" altLang="cs-CZ"/>
              <a:t> 50</a:t>
            </a:r>
            <a:r>
              <a:rPr lang="cs-CZ" altLang="cs-CZ"/>
              <a:t> </a:t>
            </a:r>
            <a:r>
              <a:rPr lang="en-US" altLang="cs-CZ"/>
              <a:t>%)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cs-CZ" altLang="cs-CZ"/>
              <a:t>Jedna z nejstabilnějších částí HDP</a:t>
            </a:r>
            <a:endParaRPr lang="en-US" altLang="cs-CZ"/>
          </a:p>
          <a:p>
            <a:pPr>
              <a:spcBef>
                <a:spcPct val="10000"/>
              </a:spcBef>
              <a:buFontTx/>
              <a:buChar char="•"/>
            </a:pPr>
            <a:r>
              <a:rPr lang="cs-CZ" altLang="cs-CZ"/>
              <a:t>Její podíl na HDP většinou proticyklický</a:t>
            </a:r>
            <a:endParaRPr lang="en-US" altLang="cs-CZ"/>
          </a:p>
        </p:txBody>
      </p:sp>
      <p:pic>
        <p:nvPicPr>
          <p:cNvPr id="189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64" y="2017188"/>
            <a:ext cx="6499225" cy="417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934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7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549275" y="-125413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Teorie</a:t>
            </a:r>
            <a:r>
              <a:rPr lang="cs-CZ" altLang="cs-CZ" sz="2800" b="1" i="1">
                <a:solidFill>
                  <a:schemeClr val="tx2"/>
                </a:solidFill>
              </a:rPr>
              <a:t> spotřeby doposud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211138" y="612775"/>
            <a:ext cx="8932862" cy="605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buFontTx/>
              <a:buChar char="•"/>
            </a:pPr>
            <a:r>
              <a:rPr lang="en-GB" altLang="cs-CZ" sz="2000"/>
              <a:t> </a:t>
            </a:r>
            <a:r>
              <a:rPr lang="en-GB" altLang="cs-CZ" sz="2200" i="1" u="sng">
                <a:solidFill>
                  <a:srgbClr val="00CC00"/>
                </a:solidFill>
              </a:rPr>
              <a:t>Keynesi</a:t>
            </a:r>
            <a:r>
              <a:rPr lang="cs-CZ" altLang="cs-CZ" sz="2200" i="1" u="sng">
                <a:solidFill>
                  <a:srgbClr val="00CC00"/>
                </a:solidFill>
              </a:rPr>
              <a:t>ánská spotřební f</a:t>
            </a:r>
            <a:r>
              <a:rPr lang="en-GB" altLang="cs-CZ" sz="2200" i="1" u="sng">
                <a:solidFill>
                  <a:srgbClr val="00CC00"/>
                </a:solidFill>
              </a:rPr>
              <a:t>un</a:t>
            </a:r>
            <a:r>
              <a:rPr lang="cs-CZ" altLang="cs-CZ" sz="2200" i="1" u="sng">
                <a:solidFill>
                  <a:srgbClr val="00CC00"/>
                </a:solidFill>
              </a:rPr>
              <a:t>k</a:t>
            </a:r>
            <a:r>
              <a:rPr lang="en-GB" altLang="cs-CZ" sz="2200" i="1" u="sng">
                <a:solidFill>
                  <a:srgbClr val="00CC00"/>
                </a:solidFill>
              </a:rPr>
              <a:t>c</a:t>
            </a:r>
            <a:r>
              <a:rPr lang="cs-CZ" altLang="cs-CZ" sz="2200" i="1" u="sng">
                <a:solidFill>
                  <a:srgbClr val="00CC00"/>
                </a:solidFill>
              </a:rPr>
              <a:t>e</a:t>
            </a:r>
            <a:r>
              <a:rPr lang="en-GB" altLang="cs-CZ" sz="2200">
                <a:solidFill>
                  <a:srgbClr val="00CC00"/>
                </a:solidFill>
              </a:rPr>
              <a:t>-</a:t>
            </a:r>
            <a:r>
              <a:rPr lang="en-GB" altLang="cs-CZ" sz="2200"/>
              <a:t> </a:t>
            </a:r>
            <a:r>
              <a:rPr lang="en-GB" altLang="cs-CZ" sz="2200" b="1" i="1">
                <a:solidFill>
                  <a:schemeClr val="accent2"/>
                </a:solidFill>
              </a:rPr>
              <a:t>C=C</a:t>
            </a:r>
            <a:r>
              <a:rPr lang="en-GB" altLang="cs-CZ" sz="2200" b="1" i="1" baseline="-25000">
                <a:solidFill>
                  <a:schemeClr val="accent2"/>
                </a:solidFill>
              </a:rPr>
              <a:t>A</a:t>
            </a:r>
            <a:r>
              <a:rPr lang="en-GB" altLang="cs-CZ" sz="2200" b="1" i="1">
                <a:solidFill>
                  <a:schemeClr val="accent2"/>
                </a:solidFill>
              </a:rPr>
              <a:t>+ c. Y</a:t>
            </a:r>
            <a:r>
              <a:rPr lang="en-GB" altLang="cs-CZ" sz="2200"/>
              <a:t>, </a:t>
            </a:r>
            <a:r>
              <a:rPr lang="cs-CZ" altLang="cs-CZ" sz="2200"/>
              <a:t>nebo</a:t>
            </a:r>
            <a:r>
              <a:rPr lang="en-GB" altLang="cs-CZ" sz="2200"/>
              <a:t> </a:t>
            </a:r>
            <a:r>
              <a:rPr lang="en-GB" altLang="cs-CZ" sz="2200" b="1" i="1">
                <a:solidFill>
                  <a:schemeClr val="accent2"/>
                </a:solidFill>
              </a:rPr>
              <a:t>C=C(Y)</a:t>
            </a:r>
            <a:r>
              <a:rPr lang="en-GB" altLang="cs-CZ" sz="2200"/>
              <a:t> </a:t>
            </a:r>
            <a:r>
              <a:rPr lang="cs-CZ" altLang="cs-CZ" sz="2200"/>
              <a:t>nebo</a:t>
            </a:r>
            <a:r>
              <a:rPr lang="en-GB" altLang="cs-CZ" sz="2200"/>
              <a:t> </a:t>
            </a:r>
            <a:r>
              <a:rPr lang="en-GB" altLang="cs-CZ" sz="2200" b="1" i="1">
                <a:solidFill>
                  <a:schemeClr val="accent2"/>
                </a:solidFill>
              </a:rPr>
              <a:t>C=C(YD)</a:t>
            </a:r>
            <a:r>
              <a:rPr lang="en-GB" altLang="cs-CZ" sz="2200"/>
              <a:t> </a:t>
            </a:r>
            <a:endParaRPr lang="cs-CZ" altLang="cs-CZ" sz="2200"/>
          </a:p>
          <a:p>
            <a:pPr>
              <a:spcBef>
                <a:spcPct val="10000"/>
              </a:spcBef>
            </a:pPr>
            <a:r>
              <a:rPr lang="en-GB" altLang="cs-CZ" sz="2200" b="1" i="1">
                <a:solidFill>
                  <a:schemeClr val="accent2"/>
                </a:solidFill>
              </a:rPr>
              <a:t>C=C</a:t>
            </a:r>
            <a:r>
              <a:rPr lang="en-GB" altLang="cs-CZ" sz="2200" b="1" i="1" baseline="-25000">
                <a:solidFill>
                  <a:schemeClr val="accent2"/>
                </a:solidFill>
              </a:rPr>
              <a:t>A</a:t>
            </a:r>
            <a:r>
              <a:rPr lang="en-GB" altLang="cs-CZ" sz="2200" b="1" i="1">
                <a:solidFill>
                  <a:schemeClr val="accent2"/>
                </a:solidFill>
              </a:rPr>
              <a:t>+ c. Y</a:t>
            </a:r>
            <a:r>
              <a:rPr lang="en-GB" altLang="cs-CZ" sz="2200">
                <a:solidFill>
                  <a:schemeClr val="accent2"/>
                </a:solidFill>
              </a:rPr>
              <a:t> 	</a:t>
            </a:r>
            <a:r>
              <a:rPr lang="en-GB" altLang="cs-CZ" sz="2200" b="1" i="1">
                <a:solidFill>
                  <a:schemeClr val="accent2"/>
                </a:solidFill>
              </a:rPr>
              <a:t>MPC=dC/dY=c	</a:t>
            </a:r>
            <a:r>
              <a:rPr lang="en-GB" altLang="cs-CZ" sz="2200">
                <a:solidFill>
                  <a:schemeClr val="accent2"/>
                </a:solidFill>
              </a:rPr>
              <a:t>	 </a:t>
            </a:r>
            <a:r>
              <a:rPr lang="cs-CZ" altLang="cs-CZ" sz="2200">
                <a:solidFill>
                  <a:schemeClr val="accent2"/>
                </a:solidFill>
              </a:rPr>
              <a:t>  </a:t>
            </a:r>
            <a:r>
              <a:rPr lang="en-GB" altLang="cs-CZ" sz="2200" b="1" i="1">
                <a:solidFill>
                  <a:schemeClr val="accent2"/>
                </a:solidFill>
              </a:rPr>
              <a:t>APC</a:t>
            </a:r>
            <a:r>
              <a:rPr lang="en-GB" altLang="cs-CZ" sz="2200" b="1" i="1">
                <a:solidFill>
                  <a:schemeClr val="accent2"/>
                </a:solidFill>
                <a:sym typeface="Symbol" pitchFamily="18" charset="2"/>
              </a:rPr>
              <a:t></a:t>
            </a:r>
            <a:r>
              <a:rPr lang="en-GB" altLang="cs-CZ" sz="2200" b="1" i="1">
                <a:solidFill>
                  <a:schemeClr val="accent2"/>
                </a:solidFill>
              </a:rPr>
              <a:t>MPC</a:t>
            </a:r>
            <a:endParaRPr lang="en-GB" altLang="cs-CZ" sz="220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</a:pPr>
            <a:r>
              <a:rPr lang="en-GB" altLang="cs-CZ" sz="2200">
                <a:solidFill>
                  <a:schemeClr val="accent2"/>
                </a:solidFill>
              </a:rPr>
              <a:t>		</a:t>
            </a:r>
            <a:r>
              <a:rPr lang="en-GB" altLang="cs-CZ" sz="2200" b="1" i="1">
                <a:solidFill>
                  <a:schemeClr val="accent2"/>
                </a:solidFill>
              </a:rPr>
              <a:t>APC=C/Y=c +C</a:t>
            </a:r>
            <a:r>
              <a:rPr lang="en-GB" altLang="cs-CZ" sz="2200" b="1" i="1" baseline="-25000">
                <a:solidFill>
                  <a:schemeClr val="accent2"/>
                </a:solidFill>
              </a:rPr>
              <a:t>A</a:t>
            </a:r>
            <a:r>
              <a:rPr lang="en-GB" altLang="cs-CZ" sz="2200" b="1" i="1">
                <a:solidFill>
                  <a:schemeClr val="accent2"/>
                </a:solidFill>
              </a:rPr>
              <a:t>/Y </a:t>
            </a:r>
            <a:endParaRPr lang="en-GB" altLang="cs-CZ" sz="220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  <a:buFontTx/>
              <a:buChar char="•"/>
            </a:pPr>
            <a:endParaRPr lang="en-GB" altLang="cs-CZ" sz="220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</a:pPr>
            <a:r>
              <a:rPr lang="en-GB" altLang="cs-CZ" sz="2000"/>
              <a:t> </a:t>
            </a:r>
          </a:p>
          <a:p>
            <a:pPr>
              <a:spcBef>
                <a:spcPct val="10000"/>
              </a:spcBef>
            </a:pPr>
            <a:endParaRPr lang="en-GB" altLang="cs-CZ" sz="2000"/>
          </a:p>
          <a:p>
            <a:pPr>
              <a:spcBef>
                <a:spcPct val="10000"/>
              </a:spcBef>
            </a:pPr>
            <a:endParaRPr lang="en-GB" altLang="cs-CZ" sz="2000"/>
          </a:p>
          <a:p>
            <a:pPr>
              <a:spcBef>
                <a:spcPct val="10000"/>
              </a:spcBef>
            </a:pPr>
            <a:endParaRPr lang="en-GB" altLang="cs-CZ" sz="2000"/>
          </a:p>
          <a:p>
            <a:pPr>
              <a:spcBef>
                <a:spcPct val="10000"/>
              </a:spcBef>
            </a:pPr>
            <a:endParaRPr lang="en-GB" altLang="cs-CZ" sz="2000"/>
          </a:p>
          <a:p>
            <a:pPr>
              <a:spcBef>
                <a:spcPct val="10000"/>
              </a:spcBef>
            </a:pPr>
            <a:endParaRPr lang="en-GB" altLang="cs-CZ" sz="2000"/>
          </a:p>
          <a:p>
            <a:pPr>
              <a:spcBef>
                <a:spcPct val="10000"/>
              </a:spcBef>
            </a:pPr>
            <a:endParaRPr lang="en-GB" altLang="cs-CZ" sz="2000" i="1" u="sng"/>
          </a:p>
          <a:p>
            <a:pPr>
              <a:spcBef>
                <a:spcPct val="10000"/>
              </a:spcBef>
            </a:pPr>
            <a:endParaRPr lang="en-GB" altLang="cs-CZ" sz="2000" i="1" u="sng"/>
          </a:p>
          <a:p>
            <a:pPr>
              <a:spcBef>
                <a:spcPct val="10000"/>
              </a:spcBef>
              <a:buFontTx/>
              <a:buChar char="•"/>
            </a:pPr>
            <a:r>
              <a:rPr lang="cs-CZ" altLang="cs-CZ" sz="2200" i="1" u="sng">
                <a:solidFill>
                  <a:srgbClr val="00CC00"/>
                </a:solidFill>
              </a:rPr>
              <a:t>Teorie r</a:t>
            </a:r>
            <a:r>
              <a:rPr lang="en-GB" altLang="cs-CZ" sz="2200" i="1" u="sng">
                <a:solidFill>
                  <a:srgbClr val="00CC00"/>
                </a:solidFill>
              </a:rPr>
              <a:t>e</a:t>
            </a:r>
            <a:r>
              <a:rPr lang="cs-CZ" altLang="cs-CZ" sz="2200" i="1" u="sng">
                <a:solidFill>
                  <a:srgbClr val="00CC00"/>
                </a:solidFill>
              </a:rPr>
              <a:t>álných hospodářských cyklů </a:t>
            </a:r>
            <a:r>
              <a:rPr lang="en-GB" altLang="cs-CZ" sz="2200"/>
              <a:t>-intratempor</a:t>
            </a:r>
            <a:r>
              <a:rPr lang="cs-CZ" altLang="cs-CZ" sz="2200"/>
              <a:t>ální </a:t>
            </a:r>
            <a:r>
              <a:rPr lang="en-GB" altLang="cs-CZ" sz="2200"/>
              <a:t>substitu</a:t>
            </a:r>
            <a:r>
              <a:rPr lang="cs-CZ" altLang="cs-CZ" sz="2200"/>
              <a:t>ce</a:t>
            </a:r>
            <a:r>
              <a:rPr lang="en-GB" altLang="cs-CZ" sz="2200"/>
              <a:t>-</a:t>
            </a:r>
            <a:r>
              <a:rPr lang="en-GB" altLang="cs-CZ" sz="2200" b="1" i="1">
                <a:solidFill>
                  <a:schemeClr val="accent2"/>
                </a:solidFill>
              </a:rPr>
              <a:t>C=C(W/P)</a:t>
            </a:r>
            <a:r>
              <a:rPr lang="en-GB" altLang="cs-CZ" sz="2200"/>
              <a:t> </a:t>
            </a:r>
          </a:p>
          <a:p>
            <a:pPr>
              <a:spcBef>
                <a:spcPct val="10000"/>
              </a:spcBef>
            </a:pPr>
            <a:r>
              <a:rPr lang="en-GB" altLang="cs-CZ" sz="2200"/>
              <a:t>				- intertempor</a:t>
            </a:r>
            <a:r>
              <a:rPr lang="cs-CZ" altLang="cs-CZ" sz="2200"/>
              <a:t>ální </a:t>
            </a:r>
            <a:r>
              <a:rPr lang="en-GB" altLang="cs-CZ" sz="2200"/>
              <a:t>substitu</a:t>
            </a:r>
            <a:r>
              <a:rPr lang="cs-CZ" altLang="cs-CZ" sz="2200"/>
              <a:t>ce</a:t>
            </a:r>
            <a:r>
              <a:rPr lang="en-GB" altLang="cs-CZ" sz="2200"/>
              <a:t>- </a:t>
            </a:r>
            <a:r>
              <a:rPr lang="en-GB" altLang="cs-CZ" sz="2200" b="1" i="1">
                <a:solidFill>
                  <a:schemeClr val="accent2"/>
                </a:solidFill>
              </a:rPr>
              <a:t>C=C(r)</a:t>
            </a:r>
            <a:endParaRPr lang="cs-CZ" altLang="cs-CZ" sz="2200" b="1" i="1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</a:pPr>
            <a:r>
              <a:rPr lang="cs-CZ" altLang="cs-CZ" sz="2200" b="1" i="1">
                <a:solidFill>
                  <a:schemeClr val="accent2"/>
                </a:solidFill>
              </a:rPr>
              <a:t>				- Barro Ricardianská ekvivalence</a:t>
            </a:r>
            <a:endParaRPr lang="en-GB" altLang="cs-CZ" sz="2200"/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GB" altLang="cs-CZ" sz="2200"/>
              <a:t> </a:t>
            </a:r>
            <a:r>
              <a:rPr lang="en-GB" altLang="cs-CZ" sz="2200" i="1" u="sng">
                <a:solidFill>
                  <a:srgbClr val="00CC00"/>
                </a:solidFill>
              </a:rPr>
              <a:t>Friedman</a:t>
            </a:r>
            <a:r>
              <a:rPr lang="cs-CZ" altLang="cs-CZ" sz="2200" i="1" u="sng">
                <a:solidFill>
                  <a:srgbClr val="00CC00"/>
                </a:solidFill>
              </a:rPr>
              <a:t>ova teorie p</a:t>
            </a:r>
            <a:r>
              <a:rPr lang="en-GB" altLang="cs-CZ" sz="2200" i="1" u="sng">
                <a:solidFill>
                  <a:srgbClr val="00CC00"/>
                </a:solidFill>
              </a:rPr>
              <a:t>ermanent</a:t>
            </a:r>
            <a:r>
              <a:rPr lang="cs-CZ" altLang="cs-CZ" sz="2200" i="1" u="sng">
                <a:solidFill>
                  <a:srgbClr val="00CC00"/>
                </a:solidFill>
              </a:rPr>
              <a:t>ního důchodu</a:t>
            </a:r>
            <a:r>
              <a:rPr lang="en-GB" altLang="cs-CZ" sz="2200"/>
              <a:t>-</a:t>
            </a:r>
            <a:endParaRPr lang="cs-CZ" altLang="cs-CZ" sz="2200"/>
          </a:p>
          <a:p>
            <a:pPr>
              <a:spcBef>
                <a:spcPct val="10000"/>
              </a:spcBef>
            </a:pPr>
            <a:r>
              <a:rPr lang="cs-CZ" altLang="cs-CZ" sz="2200" b="1" i="1">
                <a:solidFill>
                  <a:schemeClr val="accent2"/>
                </a:solidFill>
              </a:rPr>
              <a:t>	</a:t>
            </a:r>
            <a:r>
              <a:rPr lang="en-GB" altLang="cs-CZ" sz="2200" b="1" i="1">
                <a:solidFill>
                  <a:schemeClr val="accent2"/>
                </a:solidFill>
              </a:rPr>
              <a:t>M</a:t>
            </a:r>
            <a:r>
              <a:rPr lang="en-GB" altLang="cs-CZ" sz="2200" b="1" i="1" baseline="30000">
                <a:solidFill>
                  <a:schemeClr val="accent2"/>
                </a:solidFill>
              </a:rPr>
              <a:t>D</a:t>
            </a:r>
            <a:r>
              <a:rPr lang="en-GB" altLang="cs-CZ" sz="2200" b="1" i="1">
                <a:solidFill>
                  <a:schemeClr val="accent2"/>
                </a:solidFill>
              </a:rPr>
              <a:t>/P= M</a:t>
            </a:r>
            <a:r>
              <a:rPr lang="en-GB" altLang="cs-CZ" sz="2200" b="1" i="1" baseline="30000">
                <a:solidFill>
                  <a:schemeClr val="accent2"/>
                </a:solidFill>
              </a:rPr>
              <a:t>D</a:t>
            </a:r>
            <a:r>
              <a:rPr lang="en-GB" altLang="cs-CZ" sz="2200" b="1" i="1">
                <a:solidFill>
                  <a:schemeClr val="accent2"/>
                </a:solidFill>
              </a:rPr>
              <a:t>/P(Y</a:t>
            </a:r>
            <a:r>
              <a:rPr lang="en-GB" altLang="cs-CZ" sz="2200" b="1" i="1" baseline="-25000">
                <a:solidFill>
                  <a:schemeClr val="accent2"/>
                </a:solidFill>
              </a:rPr>
              <a:t>P </a:t>
            </a:r>
            <a:r>
              <a:rPr lang="en-GB" altLang="cs-CZ" sz="2200" b="1" i="1">
                <a:solidFill>
                  <a:schemeClr val="accent2"/>
                </a:solidFill>
              </a:rPr>
              <a:t>;E</a:t>
            </a:r>
            <a:r>
              <a:rPr lang="en-GB" altLang="cs-CZ" sz="2200" b="1" i="1" baseline="-25000">
                <a:solidFill>
                  <a:schemeClr val="accent2"/>
                </a:solidFill>
              </a:rPr>
              <a:t>B</a:t>
            </a:r>
            <a:r>
              <a:rPr lang="en-GB" altLang="cs-CZ" sz="2200" b="1" i="1">
                <a:solidFill>
                  <a:schemeClr val="accent2"/>
                </a:solidFill>
              </a:rPr>
              <a:t> ;E</a:t>
            </a:r>
            <a:r>
              <a:rPr lang="en-GB" altLang="cs-CZ" sz="2200" b="1" i="1" baseline="-25000">
                <a:solidFill>
                  <a:schemeClr val="accent2"/>
                </a:solidFill>
              </a:rPr>
              <a:t>M</a:t>
            </a:r>
            <a:r>
              <a:rPr lang="en-GB" altLang="cs-CZ" sz="2200" b="1" i="1">
                <a:solidFill>
                  <a:schemeClr val="accent2"/>
                </a:solidFill>
              </a:rPr>
              <a:t> ;E</a:t>
            </a:r>
            <a:r>
              <a:rPr lang="en-GB" altLang="cs-CZ" sz="2200" b="1" i="1" baseline="-25000">
                <a:solidFill>
                  <a:schemeClr val="accent2"/>
                </a:solidFill>
              </a:rPr>
              <a:t>A</a:t>
            </a:r>
            <a:r>
              <a:rPr lang="en-GB" altLang="cs-CZ" sz="2200" b="1" i="1">
                <a:solidFill>
                  <a:schemeClr val="accent2"/>
                </a:solidFill>
              </a:rPr>
              <a:t> ;</a:t>
            </a:r>
            <a:r>
              <a:rPr lang="en-GB" altLang="cs-CZ" sz="2200" b="1" i="1">
                <a:solidFill>
                  <a:schemeClr val="accent2"/>
                </a:solidFill>
                <a:latin typeface="Symbol" pitchFamily="18" charset="2"/>
              </a:rPr>
              <a:t>p</a:t>
            </a:r>
            <a:r>
              <a:rPr lang="en-GB" altLang="cs-CZ" sz="2200" b="1" i="1" baseline="-25000">
                <a:solidFill>
                  <a:schemeClr val="accent2"/>
                </a:solidFill>
              </a:rPr>
              <a:t>E </a:t>
            </a:r>
            <a:r>
              <a:rPr lang="en-GB" altLang="cs-CZ" sz="2200" b="1" i="1">
                <a:solidFill>
                  <a:schemeClr val="accent2"/>
                </a:solidFill>
              </a:rPr>
              <a:t>)</a:t>
            </a:r>
            <a:r>
              <a:rPr lang="en-GB" altLang="cs-CZ" sz="2200"/>
              <a:t> t</a:t>
            </a:r>
            <a:r>
              <a:rPr lang="cs-CZ" altLang="cs-CZ" sz="2200"/>
              <a:t>edy </a:t>
            </a:r>
            <a:r>
              <a:rPr lang="en-GB" altLang="cs-CZ" sz="2200" b="1" i="1">
                <a:solidFill>
                  <a:schemeClr val="accent2"/>
                </a:solidFill>
              </a:rPr>
              <a:t>C=C(Y</a:t>
            </a:r>
            <a:r>
              <a:rPr lang="en-GB" altLang="cs-CZ" sz="2200" b="1" i="1" baseline="-25000">
                <a:solidFill>
                  <a:schemeClr val="accent2"/>
                </a:solidFill>
              </a:rPr>
              <a:t>P</a:t>
            </a:r>
            <a:r>
              <a:rPr lang="en-GB" altLang="cs-CZ" sz="2200" b="1" i="1">
                <a:solidFill>
                  <a:schemeClr val="accent2"/>
                </a:solidFill>
              </a:rPr>
              <a:t> ; </a:t>
            </a:r>
            <a:r>
              <a:rPr lang="en-GB" altLang="cs-CZ" sz="2200" b="1" i="1">
                <a:solidFill>
                  <a:schemeClr val="accent2"/>
                </a:solidFill>
                <a:latin typeface="Symbol" pitchFamily="18" charset="2"/>
              </a:rPr>
              <a:t>p</a:t>
            </a:r>
            <a:r>
              <a:rPr lang="en-GB" altLang="cs-CZ" sz="2200" b="1" i="1" baseline="-25000">
                <a:solidFill>
                  <a:schemeClr val="accent2"/>
                </a:solidFill>
              </a:rPr>
              <a:t>E </a:t>
            </a:r>
            <a:r>
              <a:rPr lang="en-GB" altLang="cs-CZ" sz="2200" b="1" i="1">
                <a:solidFill>
                  <a:schemeClr val="accent2"/>
                </a:solidFill>
              </a:rPr>
              <a:t>)</a:t>
            </a:r>
            <a:endParaRPr lang="en-GB" altLang="cs-CZ" sz="2200"/>
          </a:p>
        </p:txBody>
      </p:sp>
      <p:graphicFrame>
        <p:nvGraphicFramePr>
          <p:cNvPr id="172038" name="Object 6"/>
          <p:cNvGraphicFramePr>
            <a:graphicFrameLocks noChangeAspect="1"/>
          </p:cNvGraphicFramePr>
          <p:nvPr/>
        </p:nvGraphicFramePr>
        <p:xfrm>
          <a:off x="430213" y="1831975"/>
          <a:ext cx="3144837" cy="288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5" name="obrázek" r:id="rId3" imgW="2619360" imgH="2409840" progId="Word.Picture.8">
                  <p:embed/>
                </p:oleObj>
              </mc:Choice>
              <mc:Fallback>
                <p:oleObj name="obrázek" r:id="rId3" imgW="2619360" imgH="240984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1831975"/>
                        <a:ext cx="3144837" cy="288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9" name="AutoShape 7"/>
          <p:cNvSpPr>
            <a:spLocks/>
          </p:cNvSpPr>
          <p:nvPr/>
        </p:nvSpPr>
        <p:spPr bwMode="auto">
          <a:xfrm>
            <a:off x="4443413" y="1093788"/>
            <a:ext cx="101600" cy="615950"/>
          </a:xfrm>
          <a:prstGeom prst="rightBrace">
            <a:avLst>
              <a:gd name="adj1" fmla="val 50521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72040" name="Line 8"/>
          <p:cNvSpPr>
            <a:spLocks noChangeShapeType="1"/>
          </p:cNvSpPr>
          <p:nvPr/>
        </p:nvSpPr>
        <p:spPr bwMode="auto">
          <a:xfrm flipV="1">
            <a:off x="4541838" y="1244600"/>
            <a:ext cx="522287" cy="1333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2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2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20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20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20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20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20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9" grpId="0" animBg="1"/>
      <p:bldP spid="1720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549275" y="-125413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Kuznetz</a:t>
            </a:r>
            <a:r>
              <a:rPr lang="cs-CZ" altLang="cs-CZ" sz="2800" b="1" i="1">
                <a:solidFill>
                  <a:schemeClr val="tx2"/>
                </a:solidFill>
              </a:rPr>
              <a:t>ova hádanka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211138" y="612775"/>
            <a:ext cx="8691562" cy="538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>
              <a:spcBef>
                <a:spcPct val="10000"/>
              </a:spcBef>
              <a:buFontTx/>
              <a:buChar char="•"/>
            </a:pPr>
            <a:r>
              <a:rPr lang="en-GB" altLang="cs-CZ" sz="2200"/>
              <a:t> </a:t>
            </a:r>
            <a:r>
              <a:rPr lang="en-GB" altLang="cs-CZ" sz="2200" i="1" u="sng">
                <a:solidFill>
                  <a:schemeClr val="accent2"/>
                </a:solidFill>
              </a:rPr>
              <a:t>Empiric</a:t>
            </a:r>
            <a:r>
              <a:rPr lang="cs-CZ" altLang="cs-CZ" sz="2200" i="1" u="sng">
                <a:solidFill>
                  <a:schemeClr val="accent2"/>
                </a:solidFill>
              </a:rPr>
              <a:t>ké testy</a:t>
            </a:r>
            <a:r>
              <a:rPr lang="en-GB" altLang="cs-CZ" sz="2200">
                <a:solidFill>
                  <a:schemeClr val="accent2"/>
                </a:solidFill>
              </a:rPr>
              <a:t>-</a:t>
            </a:r>
            <a:r>
              <a:rPr lang="en-GB" altLang="cs-CZ" sz="2200"/>
              <a:t> A) </a:t>
            </a:r>
            <a:r>
              <a:rPr lang="cs-CZ" altLang="cs-CZ" sz="2200"/>
              <a:t>Analýzy krátkodobých panelových dat</a:t>
            </a:r>
            <a:r>
              <a:rPr lang="en-GB" altLang="cs-CZ" sz="2200"/>
              <a:t>- </a:t>
            </a:r>
            <a:r>
              <a:rPr lang="cs-CZ" altLang="cs-CZ" sz="2200"/>
              <a:t>podporují			     </a:t>
            </a:r>
            <a:r>
              <a:rPr lang="en-GB" altLang="cs-CZ" sz="2200"/>
              <a:t>Keynesi</a:t>
            </a:r>
            <a:r>
              <a:rPr lang="cs-CZ" altLang="cs-CZ" sz="2200"/>
              <a:t>ánskou spotřební funkci</a:t>
            </a:r>
            <a:r>
              <a:rPr lang="en-GB" altLang="cs-CZ" sz="2200"/>
              <a:t> (</a:t>
            </a:r>
            <a:r>
              <a:rPr lang="en-GB" altLang="cs-CZ" sz="2200" b="1" i="1"/>
              <a:t>c</a:t>
            </a:r>
            <a:r>
              <a:rPr lang="en-US" altLang="cs-CZ" sz="2200" b="1" i="1"/>
              <a:t>&gt;0, c&lt;1</a:t>
            </a:r>
            <a:r>
              <a:rPr lang="cs-CZ" altLang="cs-CZ" sz="2200"/>
              <a:t>)</a:t>
            </a:r>
            <a:endParaRPr lang="en-GB" altLang="cs-CZ" sz="2200"/>
          </a:p>
          <a:p>
            <a:pPr>
              <a:spcBef>
                <a:spcPct val="10000"/>
              </a:spcBef>
            </a:pPr>
            <a:r>
              <a:rPr lang="en-GB" altLang="cs-CZ" sz="2200"/>
              <a:t>		</a:t>
            </a:r>
            <a:r>
              <a:rPr lang="cs-CZ" altLang="cs-CZ" sz="2200"/>
              <a:t>   	        </a:t>
            </a:r>
            <a:r>
              <a:rPr lang="en-GB" altLang="cs-CZ" sz="2200"/>
              <a:t>B) </a:t>
            </a:r>
            <a:r>
              <a:rPr lang="cs-CZ" altLang="cs-CZ" sz="2200"/>
              <a:t>Analýzy dlouhých časových řad (dekády</a:t>
            </a:r>
            <a:r>
              <a:rPr lang="en-GB" altLang="cs-CZ" sz="2200"/>
              <a:t>)- APC </a:t>
            </a:r>
            <a:r>
              <a:rPr lang="cs-CZ" altLang="cs-CZ" sz="2200"/>
              <a:t>				</a:t>
            </a:r>
            <a:r>
              <a:rPr lang="en-GB" altLang="cs-CZ" sz="2200"/>
              <a:t>stab</a:t>
            </a:r>
            <a:r>
              <a:rPr lang="cs-CZ" altLang="cs-CZ" sz="2200"/>
              <a:t>ilní navzdory</a:t>
            </a:r>
            <a:r>
              <a:rPr lang="en-GB" altLang="cs-CZ" sz="2200"/>
              <a:t> </a:t>
            </a:r>
            <a:r>
              <a:rPr lang="en-GB" altLang="cs-CZ" sz="2200">
                <a:sym typeface="Symbol" pitchFamily="18" charset="2"/>
              </a:rPr>
              <a:t>Y</a:t>
            </a:r>
          </a:p>
          <a:p>
            <a:pPr>
              <a:spcBef>
                <a:spcPct val="10000"/>
              </a:spcBef>
            </a:pPr>
            <a:r>
              <a:rPr lang="en-GB" altLang="cs-CZ" sz="2200" i="1" u="sng">
                <a:solidFill>
                  <a:schemeClr val="accent2"/>
                </a:solidFill>
                <a:sym typeface="Symbol" pitchFamily="18" charset="2"/>
              </a:rPr>
              <a:t>Kuznetz</a:t>
            </a:r>
            <a:r>
              <a:rPr lang="cs-CZ" altLang="cs-CZ" sz="2200" i="1" u="sng">
                <a:solidFill>
                  <a:schemeClr val="accent2"/>
                </a:solidFill>
                <a:sym typeface="Symbol" pitchFamily="18" charset="2"/>
              </a:rPr>
              <a:t>ova hádánka</a:t>
            </a:r>
            <a:r>
              <a:rPr lang="en-GB" altLang="cs-CZ" sz="2200" i="1" u="sng">
                <a:solidFill>
                  <a:schemeClr val="accent2"/>
                </a:solidFill>
                <a:sym typeface="Symbol" pitchFamily="18" charset="2"/>
              </a:rPr>
              <a:t>-</a:t>
            </a:r>
            <a:r>
              <a:rPr lang="en-GB" altLang="cs-CZ" sz="2200">
                <a:sym typeface="Symbol" pitchFamily="18" charset="2"/>
              </a:rPr>
              <a:t> </a:t>
            </a:r>
            <a:r>
              <a:rPr lang="cs-CZ" altLang="cs-CZ" sz="2200">
                <a:sym typeface="Symbol" pitchFamily="18" charset="2"/>
              </a:rPr>
              <a:t>proč </a:t>
            </a:r>
            <a:r>
              <a:rPr lang="en-GB" altLang="cs-CZ" sz="2200">
                <a:sym typeface="Symbol" pitchFamily="18" charset="2"/>
              </a:rPr>
              <a:t>APC </a:t>
            </a:r>
            <a:r>
              <a:rPr lang="cs-CZ" altLang="cs-CZ" sz="2200">
                <a:sym typeface="Symbol" pitchFamily="18" charset="2"/>
              </a:rPr>
              <a:t>klesá v krátkém období ale ne v dlouhém</a:t>
            </a:r>
            <a:r>
              <a:rPr lang="en-GB" altLang="cs-CZ" sz="2200">
                <a:sym typeface="Symbol" pitchFamily="18" charset="2"/>
              </a:rPr>
              <a:t>?</a:t>
            </a:r>
            <a:r>
              <a:rPr lang="en-GB" altLang="cs-CZ" sz="2200"/>
              <a:t> </a:t>
            </a:r>
          </a:p>
          <a:p>
            <a:pPr>
              <a:spcBef>
                <a:spcPct val="10000"/>
              </a:spcBef>
            </a:pPr>
            <a:endParaRPr lang="cs-CZ" altLang="cs-CZ" sz="2200" i="1" u="sng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</a:pPr>
            <a:r>
              <a:rPr lang="cs-CZ" altLang="cs-CZ" sz="2200" i="1" u="sng">
                <a:solidFill>
                  <a:schemeClr val="accent2"/>
                </a:solidFill>
              </a:rPr>
              <a:t>Vysvětlení</a:t>
            </a:r>
            <a:r>
              <a:rPr lang="en-GB" altLang="cs-CZ" sz="2200" i="1" u="sng">
                <a:solidFill>
                  <a:schemeClr val="accent2"/>
                </a:solidFill>
              </a:rPr>
              <a:t>:</a:t>
            </a:r>
            <a:endParaRPr lang="en-GB" altLang="cs-CZ" sz="2200" i="1">
              <a:solidFill>
                <a:schemeClr val="accent2"/>
              </a:solidFill>
            </a:endParaRPr>
          </a:p>
          <a:p>
            <a:pPr>
              <a:spcBef>
                <a:spcPct val="40000"/>
              </a:spcBef>
              <a:buFontTx/>
              <a:buAutoNum type="arabicParenR"/>
            </a:pPr>
            <a:r>
              <a:rPr lang="en-GB" altLang="cs-CZ" sz="2200"/>
              <a:t>Fisher: </a:t>
            </a:r>
            <a:r>
              <a:rPr lang="en-GB" altLang="cs-CZ" sz="2200" u="sng">
                <a:solidFill>
                  <a:srgbClr val="00CC00"/>
                </a:solidFill>
              </a:rPr>
              <a:t>Intertempor</a:t>
            </a:r>
            <a:r>
              <a:rPr lang="cs-CZ" altLang="cs-CZ" sz="2200" u="sng">
                <a:solidFill>
                  <a:srgbClr val="00CC00"/>
                </a:solidFill>
              </a:rPr>
              <a:t>ální s</a:t>
            </a:r>
            <a:r>
              <a:rPr lang="en-GB" altLang="cs-CZ" sz="2200" u="sng">
                <a:solidFill>
                  <a:srgbClr val="00CC00"/>
                </a:solidFill>
              </a:rPr>
              <a:t>ubstitu</a:t>
            </a:r>
            <a:r>
              <a:rPr lang="cs-CZ" altLang="cs-CZ" sz="2200" u="sng">
                <a:solidFill>
                  <a:srgbClr val="00CC00"/>
                </a:solidFill>
              </a:rPr>
              <a:t>ce</a:t>
            </a:r>
            <a:r>
              <a:rPr lang="en-GB" altLang="cs-CZ" sz="2200" u="sng">
                <a:solidFill>
                  <a:srgbClr val="00CC00"/>
                </a:solidFill>
              </a:rPr>
              <a:t>+ </a:t>
            </a:r>
            <a:endParaRPr lang="cs-CZ" altLang="cs-CZ" sz="2200" u="sng">
              <a:solidFill>
                <a:srgbClr val="00CC00"/>
              </a:solidFill>
            </a:endParaRPr>
          </a:p>
          <a:p>
            <a:pPr>
              <a:spcBef>
                <a:spcPct val="40000"/>
              </a:spcBef>
            </a:pPr>
            <a:r>
              <a:rPr lang="cs-CZ" altLang="cs-CZ" sz="2200">
                <a:solidFill>
                  <a:srgbClr val="00CC00"/>
                </a:solidFill>
              </a:rPr>
              <a:t>			</a:t>
            </a:r>
            <a:r>
              <a:rPr lang="en-GB" altLang="cs-CZ" sz="2200" u="sng">
                <a:solidFill>
                  <a:srgbClr val="00CC00"/>
                </a:solidFill>
              </a:rPr>
              <a:t>Li</a:t>
            </a:r>
            <a:r>
              <a:rPr lang="cs-CZ" altLang="cs-CZ" sz="2200" u="sng">
                <a:solidFill>
                  <a:srgbClr val="00CC00"/>
                </a:solidFill>
              </a:rPr>
              <a:t>kviditní omezení</a:t>
            </a:r>
            <a:endParaRPr lang="en-GB" altLang="cs-CZ" sz="2200">
              <a:solidFill>
                <a:srgbClr val="00CC00"/>
              </a:solidFill>
            </a:endParaRPr>
          </a:p>
          <a:p>
            <a:pPr>
              <a:spcBef>
                <a:spcPct val="40000"/>
              </a:spcBef>
            </a:pPr>
            <a:r>
              <a:rPr lang="en-GB" altLang="cs-CZ" sz="2200"/>
              <a:t>2) Duesenbery</a:t>
            </a:r>
            <a:r>
              <a:rPr lang="cs-CZ" altLang="cs-CZ" sz="2200"/>
              <a:t>ho</a:t>
            </a:r>
            <a:r>
              <a:rPr lang="en-GB" altLang="cs-CZ" sz="2200"/>
              <a:t>- </a:t>
            </a:r>
            <a:r>
              <a:rPr lang="en-GB" altLang="cs-CZ" sz="2200" u="sng">
                <a:solidFill>
                  <a:srgbClr val="00CC00"/>
                </a:solidFill>
              </a:rPr>
              <a:t>Socio-</a:t>
            </a:r>
            <a:r>
              <a:rPr lang="cs-CZ" altLang="cs-CZ" sz="2200" u="sng">
                <a:solidFill>
                  <a:srgbClr val="00CC00"/>
                </a:solidFill>
              </a:rPr>
              <a:t>p</a:t>
            </a:r>
            <a:r>
              <a:rPr lang="en-GB" altLang="cs-CZ" sz="2200" u="sng">
                <a:solidFill>
                  <a:srgbClr val="00CC00"/>
                </a:solidFill>
              </a:rPr>
              <a:t>sychologic</a:t>
            </a:r>
            <a:r>
              <a:rPr lang="cs-CZ" altLang="cs-CZ" sz="2200" u="sng">
                <a:solidFill>
                  <a:srgbClr val="00CC00"/>
                </a:solidFill>
              </a:rPr>
              <a:t>ká</a:t>
            </a:r>
            <a:r>
              <a:rPr lang="en-GB" altLang="cs-CZ" sz="2200" u="sng">
                <a:solidFill>
                  <a:srgbClr val="00CC00"/>
                </a:solidFill>
              </a:rPr>
              <a:t> </a:t>
            </a:r>
            <a:endParaRPr lang="cs-CZ" altLang="cs-CZ" sz="2200" u="sng">
              <a:solidFill>
                <a:srgbClr val="00CC00"/>
              </a:solidFill>
            </a:endParaRPr>
          </a:p>
          <a:p>
            <a:pPr>
              <a:spcBef>
                <a:spcPct val="40000"/>
              </a:spcBef>
            </a:pPr>
            <a:r>
              <a:rPr lang="cs-CZ" altLang="cs-CZ" sz="2200">
                <a:solidFill>
                  <a:srgbClr val="00CC00"/>
                </a:solidFill>
              </a:rPr>
              <a:t>		</a:t>
            </a:r>
            <a:r>
              <a:rPr lang="cs-CZ" altLang="cs-CZ" sz="2200" u="sng">
                <a:solidFill>
                  <a:srgbClr val="00CC00"/>
                </a:solidFill>
              </a:rPr>
              <a:t>h</a:t>
            </a:r>
            <a:r>
              <a:rPr lang="en-GB" altLang="cs-CZ" sz="2200" u="sng">
                <a:solidFill>
                  <a:srgbClr val="00CC00"/>
                </a:solidFill>
              </a:rPr>
              <a:t>ypot</a:t>
            </a:r>
            <a:r>
              <a:rPr lang="cs-CZ" altLang="cs-CZ" sz="2200" u="sng">
                <a:solidFill>
                  <a:srgbClr val="00CC00"/>
                </a:solidFill>
              </a:rPr>
              <a:t>éza spotřeby</a:t>
            </a:r>
            <a:r>
              <a:rPr lang="en-GB" altLang="cs-CZ" sz="2200"/>
              <a:t>		</a:t>
            </a:r>
          </a:p>
          <a:p>
            <a:pPr>
              <a:spcBef>
                <a:spcPct val="40000"/>
              </a:spcBef>
            </a:pPr>
            <a:r>
              <a:rPr lang="en-GB" altLang="cs-CZ" sz="2200"/>
              <a:t>3) Modigliani- </a:t>
            </a:r>
            <a:r>
              <a:rPr lang="en-GB" altLang="cs-CZ" sz="2200" u="sng">
                <a:solidFill>
                  <a:srgbClr val="00CC00"/>
                </a:solidFill>
              </a:rPr>
              <a:t>Hypot</a:t>
            </a:r>
            <a:r>
              <a:rPr lang="cs-CZ" altLang="cs-CZ" sz="2200" u="sng">
                <a:solidFill>
                  <a:srgbClr val="00CC00"/>
                </a:solidFill>
              </a:rPr>
              <a:t>éza životního cyklu</a:t>
            </a:r>
            <a:endParaRPr lang="en-GB" altLang="cs-CZ" sz="2200">
              <a:solidFill>
                <a:srgbClr val="00CC00"/>
              </a:solidFill>
            </a:endParaRPr>
          </a:p>
          <a:p>
            <a:pPr>
              <a:spcBef>
                <a:spcPct val="40000"/>
              </a:spcBef>
            </a:pPr>
            <a:r>
              <a:rPr lang="en-GB" altLang="cs-CZ" sz="2200"/>
              <a:t>4) Friedman- </a:t>
            </a:r>
            <a:r>
              <a:rPr lang="cs-CZ" altLang="cs-CZ" sz="2200" u="sng">
                <a:solidFill>
                  <a:srgbClr val="00CC00"/>
                </a:solidFill>
              </a:rPr>
              <a:t>Hypotéza p</a:t>
            </a:r>
            <a:r>
              <a:rPr lang="en-GB" altLang="cs-CZ" sz="2200" u="sng">
                <a:solidFill>
                  <a:srgbClr val="00CC00"/>
                </a:solidFill>
              </a:rPr>
              <a:t>ermanent</a:t>
            </a:r>
            <a:r>
              <a:rPr lang="cs-CZ" altLang="cs-CZ" sz="2200" u="sng">
                <a:solidFill>
                  <a:srgbClr val="00CC00"/>
                </a:solidFill>
              </a:rPr>
              <a:t>ního důchodu</a:t>
            </a:r>
            <a:endParaRPr lang="en-GB" altLang="cs-CZ" sz="2200" u="sng">
              <a:solidFill>
                <a:srgbClr val="00CC00"/>
              </a:solidFill>
            </a:endParaRPr>
          </a:p>
        </p:txBody>
      </p:sp>
      <p:graphicFrame>
        <p:nvGraphicFramePr>
          <p:cNvPr id="173061" name="Object 5"/>
          <p:cNvGraphicFramePr>
            <a:graphicFrameLocks noChangeAspect="1"/>
          </p:cNvGraphicFramePr>
          <p:nvPr/>
        </p:nvGraphicFramePr>
        <p:xfrm>
          <a:off x="5559425" y="3489325"/>
          <a:ext cx="3584575" cy="336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66" name="obrázek" r:id="rId3" imgW="2562120" imgH="2409840" progId="Word.Picture.8">
                  <p:embed/>
                </p:oleObj>
              </mc:Choice>
              <mc:Fallback>
                <p:oleObj name="obrázek" r:id="rId3" imgW="2562120" imgH="240984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425" y="3489325"/>
                        <a:ext cx="3584575" cy="336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3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3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3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3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3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3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3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3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30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149225" y="-125413"/>
            <a:ext cx="8847138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Fisher</a:t>
            </a:r>
            <a:r>
              <a:rPr lang="cs-CZ" altLang="cs-CZ" sz="2800" b="1" i="1">
                <a:solidFill>
                  <a:schemeClr val="tx2"/>
                </a:solidFill>
              </a:rPr>
              <a:t>ův model i</a:t>
            </a:r>
            <a:r>
              <a:rPr lang="en-GB" altLang="cs-CZ" sz="2800" b="1" i="1">
                <a:solidFill>
                  <a:schemeClr val="tx2"/>
                </a:solidFill>
              </a:rPr>
              <a:t>ntertemp. </a:t>
            </a:r>
            <a:r>
              <a:rPr lang="cs-CZ" altLang="cs-CZ" sz="2800" b="1" i="1">
                <a:solidFill>
                  <a:schemeClr val="tx2"/>
                </a:solidFill>
              </a:rPr>
              <a:t>s</a:t>
            </a:r>
            <a:r>
              <a:rPr lang="en-GB" altLang="cs-CZ" sz="2800" b="1" i="1">
                <a:solidFill>
                  <a:schemeClr val="tx2"/>
                </a:solidFill>
              </a:rPr>
              <a:t>ubst. </a:t>
            </a:r>
            <a:r>
              <a:rPr lang="cs-CZ" altLang="cs-CZ" sz="2800" b="1" i="1">
                <a:solidFill>
                  <a:schemeClr val="tx2"/>
                </a:solidFill>
              </a:rPr>
              <a:t>s l</a:t>
            </a:r>
            <a:r>
              <a:rPr lang="en-GB" altLang="cs-CZ" sz="2800" b="1" i="1">
                <a:solidFill>
                  <a:schemeClr val="tx2"/>
                </a:solidFill>
              </a:rPr>
              <a:t>i</a:t>
            </a:r>
            <a:r>
              <a:rPr lang="cs-CZ" altLang="cs-CZ" sz="2800" b="1" i="1">
                <a:solidFill>
                  <a:schemeClr val="tx2"/>
                </a:solidFill>
              </a:rPr>
              <a:t>kvi</a:t>
            </a:r>
            <a:r>
              <a:rPr lang="en-GB" altLang="cs-CZ" sz="2800" b="1" i="1">
                <a:solidFill>
                  <a:schemeClr val="tx2"/>
                </a:solidFill>
              </a:rPr>
              <a:t>dit</a:t>
            </a:r>
            <a:r>
              <a:rPr lang="cs-CZ" altLang="cs-CZ" sz="2800" b="1" i="1">
                <a:solidFill>
                  <a:schemeClr val="tx2"/>
                </a:solidFill>
              </a:rPr>
              <a:t>ním omezením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graphicFrame>
        <p:nvGraphicFramePr>
          <p:cNvPr id="185349" name="Object 5"/>
          <p:cNvGraphicFramePr>
            <a:graphicFrameLocks noChangeAspect="1"/>
          </p:cNvGraphicFramePr>
          <p:nvPr/>
        </p:nvGraphicFramePr>
        <p:xfrm>
          <a:off x="508000" y="688975"/>
          <a:ext cx="385921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2" name="Rovnice" r:id="rId3" imgW="2565360" imgH="419040" progId="Equation.3">
                  <p:embed/>
                </p:oleObj>
              </mc:Choice>
              <mc:Fallback>
                <p:oleObj name="Rovnice" r:id="rId3" imgW="256536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688975"/>
                        <a:ext cx="3859213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0" name="Object 6"/>
          <p:cNvGraphicFramePr>
            <a:graphicFrameLocks noChangeAspect="1"/>
          </p:cNvGraphicFramePr>
          <p:nvPr/>
        </p:nvGraphicFramePr>
        <p:xfrm>
          <a:off x="0" y="3003550"/>
          <a:ext cx="4746625" cy="385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3" name="Obrázek" r:id="rId5" imgW="2790720" imgH="2266920" progId="Word.Picture.8">
                  <p:embed/>
                </p:oleObj>
              </mc:Choice>
              <mc:Fallback>
                <p:oleObj name="Obrázek" r:id="rId5" imgW="2790720" imgH="226692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03550"/>
                        <a:ext cx="4746625" cy="385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211138" y="612775"/>
            <a:ext cx="4367212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GB" altLang="cs-CZ" sz="2000"/>
              <a:t> </a:t>
            </a:r>
          </a:p>
          <a:p>
            <a:pPr>
              <a:spcBef>
                <a:spcPct val="10000"/>
              </a:spcBef>
              <a:buFontTx/>
              <a:buChar char="•"/>
            </a:pPr>
            <a:endParaRPr lang="en-GB" altLang="cs-CZ" sz="2000"/>
          </a:p>
          <a:p>
            <a:pPr>
              <a:spcBef>
                <a:spcPct val="10000"/>
              </a:spcBef>
            </a:pPr>
            <a:r>
              <a:rPr lang="en-GB" altLang="cs-CZ" sz="2000"/>
              <a:t>+ li</a:t>
            </a:r>
            <a:r>
              <a:rPr lang="cs-CZ" altLang="cs-CZ" sz="2000"/>
              <a:t>kviditní omezení</a:t>
            </a:r>
            <a:endParaRPr lang="en-GB" altLang="cs-CZ" sz="2000"/>
          </a:p>
          <a:p>
            <a:pPr>
              <a:spcBef>
                <a:spcPct val="10000"/>
              </a:spcBef>
            </a:pPr>
            <a:r>
              <a:rPr lang="cs-CZ" altLang="cs-CZ" sz="2000"/>
              <a:t>Řešení </a:t>
            </a:r>
            <a:r>
              <a:rPr lang="en-GB" altLang="cs-CZ" sz="2000"/>
              <a:t>Kuznetz</a:t>
            </a:r>
            <a:r>
              <a:rPr lang="cs-CZ" altLang="cs-CZ" sz="2000"/>
              <a:t>ovy hádanky</a:t>
            </a:r>
            <a:r>
              <a:rPr lang="en-GB" altLang="cs-CZ" sz="2000"/>
              <a:t>- </a:t>
            </a:r>
          </a:p>
          <a:p>
            <a:pPr>
              <a:spcBef>
                <a:spcPct val="10000"/>
              </a:spcBef>
            </a:pPr>
            <a:r>
              <a:rPr lang="cs-CZ" altLang="cs-CZ" sz="2000"/>
              <a:t>L</a:t>
            </a:r>
            <a:r>
              <a:rPr lang="en-GB" altLang="cs-CZ" sz="2000"/>
              <a:t>i</a:t>
            </a:r>
            <a:r>
              <a:rPr lang="cs-CZ" altLang="cs-CZ" sz="2000"/>
              <a:t>kv</a:t>
            </a:r>
            <a:r>
              <a:rPr lang="en-GB" altLang="cs-CZ" sz="2000"/>
              <a:t>idit</a:t>
            </a:r>
            <a:r>
              <a:rPr lang="cs-CZ" altLang="cs-CZ" sz="2000"/>
              <a:t>ní omezení není aktivní v krátkém období</a:t>
            </a:r>
            <a:r>
              <a:rPr lang="en-GB" altLang="cs-CZ" sz="2000"/>
              <a:t>:	</a:t>
            </a:r>
            <a:endParaRPr lang="cs-CZ" altLang="cs-CZ" sz="2000"/>
          </a:p>
          <a:p>
            <a:pPr>
              <a:spcBef>
                <a:spcPct val="10000"/>
              </a:spcBef>
            </a:pPr>
            <a:r>
              <a:rPr lang="en-GB" altLang="cs-CZ" sz="2000" b="1" i="1">
                <a:solidFill>
                  <a:schemeClr val="accent2"/>
                </a:solidFill>
                <a:latin typeface="Symbol" pitchFamily="18" charset="2"/>
              </a:rPr>
              <a:t>D</a:t>
            </a:r>
            <a:r>
              <a:rPr lang="en-GB" altLang="cs-CZ" sz="2000" b="1" i="1">
                <a:solidFill>
                  <a:schemeClr val="accent2"/>
                </a:solidFill>
              </a:rPr>
              <a:t>C</a:t>
            </a:r>
            <a:r>
              <a:rPr lang="en-US" altLang="cs-CZ" sz="2000" b="1" i="1">
                <a:solidFill>
                  <a:schemeClr val="accent2"/>
                </a:solidFill>
              </a:rPr>
              <a:t>&lt;</a:t>
            </a:r>
            <a:r>
              <a:rPr lang="en-US" altLang="cs-CZ" sz="2000" b="1" i="1">
                <a:solidFill>
                  <a:schemeClr val="accent2"/>
                </a:solidFill>
                <a:latin typeface="Symbol" pitchFamily="18" charset="2"/>
              </a:rPr>
              <a:t>D</a:t>
            </a:r>
            <a:r>
              <a:rPr lang="cs-CZ" altLang="cs-CZ" sz="2000" b="1" i="1">
                <a:solidFill>
                  <a:schemeClr val="accent2"/>
                </a:solidFill>
              </a:rPr>
              <a:t>Y</a:t>
            </a:r>
            <a:r>
              <a:rPr lang="cs-CZ" altLang="cs-CZ" sz="2000"/>
              <a:t> tedy</a:t>
            </a:r>
            <a:r>
              <a:rPr lang="en-GB" altLang="cs-CZ" sz="2000"/>
              <a:t> </a:t>
            </a:r>
            <a:r>
              <a:rPr lang="en-GB" altLang="cs-CZ" sz="2000" b="1" i="1">
                <a:solidFill>
                  <a:schemeClr val="accent2"/>
                </a:solidFill>
              </a:rPr>
              <a:t>MPC= </a:t>
            </a:r>
            <a:r>
              <a:rPr lang="en-GB" altLang="cs-CZ" sz="2000" b="1" i="1">
                <a:solidFill>
                  <a:schemeClr val="accent2"/>
                </a:solidFill>
                <a:latin typeface="Symbol" pitchFamily="18" charset="2"/>
              </a:rPr>
              <a:t>D</a:t>
            </a:r>
            <a:r>
              <a:rPr lang="en-GB" altLang="cs-CZ" sz="2000" b="1" i="1">
                <a:solidFill>
                  <a:schemeClr val="accent2"/>
                </a:solidFill>
              </a:rPr>
              <a:t>C</a:t>
            </a:r>
            <a:r>
              <a:rPr lang="en-US" altLang="cs-CZ" sz="2000" b="1" i="1">
                <a:solidFill>
                  <a:schemeClr val="accent2"/>
                </a:solidFill>
              </a:rPr>
              <a:t>/</a:t>
            </a:r>
            <a:r>
              <a:rPr lang="en-US" altLang="cs-CZ" sz="2000" b="1" i="1">
                <a:solidFill>
                  <a:schemeClr val="accent2"/>
                </a:solidFill>
                <a:latin typeface="Symbol" pitchFamily="18" charset="2"/>
              </a:rPr>
              <a:t>D</a:t>
            </a:r>
            <a:r>
              <a:rPr lang="cs-CZ" altLang="cs-CZ" sz="2000" b="1" i="1">
                <a:solidFill>
                  <a:schemeClr val="accent2"/>
                </a:solidFill>
              </a:rPr>
              <a:t>Y</a:t>
            </a:r>
            <a:r>
              <a:rPr lang="en-GB" altLang="cs-CZ" sz="2000" b="1" i="1">
                <a:solidFill>
                  <a:schemeClr val="accent2"/>
                </a:solidFill>
              </a:rPr>
              <a:t> </a:t>
            </a:r>
            <a:r>
              <a:rPr lang="en-US" altLang="cs-CZ" sz="2000" b="1" i="1">
                <a:solidFill>
                  <a:schemeClr val="accent2"/>
                </a:solidFill>
              </a:rPr>
              <a:t>&lt;1</a:t>
            </a:r>
            <a:endParaRPr lang="en-GB" altLang="cs-CZ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graphicFrame>
        <p:nvGraphicFramePr>
          <p:cNvPr id="187397" name="Object 5"/>
          <p:cNvGraphicFramePr>
            <a:graphicFrameLocks noChangeAspect="1"/>
          </p:cNvGraphicFramePr>
          <p:nvPr/>
        </p:nvGraphicFramePr>
        <p:xfrm>
          <a:off x="508000" y="688975"/>
          <a:ext cx="385921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9" name="Rovnice" r:id="rId3" imgW="2565360" imgH="419040" progId="Equation.3">
                  <p:embed/>
                </p:oleObj>
              </mc:Choice>
              <mc:Fallback>
                <p:oleObj name="Rovnice" r:id="rId3" imgW="256536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688975"/>
                        <a:ext cx="3859213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8" name="Object 6"/>
          <p:cNvGraphicFramePr>
            <a:graphicFrameLocks noChangeAspect="1"/>
          </p:cNvGraphicFramePr>
          <p:nvPr/>
        </p:nvGraphicFramePr>
        <p:xfrm>
          <a:off x="0" y="3003550"/>
          <a:ext cx="4746625" cy="385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0" name="obrázek" r:id="rId5" imgW="2790720" imgH="2266920" progId="Word.Picture.8">
                  <p:embed/>
                </p:oleObj>
              </mc:Choice>
              <mc:Fallback>
                <p:oleObj name="obrázek" r:id="rId5" imgW="2790720" imgH="226692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03550"/>
                        <a:ext cx="4746625" cy="385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9" name="Rectangle 7"/>
          <p:cNvSpPr>
            <a:spLocks noChangeArrowheads="1"/>
          </p:cNvSpPr>
          <p:nvPr/>
        </p:nvSpPr>
        <p:spPr bwMode="auto">
          <a:xfrm>
            <a:off x="149225" y="-125413"/>
            <a:ext cx="8847138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Fisher</a:t>
            </a:r>
            <a:r>
              <a:rPr lang="cs-CZ" altLang="cs-CZ" sz="2800" b="1" i="1">
                <a:solidFill>
                  <a:schemeClr val="tx2"/>
                </a:solidFill>
              </a:rPr>
              <a:t>ův model i</a:t>
            </a:r>
            <a:r>
              <a:rPr lang="en-GB" altLang="cs-CZ" sz="2800" b="1" i="1">
                <a:solidFill>
                  <a:schemeClr val="tx2"/>
                </a:solidFill>
              </a:rPr>
              <a:t>ntertemp. </a:t>
            </a:r>
            <a:r>
              <a:rPr lang="cs-CZ" altLang="cs-CZ" sz="2800" b="1" i="1">
                <a:solidFill>
                  <a:schemeClr val="tx2"/>
                </a:solidFill>
              </a:rPr>
              <a:t>s</a:t>
            </a:r>
            <a:r>
              <a:rPr lang="en-GB" altLang="cs-CZ" sz="2800" b="1" i="1">
                <a:solidFill>
                  <a:schemeClr val="tx2"/>
                </a:solidFill>
              </a:rPr>
              <a:t>ubst. </a:t>
            </a:r>
            <a:r>
              <a:rPr lang="cs-CZ" altLang="cs-CZ" sz="2800" b="1" i="1">
                <a:solidFill>
                  <a:schemeClr val="tx2"/>
                </a:solidFill>
              </a:rPr>
              <a:t>s l</a:t>
            </a:r>
            <a:r>
              <a:rPr lang="en-GB" altLang="cs-CZ" sz="2800" b="1" i="1">
                <a:solidFill>
                  <a:schemeClr val="tx2"/>
                </a:solidFill>
              </a:rPr>
              <a:t>i</a:t>
            </a:r>
            <a:r>
              <a:rPr lang="cs-CZ" altLang="cs-CZ" sz="2800" b="1" i="1">
                <a:solidFill>
                  <a:schemeClr val="tx2"/>
                </a:solidFill>
              </a:rPr>
              <a:t>kvi</a:t>
            </a:r>
            <a:r>
              <a:rPr lang="en-GB" altLang="cs-CZ" sz="2800" b="1" i="1">
                <a:solidFill>
                  <a:schemeClr val="tx2"/>
                </a:solidFill>
              </a:rPr>
              <a:t>dit</a:t>
            </a:r>
            <a:r>
              <a:rPr lang="cs-CZ" altLang="cs-CZ" sz="2800" b="1" i="1">
                <a:solidFill>
                  <a:schemeClr val="tx2"/>
                </a:solidFill>
              </a:rPr>
              <a:t>ním omezením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87400" name="Text Box 8"/>
          <p:cNvSpPr txBox="1">
            <a:spLocks noChangeArrowheads="1"/>
          </p:cNvSpPr>
          <p:nvPr/>
        </p:nvSpPr>
        <p:spPr bwMode="auto">
          <a:xfrm>
            <a:off x="211138" y="612775"/>
            <a:ext cx="4367212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GB" altLang="cs-CZ" sz="2000"/>
              <a:t> </a:t>
            </a:r>
          </a:p>
          <a:p>
            <a:pPr>
              <a:spcBef>
                <a:spcPct val="10000"/>
              </a:spcBef>
              <a:buFontTx/>
              <a:buChar char="•"/>
            </a:pPr>
            <a:endParaRPr lang="en-GB" altLang="cs-CZ" sz="2000"/>
          </a:p>
          <a:p>
            <a:pPr>
              <a:spcBef>
                <a:spcPct val="10000"/>
              </a:spcBef>
            </a:pPr>
            <a:r>
              <a:rPr lang="en-GB" altLang="cs-CZ" sz="2000"/>
              <a:t>+ li</a:t>
            </a:r>
            <a:r>
              <a:rPr lang="cs-CZ" altLang="cs-CZ" sz="2000"/>
              <a:t>kviditní omezení</a:t>
            </a:r>
            <a:endParaRPr lang="en-GB" altLang="cs-CZ" sz="2000"/>
          </a:p>
          <a:p>
            <a:pPr>
              <a:spcBef>
                <a:spcPct val="10000"/>
              </a:spcBef>
            </a:pPr>
            <a:r>
              <a:rPr lang="cs-CZ" altLang="cs-CZ" sz="2000"/>
              <a:t>Řešení </a:t>
            </a:r>
            <a:r>
              <a:rPr lang="en-GB" altLang="cs-CZ" sz="2000"/>
              <a:t>Kuznetz</a:t>
            </a:r>
            <a:r>
              <a:rPr lang="cs-CZ" altLang="cs-CZ" sz="2000"/>
              <a:t>ovy hádanky</a:t>
            </a:r>
            <a:r>
              <a:rPr lang="en-GB" altLang="cs-CZ" sz="2000"/>
              <a:t>- </a:t>
            </a:r>
          </a:p>
          <a:p>
            <a:pPr>
              <a:spcBef>
                <a:spcPct val="10000"/>
              </a:spcBef>
            </a:pPr>
            <a:r>
              <a:rPr lang="cs-CZ" altLang="cs-CZ" sz="2000"/>
              <a:t>L</a:t>
            </a:r>
            <a:r>
              <a:rPr lang="en-GB" altLang="cs-CZ" sz="2000"/>
              <a:t>i</a:t>
            </a:r>
            <a:r>
              <a:rPr lang="cs-CZ" altLang="cs-CZ" sz="2000"/>
              <a:t>kv</a:t>
            </a:r>
            <a:r>
              <a:rPr lang="en-GB" altLang="cs-CZ" sz="2000"/>
              <a:t>idit</a:t>
            </a:r>
            <a:r>
              <a:rPr lang="cs-CZ" altLang="cs-CZ" sz="2000"/>
              <a:t>ní omezení není aktivní v krátkém období</a:t>
            </a:r>
            <a:r>
              <a:rPr lang="en-GB" altLang="cs-CZ" sz="2000"/>
              <a:t>:	</a:t>
            </a:r>
            <a:endParaRPr lang="cs-CZ" altLang="cs-CZ" sz="2000"/>
          </a:p>
          <a:p>
            <a:pPr>
              <a:spcBef>
                <a:spcPct val="10000"/>
              </a:spcBef>
            </a:pPr>
            <a:r>
              <a:rPr lang="en-GB" altLang="cs-CZ" sz="2000" b="1" i="1">
                <a:solidFill>
                  <a:schemeClr val="accent2"/>
                </a:solidFill>
                <a:latin typeface="Symbol" pitchFamily="18" charset="2"/>
              </a:rPr>
              <a:t>D</a:t>
            </a:r>
            <a:r>
              <a:rPr lang="en-GB" altLang="cs-CZ" sz="2000" b="1" i="1">
                <a:solidFill>
                  <a:schemeClr val="accent2"/>
                </a:solidFill>
              </a:rPr>
              <a:t>C</a:t>
            </a:r>
            <a:r>
              <a:rPr lang="en-US" altLang="cs-CZ" sz="2000" b="1" i="1">
                <a:solidFill>
                  <a:schemeClr val="accent2"/>
                </a:solidFill>
              </a:rPr>
              <a:t>&lt;</a:t>
            </a:r>
            <a:r>
              <a:rPr lang="en-US" altLang="cs-CZ" sz="2000" b="1" i="1">
                <a:solidFill>
                  <a:schemeClr val="accent2"/>
                </a:solidFill>
                <a:latin typeface="Symbol" pitchFamily="18" charset="2"/>
              </a:rPr>
              <a:t>D</a:t>
            </a:r>
            <a:r>
              <a:rPr lang="cs-CZ" altLang="cs-CZ" sz="2000" b="1" i="1">
                <a:solidFill>
                  <a:schemeClr val="accent2"/>
                </a:solidFill>
              </a:rPr>
              <a:t>Y</a:t>
            </a:r>
            <a:r>
              <a:rPr lang="cs-CZ" altLang="cs-CZ" sz="2000"/>
              <a:t> tedy</a:t>
            </a:r>
            <a:r>
              <a:rPr lang="en-GB" altLang="cs-CZ" sz="2000"/>
              <a:t> </a:t>
            </a:r>
            <a:r>
              <a:rPr lang="en-GB" altLang="cs-CZ" sz="2000" b="1" i="1">
                <a:solidFill>
                  <a:schemeClr val="accent2"/>
                </a:solidFill>
              </a:rPr>
              <a:t>MPC= </a:t>
            </a:r>
            <a:r>
              <a:rPr lang="en-GB" altLang="cs-CZ" sz="2000" b="1" i="1">
                <a:solidFill>
                  <a:schemeClr val="accent2"/>
                </a:solidFill>
                <a:latin typeface="Symbol" pitchFamily="18" charset="2"/>
              </a:rPr>
              <a:t>D</a:t>
            </a:r>
            <a:r>
              <a:rPr lang="en-GB" altLang="cs-CZ" sz="2000" b="1" i="1">
                <a:solidFill>
                  <a:schemeClr val="accent2"/>
                </a:solidFill>
              </a:rPr>
              <a:t>C</a:t>
            </a:r>
            <a:r>
              <a:rPr lang="en-US" altLang="cs-CZ" sz="2000" b="1" i="1">
                <a:solidFill>
                  <a:schemeClr val="accent2"/>
                </a:solidFill>
              </a:rPr>
              <a:t>/</a:t>
            </a:r>
            <a:r>
              <a:rPr lang="en-US" altLang="cs-CZ" sz="2000" b="1" i="1">
                <a:solidFill>
                  <a:schemeClr val="accent2"/>
                </a:solidFill>
                <a:latin typeface="Symbol" pitchFamily="18" charset="2"/>
              </a:rPr>
              <a:t>D</a:t>
            </a:r>
            <a:r>
              <a:rPr lang="cs-CZ" altLang="cs-CZ" sz="2000" b="1" i="1">
                <a:solidFill>
                  <a:schemeClr val="accent2"/>
                </a:solidFill>
              </a:rPr>
              <a:t>Y</a:t>
            </a:r>
            <a:r>
              <a:rPr lang="en-GB" altLang="cs-CZ" sz="2000" b="1" i="1">
                <a:solidFill>
                  <a:schemeClr val="accent2"/>
                </a:solidFill>
              </a:rPr>
              <a:t> </a:t>
            </a:r>
            <a:r>
              <a:rPr lang="en-US" altLang="cs-CZ" sz="2000" b="1" i="1">
                <a:solidFill>
                  <a:schemeClr val="accent2"/>
                </a:solidFill>
              </a:rPr>
              <a:t>&lt;1</a:t>
            </a:r>
            <a:endParaRPr lang="en-GB" altLang="cs-CZ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211138" y="612775"/>
            <a:ext cx="4367212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GB" altLang="cs-CZ" sz="2000"/>
              <a:t> </a:t>
            </a:r>
          </a:p>
          <a:p>
            <a:pPr>
              <a:spcBef>
                <a:spcPct val="10000"/>
              </a:spcBef>
              <a:buFontTx/>
              <a:buChar char="•"/>
            </a:pPr>
            <a:endParaRPr lang="en-GB" altLang="cs-CZ" sz="2000"/>
          </a:p>
          <a:p>
            <a:pPr>
              <a:spcBef>
                <a:spcPct val="10000"/>
              </a:spcBef>
            </a:pPr>
            <a:r>
              <a:rPr lang="en-GB" altLang="cs-CZ" sz="2000"/>
              <a:t>+ li</a:t>
            </a:r>
            <a:r>
              <a:rPr lang="cs-CZ" altLang="cs-CZ" sz="2000"/>
              <a:t>kviditní omezení</a:t>
            </a:r>
            <a:endParaRPr lang="en-GB" altLang="cs-CZ" sz="2000"/>
          </a:p>
          <a:p>
            <a:pPr>
              <a:spcBef>
                <a:spcPct val="10000"/>
              </a:spcBef>
            </a:pPr>
            <a:r>
              <a:rPr lang="cs-CZ" altLang="cs-CZ" sz="2000"/>
              <a:t>Řešení </a:t>
            </a:r>
            <a:r>
              <a:rPr lang="en-GB" altLang="cs-CZ" sz="2000"/>
              <a:t>Kuznetz</a:t>
            </a:r>
            <a:r>
              <a:rPr lang="cs-CZ" altLang="cs-CZ" sz="2000"/>
              <a:t>ovy hádanky</a:t>
            </a:r>
            <a:r>
              <a:rPr lang="en-GB" altLang="cs-CZ" sz="2000"/>
              <a:t>- </a:t>
            </a:r>
          </a:p>
          <a:p>
            <a:pPr>
              <a:spcBef>
                <a:spcPct val="10000"/>
              </a:spcBef>
            </a:pPr>
            <a:r>
              <a:rPr lang="cs-CZ" altLang="cs-CZ" sz="2000"/>
              <a:t>L</a:t>
            </a:r>
            <a:r>
              <a:rPr lang="en-GB" altLang="cs-CZ" sz="2000"/>
              <a:t>i</a:t>
            </a:r>
            <a:r>
              <a:rPr lang="cs-CZ" altLang="cs-CZ" sz="2000"/>
              <a:t>kv</a:t>
            </a:r>
            <a:r>
              <a:rPr lang="en-GB" altLang="cs-CZ" sz="2000"/>
              <a:t>idit</a:t>
            </a:r>
            <a:r>
              <a:rPr lang="cs-CZ" altLang="cs-CZ" sz="2000"/>
              <a:t>ní omezení není aktivní v krátkém období</a:t>
            </a:r>
            <a:r>
              <a:rPr lang="en-GB" altLang="cs-CZ" sz="2000"/>
              <a:t>:	</a:t>
            </a:r>
            <a:endParaRPr lang="cs-CZ" altLang="cs-CZ" sz="2000"/>
          </a:p>
          <a:p>
            <a:pPr>
              <a:spcBef>
                <a:spcPct val="10000"/>
              </a:spcBef>
            </a:pPr>
            <a:r>
              <a:rPr lang="en-GB" altLang="cs-CZ" sz="2000" b="1" i="1">
                <a:solidFill>
                  <a:schemeClr val="accent2"/>
                </a:solidFill>
                <a:latin typeface="Symbol" pitchFamily="18" charset="2"/>
              </a:rPr>
              <a:t>D</a:t>
            </a:r>
            <a:r>
              <a:rPr lang="en-GB" altLang="cs-CZ" sz="2000" b="1" i="1">
                <a:solidFill>
                  <a:schemeClr val="accent2"/>
                </a:solidFill>
              </a:rPr>
              <a:t>C</a:t>
            </a:r>
            <a:r>
              <a:rPr lang="en-US" altLang="cs-CZ" sz="2000" b="1" i="1">
                <a:solidFill>
                  <a:schemeClr val="accent2"/>
                </a:solidFill>
              </a:rPr>
              <a:t>&lt;</a:t>
            </a:r>
            <a:r>
              <a:rPr lang="en-US" altLang="cs-CZ" sz="2000" b="1" i="1">
                <a:solidFill>
                  <a:schemeClr val="accent2"/>
                </a:solidFill>
                <a:latin typeface="Symbol" pitchFamily="18" charset="2"/>
              </a:rPr>
              <a:t>D</a:t>
            </a:r>
            <a:r>
              <a:rPr lang="cs-CZ" altLang="cs-CZ" sz="2000" b="1" i="1">
                <a:solidFill>
                  <a:schemeClr val="accent2"/>
                </a:solidFill>
              </a:rPr>
              <a:t>Y</a:t>
            </a:r>
            <a:r>
              <a:rPr lang="cs-CZ" altLang="cs-CZ" sz="2000"/>
              <a:t> tedy</a:t>
            </a:r>
            <a:r>
              <a:rPr lang="en-GB" altLang="cs-CZ" sz="2000"/>
              <a:t> </a:t>
            </a:r>
            <a:r>
              <a:rPr lang="en-GB" altLang="cs-CZ" sz="2000" b="1" i="1">
                <a:solidFill>
                  <a:schemeClr val="accent2"/>
                </a:solidFill>
              </a:rPr>
              <a:t>MPC= </a:t>
            </a:r>
            <a:r>
              <a:rPr lang="en-GB" altLang="cs-CZ" sz="2000" b="1" i="1">
                <a:solidFill>
                  <a:schemeClr val="accent2"/>
                </a:solidFill>
                <a:latin typeface="Symbol" pitchFamily="18" charset="2"/>
              </a:rPr>
              <a:t>D</a:t>
            </a:r>
            <a:r>
              <a:rPr lang="en-GB" altLang="cs-CZ" sz="2000" b="1" i="1">
                <a:solidFill>
                  <a:schemeClr val="accent2"/>
                </a:solidFill>
              </a:rPr>
              <a:t>C</a:t>
            </a:r>
            <a:r>
              <a:rPr lang="en-US" altLang="cs-CZ" sz="2000" b="1" i="1">
                <a:solidFill>
                  <a:schemeClr val="accent2"/>
                </a:solidFill>
              </a:rPr>
              <a:t>/</a:t>
            </a:r>
            <a:r>
              <a:rPr lang="en-US" altLang="cs-CZ" sz="2000" b="1" i="1">
                <a:solidFill>
                  <a:schemeClr val="accent2"/>
                </a:solidFill>
                <a:latin typeface="Symbol" pitchFamily="18" charset="2"/>
              </a:rPr>
              <a:t>D</a:t>
            </a:r>
            <a:r>
              <a:rPr lang="cs-CZ" altLang="cs-CZ" sz="2000" b="1" i="1">
                <a:solidFill>
                  <a:schemeClr val="accent2"/>
                </a:solidFill>
              </a:rPr>
              <a:t>Y</a:t>
            </a:r>
            <a:r>
              <a:rPr lang="en-GB" altLang="cs-CZ" sz="2000" b="1" i="1">
                <a:solidFill>
                  <a:schemeClr val="accent2"/>
                </a:solidFill>
              </a:rPr>
              <a:t> </a:t>
            </a:r>
            <a:r>
              <a:rPr lang="en-US" altLang="cs-CZ" sz="2000" b="1" i="1">
                <a:solidFill>
                  <a:schemeClr val="accent2"/>
                </a:solidFill>
              </a:rPr>
              <a:t>&lt;1</a:t>
            </a:r>
            <a:endParaRPr lang="en-GB" altLang="cs-CZ" sz="2000">
              <a:solidFill>
                <a:schemeClr val="accent2"/>
              </a:solidFill>
            </a:endParaRPr>
          </a:p>
        </p:txBody>
      </p:sp>
      <p:graphicFrame>
        <p:nvGraphicFramePr>
          <p:cNvPr id="174086" name="Object 6"/>
          <p:cNvGraphicFramePr>
            <a:graphicFrameLocks noChangeAspect="1"/>
          </p:cNvGraphicFramePr>
          <p:nvPr/>
        </p:nvGraphicFramePr>
        <p:xfrm>
          <a:off x="508000" y="688975"/>
          <a:ext cx="385921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4" name="Rovnice" r:id="rId3" imgW="2565360" imgH="419040" progId="Equation.3">
                  <p:embed/>
                </p:oleObj>
              </mc:Choice>
              <mc:Fallback>
                <p:oleObj name="Rovnice" r:id="rId3" imgW="256536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688975"/>
                        <a:ext cx="3859213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7" name="Object 7"/>
          <p:cNvGraphicFramePr>
            <a:graphicFrameLocks noChangeAspect="1"/>
          </p:cNvGraphicFramePr>
          <p:nvPr/>
        </p:nvGraphicFramePr>
        <p:xfrm>
          <a:off x="0" y="3003550"/>
          <a:ext cx="4746625" cy="385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5" name="obrázek" r:id="rId5" imgW="2790720" imgH="2266920" progId="Word.Picture.8">
                  <p:embed/>
                </p:oleObj>
              </mc:Choice>
              <mc:Fallback>
                <p:oleObj name="obrázek" r:id="rId5" imgW="2790720" imgH="226692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03550"/>
                        <a:ext cx="4746625" cy="385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9" name="Object 9"/>
          <p:cNvGraphicFramePr>
            <a:graphicFrameLocks noChangeAspect="1"/>
          </p:cNvGraphicFramePr>
          <p:nvPr/>
        </p:nvGraphicFramePr>
        <p:xfrm>
          <a:off x="4397375" y="3003550"/>
          <a:ext cx="4746625" cy="385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6" name="obrázek" r:id="rId7" imgW="2790720" imgH="2266920" progId="Word.Picture.8">
                  <p:embed/>
                </p:oleObj>
              </mc:Choice>
              <mc:Fallback>
                <p:oleObj name="obrázek" r:id="rId7" imgW="2790720" imgH="2266920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75" y="3003550"/>
                        <a:ext cx="4746625" cy="385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0" name="Text Box 10"/>
          <p:cNvSpPr txBox="1">
            <a:spLocks noChangeArrowheads="1"/>
          </p:cNvSpPr>
          <p:nvPr/>
        </p:nvSpPr>
        <p:spPr bwMode="auto">
          <a:xfrm>
            <a:off x="4792663" y="1655763"/>
            <a:ext cx="3611562" cy="140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GB" altLang="cs-CZ" sz="2000"/>
              <a:t> </a:t>
            </a:r>
          </a:p>
          <a:p>
            <a:pPr>
              <a:spcBef>
                <a:spcPct val="10000"/>
              </a:spcBef>
              <a:buFontTx/>
              <a:buChar char="•"/>
            </a:pPr>
            <a:endParaRPr lang="en-GB" altLang="cs-CZ" sz="2000"/>
          </a:p>
          <a:p>
            <a:pPr>
              <a:spcBef>
                <a:spcPct val="10000"/>
              </a:spcBef>
            </a:pPr>
            <a:r>
              <a:rPr lang="cs-CZ" altLang="cs-CZ" sz="2000"/>
              <a:t>ale pouze v dlouhém období</a:t>
            </a:r>
            <a:r>
              <a:rPr lang="en-GB" altLang="cs-CZ" sz="2000"/>
              <a:t>….</a:t>
            </a:r>
          </a:p>
          <a:p>
            <a:pPr>
              <a:spcBef>
                <a:spcPct val="10000"/>
              </a:spcBef>
            </a:pPr>
            <a:r>
              <a:rPr lang="en-GB" altLang="cs-CZ" sz="2000" b="1" i="1">
                <a:latin typeface="Symbol" pitchFamily="18" charset="2"/>
              </a:rPr>
              <a:t>D</a:t>
            </a:r>
            <a:r>
              <a:rPr lang="en-GB" altLang="cs-CZ" sz="2000" b="1" i="1"/>
              <a:t>C</a:t>
            </a:r>
            <a:r>
              <a:rPr lang="en-US" altLang="cs-CZ" sz="2000" b="1" i="1"/>
              <a:t>=</a:t>
            </a:r>
            <a:r>
              <a:rPr lang="en-US" altLang="cs-CZ" sz="2000" b="1" i="1">
                <a:latin typeface="Symbol" pitchFamily="18" charset="2"/>
              </a:rPr>
              <a:t>D</a:t>
            </a:r>
            <a:r>
              <a:rPr lang="cs-CZ" altLang="cs-CZ" sz="2000" b="1" i="1"/>
              <a:t>Y</a:t>
            </a:r>
            <a:r>
              <a:rPr lang="cs-CZ" altLang="cs-CZ" sz="2000"/>
              <a:t> tedy</a:t>
            </a:r>
            <a:r>
              <a:rPr lang="en-GB" altLang="cs-CZ" sz="2000"/>
              <a:t> </a:t>
            </a:r>
            <a:r>
              <a:rPr lang="en-GB" altLang="cs-CZ" sz="2000" b="1" i="1"/>
              <a:t>MPC=</a:t>
            </a:r>
            <a:r>
              <a:rPr lang="en-GB" altLang="cs-CZ" sz="2000" b="1" i="1">
                <a:latin typeface="Symbol" pitchFamily="18" charset="2"/>
              </a:rPr>
              <a:t>D</a:t>
            </a:r>
            <a:r>
              <a:rPr lang="en-GB" altLang="cs-CZ" sz="2000" b="1" i="1"/>
              <a:t>C</a:t>
            </a:r>
            <a:r>
              <a:rPr lang="en-US" altLang="cs-CZ" sz="2000" b="1" i="1"/>
              <a:t>/</a:t>
            </a:r>
            <a:r>
              <a:rPr lang="en-US" altLang="cs-CZ" sz="2000" b="1" i="1">
                <a:latin typeface="Symbol" pitchFamily="18" charset="2"/>
              </a:rPr>
              <a:t>D</a:t>
            </a:r>
            <a:r>
              <a:rPr lang="cs-CZ" altLang="cs-CZ" sz="2000" b="1" i="1"/>
              <a:t>Y</a:t>
            </a:r>
            <a:r>
              <a:rPr lang="en-GB" altLang="cs-CZ" sz="2000" b="1" i="1"/>
              <a:t> </a:t>
            </a:r>
            <a:r>
              <a:rPr lang="en-US" altLang="cs-CZ" sz="2000" b="1" i="1"/>
              <a:t>=1</a:t>
            </a:r>
            <a:endParaRPr lang="en-GB" altLang="cs-CZ" sz="2000"/>
          </a:p>
        </p:txBody>
      </p:sp>
      <p:sp>
        <p:nvSpPr>
          <p:cNvPr id="174091" name="Rectangle 11"/>
          <p:cNvSpPr>
            <a:spLocks noChangeArrowheads="1"/>
          </p:cNvSpPr>
          <p:nvPr/>
        </p:nvSpPr>
        <p:spPr bwMode="auto">
          <a:xfrm>
            <a:off x="149225" y="-125413"/>
            <a:ext cx="8847138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Fisher</a:t>
            </a:r>
            <a:r>
              <a:rPr lang="cs-CZ" altLang="cs-CZ" sz="2800" b="1" i="1">
                <a:solidFill>
                  <a:schemeClr val="tx2"/>
                </a:solidFill>
              </a:rPr>
              <a:t>ův model i</a:t>
            </a:r>
            <a:r>
              <a:rPr lang="en-GB" altLang="cs-CZ" sz="2800" b="1" i="1">
                <a:solidFill>
                  <a:schemeClr val="tx2"/>
                </a:solidFill>
              </a:rPr>
              <a:t>ntertemp. </a:t>
            </a:r>
            <a:r>
              <a:rPr lang="cs-CZ" altLang="cs-CZ" sz="2800" b="1" i="1">
                <a:solidFill>
                  <a:schemeClr val="tx2"/>
                </a:solidFill>
              </a:rPr>
              <a:t>s</a:t>
            </a:r>
            <a:r>
              <a:rPr lang="en-GB" altLang="cs-CZ" sz="2800" b="1" i="1">
                <a:solidFill>
                  <a:schemeClr val="tx2"/>
                </a:solidFill>
              </a:rPr>
              <a:t>ubst. </a:t>
            </a:r>
            <a:r>
              <a:rPr lang="cs-CZ" altLang="cs-CZ" sz="2800" b="1" i="1">
                <a:solidFill>
                  <a:schemeClr val="tx2"/>
                </a:solidFill>
              </a:rPr>
              <a:t>s l</a:t>
            </a:r>
            <a:r>
              <a:rPr lang="en-GB" altLang="cs-CZ" sz="2800" b="1" i="1">
                <a:solidFill>
                  <a:schemeClr val="tx2"/>
                </a:solidFill>
              </a:rPr>
              <a:t>i</a:t>
            </a:r>
            <a:r>
              <a:rPr lang="cs-CZ" altLang="cs-CZ" sz="2800" b="1" i="1">
                <a:solidFill>
                  <a:schemeClr val="tx2"/>
                </a:solidFill>
              </a:rPr>
              <a:t>kvi</a:t>
            </a:r>
            <a:r>
              <a:rPr lang="en-GB" altLang="cs-CZ" sz="2800" b="1" i="1">
                <a:solidFill>
                  <a:schemeClr val="tx2"/>
                </a:solidFill>
              </a:rPr>
              <a:t>dit</a:t>
            </a:r>
            <a:r>
              <a:rPr lang="cs-CZ" altLang="cs-CZ" sz="2800" b="1" i="1">
                <a:solidFill>
                  <a:schemeClr val="tx2"/>
                </a:solidFill>
              </a:rPr>
              <a:t>ním omezením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ChangeArrowheads="1"/>
          </p:cNvSpPr>
          <p:nvPr/>
        </p:nvSpPr>
        <p:spPr bwMode="auto">
          <a:xfrm>
            <a:off x="549275" y="-125413"/>
            <a:ext cx="8447088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Duesenbery</a:t>
            </a:r>
            <a:r>
              <a:rPr lang="cs-CZ" altLang="cs-CZ" sz="2800" b="1" i="1">
                <a:solidFill>
                  <a:schemeClr val="tx2"/>
                </a:solidFill>
              </a:rPr>
              <a:t>ho</a:t>
            </a:r>
            <a:r>
              <a:rPr lang="en-GB" altLang="cs-CZ" sz="2800" b="1" i="1">
                <a:solidFill>
                  <a:schemeClr val="tx2"/>
                </a:solidFill>
              </a:rPr>
              <a:t> Socio-</a:t>
            </a:r>
            <a:r>
              <a:rPr lang="cs-CZ" altLang="cs-CZ" sz="2800" b="1" i="1">
                <a:solidFill>
                  <a:schemeClr val="tx2"/>
                </a:solidFill>
              </a:rPr>
              <a:t>p</a:t>
            </a:r>
            <a:r>
              <a:rPr lang="en-GB" altLang="cs-CZ" sz="2800" b="1" i="1">
                <a:solidFill>
                  <a:schemeClr val="tx2"/>
                </a:solidFill>
              </a:rPr>
              <a:t>sychologic</a:t>
            </a:r>
            <a:r>
              <a:rPr lang="cs-CZ" altLang="cs-CZ" sz="2800" b="1" i="1">
                <a:solidFill>
                  <a:schemeClr val="tx2"/>
                </a:solidFill>
              </a:rPr>
              <a:t>ká spotřební h</a:t>
            </a:r>
            <a:r>
              <a:rPr lang="en-GB" altLang="cs-CZ" sz="2800" b="1" i="1">
                <a:solidFill>
                  <a:schemeClr val="tx2"/>
                </a:solidFill>
              </a:rPr>
              <a:t>yp.</a:t>
            </a: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211138" y="612775"/>
            <a:ext cx="8691562" cy="220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GB" altLang="cs-CZ" sz="2200">
                <a:solidFill>
                  <a:schemeClr val="accent2"/>
                </a:solidFill>
              </a:rPr>
              <a:t> </a:t>
            </a:r>
            <a:r>
              <a:rPr lang="cs-CZ" altLang="cs-CZ" sz="2200" u="sng">
                <a:solidFill>
                  <a:schemeClr val="accent2"/>
                </a:solidFill>
              </a:rPr>
              <a:t>Předpoklady</a:t>
            </a:r>
            <a:r>
              <a:rPr lang="en-GB" altLang="cs-CZ" sz="2200"/>
              <a:t>	- </a:t>
            </a:r>
            <a:r>
              <a:rPr lang="cs-CZ" altLang="cs-CZ" sz="2200"/>
              <a:t>dlouhodobá proporcionalita mezi </a:t>
            </a:r>
            <a:r>
              <a:rPr lang="en-GB" altLang="cs-CZ" sz="2200" b="1" i="1"/>
              <a:t>C</a:t>
            </a:r>
            <a:r>
              <a:rPr lang="en-GB" altLang="cs-CZ" sz="2200"/>
              <a:t> a </a:t>
            </a:r>
            <a:r>
              <a:rPr lang="en-GB" altLang="cs-CZ" sz="2200" b="1" i="1"/>
              <a:t>Y</a:t>
            </a:r>
            <a:r>
              <a:rPr lang="en-GB" altLang="cs-CZ" sz="2200"/>
              <a:t>;</a:t>
            </a:r>
          </a:p>
          <a:p>
            <a:pPr>
              <a:spcBef>
                <a:spcPct val="10000"/>
              </a:spcBef>
            </a:pPr>
            <a:r>
              <a:rPr lang="en-GB" altLang="cs-CZ" sz="2200"/>
              <a:t>		- </a:t>
            </a:r>
            <a:r>
              <a:rPr lang="cs-CZ" altLang="cs-CZ" sz="2200"/>
              <a:t>spotřebitelé udržují spotřebu v krátkém období stabilní </a:t>
            </a:r>
            <a:r>
              <a:rPr lang="en-GB" altLang="cs-CZ" sz="2200"/>
              <a:t>- </a:t>
            </a:r>
            <a:r>
              <a:rPr lang="cs-CZ" altLang="cs-CZ" sz="2200"/>
              <a:t>			důvody</a:t>
            </a:r>
            <a:r>
              <a:rPr lang="en-GB" altLang="cs-CZ" sz="2200"/>
              <a:t>-</a:t>
            </a:r>
            <a:r>
              <a:rPr lang="cs-CZ" altLang="cs-CZ" sz="2200"/>
              <a:t> </a:t>
            </a:r>
            <a:r>
              <a:rPr lang="en-GB" altLang="cs-CZ" sz="2200"/>
              <a:t>ritu</a:t>
            </a:r>
            <a:r>
              <a:rPr lang="cs-CZ" altLang="cs-CZ" sz="2200"/>
              <a:t>ály spojené se spotřebou</a:t>
            </a:r>
            <a:r>
              <a:rPr lang="en-GB" altLang="cs-CZ" sz="2200"/>
              <a:t>, soci</a:t>
            </a:r>
            <a:r>
              <a:rPr lang="cs-CZ" altLang="cs-CZ" sz="2200"/>
              <a:t>ální 				s</a:t>
            </a:r>
            <a:r>
              <a:rPr lang="en-GB" altLang="cs-CZ" sz="2200"/>
              <a:t>tatus</a:t>
            </a:r>
            <a:r>
              <a:rPr lang="cs-CZ" altLang="cs-CZ" sz="2200"/>
              <a:t> (okázalá spotřeba)</a:t>
            </a:r>
            <a:endParaRPr lang="en-GB" altLang="cs-CZ" sz="2200"/>
          </a:p>
          <a:p>
            <a:pPr>
              <a:spcBef>
                <a:spcPct val="10000"/>
              </a:spcBef>
            </a:pPr>
            <a:r>
              <a:rPr lang="en-GB" altLang="cs-CZ" sz="2200"/>
              <a:t>		- rigidit</a:t>
            </a:r>
            <a:r>
              <a:rPr lang="cs-CZ" altLang="cs-CZ" sz="2200"/>
              <a:t>a spotřeby směrem dolů</a:t>
            </a:r>
            <a:endParaRPr lang="en-GB" altLang="cs-CZ" sz="2200"/>
          </a:p>
          <a:p>
            <a:pPr>
              <a:spcBef>
                <a:spcPct val="10000"/>
              </a:spcBef>
            </a:pPr>
            <a:endParaRPr lang="en-GB" altLang="cs-CZ" sz="2200"/>
          </a:p>
        </p:txBody>
      </p:sp>
      <p:graphicFrame>
        <p:nvGraphicFramePr>
          <p:cNvPr id="175109" name="Object 5"/>
          <p:cNvGraphicFramePr>
            <a:graphicFrameLocks noChangeAspect="1"/>
          </p:cNvGraphicFramePr>
          <p:nvPr/>
        </p:nvGraphicFramePr>
        <p:xfrm>
          <a:off x="5343525" y="2633663"/>
          <a:ext cx="178911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1" name="Rovnice" r:id="rId3" imgW="990360" imgH="431640" progId="Equation.3">
                  <p:embed/>
                </p:oleObj>
              </mc:Choice>
              <mc:Fallback>
                <p:oleObj name="Rovnice" r:id="rId3" imgW="9903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525" y="2633663"/>
                        <a:ext cx="1789113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2" name="Object 8"/>
          <p:cNvGraphicFramePr>
            <a:graphicFrameLocks noChangeAspect="1"/>
          </p:cNvGraphicFramePr>
          <p:nvPr/>
        </p:nvGraphicFramePr>
        <p:xfrm>
          <a:off x="177800" y="2525713"/>
          <a:ext cx="4610100" cy="433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2" name="Obrázek" r:id="rId5" imgW="2562120" imgH="2409840" progId="Word.Picture.8">
                  <p:embed/>
                </p:oleObj>
              </mc:Choice>
              <mc:Fallback>
                <p:oleObj name="Obrázek" r:id="rId5" imgW="2562120" imgH="240984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2525713"/>
                        <a:ext cx="4610100" cy="433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3" name="Object 9"/>
          <p:cNvGraphicFramePr>
            <a:graphicFrameLocks noChangeAspect="1"/>
          </p:cNvGraphicFramePr>
          <p:nvPr/>
        </p:nvGraphicFramePr>
        <p:xfrm>
          <a:off x="5307013" y="3636963"/>
          <a:ext cx="2957512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3" name="Rovnice" r:id="rId7" imgW="1638000" imgH="431640" progId="Equation.3">
                  <p:embed/>
                </p:oleObj>
              </mc:Choice>
              <mc:Fallback>
                <p:oleObj name="Rovnice" r:id="rId7" imgW="163800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13" y="3636963"/>
                        <a:ext cx="2957512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4" name="Object 10"/>
          <p:cNvGraphicFramePr>
            <a:graphicFrameLocks noChangeAspect="1"/>
          </p:cNvGraphicFramePr>
          <p:nvPr/>
        </p:nvGraphicFramePr>
        <p:xfrm>
          <a:off x="5335588" y="4719638"/>
          <a:ext cx="249713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4" name="Rovnice" r:id="rId9" imgW="1384200" imgH="457200" progId="Equation.3">
                  <p:embed/>
                </p:oleObj>
              </mc:Choice>
              <mc:Fallback>
                <p:oleObj name="Rovnice" r:id="rId9" imgW="13842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588" y="4719638"/>
                        <a:ext cx="2497137" cy="82391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5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5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13366</TotalTime>
  <Words>581</Words>
  <Application>Microsoft Office PowerPoint</Application>
  <PresentationFormat>Předvádění na obrazovce (4:3)</PresentationFormat>
  <Paragraphs>119</Paragraphs>
  <Slides>15</Slides>
  <Notes>0</Notes>
  <HiddenSlides>0</HiddenSlides>
  <MMClips>0</MMClips>
  <ScaleCrop>false</ScaleCrop>
  <HeadingPairs>
    <vt:vector size="6" baseType="variant">
      <vt:variant>
        <vt:lpstr>Motiv</vt:lpstr>
      </vt:variant>
      <vt:variant>
        <vt:i4>1</vt:i4>
      </vt:variant>
      <vt:variant>
        <vt:lpstr>Vložené servery OLE</vt:lpstr>
      </vt:variant>
      <vt:variant>
        <vt:i4>3</vt:i4>
      </vt:variant>
      <vt:variant>
        <vt:lpstr>Nadpisy snímků</vt:lpstr>
      </vt:variant>
      <vt:variant>
        <vt:i4>15</vt:i4>
      </vt:variant>
    </vt:vector>
  </HeadingPairs>
  <TitlesOfParts>
    <vt:vector size="19" baseType="lpstr">
      <vt:lpstr>Default Design</vt:lpstr>
      <vt:lpstr>obrázek</vt:lpstr>
      <vt:lpstr>Rovnice</vt:lpstr>
      <vt:lpstr>Obrázek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Moje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Karlos</dc:creator>
  <cp:lastModifiedBy>Hlaváček Michal</cp:lastModifiedBy>
  <cp:revision>123</cp:revision>
  <cp:lastPrinted>2016-04-18T14:20:32Z</cp:lastPrinted>
  <dcterms:created xsi:type="dcterms:W3CDTF">2003-10-12T18:44:50Z</dcterms:created>
  <dcterms:modified xsi:type="dcterms:W3CDTF">2016-04-18T16:07:58Z</dcterms:modified>
</cp:coreProperties>
</file>