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73" r:id="rId2"/>
    <p:sldId id="293" r:id="rId3"/>
    <p:sldId id="274" r:id="rId4"/>
    <p:sldId id="275" r:id="rId5"/>
    <p:sldId id="294" r:id="rId6"/>
    <p:sldId id="295" r:id="rId7"/>
    <p:sldId id="276" r:id="rId8"/>
    <p:sldId id="296" r:id="rId9"/>
    <p:sldId id="297" r:id="rId10"/>
    <p:sldId id="298" r:id="rId11"/>
    <p:sldId id="268" r:id="rId12"/>
    <p:sldId id="282" r:id="rId13"/>
    <p:sldId id="277" r:id="rId14"/>
    <p:sldId id="278" r:id="rId15"/>
    <p:sldId id="279" r:id="rId16"/>
    <p:sldId id="280" r:id="rId17"/>
    <p:sldId id="281" r:id="rId18"/>
    <p:sldId id="288" r:id="rId19"/>
    <p:sldId id="289" r:id="rId20"/>
    <p:sldId id="290" r:id="rId21"/>
    <p:sldId id="291" r:id="rId22"/>
    <p:sldId id="269" r:id="rId23"/>
    <p:sldId id="286" r:id="rId24"/>
    <p:sldId id="283" r:id="rId25"/>
    <p:sldId id="284" r:id="rId26"/>
    <p:sldId id="285" r:id="rId27"/>
  </p:sldIdLst>
  <p:sldSz cx="9144000" cy="6858000" type="screen4x3"/>
  <p:notesSz cx="6797675" cy="9928225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-18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-18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-18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-18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-18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-18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-18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-18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-1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9900"/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448" y="5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813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15" tIns="45758" rIns="91515" bIns="4575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4" y="1"/>
            <a:ext cx="2944812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15" tIns="45758" rIns="91515" bIns="4575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 altLang="cs-CZ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259"/>
            <a:ext cx="2944813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15" tIns="45758" rIns="91515" bIns="4575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4" y="9431259"/>
            <a:ext cx="2944812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15" tIns="45758" rIns="91515" bIns="4575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93731F0-7967-4763-8814-ADDE800A23B4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688103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813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22" tIns="45761" rIns="91522" bIns="45761" numCol="1" anchor="t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cs-CZ" altLang="cs-CZ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1"/>
            <a:ext cx="2944813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22" tIns="45761" rIns="91522" bIns="45761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endParaRPr lang="cs-CZ" altLang="cs-CZ"/>
          </a:p>
        </p:txBody>
      </p:sp>
      <p:sp>
        <p:nvSpPr>
          <p:cNvPr id="155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5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715630"/>
            <a:ext cx="5438775" cy="4467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22" tIns="45761" rIns="91522" bIns="457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671"/>
            <a:ext cx="2944813" cy="496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22" tIns="45761" rIns="91522" bIns="45761" numCol="1" anchor="b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cs-CZ" altLang="cs-CZ"/>
          </a:p>
        </p:txBody>
      </p:sp>
      <p:sp>
        <p:nvSpPr>
          <p:cNvPr id="155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429671"/>
            <a:ext cx="2944813" cy="496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22" tIns="45761" rIns="91522" bIns="45761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13B0E3D9-E360-4021-9447-6B91167B31C8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4055767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-18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-18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-18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-18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-1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82B542-084B-48CD-AEEA-7623FCA8D254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403746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70747E-77D1-4892-B09D-4F80D4C61D9E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68053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794CD8-A5D4-4803-9D8A-0DCFAAB24BFF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428624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BC9AE4-4FCC-4A08-9BE9-90A76EBC2E28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57660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6927A4-2AE7-41C2-BA24-BF086D4CF03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20035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8C26F6-2D9B-43F3-A8BA-BCCB84312DF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414220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C54F3-7F6E-4212-BBB6-C250C228FE28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76483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7453B7-E916-4F07-9184-F561F81596AE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66247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3C1A04-42B3-4BA9-8CEE-03ACC5004799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43592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9F79AD-FB99-4D02-ACC5-16B2C257445B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417139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0B6096-C469-4213-ADD5-C2A80EFAF186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87231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cs-CZ" altLang="cs-CZ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cs-CZ" altLang="cs-CZ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2DE8DD1-9F9D-4B78-A355-5B850954B444}" type="slidenum">
              <a:rPr lang="cs-CZ" altLang="cs-CZ"/>
              <a:pPr/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43E2B80-E3E6-4E2A-A926-BF4FBA8F8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RBC </a:t>
            </a:r>
            <a:r>
              <a:rPr lang="cs-CZ" altLang="cs-CZ" sz="2800" b="1" i="1">
                <a:solidFill>
                  <a:schemeClr val="tx2"/>
                </a:solidFill>
              </a:rPr>
              <a:t>te</a:t>
            </a:r>
            <a:r>
              <a:rPr lang="en-GB" altLang="cs-CZ" sz="2800" b="1" i="1">
                <a:solidFill>
                  <a:schemeClr val="tx2"/>
                </a:solidFill>
              </a:rPr>
              <a:t>or</a:t>
            </a:r>
            <a:r>
              <a:rPr lang="cs-CZ" altLang="cs-CZ" sz="2800" b="1" i="1">
                <a:solidFill>
                  <a:schemeClr val="tx2"/>
                </a:solidFill>
              </a:rPr>
              <a:t>ie</a:t>
            </a:r>
            <a:r>
              <a:rPr lang="en-GB" altLang="cs-CZ" sz="2800" b="1" i="1">
                <a:solidFill>
                  <a:schemeClr val="tx2"/>
                </a:solidFill>
              </a:rPr>
              <a:t>- </a:t>
            </a:r>
            <a:r>
              <a:rPr lang="cs-CZ" altLang="cs-CZ" sz="2800" b="1" i="1">
                <a:solidFill>
                  <a:schemeClr val="tx2"/>
                </a:solidFill>
              </a:rPr>
              <a:t>změna v p</a:t>
            </a:r>
            <a:r>
              <a:rPr lang="en-GB" altLang="cs-CZ" sz="2800" b="1" i="1">
                <a:solidFill>
                  <a:schemeClr val="tx2"/>
                </a:solidFill>
              </a:rPr>
              <a:t>rodu</a:t>
            </a:r>
            <a:r>
              <a:rPr lang="cs-CZ" altLang="cs-CZ" sz="2800" b="1" i="1">
                <a:solidFill>
                  <a:schemeClr val="tx2"/>
                </a:solidFill>
              </a:rPr>
              <a:t>kční f</a:t>
            </a:r>
            <a:r>
              <a:rPr lang="en-GB" altLang="cs-CZ" sz="2800" b="1" i="1">
                <a:solidFill>
                  <a:schemeClr val="tx2"/>
                </a:solidFill>
              </a:rPr>
              <a:t>un</a:t>
            </a:r>
            <a:r>
              <a:rPr lang="cs-CZ" altLang="cs-CZ" sz="2800" b="1" i="1">
                <a:solidFill>
                  <a:schemeClr val="tx2"/>
                </a:solidFill>
              </a:rPr>
              <a:t>kci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8A79720F-B6DA-42B2-93C8-E414E5008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cs-CZ" sz="2000"/>
          </a:p>
        </p:txBody>
      </p:sp>
      <p:sp>
        <p:nvSpPr>
          <p:cNvPr id="124932" name="Text Box 4">
            <a:extLst>
              <a:ext uri="{FF2B5EF4-FFF2-40B4-BE49-F238E27FC236}">
                <a16:creationId xmlns:a16="http://schemas.microsoft.com/office/drawing/2014/main" id="{4B716412-F58D-440C-B227-B13ED16FD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12800"/>
            <a:ext cx="9144000" cy="504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40000"/>
              </a:spcBef>
            </a:pPr>
            <a:r>
              <a:rPr lang="en-GB" altLang="cs-CZ" i="1"/>
              <a:t>Intertempor</a:t>
            </a:r>
            <a:r>
              <a:rPr lang="cs-CZ" altLang="cs-CZ" i="1"/>
              <a:t>ální </a:t>
            </a:r>
            <a:r>
              <a:rPr lang="en-GB" altLang="cs-CZ" i="1"/>
              <a:t>a intratempor</a:t>
            </a:r>
            <a:r>
              <a:rPr lang="cs-CZ" altLang="cs-CZ" i="1"/>
              <a:t>ální</a:t>
            </a:r>
            <a:r>
              <a:rPr lang="en-GB" altLang="cs-CZ" i="1"/>
              <a:t> substitu</a:t>
            </a:r>
            <a:r>
              <a:rPr lang="cs-CZ" altLang="cs-CZ" i="1"/>
              <a:t>ce dohromady</a:t>
            </a:r>
            <a:endParaRPr lang="cs-CZ" altLang="cs-CZ"/>
          </a:p>
          <a:p>
            <a:pPr eaLnBrk="1" hangingPunct="1">
              <a:lnSpc>
                <a:spcPct val="95000"/>
              </a:lnSpc>
              <a:spcBef>
                <a:spcPct val="40000"/>
              </a:spcBef>
            </a:pPr>
            <a:r>
              <a:rPr lang="cs-CZ" altLang="cs-CZ"/>
              <a:t>Důležité </a:t>
            </a:r>
            <a:r>
              <a:rPr lang="cs-CZ" altLang="cs-CZ">
                <a:solidFill>
                  <a:schemeClr val="accent1"/>
                </a:solidFill>
              </a:rPr>
              <a:t>trvání změny</a:t>
            </a:r>
            <a:r>
              <a:rPr lang="cs-CZ" altLang="cs-CZ"/>
              <a:t> </a:t>
            </a:r>
            <a:r>
              <a:rPr lang="en-GB" altLang="cs-CZ"/>
              <a:t>(</a:t>
            </a:r>
            <a:r>
              <a:rPr lang="cs-CZ" altLang="cs-CZ"/>
              <a:t>dočasná </a:t>
            </a:r>
            <a:r>
              <a:rPr lang="en-GB" altLang="cs-CZ"/>
              <a:t>vs. </a:t>
            </a:r>
            <a:r>
              <a:rPr lang="cs-CZ" altLang="cs-CZ"/>
              <a:t>p</a:t>
            </a:r>
            <a:r>
              <a:rPr lang="en-GB" altLang="cs-CZ"/>
              <a:t>ermanent</a:t>
            </a:r>
            <a:r>
              <a:rPr lang="cs-CZ" altLang="cs-CZ"/>
              <a:t>ní změna</a:t>
            </a:r>
            <a:r>
              <a:rPr lang="en-GB" altLang="cs-CZ"/>
              <a:t>),</a:t>
            </a:r>
            <a:r>
              <a:rPr lang="cs-CZ" altLang="cs-CZ"/>
              <a:t> </a:t>
            </a:r>
            <a:r>
              <a:rPr lang="en-GB" altLang="cs-CZ">
                <a:solidFill>
                  <a:schemeClr val="accent1"/>
                </a:solidFill>
              </a:rPr>
              <a:t>typ</a:t>
            </a:r>
            <a:r>
              <a:rPr lang="cs-CZ" altLang="cs-CZ">
                <a:solidFill>
                  <a:schemeClr val="accent1"/>
                </a:solidFill>
              </a:rPr>
              <a:t> změny</a:t>
            </a:r>
            <a:r>
              <a:rPr lang="en-GB" altLang="cs-CZ"/>
              <a:t> (paralel</a:t>
            </a:r>
            <a:r>
              <a:rPr lang="cs-CZ" altLang="cs-CZ"/>
              <a:t>ní</a:t>
            </a:r>
            <a:r>
              <a:rPr lang="en-GB" altLang="cs-CZ"/>
              <a:t> vs. </a:t>
            </a:r>
            <a:r>
              <a:rPr lang="cs-CZ" altLang="cs-CZ"/>
              <a:t>p</a:t>
            </a:r>
            <a:r>
              <a:rPr lang="en-GB" altLang="cs-CZ"/>
              <a:t>ropor</a:t>
            </a:r>
            <a:r>
              <a:rPr lang="cs-CZ" altLang="cs-CZ"/>
              <a:t>c</a:t>
            </a:r>
            <a:r>
              <a:rPr lang="en-GB" altLang="cs-CZ"/>
              <a:t>ion</a:t>
            </a:r>
            <a:r>
              <a:rPr lang="cs-CZ" altLang="cs-CZ"/>
              <a:t>ální posun</a:t>
            </a:r>
            <a:r>
              <a:rPr lang="en-GB" altLang="cs-CZ"/>
              <a:t>)</a:t>
            </a:r>
          </a:p>
          <a:p>
            <a:pPr eaLnBrk="1" hangingPunct="1">
              <a:lnSpc>
                <a:spcPct val="95000"/>
              </a:lnSpc>
              <a:spcBef>
                <a:spcPct val="40000"/>
              </a:spcBef>
              <a:buFontTx/>
              <a:buAutoNum type="alphaUcParenR"/>
            </a:pPr>
            <a:r>
              <a:rPr lang="en-GB" altLang="cs-CZ" u="sng">
                <a:solidFill>
                  <a:schemeClr val="accent2"/>
                </a:solidFill>
              </a:rPr>
              <a:t>Permanent</a:t>
            </a:r>
            <a:r>
              <a:rPr lang="cs-CZ" altLang="cs-CZ" u="sng">
                <a:solidFill>
                  <a:schemeClr val="accent2"/>
                </a:solidFill>
              </a:rPr>
              <a:t>ní</a:t>
            </a:r>
            <a:r>
              <a:rPr lang="en-GB" altLang="cs-CZ" u="sng">
                <a:solidFill>
                  <a:schemeClr val="accent2"/>
                </a:solidFill>
              </a:rPr>
              <a:t> paralel</a:t>
            </a:r>
            <a:r>
              <a:rPr lang="cs-CZ" altLang="cs-CZ" u="sng">
                <a:solidFill>
                  <a:schemeClr val="accent2"/>
                </a:solidFill>
              </a:rPr>
              <a:t>ní posun</a:t>
            </a:r>
            <a:r>
              <a:rPr lang="en-GB" altLang="cs-CZ" u="sng">
                <a:solidFill>
                  <a:schemeClr val="accent2"/>
                </a:solidFill>
              </a:rPr>
              <a:t> produ</a:t>
            </a:r>
            <a:r>
              <a:rPr lang="cs-CZ" altLang="cs-CZ" u="sng">
                <a:solidFill>
                  <a:schemeClr val="accent2"/>
                </a:solidFill>
              </a:rPr>
              <a:t>kční f</a:t>
            </a:r>
            <a:r>
              <a:rPr lang="en-GB" altLang="cs-CZ" u="sng">
                <a:solidFill>
                  <a:schemeClr val="accent2"/>
                </a:solidFill>
              </a:rPr>
              <a:t>un</a:t>
            </a:r>
            <a:r>
              <a:rPr lang="cs-CZ" altLang="cs-CZ" u="sng">
                <a:solidFill>
                  <a:schemeClr val="accent2"/>
                </a:solidFill>
              </a:rPr>
              <a:t>kce</a:t>
            </a:r>
            <a:r>
              <a:rPr lang="en-GB" altLang="cs-CZ"/>
              <a:t> </a:t>
            </a:r>
            <a:endParaRPr lang="cs-CZ" altLang="cs-CZ"/>
          </a:p>
          <a:p>
            <a:pPr eaLnBrk="1" hangingPunct="1">
              <a:lnSpc>
                <a:spcPct val="95000"/>
              </a:lnSpc>
            </a:pPr>
            <a:r>
              <a:rPr lang="cs-CZ" altLang="cs-CZ"/>
              <a:t>	funkce </a:t>
            </a:r>
            <a:r>
              <a:rPr lang="en-GB" altLang="cs-CZ"/>
              <a:t>MPL </a:t>
            </a:r>
            <a:r>
              <a:rPr lang="cs-CZ" altLang="cs-CZ"/>
              <a:t>se v obou obdobích nemění</a:t>
            </a:r>
            <a:r>
              <a:rPr lang="en-GB" altLang="cs-CZ"/>
              <a:t>; </a:t>
            </a:r>
            <a:endParaRPr lang="cs-CZ" altLang="cs-CZ"/>
          </a:p>
          <a:p>
            <a:pPr eaLnBrk="1" hangingPunct="1">
              <a:lnSpc>
                <a:spcPct val="95000"/>
              </a:lnSpc>
            </a:pPr>
            <a:r>
              <a:rPr lang="cs-CZ" altLang="cs-CZ"/>
              <a:t>	</a:t>
            </a:r>
            <a:r>
              <a:rPr lang="en-US" altLang="cs-CZ">
                <a:sym typeface="Symbol" panose="05050102010706020507" pitchFamily="18" charset="2"/>
              </a:rPr>
              <a:t></a:t>
            </a:r>
            <a:r>
              <a:rPr lang="en-US" altLang="cs-CZ" b="1" i="1">
                <a:sym typeface="Symbol" panose="05050102010706020507" pitchFamily="18" charset="2"/>
              </a:rPr>
              <a:t>y</a:t>
            </a:r>
            <a:r>
              <a:rPr lang="en-US" altLang="cs-CZ" b="1" i="1" baseline="-25000">
                <a:sym typeface="Symbol" panose="05050102010706020507" pitchFamily="18" charset="2"/>
              </a:rPr>
              <a:t>1</a:t>
            </a:r>
            <a:r>
              <a:rPr lang="en-US" altLang="cs-CZ">
                <a:sym typeface="Symbol" panose="05050102010706020507" pitchFamily="18" charset="2"/>
              </a:rPr>
              <a:t>,</a:t>
            </a:r>
            <a:r>
              <a:rPr lang="en-US" altLang="cs-CZ" b="1" i="1">
                <a:sym typeface="Symbol" panose="05050102010706020507" pitchFamily="18" charset="2"/>
              </a:rPr>
              <a:t>y</a:t>
            </a:r>
            <a:r>
              <a:rPr lang="en-US" altLang="cs-CZ" b="1" i="1" baseline="-25000">
                <a:sym typeface="Symbol" panose="05050102010706020507" pitchFamily="18" charset="2"/>
              </a:rPr>
              <a:t>2 </a:t>
            </a:r>
            <a:r>
              <a:rPr lang="en-US" altLang="cs-CZ">
                <a:sym typeface="Symbol" panose="05050102010706020507" pitchFamily="18" charset="2"/>
              </a:rPr>
              <a:t></a:t>
            </a:r>
            <a:r>
              <a:rPr lang="en-US" altLang="cs-CZ" b="1" i="1">
                <a:sym typeface="Symbol" panose="05050102010706020507" pitchFamily="18" charset="2"/>
              </a:rPr>
              <a:t>W</a:t>
            </a:r>
            <a:r>
              <a:rPr lang="en-US" altLang="cs-CZ" b="1" i="1" baseline="-25000">
                <a:sym typeface="Symbol" panose="05050102010706020507" pitchFamily="18" charset="2"/>
              </a:rPr>
              <a:t> </a:t>
            </a:r>
            <a:r>
              <a:rPr lang="en-US" altLang="cs-CZ">
                <a:sym typeface="Symbol" panose="05050102010706020507" pitchFamily="18" charset="2"/>
              </a:rPr>
              <a:t></a:t>
            </a:r>
            <a:r>
              <a:rPr lang="en-US" altLang="cs-CZ" b="1" i="1">
                <a:sym typeface="Symbol" panose="05050102010706020507" pitchFamily="18" charset="2"/>
              </a:rPr>
              <a:t>c</a:t>
            </a:r>
            <a:r>
              <a:rPr lang="en-US" altLang="cs-CZ" b="1" i="1" baseline="-25000">
                <a:sym typeface="Symbol" panose="05050102010706020507" pitchFamily="18" charset="2"/>
              </a:rPr>
              <a:t>1</a:t>
            </a:r>
            <a:r>
              <a:rPr lang="en-US" altLang="cs-CZ">
                <a:sym typeface="Symbol" panose="05050102010706020507" pitchFamily="18" charset="2"/>
              </a:rPr>
              <a:t>,</a:t>
            </a:r>
            <a:r>
              <a:rPr lang="en-US" altLang="cs-CZ" b="1" i="1">
                <a:sym typeface="Symbol" panose="05050102010706020507" pitchFamily="18" charset="2"/>
              </a:rPr>
              <a:t>c</a:t>
            </a:r>
            <a:r>
              <a:rPr lang="en-US" altLang="cs-CZ" b="1" i="1" baseline="-25000">
                <a:sym typeface="Symbol" panose="05050102010706020507" pitchFamily="18" charset="2"/>
              </a:rPr>
              <a:t>2</a:t>
            </a:r>
            <a:r>
              <a:rPr lang="en-US" altLang="cs-CZ" b="1" i="1">
                <a:sym typeface="Symbol" panose="05050102010706020507" pitchFamily="18" charset="2"/>
              </a:rPr>
              <a:t>, </a:t>
            </a:r>
            <a:r>
              <a:rPr lang="en-US" altLang="cs-CZ">
                <a:sym typeface="Symbol" panose="05050102010706020507" pitchFamily="18" charset="2"/>
              </a:rPr>
              <a:t></a:t>
            </a:r>
            <a:r>
              <a:rPr lang="en-US" altLang="cs-CZ" b="1" i="1">
                <a:sym typeface="Symbol" panose="05050102010706020507" pitchFamily="18" charset="2"/>
              </a:rPr>
              <a:t>l</a:t>
            </a:r>
            <a:r>
              <a:rPr lang="en-US" altLang="cs-CZ" b="1" i="1" baseline="-25000">
                <a:sym typeface="Symbol" panose="05050102010706020507" pitchFamily="18" charset="2"/>
              </a:rPr>
              <a:t>1</a:t>
            </a:r>
            <a:r>
              <a:rPr lang="en-US" altLang="cs-CZ">
                <a:sym typeface="Symbol" panose="05050102010706020507" pitchFamily="18" charset="2"/>
              </a:rPr>
              <a:t>, </a:t>
            </a:r>
            <a:r>
              <a:rPr lang="en-US" altLang="cs-CZ" b="1" i="1">
                <a:sym typeface="Symbol" panose="05050102010706020507" pitchFamily="18" charset="2"/>
              </a:rPr>
              <a:t>l</a:t>
            </a:r>
            <a:r>
              <a:rPr lang="en-US" altLang="cs-CZ" b="1" i="1" baseline="-25000">
                <a:sym typeface="Symbol" panose="05050102010706020507" pitchFamily="18" charset="2"/>
              </a:rPr>
              <a:t>2</a:t>
            </a:r>
            <a:r>
              <a:rPr lang="cs-CZ" altLang="cs-CZ" b="1" i="1" baseline="-25000">
                <a:sym typeface="Symbol" panose="05050102010706020507" pitchFamily="18" charset="2"/>
              </a:rPr>
              <a:t> </a:t>
            </a:r>
            <a:r>
              <a:rPr lang="en-US" altLang="cs-CZ" b="1" i="1">
                <a:sym typeface="Symbol" panose="05050102010706020507" pitchFamily="18" charset="2"/>
              </a:rPr>
              <a:t>, </a:t>
            </a:r>
            <a:r>
              <a:rPr lang="en-US" altLang="cs-CZ">
                <a:sym typeface="Symbol" panose="05050102010706020507" pitchFamily="18" charset="2"/>
              </a:rPr>
              <a:t>n</a:t>
            </a:r>
            <a:r>
              <a:rPr lang="cs-CZ" altLang="cs-CZ">
                <a:sym typeface="Symbol" panose="05050102010706020507" pitchFamily="18" charset="2"/>
              </a:rPr>
              <a:t>árůst reálných mezd v obou obdobích</a:t>
            </a:r>
            <a:r>
              <a:rPr lang="en-US" altLang="cs-CZ">
                <a:sym typeface="Symbol" panose="05050102010706020507" pitchFamily="18" charset="2"/>
              </a:rPr>
              <a:t> </a:t>
            </a:r>
            <a:r>
              <a:rPr lang="en-US" altLang="cs-CZ" sz="2000">
                <a:sym typeface="Symbol" panose="05050102010706020507" pitchFamily="18" charset="2"/>
              </a:rPr>
              <a:t>(MPL </a:t>
            </a:r>
            <a:r>
              <a:rPr lang="cs-CZ" altLang="cs-CZ" sz="2000">
                <a:sym typeface="Symbol" panose="05050102010706020507" pitchFamily="18" charset="2"/>
              </a:rPr>
              <a:t>vzhledem k </a:t>
            </a:r>
            <a:r>
              <a:rPr lang="en-US" altLang="cs-CZ" sz="2000">
                <a:sym typeface="Symbol" panose="05050102010706020507" pitchFamily="18" charset="2"/>
              </a:rPr>
              <a:t></a:t>
            </a:r>
            <a:r>
              <a:rPr lang="en-US" altLang="cs-CZ" sz="2000" b="1" i="1">
                <a:sym typeface="Symbol" panose="05050102010706020507" pitchFamily="18" charset="2"/>
              </a:rPr>
              <a:t>l</a:t>
            </a:r>
            <a:r>
              <a:rPr lang="en-US" altLang="cs-CZ" sz="2000">
                <a:sym typeface="Symbol" panose="05050102010706020507" pitchFamily="18" charset="2"/>
              </a:rPr>
              <a:t>- n</a:t>
            </a:r>
            <a:r>
              <a:rPr lang="cs-CZ" altLang="cs-CZ" sz="2000">
                <a:sym typeface="Symbol" panose="05050102010706020507" pitchFamily="18" charset="2"/>
              </a:rPr>
              <a:t>e posun křivky </a:t>
            </a:r>
            <a:r>
              <a:rPr lang="en-US" altLang="cs-CZ" sz="2000">
                <a:sym typeface="Symbol" panose="05050102010706020507" pitchFamily="18" charset="2"/>
              </a:rPr>
              <a:t>MPL, </a:t>
            </a:r>
            <a:r>
              <a:rPr lang="cs-CZ" altLang="cs-CZ" sz="2000">
                <a:sym typeface="Symbol" panose="05050102010706020507" pitchFamily="18" charset="2"/>
              </a:rPr>
              <a:t>ale pohyb po křivce</a:t>
            </a:r>
            <a:r>
              <a:rPr lang="en-US" altLang="cs-CZ" sz="2000">
                <a:sym typeface="Symbol" panose="05050102010706020507" pitchFamily="18" charset="2"/>
              </a:rPr>
              <a:t>)</a:t>
            </a:r>
            <a:r>
              <a:rPr lang="en-US" altLang="cs-CZ">
                <a:sym typeface="Symbol" panose="05050102010706020507" pitchFamily="18" charset="2"/>
              </a:rPr>
              <a:t>. </a:t>
            </a:r>
            <a:r>
              <a:rPr lang="cs-CZ" altLang="cs-CZ">
                <a:sym typeface="Symbol" panose="05050102010706020507" pitchFamily="18" charset="2"/>
              </a:rPr>
              <a:t> </a:t>
            </a:r>
            <a:r>
              <a:rPr lang="en-US" altLang="cs-CZ">
                <a:sym typeface="Symbol" panose="05050102010706020507" pitchFamily="18" charset="2"/>
              </a:rPr>
              <a:t></a:t>
            </a:r>
            <a:r>
              <a:rPr lang="en-US" altLang="cs-CZ" b="1" i="1">
                <a:sym typeface="Symbol" panose="05050102010706020507" pitchFamily="18" charset="2"/>
              </a:rPr>
              <a:t>l </a:t>
            </a:r>
            <a:r>
              <a:rPr lang="cs-CZ" altLang="cs-CZ">
                <a:sym typeface="Symbol" panose="05050102010706020507" pitchFamily="18" charset="2"/>
              </a:rPr>
              <a:t>omezí počáteční </a:t>
            </a:r>
            <a:r>
              <a:rPr lang="en-US" altLang="cs-CZ">
                <a:sym typeface="Symbol" panose="05050102010706020507" pitchFamily="18" charset="2"/>
              </a:rPr>
              <a:t></a:t>
            </a:r>
            <a:r>
              <a:rPr lang="en-US" altLang="cs-CZ" b="1" i="1">
                <a:sym typeface="Symbol" panose="05050102010706020507" pitchFamily="18" charset="2"/>
              </a:rPr>
              <a:t>y </a:t>
            </a:r>
            <a:r>
              <a:rPr lang="cs-CZ" altLang="cs-CZ">
                <a:sym typeface="Symbol" panose="05050102010706020507" pitchFamily="18" charset="2"/>
              </a:rPr>
              <a:t>ale nepřeváží jej</a:t>
            </a:r>
            <a:r>
              <a:rPr lang="en-US" altLang="cs-CZ">
                <a:sym typeface="Symbol" panose="05050102010706020507" pitchFamily="18" charset="2"/>
              </a:rPr>
              <a:t>. </a:t>
            </a:r>
            <a:r>
              <a:rPr lang="en-US" altLang="cs-CZ" b="1" i="1">
                <a:sym typeface="Symbol" panose="05050102010706020507" pitchFamily="18" charset="2"/>
              </a:rPr>
              <a:t>mpc</a:t>
            </a:r>
            <a:r>
              <a:rPr lang="en-US" altLang="cs-CZ">
                <a:sym typeface="Symbol" panose="05050102010706020507" pitchFamily="18" charset="2"/>
              </a:rPr>
              <a:t>1, </a:t>
            </a:r>
            <a:r>
              <a:rPr lang="en-US" altLang="cs-CZ" b="1" i="1">
                <a:sym typeface="Symbol" panose="05050102010706020507" pitchFamily="18" charset="2"/>
              </a:rPr>
              <a:t>mps</a:t>
            </a:r>
            <a:r>
              <a:rPr lang="en-US" altLang="cs-CZ">
                <a:sym typeface="Symbol" panose="05050102010706020507" pitchFamily="18" charset="2"/>
              </a:rPr>
              <a:t>0,</a:t>
            </a:r>
          </a:p>
          <a:p>
            <a:pPr eaLnBrk="1" hangingPunct="1">
              <a:lnSpc>
                <a:spcPct val="95000"/>
              </a:lnSpc>
              <a:spcBef>
                <a:spcPct val="40000"/>
              </a:spcBef>
            </a:pPr>
            <a:r>
              <a:rPr lang="en-GB" altLang="cs-CZ"/>
              <a:t>B) </a:t>
            </a:r>
            <a:r>
              <a:rPr lang="cs-CZ" altLang="cs-CZ" u="sng">
                <a:solidFill>
                  <a:schemeClr val="accent2"/>
                </a:solidFill>
              </a:rPr>
              <a:t>Dočasný </a:t>
            </a:r>
            <a:r>
              <a:rPr lang="en-GB" altLang="cs-CZ" u="sng">
                <a:solidFill>
                  <a:schemeClr val="accent2"/>
                </a:solidFill>
              </a:rPr>
              <a:t>paralel</a:t>
            </a:r>
            <a:r>
              <a:rPr lang="cs-CZ" altLang="cs-CZ" u="sng">
                <a:solidFill>
                  <a:schemeClr val="accent2"/>
                </a:solidFill>
              </a:rPr>
              <a:t>ní posun </a:t>
            </a:r>
            <a:r>
              <a:rPr lang="en-GB" altLang="cs-CZ" u="sng">
                <a:solidFill>
                  <a:schemeClr val="accent2"/>
                </a:solidFill>
              </a:rPr>
              <a:t>produ</a:t>
            </a:r>
            <a:r>
              <a:rPr lang="cs-CZ" altLang="cs-CZ" u="sng">
                <a:solidFill>
                  <a:schemeClr val="accent2"/>
                </a:solidFill>
              </a:rPr>
              <a:t>kční </a:t>
            </a:r>
            <a:r>
              <a:rPr lang="en-GB" altLang="cs-CZ" u="sng">
                <a:solidFill>
                  <a:schemeClr val="accent2"/>
                </a:solidFill>
              </a:rPr>
              <a:t>fun</a:t>
            </a:r>
            <a:r>
              <a:rPr lang="cs-CZ" altLang="cs-CZ" u="sng">
                <a:solidFill>
                  <a:schemeClr val="accent2"/>
                </a:solidFill>
              </a:rPr>
              <a:t>k</a:t>
            </a:r>
            <a:r>
              <a:rPr lang="en-GB" altLang="cs-CZ" u="sng">
                <a:solidFill>
                  <a:schemeClr val="accent2"/>
                </a:solidFill>
              </a:rPr>
              <a:t>c</a:t>
            </a:r>
            <a:r>
              <a:rPr lang="cs-CZ" altLang="cs-CZ" u="sng">
                <a:solidFill>
                  <a:schemeClr val="accent2"/>
                </a:solidFill>
              </a:rPr>
              <a:t>e</a:t>
            </a:r>
            <a:r>
              <a:rPr lang="en-GB" altLang="cs-CZ" u="sng">
                <a:solidFill>
                  <a:schemeClr val="accent2"/>
                </a:solidFill>
              </a:rPr>
              <a:t> (</a:t>
            </a:r>
            <a:r>
              <a:rPr lang="cs-CZ" altLang="cs-CZ" u="sng">
                <a:solidFill>
                  <a:schemeClr val="accent2"/>
                </a:solidFill>
              </a:rPr>
              <a:t>v </a:t>
            </a:r>
            <a:r>
              <a:rPr lang="en-GB" altLang="cs-CZ" u="sng">
                <a:solidFill>
                  <a:schemeClr val="accent2"/>
                </a:solidFill>
              </a:rPr>
              <a:t>1</a:t>
            </a:r>
            <a:r>
              <a:rPr lang="cs-CZ" altLang="cs-CZ" u="sng">
                <a:solidFill>
                  <a:schemeClr val="accent2"/>
                </a:solidFill>
              </a:rPr>
              <a:t>. období</a:t>
            </a:r>
            <a:r>
              <a:rPr lang="en-GB" altLang="cs-CZ" u="sng">
                <a:solidFill>
                  <a:schemeClr val="accent2"/>
                </a:solidFill>
              </a:rPr>
              <a:t>)</a:t>
            </a:r>
            <a:r>
              <a:rPr lang="en-GB" altLang="cs-CZ">
                <a:solidFill>
                  <a:schemeClr val="accent2"/>
                </a:solidFill>
              </a:rPr>
              <a:t> </a:t>
            </a:r>
            <a:endParaRPr lang="cs-CZ" altLang="cs-CZ">
              <a:solidFill>
                <a:schemeClr val="accent2"/>
              </a:solidFill>
            </a:endParaRPr>
          </a:p>
          <a:p>
            <a:pPr eaLnBrk="1" hangingPunct="1">
              <a:lnSpc>
                <a:spcPct val="95000"/>
              </a:lnSpc>
            </a:pPr>
            <a:r>
              <a:rPr lang="cs-CZ" altLang="cs-CZ"/>
              <a:t>	domácnosti rozdělí dodatečný důchod mezi současnou a budoucí spotřebu</a:t>
            </a:r>
            <a:r>
              <a:rPr lang="en-GB" altLang="cs-CZ"/>
              <a:t>. </a:t>
            </a:r>
            <a:r>
              <a:rPr lang="cs-CZ" altLang="cs-CZ"/>
              <a:t>Opět žádná změna funkce MPL v obou obdobích</a:t>
            </a:r>
            <a:r>
              <a:rPr lang="en-GB" altLang="cs-CZ"/>
              <a:t>; </a:t>
            </a:r>
            <a:r>
              <a:rPr lang="en-US" altLang="cs-CZ">
                <a:sym typeface="Symbol" panose="05050102010706020507" pitchFamily="18" charset="2"/>
              </a:rPr>
              <a:t></a:t>
            </a:r>
            <a:r>
              <a:rPr lang="en-US" altLang="cs-CZ" b="1" i="1">
                <a:sym typeface="Symbol" panose="05050102010706020507" pitchFamily="18" charset="2"/>
              </a:rPr>
              <a:t>W</a:t>
            </a:r>
            <a:r>
              <a:rPr lang="en-US" altLang="cs-CZ" b="1" i="1" baseline="-25000">
                <a:sym typeface="Symbol" panose="05050102010706020507" pitchFamily="18" charset="2"/>
              </a:rPr>
              <a:t> </a:t>
            </a:r>
            <a:r>
              <a:rPr lang="en-US" altLang="cs-CZ">
                <a:sym typeface="Symbol" panose="05050102010706020507" pitchFamily="18" charset="2"/>
              </a:rPr>
              <a:t></a:t>
            </a:r>
            <a:r>
              <a:rPr lang="en-US" altLang="cs-CZ" b="1" i="1">
                <a:sym typeface="Symbol" panose="05050102010706020507" pitchFamily="18" charset="2"/>
              </a:rPr>
              <a:t>c</a:t>
            </a:r>
            <a:r>
              <a:rPr lang="en-US" altLang="cs-CZ" b="1" i="1" baseline="-25000">
                <a:sym typeface="Symbol" panose="05050102010706020507" pitchFamily="18" charset="2"/>
              </a:rPr>
              <a:t>1</a:t>
            </a:r>
            <a:r>
              <a:rPr lang="en-US" altLang="cs-CZ">
                <a:sym typeface="Symbol" panose="05050102010706020507" pitchFamily="18" charset="2"/>
              </a:rPr>
              <a:t>,</a:t>
            </a:r>
            <a:r>
              <a:rPr lang="en-US" altLang="cs-CZ" b="1" i="1">
                <a:sym typeface="Symbol" panose="05050102010706020507" pitchFamily="18" charset="2"/>
              </a:rPr>
              <a:t>c</a:t>
            </a:r>
            <a:r>
              <a:rPr lang="en-US" altLang="cs-CZ" b="1" i="1" baseline="-25000">
                <a:sym typeface="Symbol" panose="05050102010706020507" pitchFamily="18" charset="2"/>
              </a:rPr>
              <a:t>2</a:t>
            </a:r>
            <a:r>
              <a:rPr lang="en-US" altLang="cs-CZ" b="1" i="1">
                <a:sym typeface="Symbol" panose="05050102010706020507" pitchFamily="18" charset="2"/>
              </a:rPr>
              <a:t>, </a:t>
            </a:r>
            <a:r>
              <a:rPr lang="en-US" altLang="cs-CZ">
                <a:sym typeface="Symbol" panose="05050102010706020507" pitchFamily="18" charset="2"/>
              </a:rPr>
              <a:t></a:t>
            </a:r>
            <a:r>
              <a:rPr lang="en-US" altLang="cs-CZ" b="1" i="1">
                <a:sym typeface="Symbol" panose="05050102010706020507" pitchFamily="18" charset="2"/>
              </a:rPr>
              <a:t>l</a:t>
            </a:r>
            <a:r>
              <a:rPr lang="en-US" altLang="cs-CZ" b="1" i="1" baseline="-25000">
                <a:sym typeface="Symbol" panose="05050102010706020507" pitchFamily="18" charset="2"/>
              </a:rPr>
              <a:t>1</a:t>
            </a:r>
            <a:r>
              <a:rPr lang="en-US" altLang="cs-CZ">
                <a:sym typeface="Symbol" panose="05050102010706020507" pitchFamily="18" charset="2"/>
              </a:rPr>
              <a:t>, </a:t>
            </a:r>
            <a:r>
              <a:rPr lang="en-US" altLang="cs-CZ" b="1" i="1">
                <a:sym typeface="Symbol" panose="05050102010706020507" pitchFamily="18" charset="2"/>
              </a:rPr>
              <a:t>l</a:t>
            </a:r>
            <a:r>
              <a:rPr lang="en-US" altLang="cs-CZ" b="1" i="1" baseline="-25000">
                <a:sym typeface="Symbol" panose="05050102010706020507" pitchFamily="18" charset="2"/>
              </a:rPr>
              <a:t>2</a:t>
            </a:r>
            <a:r>
              <a:rPr lang="en-US" altLang="cs-CZ" b="1" i="1">
                <a:sym typeface="Symbol" panose="05050102010706020507" pitchFamily="18" charset="2"/>
              </a:rPr>
              <a:t>, </a:t>
            </a:r>
            <a:r>
              <a:rPr lang="en-US" altLang="cs-CZ">
                <a:sym typeface="Symbol" panose="05050102010706020507" pitchFamily="18" charset="2"/>
              </a:rPr>
              <a:t></a:t>
            </a:r>
            <a:r>
              <a:rPr lang="en-US" altLang="cs-CZ" b="1" i="1">
                <a:sym typeface="Symbol" panose="05050102010706020507" pitchFamily="18" charset="2"/>
              </a:rPr>
              <a:t>y</a:t>
            </a:r>
            <a:r>
              <a:rPr lang="en-US" altLang="cs-CZ" b="1" i="1" baseline="-25000">
                <a:sym typeface="Symbol" panose="05050102010706020507" pitchFamily="18" charset="2"/>
              </a:rPr>
              <a:t>1</a:t>
            </a:r>
            <a:r>
              <a:rPr lang="en-US" altLang="cs-CZ">
                <a:sym typeface="Symbol" panose="05050102010706020507" pitchFamily="18" charset="2"/>
              </a:rPr>
              <a:t> </a:t>
            </a:r>
            <a:r>
              <a:rPr lang="en-US" altLang="cs-CZ" sz="2000">
                <a:sym typeface="Symbol" panose="05050102010706020507" pitchFamily="18" charset="2"/>
              </a:rPr>
              <a:t>(</a:t>
            </a:r>
            <a:r>
              <a:rPr lang="en-US" altLang="cs-CZ" sz="2000" b="1" i="1">
                <a:sym typeface="Symbol" panose="05050102010706020507" pitchFamily="18" charset="2"/>
              </a:rPr>
              <a:t>l</a:t>
            </a:r>
            <a:r>
              <a:rPr lang="en-US" altLang="cs-CZ" sz="2000" b="1" i="1" baseline="-25000">
                <a:sym typeface="Symbol" panose="05050102010706020507" pitchFamily="18" charset="2"/>
              </a:rPr>
              <a:t>1 </a:t>
            </a:r>
            <a:r>
              <a:rPr lang="cs-CZ" altLang="cs-CZ" sz="2000">
                <a:sym typeface="Symbol" panose="05050102010706020507" pitchFamily="18" charset="2"/>
              </a:rPr>
              <a:t>nepřeváží počáteční </a:t>
            </a:r>
            <a:r>
              <a:rPr lang="en-US" altLang="cs-CZ" sz="2000">
                <a:sym typeface="Symbol" panose="05050102010706020507" pitchFamily="18" charset="2"/>
              </a:rPr>
              <a:t></a:t>
            </a:r>
            <a:r>
              <a:rPr lang="en-US" altLang="cs-CZ" sz="2000" b="1" i="1">
                <a:sym typeface="Symbol" panose="05050102010706020507" pitchFamily="18" charset="2"/>
              </a:rPr>
              <a:t>y</a:t>
            </a:r>
            <a:r>
              <a:rPr lang="en-US" altLang="cs-CZ" sz="2000" b="1" i="1" baseline="-25000">
                <a:sym typeface="Symbol" panose="05050102010706020507" pitchFamily="18" charset="2"/>
              </a:rPr>
              <a:t>1</a:t>
            </a:r>
            <a:r>
              <a:rPr lang="en-US" altLang="cs-CZ" sz="2000">
                <a:sym typeface="Symbol" panose="05050102010706020507" pitchFamily="18" charset="2"/>
              </a:rPr>
              <a:t>),</a:t>
            </a:r>
            <a:r>
              <a:rPr lang="en-US" altLang="cs-CZ">
                <a:sym typeface="Symbol" panose="05050102010706020507" pitchFamily="18" charset="2"/>
              </a:rPr>
              <a:t> </a:t>
            </a:r>
            <a:r>
              <a:rPr lang="en-US" altLang="cs-CZ" b="1" i="1">
                <a:sym typeface="Symbol" panose="05050102010706020507" pitchFamily="18" charset="2"/>
              </a:rPr>
              <a:t>y</a:t>
            </a:r>
            <a:r>
              <a:rPr lang="cs-CZ" altLang="cs-CZ" b="1" i="1" baseline="-25000">
                <a:sym typeface="Symbol" panose="05050102010706020507" pitchFamily="18" charset="2"/>
              </a:rPr>
              <a:t>2</a:t>
            </a:r>
            <a:r>
              <a:rPr lang="en-US" altLang="cs-CZ">
                <a:sym typeface="Symbol" panose="05050102010706020507" pitchFamily="18" charset="2"/>
              </a:rPr>
              <a:t> (</a:t>
            </a:r>
            <a:r>
              <a:rPr lang="cs-CZ" altLang="cs-CZ">
                <a:sym typeface="Symbol" panose="05050102010706020507" pitchFamily="18" charset="2"/>
              </a:rPr>
              <a:t>díky </a:t>
            </a:r>
            <a:r>
              <a:rPr lang="en-US" altLang="cs-CZ">
                <a:sym typeface="Symbol" panose="05050102010706020507" pitchFamily="18" charset="2"/>
              </a:rPr>
              <a:t></a:t>
            </a:r>
            <a:r>
              <a:rPr lang="en-US" altLang="cs-CZ" b="1" i="1">
                <a:sym typeface="Symbol" panose="05050102010706020507" pitchFamily="18" charset="2"/>
              </a:rPr>
              <a:t>l</a:t>
            </a:r>
            <a:r>
              <a:rPr lang="cs-CZ" altLang="cs-CZ" b="1" i="1" baseline="-25000">
                <a:sym typeface="Symbol" panose="05050102010706020507" pitchFamily="18" charset="2"/>
              </a:rPr>
              <a:t>2</a:t>
            </a:r>
            <a:r>
              <a:rPr lang="en-US" altLang="cs-CZ">
                <a:sym typeface="Symbol" panose="05050102010706020507" pitchFamily="18" charset="2"/>
              </a:rPr>
              <a:t>) ; </a:t>
            </a:r>
            <a:r>
              <a:rPr lang="en-US" altLang="cs-CZ" b="1" i="1">
                <a:sym typeface="Symbol" panose="05050102010706020507" pitchFamily="18" charset="2"/>
              </a:rPr>
              <a:t>mpc</a:t>
            </a:r>
            <a:r>
              <a:rPr lang="en-US" altLang="cs-CZ">
                <a:sym typeface="Symbol" panose="05050102010706020507" pitchFamily="18" charset="2"/>
              </a:rPr>
              <a:t>1/2, </a:t>
            </a:r>
            <a:r>
              <a:rPr lang="en-US" altLang="cs-CZ" b="1" i="1">
                <a:sym typeface="Symbol" panose="05050102010706020507" pitchFamily="18" charset="2"/>
              </a:rPr>
              <a:t>mps</a:t>
            </a:r>
            <a:r>
              <a:rPr lang="en-US" altLang="cs-CZ">
                <a:sym typeface="Symbol" panose="05050102010706020507" pitchFamily="18" charset="2"/>
              </a:rPr>
              <a:t>1/2,</a:t>
            </a:r>
            <a:endParaRPr lang="en-GB" alt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4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4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49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49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49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796324E-A346-480E-A0B8-08B4653E2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RBC </a:t>
            </a:r>
            <a:r>
              <a:rPr lang="cs-CZ" altLang="cs-CZ" sz="2800" b="1" i="1">
                <a:solidFill>
                  <a:schemeClr val="tx2"/>
                </a:solidFill>
              </a:rPr>
              <a:t>t</a:t>
            </a:r>
            <a:r>
              <a:rPr lang="en-GB" altLang="cs-CZ" sz="2800" b="1" i="1">
                <a:solidFill>
                  <a:schemeClr val="tx2"/>
                </a:solidFill>
              </a:rPr>
              <a:t>eor</a:t>
            </a:r>
            <a:r>
              <a:rPr lang="cs-CZ" altLang="cs-CZ" sz="2800" b="1" i="1">
                <a:solidFill>
                  <a:schemeClr val="tx2"/>
                </a:solidFill>
              </a:rPr>
              <a:t>ie</a:t>
            </a:r>
            <a:r>
              <a:rPr lang="en-GB" altLang="cs-CZ" sz="2800" b="1" i="1">
                <a:solidFill>
                  <a:schemeClr val="tx2"/>
                </a:solidFill>
              </a:rPr>
              <a:t>- </a:t>
            </a:r>
            <a:r>
              <a:rPr lang="cs-CZ" altLang="cs-CZ" sz="2800" b="1" i="1">
                <a:solidFill>
                  <a:schemeClr val="tx2"/>
                </a:solidFill>
              </a:rPr>
              <a:t>a</a:t>
            </a:r>
            <a:r>
              <a:rPr lang="en-GB" altLang="cs-CZ" sz="2800" b="1" i="1">
                <a:solidFill>
                  <a:schemeClr val="tx2"/>
                </a:solidFill>
              </a:rPr>
              <a:t>nalytic</a:t>
            </a:r>
            <a:r>
              <a:rPr lang="cs-CZ" altLang="cs-CZ" sz="2800" b="1" i="1">
                <a:solidFill>
                  <a:schemeClr val="tx2"/>
                </a:solidFill>
              </a:rPr>
              <a:t>ká v</a:t>
            </a:r>
            <a:r>
              <a:rPr lang="en-GB" altLang="cs-CZ" sz="2800" b="1" i="1">
                <a:solidFill>
                  <a:schemeClr val="tx2"/>
                </a:solidFill>
              </a:rPr>
              <a:t>er</a:t>
            </a:r>
            <a:r>
              <a:rPr lang="cs-CZ" altLang="cs-CZ" sz="2800" b="1" i="1">
                <a:solidFill>
                  <a:schemeClr val="tx2"/>
                </a:solidFill>
              </a:rPr>
              <a:t>ze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E684B898-BFD1-4FF9-ABF7-B8285BF99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cs-CZ" sz="2000"/>
          </a:p>
        </p:txBody>
      </p:sp>
      <p:graphicFrame>
        <p:nvGraphicFramePr>
          <p:cNvPr id="46084" name="Object 4">
            <a:extLst>
              <a:ext uri="{FF2B5EF4-FFF2-40B4-BE49-F238E27FC236}">
                <a16:creationId xmlns:a16="http://schemas.microsoft.com/office/drawing/2014/main" id="{B1772E4B-B019-4E88-8AA9-7F0C8E9C9F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250" y="865188"/>
          <a:ext cx="8142288" cy="766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kument" r:id="rId2" imgW="8245746" imgH="7759974" progId="Word.Document.8">
                  <p:embed/>
                </p:oleObj>
              </mc:Choice>
              <mc:Fallback>
                <p:oleObj name="Dokument" r:id="rId2" imgW="8245746" imgH="7759974" progId="Word.Document.8">
                  <p:embed/>
                  <p:pic>
                    <p:nvPicPr>
                      <p:cNvPr id="46084" name="Object 4">
                        <a:extLst>
                          <a:ext uri="{FF2B5EF4-FFF2-40B4-BE49-F238E27FC236}">
                            <a16:creationId xmlns:a16="http://schemas.microsoft.com/office/drawing/2014/main" id="{B1772E4B-B019-4E88-8AA9-7F0C8E9C9F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865188"/>
                        <a:ext cx="8142288" cy="766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AutoShape 5">
            <a:extLst>
              <a:ext uri="{FF2B5EF4-FFF2-40B4-BE49-F238E27FC236}">
                <a16:creationId xmlns:a16="http://schemas.microsoft.com/office/drawing/2014/main" id="{BDC7BD8C-8E67-45BB-8E99-9C8F725EF4CD}"/>
              </a:ext>
            </a:extLst>
          </p:cNvPr>
          <p:cNvSpPr>
            <a:spLocks/>
          </p:cNvSpPr>
          <p:nvPr/>
        </p:nvSpPr>
        <p:spPr bwMode="auto">
          <a:xfrm>
            <a:off x="4148138" y="2325688"/>
            <a:ext cx="252412" cy="3008312"/>
          </a:xfrm>
          <a:prstGeom prst="rightBrace">
            <a:avLst>
              <a:gd name="adj1" fmla="val 99319"/>
              <a:gd name="adj2" fmla="val 50000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46086" name="AutoShape 6">
            <a:extLst>
              <a:ext uri="{FF2B5EF4-FFF2-40B4-BE49-F238E27FC236}">
                <a16:creationId xmlns:a16="http://schemas.microsoft.com/office/drawing/2014/main" id="{98C6906F-59C0-4710-983A-DFA4F515C3C7}"/>
              </a:ext>
            </a:extLst>
          </p:cNvPr>
          <p:cNvSpPr>
            <a:spLocks/>
          </p:cNvSpPr>
          <p:nvPr/>
        </p:nvSpPr>
        <p:spPr bwMode="auto">
          <a:xfrm>
            <a:off x="4754563" y="2309813"/>
            <a:ext cx="269875" cy="4332287"/>
          </a:xfrm>
          <a:prstGeom prst="leftBrace">
            <a:avLst>
              <a:gd name="adj1" fmla="val 133774"/>
              <a:gd name="adj2" fmla="val 50000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46087" name="Line 7">
            <a:extLst>
              <a:ext uri="{FF2B5EF4-FFF2-40B4-BE49-F238E27FC236}">
                <a16:creationId xmlns:a16="http://schemas.microsoft.com/office/drawing/2014/main" id="{AD261F51-B623-4234-AD20-0D22899F15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1025" y="3825875"/>
            <a:ext cx="379413" cy="6413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N</a:t>
            </a:r>
            <a:r>
              <a:rPr lang="cs-CZ" altLang="cs-CZ" sz="2800" b="1" i="1">
                <a:solidFill>
                  <a:schemeClr val="tx2"/>
                </a:solidFill>
              </a:rPr>
              <a:t>ová k</a:t>
            </a:r>
            <a:r>
              <a:rPr lang="en-GB" altLang="cs-CZ" sz="2800" b="1" i="1">
                <a:solidFill>
                  <a:schemeClr val="tx2"/>
                </a:solidFill>
              </a:rPr>
              <a:t>eynesi</a:t>
            </a:r>
            <a:r>
              <a:rPr lang="cs-CZ" altLang="cs-CZ" sz="2800" b="1" i="1">
                <a:solidFill>
                  <a:schemeClr val="tx2"/>
                </a:solidFill>
              </a:rPr>
              <a:t>ánská ek</a:t>
            </a:r>
            <a:r>
              <a:rPr lang="en-GB" altLang="cs-CZ" sz="2800" b="1" i="1">
                <a:solidFill>
                  <a:schemeClr val="tx2"/>
                </a:solidFill>
              </a:rPr>
              <a:t>onomi</a:t>
            </a:r>
            <a:r>
              <a:rPr lang="cs-CZ" altLang="cs-CZ" sz="2800" b="1" i="1">
                <a:solidFill>
                  <a:schemeClr val="tx2"/>
                </a:solidFill>
              </a:rPr>
              <a:t>e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346075" y="842963"/>
            <a:ext cx="8691563" cy="578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altLang="cs-CZ" sz="2000" i="1" dirty="0">
                <a:solidFill>
                  <a:schemeClr val="accent2"/>
                </a:solidFill>
              </a:rPr>
              <a:t>Původní </a:t>
            </a:r>
            <a:r>
              <a:rPr lang="cs-CZ" altLang="cs-CZ" sz="2000" i="1" dirty="0" err="1">
                <a:solidFill>
                  <a:schemeClr val="accent2"/>
                </a:solidFill>
              </a:rPr>
              <a:t>keynesova</a:t>
            </a:r>
            <a:r>
              <a:rPr lang="cs-CZ" altLang="cs-CZ" sz="2000" i="1" dirty="0">
                <a:solidFill>
                  <a:schemeClr val="accent2"/>
                </a:solidFill>
              </a:rPr>
              <a:t> teorie-</a:t>
            </a:r>
            <a:r>
              <a:rPr lang="cs-CZ" altLang="cs-CZ" sz="2000" dirty="0"/>
              <a:t> předpoklad- </a:t>
            </a:r>
            <a:r>
              <a:rPr lang="cs-CZ" altLang="cs-CZ" sz="2000" i="1" dirty="0">
                <a:solidFill>
                  <a:schemeClr val="accent2"/>
                </a:solidFill>
              </a:rPr>
              <a:t>výstup dán AD</a:t>
            </a:r>
            <a:r>
              <a:rPr lang="cs-CZ" altLang="cs-CZ" sz="2000" dirty="0">
                <a:sym typeface="Symbol" pitchFamily="18" charset="2"/>
              </a:rPr>
              <a:t> multiplikátor, M ovlivňuje reálný Y, možnost aktivní fiskální a monetární politiky</a:t>
            </a:r>
          </a:p>
          <a:p>
            <a:pPr>
              <a:spcBef>
                <a:spcPct val="50000"/>
              </a:spcBef>
            </a:pPr>
            <a:r>
              <a:rPr lang="cs-CZ" altLang="cs-CZ" sz="2000" u="sng" dirty="0">
                <a:sym typeface="Symbol" pitchFamily="18" charset="2"/>
              </a:rPr>
              <a:t>ale</a:t>
            </a:r>
            <a:r>
              <a:rPr lang="cs-CZ" altLang="cs-CZ" sz="2000" dirty="0">
                <a:sym typeface="Symbol" pitchFamily="18" charset="2"/>
              </a:rPr>
              <a:t> </a:t>
            </a:r>
            <a:r>
              <a:rPr lang="cs-CZ" altLang="cs-CZ" sz="2000" dirty="0">
                <a:solidFill>
                  <a:schemeClr val="accent2"/>
                </a:solidFill>
                <a:sym typeface="Symbol" pitchFamily="18" charset="2"/>
              </a:rPr>
              <a:t>žádná vysvětlující mikroekonomická teorie</a:t>
            </a:r>
            <a:r>
              <a:rPr lang="cs-CZ" altLang="cs-CZ" sz="2000" dirty="0">
                <a:sym typeface="Symbol" pitchFamily="18" charset="2"/>
              </a:rPr>
              <a:t> (viz </a:t>
            </a:r>
            <a:r>
              <a:rPr lang="cs-CZ" altLang="cs-CZ" sz="2000" dirty="0" err="1">
                <a:sym typeface="Symbol" pitchFamily="18" charset="2"/>
              </a:rPr>
              <a:t>Phillipsova</a:t>
            </a:r>
            <a:r>
              <a:rPr lang="cs-CZ" altLang="cs-CZ" sz="2000" dirty="0">
                <a:sym typeface="Symbol" pitchFamily="18" charset="2"/>
              </a:rPr>
              <a:t> křivka)</a:t>
            </a:r>
          </a:p>
          <a:p>
            <a:pPr>
              <a:spcBef>
                <a:spcPct val="10000"/>
              </a:spcBef>
            </a:pPr>
            <a:endParaRPr lang="cs-CZ" altLang="cs-CZ" sz="2000" dirty="0"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r>
              <a:rPr lang="cs-CZ" altLang="cs-CZ" sz="2000" dirty="0">
                <a:sym typeface="Symbol" pitchFamily="18" charset="2"/>
              </a:rPr>
              <a:t>Nová keynesiánská ekonomie reaguje na </a:t>
            </a:r>
            <a:r>
              <a:rPr lang="cs-CZ" altLang="cs-CZ" sz="2000" dirty="0" err="1">
                <a:sym typeface="Symbol" pitchFamily="18" charset="2"/>
              </a:rPr>
              <a:t>neoklasiku</a:t>
            </a:r>
            <a:r>
              <a:rPr lang="cs-CZ" altLang="cs-CZ" sz="2000" dirty="0">
                <a:sym typeface="Symbol" pitchFamily="18" charset="2"/>
              </a:rPr>
              <a:t>: </a:t>
            </a:r>
          </a:p>
          <a:p>
            <a:pPr>
              <a:spcBef>
                <a:spcPct val="10000"/>
              </a:spcBef>
            </a:pPr>
            <a:r>
              <a:rPr lang="cs-CZ" altLang="cs-CZ" sz="2000" dirty="0">
                <a:sym typeface="Symbol" pitchFamily="18" charset="2"/>
              </a:rPr>
              <a:t>		1) </a:t>
            </a:r>
            <a:r>
              <a:rPr lang="cs-CZ" altLang="cs-CZ" sz="2000" dirty="0">
                <a:solidFill>
                  <a:schemeClr val="accent1"/>
                </a:solidFill>
                <a:sym typeface="Symbol" pitchFamily="18" charset="2"/>
              </a:rPr>
              <a:t>Neoklasická syntéza</a:t>
            </a:r>
            <a:r>
              <a:rPr lang="cs-CZ" altLang="cs-CZ" sz="2000" dirty="0">
                <a:sym typeface="Symbol" pitchFamily="18" charset="2"/>
              </a:rPr>
              <a:t> (</a:t>
            </a:r>
            <a:r>
              <a:rPr lang="cs-CZ" altLang="cs-CZ" sz="2000" dirty="0" err="1">
                <a:sym typeface="Symbol" pitchFamily="18" charset="2"/>
              </a:rPr>
              <a:t>Hicks</a:t>
            </a:r>
            <a:r>
              <a:rPr lang="cs-CZ" altLang="cs-CZ" sz="2000" dirty="0">
                <a:sym typeface="Symbol" pitchFamily="18" charset="2"/>
              </a:rPr>
              <a:t>, IS-LM)</a:t>
            </a:r>
          </a:p>
          <a:p>
            <a:pPr>
              <a:spcBef>
                <a:spcPct val="10000"/>
              </a:spcBef>
            </a:pPr>
            <a:r>
              <a:rPr lang="cs-CZ" altLang="cs-CZ" sz="2000" dirty="0">
                <a:sym typeface="Symbol" pitchFamily="18" charset="2"/>
              </a:rPr>
              <a:t>		2) </a:t>
            </a:r>
            <a:r>
              <a:rPr lang="cs-CZ" altLang="cs-CZ" sz="2000" dirty="0">
                <a:solidFill>
                  <a:schemeClr val="accent1"/>
                </a:solidFill>
                <a:sym typeface="Symbol" pitchFamily="18" charset="2"/>
              </a:rPr>
              <a:t>Monetarismus</a:t>
            </a:r>
            <a:r>
              <a:rPr lang="cs-CZ" altLang="cs-CZ" sz="2000" dirty="0">
                <a:sym typeface="Symbol" pitchFamily="18" charset="2"/>
              </a:rPr>
              <a:t> (</a:t>
            </a:r>
            <a:r>
              <a:rPr lang="cs-CZ" altLang="cs-CZ" sz="2000" dirty="0" err="1">
                <a:sym typeface="Symbol" pitchFamily="18" charset="2"/>
              </a:rPr>
              <a:t>Friedman</a:t>
            </a:r>
            <a:r>
              <a:rPr lang="cs-CZ" altLang="cs-CZ" sz="2000" dirty="0">
                <a:sym typeface="Symbol" pitchFamily="18" charset="2"/>
              </a:rPr>
              <a:t>)</a:t>
            </a:r>
          </a:p>
          <a:p>
            <a:pPr>
              <a:spcBef>
                <a:spcPct val="10000"/>
              </a:spcBef>
            </a:pPr>
            <a:r>
              <a:rPr lang="cs-CZ" altLang="cs-CZ" sz="2000" dirty="0">
                <a:sym typeface="Symbol" pitchFamily="18" charset="2"/>
              </a:rPr>
              <a:t>		3) </a:t>
            </a:r>
            <a:r>
              <a:rPr lang="cs-CZ" altLang="cs-CZ" sz="2000" dirty="0">
                <a:solidFill>
                  <a:schemeClr val="accent1"/>
                </a:solidFill>
                <a:sym typeface="Symbol" pitchFamily="18" charset="2"/>
              </a:rPr>
              <a:t>Nová klasická škola</a:t>
            </a:r>
            <a:r>
              <a:rPr lang="cs-CZ" altLang="cs-CZ" sz="2000" dirty="0">
                <a:sym typeface="Symbol" pitchFamily="18" charset="2"/>
              </a:rPr>
              <a:t> (RBCT, racionální očekávání…)</a:t>
            </a:r>
          </a:p>
          <a:p>
            <a:pPr>
              <a:spcBef>
                <a:spcPct val="50000"/>
              </a:spcBef>
            </a:pPr>
            <a:endParaRPr lang="cs-CZ" altLang="cs-CZ" sz="2000" dirty="0"/>
          </a:p>
          <a:p>
            <a:pPr>
              <a:spcBef>
                <a:spcPct val="50000"/>
              </a:spcBef>
            </a:pPr>
            <a:r>
              <a:rPr lang="cs-CZ" altLang="cs-CZ" sz="2000" i="1" dirty="0">
                <a:solidFill>
                  <a:schemeClr val="accent2"/>
                </a:solidFill>
              </a:rPr>
              <a:t>Nová keynesiánská teorie vs. RBCT-</a:t>
            </a:r>
            <a:r>
              <a:rPr lang="cs-CZ" altLang="cs-CZ" sz="2000" dirty="0"/>
              <a:t> nepředpokládá vyčišťující se trhy v každém okamžiku- empiricky- dlouhá období s přetrvávající nedobrovolnou nezaměstnaností</a:t>
            </a:r>
          </a:p>
          <a:p>
            <a:pPr>
              <a:spcBef>
                <a:spcPct val="50000"/>
              </a:spcBef>
            </a:pPr>
            <a:endParaRPr lang="cs-CZ" altLang="cs-CZ" sz="2000" dirty="0"/>
          </a:p>
          <a:p>
            <a:pPr>
              <a:spcBef>
                <a:spcPct val="50000"/>
              </a:spcBef>
            </a:pPr>
            <a:r>
              <a:rPr lang="cs-CZ" altLang="cs-CZ" sz="2000" dirty="0"/>
              <a:t>Dříve (</a:t>
            </a:r>
            <a:r>
              <a:rPr lang="cs-CZ" altLang="cs-CZ" sz="2000" i="1" dirty="0">
                <a:solidFill>
                  <a:schemeClr val="accent2"/>
                </a:solidFill>
              </a:rPr>
              <a:t>Modely AS</a:t>
            </a:r>
            <a:r>
              <a:rPr lang="cs-CZ" altLang="cs-CZ" sz="2000" dirty="0"/>
              <a:t>)- vysvětlovali jsme </a:t>
            </a:r>
            <a:r>
              <a:rPr lang="cs-CZ" altLang="cs-CZ" sz="2000" i="1" dirty="0">
                <a:solidFill>
                  <a:schemeClr val="accent2"/>
                </a:solidFill>
              </a:rPr>
              <a:t>rostoucí AS mzdovou (n. cenovou) rigiditou</a:t>
            </a:r>
          </a:p>
          <a:p>
            <a:pPr>
              <a:spcBef>
                <a:spcPct val="50000"/>
              </a:spcBef>
            </a:pPr>
            <a:r>
              <a:rPr lang="cs-CZ" altLang="cs-CZ" sz="2000" dirty="0"/>
              <a:t>Dnes- </a:t>
            </a:r>
            <a:r>
              <a:rPr lang="cs-CZ" altLang="cs-CZ" sz="2000" i="1" dirty="0">
                <a:solidFill>
                  <a:schemeClr val="accent2"/>
                </a:solidFill>
              </a:rPr>
              <a:t>mikroekonomické vysvětlení</a:t>
            </a:r>
            <a:r>
              <a:rPr lang="cs-CZ" altLang="cs-CZ" sz="2000" dirty="0"/>
              <a:t> těchto </a:t>
            </a:r>
            <a:r>
              <a:rPr lang="cs-CZ" altLang="cs-CZ" sz="2000" i="1" dirty="0">
                <a:solidFill>
                  <a:schemeClr val="accent2"/>
                </a:solidFill>
              </a:rPr>
              <a:t>rigidit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7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77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77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77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77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77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77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77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cs-CZ" altLang="cs-CZ" sz="2800" b="1" i="1">
                <a:solidFill>
                  <a:schemeClr val="tx2"/>
                </a:solidFill>
              </a:rPr>
              <a:t>Vysvětlení mzdové (cenové)r</a:t>
            </a:r>
            <a:r>
              <a:rPr lang="en-GB" altLang="cs-CZ" sz="2800" b="1" i="1">
                <a:solidFill>
                  <a:schemeClr val="tx2"/>
                </a:solidFill>
              </a:rPr>
              <a:t>igidity</a:t>
            </a:r>
          </a:p>
        </p:txBody>
      </p:sp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346075" y="842963"/>
            <a:ext cx="8691563" cy="578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altLang="cs-CZ" sz="2000" dirty="0"/>
              <a:t>Dva typy vysvětlení- </a:t>
            </a:r>
            <a:r>
              <a:rPr lang="cs-CZ" altLang="cs-CZ" sz="2000" i="1" dirty="0"/>
              <a:t>nominální rigidity</a:t>
            </a:r>
            <a:r>
              <a:rPr lang="cs-CZ" altLang="cs-CZ" sz="2000" dirty="0"/>
              <a:t> a </a:t>
            </a:r>
            <a:r>
              <a:rPr lang="cs-CZ" altLang="cs-CZ" sz="2000" i="1" dirty="0"/>
              <a:t>reálné rigidity</a:t>
            </a:r>
            <a:endParaRPr lang="cs-CZ" altLang="cs-CZ" sz="20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 dirty="0"/>
              <a:t> </a:t>
            </a:r>
            <a:r>
              <a:rPr lang="cs-CZ" altLang="cs-CZ" sz="2000" i="1" dirty="0">
                <a:solidFill>
                  <a:schemeClr val="accent2"/>
                </a:solidFill>
              </a:rPr>
              <a:t>Náklady na menu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 i="1" dirty="0">
                <a:solidFill>
                  <a:schemeClr val="accent2"/>
                </a:solidFill>
              </a:rPr>
              <a:t> Externality AD</a:t>
            </a:r>
            <a:r>
              <a:rPr lang="cs-CZ" altLang="cs-CZ" sz="2000" dirty="0"/>
              <a:t>			</a:t>
            </a:r>
            <a:r>
              <a:rPr lang="cs-CZ" altLang="cs-CZ" sz="2000" dirty="0">
                <a:solidFill>
                  <a:schemeClr val="accent1"/>
                </a:solidFill>
              </a:rPr>
              <a:t>nominální rigidity	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 dirty="0"/>
              <a:t> </a:t>
            </a:r>
            <a:r>
              <a:rPr lang="cs-CZ" altLang="cs-CZ" sz="2000" i="1" dirty="0">
                <a:solidFill>
                  <a:schemeClr val="accent2"/>
                </a:solidFill>
              </a:rPr>
              <a:t>Dlouhodobé kontrakty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 i="1" dirty="0">
                <a:solidFill>
                  <a:schemeClr val="accent2"/>
                </a:solidFill>
              </a:rPr>
              <a:t> Teorie efektivních mezd	</a:t>
            </a:r>
            <a:r>
              <a:rPr lang="cs-CZ" altLang="cs-CZ" sz="2000" dirty="0"/>
              <a:t>	</a:t>
            </a:r>
            <a:r>
              <a:rPr lang="cs-CZ" altLang="cs-CZ" sz="2000" dirty="0">
                <a:solidFill>
                  <a:schemeClr val="accent1"/>
                </a:solidFill>
              </a:rPr>
              <a:t>reálné rigidity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 dirty="0"/>
              <a:t> </a:t>
            </a:r>
            <a:r>
              <a:rPr lang="cs-CZ" altLang="cs-CZ" sz="2000" i="1" dirty="0">
                <a:solidFill>
                  <a:schemeClr val="accent2"/>
                </a:solidFill>
              </a:rPr>
              <a:t>Selhání koordinace</a:t>
            </a:r>
          </a:p>
          <a:p>
            <a:pPr>
              <a:spcBef>
                <a:spcPct val="50000"/>
              </a:spcBef>
            </a:pPr>
            <a:r>
              <a:rPr lang="cs-CZ" altLang="cs-CZ" sz="2000" b="1" i="1" u="sng" dirty="0">
                <a:solidFill>
                  <a:schemeClr val="accent1"/>
                </a:solidFill>
              </a:rPr>
              <a:t>Menu </a:t>
            </a:r>
            <a:r>
              <a:rPr lang="cs-CZ" altLang="cs-CZ" sz="2000" b="1" i="1" u="sng" dirty="0" err="1">
                <a:solidFill>
                  <a:schemeClr val="accent1"/>
                </a:solidFill>
              </a:rPr>
              <a:t>Costs</a:t>
            </a:r>
            <a:r>
              <a:rPr lang="cs-CZ" altLang="cs-CZ" sz="2000" b="1" i="1" dirty="0">
                <a:solidFill>
                  <a:schemeClr val="accent1"/>
                </a:solidFill>
              </a:rPr>
              <a:t>-</a:t>
            </a:r>
            <a:r>
              <a:rPr lang="cs-CZ" altLang="cs-CZ" sz="2000" dirty="0"/>
              <a:t> každá změna cen vede k určitým nákladům- ty jsou buď </a:t>
            </a:r>
            <a:r>
              <a:rPr lang="cs-CZ" altLang="cs-CZ" sz="2000" i="1" dirty="0">
                <a:solidFill>
                  <a:schemeClr val="accent2"/>
                </a:solidFill>
              </a:rPr>
              <a:t>přímé </a:t>
            </a:r>
            <a:r>
              <a:rPr lang="cs-CZ" altLang="cs-CZ" sz="2000" dirty="0"/>
              <a:t>(tisk katalogu, výměna cenovek, tisk katalogů..), nebo </a:t>
            </a:r>
            <a:r>
              <a:rPr lang="cs-CZ" altLang="cs-CZ" sz="2000" i="1" dirty="0">
                <a:solidFill>
                  <a:schemeClr val="accent2"/>
                </a:solidFill>
              </a:rPr>
              <a:t>nepřímé</a:t>
            </a:r>
            <a:r>
              <a:rPr lang="cs-CZ" altLang="cs-CZ" sz="2000" dirty="0"/>
              <a:t> (riziko ztráty zákazníka); </a:t>
            </a:r>
          </a:p>
          <a:p>
            <a:r>
              <a:rPr lang="cs-CZ" altLang="cs-CZ" sz="2000" dirty="0"/>
              <a:t>někdy také náklady na získání informace, náklady na změnu způsobu výroby, náklady na stěhování- </a:t>
            </a:r>
          </a:p>
          <a:p>
            <a:r>
              <a:rPr lang="cs-CZ" altLang="cs-CZ" sz="2000" i="1" dirty="0">
                <a:solidFill>
                  <a:schemeClr val="accent2"/>
                </a:solidFill>
              </a:rPr>
              <a:t>Agregovaná úroveň-</a:t>
            </a:r>
            <a:r>
              <a:rPr lang="cs-CZ" altLang="cs-CZ" sz="2000" dirty="0"/>
              <a:t> Náklady na menu jsou </a:t>
            </a:r>
            <a:r>
              <a:rPr lang="cs-CZ" altLang="cs-CZ" sz="2000" i="1" dirty="0">
                <a:solidFill>
                  <a:schemeClr val="accent2"/>
                </a:solidFill>
              </a:rPr>
              <a:t>relativně nízké </a:t>
            </a:r>
            <a:r>
              <a:rPr lang="cs-CZ" altLang="cs-CZ" sz="2000" dirty="0"/>
              <a:t>v porovnání s ostatními náklady, ale mají relativně velký dopad; Proč?</a:t>
            </a:r>
          </a:p>
          <a:p>
            <a:pPr>
              <a:spcBef>
                <a:spcPct val="50000"/>
              </a:spcBef>
            </a:pPr>
            <a:r>
              <a:rPr lang="cs-CZ" altLang="cs-CZ" sz="2000" b="1" i="1" u="sng" dirty="0">
                <a:solidFill>
                  <a:schemeClr val="accent1"/>
                </a:solidFill>
              </a:rPr>
              <a:t>Externality AD</a:t>
            </a:r>
            <a:r>
              <a:rPr lang="cs-CZ" altLang="cs-CZ" sz="2000" b="1" i="1" dirty="0">
                <a:solidFill>
                  <a:schemeClr val="accent1"/>
                </a:solidFill>
              </a:rPr>
              <a:t>-</a:t>
            </a:r>
            <a:r>
              <a:rPr lang="cs-CZ" altLang="cs-CZ" sz="2000" dirty="0"/>
              <a:t> </a:t>
            </a:r>
            <a:r>
              <a:rPr lang="cs-CZ" altLang="cs-CZ" sz="2000" dirty="0">
                <a:solidFill>
                  <a:schemeClr val="accent2"/>
                </a:solidFill>
                <a:sym typeface="Symbol" pitchFamily="18" charset="2"/>
              </a:rPr>
              <a:t></a:t>
            </a:r>
            <a:r>
              <a:rPr lang="cs-CZ" altLang="cs-CZ" sz="2000" b="1" i="1" dirty="0">
                <a:solidFill>
                  <a:schemeClr val="accent2"/>
                </a:solidFill>
                <a:sym typeface="Symbol" pitchFamily="18" charset="2"/>
              </a:rPr>
              <a:t>M</a:t>
            </a:r>
            <a:r>
              <a:rPr lang="cs-CZ" altLang="cs-CZ" sz="2000" dirty="0">
                <a:solidFill>
                  <a:schemeClr val="accent2"/>
                </a:solidFill>
                <a:sym typeface="Symbol" pitchFamily="18" charset="2"/>
              </a:rPr>
              <a:t> </a:t>
            </a:r>
            <a:r>
              <a:rPr lang="cs-CZ" altLang="cs-CZ" sz="2000" b="1" i="1" dirty="0">
                <a:solidFill>
                  <a:schemeClr val="accent2"/>
                </a:solidFill>
                <a:sym typeface="Symbol" pitchFamily="18" charset="2"/>
              </a:rPr>
              <a:t>AD</a:t>
            </a:r>
            <a:r>
              <a:rPr lang="cs-CZ" altLang="cs-CZ" sz="2000" i="1" dirty="0">
                <a:sym typeface="Symbol" pitchFamily="18" charset="2"/>
              </a:rPr>
              <a:t> </a:t>
            </a:r>
            <a:r>
              <a:rPr lang="cs-CZ" altLang="cs-CZ" sz="2000" dirty="0">
                <a:sym typeface="Symbol" pitchFamily="18" charset="2"/>
              </a:rPr>
              <a:t> jedna firma sníží cenu  celková cenová hladina se sníží </a:t>
            </a:r>
            <a:r>
              <a:rPr lang="cs-CZ" altLang="cs-CZ" sz="2000" dirty="0">
                <a:solidFill>
                  <a:schemeClr val="accent2"/>
                </a:solidFill>
                <a:sym typeface="Symbol" pitchFamily="18" charset="2"/>
              </a:rPr>
              <a:t></a:t>
            </a:r>
            <a:r>
              <a:rPr lang="cs-CZ" altLang="cs-CZ" sz="2000" b="1" i="1" dirty="0">
                <a:solidFill>
                  <a:schemeClr val="accent2"/>
                </a:solidFill>
                <a:sym typeface="Symbol" pitchFamily="18" charset="2"/>
              </a:rPr>
              <a:t>M/P</a:t>
            </a:r>
            <a:r>
              <a:rPr lang="cs-CZ" altLang="cs-CZ" sz="2000" i="1" dirty="0">
                <a:sym typeface="Symbol" pitchFamily="18" charset="2"/>
              </a:rPr>
              <a:t> </a:t>
            </a:r>
            <a:r>
              <a:rPr lang="cs-CZ" altLang="cs-CZ" sz="2000" dirty="0">
                <a:sym typeface="Symbol" pitchFamily="18" charset="2"/>
              </a:rPr>
              <a:t></a:t>
            </a:r>
            <a:r>
              <a:rPr lang="cs-CZ" altLang="cs-CZ" sz="2000" i="1" dirty="0">
                <a:sym typeface="Symbol" pitchFamily="18" charset="2"/>
              </a:rPr>
              <a:t> </a:t>
            </a:r>
            <a:r>
              <a:rPr lang="cs-CZ" altLang="cs-CZ" sz="2000" dirty="0">
                <a:sym typeface="Symbol" pitchFamily="18" charset="2"/>
              </a:rPr>
              <a:t>nárůst celkové poptávky-</a:t>
            </a:r>
            <a:r>
              <a:rPr lang="cs-CZ" altLang="cs-CZ" sz="2000" dirty="0"/>
              <a:t> </a:t>
            </a:r>
            <a:r>
              <a:rPr lang="cs-CZ" altLang="cs-CZ" sz="2000" dirty="0">
                <a:solidFill>
                  <a:schemeClr val="accent2"/>
                </a:solidFill>
              </a:rPr>
              <a:t>zisk i pro firmy, které na snížení cen neparticipovaly</a:t>
            </a:r>
            <a:r>
              <a:rPr lang="cs-CZ" altLang="cs-CZ" sz="2000" dirty="0"/>
              <a:t>; Externality AD fungují jen v monopolistické ekonomice!</a:t>
            </a:r>
            <a:endParaRPr lang="cs-CZ" altLang="cs-CZ" sz="2000" b="1" i="1" baseline="-25000" dirty="0">
              <a:sym typeface="Symbol" pitchFamily="18" charset="2"/>
            </a:endParaRPr>
          </a:p>
        </p:txBody>
      </p:sp>
      <p:sp>
        <p:nvSpPr>
          <p:cNvPr id="137221" name="AutoShape 5"/>
          <p:cNvSpPr>
            <a:spLocks/>
          </p:cNvSpPr>
          <p:nvPr/>
        </p:nvSpPr>
        <p:spPr bwMode="auto">
          <a:xfrm>
            <a:off x="3314700" y="1323975"/>
            <a:ext cx="266700" cy="1304925"/>
          </a:xfrm>
          <a:prstGeom prst="rightBrace">
            <a:avLst>
              <a:gd name="adj1" fmla="val 40774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37222" name="AutoShape 6"/>
          <p:cNvSpPr>
            <a:spLocks/>
          </p:cNvSpPr>
          <p:nvPr/>
        </p:nvSpPr>
        <p:spPr bwMode="auto">
          <a:xfrm>
            <a:off x="3324225" y="2676525"/>
            <a:ext cx="266700" cy="752475"/>
          </a:xfrm>
          <a:prstGeom prst="rightBrace">
            <a:avLst>
              <a:gd name="adj1" fmla="val 23512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37223" name="Line 7"/>
          <p:cNvSpPr>
            <a:spLocks noChangeShapeType="1"/>
          </p:cNvSpPr>
          <p:nvPr/>
        </p:nvSpPr>
        <p:spPr bwMode="auto">
          <a:xfrm>
            <a:off x="3562350" y="1971675"/>
            <a:ext cx="4476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37224" name="Line 8"/>
          <p:cNvSpPr>
            <a:spLocks noChangeShapeType="1"/>
          </p:cNvSpPr>
          <p:nvPr/>
        </p:nvSpPr>
        <p:spPr bwMode="auto">
          <a:xfrm flipV="1">
            <a:off x="3590925" y="2924175"/>
            <a:ext cx="409575" cy="1143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7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7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7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7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7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7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7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7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7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1" grpId="0" animBg="1"/>
      <p:bldP spid="137222" grpId="0" animBg="1"/>
      <p:bldP spid="137223" grpId="0" animBg="1"/>
      <p:bldP spid="1372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cs-CZ" altLang="cs-CZ" sz="2800" b="1" i="1">
                <a:solidFill>
                  <a:schemeClr val="tx2"/>
                </a:solidFill>
              </a:rPr>
              <a:t>Cenotvorba m</a:t>
            </a:r>
            <a:r>
              <a:rPr lang="en-GB" altLang="cs-CZ" sz="2800" b="1" i="1">
                <a:solidFill>
                  <a:schemeClr val="tx2"/>
                </a:solidFill>
              </a:rPr>
              <a:t>onopolist</a:t>
            </a:r>
            <a:r>
              <a:rPr lang="cs-CZ" altLang="cs-CZ" sz="2800" b="1" i="1">
                <a:solidFill>
                  <a:schemeClr val="tx2"/>
                </a:solidFill>
              </a:rPr>
              <a:t>y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graphicFrame>
        <p:nvGraphicFramePr>
          <p:cNvPr id="132099" name="Object 3"/>
          <p:cNvGraphicFramePr>
            <a:graphicFrameLocks noChangeAspect="1"/>
          </p:cNvGraphicFramePr>
          <p:nvPr/>
        </p:nvGraphicFramePr>
        <p:xfrm>
          <a:off x="1990725" y="1519238"/>
          <a:ext cx="522922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2905200" imgH="2286000" progId="Word.Picture.8">
                  <p:embed/>
                </p:oleObj>
              </mc:Choice>
              <mc:Fallback>
                <p:oleObj name="Obrázek" r:id="rId2" imgW="2905200" imgH="228600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725" y="1519238"/>
                        <a:ext cx="5229225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30" name="Group 10"/>
          <p:cNvGrpSpPr>
            <a:grpSpLocks/>
          </p:cNvGrpSpPr>
          <p:nvPr/>
        </p:nvGrpSpPr>
        <p:grpSpPr bwMode="auto">
          <a:xfrm>
            <a:off x="936625" y="1519238"/>
            <a:ext cx="6283325" cy="4114800"/>
            <a:chOff x="590" y="957"/>
            <a:chExt cx="3958" cy="2592"/>
          </a:xfrm>
        </p:grpSpPr>
        <p:graphicFrame>
          <p:nvGraphicFramePr>
            <p:cNvPr id="133123" name="Object 3"/>
            <p:cNvGraphicFramePr>
              <a:graphicFrameLocks noChangeAspect="1"/>
            </p:cNvGraphicFramePr>
            <p:nvPr/>
          </p:nvGraphicFramePr>
          <p:xfrm>
            <a:off x="1254" y="957"/>
            <a:ext cx="3294" cy="2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Obrázek" r:id="rId2" imgW="2905200" imgH="2286000" progId="Word.Picture.8">
                    <p:embed/>
                  </p:oleObj>
                </mc:Choice>
                <mc:Fallback>
                  <p:oleObj name="Obrázek" r:id="rId2" imgW="2905200" imgH="2286000" progId="Word.Picture.8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4" y="957"/>
                          <a:ext cx="3294" cy="2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124" name="Rectangle 4"/>
            <p:cNvSpPr>
              <a:spLocks noChangeArrowheads="1"/>
            </p:cNvSpPr>
            <p:nvPr/>
          </p:nvSpPr>
          <p:spPr bwMode="auto">
            <a:xfrm>
              <a:off x="1529" y="1853"/>
              <a:ext cx="712" cy="74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33125" name="Line 5"/>
            <p:cNvSpPr>
              <a:spLocks noChangeShapeType="1"/>
            </p:cNvSpPr>
            <p:nvPr/>
          </p:nvSpPr>
          <p:spPr bwMode="auto">
            <a:xfrm flipV="1">
              <a:off x="1147" y="2235"/>
              <a:ext cx="393" cy="19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33126" name="Text Box 6"/>
            <p:cNvSpPr txBox="1">
              <a:spLocks noChangeArrowheads="1"/>
            </p:cNvSpPr>
            <p:nvPr/>
          </p:nvSpPr>
          <p:spPr bwMode="auto">
            <a:xfrm>
              <a:off x="674" y="2357"/>
              <a:ext cx="4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cs-CZ" altLang="cs-CZ" sz="1600">
                  <a:solidFill>
                    <a:srgbClr val="FF0000"/>
                  </a:solidFill>
                </a:rPr>
                <a:t>profit</a:t>
              </a:r>
              <a:endParaRPr lang="cs-CZ" altLang="cs-CZ"/>
            </a:p>
          </p:txBody>
        </p:sp>
        <p:sp>
          <p:nvSpPr>
            <p:cNvPr id="133127" name="AutoShape 7"/>
            <p:cNvSpPr>
              <a:spLocks noChangeArrowheads="1"/>
            </p:cNvSpPr>
            <p:nvPr/>
          </p:nvSpPr>
          <p:spPr bwMode="auto">
            <a:xfrm>
              <a:off x="1540" y="1221"/>
              <a:ext cx="717" cy="627"/>
            </a:xfrm>
            <a:prstGeom prst="rtTriangle">
              <a:avLst/>
            </a:prstGeom>
            <a:solidFill>
              <a:srgbClr val="0000FF">
                <a:alpha val="50000"/>
              </a:srgbClr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33128" name="Text Box 8"/>
            <p:cNvSpPr txBox="1">
              <a:spLocks noChangeArrowheads="1"/>
            </p:cNvSpPr>
            <p:nvPr/>
          </p:nvSpPr>
          <p:spPr bwMode="auto">
            <a:xfrm>
              <a:off x="590" y="1301"/>
              <a:ext cx="653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cs-CZ" altLang="cs-CZ" sz="1600">
                  <a:solidFill>
                    <a:schemeClr val="accent2"/>
                  </a:solidFill>
                </a:rPr>
                <a:t>cunsumersurplus</a:t>
              </a:r>
              <a:endParaRPr lang="cs-CZ" altLang="cs-CZ">
                <a:solidFill>
                  <a:schemeClr val="accent2"/>
                </a:solidFill>
              </a:endParaRPr>
            </a:p>
          </p:txBody>
        </p:sp>
        <p:sp>
          <p:nvSpPr>
            <p:cNvPr id="133129" name="Line 9"/>
            <p:cNvSpPr>
              <a:spLocks noChangeShapeType="1"/>
            </p:cNvSpPr>
            <p:nvPr/>
          </p:nvSpPr>
          <p:spPr bwMode="auto">
            <a:xfrm>
              <a:off x="1179" y="1508"/>
              <a:ext cx="345" cy="6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cs-CZ" altLang="cs-CZ" sz="2800" b="1" i="1">
                <a:solidFill>
                  <a:schemeClr val="tx2"/>
                </a:solidFill>
              </a:rPr>
              <a:t>Cenotvorba m</a:t>
            </a:r>
            <a:r>
              <a:rPr lang="en-GB" altLang="cs-CZ" sz="2800" b="1" i="1">
                <a:solidFill>
                  <a:schemeClr val="tx2"/>
                </a:solidFill>
              </a:rPr>
              <a:t>onopolist</a:t>
            </a:r>
            <a:r>
              <a:rPr lang="cs-CZ" altLang="cs-CZ" sz="2800" b="1" i="1">
                <a:solidFill>
                  <a:schemeClr val="tx2"/>
                </a:solidFill>
              </a:rPr>
              <a:t>y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147" name="Object 3"/>
          <p:cNvGraphicFramePr>
            <a:graphicFrameLocks noChangeAspect="1"/>
          </p:cNvGraphicFramePr>
          <p:nvPr/>
        </p:nvGraphicFramePr>
        <p:xfrm>
          <a:off x="2051050" y="1201738"/>
          <a:ext cx="5280025" cy="507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2933640" imgH="2819520" progId="Word.Picture.8">
                  <p:embed/>
                </p:oleObj>
              </mc:Choice>
              <mc:Fallback>
                <p:oleObj name="Obrázek" r:id="rId2" imgW="2933640" imgH="281952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201738"/>
                        <a:ext cx="5280025" cy="507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cs-CZ" altLang="cs-CZ" sz="2800" b="1" i="1">
                <a:solidFill>
                  <a:schemeClr val="tx2"/>
                </a:solidFill>
              </a:rPr>
              <a:t>Cenotvorba m</a:t>
            </a:r>
            <a:r>
              <a:rPr lang="en-GB" altLang="cs-CZ" sz="2800" b="1" i="1">
                <a:solidFill>
                  <a:schemeClr val="tx2"/>
                </a:solidFill>
              </a:rPr>
              <a:t>onopolist</a:t>
            </a:r>
            <a:r>
              <a:rPr lang="cs-CZ" altLang="cs-CZ" sz="2800" b="1" i="1">
                <a:solidFill>
                  <a:schemeClr val="tx2"/>
                </a:solidFill>
              </a:rPr>
              <a:t>y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171" name="Object 3"/>
          <p:cNvGraphicFramePr>
            <a:graphicFrameLocks noChangeAspect="1"/>
          </p:cNvGraphicFramePr>
          <p:nvPr/>
        </p:nvGraphicFramePr>
        <p:xfrm>
          <a:off x="2051050" y="1201738"/>
          <a:ext cx="5280025" cy="507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2933640" imgH="2819520" progId="Word.Picture.8">
                  <p:embed/>
                </p:oleObj>
              </mc:Choice>
              <mc:Fallback>
                <p:oleObj name="obrázek" r:id="rId2" imgW="2933640" imgH="281952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201738"/>
                        <a:ext cx="5280025" cy="507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cs-CZ" altLang="cs-CZ" sz="2800" b="1" i="1">
                <a:solidFill>
                  <a:schemeClr val="tx2"/>
                </a:solidFill>
              </a:rPr>
              <a:t>Cenotvorba m</a:t>
            </a:r>
            <a:r>
              <a:rPr lang="en-GB" altLang="cs-CZ" sz="2800" b="1" i="1">
                <a:solidFill>
                  <a:schemeClr val="tx2"/>
                </a:solidFill>
              </a:rPr>
              <a:t>onopolist</a:t>
            </a:r>
            <a:r>
              <a:rPr lang="cs-CZ" altLang="cs-CZ" sz="2800" b="1" i="1">
                <a:solidFill>
                  <a:schemeClr val="tx2"/>
                </a:solidFill>
              </a:rPr>
              <a:t>y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07" name="Text Box 15"/>
          <p:cNvSpPr txBox="1">
            <a:spLocks noChangeArrowheads="1"/>
          </p:cNvSpPr>
          <p:nvPr/>
        </p:nvSpPr>
        <p:spPr bwMode="auto">
          <a:xfrm>
            <a:off x="3771900" y="890588"/>
            <a:ext cx="53721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altLang="cs-CZ" sz="2000" dirty="0">
                <a:solidFill>
                  <a:srgbClr val="FF0000"/>
                </a:solidFill>
              </a:rPr>
              <a:t>Bod </a:t>
            </a:r>
            <a:r>
              <a:rPr lang="en-GB" altLang="cs-CZ" sz="2000" dirty="0">
                <a:solidFill>
                  <a:srgbClr val="FF0000"/>
                </a:solidFill>
              </a:rPr>
              <a:t>A-</a:t>
            </a:r>
            <a:r>
              <a:rPr lang="en-GB" altLang="cs-CZ" sz="2000" dirty="0"/>
              <a:t> </a:t>
            </a:r>
            <a:r>
              <a:rPr lang="cs-CZ" altLang="cs-CZ" sz="2000" dirty="0"/>
              <a:t>Přebytek</a:t>
            </a:r>
            <a:r>
              <a:rPr lang="en-GB" altLang="cs-CZ" sz="2000" dirty="0"/>
              <a:t> (</a:t>
            </a:r>
            <a:r>
              <a:rPr lang="cs-CZ" altLang="cs-CZ" sz="2000" dirty="0"/>
              <a:t>zisk</a:t>
            </a:r>
            <a:r>
              <a:rPr lang="en-GB" altLang="cs-CZ" sz="2000" dirty="0"/>
              <a:t>) </a:t>
            </a:r>
            <a:r>
              <a:rPr lang="en-GB" altLang="cs-CZ" sz="2000" dirty="0">
                <a:solidFill>
                  <a:schemeClr val="accent1"/>
                </a:solidFill>
              </a:rPr>
              <a:t>firm</a:t>
            </a:r>
            <a:r>
              <a:rPr lang="cs-CZ" altLang="cs-CZ" sz="2000" dirty="0">
                <a:solidFill>
                  <a:schemeClr val="accent1"/>
                </a:solidFill>
              </a:rPr>
              <a:t>y</a:t>
            </a:r>
            <a:r>
              <a:rPr lang="en-GB" altLang="cs-CZ" sz="2000" dirty="0"/>
              <a:t> </a:t>
            </a:r>
            <a:r>
              <a:rPr lang="en-GB" altLang="cs-CZ" sz="2000" b="1" i="1" dirty="0">
                <a:solidFill>
                  <a:schemeClr val="accent2"/>
                </a:solidFill>
              </a:rPr>
              <a:t>C+B-z</a:t>
            </a:r>
            <a:endParaRPr lang="en-GB" altLang="cs-CZ" sz="2000" dirty="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r>
              <a:rPr lang="en-GB" altLang="cs-CZ" sz="2000" dirty="0"/>
              <a:t>	</a:t>
            </a:r>
            <a:endParaRPr lang="en-US" altLang="cs-CZ" sz="2000" dirty="0"/>
          </a:p>
        </p:txBody>
      </p:sp>
      <p:graphicFrame>
        <p:nvGraphicFramePr>
          <p:cNvPr id="136195" name="Object 3"/>
          <p:cNvGraphicFramePr>
            <a:graphicFrameLocks noChangeAspect="1"/>
          </p:cNvGraphicFramePr>
          <p:nvPr/>
        </p:nvGraphicFramePr>
        <p:xfrm>
          <a:off x="336550" y="1544638"/>
          <a:ext cx="5280025" cy="507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2933640" imgH="2819520" progId="Word.Picture.8">
                  <p:embed/>
                </p:oleObj>
              </mc:Choice>
              <mc:Fallback>
                <p:oleObj name="Obrázek" r:id="rId2" imgW="2933640" imgH="281952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1544638"/>
                        <a:ext cx="5280025" cy="507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841375" y="3411538"/>
            <a:ext cx="495300" cy="942975"/>
          </a:xfrm>
          <a:prstGeom prst="rect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923925" y="3697288"/>
            <a:ext cx="395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altLang="cs-CZ" sz="1800" b="1">
                <a:solidFill>
                  <a:srgbClr val="FF0000"/>
                </a:solidFill>
              </a:rPr>
              <a:t>C</a:t>
            </a:r>
            <a:endParaRPr lang="cs-CZ" altLang="cs-CZ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1354138" y="3402013"/>
            <a:ext cx="598487" cy="944562"/>
          </a:xfrm>
          <a:prstGeom prst="rect">
            <a:avLst/>
          </a:prstGeom>
          <a:solidFill>
            <a:srgbClr val="0000FF">
              <a:alpha val="50000"/>
            </a:srgbClr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1455738" y="3706813"/>
            <a:ext cx="395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altLang="cs-CZ" sz="1800" b="1">
                <a:solidFill>
                  <a:schemeClr val="accent2"/>
                </a:solidFill>
              </a:rPr>
              <a:t>B</a:t>
            </a:r>
            <a:endParaRPr lang="cs-CZ" altLang="cs-CZ"/>
          </a:p>
        </p:txBody>
      </p:sp>
      <p:sp>
        <p:nvSpPr>
          <p:cNvPr id="136211" name="Rectangle 19"/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cs-CZ" altLang="cs-CZ" sz="2800" b="1" i="1">
                <a:solidFill>
                  <a:schemeClr val="tx2"/>
                </a:solidFill>
              </a:rPr>
              <a:t>Cenotvorba m</a:t>
            </a:r>
            <a:r>
              <a:rPr lang="en-GB" altLang="cs-CZ" sz="2800" b="1" i="1">
                <a:solidFill>
                  <a:schemeClr val="tx2"/>
                </a:solidFill>
              </a:rPr>
              <a:t>onopolist</a:t>
            </a:r>
            <a:r>
              <a:rPr lang="cs-CZ" altLang="cs-CZ" sz="2800" b="1" i="1">
                <a:solidFill>
                  <a:schemeClr val="tx2"/>
                </a:solidFill>
              </a:rPr>
              <a:t>y a náklady na menu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3771900" y="890588"/>
            <a:ext cx="53721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altLang="cs-CZ" sz="2000" dirty="0">
                <a:solidFill>
                  <a:srgbClr val="FF0000"/>
                </a:solidFill>
              </a:rPr>
              <a:t>Bod</a:t>
            </a:r>
            <a:r>
              <a:rPr lang="en-GB" altLang="cs-CZ" sz="2000" dirty="0">
                <a:solidFill>
                  <a:srgbClr val="FF0000"/>
                </a:solidFill>
              </a:rPr>
              <a:t> A-</a:t>
            </a:r>
            <a:r>
              <a:rPr lang="en-GB" altLang="cs-CZ" sz="2000" dirty="0"/>
              <a:t> </a:t>
            </a:r>
            <a:r>
              <a:rPr lang="cs-CZ" altLang="cs-CZ" sz="2000" dirty="0"/>
              <a:t>Přebytek</a:t>
            </a:r>
            <a:r>
              <a:rPr lang="en-GB" altLang="cs-CZ" sz="2000" dirty="0"/>
              <a:t> (</a:t>
            </a:r>
            <a:r>
              <a:rPr lang="cs-CZ" altLang="cs-CZ" sz="2000" dirty="0"/>
              <a:t>zisk</a:t>
            </a:r>
            <a:r>
              <a:rPr lang="en-GB" altLang="cs-CZ" sz="2000" dirty="0"/>
              <a:t>) </a:t>
            </a:r>
            <a:r>
              <a:rPr lang="en-GB" altLang="cs-CZ" sz="2000" dirty="0">
                <a:solidFill>
                  <a:schemeClr val="accent1"/>
                </a:solidFill>
              </a:rPr>
              <a:t>firm</a:t>
            </a:r>
            <a:r>
              <a:rPr lang="cs-CZ" altLang="cs-CZ" sz="2000" dirty="0">
                <a:solidFill>
                  <a:schemeClr val="accent1"/>
                </a:solidFill>
              </a:rPr>
              <a:t>y</a:t>
            </a:r>
            <a:r>
              <a:rPr lang="en-GB" altLang="cs-CZ" sz="2000" dirty="0"/>
              <a:t> </a:t>
            </a:r>
            <a:r>
              <a:rPr lang="en-GB" altLang="cs-CZ" sz="2000" b="1" i="1" dirty="0">
                <a:solidFill>
                  <a:schemeClr val="accent2"/>
                </a:solidFill>
              </a:rPr>
              <a:t>C+B-z</a:t>
            </a:r>
            <a:endParaRPr lang="en-GB" altLang="cs-CZ" sz="2000" dirty="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r>
              <a:rPr lang="en-GB" altLang="cs-CZ" sz="2000" dirty="0"/>
              <a:t>	</a:t>
            </a:r>
            <a:r>
              <a:rPr lang="cs-CZ" altLang="cs-CZ" sz="2000" dirty="0"/>
              <a:t>přebytek </a:t>
            </a:r>
            <a:r>
              <a:rPr lang="en-GB" altLang="cs-CZ" sz="2000" dirty="0">
                <a:solidFill>
                  <a:schemeClr val="accent1"/>
                </a:solidFill>
              </a:rPr>
              <a:t>s</a:t>
            </a:r>
            <a:r>
              <a:rPr lang="cs-CZ" altLang="cs-CZ" sz="2000" dirty="0">
                <a:solidFill>
                  <a:schemeClr val="accent1"/>
                </a:solidFill>
              </a:rPr>
              <a:t>p</a:t>
            </a:r>
            <a:r>
              <a:rPr lang="en-GB" altLang="cs-CZ" sz="2000" dirty="0">
                <a:solidFill>
                  <a:schemeClr val="accent1"/>
                </a:solidFill>
              </a:rPr>
              <a:t>o</a:t>
            </a:r>
            <a:r>
              <a:rPr lang="cs-CZ" altLang="cs-CZ" sz="2000" dirty="0" err="1">
                <a:solidFill>
                  <a:schemeClr val="accent1"/>
                </a:solidFill>
              </a:rPr>
              <a:t>lečnosti</a:t>
            </a:r>
            <a:r>
              <a:rPr lang="en-GB" altLang="cs-CZ" sz="2000" dirty="0"/>
              <a:t> </a:t>
            </a:r>
            <a:r>
              <a:rPr lang="en-GB" altLang="cs-CZ" sz="2000" b="1" i="1" dirty="0" err="1">
                <a:solidFill>
                  <a:schemeClr val="accent2"/>
                </a:solidFill>
              </a:rPr>
              <a:t>C+B-z+A+D+E</a:t>
            </a:r>
            <a:endParaRPr lang="en-GB" altLang="cs-CZ" sz="2000" b="1" i="1" dirty="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endParaRPr lang="en-US" altLang="cs-CZ" sz="2000" dirty="0">
              <a:solidFill>
                <a:schemeClr val="accent2"/>
              </a:solidFill>
            </a:endParaRPr>
          </a:p>
        </p:txBody>
      </p:sp>
      <p:grpSp>
        <p:nvGrpSpPr>
          <p:cNvPr id="149508" name="Group 4"/>
          <p:cNvGrpSpPr>
            <a:grpSpLocks/>
          </p:cNvGrpSpPr>
          <p:nvPr/>
        </p:nvGrpSpPr>
        <p:grpSpPr bwMode="auto">
          <a:xfrm>
            <a:off x="336550" y="1544638"/>
            <a:ext cx="5280025" cy="5075237"/>
            <a:chOff x="302" y="733"/>
            <a:chExt cx="3326" cy="3197"/>
          </a:xfrm>
        </p:grpSpPr>
        <p:graphicFrame>
          <p:nvGraphicFramePr>
            <p:cNvPr id="149509" name="Object 5"/>
            <p:cNvGraphicFramePr>
              <a:graphicFrameLocks noChangeAspect="1"/>
            </p:cNvGraphicFramePr>
            <p:nvPr/>
          </p:nvGraphicFramePr>
          <p:xfrm>
            <a:off x="302" y="733"/>
            <a:ext cx="3326" cy="3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obrázek" r:id="rId2" imgW="2933640" imgH="2819520" progId="Word.Picture.8">
                    <p:embed/>
                  </p:oleObj>
                </mc:Choice>
                <mc:Fallback>
                  <p:oleObj name="obrázek" r:id="rId2" imgW="2933640" imgH="2819520" progId="Word.Picture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" y="733"/>
                          <a:ext cx="3326" cy="3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510" name="Rectangle 6"/>
            <p:cNvSpPr>
              <a:spLocks noChangeArrowheads="1"/>
            </p:cNvSpPr>
            <p:nvPr/>
          </p:nvSpPr>
          <p:spPr bwMode="auto">
            <a:xfrm>
              <a:off x="620" y="1909"/>
              <a:ext cx="312" cy="594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49511" name="Text Box 7"/>
            <p:cNvSpPr txBox="1">
              <a:spLocks noChangeArrowheads="1"/>
            </p:cNvSpPr>
            <p:nvPr/>
          </p:nvSpPr>
          <p:spPr bwMode="auto">
            <a:xfrm>
              <a:off x="672" y="2089"/>
              <a:ext cx="2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cs-CZ" altLang="cs-CZ" sz="1800" b="1">
                  <a:solidFill>
                    <a:srgbClr val="FF0000"/>
                  </a:solidFill>
                </a:rPr>
                <a:t>C</a:t>
              </a:r>
              <a:endParaRPr lang="cs-CZ" altLang="cs-CZ"/>
            </a:p>
          </p:txBody>
        </p:sp>
        <p:sp>
          <p:nvSpPr>
            <p:cNvPr id="149512" name="Rectangle 8"/>
            <p:cNvSpPr>
              <a:spLocks noChangeArrowheads="1"/>
            </p:cNvSpPr>
            <p:nvPr/>
          </p:nvSpPr>
          <p:spPr bwMode="auto">
            <a:xfrm>
              <a:off x="943" y="1903"/>
              <a:ext cx="377" cy="595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49513" name="Text Box 9"/>
            <p:cNvSpPr txBox="1">
              <a:spLocks noChangeArrowheads="1"/>
            </p:cNvSpPr>
            <p:nvPr/>
          </p:nvSpPr>
          <p:spPr bwMode="auto">
            <a:xfrm>
              <a:off x="1007" y="2095"/>
              <a:ext cx="2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cs-CZ" altLang="cs-CZ" sz="1800" b="1">
                  <a:solidFill>
                    <a:schemeClr val="accent2"/>
                  </a:solidFill>
                </a:rPr>
                <a:t>B</a:t>
              </a:r>
              <a:endParaRPr lang="cs-CZ" altLang="cs-CZ"/>
            </a:p>
          </p:txBody>
        </p:sp>
        <p:sp>
          <p:nvSpPr>
            <p:cNvPr id="149514" name="Rectangle 10"/>
            <p:cNvSpPr>
              <a:spLocks noChangeArrowheads="1"/>
            </p:cNvSpPr>
            <p:nvPr/>
          </p:nvSpPr>
          <p:spPr bwMode="auto">
            <a:xfrm>
              <a:off x="618" y="1633"/>
              <a:ext cx="314" cy="266"/>
            </a:xfrm>
            <a:prstGeom prst="rect">
              <a:avLst/>
            </a:prstGeom>
            <a:solidFill>
              <a:srgbClr val="339966">
                <a:alpha val="50000"/>
              </a:srgbClr>
            </a:solidFill>
            <a:ln w="19050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49515" name="Text Box 11"/>
            <p:cNvSpPr txBox="1">
              <a:spLocks noChangeArrowheads="1"/>
            </p:cNvSpPr>
            <p:nvPr/>
          </p:nvSpPr>
          <p:spPr bwMode="auto">
            <a:xfrm>
              <a:off x="668" y="1634"/>
              <a:ext cx="2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cs-CZ" altLang="cs-CZ" sz="1800" b="1">
                  <a:solidFill>
                    <a:srgbClr val="00CC00"/>
                  </a:solidFill>
                </a:rPr>
                <a:t>A</a:t>
              </a:r>
              <a:endParaRPr lang="cs-CZ" altLang="cs-CZ"/>
            </a:p>
          </p:txBody>
        </p:sp>
        <p:sp>
          <p:nvSpPr>
            <p:cNvPr id="149516" name="AutoShape 12"/>
            <p:cNvSpPr>
              <a:spLocks noChangeArrowheads="1"/>
            </p:cNvSpPr>
            <p:nvPr/>
          </p:nvSpPr>
          <p:spPr bwMode="auto">
            <a:xfrm>
              <a:off x="621" y="1394"/>
              <a:ext cx="306" cy="228"/>
            </a:xfrm>
            <a:prstGeom prst="rtTriangle">
              <a:avLst/>
            </a:prstGeom>
            <a:solidFill>
              <a:srgbClr val="FF00FF">
                <a:alpha val="50000"/>
              </a:srgbClr>
            </a:solidFill>
            <a:ln w="1905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49517" name="AutoShape 13"/>
            <p:cNvSpPr>
              <a:spLocks noChangeArrowheads="1"/>
            </p:cNvSpPr>
            <p:nvPr/>
          </p:nvSpPr>
          <p:spPr bwMode="auto">
            <a:xfrm>
              <a:off x="943" y="1627"/>
              <a:ext cx="371" cy="266"/>
            </a:xfrm>
            <a:prstGeom prst="rtTriangle">
              <a:avLst/>
            </a:prstGeom>
            <a:solidFill>
              <a:srgbClr val="FFCC00">
                <a:alpha val="50000"/>
              </a:srgbClr>
            </a:solidFill>
            <a:ln w="19050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49518" name="Text Box 14"/>
            <p:cNvSpPr txBox="1">
              <a:spLocks noChangeArrowheads="1"/>
            </p:cNvSpPr>
            <p:nvPr/>
          </p:nvSpPr>
          <p:spPr bwMode="auto">
            <a:xfrm>
              <a:off x="922" y="1675"/>
              <a:ext cx="2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cs-CZ" altLang="cs-CZ" sz="1800" b="1">
                  <a:solidFill>
                    <a:srgbClr val="FF9900"/>
                  </a:solidFill>
                </a:rPr>
                <a:t>D</a:t>
              </a:r>
              <a:endParaRPr lang="cs-CZ" altLang="cs-CZ"/>
            </a:p>
          </p:txBody>
        </p:sp>
        <p:sp>
          <p:nvSpPr>
            <p:cNvPr id="149519" name="Text Box 15"/>
            <p:cNvSpPr txBox="1">
              <a:spLocks noChangeArrowheads="1"/>
            </p:cNvSpPr>
            <p:nvPr/>
          </p:nvSpPr>
          <p:spPr bwMode="auto">
            <a:xfrm>
              <a:off x="596" y="1424"/>
              <a:ext cx="2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cs-CZ" altLang="cs-CZ" sz="1800" b="1">
                  <a:solidFill>
                    <a:srgbClr val="D60093"/>
                  </a:solidFill>
                </a:rPr>
                <a:t>E</a:t>
              </a:r>
              <a:endParaRPr lang="cs-CZ" altLang="cs-CZ"/>
            </a:p>
          </p:txBody>
        </p:sp>
      </p:grpSp>
      <p:sp>
        <p:nvSpPr>
          <p:cNvPr id="149520" name="Rectangle 16"/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cs-CZ" altLang="cs-CZ" sz="2800" b="1" i="1">
                <a:solidFill>
                  <a:schemeClr val="tx2"/>
                </a:solidFill>
              </a:rPr>
              <a:t>Cenotvorba m</a:t>
            </a:r>
            <a:r>
              <a:rPr lang="en-GB" altLang="cs-CZ" sz="2800" b="1" i="1">
                <a:solidFill>
                  <a:schemeClr val="tx2"/>
                </a:solidFill>
              </a:rPr>
              <a:t>onopolist</a:t>
            </a:r>
            <a:r>
              <a:rPr lang="cs-CZ" altLang="cs-CZ" sz="2800" b="1" i="1">
                <a:solidFill>
                  <a:schemeClr val="tx2"/>
                </a:solidFill>
              </a:rPr>
              <a:t>y a náklady na menu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3771900" y="890588"/>
            <a:ext cx="53721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altLang="cs-CZ" sz="2000" dirty="0">
                <a:solidFill>
                  <a:srgbClr val="FF0000"/>
                </a:solidFill>
              </a:rPr>
              <a:t>Bod</a:t>
            </a:r>
            <a:r>
              <a:rPr lang="en-GB" altLang="cs-CZ" sz="2000" dirty="0">
                <a:solidFill>
                  <a:srgbClr val="FF0000"/>
                </a:solidFill>
              </a:rPr>
              <a:t> A-</a:t>
            </a:r>
            <a:r>
              <a:rPr lang="en-GB" altLang="cs-CZ" sz="2000" dirty="0"/>
              <a:t> </a:t>
            </a:r>
            <a:r>
              <a:rPr lang="cs-CZ" altLang="cs-CZ" sz="2000" dirty="0"/>
              <a:t>Přebytek</a:t>
            </a:r>
            <a:r>
              <a:rPr lang="en-GB" altLang="cs-CZ" sz="2000" dirty="0"/>
              <a:t> (</a:t>
            </a:r>
            <a:r>
              <a:rPr lang="cs-CZ" altLang="cs-CZ" sz="2000" dirty="0"/>
              <a:t>zisk</a:t>
            </a:r>
            <a:r>
              <a:rPr lang="en-GB" altLang="cs-CZ" sz="2000" dirty="0"/>
              <a:t>) </a:t>
            </a:r>
            <a:r>
              <a:rPr lang="en-GB" altLang="cs-CZ" sz="2000" dirty="0">
                <a:solidFill>
                  <a:schemeClr val="accent1"/>
                </a:solidFill>
              </a:rPr>
              <a:t>firm</a:t>
            </a:r>
            <a:r>
              <a:rPr lang="cs-CZ" altLang="cs-CZ" sz="2000" dirty="0">
                <a:solidFill>
                  <a:schemeClr val="accent1"/>
                </a:solidFill>
              </a:rPr>
              <a:t>y</a:t>
            </a:r>
            <a:r>
              <a:rPr lang="en-GB" altLang="cs-CZ" sz="2000" dirty="0"/>
              <a:t> </a:t>
            </a:r>
            <a:r>
              <a:rPr lang="en-GB" altLang="cs-CZ" sz="2000" b="1" i="1" dirty="0">
                <a:solidFill>
                  <a:schemeClr val="accent2"/>
                </a:solidFill>
              </a:rPr>
              <a:t>C+B-z</a:t>
            </a:r>
            <a:endParaRPr lang="en-GB" altLang="cs-CZ" sz="2000" dirty="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r>
              <a:rPr lang="en-GB" altLang="cs-CZ" sz="2000" dirty="0"/>
              <a:t>	</a:t>
            </a:r>
            <a:r>
              <a:rPr lang="cs-CZ" altLang="cs-CZ" sz="2000" dirty="0"/>
              <a:t> přebytek </a:t>
            </a:r>
            <a:r>
              <a:rPr lang="en-GB" altLang="cs-CZ" sz="2000" dirty="0">
                <a:solidFill>
                  <a:schemeClr val="accent1"/>
                </a:solidFill>
              </a:rPr>
              <a:t>s</a:t>
            </a:r>
            <a:r>
              <a:rPr lang="cs-CZ" altLang="cs-CZ" sz="2000" dirty="0">
                <a:solidFill>
                  <a:schemeClr val="accent1"/>
                </a:solidFill>
              </a:rPr>
              <a:t>p</a:t>
            </a:r>
            <a:r>
              <a:rPr lang="en-GB" altLang="cs-CZ" sz="2000" dirty="0">
                <a:solidFill>
                  <a:schemeClr val="accent1"/>
                </a:solidFill>
              </a:rPr>
              <a:t>o</a:t>
            </a:r>
            <a:r>
              <a:rPr lang="cs-CZ" altLang="cs-CZ" sz="2000" dirty="0" err="1">
                <a:solidFill>
                  <a:schemeClr val="accent1"/>
                </a:solidFill>
              </a:rPr>
              <a:t>lečnosti</a:t>
            </a:r>
            <a:r>
              <a:rPr lang="en-GB" altLang="cs-CZ" sz="2000" dirty="0"/>
              <a:t> </a:t>
            </a:r>
            <a:r>
              <a:rPr lang="en-GB" altLang="cs-CZ" sz="2000" b="1" i="1" dirty="0" err="1">
                <a:solidFill>
                  <a:schemeClr val="accent2"/>
                </a:solidFill>
              </a:rPr>
              <a:t>C+B-z+A+D+E</a:t>
            </a:r>
            <a:endParaRPr lang="en-GB" altLang="cs-CZ" sz="2000" b="1" i="1" dirty="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r>
              <a:rPr lang="cs-CZ" altLang="cs-CZ" sz="2000" dirty="0">
                <a:solidFill>
                  <a:srgbClr val="FF0000"/>
                </a:solidFill>
              </a:rPr>
              <a:t>Bod</a:t>
            </a:r>
            <a:r>
              <a:rPr lang="en-GB" altLang="cs-CZ" sz="2000" dirty="0">
                <a:solidFill>
                  <a:srgbClr val="FF0000"/>
                </a:solidFill>
              </a:rPr>
              <a:t> B-</a:t>
            </a:r>
            <a:r>
              <a:rPr lang="en-GB" altLang="cs-CZ" sz="2000" dirty="0"/>
              <a:t> </a:t>
            </a:r>
            <a:r>
              <a:rPr lang="cs-CZ" altLang="cs-CZ" sz="2000" dirty="0"/>
              <a:t>Přebytek</a:t>
            </a:r>
            <a:r>
              <a:rPr lang="en-GB" altLang="cs-CZ" sz="2000" dirty="0"/>
              <a:t> (</a:t>
            </a:r>
            <a:r>
              <a:rPr lang="cs-CZ" altLang="cs-CZ" sz="2000" dirty="0"/>
              <a:t>zisk</a:t>
            </a:r>
            <a:r>
              <a:rPr lang="en-GB" altLang="cs-CZ" sz="2000" dirty="0"/>
              <a:t>) </a:t>
            </a:r>
            <a:r>
              <a:rPr lang="en-GB" altLang="cs-CZ" sz="2000" dirty="0">
                <a:solidFill>
                  <a:schemeClr val="accent1"/>
                </a:solidFill>
              </a:rPr>
              <a:t>firm</a:t>
            </a:r>
            <a:r>
              <a:rPr lang="cs-CZ" altLang="cs-CZ" sz="2000" dirty="0">
                <a:solidFill>
                  <a:schemeClr val="accent1"/>
                </a:solidFill>
              </a:rPr>
              <a:t>y</a:t>
            </a:r>
            <a:r>
              <a:rPr lang="en-GB" altLang="cs-CZ" sz="2000" dirty="0"/>
              <a:t> </a:t>
            </a:r>
            <a:r>
              <a:rPr lang="en-GB" altLang="cs-CZ" sz="2000" b="1" i="1" dirty="0">
                <a:solidFill>
                  <a:schemeClr val="accent2"/>
                </a:solidFill>
              </a:rPr>
              <a:t>C+A</a:t>
            </a:r>
            <a:endParaRPr lang="en-GB" altLang="cs-CZ" sz="2000" dirty="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r>
              <a:rPr lang="en-GB" altLang="cs-CZ" sz="2000" dirty="0"/>
              <a:t>	</a:t>
            </a:r>
            <a:endParaRPr lang="en-US" altLang="cs-CZ" sz="2000" dirty="0"/>
          </a:p>
        </p:txBody>
      </p:sp>
      <p:graphicFrame>
        <p:nvGraphicFramePr>
          <p:cNvPr id="150533" name="Object 5"/>
          <p:cNvGraphicFramePr>
            <a:graphicFrameLocks noChangeAspect="1"/>
          </p:cNvGraphicFramePr>
          <p:nvPr/>
        </p:nvGraphicFramePr>
        <p:xfrm>
          <a:off x="336550" y="1544638"/>
          <a:ext cx="5280025" cy="507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2933640" imgH="2819520" progId="Word.Picture.8">
                  <p:embed/>
                </p:oleObj>
              </mc:Choice>
              <mc:Fallback>
                <p:oleObj name="obrázek" r:id="rId2" imgW="2933640" imgH="281952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1544638"/>
                        <a:ext cx="5280025" cy="507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4" name="Rectangle 6"/>
          <p:cNvSpPr>
            <a:spLocks noChangeArrowheads="1"/>
          </p:cNvSpPr>
          <p:nvPr/>
        </p:nvSpPr>
        <p:spPr bwMode="auto">
          <a:xfrm>
            <a:off x="841375" y="3411538"/>
            <a:ext cx="495300" cy="942975"/>
          </a:xfrm>
          <a:prstGeom prst="rect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923925" y="3697288"/>
            <a:ext cx="395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altLang="cs-CZ" sz="1800" b="1">
                <a:solidFill>
                  <a:srgbClr val="FF0000"/>
                </a:solidFill>
              </a:rPr>
              <a:t>C</a:t>
            </a:r>
            <a:endParaRPr lang="cs-CZ" altLang="cs-CZ"/>
          </a:p>
        </p:txBody>
      </p:sp>
      <p:sp>
        <p:nvSpPr>
          <p:cNvPr id="150538" name="Rectangle 10"/>
          <p:cNvSpPr>
            <a:spLocks noChangeArrowheads="1"/>
          </p:cNvSpPr>
          <p:nvPr/>
        </p:nvSpPr>
        <p:spPr bwMode="auto">
          <a:xfrm>
            <a:off x="838200" y="2973388"/>
            <a:ext cx="498475" cy="422275"/>
          </a:xfrm>
          <a:prstGeom prst="rect">
            <a:avLst/>
          </a:prstGeom>
          <a:solidFill>
            <a:srgbClr val="339966">
              <a:alpha val="50000"/>
            </a:srgbClr>
          </a:solidFill>
          <a:ln w="1905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50539" name="Text Box 11"/>
          <p:cNvSpPr txBox="1">
            <a:spLocks noChangeArrowheads="1"/>
          </p:cNvSpPr>
          <p:nvPr/>
        </p:nvSpPr>
        <p:spPr bwMode="auto">
          <a:xfrm>
            <a:off x="917575" y="2974975"/>
            <a:ext cx="395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altLang="cs-CZ" sz="1800" b="1">
                <a:solidFill>
                  <a:srgbClr val="00CC00"/>
                </a:solidFill>
              </a:rPr>
              <a:t>A</a:t>
            </a:r>
            <a:endParaRPr lang="cs-CZ" altLang="cs-CZ"/>
          </a:p>
        </p:txBody>
      </p:sp>
      <p:sp>
        <p:nvSpPr>
          <p:cNvPr id="150544" name="Rectangle 16"/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cs-CZ" altLang="cs-CZ" sz="2800" b="1" i="1">
                <a:solidFill>
                  <a:schemeClr val="tx2"/>
                </a:solidFill>
              </a:rPr>
              <a:t>Cenotvorba m</a:t>
            </a:r>
            <a:r>
              <a:rPr lang="en-GB" altLang="cs-CZ" sz="2800" b="1" i="1">
                <a:solidFill>
                  <a:schemeClr val="tx2"/>
                </a:solidFill>
              </a:rPr>
              <a:t>onopolist</a:t>
            </a:r>
            <a:r>
              <a:rPr lang="cs-CZ" altLang="cs-CZ" sz="2800" b="1" i="1">
                <a:solidFill>
                  <a:schemeClr val="tx2"/>
                </a:solidFill>
              </a:rPr>
              <a:t>y a náklady na menu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3">
            <a:extLst>
              <a:ext uri="{FF2B5EF4-FFF2-40B4-BE49-F238E27FC236}">
                <a16:creationId xmlns:a16="http://schemas.microsoft.com/office/drawing/2014/main" id="{B3DB94A2-511B-417D-9DCE-34F60C364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cs-CZ" sz="2000"/>
          </a:p>
        </p:txBody>
      </p:sp>
      <p:sp>
        <p:nvSpPr>
          <p:cNvPr id="148484" name="Text Box 4">
            <a:extLst>
              <a:ext uri="{FF2B5EF4-FFF2-40B4-BE49-F238E27FC236}">
                <a16:creationId xmlns:a16="http://schemas.microsoft.com/office/drawing/2014/main" id="{47CCF958-46FB-410D-881A-75D703B6C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12800"/>
            <a:ext cx="9144000" cy="547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40000"/>
              </a:spcBef>
              <a:buFontTx/>
              <a:buNone/>
            </a:pPr>
            <a:r>
              <a:rPr lang="pt-BR" altLang="cs-CZ" sz="2400" i="1"/>
              <a:t>Intertemporální a intratemporální substituce dohromady</a:t>
            </a:r>
          </a:p>
          <a:p>
            <a:pPr eaLnBrk="1" hangingPunct="1">
              <a:lnSpc>
                <a:spcPct val="95000"/>
              </a:lnSpc>
              <a:spcBef>
                <a:spcPct val="40000"/>
              </a:spcBef>
              <a:buFontTx/>
              <a:buNone/>
            </a:pPr>
            <a:r>
              <a:rPr lang="en-GB" altLang="cs-CZ" sz="2400"/>
              <a:t>C) </a:t>
            </a:r>
            <a:r>
              <a:rPr lang="cs-CZ" altLang="cs-CZ" sz="2400" u="sng">
                <a:solidFill>
                  <a:schemeClr val="accent2"/>
                </a:solidFill>
              </a:rPr>
              <a:t>Pe</a:t>
            </a:r>
            <a:r>
              <a:rPr lang="en-GB" altLang="cs-CZ" sz="2400" u="sng">
                <a:solidFill>
                  <a:schemeClr val="accent2"/>
                </a:solidFill>
              </a:rPr>
              <a:t>rmanent</a:t>
            </a:r>
            <a:r>
              <a:rPr lang="cs-CZ" altLang="cs-CZ" sz="2400" u="sng">
                <a:solidFill>
                  <a:schemeClr val="accent2"/>
                </a:solidFill>
              </a:rPr>
              <a:t>ní </a:t>
            </a:r>
            <a:r>
              <a:rPr lang="en-GB" altLang="cs-CZ" sz="2400" u="sng">
                <a:solidFill>
                  <a:schemeClr val="accent2"/>
                </a:solidFill>
              </a:rPr>
              <a:t>propor</a:t>
            </a:r>
            <a:r>
              <a:rPr lang="cs-CZ" altLang="cs-CZ" sz="2400" u="sng">
                <a:solidFill>
                  <a:schemeClr val="accent2"/>
                </a:solidFill>
              </a:rPr>
              <a:t>cionální posun </a:t>
            </a:r>
            <a:r>
              <a:rPr lang="en-GB" altLang="cs-CZ" sz="2400" u="sng">
                <a:solidFill>
                  <a:schemeClr val="accent2"/>
                </a:solidFill>
              </a:rPr>
              <a:t>produ</a:t>
            </a:r>
            <a:r>
              <a:rPr lang="cs-CZ" altLang="cs-CZ" sz="2400" u="sng">
                <a:solidFill>
                  <a:schemeClr val="accent2"/>
                </a:solidFill>
              </a:rPr>
              <a:t>kční </a:t>
            </a:r>
            <a:r>
              <a:rPr lang="en-GB" altLang="cs-CZ" sz="2400" u="sng">
                <a:solidFill>
                  <a:schemeClr val="accent2"/>
                </a:solidFill>
              </a:rPr>
              <a:t>fun</a:t>
            </a:r>
            <a:r>
              <a:rPr lang="cs-CZ" altLang="cs-CZ" sz="2400" u="sng">
                <a:solidFill>
                  <a:schemeClr val="accent2"/>
                </a:solidFill>
              </a:rPr>
              <a:t>k</a:t>
            </a:r>
            <a:r>
              <a:rPr lang="en-GB" altLang="cs-CZ" sz="2400" u="sng">
                <a:solidFill>
                  <a:schemeClr val="accent2"/>
                </a:solidFill>
              </a:rPr>
              <a:t>c</a:t>
            </a:r>
            <a:r>
              <a:rPr lang="cs-CZ" altLang="cs-CZ" sz="2400" u="sng">
                <a:solidFill>
                  <a:schemeClr val="accent2"/>
                </a:solidFill>
              </a:rPr>
              <a:t>e </a:t>
            </a:r>
            <a:r>
              <a:rPr lang="en-GB" altLang="cs-CZ" sz="2000"/>
              <a:t>(p</a:t>
            </a:r>
            <a:r>
              <a:rPr lang="cs-CZ" altLang="cs-CZ" sz="2000"/>
              <a:t>ouze </a:t>
            </a:r>
            <a:r>
              <a:rPr lang="en-GB" altLang="cs-CZ" sz="2000"/>
              <a:t>substitu</a:t>
            </a:r>
            <a:r>
              <a:rPr lang="cs-CZ" altLang="cs-CZ" sz="2000"/>
              <a:t>ční </a:t>
            </a:r>
            <a:r>
              <a:rPr lang="en-GB" altLang="cs-CZ" sz="2000"/>
              <a:t>efe</a:t>
            </a:r>
            <a:r>
              <a:rPr lang="cs-CZ" altLang="cs-CZ" sz="2000"/>
              <a:t>k</a:t>
            </a:r>
            <a:r>
              <a:rPr lang="en-GB" altLang="cs-CZ" sz="2000"/>
              <a:t>t)</a:t>
            </a:r>
            <a:r>
              <a:rPr lang="en-GB" altLang="cs-CZ" sz="2400"/>
              <a:t> </a:t>
            </a:r>
            <a:endParaRPr lang="cs-CZ" altLang="cs-CZ" sz="2400"/>
          </a:p>
          <a:p>
            <a:pPr eaLnBrk="1" hangingPunct="1">
              <a:lnSpc>
                <a:spcPct val="95000"/>
              </a:lnSpc>
              <a:spcBef>
                <a:spcPct val="40000"/>
              </a:spcBef>
              <a:buFontTx/>
              <a:buNone/>
            </a:pPr>
            <a:r>
              <a:rPr lang="en-US" altLang="cs-CZ" sz="2400">
                <a:sym typeface="Symbol" panose="05050102010706020507" pitchFamily="18" charset="2"/>
              </a:rPr>
              <a:t></a:t>
            </a:r>
            <a:r>
              <a:rPr lang="en-GB" altLang="cs-CZ" sz="2400"/>
              <a:t>MPL </a:t>
            </a:r>
            <a:r>
              <a:rPr lang="cs-CZ" altLang="cs-CZ" sz="2400"/>
              <a:t>v obou obdobích</a:t>
            </a:r>
            <a:r>
              <a:rPr lang="en-US" altLang="cs-CZ" sz="2400">
                <a:sym typeface="Symbol" panose="05050102010706020507" pitchFamily="18" charset="2"/>
              </a:rPr>
              <a:t></a:t>
            </a:r>
            <a:r>
              <a:rPr lang="en-GB" altLang="cs-CZ" sz="2400"/>
              <a:t> </a:t>
            </a:r>
            <a:r>
              <a:rPr lang="en-US" altLang="cs-CZ" sz="2400">
                <a:sym typeface="Symbol" panose="05050102010706020507" pitchFamily="18" charset="2"/>
              </a:rPr>
              <a:t></a:t>
            </a:r>
            <a:r>
              <a:rPr lang="en-US" altLang="cs-CZ" sz="2400" b="1" i="1">
                <a:sym typeface="Symbol" panose="05050102010706020507" pitchFamily="18" charset="2"/>
              </a:rPr>
              <a:t>l</a:t>
            </a:r>
            <a:r>
              <a:rPr lang="en-US" altLang="cs-CZ" sz="2400" b="1" i="1" baseline="-25000">
                <a:sym typeface="Symbol" panose="05050102010706020507" pitchFamily="18" charset="2"/>
              </a:rPr>
              <a:t>1</a:t>
            </a:r>
            <a:r>
              <a:rPr lang="en-US" altLang="cs-CZ" sz="2400">
                <a:sym typeface="Symbol" panose="05050102010706020507" pitchFamily="18" charset="2"/>
              </a:rPr>
              <a:t>,</a:t>
            </a:r>
            <a:r>
              <a:rPr lang="en-US" altLang="cs-CZ" sz="2400" b="1" i="1">
                <a:sym typeface="Symbol" panose="05050102010706020507" pitchFamily="18" charset="2"/>
              </a:rPr>
              <a:t>l</a:t>
            </a:r>
            <a:r>
              <a:rPr lang="en-US" altLang="cs-CZ" sz="2400" b="1" i="1" baseline="-25000">
                <a:sym typeface="Symbol" panose="05050102010706020507" pitchFamily="18" charset="2"/>
              </a:rPr>
              <a:t>2 </a:t>
            </a:r>
            <a:r>
              <a:rPr lang="en-US" altLang="cs-CZ" sz="2400">
                <a:sym typeface="Symbol" panose="05050102010706020507" pitchFamily="18" charset="2"/>
              </a:rPr>
              <a:t></a:t>
            </a:r>
            <a:r>
              <a:rPr lang="en-US" altLang="cs-CZ" sz="2400" b="1" i="1">
                <a:sym typeface="Symbol" panose="05050102010706020507" pitchFamily="18" charset="2"/>
              </a:rPr>
              <a:t>y</a:t>
            </a:r>
            <a:r>
              <a:rPr lang="en-US" altLang="cs-CZ" sz="2400" b="1" i="1" baseline="-25000">
                <a:sym typeface="Symbol" panose="05050102010706020507" pitchFamily="18" charset="2"/>
              </a:rPr>
              <a:t>1</a:t>
            </a:r>
            <a:r>
              <a:rPr lang="en-US" altLang="cs-CZ" sz="2400">
                <a:sym typeface="Symbol" panose="05050102010706020507" pitchFamily="18" charset="2"/>
              </a:rPr>
              <a:t>,</a:t>
            </a:r>
            <a:r>
              <a:rPr lang="en-US" altLang="cs-CZ" sz="2400" b="1" i="1">
                <a:sym typeface="Symbol" panose="05050102010706020507" pitchFamily="18" charset="2"/>
              </a:rPr>
              <a:t>y</a:t>
            </a:r>
            <a:r>
              <a:rPr lang="en-US" altLang="cs-CZ" sz="2400" b="1" i="1" baseline="-25000">
                <a:sym typeface="Symbol" panose="05050102010706020507" pitchFamily="18" charset="2"/>
              </a:rPr>
              <a:t>2 </a:t>
            </a:r>
            <a:r>
              <a:rPr lang="en-US" altLang="cs-CZ" sz="2400">
                <a:sym typeface="Symbol" panose="05050102010706020507" pitchFamily="18" charset="2"/>
              </a:rPr>
              <a:t>(intratempor</a:t>
            </a:r>
            <a:r>
              <a:rPr lang="cs-CZ" altLang="cs-CZ" sz="2400">
                <a:sym typeface="Symbol" panose="05050102010706020507" pitchFamily="18" charset="2"/>
              </a:rPr>
              <a:t>ální </a:t>
            </a:r>
            <a:r>
              <a:rPr lang="en-US" altLang="cs-CZ" sz="2400">
                <a:sym typeface="Symbol" panose="05050102010706020507" pitchFamily="18" charset="2"/>
              </a:rPr>
              <a:t>substitu</a:t>
            </a:r>
            <a:r>
              <a:rPr lang="cs-CZ" altLang="cs-CZ" sz="2400">
                <a:sym typeface="Symbol" panose="05050102010706020507" pitchFamily="18" charset="2"/>
              </a:rPr>
              <a:t>ce</a:t>
            </a:r>
            <a:r>
              <a:rPr lang="en-US" altLang="cs-CZ" sz="2400">
                <a:sym typeface="Symbol" panose="05050102010706020507" pitchFamily="18" charset="2"/>
              </a:rPr>
              <a:t>); intertempor</a:t>
            </a:r>
            <a:r>
              <a:rPr lang="cs-CZ" altLang="cs-CZ" sz="2400">
                <a:sym typeface="Symbol" panose="05050102010706020507" pitchFamily="18" charset="2"/>
              </a:rPr>
              <a:t>ální </a:t>
            </a:r>
            <a:r>
              <a:rPr lang="en-US" altLang="cs-CZ" sz="2400">
                <a:sym typeface="Symbol" panose="05050102010706020507" pitchFamily="18" charset="2"/>
              </a:rPr>
              <a:t>efe</a:t>
            </a:r>
            <a:r>
              <a:rPr lang="cs-CZ" altLang="cs-CZ" sz="2400">
                <a:sym typeface="Symbol" panose="05050102010706020507" pitchFamily="18" charset="2"/>
              </a:rPr>
              <a:t>k</a:t>
            </a:r>
            <a:r>
              <a:rPr lang="en-US" altLang="cs-CZ" sz="2400">
                <a:sym typeface="Symbol" panose="05050102010706020507" pitchFamily="18" charset="2"/>
              </a:rPr>
              <a:t>t </a:t>
            </a:r>
            <a:r>
              <a:rPr lang="cs-CZ" altLang="cs-CZ" sz="2400">
                <a:sym typeface="Symbol" panose="05050102010706020507" pitchFamily="18" charset="2"/>
              </a:rPr>
              <a:t>omezený </a:t>
            </a:r>
            <a:r>
              <a:rPr lang="en-US" altLang="cs-CZ" sz="2000">
                <a:sym typeface="Symbol" panose="05050102010706020507" pitchFamily="18" charset="2"/>
              </a:rPr>
              <a:t>(</a:t>
            </a:r>
            <a:r>
              <a:rPr lang="cs-CZ" altLang="cs-CZ" sz="2000">
                <a:sym typeface="Symbol" panose="05050102010706020507" pitchFamily="18" charset="2"/>
              </a:rPr>
              <a:t>stejný nárůst M</a:t>
            </a:r>
            <a:r>
              <a:rPr lang="en-US" altLang="cs-CZ" sz="2000">
                <a:sym typeface="Symbol" panose="05050102010706020507" pitchFamily="18" charset="2"/>
              </a:rPr>
              <a:t>PL </a:t>
            </a:r>
            <a:r>
              <a:rPr lang="cs-CZ" altLang="cs-CZ" sz="2000">
                <a:sym typeface="Symbol" panose="05050102010706020507" pitchFamily="18" charset="2"/>
              </a:rPr>
              <a:t>v obou obdobích</a:t>
            </a:r>
            <a:r>
              <a:rPr lang="en-US" altLang="cs-CZ" sz="2000">
                <a:sym typeface="Symbol" panose="05050102010706020507" pitchFamily="18" charset="2"/>
              </a:rPr>
              <a:t>)</a:t>
            </a:r>
            <a:r>
              <a:rPr lang="en-US" altLang="cs-CZ" sz="2400">
                <a:sym typeface="Symbol" panose="05050102010706020507" pitchFamily="18" charset="2"/>
              </a:rPr>
              <a:t>,</a:t>
            </a:r>
            <a:endParaRPr lang="en-GB" altLang="cs-CZ" sz="2400"/>
          </a:p>
          <a:p>
            <a:pPr eaLnBrk="1" hangingPunct="1">
              <a:lnSpc>
                <a:spcPct val="95000"/>
              </a:lnSpc>
              <a:spcBef>
                <a:spcPct val="40000"/>
              </a:spcBef>
              <a:buFontTx/>
              <a:buNone/>
            </a:pPr>
            <a:r>
              <a:rPr lang="en-GB" altLang="cs-CZ" sz="2400"/>
              <a:t>D) </a:t>
            </a:r>
            <a:r>
              <a:rPr lang="cs-CZ" altLang="cs-CZ" sz="2400" u="sng">
                <a:solidFill>
                  <a:schemeClr val="accent2"/>
                </a:solidFill>
              </a:rPr>
              <a:t>Dočasný </a:t>
            </a:r>
            <a:r>
              <a:rPr lang="en-GB" altLang="cs-CZ" sz="2400" u="sng">
                <a:solidFill>
                  <a:schemeClr val="accent2"/>
                </a:solidFill>
              </a:rPr>
              <a:t>propor</a:t>
            </a:r>
            <a:r>
              <a:rPr lang="cs-CZ" altLang="cs-CZ" sz="2400" u="sng">
                <a:solidFill>
                  <a:schemeClr val="accent2"/>
                </a:solidFill>
              </a:rPr>
              <a:t>cionální posun </a:t>
            </a:r>
            <a:r>
              <a:rPr lang="en-GB" altLang="cs-CZ" sz="2400" u="sng">
                <a:solidFill>
                  <a:schemeClr val="accent2"/>
                </a:solidFill>
              </a:rPr>
              <a:t>produ</a:t>
            </a:r>
            <a:r>
              <a:rPr lang="cs-CZ" altLang="cs-CZ" sz="2400" u="sng">
                <a:solidFill>
                  <a:schemeClr val="accent2"/>
                </a:solidFill>
              </a:rPr>
              <a:t>kční </a:t>
            </a:r>
            <a:r>
              <a:rPr lang="en-GB" altLang="cs-CZ" sz="2400" u="sng">
                <a:solidFill>
                  <a:schemeClr val="accent2"/>
                </a:solidFill>
              </a:rPr>
              <a:t>fun</a:t>
            </a:r>
            <a:r>
              <a:rPr lang="cs-CZ" altLang="cs-CZ" sz="2400" u="sng">
                <a:solidFill>
                  <a:schemeClr val="accent2"/>
                </a:solidFill>
              </a:rPr>
              <a:t>k</a:t>
            </a:r>
            <a:r>
              <a:rPr lang="en-GB" altLang="cs-CZ" sz="2400" u="sng">
                <a:solidFill>
                  <a:schemeClr val="accent2"/>
                </a:solidFill>
              </a:rPr>
              <a:t>c</a:t>
            </a:r>
            <a:r>
              <a:rPr lang="cs-CZ" altLang="cs-CZ" sz="2400" u="sng">
                <a:solidFill>
                  <a:schemeClr val="accent2"/>
                </a:solidFill>
              </a:rPr>
              <a:t>e</a:t>
            </a:r>
            <a:r>
              <a:rPr lang="en-GB" altLang="cs-CZ" sz="2400"/>
              <a:t> </a:t>
            </a:r>
            <a:r>
              <a:rPr lang="en-GB" altLang="cs-CZ" sz="2000"/>
              <a:t>(</a:t>
            </a:r>
            <a:r>
              <a:rPr lang="cs-CZ" altLang="cs-CZ" sz="2000"/>
              <a:t>čistý</a:t>
            </a:r>
            <a:r>
              <a:rPr lang="en-GB" altLang="cs-CZ" sz="2000"/>
              <a:t> substitu</a:t>
            </a:r>
            <a:r>
              <a:rPr lang="cs-CZ" altLang="cs-CZ" sz="2000"/>
              <a:t>ční</a:t>
            </a:r>
            <a:r>
              <a:rPr lang="en-GB" altLang="cs-CZ" sz="2000"/>
              <a:t> efe</a:t>
            </a:r>
            <a:r>
              <a:rPr lang="cs-CZ" altLang="cs-CZ" sz="2000"/>
              <a:t>k</a:t>
            </a:r>
            <a:r>
              <a:rPr lang="en-GB" altLang="cs-CZ" sz="2000"/>
              <a:t>t, 1</a:t>
            </a:r>
            <a:r>
              <a:rPr lang="cs-CZ" altLang="cs-CZ" sz="2000"/>
              <a:t>. období</a:t>
            </a:r>
            <a:r>
              <a:rPr lang="en-GB" altLang="cs-CZ" sz="2000"/>
              <a:t>)</a:t>
            </a:r>
            <a:endParaRPr lang="cs-CZ" altLang="cs-CZ" sz="2000"/>
          </a:p>
          <a:p>
            <a:pPr eaLnBrk="1" hangingPunct="1">
              <a:lnSpc>
                <a:spcPct val="95000"/>
              </a:lnSpc>
              <a:spcBef>
                <a:spcPct val="40000"/>
              </a:spcBef>
              <a:buFontTx/>
              <a:buNone/>
            </a:pPr>
            <a:r>
              <a:rPr lang="en-US" altLang="cs-CZ" sz="2400">
                <a:sym typeface="Symbol" panose="05050102010706020507" pitchFamily="18" charset="2"/>
              </a:rPr>
              <a:t></a:t>
            </a:r>
            <a:r>
              <a:rPr lang="en-GB" altLang="cs-CZ" sz="2400"/>
              <a:t>MPL</a:t>
            </a:r>
            <a:r>
              <a:rPr lang="en-GB" altLang="cs-CZ" sz="2400" baseline="-25000"/>
              <a:t>1</a:t>
            </a:r>
            <a:r>
              <a:rPr lang="en-GB" altLang="cs-CZ" sz="2400"/>
              <a:t> </a:t>
            </a:r>
            <a:r>
              <a:rPr lang="en-US" altLang="cs-CZ" sz="2400">
                <a:sym typeface="Symbol" panose="05050102010706020507" pitchFamily="18" charset="2"/>
              </a:rPr>
              <a:t></a:t>
            </a:r>
            <a:r>
              <a:rPr lang="en-GB" altLang="cs-CZ" sz="2400"/>
              <a:t> </a:t>
            </a:r>
            <a:r>
              <a:rPr lang="en-US" altLang="cs-CZ" sz="2400">
                <a:sym typeface="Symbol" panose="05050102010706020507" pitchFamily="18" charset="2"/>
              </a:rPr>
              <a:t></a:t>
            </a:r>
            <a:r>
              <a:rPr lang="en-US" altLang="cs-CZ" sz="2400" b="1" i="1">
                <a:sym typeface="Symbol" panose="05050102010706020507" pitchFamily="18" charset="2"/>
              </a:rPr>
              <a:t>l</a:t>
            </a:r>
            <a:r>
              <a:rPr lang="en-US" altLang="cs-CZ" sz="2400" b="1" i="1" baseline="-25000">
                <a:sym typeface="Symbol" panose="05050102010706020507" pitchFamily="18" charset="2"/>
              </a:rPr>
              <a:t>1 </a:t>
            </a:r>
            <a:r>
              <a:rPr lang="en-US" altLang="cs-CZ" sz="2400">
                <a:sym typeface="Symbol" panose="05050102010706020507" pitchFamily="18" charset="2"/>
              </a:rPr>
              <a:t></a:t>
            </a:r>
            <a:r>
              <a:rPr lang="en-US" altLang="cs-CZ" sz="2400" b="1" i="1">
                <a:sym typeface="Symbol" panose="05050102010706020507" pitchFamily="18" charset="2"/>
              </a:rPr>
              <a:t>y</a:t>
            </a:r>
            <a:r>
              <a:rPr lang="en-US" altLang="cs-CZ" sz="2400" b="1" i="1" baseline="-25000">
                <a:sym typeface="Symbol" panose="05050102010706020507" pitchFamily="18" charset="2"/>
              </a:rPr>
              <a:t>1</a:t>
            </a:r>
            <a:r>
              <a:rPr lang="en-US" altLang="cs-CZ" sz="2400">
                <a:sym typeface="Symbol" panose="05050102010706020507" pitchFamily="18" charset="2"/>
              </a:rPr>
              <a:t>,</a:t>
            </a:r>
            <a:r>
              <a:rPr lang="en-US" altLang="cs-CZ" sz="2400" b="1" i="1">
                <a:sym typeface="Symbol" panose="05050102010706020507" pitchFamily="18" charset="2"/>
              </a:rPr>
              <a:t>c</a:t>
            </a:r>
            <a:r>
              <a:rPr lang="en-US" altLang="cs-CZ" sz="2400" b="1" i="1" baseline="-25000">
                <a:sym typeface="Symbol" panose="05050102010706020507" pitchFamily="18" charset="2"/>
              </a:rPr>
              <a:t>1</a:t>
            </a:r>
            <a:r>
              <a:rPr lang="en-US" altLang="cs-CZ" sz="2400" b="1" i="1">
                <a:sym typeface="Symbol" panose="05050102010706020507" pitchFamily="18" charset="2"/>
              </a:rPr>
              <a:t>,</a:t>
            </a:r>
            <a:r>
              <a:rPr lang="en-US" altLang="cs-CZ" sz="2400">
                <a:sym typeface="Symbol" panose="05050102010706020507" pitchFamily="18" charset="2"/>
              </a:rPr>
              <a:t> </a:t>
            </a:r>
            <a:r>
              <a:rPr lang="cs-CZ" altLang="cs-CZ" sz="2400">
                <a:sym typeface="Symbol" panose="05050102010706020507" pitchFamily="18" charset="2"/>
              </a:rPr>
              <a:t>ale</a:t>
            </a:r>
            <a:r>
              <a:rPr lang="en-US" altLang="cs-CZ" sz="2400">
                <a:sym typeface="Symbol" panose="05050102010706020507" pitchFamily="18" charset="2"/>
              </a:rPr>
              <a:t></a:t>
            </a:r>
            <a:r>
              <a:rPr lang="en-US" altLang="cs-CZ" sz="2400" b="1" i="1">
                <a:sym typeface="Symbol" panose="05050102010706020507" pitchFamily="18" charset="2"/>
              </a:rPr>
              <a:t>y</a:t>
            </a:r>
            <a:r>
              <a:rPr lang="en-US" altLang="cs-CZ" sz="2400" b="1" i="1" baseline="-25000">
                <a:sym typeface="Symbol" panose="05050102010706020507" pitchFamily="18" charset="2"/>
              </a:rPr>
              <a:t>1 </a:t>
            </a:r>
            <a:r>
              <a:rPr lang="en-US" altLang="cs-CZ" sz="2400">
                <a:sym typeface="Symbol" panose="05050102010706020507" pitchFamily="18" charset="2"/>
              </a:rPr>
              <a:t>&gt;</a:t>
            </a:r>
            <a:r>
              <a:rPr lang="en-US" altLang="cs-CZ" sz="2400" b="1" i="1">
                <a:sym typeface="Symbol" panose="05050102010706020507" pitchFamily="18" charset="2"/>
              </a:rPr>
              <a:t>c</a:t>
            </a:r>
            <a:r>
              <a:rPr lang="en-US" altLang="cs-CZ" sz="2400" b="1" i="1" baseline="-25000">
                <a:sym typeface="Symbol" panose="05050102010706020507" pitchFamily="18" charset="2"/>
              </a:rPr>
              <a:t>1</a:t>
            </a:r>
            <a:r>
              <a:rPr lang="cs-CZ" altLang="cs-CZ" sz="2400" b="1" i="1" baseline="-25000">
                <a:sym typeface="Symbol" panose="05050102010706020507" pitchFamily="18" charset="2"/>
              </a:rPr>
              <a:t> </a:t>
            </a:r>
            <a:r>
              <a:rPr lang="en-US" altLang="cs-CZ" sz="2400" b="1" i="1">
                <a:sym typeface="Symbol" panose="05050102010706020507" pitchFamily="18" charset="2"/>
              </a:rPr>
              <a:t>,</a:t>
            </a:r>
            <a:r>
              <a:rPr lang="en-US" altLang="cs-CZ" sz="2400">
                <a:sym typeface="Symbol" panose="05050102010706020507" pitchFamily="18" charset="2"/>
              </a:rPr>
              <a:t> </a:t>
            </a:r>
            <a:r>
              <a:rPr lang="en-US" altLang="cs-CZ" sz="2000">
                <a:sym typeface="Symbol" panose="05050102010706020507" pitchFamily="18" charset="2"/>
              </a:rPr>
              <a:t>(intratempor</a:t>
            </a:r>
            <a:r>
              <a:rPr lang="cs-CZ" altLang="cs-CZ" sz="2000">
                <a:sym typeface="Symbol" panose="05050102010706020507" pitchFamily="18" charset="2"/>
              </a:rPr>
              <a:t>ální </a:t>
            </a:r>
            <a:r>
              <a:rPr lang="en-US" altLang="cs-CZ" sz="2000">
                <a:sym typeface="Symbol" panose="05050102010706020507" pitchFamily="18" charset="2"/>
              </a:rPr>
              <a:t>substitu</a:t>
            </a:r>
            <a:r>
              <a:rPr lang="cs-CZ" altLang="cs-CZ" sz="2000">
                <a:sym typeface="Symbol" panose="05050102010706020507" pitchFamily="18" charset="2"/>
              </a:rPr>
              <a:t>ce spotřeby</a:t>
            </a:r>
            <a:r>
              <a:rPr lang="en-US" altLang="cs-CZ" sz="2000">
                <a:sym typeface="Symbol" panose="05050102010706020507" pitchFamily="18" charset="2"/>
              </a:rPr>
              <a:t>)</a:t>
            </a:r>
            <a:r>
              <a:rPr lang="en-US" altLang="cs-CZ" sz="2400">
                <a:sym typeface="Symbol" panose="05050102010706020507" pitchFamily="18" charset="2"/>
              </a:rPr>
              <a:t>; </a:t>
            </a:r>
            <a:endParaRPr lang="cs-CZ" altLang="cs-CZ" sz="2400">
              <a:sym typeface="Symbol" panose="05050102010706020507" pitchFamily="18" charset="2"/>
            </a:endParaRPr>
          </a:p>
          <a:p>
            <a:pPr eaLnBrk="1" hangingPunct="1">
              <a:lnSpc>
                <a:spcPct val="95000"/>
              </a:lnSpc>
              <a:spcBef>
                <a:spcPct val="40000"/>
              </a:spcBef>
              <a:buFontTx/>
              <a:buNone/>
            </a:pPr>
            <a:r>
              <a:rPr lang="cs-CZ" altLang="cs-CZ" sz="2400">
                <a:sym typeface="Symbol" panose="05050102010706020507" pitchFamily="18" charset="2"/>
              </a:rPr>
              <a:t>Volný čas v 1. období relativně dražší</a:t>
            </a:r>
            <a:r>
              <a:rPr lang="en-US" altLang="cs-CZ" sz="2400">
                <a:sym typeface="Symbol" panose="05050102010706020507" pitchFamily="18" charset="2"/>
              </a:rPr>
              <a:t>- intertempor</a:t>
            </a:r>
            <a:r>
              <a:rPr lang="cs-CZ" altLang="cs-CZ" sz="2400">
                <a:sym typeface="Symbol" panose="05050102010706020507" pitchFamily="18" charset="2"/>
              </a:rPr>
              <a:t>ální </a:t>
            </a:r>
            <a:r>
              <a:rPr lang="en-US" altLang="cs-CZ" sz="2400">
                <a:sym typeface="Symbol" panose="05050102010706020507" pitchFamily="18" charset="2"/>
              </a:rPr>
              <a:t>substitu</a:t>
            </a:r>
            <a:r>
              <a:rPr lang="cs-CZ" altLang="cs-CZ" sz="2400">
                <a:sym typeface="Symbol" panose="05050102010706020507" pitchFamily="18" charset="2"/>
              </a:rPr>
              <a:t>ce volného času</a:t>
            </a:r>
            <a:r>
              <a:rPr lang="en-US" altLang="cs-CZ" sz="2400">
                <a:sym typeface="Symbol" panose="05050102010706020507" pitchFamily="18" charset="2"/>
              </a:rPr>
              <a:t>- </a:t>
            </a:r>
            <a:r>
              <a:rPr lang="en-US" altLang="cs-CZ" sz="2400" b="1" i="1">
                <a:sym typeface="Symbol" panose="05050102010706020507" pitchFamily="18" charset="2"/>
              </a:rPr>
              <a:t>l</a:t>
            </a:r>
            <a:r>
              <a:rPr lang="en-US" altLang="cs-CZ" sz="2400" b="1" i="1" baseline="-25000">
                <a:sym typeface="Symbol" panose="05050102010706020507" pitchFamily="18" charset="2"/>
              </a:rPr>
              <a:t>2 </a:t>
            </a:r>
            <a:r>
              <a:rPr lang="en-US" altLang="cs-CZ" sz="2400">
                <a:sym typeface="Symbol" panose="05050102010706020507" pitchFamily="18" charset="2"/>
              </a:rPr>
              <a:t>  </a:t>
            </a:r>
            <a:r>
              <a:rPr lang="en-US" altLang="cs-CZ" sz="2400" b="1" i="1">
                <a:sym typeface="Symbol" panose="05050102010706020507" pitchFamily="18" charset="2"/>
              </a:rPr>
              <a:t>y</a:t>
            </a:r>
            <a:r>
              <a:rPr lang="cs-CZ" altLang="cs-CZ" sz="2400" b="1" i="1" baseline="-25000">
                <a:sym typeface="Symbol" panose="05050102010706020507" pitchFamily="18" charset="2"/>
              </a:rPr>
              <a:t>2</a:t>
            </a:r>
            <a:r>
              <a:rPr lang="en-US" altLang="cs-CZ" sz="2400">
                <a:sym typeface="Symbol" panose="05050102010706020507" pitchFamily="18" charset="2"/>
              </a:rPr>
              <a:t>, ,</a:t>
            </a:r>
            <a:r>
              <a:rPr lang="en-US" altLang="cs-CZ" sz="2400" b="1" i="1">
                <a:sym typeface="Symbol" panose="05050102010706020507" pitchFamily="18" charset="2"/>
              </a:rPr>
              <a:t>c</a:t>
            </a:r>
            <a:r>
              <a:rPr lang="en-US" altLang="cs-CZ" sz="2400" b="1" i="1" baseline="-25000">
                <a:sym typeface="Symbol" panose="05050102010706020507" pitchFamily="18" charset="2"/>
              </a:rPr>
              <a:t>2</a:t>
            </a:r>
            <a:endParaRPr lang="en-US" altLang="cs-CZ" sz="2400" baseline="-25000">
              <a:sym typeface="Symbol" panose="05050102010706020507" pitchFamily="18" charset="2"/>
            </a:endParaRPr>
          </a:p>
          <a:p>
            <a:pPr eaLnBrk="1" hangingPunct="1">
              <a:lnSpc>
                <a:spcPct val="95000"/>
              </a:lnSpc>
              <a:spcBef>
                <a:spcPct val="40000"/>
              </a:spcBef>
              <a:buFontTx/>
              <a:buNone/>
            </a:pPr>
            <a:endParaRPr lang="cs-CZ" altLang="cs-CZ" sz="2000" u="sng">
              <a:sym typeface="Symbol" panose="05050102010706020507" pitchFamily="18" charset="2"/>
            </a:endParaRPr>
          </a:p>
          <a:p>
            <a:pPr eaLnBrk="1" hangingPunct="1">
              <a:lnSpc>
                <a:spcPct val="95000"/>
              </a:lnSpc>
              <a:spcBef>
                <a:spcPct val="40000"/>
              </a:spcBef>
              <a:buFontTx/>
              <a:buNone/>
            </a:pPr>
            <a:endParaRPr lang="cs-CZ" altLang="cs-CZ" sz="2000" u="sng">
              <a:sym typeface="Symbol" panose="05050102010706020507" pitchFamily="18" charset="2"/>
            </a:endParaRPr>
          </a:p>
          <a:p>
            <a:pPr eaLnBrk="1" hangingPunct="1">
              <a:lnSpc>
                <a:spcPct val="95000"/>
              </a:lnSpc>
              <a:spcBef>
                <a:spcPct val="40000"/>
              </a:spcBef>
              <a:buFontTx/>
              <a:buNone/>
            </a:pPr>
            <a:r>
              <a:rPr lang="en-GB" altLang="cs-CZ" sz="2000" u="sng">
                <a:sym typeface="Symbol" panose="05050102010706020507" pitchFamily="18" charset="2"/>
              </a:rPr>
              <a:t>Issue for seminar</a:t>
            </a:r>
            <a:r>
              <a:rPr lang="en-GB" altLang="cs-CZ" sz="2000">
                <a:sym typeface="Symbol" panose="05050102010706020507" pitchFamily="18" charset="2"/>
              </a:rPr>
              <a:t>- </a:t>
            </a:r>
            <a:r>
              <a:rPr lang="cs-CZ" altLang="cs-CZ" sz="2000">
                <a:sym typeface="Symbol" panose="05050102010706020507" pitchFamily="18" charset="2"/>
              </a:rPr>
              <a:t>analyzujte dočasné změny </a:t>
            </a:r>
            <a:r>
              <a:rPr lang="en-GB" altLang="cs-CZ" sz="2000">
                <a:sym typeface="Symbol" panose="05050102010706020507" pitchFamily="18" charset="2"/>
              </a:rPr>
              <a:t>f(y) </a:t>
            </a:r>
            <a:r>
              <a:rPr lang="cs-CZ" altLang="cs-CZ" sz="2000">
                <a:sym typeface="Symbol" panose="05050102010706020507" pitchFamily="18" charset="2"/>
              </a:rPr>
              <a:t>pro změny v druhém období</a:t>
            </a:r>
            <a:endParaRPr lang="en-GB" altLang="cs-CZ" sz="2000">
              <a:sym typeface="Symbol" panose="05050102010706020507" pitchFamily="18" charset="2"/>
            </a:endParaRPr>
          </a:p>
        </p:txBody>
      </p:sp>
      <p:sp>
        <p:nvSpPr>
          <p:cNvPr id="37892" name="Rectangle 5">
            <a:extLst>
              <a:ext uri="{FF2B5EF4-FFF2-40B4-BE49-F238E27FC236}">
                <a16:creationId xmlns:a16="http://schemas.microsoft.com/office/drawing/2014/main" id="{647F752E-8526-4668-88E8-1BFD3AD34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RBC </a:t>
            </a:r>
            <a:r>
              <a:rPr lang="cs-CZ" altLang="cs-CZ" sz="2800" b="1" i="1">
                <a:solidFill>
                  <a:schemeClr val="tx2"/>
                </a:solidFill>
              </a:rPr>
              <a:t>te</a:t>
            </a:r>
            <a:r>
              <a:rPr lang="en-GB" altLang="cs-CZ" sz="2800" b="1" i="1">
                <a:solidFill>
                  <a:schemeClr val="tx2"/>
                </a:solidFill>
              </a:rPr>
              <a:t>or</a:t>
            </a:r>
            <a:r>
              <a:rPr lang="cs-CZ" altLang="cs-CZ" sz="2800" b="1" i="1">
                <a:solidFill>
                  <a:schemeClr val="tx2"/>
                </a:solidFill>
              </a:rPr>
              <a:t>ie</a:t>
            </a:r>
            <a:r>
              <a:rPr lang="en-GB" altLang="cs-CZ" sz="2800" b="1" i="1">
                <a:solidFill>
                  <a:schemeClr val="tx2"/>
                </a:solidFill>
              </a:rPr>
              <a:t>- </a:t>
            </a:r>
            <a:r>
              <a:rPr lang="cs-CZ" altLang="cs-CZ" sz="2800" b="1" i="1">
                <a:solidFill>
                  <a:schemeClr val="tx2"/>
                </a:solidFill>
              </a:rPr>
              <a:t>změna v p</a:t>
            </a:r>
            <a:r>
              <a:rPr lang="en-GB" altLang="cs-CZ" sz="2800" b="1" i="1">
                <a:solidFill>
                  <a:schemeClr val="tx2"/>
                </a:solidFill>
              </a:rPr>
              <a:t>rodu</a:t>
            </a:r>
            <a:r>
              <a:rPr lang="cs-CZ" altLang="cs-CZ" sz="2800" b="1" i="1">
                <a:solidFill>
                  <a:schemeClr val="tx2"/>
                </a:solidFill>
              </a:rPr>
              <a:t>kční f</a:t>
            </a:r>
            <a:r>
              <a:rPr lang="en-GB" altLang="cs-CZ" sz="2800" b="1" i="1">
                <a:solidFill>
                  <a:schemeClr val="tx2"/>
                </a:solidFill>
              </a:rPr>
              <a:t>un</a:t>
            </a:r>
            <a:r>
              <a:rPr lang="cs-CZ" altLang="cs-CZ" sz="2800" b="1" i="1">
                <a:solidFill>
                  <a:schemeClr val="tx2"/>
                </a:solidFill>
              </a:rPr>
              <a:t>kci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8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8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8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8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8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3771900" y="890588"/>
            <a:ext cx="53721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altLang="cs-CZ" sz="2000" dirty="0">
                <a:solidFill>
                  <a:srgbClr val="FF0000"/>
                </a:solidFill>
              </a:rPr>
              <a:t>Bod</a:t>
            </a:r>
            <a:r>
              <a:rPr lang="en-GB" altLang="cs-CZ" sz="2000" dirty="0">
                <a:solidFill>
                  <a:srgbClr val="FF0000"/>
                </a:solidFill>
              </a:rPr>
              <a:t> A-</a:t>
            </a:r>
            <a:r>
              <a:rPr lang="en-GB" altLang="cs-CZ" sz="2000" dirty="0"/>
              <a:t> </a:t>
            </a:r>
            <a:r>
              <a:rPr lang="cs-CZ" altLang="cs-CZ" sz="2000" dirty="0"/>
              <a:t>Přebytek</a:t>
            </a:r>
            <a:r>
              <a:rPr lang="en-GB" altLang="cs-CZ" sz="2000" dirty="0"/>
              <a:t> (</a:t>
            </a:r>
            <a:r>
              <a:rPr lang="cs-CZ" altLang="cs-CZ" sz="2000" dirty="0"/>
              <a:t>zisk</a:t>
            </a:r>
            <a:r>
              <a:rPr lang="en-GB" altLang="cs-CZ" sz="2000" dirty="0"/>
              <a:t>) </a:t>
            </a:r>
            <a:r>
              <a:rPr lang="en-GB" altLang="cs-CZ" sz="2000" dirty="0">
                <a:solidFill>
                  <a:schemeClr val="accent1"/>
                </a:solidFill>
              </a:rPr>
              <a:t>firm</a:t>
            </a:r>
            <a:r>
              <a:rPr lang="cs-CZ" altLang="cs-CZ" sz="2000" dirty="0">
                <a:solidFill>
                  <a:schemeClr val="accent1"/>
                </a:solidFill>
              </a:rPr>
              <a:t>y</a:t>
            </a:r>
            <a:r>
              <a:rPr lang="en-GB" altLang="cs-CZ" sz="2000" dirty="0"/>
              <a:t> </a:t>
            </a:r>
            <a:r>
              <a:rPr lang="en-GB" altLang="cs-CZ" sz="2000" b="1" i="1" dirty="0">
                <a:solidFill>
                  <a:schemeClr val="accent2"/>
                </a:solidFill>
              </a:rPr>
              <a:t>C+B-z</a:t>
            </a:r>
            <a:endParaRPr lang="en-GB" altLang="cs-CZ" sz="2000" dirty="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r>
              <a:rPr lang="en-GB" altLang="cs-CZ" sz="2000" dirty="0"/>
              <a:t>	</a:t>
            </a:r>
            <a:r>
              <a:rPr lang="cs-CZ" altLang="cs-CZ" sz="2000" dirty="0"/>
              <a:t> přebytek </a:t>
            </a:r>
            <a:r>
              <a:rPr lang="en-GB" altLang="cs-CZ" sz="2000" dirty="0">
                <a:solidFill>
                  <a:schemeClr val="accent1"/>
                </a:solidFill>
              </a:rPr>
              <a:t>s</a:t>
            </a:r>
            <a:r>
              <a:rPr lang="cs-CZ" altLang="cs-CZ" sz="2000" dirty="0">
                <a:solidFill>
                  <a:schemeClr val="accent1"/>
                </a:solidFill>
              </a:rPr>
              <a:t>p</a:t>
            </a:r>
            <a:r>
              <a:rPr lang="en-GB" altLang="cs-CZ" sz="2000" dirty="0">
                <a:solidFill>
                  <a:schemeClr val="accent1"/>
                </a:solidFill>
              </a:rPr>
              <a:t>o</a:t>
            </a:r>
            <a:r>
              <a:rPr lang="cs-CZ" altLang="cs-CZ" sz="2000" dirty="0" err="1">
                <a:solidFill>
                  <a:schemeClr val="accent1"/>
                </a:solidFill>
              </a:rPr>
              <a:t>lečnosti</a:t>
            </a:r>
            <a:r>
              <a:rPr lang="en-GB" altLang="cs-CZ" sz="2000" dirty="0"/>
              <a:t> </a:t>
            </a:r>
            <a:r>
              <a:rPr lang="en-GB" altLang="cs-CZ" sz="2000" b="1" i="1" dirty="0" err="1">
                <a:solidFill>
                  <a:schemeClr val="accent2"/>
                </a:solidFill>
              </a:rPr>
              <a:t>C+B-z+A+D+E</a:t>
            </a:r>
            <a:endParaRPr lang="en-GB" altLang="cs-CZ" sz="2000" b="1" i="1" dirty="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r>
              <a:rPr lang="cs-CZ" altLang="cs-CZ" sz="2000" dirty="0">
                <a:solidFill>
                  <a:srgbClr val="FF0000"/>
                </a:solidFill>
              </a:rPr>
              <a:t>Bod</a:t>
            </a:r>
            <a:r>
              <a:rPr lang="en-GB" altLang="cs-CZ" sz="2000" dirty="0">
                <a:solidFill>
                  <a:srgbClr val="FF0000"/>
                </a:solidFill>
              </a:rPr>
              <a:t> B-</a:t>
            </a:r>
            <a:r>
              <a:rPr lang="en-GB" altLang="cs-CZ" sz="2000" dirty="0"/>
              <a:t> </a:t>
            </a:r>
            <a:r>
              <a:rPr lang="cs-CZ" altLang="cs-CZ" sz="2000" dirty="0"/>
              <a:t>Přebytek</a:t>
            </a:r>
            <a:r>
              <a:rPr lang="en-GB" altLang="cs-CZ" sz="2000" dirty="0"/>
              <a:t> (</a:t>
            </a:r>
            <a:r>
              <a:rPr lang="cs-CZ" altLang="cs-CZ" sz="2000" dirty="0"/>
              <a:t>zisk</a:t>
            </a:r>
            <a:r>
              <a:rPr lang="en-GB" altLang="cs-CZ" sz="2000" dirty="0"/>
              <a:t>) </a:t>
            </a:r>
            <a:r>
              <a:rPr lang="en-GB" altLang="cs-CZ" sz="2000" dirty="0">
                <a:solidFill>
                  <a:schemeClr val="accent1"/>
                </a:solidFill>
              </a:rPr>
              <a:t>firm</a:t>
            </a:r>
            <a:r>
              <a:rPr lang="cs-CZ" altLang="cs-CZ" sz="2000" dirty="0">
                <a:solidFill>
                  <a:schemeClr val="accent1"/>
                </a:solidFill>
              </a:rPr>
              <a:t>y</a:t>
            </a:r>
            <a:r>
              <a:rPr lang="en-GB" altLang="cs-CZ" sz="2000" dirty="0"/>
              <a:t> </a:t>
            </a:r>
            <a:r>
              <a:rPr lang="en-GB" altLang="cs-CZ" sz="2000" b="1" i="1" dirty="0">
                <a:solidFill>
                  <a:schemeClr val="accent2"/>
                </a:solidFill>
              </a:rPr>
              <a:t>C+A</a:t>
            </a:r>
            <a:endParaRPr lang="en-GB" altLang="cs-CZ" sz="2000" dirty="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r>
              <a:rPr lang="en-GB" altLang="cs-CZ" sz="2000" dirty="0"/>
              <a:t>	</a:t>
            </a:r>
            <a:r>
              <a:rPr lang="cs-CZ" altLang="cs-CZ" sz="2000" dirty="0"/>
              <a:t> přebytek </a:t>
            </a:r>
            <a:r>
              <a:rPr lang="en-GB" altLang="cs-CZ" sz="2000" dirty="0">
                <a:solidFill>
                  <a:schemeClr val="accent1"/>
                </a:solidFill>
              </a:rPr>
              <a:t>s</a:t>
            </a:r>
            <a:r>
              <a:rPr lang="cs-CZ" altLang="cs-CZ" sz="2000" dirty="0">
                <a:solidFill>
                  <a:schemeClr val="accent1"/>
                </a:solidFill>
              </a:rPr>
              <a:t>p</a:t>
            </a:r>
            <a:r>
              <a:rPr lang="en-GB" altLang="cs-CZ" sz="2000" dirty="0">
                <a:solidFill>
                  <a:schemeClr val="accent1"/>
                </a:solidFill>
              </a:rPr>
              <a:t>o</a:t>
            </a:r>
            <a:r>
              <a:rPr lang="cs-CZ" altLang="cs-CZ" sz="2000" dirty="0" err="1">
                <a:solidFill>
                  <a:schemeClr val="accent1"/>
                </a:solidFill>
              </a:rPr>
              <a:t>lečnosti</a:t>
            </a:r>
            <a:r>
              <a:rPr lang="en-GB" altLang="cs-CZ" sz="2000" dirty="0"/>
              <a:t> </a:t>
            </a:r>
            <a:r>
              <a:rPr lang="en-GB" altLang="cs-CZ" sz="2000" b="1" i="1" dirty="0">
                <a:solidFill>
                  <a:schemeClr val="accent2"/>
                </a:solidFill>
              </a:rPr>
              <a:t>A+C+E</a:t>
            </a:r>
          </a:p>
          <a:p>
            <a:pPr>
              <a:spcBef>
                <a:spcPct val="50000"/>
              </a:spcBef>
            </a:pPr>
            <a:r>
              <a:rPr lang="en-GB" altLang="cs-CZ" sz="2000" dirty="0"/>
              <a:t>	</a:t>
            </a:r>
            <a:endParaRPr lang="en-US" altLang="cs-CZ" sz="2000" dirty="0"/>
          </a:p>
        </p:txBody>
      </p:sp>
      <p:graphicFrame>
        <p:nvGraphicFramePr>
          <p:cNvPr id="151557" name="Object 5"/>
          <p:cNvGraphicFramePr>
            <a:graphicFrameLocks noChangeAspect="1"/>
          </p:cNvGraphicFramePr>
          <p:nvPr/>
        </p:nvGraphicFramePr>
        <p:xfrm>
          <a:off x="336550" y="1544638"/>
          <a:ext cx="5280025" cy="507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2933640" imgH="2819520" progId="Word.Picture.8">
                  <p:embed/>
                </p:oleObj>
              </mc:Choice>
              <mc:Fallback>
                <p:oleObj name="obrázek" r:id="rId2" imgW="2933640" imgH="281952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1544638"/>
                        <a:ext cx="5280025" cy="507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841375" y="3411538"/>
            <a:ext cx="495300" cy="942975"/>
          </a:xfrm>
          <a:prstGeom prst="rect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923925" y="3697288"/>
            <a:ext cx="395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altLang="cs-CZ" sz="1800" b="1">
                <a:solidFill>
                  <a:srgbClr val="FF0000"/>
                </a:solidFill>
              </a:rPr>
              <a:t>C</a:t>
            </a:r>
            <a:endParaRPr lang="cs-CZ" altLang="cs-CZ"/>
          </a:p>
        </p:txBody>
      </p:sp>
      <p:sp>
        <p:nvSpPr>
          <p:cNvPr id="151562" name="Rectangle 10"/>
          <p:cNvSpPr>
            <a:spLocks noChangeArrowheads="1"/>
          </p:cNvSpPr>
          <p:nvPr/>
        </p:nvSpPr>
        <p:spPr bwMode="auto">
          <a:xfrm>
            <a:off x="838200" y="2973388"/>
            <a:ext cx="498475" cy="422275"/>
          </a:xfrm>
          <a:prstGeom prst="rect">
            <a:avLst/>
          </a:prstGeom>
          <a:solidFill>
            <a:srgbClr val="339966">
              <a:alpha val="50000"/>
            </a:srgbClr>
          </a:solidFill>
          <a:ln w="1905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51563" name="Text Box 11"/>
          <p:cNvSpPr txBox="1">
            <a:spLocks noChangeArrowheads="1"/>
          </p:cNvSpPr>
          <p:nvPr/>
        </p:nvSpPr>
        <p:spPr bwMode="auto">
          <a:xfrm>
            <a:off x="917575" y="2974975"/>
            <a:ext cx="395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altLang="cs-CZ" sz="1800" b="1">
                <a:solidFill>
                  <a:srgbClr val="00CC00"/>
                </a:solidFill>
              </a:rPr>
              <a:t>A</a:t>
            </a:r>
            <a:endParaRPr lang="cs-CZ" altLang="cs-CZ"/>
          </a:p>
        </p:txBody>
      </p:sp>
      <p:sp>
        <p:nvSpPr>
          <p:cNvPr id="151564" name="AutoShape 12"/>
          <p:cNvSpPr>
            <a:spLocks noChangeArrowheads="1"/>
          </p:cNvSpPr>
          <p:nvPr/>
        </p:nvSpPr>
        <p:spPr bwMode="auto">
          <a:xfrm>
            <a:off x="842963" y="2593975"/>
            <a:ext cx="485775" cy="361950"/>
          </a:xfrm>
          <a:prstGeom prst="rtTriangle">
            <a:avLst/>
          </a:prstGeom>
          <a:solidFill>
            <a:srgbClr val="FF00FF">
              <a:alpha val="50000"/>
            </a:srgbClr>
          </a:solidFill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51567" name="Text Box 15"/>
          <p:cNvSpPr txBox="1">
            <a:spLocks noChangeArrowheads="1"/>
          </p:cNvSpPr>
          <p:nvPr/>
        </p:nvSpPr>
        <p:spPr bwMode="auto">
          <a:xfrm>
            <a:off x="803275" y="2641600"/>
            <a:ext cx="395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altLang="cs-CZ" sz="1800" b="1">
                <a:solidFill>
                  <a:srgbClr val="D60093"/>
                </a:solidFill>
              </a:rPr>
              <a:t>E</a:t>
            </a:r>
            <a:endParaRPr lang="cs-CZ" altLang="cs-CZ"/>
          </a:p>
        </p:txBody>
      </p:sp>
      <p:sp>
        <p:nvSpPr>
          <p:cNvPr id="151568" name="Rectangle 16"/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cs-CZ" altLang="cs-CZ" sz="2800" b="1" i="1">
                <a:solidFill>
                  <a:schemeClr val="tx2"/>
                </a:solidFill>
              </a:rPr>
              <a:t>Cenotvorba m</a:t>
            </a:r>
            <a:r>
              <a:rPr lang="en-GB" altLang="cs-CZ" sz="2800" b="1" i="1">
                <a:solidFill>
                  <a:schemeClr val="tx2"/>
                </a:solidFill>
              </a:rPr>
              <a:t>onopolist</a:t>
            </a:r>
            <a:r>
              <a:rPr lang="cs-CZ" altLang="cs-CZ" sz="2800" b="1" i="1">
                <a:solidFill>
                  <a:schemeClr val="tx2"/>
                </a:solidFill>
              </a:rPr>
              <a:t>y a náklady na menu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3771900" y="890588"/>
            <a:ext cx="5372100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altLang="cs-CZ" sz="2000" dirty="0">
                <a:solidFill>
                  <a:srgbClr val="FF0000"/>
                </a:solidFill>
              </a:rPr>
              <a:t>Bod A-</a:t>
            </a:r>
            <a:r>
              <a:rPr lang="cs-CZ" altLang="cs-CZ" sz="2000" dirty="0"/>
              <a:t> Přebytek (zisk) </a:t>
            </a:r>
            <a:r>
              <a:rPr lang="cs-CZ" altLang="cs-CZ" sz="2000" dirty="0">
                <a:solidFill>
                  <a:schemeClr val="accent1"/>
                </a:solidFill>
              </a:rPr>
              <a:t>firmy</a:t>
            </a:r>
            <a:r>
              <a:rPr lang="cs-CZ" altLang="cs-CZ" sz="2000" dirty="0"/>
              <a:t> </a:t>
            </a:r>
            <a:r>
              <a:rPr lang="cs-CZ" altLang="cs-CZ" sz="2000" b="1" i="1" dirty="0">
                <a:solidFill>
                  <a:schemeClr val="accent2"/>
                </a:solidFill>
              </a:rPr>
              <a:t>C+B-z</a:t>
            </a:r>
            <a:endParaRPr lang="cs-CZ" altLang="cs-CZ" sz="2000" dirty="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r>
              <a:rPr lang="cs-CZ" altLang="cs-CZ" sz="2000" dirty="0"/>
              <a:t>	 přebytek </a:t>
            </a:r>
            <a:r>
              <a:rPr lang="cs-CZ" altLang="cs-CZ" sz="2000" dirty="0">
                <a:solidFill>
                  <a:schemeClr val="accent1"/>
                </a:solidFill>
              </a:rPr>
              <a:t>společnosti</a:t>
            </a:r>
            <a:r>
              <a:rPr lang="cs-CZ" altLang="cs-CZ" sz="2000" dirty="0"/>
              <a:t> </a:t>
            </a:r>
            <a:r>
              <a:rPr lang="cs-CZ" altLang="cs-CZ" sz="2000" b="1" i="1" dirty="0" err="1">
                <a:solidFill>
                  <a:schemeClr val="accent2"/>
                </a:solidFill>
              </a:rPr>
              <a:t>C+B-z+A+D+E</a:t>
            </a:r>
            <a:endParaRPr lang="cs-CZ" altLang="cs-CZ" sz="2000" b="1" i="1" dirty="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r>
              <a:rPr lang="cs-CZ" altLang="cs-CZ" sz="2000" dirty="0">
                <a:solidFill>
                  <a:srgbClr val="FF0000"/>
                </a:solidFill>
              </a:rPr>
              <a:t>Bod B-</a:t>
            </a:r>
            <a:r>
              <a:rPr lang="cs-CZ" altLang="cs-CZ" sz="2000" dirty="0"/>
              <a:t> Přebytek (zisk) </a:t>
            </a:r>
            <a:r>
              <a:rPr lang="cs-CZ" altLang="cs-CZ" sz="2000" dirty="0">
                <a:solidFill>
                  <a:schemeClr val="accent1"/>
                </a:solidFill>
              </a:rPr>
              <a:t>firmy</a:t>
            </a:r>
            <a:r>
              <a:rPr lang="cs-CZ" altLang="cs-CZ" sz="2000" dirty="0"/>
              <a:t> </a:t>
            </a:r>
            <a:r>
              <a:rPr lang="cs-CZ" altLang="cs-CZ" sz="2000" b="1" i="1" dirty="0">
                <a:solidFill>
                  <a:schemeClr val="accent2"/>
                </a:solidFill>
              </a:rPr>
              <a:t>C+A</a:t>
            </a:r>
            <a:endParaRPr lang="cs-CZ" altLang="cs-CZ" sz="2000" dirty="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r>
              <a:rPr lang="cs-CZ" altLang="cs-CZ" sz="2000" dirty="0"/>
              <a:t>	 přebytek </a:t>
            </a:r>
            <a:r>
              <a:rPr lang="cs-CZ" altLang="cs-CZ" sz="2000" dirty="0">
                <a:solidFill>
                  <a:schemeClr val="accent1"/>
                </a:solidFill>
              </a:rPr>
              <a:t>společnosti</a:t>
            </a:r>
            <a:r>
              <a:rPr lang="cs-CZ" altLang="cs-CZ" sz="2000" dirty="0"/>
              <a:t> </a:t>
            </a:r>
            <a:r>
              <a:rPr lang="cs-CZ" altLang="cs-CZ" sz="2000" b="1" i="1" dirty="0">
                <a:solidFill>
                  <a:schemeClr val="accent2"/>
                </a:solidFill>
              </a:rPr>
              <a:t>A+C+E</a:t>
            </a:r>
          </a:p>
          <a:p>
            <a:pPr>
              <a:spcBef>
                <a:spcPct val="50000"/>
              </a:spcBef>
            </a:pPr>
            <a:r>
              <a:rPr lang="cs-CZ" altLang="cs-CZ" sz="2000" dirty="0"/>
              <a:t>	</a:t>
            </a:r>
            <a:r>
              <a:rPr lang="cs-CZ" altLang="cs-CZ" sz="2000" dirty="0">
                <a:solidFill>
                  <a:schemeClr val="accent1"/>
                </a:solidFill>
              </a:rPr>
              <a:t>Firma změní ceny</a:t>
            </a:r>
            <a:r>
              <a:rPr lang="cs-CZ" altLang="cs-CZ" sz="2000" dirty="0"/>
              <a:t> pokud</a:t>
            </a:r>
          </a:p>
          <a:p>
            <a:pPr>
              <a:spcBef>
                <a:spcPct val="50000"/>
              </a:spcBef>
            </a:pPr>
            <a:r>
              <a:rPr lang="cs-CZ" altLang="cs-CZ" sz="2000" dirty="0"/>
              <a:t>	 </a:t>
            </a:r>
            <a:r>
              <a:rPr lang="cs-CZ" altLang="cs-CZ" sz="2000" b="1" i="1" dirty="0">
                <a:solidFill>
                  <a:schemeClr val="accent2"/>
                </a:solidFill>
              </a:rPr>
              <a:t>C+B-z &gt;</a:t>
            </a:r>
            <a:r>
              <a:rPr lang="cs-CZ" altLang="cs-CZ" sz="2000" dirty="0">
                <a:solidFill>
                  <a:schemeClr val="accent2"/>
                </a:solidFill>
              </a:rPr>
              <a:t> </a:t>
            </a:r>
            <a:r>
              <a:rPr lang="cs-CZ" altLang="cs-CZ" sz="2000" b="1" i="1" dirty="0">
                <a:solidFill>
                  <a:schemeClr val="accent2"/>
                </a:solidFill>
              </a:rPr>
              <a:t>C+A</a:t>
            </a:r>
            <a:r>
              <a:rPr lang="cs-CZ" altLang="cs-CZ" sz="2000" dirty="0"/>
              <a:t> tedy </a:t>
            </a:r>
            <a:r>
              <a:rPr lang="cs-CZ" altLang="cs-CZ" sz="2000" b="1" i="1" dirty="0">
                <a:solidFill>
                  <a:schemeClr val="accent2"/>
                </a:solidFill>
              </a:rPr>
              <a:t>B-A</a:t>
            </a:r>
            <a:r>
              <a:rPr lang="cs-CZ" altLang="cs-CZ" sz="2000" dirty="0">
                <a:solidFill>
                  <a:schemeClr val="accent2"/>
                </a:solidFill>
              </a:rPr>
              <a:t> </a:t>
            </a:r>
            <a:r>
              <a:rPr lang="cs-CZ" altLang="cs-CZ" sz="2000" b="1" i="1" dirty="0">
                <a:solidFill>
                  <a:schemeClr val="accent2"/>
                </a:solidFill>
              </a:rPr>
              <a:t>&gt;z</a:t>
            </a:r>
            <a:r>
              <a:rPr lang="cs-CZ" altLang="cs-CZ" sz="2000" dirty="0"/>
              <a:t> ; </a:t>
            </a:r>
          </a:p>
          <a:p>
            <a:pPr>
              <a:spcBef>
                <a:spcPct val="50000"/>
              </a:spcBef>
            </a:pPr>
            <a:r>
              <a:rPr lang="cs-CZ" altLang="cs-CZ" sz="2000" dirty="0"/>
              <a:t>	ale bylo by </a:t>
            </a:r>
            <a:r>
              <a:rPr lang="cs-CZ" altLang="cs-CZ" sz="2000" dirty="0">
                <a:solidFill>
                  <a:schemeClr val="accent1"/>
                </a:solidFill>
              </a:rPr>
              <a:t>společensky optimální</a:t>
            </a:r>
            <a:r>
              <a:rPr lang="cs-CZ" altLang="cs-CZ" sz="2000" dirty="0"/>
              <a:t> změnit</a:t>
            </a:r>
          </a:p>
          <a:p>
            <a:pPr>
              <a:spcBef>
                <a:spcPct val="50000"/>
              </a:spcBef>
            </a:pPr>
            <a:r>
              <a:rPr lang="cs-CZ" altLang="cs-CZ" sz="2000" dirty="0"/>
              <a:t>	 	</a:t>
            </a:r>
            <a:r>
              <a:rPr lang="cs-CZ" altLang="cs-CZ" sz="2000" b="1" i="1" dirty="0" err="1">
                <a:solidFill>
                  <a:schemeClr val="accent2"/>
                </a:solidFill>
              </a:rPr>
              <a:t>C+B-z+A+D+E</a:t>
            </a:r>
            <a:r>
              <a:rPr lang="cs-CZ" altLang="cs-CZ" sz="2000" b="1" i="1" dirty="0">
                <a:solidFill>
                  <a:schemeClr val="accent2"/>
                </a:solidFill>
              </a:rPr>
              <a:t>&gt; A+C+E</a:t>
            </a:r>
            <a:r>
              <a:rPr lang="cs-CZ" altLang="cs-CZ" sz="2000" b="1" i="1" dirty="0"/>
              <a:t> </a:t>
            </a:r>
            <a:r>
              <a:rPr lang="cs-CZ" altLang="cs-CZ" sz="2000" dirty="0"/>
              <a:t>tedy 				</a:t>
            </a:r>
            <a:r>
              <a:rPr lang="cs-CZ" altLang="cs-CZ" sz="2000" b="1" i="1" dirty="0">
                <a:solidFill>
                  <a:schemeClr val="accent2"/>
                </a:solidFill>
              </a:rPr>
              <a:t>B+D&gt;z</a:t>
            </a:r>
            <a:r>
              <a:rPr lang="cs-CZ" altLang="cs-CZ" sz="2000" dirty="0"/>
              <a:t> ; </a:t>
            </a:r>
          </a:p>
        </p:txBody>
      </p:sp>
      <p:grpSp>
        <p:nvGrpSpPr>
          <p:cNvPr id="152580" name="Group 4"/>
          <p:cNvGrpSpPr>
            <a:grpSpLocks/>
          </p:cNvGrpSpPr>
          <p:nvPr/>
        </p:nvGrpSpPr>
        <p:grpSpPr bwMode="auto">
          <a:xfrm>
            <a:off x="336550" y="1544638"/>
            <a:ext cx="5280025" cy="5075237"/>
            <a:chOff x="302" y="733"/>
            <a:chExt cx="3326" cy="3197"/>
          </a:xfrm>
        </p:grpSpPr>
        <p:graphicFrame>
          <p:nvGraphicFramePr>
            <p:cNvPr id="152581" name="Object 5"/>
            <p:cNvGraphicFramePr>
              <a:graphicFrameLocks noChangeAspect="1"/>
            </p:cNvGraphicFramePr>
            <p:nvPr/>
          </p:nvGraphicFramePr>
          <p:xfrm>
            <a:off x="302" y="733"/>
            <a:ext cx="3326" cy="3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obrázek" r:id="rId2" imgW="2933640" imgH="2819520" progId="Word.Picture.8">
                    <p:embed/>
                  </p:oleObj>
                </mc:Choice>
                <mc:Fallback>
                  <p:oleObj name="obrázek" r:id="rId2" imgW="2933640" imgH="2819520" progId="Word.Picture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" y="733"/>
                          <a:ext cx="3326" cy="3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2582" name="Rectangle 6"/>
            <p:cNvSpPr>
              <a:spLocks noChangeArrowheads="1"/>
            </p:cNvSpPr>
            <p:nvPr/>
          </p:nvSpPr>
          <p:spPr bwMode="auto">
            <a:xfrm>
              <a:off x="620" y="1909"/>
              <a:ext cx="312" cy="594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52583" name="Text Box 7"/>
            <p:cNvSpPr txBox="1">
              <a:spLocks noChangeArrowheads="1"/>
            </p:cNvSpPr>
            <p:nvPr/>
          </p:nvSpPr>
          <p:spPr bwMode="auto">
            <a:xfrm>
              <a:off x="672" y="2089"/>
              <a:ext cx="2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cs-CZ" altLang="cs-CZ" sz="1800" b="1">
                  <a:solidFill>
                    <a:srgbClr val="FF0000"/>
                  </a:solidFill>
                </a:rPr>
                <a:t>C</a:t>
              </a:r>
              <a:endParaRPr lang="cs-CZ" altLang="cs-CZ"/>
            </a:p>
          </p:txBody>
        </p:sp>
        <p:sp>
          <p:nvSpPr>
            <p:cNvPr id="152584" name="Rectangle 8"/>
            <p:cNvSpPr>
              <a:spLocks noChangeArrowheads="1"/>
            </p:cNvSpPr>
            <p:nvPr/>
          </p:nvSpPr>
          <p:spPr bwMode="auto">
            <a:xfrm>
              <a:off x="943" y="1903"/>
              <a:ext cx="377" cy="595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52585" name="Text Box 9"/>
            <p:cNvSpPr txBox="1">
              <a:spLocks noChangeArrowheads="1"/>
            </p:cNvSpPr>
            <p:nvPr/>
          </p:nvSpPr>
          <p:spPr bwMode="auto">
            <a:xfrm>
              <a:off x="1007" y="2095"/>
              <a:ext cx="2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cs-CZ" altLang="cs-CZ" sz="1800" b="1">
                  <a:solidFill>
                    <a:schemeClr val="accent2"/>
                  </a:solidFill>
                </a:rPr>
                <a:t>B</a:t>
              </a:r>
              <a:endParaRPr lang="cs-CZ" altLang="cs-CZ"/>
            </a:p>
          </p:txBody>
        </p:sp>
        <p:sp>
          <p:nvSpPr>
            <p:cNvPr id="152586" name="Rectangle 10"/>
            <p:cNvSpPr>
              <a:spLocks noChangeArrowheads="1"/>
            </p:cNvSpPr>
            <p:nvPr/>
          </p:nvSpPr>
          <p:spPr bwMode="auto">
            <a:xfrm>
              <a:off x="618" y="1633"/>
              <a:ext cx="314" cy="266"/>
            </a:xfrm>
            <a:prstGeom prst="rect">
              <a:avLst/>
            </a:prstGeom>
            <a:solidFill>
              <a:srgbClr val="339966">
                <a:alpha val="50000"/>
              </a:srgbClr>
            </a:solidFill>
            <a:ln w="19050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52587" name="Text Box 11"/>
            <p:cNvSpPr txBox="1">
              <a:spLocks noChangeArrowheads="1"/>
            </p:cNvSpPr>
            <p:nvPr/>
          </p:nvSpPr>
          <p:spPr bwMode="auto">
            <a:xfrm>
              <a:off x="668" y="1634"/>
              <a:ext cx="2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cs-CZ" altLang="cs-CZ" sz="1800" b="1">
                  <a:solidFill>
                    <a:srgbClr val="00CC00"/>
                  </a:solidFill>
                </a:rPr>
                <a:t>A</a:t>
              </a:r>
              <a:endParaRPr lang="cs-CZ" altLang="cs-CZ"/>
            </a:p>
          </p:txBody>
        </p:sp>
        <p:sp>
          <p:nvSpPr>
            <p:cNvPr id="152588" name="AutoShape 12"/>
            <p:cNvSpPr>
              <a:spLocks noChangeArrowheads="1"/>
            </p:cNvSpPr>
            <p:nvPr/>
          </p:nvSpPr>
          <p:spPr bwMode="auto">
            <a:xfrm>
              <a:off x="621" y="1394"/>
              <a:ext cx="306" cy="228"/>
            </a:xfrm>
            <a:prstGeom prst="rtTriangle">
              <a:avLst/>
            </a:prstGeom>
            <a:solidFill>
              <a:srgbClr val="FF00FF">
                <a:alpha val="50000"/>
              </a:srgbClr>
            </a:solidFill>
            <a:ln w="1905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52589" name="AutoShape 13"/>
            <p:cNvSpPr>
              <a:spLocks noChangeArrowheads="1"/>
            </p:cNvSpPr>
            <p:nvPr/>
          </p:nvSpPr>
          <p:spPr bwMode="auto">
            <a:xfrm>
              <a:off x="943" y="1627"/>
              <a:ext cx="371" cy="266"/>
            </a:xfrm>
            <a:prstGeom prst="rtTriangle">
              <a:avLst/>
            </a:prstGeom>
            <a:solidFill>
              <a:srgbClr val="FFCC00">
                <a:alpha val="50000"/>
              </a:srgbClr>
            </a:solidFill>
            <a:ln w="19050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52590" name="Text Box 14"/>
            <p:cNvSpPr txBox="1">
              <a:spLocks noChangeArrowheads="1"/>
            </p:cNvSpPr>
            <p:nvPr/>
          </p:nvSpPr>
          <p:spPr bwMode="auto">
            <a:xfrm>
              <a:off x="922" y="1675"/>
              <a:ext cx="2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cs-CZ" altLang="cs-CZ" sz="1800" b="1">
                  <a:solidFill>
                    <a:srgbClr val="FF9900"/>
                  </a:solidFill>
                </a:rPr>
                <a:t>D</a:t>
              </a:r>
              <a:endParaRPr lang="cs-CZ" altLang="cs-CZ"/>
            </a:p>
          </p:txBody>
        </p:sp>
        <p:sp>
          <p:nvSpPr>
            <p:cNvPr id="152591" name="Text Box 15"/>
            <p:cNvSpPr txBox="1">
              <a:spLocks noChangeArrowheads="1"/>
            </p:cNvSpPr>
            <p:nvPr/>
          </p:nvSpPr>
          <p:spPr bwMode="auto">
            <a:xfrm>
              <a:off x="596" y="1424"/>
              <a:ext cx="2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cs-CZ" altLang="cs-CZ" sz="1800" b="1">
                  <a:solidFill>
                    <a:srgbClr val="D60093"/>
                  </a:solidFill>
                </a:rPr>
                <a:t>E</a:t>
              </a:r>
              <a:endParaRPr lang="cs-CZ" altLang="cs-CZ"/>
            </a:p>
          </p:txBody>
        </p:sp>
      </p:grpSp>
      <p:sp>
        <p:nvSpPr>
          <p:cNvPr id="152592" name="Rectangle 16"/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cs-CZ" altLang="cs-CZ" sz="2800" b="1" i="1">
                <a:solidFill>
                  <a:schemeClr val="tx2"/>
                </a:solidFill>
              </a:rPr>
              <a:t>Cenotvorba m</a:t>
            </a:r>
            <a:r>
              <a:rPr lang="en-GB" altLang="cs-CZ" sz="2800" b="1" i="1">
                <a:solidFill>
                  <a:schemeClr val="tx2"/>
                </a:solidFill>
              </a:rPr>
              <a:t>onopolist</a:t>
            </a:r>
            <a:r>
              <a:rPr lang="cs-CZ" altLang="cs-CZ" sz="2800" b="1" i="1">
                <a:solidFill>
                  <a:schemeClr val="tx2"/>
                </a:solidFill>
              </a:rPr>
              <a:t>y a náklady na menu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cs-CZ" altLang="cs-CZ" sz="2800" b="1" i="1" dirty="0">
                <a:solidFill>
                  <a:schemeClr val="tx2"/>
                </a:solidFill>
              </a:rPr>
              <a:t>Dlouhodobé k</a:t>
            </a:r>
            <a:r>
              <a:rPr lang="en-GB" altLang="cs-CZ" sz="2800" b="1" i="1" dirty="0" err="1">
                <a:solidFill>
                  <a:schemeClr val="tx2"/>
                </a:solidFill>
              </a:rPr>
              <a:t>ontra</a:t>
            </a:r>
            <a:r>
              <a:rPr lang="cs-CZ" altLang="cs-CZ" sz="2800" b="1" i="1" dirty="0" err="1">
                <a:solidFill>
                  <a:schemeClr val="tx2"/>
                </a:solidFill>
              </a:rPr>
              <a:t>kty</a:t>
            </a:r>
            <a:endParaRPr lang="en-GB" altLang="cs-CZ" sz="2800" b="1" i="1" dirty="0">
              <a:solidFill>
                <a:schemeClr val="tx2"/>
              </a:solidFill>
            </a:endParaRP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20847" name="Text Box 15"/>
          <p:cNvSpPr txBox="1">
            <a:spLocks noChangeArrowheads="1"/>
          </p:cNvSpPr>
          <p:nvPr/>
        </p:nvSpPr>
        <p:spPr bwMode="auto">
          <a:xfrm>
            <a:off x="346075" y="842963"/>
            <a:ext cx="8691563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altLang="cs-CZ" sz="2000" i="1" dirty="0">
                <a:solidFill>
                  <a:schemeClr val="accent2"/>
                </a:solidFill>
              </a:rPr>
              <a:t>Fixní mzdy-</a:t>
            </a:r>
            <a:r>
              <a:rPr lang="cs-CZ" altLang="cs-CZ" sz="2000" dirty="0"/>
              <a:t> MC se nesníží jako na předchozím obrázku</a:t>
            </a:r>
            <a:r>
              <a:rPr lang="cs-CZ" altLang="cs-CZ" sz="2000" dirty="0">
                <a:sym typeface="Symbol" pitchFamily="18" charset="2"/>
              </a:rPr>
              <a:t> </a:t>
            </a:r>
            <a:r>
              <a:rPr lang="cs-CZ" altLang="cs-CZ" sz="2000" i="1" dirty="0">
                <a:solidFill>
                  <a:schemeClr val="accent2"/>
                </a:solidFill>
                <a:sym typeface="Symbol" pitchFamily="18" charset="2"/>
              </a:rPr>
              <a:t>vyšší pravděpodobnost cenové rigidity</a:t>
            </a:r>
          </a:p>
          <a:p>
            <a:pPr>
              <a:spcBef>
                <a:spcPct val="50000"/>
              </a:spcBef>
            </a:pPr>
            <a:r>
              <a:rPr lang="cs-CZ" altLang="cs-CZ" sz="2000" i="1" dirty="0">
                <a:solidFill>
                  <a:schemeClr val="accent2"/>
                </a:solidFill>
                <a:sym typeface="Symbol" pitchFamily="18" charset="2"/>
              </a:rPr>
              <a:t>Dlouhodobé kontrakty-</a:t>
            </a:r>
            <a:r>
              <a:rPr lang="cs-CZ" altLang="cs-CZ" sz="2000" dirty="0">
                <a:sym typeface="Symbol" pitchFamily="18" charset="2"/>
              </a:rPr>
              <a:t> rigidita mezd i cen</a:t>
            </a:r>
          </a:p>
          <a:p>
            <a:pPr>
              <a:spcBef>
                <a:spcPct val="50000"/>
              </a:spcBef>
            </a:pPr>
            <a:r>
              <a:rPr lang="cs-CZ" altLang="cs-CZ" sz="2000" dirty="0">
                <a:sym typeface="Symbol" pitchFamily="18" charset="2"/>
              </a:rPr>
              <a:t>i) </a:t>
            </a:r>
            <a:r>
              <a:rPr lang="cs-CZ" altLang="cs-CZ" sz="2000" i="1" dirty="0">
                <a:solidFill>
                  <a:srgbClr val="00CC00"/>
                </a:solidFill>
                <a:sym typeface="Symbol" pitchFamily="18" charset="2"/>
              </a:rPr>
              <a:t>Rigidita mezd-</a:t>
            </a:r>
            <a:r>
              <a:rPr lang="cs-CZ" altLang="cs-CZ" sz="2000" dirty="0">
                <a:sym typeface="Symbol" pitchFamily="18" charset="2"/>
              </a:rPr>
              <a:t> role odborů; relevance i pro firmy/sektory bez odborů; rigidita může být snížena mzdovou indexací, ta ale nebude nikdy plná (rizika, náklady, zvýšení fluktuací na agregátní úrovni)</a:t>
            </a:r>
          </a:p>
          <a:p>
            <a:pPr>
              <a:spcBef>
                <a:spcPct val="50000"/>
              </a:spcBef>
            </a:pPr>
            <a:r>
              <a:rPr lang="cs-CZ" altLang="cs-CZ" sz="2000" dirty="0" err="1">
                <a:sym typeface="Symbol" pitchFamily="18" charset="2"/>
              </a:rPr>
              <a:t>ii</a:t>
            </a:r>
            <a:r>
              <a:rPr lang="cs-CZ" altLang="cs-CZ" sz="2000" dirty="0">
                <a:sym typeface="Symbol" pitchFamily="18" charset="2"/>
              </a:rPr>
              <a:t>) </a:t>
            </a:r>
            <a:r>
              <a:rPr lang="cs-CZ" altLang="cs-CZ" sz="2000" i="1" dirty="0">
                <a:solidFill>
                  <a:srgbClr val="00CC00"/>
                </a:solidFill>
                <a:sym typeface="Symbol" pitchFamily="18" charset="2"/>
              </a:rPr>
              <a:t>Rigidita cen-</a:t>
            </a:r>
            <a:r>
              <a:rPr lang="cs-CZ" altLang="cs-CZ" sz="2000" dirty="0">
                <a:sym typeface="Symbol" pitchFamily="18" charset="2"/>
              </a:rPr>
              <a:t> oceňování pomocí </a:t>
            </a:r>
            <a:r>
              <a:rPr lang="cs-CZ" altLang="cs-CZ" sz="2000" dirty="0" err="1">
                <a:sym typeface="Symbol" pitchFamily="18" charset="2"/>
              </a:rPr>
              <a:t>mark</a:t>
            </a:r>
            <a:r>
              <a:rPr lang="cs-CZ" altLang="cs-CZ" sz="2000" dirty="0">
                <a:sym typeface="Symbol" pitchFamily="18" charset="2"/>
              </a:rPr>
              <a:t> up (přirážky)</a:t>
            </a:r>
          </a:p>
          <a:p>
            <a:pPr>
              <a:spcBef>
                <a:spcPct val="50000"/>
              </a:spcBef>
            </a:pPr>
            <a:r>
              <a:rPr lang="cs-CZ" altLang="cs-CZ" sz="2000" dirty="0">
                <a:sym typeface="Symbol" pitchFamily="18" charset="2"/>
              </a:rPr>
              <a:t>Proč mohou být dlouhodobé kontrakty výhodné pro jejich obě strany?</a:t>
            </a:r>
          </a:p>
          <a:p>
            <a:pPr>
              <a:spcBef>
                <a:spcPct val="10000"/>
              </a:spcBef>
            </a:pPr>
            <a:r>
              <a:rPr lang="cs-CZ" altLang="cs-CZ" sz="2000" dirty="0">
                <a:sym typeface="Symbol" pitchFamily="18" charset="2"/>
              </a:rPr>
              <a:t>	a) </a:t>
            </a:r>
            <a:r>
              <a:rPr lang="cs-CZ" altLang="cs-CZ" sz="2000" dirty="0">
                <a:solidFill>
                  <a:schemeClr val="accent2"/>
                </a:solidFill>
                <a:sym typeface="Symbol" pitchFamily="18" charset="2"/>
              </a:rPr>
              <a:t>transakční náklady</a:t>
            </a:r>
            <a:r>
              <a:rPr lang="cs-CZ" altLang="cs-CZ" sz="2000" dirty="0">
                <a:sym typeface="Symbol" pitchFamily="18" charset="2"/>
              </a:rPr>
              <a:t> spojené s vyjednáváním</a:t>
            </a:r>
          </a:p>
          <a:p>
            <a:pPr>
              <a:spcBef>
                <a:spcPct val="10000"/>
              </a:spcBef>
            </a:pPr>
            <a:r>
              <a:rPr lang="cs-CZ" altLang="cs-CZ" sz="2000" dirty="0">
                <a:sym typeface="Symbol" pitchFamily="18" charset="2"/>
              </a:rPr>
              <a:t>	b) snížení </a:t>
            </a:r>
            <a:r>
              <a:rPr lang="cs-CZ" altLang="cs-CZ" sz="2000" dirty="0">
                <a:solidFill>
                  <a:schemeClr val="accent2"/>
                </a:solidFill>
                <a:sym typeface="Symbol" pitchFamily="18" charset="2"/>
              </a:rPr>
              <a:t>rizika stávky</a:t>
            </a:r>
          </a:p>
          <a:p>
            <a:pPr>
              <a:spcBef>
                <a:spcPct val="10000"/>
              </a:spcBef>
            </a:pPr>
            <a:r>
              <a:rPr lang="cs-CZ" altLang="cs-CZ" sz="2000" dirty="0">
                <a:sym typeface="Symbol" pitchFamily="18" charset="2"/>
              </a:rPr>
              <a:t>	c) firmy mohou </a:t>
            </a:r>
            <a:r>
              <a:rPr lang="cs-CZ" altLang="cs-CZ" sz="2000" dirty="0">
                <a:solidFill>
                  <a:schemeClr val="accent2"/>
                </a:solidFill>
                <a:sym typeface="Symbol" pitchFamily="18" charset="2"/>
              </a:rPr>
              <a:t>diversifikovat riziko</a:t>
            </a:r>
            <a:r>
              <a:rPr lang="cs-CZ" altLang="cs-CZ" sz="2000" dirty="0">
                <a:sym typeface="Symbol" pitchFamily="18" charset="2"/>
              </a:rPr>
              <a:t> lépe než zaměstnanci (“pojištění”)</a:t>
            </a:r>
          </a:p>
          <a:p>
            <a:pPr>
              <a:spcBef>
                <a:spcPct val="10000"/>
              </a:spcBef>
            </a:pPr>
            <a:r>
              <a:rPr lang="cs-CZ" altLang="cs-CZ" sz="2000" dirty="0">
                <a:sym typeface="Symbol" pitchFamily="18" charset="2"/>
              </a:rPr>
              <a:t>	d) znemožnění </a:t>
            </a:r>
            <a:r>
              <a:rPr lang="cs-CZ" altLang="cs-CZ" sz="2000" dirty="0">
                <a:solidFill>
                  <a:schemeClr val="accent2"/>
                </a:solidFill>
                <a:sym typeface="Symbol" pitchFamily="18" charset="2"/>
              </a:rPr>
              <a:t>změny podmínek ex post</a:t>
            </a:r>
            <a:r>
              <a:rPr lang="cs-CZ" altLang="cs-CZ" sz="2000" dirty="0">
                <a:sym typeface="Symbol" pitchFamily="18" charset="2"/>
              </a:rPr>
              <a:t> (rekvalifikace)- odstranění 		</a:t>
            </a:r>
            <a:r>
              <a:rPr lang="cs-CZ" altLang="cs-CZ" sz="2000" dirty="0">
                <a:solidFill>
                  <a:schemeClr val="accent2"/>
                </a:solidFill>
                <a:sym typeface="Symbol" pitchFamily="18" charset="2"/>
              </a:rPr>
              <a:t>problému morálního hazardu</a:t>
            </a:r>
          </a:p>
          <a:p>
            <a:pPr>
              <a:spcBef>
                <a:spcPct val="50000"/>
              </a:spcBef>
            </a:pPr>
            <a:r>
              <a:rPr lang="cs-CZ" altLang="cs-CZ" sz="2000" u="sng" dirty="0">
                <a:sym typeface="Symbol" pitchFamily="18" charset="2"/>
              </a:rPr>
              <a:t>!!!ale</a:t>
            </a:r>
            <a:r>
              <a:rPr lang="cs-CZ" altLang="cs-CZ" sz="2000" dirty="0">
                <a:sym typeface="Symbol" pitchFamily="18" charset="2"/>
              </a:rPr>
              <a:t> i když jsou dlouhodobé kontrakty výhodné pro obě strany kontraktu (zaměstnavatel a odbory),</a:t>
            </a:r>
            <a:r>
              <a:rPr lang="cs-CZ" altLang="cs-CZ" sz="2000" dirty="0">
                <a:solidFill>
                  <a:schemeClr val="accent2"/>
                </a:solidFill>
                <a:sym typeface="Symbol" pitchFamily="18" charset="2"/>
              </a:rPr>
              <a:t>ignorují zájmy nezaměstnaných- selhání koordinace</a:t>
            </a:r>
            <a:endParaRPr lang="cs-CZ" altLang="cs-CZ" sz="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0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0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08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08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08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08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08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08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cs-CZ" altLang="cs-CZ" sz="2800" b="1" i="1">
                <a:solidFill>
                  <a:schemeClr val="tx2"/>
                </a:solidFill>
              </a:rPr>
              <a:t>Dlouhodobé kontrakty</a:t>
            </a:r>
            <a:r>
              <a:rPr lang="en-GB" altLang="cs-CZ" sz="2800" b="1" i="1">
                <a:solidFill>
                  <a:schemeClr val="tx2"/>
                </a:solidFill>
              </a:rPr>
              <a:t>- </a:t>
            </a:r>
            <a:r>
              <a:rPr lang="cs-CZ" altLang="cs-CZ" sz="2800" b="1" i="1">
                <a:solidFill>
                  <a:schemeClr val="tx2"/>
                </a:solidFill>
              </a:rPr>
              <a:t>překrývající se mzdy/ ceny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346075" y="842963"/>
            <a:ext cx="8691563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altLang="cs-CZ" sz="2000" i="1" dirty="0" err="1">
                <a:solidFill>
                  <a:srgbClr val="00CC00"/>
                </a:solidFill>
              </a:rPr>
              <a:t>Staggering</a:t>
            </a:r>
            <a:r>
              <a:rPr lang="cs-CZ" altLang="cs-CZ" sz="2000" i="1" dirty="0">
                <a:solidFill>
                  <a:srgbClr val="00CC00"/>
                </a:solidFill>
              </a:rPr>
              <a:t> </a:t>
            </a:r>
            <a:r>
              <a:rPr lang="cs-CZ" altLang="cs-CZ" sz="2000" i="1" dirty="0" err="1">
                <a:solidFill>
                  <a:srgbClr val="00CC00"/>
                </a:solidFill>
              </a:rPr>
              <a:t>Wages</a:t>
            </a:r>
            <a:r>
              <a:rPr lang="cs-CZ" altLang="cs-CZ" sz="2000" i="1" dirty="0">
                <a:solidFill>
                  <a:srgbClr val="00CC00"/>
                </a:solidFill>
              </a:rPr>
              <a:t>/ </a:t>
            </a:r>
            <a:r>
              <a:rPr lang="cs-CZ" altLang="cs-CZ" sz="2000" i="1" dirty="0" err="1">
                <a:solidFill>
                  <a:srgbClr val="00CC00"/>
                </a:solidFill>
              </a:rPr>
              <a:t>Prices</a:t>
            </a:r>
            <a:r>
              <a:rPr lang="cs-CZ" altLang="cs-CZ" sz="2000" i="1" dirty="0">
                <a:solidFill>
                  <a:srgbClr val="00CC00"/>
                </a:solidFill>
              </a:rPr>
              <a:t>-</a:t>
            </a:r>
            <a:r>
              <a:rPr lang="cs-CZ" altLang="cs-CZ" sz="2000" dirty="0"/>
              <a:t> jeden z důvodů, proč rigidity přetrvávají dokonce déle, než je horizont dlouhodobých kontraktů</a:t>
            </a:r>
          </a:p>
          <a:p>
            <a:pPr>
              <a:spcBef>
                <a:spcPct val="50000"/>
              </a:spcBef>
            </a:pPr>
            <a:r>
              <a:rPr lang="cs-CZ" altLang="cs-CZ" sz="2000" dirty="0"/>
              <a:t>Příklad- </a:t>
            </a:r>
            <a:r>
              <a:rPr lang="cs-CZ" altLang="cs-CZ" sz="2000" i="1" dirty="0">
                <a:solidFill>
                  <a:schemeClr val="accent2"/>
                </a:solidFill>
              </a:rPr>
              <a:t>reakce na poptávkový šok</a:t>
            </a:r>
            <a:r>
              <a:rPr lang="cs-CZ" altLang="cs-CZ" sz="2000" dirty="0"/>
              <a:t> (monetární expanze)</a:t>
            </a:r>
          </a:p>
          <a:p>
            <a:pPr>
              <a:spcBef>
                <a:spcPct val="50000"/>
              </a:spcBef>
            </a:pPr>
            <a:r>
              <a:rPr lang="cs-CZ" altLang="cs-CZ" sz="2000" dirty="0"/>
              <a:t>Dvě možnosti- </a:t>
            </a:r>
          </a:p>
          <a:p>
            <a:pPr>
              <a:spcBef>
                <a:spcPct val="50000"/>
              </a:spcBef>
            </a:pPr>
            <a:r>
              <a:rPr lang="cs-CZ" altLang="cs-CZ" sz="2000" dirty="0"/>
              <a:t>1) Všechny firmy změní ceny </a:t>
            </a:r>
            <a:r>
              <a:rPr lang="cs-CZ" altLang="cs-CZ" sz="2000" dirty="0">
                <a:solidFill>
                  <a:schemeClr val="accent2"/>
                </a:solidFill>
              </a:rPr>
              <a:t>simultánně</a:t>
            </a:r>
            <a:r>
              <a:rPr lang="cs-CZ" altLang="cs-CZ" sz="2000" dirty="0"/>
              <a:t> (ke konci roku,10</a:t>
            </a:r>
            <a:r>
              <a:rPr lang="cs-CZ" altLang="cs-CZ" sz="2000" baseline="30000" dirty="0"/>
              <a:t>tý</a:t>
            </a:r>
            <a:r>
              <a:rPr lang="cs-CZ" altLang="cs-CZ" sz="2000" dirty="0"/>
              <a:t> den v měsíci…)- potom ekonomika zůstane do 10tého mimo </a:t>
            </a:r>
            <a:r>
              <a:rPr lang="cs-CZ" altLang="cs-CZ" sz="2000" dirty="0" err="1"/>
              <a:t>ekvilibrium</a:t>
            </a:r>
            <a:r>
              <a:rPr lang="cs-CZ" altLang="cs-CZ" sz="2000" dirty="0"/>
              <a:t> (potenciální výstup), ale  dostane se do něj ihned, jak budou firmy moci změnit své ceny;</a:t>
            </a:r>
          </a:p>
          <a:p>
            <a:pPr>
              <a:spcBef>
                <a:spcPct val="50000"/>
              </a:spcBef>
            </a:pPr>
            <a:r>
              <a:rPr lang="cs-CZ" altLang="cs-CZ" sz="2000" dirty="0"/>
              <a:t>2) </a:t>
            </a:r>
            <a:r>
              <a:rPr lang="cs-CZ" altLang="cs-CZ" sz="2000" dirty="0">
                <a:solidFill>
                  <a:schemeClr val="accent2"/>
                </a:solidFill>
              </a:rPr>
              <a:t>Polovina firem změní ceny 10</a:t>
            </a:r>
            <a:r>
              <a:rPr lang="cs-CZ" altLang="cs-CZ" sz="2000" baseline="30000" dirty="0">
                <a:solidFill>
                  <a:schemeClr val="accent2"/>
                </a:solidFill>
              </a:rPr>
              <a:t>tý</a:t>
            </a:r>
            <a:r>
              <a:rPr lang="cs-CZ" altLang="cs-CZ" sz="2000" dirty="0">
                <a:solidFill>
                  <a:schemeClr val="accent2"/>
                </a:solidFill>
              </a:rPr>
              <a:t> den v měsíci, polovina až 20</a:t>
            </a:r>
            <a:r>
              <a:rPr lang="cs-CZ" altLang="cs-CZ" sz="2000" baseline="30000" dirty="0">
                <a:solidFill>
                  <a:schemeClr val="accent2"/>
                </a:solidFill>
              </a:rPr>
              <a:t>tý</a:t>
            </a:r>
            <a:r>
              <a:rPr lang="cs-CZ" altLang="cs-CZ" sz="2000" dirty="0">
                <a:solidFill>
                  <a:schemeClr val="accent2"/>
                </a:solidFill>
              </a:rPr>
              <a:t>-</a:t>
            </a:r>
            <a:r>
              <a:rPr lang="cs-CZ" altLang="cs-CZ" sz="2000" dirty="0"/>
              <a:t> po šoku by první polovina mohla 10</a:t>
            </a:r>
            <a:r>
              <a:rPr lang="cs-CZ" altLang="cs-CZ" sz="2000" baseline="30000" dirty="0"/>
              <a:t>tého </a:t>
            </a:r>
            <a:r>
              <a:rPr lang="cs-CZ" altLang="cs-CZ" sz="2000" dirty="0"/>
              <a:t>změnit ceny, ale nebude chtít, protože by jí na 10 dní druhá polovina přebrala zákazníky; po 10</a:t>
            </a:r>
            <a:r>
              <a:rPr lang="cs-CZ" altLang="cs-CZ" sz="2000" baseline="30000" dirty="0"/>
              <a:t>ti</a:t>
            </a:r>
            <a:r>
              <a:rPr lang="cs-CZ" altLang="cs-CZ" sz="2000" dirty="0"/>
              <a:t> dnech (20</a:t>
            </a:r>
            <a:r>
              <a:rPr lang="cs-CZ" altLang="cs-CZ" sz="2000" baseline="30000" dirty="0"/>
              <a:t>tého</a:t>
            </a:r>
            <a:r>
              <a:rPr lang="cs-CZ" altLang="cs-CZ" sz="2000" dirty="0"/>
              <a:t>) by druhá polovina také mohla zvýšit ceny, ale bude mít stejný problém;</a:t>
            </a:r>
          </a:p>
          <a:p>
            <a:pPr>
              <a:spcBef>
                <a:spcPct val="50000"/>
              </a:spcBef>
            </a:pPr>
            <a:r>
              <a:rPr lang="cs-CZ" altLang="cs-CZ" sz="2000" i="1" dirty="0" err="1">
                <a:solidFill>
                  <a:srgbClr val="00CC00"/>
                </a:solidFill>
              </a:rPr>
              <a:t>Taylor</a:t>
            </a:r>
            <a:r>
              <a:rPr lang="cs-CZ" altLang="cs-CZ" sz="2000" i="1" dirty="0">
                <a:solidFill>
                  <a:srgbClr val="00CC00"/>
                </a:solidFill>
              </a:rPr>
              <a:t> </a:t>
            </a:r>
            <a:r>
              <a:rPr lang="cs-CZ" altLang="cs-CZ" sz="2000" i="1" dirty="0" err="1">
                <a:solidFill>
                  <a:srgbClr val="00CC00"/>
                </a:solidFill>
              </a:rPr>
              <a:t>pricing</a:t>
            </a:r>
            <a:r>
              <a:rPr lang="cs-CZ" altLang="cs-CZ" sz="2000" i="1" dirty="0">
                <a:solidFill>
                  <a:srgbClr val="00CC00"/>
                </a:solidFill>
              </a:rPr>
              <a:t> (1980)- </a:t>
            </a:r>
            <a:r>
              <a:rPr lang="cs-CZ" altLang="cs-CZ" sz="2000" dirty="0"/>
              <a:t>každá firma může změnit ceny po n periodách</a:t>
            </a:r>
            <a:endParaRPr lang="cs-CZ" altLang="cs-CZ" sz="2000" i="1" dirty="0">
              <a:solidFill>
                <a:srgbClr val="00CC00"/>
              </a:solidFill>
            </a:endParaRPr>
          </a:p>
          <a:p>
            <a:pPr>
              <a:spcBef>
                <a:spcPct val="50000"/>
              </a:spcBef>
            </a:pPr>
            <a:r>
              <a:rPr lang="cs-CZ" altLang="cs-CZ" sz="2000" i="1" dirty="0" err="1">
                <a:solidFill>
                  <a:srgbClr val="00CC00"/>
                </a:solidFill>
              </a:rPr>
              <a:t>Calvo</a:t>
            </a:r>
            <a:r>
              <a:rPr lang="cs-CZ" altLang="cs-CZ" sz="2000" i="1" dirty="0">
                <a:solidFill>
                  <a:srgbClr val="00CC00"/>
                </a:solidFill>
              </a:rPr>
              <a:t> </a:t>
            </a:r>
            <a:r>
              <a:rPr lang="cs-CZ" altLang="cs-CZ" sz="2000" i="1" dirty="0" err="1">
                <a:solidFill>
                  <a:srgbClr val="00CC00"/>
                </a:solidFill>
              </a:rPr>
              <a:t>pricing</a:t>
            </a:r>
            <a:r>
              <a:rPr lang="cs-CZ" altLang="cs-CZ" sz="2000" i="1" dirty="0">
                <a:solidFill>
                  <a:srgbClr val="00CC00"/>
                </a:solidFill>
              </a:rPr>
              <a:t> (1983)-</a:t>
            </a:r>
            <a:r>
              <a:rPr lang="cs-CZ" altLang="cs-CZ" sz="2000" dirty="0"/>
              <a:t> každá firma může optimalizovat své ceny s pravděpodobností </a:t>
            </a:r>
            <a:r>
              <a:rPr lang="cs-CZ" altLang="cs-CZ" sz="2000" b="1" i="1" dirty="0"/>
              <a:t>q</a:t>
            </a:r>
            <a:r>
              <a:rPr lang="cs-CZ" altLang="cs-CZ" sz="2000" dirty="0"/>
              <a:t>, která nezávisí na době od poslední cenové změny ani od velikosti poptávkového šoku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1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1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1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1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1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Re</a:t>
            </a:r>
            <a:r>
              <a:rPr lang="cs-CZ" altLang="cs-CZ" sz="2800" b="1" i="1">
                <a:solidFill>
                  <a:schemeClr val="tx2"/>
                </a:solidFill>
              </a:rPr>
              <a:t>álné r</a:t>
            </a:r>
            <a:r>
              <a:rPr lang="en-GB" altLang="cs-CZ" sz="2800" b="1" i="1">
                <a:solidFill>
                  <a:schemeClr val="tx2"/>
                </a:solidFill>
              </a:rPr>
              <a:t>igidit</a:t>
            </a:r>
            <a:r>
              <a:rPr lang="cs-CZ" altLang="cs-CZ" sz="2800" b="1" i="1">
                <a:solidFill>
                  <a:schemeClr val="tx2"/>
                </a:solidFill>
              </a:rPr>
              <a:t>y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452438" y="776288"/>
            <a:ext cx="8691562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altLang="cs-CZ" sz="2000" dirty="0"/>
              <a:t>-pomalé přizpůsobení mezd (nebo cen) relativně ke mzdám (cenám) ostatních firem</a:t>
            </a:r>
          </a:p>
          <a:p>
            <a:pPr>
              <a:spcBef>
                <a:spcPct val="50000"/>
              </a:spcBef>
            </a:pPr>
            <a:r>
              <a:rPr lang="cs-CZ" altLang="cs-CZ" sz="2000" dirty="0"/>
              <a:t>1) </a:t>
            </a:r>
            <a:r>
              <a:rPr lang="cs-CZ" altLang="cs-CZ" sz="2000" u="sng" dirty="0">
                <a:solidFill>
                  <a:srgbClr val="00CC00"/>
                </a:solidFill>
              </a:rPr>
              <a:t>TEORIE EFEKTIVNÍCH MEZD</a:t>
            </a:r>
            <a:r>
              <a:rPr lang="cs-CZ" altLang="cs-CZ" sz="2000" dirty="0">
                <a:solidFill>
                  <a:srgbClr val="00CC00"/>
                </a:solidFill>
              </a:rPr>
              <a:t>-</a:t>
            </a:r>
            <a:r>
              <a:rPr lang="cs-CZ" altLang="cs-CZ" sz="2000" dirty="0"/>
              <a:t> proč firmy nerady snižují své mzdy pod úroveň mezd ostatních firem?</a:t>
            </a:r>
          </a:p>
          <a:p>
            <a:r>
              <a:rPr lang="cs-CZ" altLang="cs-CZ" sz="2000" dirty="0"/>
              <a:t>Model: Výroba </a:t>
            </a:r>
            <a:r>
              <a:rPr lang="cs-CZ" altLang="cs-CZ" b="1" i="1" dirty="0">
                <a:solidFill>
                  <a:schemeClr val="accent2"/>
                </a:solidFill>
              </a:rPr>
              <a:t>Y = F (L x e)</a:t>
            </a:r>
            <a:r>
              <a:rPr lang="cs-CZ" altLang="cs-CZ" sz="2000" b="1" i="1" dirty="0"/>
              <a:t> </a:t>
            </a:r>
            <a:r>
              <a:rPr lang="cs-CZ" altLang="cs-CZ" sz="2000" dirty="0"/>
              <a:t>kde </a:t>
            </a:r>
            <a:r>
              <a:rPr lang="cs-CZ" altLang="cs-CZ" b="1" i="1" dirty="0">
                <a:solidFill>
                  <a:schemeClr val="accent2"/>
                </a:solidFill>
              </a:rPr>
              <a:t>e = e ( w )</a:t>
            </a:r>
            <a:endParaRPr lang="cs-CZ" altLang="cs-CZ" dirty="0">
              <a:solidFill>
                <a:schemeClr val="accent2"/>
              </a:solidFill>
            </a:endParaRPr>
          </a:p>
          <a:p>
            <a:r>
              <a:rPr lang="cs-CZ" altLang="cs-CZ" sz="2000" dirty="0"/>
              <a:t>Maximalizační problém firmy: 	</a:t>
            </a:r>
            <a:r>
              <a:rPr lang="cs-CZ" altLang="cs-CZ" dirty="0">
                <a:solidFill>
                  <a:schemeClr val="accent2"/>
                </a:solidFill>
              </a:rPr>
              <a:t>Max	</a:t>
            </a:r>
            <a:r>
              <a:rPr lang="cs-CZ" altLang="cs-CZ" b="1" i="1" dirty="0">
                <a:solidFill>
                  <a:schemeClr val="accent2"/>
                </a:solidFill>
              </a:rPr>
              <a:t>F (L x e) – w . L</a:t>
            </a:r>
          </a:p>
          <a:p>
            <a:pPr>
              <a:lnSpc>
                <a:spcPct val="80000"/>
              </a:lnSpc>
            </a:pPr>
            <a:r>
              <a:rPr lang="cs-CZ" altLang="cs-CZ" sz="2000" dirty="0">
                <a:solidFill>
                  <a:schemeClr val="accent2"/>
                </a:solidFill>
              </a:rPr>
              <a:t>				</a:t>
            </a:r>
            <a:r>
              <a:rPr lang="cs-CZ" altLang="cs-CZ" sz="1400" dirty="0">
                <a:solidFill>
                  <a:schemeClr val="accent2"/>
                </a:solidFill>
              </a:rPr>
              <a:t> </a:t>
            </a:r>
            <a:r>
              <a:rPr lang="cs-CZ" altLang="cs-CZ" sz="1400" b="1" i="1" dirty="0">
                <a:solidFill>
                  <a:schemeClr val="accent2"/>
                </a:solidFill>
              </a:rPr>
              <a:t>L , w</a:t>
            </a:r>
          </a:p>
          <a:p>
            <a:r>
              <a:rPr lang="cs-CZ" altLang="cs-CZ" dirty="0"/>
              <a:t>F.O.C.:</a:t>
            </a:r>
          </a:p>
          <a:p>
            <a:r>
              <a:rPr lang="cs-CZ" altLang="cs-CZ" dirty="0"/>
              <a:t>I)</a:t>
            </a:r>
            <a:r>
              <a:rPr lang="cs-CZ" altLang="cs-CZ" b="1" i="1" dirty="0"/>
              <a:t> 	</a:t>
            </a:r>
            <a:r>
              <a:rPr lang="cs-CZ" altLang="cs-CZ" b="1" i="1" dirty="0">
                <a:solidFill>
                  <a:schemeClr val="accent2"/>
                </a:solidFill>
              </a:rPr>
              <a:t>F </a:t>
            </a:r>
            <a:r>
              <a:rPr lang="cs-CZ" altLang="cs-CZ" b="1" i="1" baseline="30000" dirty="0">
                <a:solidFill>
                  <a:schemeClr val="accent2"/>
                </a:solidFill>
              </a:rPr>
              <a:t>/</a:t>
            </a:r>
            <a:r>
              <a:rPr lang="cs-CZ" altLang="cs-CZ" b="1" i="1" dirty="0">
                <a:solidFill>
                  <a:schemeClr val="accent2"/>
                </a:solidFill>
              </a:rPr>
              <a:t> (.) . e (w) – w = 0</a:t>
            </a:r>
            <a:r>
              <a:rPr lang="cs-CZ" altLang="cs-CZ" b="1" i="1" dirty="0"/>
              <a:t>	</a:t>
            </a:r>
          </a:p>
          <a:p>
            <a:pPr>
              <a:spcBef>
                <a:spcPct val="10000"/>
              </a:spcBef>
            </a:pPr>
            <a:r>
              <a:rPr lang="cs-CZ" altLang="cs-CZ" b="1" i="1" dirty="0">
                <a:sym typeface="Symbol" pitchFamily="18" charset="2"/>
              </a:rPr>
              <a:t></a:t>
            </a:r>
            <a:r>
              <a:rPr lang="cs-CZ" altLang="cs-CZ" b="1" i="1" dirty="0"/>
              <a:t>   	</a:t>
            </a:r>
            <a:r>
              <a:rPr lang="cs-CZ" altLang="cs-CZ" b="1" i="1" dirty="0">
                <a:solidFill>
                  <a:schemeClr val="accent2"/>
                </a:solidFill>
              </a:rPr>
              <a:t>F </a:t>
            </a:r>
            <a:r>
              <a:rPr lang="cs-CZ" altLang="cs-CZ" b="1" i="1" baseline="30000" dirty="0">
                <a:solidFill>
                  <a:schemeClr val="accent2"/>
                </a:solidFill>
              </a:rPr>
              <a:t>/</a:t>
            </a:r>
            <a:r>
              <a:rPr lang="cs-CZ" altLang="cs-CZ" b="1" i="1" dirty="0">
                <a:solidFill>
                  <a:schemeClr val="accent2"/>
                </a:solidFill>
              </a:rPr>
              <a:t> (e . L) = w / e (w)</a:t>
            </a:r>
          </a:p>
          <a:p>
            <a:pPr>
              <a:spcBef>
                <a:spcPct val="50000"/>
              </a:spcBef>
            </a:pPr>
            <a:r>
              <a:rPr lang="cs-CZ" altLang="cs-CZ" dirty="0"/>
              <a:t>II) 	</a:t>
            </a:r>
            <a:r>
              <a:rPr lang="cs-CZ" altLang="cs-CZ" b="1" i="1" dirty="0">
                <a:solidFill>
                  <a:schemeClr val="accent2"/>
                </a:solidFill>
              </a:rPr>
              <a:t>F </a:t>
            </a:r>
            <a:r>
              <a:rPr lang="cs-CZ" altLang="cs-CZ" b="1" i="1" baseline="30000" dirty="0">
                <a:solidFill>
                  <a:schemeClr val="accent2"/>
                </a:solidFill>
              </a:rPr>
              <a:t>/</a:t>
            </a:r>
            <a:r>
              <a:rPr lang="cs-CZ" altLang="cs-CZ" b="1" i="1" dirty="0">
                <a:solidFill>
                  <a:schemeClr val="accent2"/>
                </a:solidFill>
              </a:rPr>
              <a:t> (.) . L . e</a:t>
            </a:r>
            <a:r>
              <a:rPr lang="cs-CZ" altLang="cs-CZ" b="1" i="1" baseline="30000" dirty="0">
                <a:solidFill>
                  <a:schemeClr val="accent2"/>
                </a:solidFill>
              </a:rPr>
              <a:t> /</a:t>
            </a:r>
            <a:r>
              <a:rPr lang="cs-CZ" altLang="cs-CZ" b="1" i="1" dirty="0">
                <a:solidFill>
                  <a:schemeClr val="accent2"/>
                </a:solidFill>
              </a:rPr>
              <a:t> (w) – L = 0</a:t>
            </a:r>
            <a:endParaRPr lang="cs-CZ" altLang="cs-CZ" dirty="0">
              <a:solidFill>
                <a:schemeClr val="accent2"/>
              </a:solidFill>
            </a:endParaRPr>
          </a:p>
          <a:p>
            <a:pPr>
              <a:spcBef>
                <a:spcPct val="10000"/>
              </a:spcBef>
            </a:pPr>
            <a:r>
              <a:rPr lang="cs-CZ" altLang="cs-CZ" b="1" i="1" dirty="0">
                <a:solidFill>
                  <a:schemeClr val="accent2"/>
                </a:solidFill>
              </a:rPr>
              <a:t>	F </a:t>
            </a:r>
            <a:r>
              <a:rPr lang="cs-CZ" altLang="cs-CZ" b="1" i="1" baseline="30000" dirty="0">
                <a:solidFill>
                  <a:schemeClr val="accent2"/>
                </a:solidFill>
              </a:rPr>
              <a:t>/</a:t>
            </a:r>
            <a:r>
              <a:rPr lang="cs-CZ" altLang="cs-CZ" b="1" i="1" dirty="0">
                <a:solidFill>
                  <a:schemeClr val="accent2"/>
                </a:solidFill>
              </a:rPr>
              <a:t> (.) . e </a:t>
            </a:r>
            <a:r>
              <a:rPr lang="cs-CZ" altLang="cs-CZ" b="1" i="1" baseline="30000" dirty="0">
                <a:solidFill>
                  <a:schemeClr val="accent2"/>
                </a:solidFill>
              </a:rPr>
              <a:t>/ </a:t>
            </a:r>
            <a:r>
              <a:rPr lang="cs-CZ" altLang="cs-CZ" b="1" i="1" dirty="0">
                <a:solidFill>
                  <a:schemeClr val="accent2"/>
                </a:solidFill>
              </a:rPr>
              <a:t>(w) = 1</a:t>
            </a:r>
            <a:endParaRPr lang="cs-CZ" altLang="cs-CZ" sz="2000" dirty="0"/>
          </a:p>
          <a:p>
            <a:pPr>
              <a:spcBef>
                <a:spcPct val="50000"/>
              </a:spcBef>
            </a:pPr>
            <a:r>
              <a:rPr lang="cs-CZ" altLang="cs-CZ" sz="2000" dirty="0"/>
              <a:t>tedy</a:t>
            </a:r>
          </a:p>
          <a:p>
            <a:r>
              <a:rPr lang="cs-CZ" altLang="cs-CZ" b="1" i="1" dirty="0">
                <a:solidFill>
                  <a:schemeClr val="accent2"/>
                </a:solidFill>
              </a:rPr>
              <a:t>{ e  </a:t>
            </a:r>
            <a:r>
              <a:rPr lang="cs-CZ" altLang="cs-CZ" b="1" i="1" baseline="30000" dirty="0">
                <a:solidFill>
                  <a:schemeClr val="accent2"/>
                </a:solidFill>
              </a:rPr>
              <a:t>/</a:t>
            </a:r>
            <a:r>
              <a:rPr lang="cs-CZ" altLang="cs-CZ" b="1" i="1" dirty="0">
                <a:solidFill>
                  <a:schemeClr val="accent2"/>
                </a:solidFill>
              </a:rPr>
              <a:t>(w) . w } / e (w) = 1</a:t>
            </a:r>
            <a:r>
              <a:rPr lang="cs-CZ" altLang="cs-CZ" sz="2000" b="1" i="1" dirty="0"/>
              <a:t>		</a:t>
            </a:r>
          </a:p>
          <a:p>
            <a:pPr>
              <a:spcBef>
                <a:spcPct val="30000"/>
              </a:spcBef>
            </a:pPr>
            <a:r>
              <a:rPr lang="cs-CZ" altLang="cs-CZ" sz="2000" dirty="0"/>
              <a:t>nebo  </a:t>
            </a:r>
            <a:r>
              <a:rPr lang="cs-CZ" altLang="cs-CZ" b="1" i="1" dirty="0">
                <a:solidFill>
                  <a:schemeClr val="accent2"/>
                </a:solidFill>
              </a:rPr>
              <a:t>e  </a:t>
            </a:r>
            <a:r>
              <a:rPr lang="cs-CZ" altLang="cs-CZ" b="1" i="1" baseline="30000" dirty="0">
                <a:solidFill>
                  <a:schemeClr val="accent2"/>
                </a:solidFill>
              </a:rPr>
              <a:t>/</a:t>
            </a:r>
            <a:r>
              <a:rPr lang="cs-CZ" altLang="cs-CZ" b="1" i="1" dirty="0">
                <a:solidFill>
                  <a:schemeClr val="accent2"/>
                </a:solidFill>
              </a:rPr>
              <a:t>(w) =  e (w) / w</a:t>
            </a:r>
            <a:endParaRPr lang="cs-CZ" altLang="cs-CZ" dirty="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endParaRPr lang="cs-CZ" altLang="cs-CZ" dirty="0">
              <a:solidFill>
                <a:schemeClr val="accent2"/>
              </a:solidFill>
            </a:endParaRPr>
          </a:p>
        </p:txBody>
      </p:sp>
      <p:graphicFrame>
        <p:nvGraphicFramePr>
          <p:cNvPr id="138245" name="Object 5"/>
          <p:cNvGraphicFramePr>
            <a:graphicFrameLocks noChangeAspect="1"/>
          </p:cNvGraphicFramePr>
          <p:nvPr/>
        </p:nvGraphicFramePr>
        <p:xfrm>
          <a:off x="4079875" y="3067050"/>
          <a:ext cx="5064125" cy="379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2533680" imgH="1895400" progId="Word.Picture.8">
                  <p:embed/>
                </p:oleObj>
              </mc:Choice>
              <mc:Fallback>
                <p:oleObj name="obrázek" r:id="rId2" imgW="2533680" imgH="18954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3067050"/>
                        <a:ext cx="5064125" cy="379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8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8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8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8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8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8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8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8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38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38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8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8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Teor</a:t>
            </a:r>
            <a:r>
              <a:rPr lang="cs-CZ" altLang="cs-CZ" sz="2800" b="1" i="1">
                <a:solidFill>
                  <a:schemeClr val="tx2"/>
                </a:solidFill>
              </a:rPr>
              <a:t>ie e</a:t>
            </a:r>
            <a:r>
              <a:rPr lang="en-GB" altLang="cs-CZ" sz="2800" b="1" i="1">
                <a:solidFill>
                  <a:schemeClr val="tx2"/>
                </a:solidFill>
              </a:rPr>
              <a:t>fe</a:t>
            </a:r>
            <a:r>
              <a:rPr lang="cs-CZ" altLang="cs-CZ" sz="2800" b="1" i="1">
                <a:solidFill>
                  <a:schemeClr val="tx2"/>
                </a:solidFill>
              </a:rPr>
              <a:t>k</a:t>
            </a:r>
            <a:r>
              <a:rPr lang="en-GB" altLang="cs-CZ" sz="2800" b="1" i="1">
                <a:solidFill>
                  <a:schemeClr val="tx2"/>
                </a:solidFill>
              </a:rPr>
              <a:t>tiv</a:t>
            </a:r>
            <a:r>
              <a:rPr lang="cs-CZ" altLang="cs-CZ" sz="2800" b="1" i="1">
                <a:solidFill>
                  <a:schemeClr val="tx2"/>
                </a:solidFill>
              </a:rPr>
              <a:t>ních mezd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452438" y="827088"/>
            <a:ext cx="8691562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altLang="cs-CZ" sz="2000" u="sng" dirty="0"/>
              <a:t>Důvody k vyplácení efektivních mezd</a:t>
            </a:r>
            <a:r>
              <a:rPr lang="cs-CZ" altLang="cs-CZ" sz="2000" dirty="0"/>
              <a:t>:</a:t>
            </a:r>
          </a:p>
          <a:p>
            <a:pPr>
              <a:spcBef>
                <a:spcPct val="50000"/>
              </a:spcBef>
            </a:pPr>
            <a:r>
              <a:rPr lang="cs-CZ" altLang="cs-CZ" sz="2000" dirty="0"/>
              <a:t>1) Rozvíjející se země- </a:t>
            </a:r>
            <a:r>
              <a:rPr lang="cs-CZ" altLang="cs-CZ" sz="2000" dirty="0">
                <a:solidFill>
                  <a:schemeClr val="accent2"/>
                </a:solidFill>
              </a:rPr>
              <a:t>nutriční efekt-</a:t>
            </a:r>
            <a:r>
              <a:rPr lang="cs-CZ" altLang="cs-CZ" sz="2000" dirty="0"/>
              <a:t> </a:t>
            </a:r>
            <a:r>
              <a:rPr lang="cs-CZ" altLang="cs-CZ" sz="2000" dirty="0">
                <a:sym typeface="Symbol" pitchFamily="18" charset="2"/>
              </a:rPr>
              <a:t></a:t>
            </a:r>
            <a:r>
              <a:rPr lang="cs-CZ" altLang="cs-CZ" sz="2000" b="1" i="1" dirty="0"/>
              <a:t>W/P</a:t>
            </a:r>
            <a:r>
              <a:rPr lang="cs-CZ" altLang="cs-CZ" sz="2000" dirty="0">
                <a:sym typeface="Symbol" pitchFamily="18" charset="2"/>
              </a:rPr>
              <a:t> nutriční hodnoty (zdravotní péče…)  </a:t>
            </a:r>
            <a:r>
              <a:rPr lang="cs-CZ" altLang="cs-CZ" sz="2000">
                <a:sym typeface="Symbol" pitchFamily="18" charset="2"/>
              </a:rPr>
              <a:t> efektivnosti</a:t>
            </a:r>
            <a:endParaRPr lang="cs-CZ" altLang="cs-CZ" sz="2000" dirty="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cs-CZ" altLang="cs-CZ" sz="2000" dirty="0">
                <a:sym typeface="Symbol" pitchFamily="18" charset="2"/>
              </a:rPr>
              <a:t>2) Vyšší mzdy   obratu práce- </a:t>
            </a:r>
            <a:r>
              <a:rPr lang="cs-CZ" altLang="cs-CZ" dirty="0">
                <a:solidFill>
                  <a:schemeClr val="accent2"/>
                </a:solidFill>
                <a:sym typeface="Symbol" pitchFamily="18" charset="2"/>
              </a:rPr>
              <a:t></a:t>
            </a:r>
            <a:r>
              <a:rPr lang="cs-CZ" altLang="cs-CZ" sz="2000" dirty="0">
                <a:solidFill>
                  <a:schemeClr val="accent2"/>
                </a:solidFill>
                <a:sym typeface="Symbol" pitchFamily="18" charset="2"/>
              </a:rPr>
              <a:t> fixních nákladů</a:t>
            </a:r>
            <a:r>
              <a:rPr lang="cs-CZ" altLang="cs-CZ" sz="2000" dirty="0">
                <a:sym typeface="Symbol" pitchFamily="18" charset="2"/>
              </a:rPr>
              <a:t> spojených s najímáním, tréningem zaměstnanců…</a:t>
            </a:r>
          </a:p>
          <a:p>
            <a:pPr>
              <a:spcBef>
                <a:spcPct val="50000"/>
              </a:spcBef>
            </a:pPr>
            <a:r>
              <a:rPr lang="cs-CZ" altLang="cs-CZ" sz="2000" dirty="0">
                <a:sym typeface="Symbol" pitchFamily="18" charset="2"/>
              </a:rPr>
              <a:t>3) </a:t>
            </a:r>
            <a:r>
              <a:rPr lang="cs-CZ" altLang="cs-CZ" sz="2000" dirty="0">
                <a:solidFill>
                  <a:schemeClr val="accent2"/>
                </a:solidFill>
                <a:sym typeface="Symbol" pitchFamily="18" charset="2"/>
              </a:rPr>
              <a:t>Řešení problému nepříznivého výběru (</a:t>
            </a:r>
            <a:r>
              <a:rPr lang="cs-CZ" altLang="cs-CZ" sz="2000" dirty="0" err="1">
                <a:solidFill>
                  <a:schemeClr val="accent2"/>
                </a:solidFill>
                <a:sym typeface="Symbol" pitchFamily="18" charset="2"/>
              </a:rPr>
              <a:t>adverse</a:t>
            </a:r>
            <a:r>
              <a:rPr lang="cs-CZ" altLang="cs-CZ" sz="20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cs-CZ" altLang="cs-CZ" sz="2000" dirty="0" err="1">
                <a:solidFill>
                  <a:schemeClr val="accent2"/>
                </a:solidFill>
                <a:sym typeface="Symbol" pitchFamily="18" charset="2"/>
              </a:rPr>
              <a:t>selection</a:t>
            </a:r>
            <a:r>
              <a:rPr lang="cs-CZ" altLang="cs-CZ" sz="2000" dirty="0">
                <a:solidFill>
                  <a:schemeClr val="accent2"/>
                </a:solidFill>
                <a:sym typeface="Symbol" pitchFamily="18" charset="2"/>
              </a:rPr>
              <a:t>)-</a:t>
            </a:r>
            <a:r>
              <a:rPr lang="cs-CZ" altLang="cs-CZ" sz="2000" dirty="0">
                <a:sym typeface="Symbol" pitchFamily="18" charset="2"/>
              </a:rPr>
              <a:t> W  zaměstnanci, kteří odejdou jsou obvykle ti nejproduktivnější- firma má omezené možnosti to poznat</a:t>
            </a:r>
          </a:p>
          <a:p>
            <a:pPr>
              <a:spcBef>
                <a:spcPct val="50000"/>
              </a:spcBef>
            </a:pPr>
            <a:r>
              <a:rPr lang="cs-CZ" altLang="cs-CZ" sz="2000" dirty="0">
                <a:sym typeface="Symbol" pitchFamily="18" charset="2"/>
              </a:rPr>
              <a:t>4) </a:t>
            </a:r>
            <a:r>
              <a:rPr lang="cs-CZ" altLang="cs-CZ" sz="2000" dirty="0">
                <a:solidFill>
                  <a:schemeClr val="accent2"/>
                </a:solidFill>
                <a:sym typeface="Symbol" pitchFamily="18" charset="2"/>
              </a:rPr>
              <a:t>Snížení pravděpodobnosti morálního hazardu-</a:t>
            </a:r>
            <a:r>
              <a:rPr lang="cs-CZ" altLang="cs-CZ" sz="2000" dirty="0">
                <a:sym typeface="Symbol" pitchFamily="18" charset="2"/>
              </a:rPr>
              <a:t> firma nemůže monitorovat každého zaměstnance v každém okamžiku, zda skutečně pracuje; vyšší mzda  vyšší náklad ze ztráty zaměstnání pro zaměstnance v případě ztráty zaměstnání</a:t>
            </a:r>
          </a:p>
          <a:p>
            <a:pPr>
              <a:spcBef>
                <a:spcPct val="50000"/>
              </a:spcBef>
            </a:pPr>
            <a:r>
              <a:rPr lang="cs-CZ" altLang="cs-CZ" sz="2000" dirty="0">
                <a:sym typeface="Symbol" pitchFamily="18" charset="2"/>
              </a:rPr>
              <a:t>Příklad- Ford 1914- platil 2krát více než ostatní, aby “snížil náklady”</a:t>
            </a:r>
          </a:p>
          <a:p>
            <a:pPr>
              <a:spcBef>
                <a:spcPct val="50000"/>
              </a:spcBef>
            </a:pPr>
            <a:r>
              <a:rPr lang="cs-CZ" altLang="cs-CZ" sz="2000" dirty="0">
                <a:sym typeface="Symbol" pitchFamily="18" charset="2"/>
              </a:rPr>
              <a:t>Modifikace modelu- </a:t>
            </a:r>
            <a:r>
              <a:rPr lang="cs-CZ" altLang="cs-CZ" b="1" i="1" dirty="0">
                <a:solidFill>
                  <a:schemeClr val="accent2"/>
                </a:solidFill>
                <a:sym typeface="Symbol" pitchFamily="18" charset="2"/>
              </a:rPr>
              <a:t>e = e (w; </a:t>
            </a:r>
            <a:r>
              <a:rPr lang="cs-CZ" altLang="cs-CZ" b="1" i="1" dirty="0" err="1">
                <a:solidFill>
                  <a:schemeClr val="accent2"/>
                </a:solidFill>
                <a:sym typeface="Symbol" pitchFamily="18" charset="2"/>
              </a:rPr>
              <a:t>w</a:t>
            </a:r>
            <a:r>
              <a:rPr lang="cs-CZ" altLang="cs-CZ" b="1" i="1" baseline="-25000" dirty="0" err="1">
                <a:solidFill>
                  <a:schemeClr val="accent2"/>
                </a:solidFill>
                <a:sym typeface="Symbol" pitchFamily="18" charset="2"/>
              </a:rPr>
              <a:t>A</a:t>
            </a:r>
            <a:r>
              <a:rPr lang="cs-CZ" altLang="cs-CZ" b="1" i="1" dirty="0">
                <a:solidFill>
                  <a:schemeClr val="accent2"/>
                </a:solidFill>
                <a:sym typeface="Symbol" pitchFamily="18" charset="2"/>
              </a:rPr>
              <a:t>; u)</a:t>
            </a:r>
            <a:r>
              <a:rPr lang="cs-CZ" altLang="cs-CZ" dirty="0">
                <a:solidFill>
                  <a:schemeClr val="accent2"/>
                </a:solidFill>
                <a:sym typeface="Symbol" pitchFamily="18" charset="2"/>
              </a:rPr>
              <a:t>;</a:t>
            </a:r>
            <a:br>
              <a:rPr lang="cs-CZ" altLang="cs-CZ" sz="2000" dirty="0">
                <a:sym typeface="Symbol" pitchFamily="18" charset="2"/>
              </a:rPr>
            </a:br>
            <a:endParaRPr lang="cs-CZ" altLang="cs-CZ" sz="20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9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9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9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9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9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Reces</a:t>
            </a:r>
            <a:r>
              <a:rPr lang="cs-CZ" altLang="cs-CZ" sz="2800" b="1" i="1">
                <a:solidFill>
                  <a:schemeClr val="tx2"/>
                </a:solidFill>
              </a:rPr>
              <a:t>e jako selhání k</a:t>
            </a:r>
            <a:r>
              <a:rPr lang="en-GB" altLang="cs-CZ" sz="2800" b="1" i="1">
                <a:solidFill>
                  <a:schemeClr val="tx2"/>
                </a:solidFill>
              </a:rPr>
              <a:t>oordina</a:t>
            </a:r>
            <a:r>
              <a:rPr lang="cs-CZ" altLang="cs-CZ" sz="2800" b="1" i="1">
                <a:solidFill>
                  <a:schemeClr val="tx2"/>
                </a:solidFill>
              </a:rPr>
              <a:t>ce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452438" y="776288"/>
            <a:ext cx="8691562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altLang="cs-CZ" sz="2000" dirty="0"/>
              <a:t>Recese- nezaměstnaní lidé a zároveň nevyužitý kapitál- je možné si představit alokaci zdrojů, při které se budou mít lépe všichni;</a:t>
            </a:r>
          </a:p>
          <a:p>
            <a:pPr>
              <a:spcBef>
                <a:spcPct val="50000"/>
              </a:spcBef>
            </a:pPr>
            <a:r>
              <a:rPr lang="cs-CZ" altLang="cs-CZ" sz="2000" dirty="0"/>
              <a:t>Během mzdového/cenového vyjednávání musí obě strany anticipovat akci toho druhého</a:t>
            </a:r>
          </a:p>
          <a:p>
            <a:pPr>
              <a:spcBef>
                <a:spcPct val="50000"/>
              </a:spcBef>
            </a:pPr>
            <a:r>
              <a:rPr lang="cs-CZ" altLang="cs-CZ" sz="2000" i="1" dirty="0">
                <a:solidFill>
                  <a:schemeClr val="accent2"/>
                </a:solidFill>
              </a:rPr>
              <a:t>Násobná </a:t>
            </a:r>
            <a:r>
              <a:rPr lang="cs-CZ" altLang="cs-CZ" sz="2000" i="1" dirty="0" err="1">
                <a:solidFill>
                  <a:schemeClr val="accent2"/>
                </a:solidFill>
              </a:rPr>
              <a:t>ekvilibria</a:t>
            </a:r>
            <a:endParaRPr lang="cs-CZ" altLang="cs-CZ" sz="2000" i="1" dirty="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r>
              <a:rPr lang="cs-CZ" altLang="cs-CZ" sz="2000" i="1" dirty="0">
                <a:solidFill>
                  <a:schemeClr val="accent2"/>
                </a:solidFill>
              </a:rPr>
              <a:t>Role rizikové averze</a:t>
            </a:r>
          </a:p>
        </p:txBody>
      </p:sp>
      <p:grpSp>
        <p:nvGrpSpPr>
          <p:cNvPr id="140295" name="Group 7"/>
          <p:cNvGrpSpPr>
            <a:grpSpLocks noChangeAspect="1"/>
          </p:cNvGrpSpPr>
          <p:nvPr/>
        </p:nvGrpSpPr>
        <p:grpSpPr bwMode="auto">
          <a:xfrm>
            <a:off x="612775" y="3709988"/>
            <a:ext cx="5041901" cy="2112962"/>
            <a:chOff x="386" y="2337"/>
            <a:chExt cx="3176" cy="1331"/>
          </a:xfrm>
        </p:grpSpPr>
        <p:sp>
          <p:nvSpPr>
            <p:cNvPr id="140294" name="AutoShape 6"/>
            <p:cNvSpPr>
              <a:spLocks noChangeAspect="1" noChangeArrowheads="1" noTextEdit="1"/>
            </p:cNvSpPr>
            <p:nvPr/>
          </p:nvSpPr>
          <p:spPr bwMode="auto">
            <a:xfrm>
              <a:off x="386" y="2337"/>
              <a:ext cx="3176" cy="1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40296" name="Rectangle 8"/>
            <p:cNvSpPr>
              <a:spLocks noChangeArrowheads="1"/>
            </p:cNvSpPr>
            <p:nvPr/>
          </p:nvSpPr>
          <p:spPr bwMode="auto">
            <a:xfrm>
              <a:off x="1632" y="2506"/>
              <a:ext cx="63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cs-CZ" altLang="cs-CZ" sz="1600" dirty="0">
                  <a:solidFill>
                    <a:srgbClr val="000000"/>
                  </a:solidFill>
                  <a:latin typeface="Arial" charset="0"/>
                </a:rPr>
                <a:t>Snížit cenu</a:t>
              </a:r>
              <a:endParaRPr lang="cs-CZ" altLang="cs-CZ" dirty="0"/>
            </a:p>
          </p:txBody>
        </p:sp>
        <p:sp>
          <p:nvSpPr>
            <p:cNvPr id="140297" name="Rectangle 9"/>
            <p:cNvSpPr>
              <a:spLocks noChangeArrowheads="1"/>
            </p:cNvSpPr>
            <p:nvPr/>
          </p:nvSpPr>
          <p:spPr bwMode="auto">
            <a:xfrm>
              <a:off x="2466" y="2513"/>
              <a:ext cx="106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cs-CZ" altLang="cs-CZ" sz="1600" dirty="0">
                  <a:solidFill>
                    <a:srgbClr val="000000"/>
                  </a:solidFill>
                  <a:latin typeface="Arial" charset="0"/>
                </a:rPr>
                <a:t>Držet cenu vysoko</a:t>
              </a:r>
              <a:endParaRPr lang="cs-CZ" altLang="cs-CZ" dirty="0"/>
            </a:p>
          </p:txBody>
        </p:sp>
        <p:sp>
          <p:nvSpPr>
            <p:cNvPr id="140298" name="Rectangle 10"/>
            <p:cNvSpPr>
              <a:spLocks noChangeArrowheads="1"/>
            </p:cNvSpPr>
            <p:nvPr/>
          </p:nvSpPr>
          <p:spPr bwMode="auto">
            <a:xfrm>
              <a:off x="720" y="2760"/>
              <a:ext cx="3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cs-CZ" altLang="cs-CZ" sz="1600" dirty="0">
                  <a:solidFill>
                    <a:srgbClr val="000000"/>
                  </a:solidFill>
                  <a:latin typeface="Arial" charset="0"/>
                </a:rPr>
                <a:t>Snížit</a:t>
              </a:r>
              <a:endParaRPr lang="cs-CZ" altLang="cs-CZ" dirty="0"/>
            </a:p>
          </p:txBody>
        </p:sp>
        <p:sp>
          <p:nvSpPr>
            <p:cNvPr id="140299" name="Rectangle 11"/>
            <p:cNvSpPr>
              <a:spLocks noChangeArrowheads="1"/>
            </p:cNvSpPr>
            <p:nvPr/>
          </p:nvSpPr>
          <p:spPr bwMode="auto">
            <a:xfrm>
              <a:off x="720" y="2920"/>
              <a:ext cx="2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cs-CZ" altLang="cs-CZ" sz="1600" dirty="0">
                  <a:solidFill>
                    <a:srgbClr val="000000"/>
                  </a:solidFill>
                  <a:latin typeface="Arial" charset="0"/>
                </a:rPr>
                <a:t>cenu</a:t>
              </a:r>
              <a:endParaRPr lang="cs-CZ" altLang="cs-CZ" dirty="0"/>
            </a:p>
          </p:txBody>
        </p:sp>
        <p:sp>
          <p:nvSpPr>
            <p:cNvPr id="140300" name="Rectangle 12"/>
            <p:cNvSpPr>
              <a:spLocks noChangeArrowheads="1"/>
            </p:cNvSpPr>
            <p:nvPr/>
          </p:nvSpPr>
          <p:spPr bwMode="auto">
            <a:xfrm>
              <a:off x="1475" y="2760"/>
              <a:ext cx="75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cs-CZ" altLang="cs-CZ" sz="1600">
                  <a:solidFill>
                    <a:srgbClr val="000000"/>
                  </a:solidFill>
                  <a:latin typeface="Arial" charset="0"/>
                </a:rPr>
                <a:t>F1: 30 EUR</a:t>
              </a:r>
              <a:endParaRPr lang="cs-CZ" altLang="cs-CZ"/>
            </a:p>
          </p:txBody>
        </p:sp>
        <p:sp>
          <p:nvSpPr>
            <p:cNvPr id="140301" name="Rectangle 13"/>
            <p:cNvSpPr>
              <a:spLocks noChangeArrowheads="1"/>
            </p:cNvSpPr>
            <p:nvPr/>
          </p:nvSpPr>
          <p:spPr bwMode="auto">
            <a:xfrm>
              <a:off x="1475" y="2920"/>
              <a:ext cx="75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cs-CZ" altLang="cs-CZ" sz="1600">
                  <a:solidFill>
                    <a:srgbClr val="000000"/>
                  </a:solidFill>
                  <a:latin typeface="Arial" charset="0"/>
                </a:rPr>
                <a:t>F2: 30 EUR</a:t>
              </a:r>
              <a:endParaRPr lang="cs-CZ" altLang="cs-CZ"/>
            </a:p>
          </p:txBody>
        </p:sp>
        <p:sp>
          <p:nvSpPr>
            <p:cNvPr id="140302" name="Rectangle 14"/>
            <p:cNvSpPr>
              <a:spLocks noChangeArrowheads="1"/>
            </p:cNvSpPr>
            <p:nvPr/>
          </p:nvSpPr>
          <p:spPr bwMode="auto">
            <a:xfrm>
              <a:off x="2583" y="2760"/>
              <a:ext cx="75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cs-CZ" altLang="cs-CZ" sz="1600">
                  <a:solidFill>
                    <a:srgbClr val="000000"/>
                  </a:solidFill>
                  <a:latin typeface="Arial" charset="0"/>
                </a:rPr>
                <a:t>F1:  5  EUR</a:t>
              </a:r>
              <a:endParaRPr lang="cs-CZ" altLang="cs-CZ"/>
            </a:p>
          </p:txBody>
        </p:sp>
        <p:sp>
          <p:nvSpPr>
            <p:cNvPr id="140303" name="Rectangle 15"/>
            <p:cNvSpPr>
              <a:spLocks noChangeArrowheads="1"/>
            </p:cNvSpPr>
            <p:nvPr/>
          </p:nvSpPr>
          <p:spPr bwMode="auto">
            <a:xfrm>
              <a:off x="2583" y="2920"/>
              <a:ext cx="66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cs-CZ" altLang="cs-CZ" sz="1600">
                  <a:solidFill>
                    <a:srgbClr val="000000"/>
                  </a:solidFill>
                  <a:latin typeface="Arial" charset="0"/>
                </a:rPr>
                <a:t>F2: 35 EUR</a:t>
              </a:r>
              <a:endParaRPr lang="cs-CZ" altLang="cs-CZ"/>
            </a:p>
          </p:txBody>
        </p:sp>
        <p:sp>
          <p:nvSpPr>
            <p:cNvPr id="140304" name="Rectangle 16"/>
            <p:cNvSpPr>
              <a:spLocks noChangeArrowheads="1"/>
            </p:cNvSpPr>
            <p:nvPr/>
          </p:nvSpPr>
          <p:spPr bwMode="auto">
            <a:xfrm>
              <a:off x="705" y="3260"/>
              <a:ext cx="62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cs-CZ" altLang="cs-CZ" sz="1600" dirty="0">
                  <a:solidFill>
                    <a:srgbClr val="000000"/>
                  </a:solidFill>
                  <a:latin typeface="Arial" charset="0"/>
                </a:rPr>
                <a:t>Držet cenu</a:t>
              </a:r>
              <a:endParaRPr lang="cs-CZ" altLang="cs-CZ" dirty="0"/>
            </a:p>
          </p:txBody>
        </p:sp>
        <p:sp>
          <p:nvSpPr>
            <p:cNvPr id="140305" name="Rectangle 17"/>
            <p:cNvSpPr>
              <a:spLocks noChangeArrowheads="1"/>
            </p:cNvSpPr>
            <p:nvPr/>
          </p:nvSpPr>
          <p:spPr bwMode="auto">
            <a:xfrm>
              <a:off x="720" y="3420"/>
              <a:ext cx="40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cs-CZ" altLang="cs-CZ" sz="1600" dirty="0">
                  <a:solidFill>
                    <a:srgbClr val="000000"/>
                  </a:solidFill>
                  <a:latin typeface="Arial" charset="0"/>
                </a:rPr>
                <a:t>vysoko</a:t>
              </a:r>
              <a:endParaRPr lang="cs-CZ" altLang="cs-CZ" dirty="0"/>
            </a:p>
          </p:txBody>
        </p:sp>
        <p:sp>
          <p:nvSpPr>
            <p:cNvPr id="140306" name="Rectangle 18"/>
            <p:cNvSpPr>
              <a:spLocks noChangeArrowheads="1"/>
            </p:cNvSpPr>
            <p:nvPr/>
          </p:nvSpPr>
          <p:spPr bwMode="auto">
            <a:xfrm>
              <a:off x="1475" y="3260"/>
              <a:ext cx="66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cs-CZ" altLang="cs-CZ" sz="1600">
                  <a:solidFill>
                    <a:srgbClr val="000000"/>
                  </a:solidFill>
                  <a:latin typeface="Arial" charset="0"/>
                </a:rPr>
                <a:t>F1: 35 EUR</a:t>
              </a:r>
              <a:endParaRPr lang="cs-CZ" altLang="cs-CZ"/>
            </a:p>
          </p:txBody>
        </p:sp>
        <p:sp>
          <p:nvSpPr>
            <p:cNvPr id="140307" name="Rectangle 19"/>
            <p:cNvSpPr>
              <a:spLocks noChangeArrowheads="1"/>
            </p:cNvSpPr>
            <p:nvPr/>
          </p:nvSpPr>
          <p:spPr bwMode="auto">
            <a:xfrm>
              <a:off x="1475" y="3420"/>
              <a:ext cx="75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cs-CZ" altLang="cs-CZ" sz="1600">
                  <a:solidFill>
                    <a:srgbClr val="000000"/>
                  </a:solidFill>
                  <a:latin typeface="Arial" charset="0"/>
                </a:rPr>
                <a:t>F2:   5 EUR</a:t>
              </a:r>
              <a:endParaRPr lang="cs-CZ" altLang="cs-CZ"/>
            </a:p>
          </p:txBody>
        </p:sp>
        <p:sp>
          <p:nvSpPr>
            <p:cNvPr id="140308" name="Rectangle 20"/>
            <p:cNvSpPr>
              <a:spLocks noChangeArrowheads="1"/>
            </p:cNvSpPr>
            <p:nvPr/>
          </p:nvSpPr>
          <p:spPr bwMode="auto">
            <a:xfrm>
              <a:off x="2583" y="3260"/>
              <a:ext cx="75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cs-CZ" altLang="cs-CZ" sz="1600">
                  <a:solidFill>
                    <a:srgbClr val="000000"/>
                  </a:solidFill>
                  <a:latin typeface="Arial" charset="0"/>
                </a:rPr>
                <a:t>F1: 15 EUR</a:t>
              </a:r>
              <a:endParaRPr lang="cs-CZ" altLang="cs-CZ"/>
            </a:p>
          </p:txBody>
        </p:sp>
        <p:sp>
          <p:nvSpPr>
            <p:cNvPr id="140309" name="Rectangle 21"/>
            <p:cNvSpPr>
              <a:spLocks noChangeArrowheads="1"/>
            </p:cNvSpPr>
            <p:nvPr/>
          </p:nvSpPr>
          <p:spPr bwMode="auto">
            <a:xfrm>
              <a:off x="2583" y="3420"/>
              <a:ext cx="75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cs-CZ" altLang="cs-CZ" sz="1600">
                  <a:solidFill>
                    <a:srgbClr val="000000"/>
                  </a:solidFill>
                  <a:latin typeface="Arial" charset="0"/>
                </a:rPr>
                <a:t>F2: 15 EUR</a:t>
              </a:r>
              <a:endParaRPr lang="cs-CZ" altLang="cs-CZ"/>
            </a:p>
          </p:txBody>
        </p:sp>
        <p:sp>
          <p:nvSpPr>
            <p:cNvPr id="140310" name="Rectangle 22"/>
            <p:cNvSpPr>
              <a:spLocks noChangeArrowheads="1"/>
            </p:cNvSpPr>
            <p:nvPr/>
          </p:nvSpPr>
          <p:spPr bwMode="auto">
            <a:xfrm rot="16200000">
              <a:off x="340" y="3045"/>
              <a:ext cx="43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cs-CZ" altLang="cs-CZ" sz="1600" dirty="0">
                  <a:solidFill>
                    <a:srgbClr val="000000"/>
                  </a:solidFill>
                  <a:latin typeface="Arial" charset="0"/>
                </a:rPr>
                <a:t>Firma 1</a:t>
              </a:r>
              <a:endParaRPr lang="cs-CZ" altLang="cs-CZ" dirty="0"/>
            </a:p>
          </p:txBody>
        </p:sp>
        <p:sp>
          <p:nvSpPr>
            <p:cNvPr id="140311" name="Rectangle 23"/>
            <p:cNvSpPr>
              <a:spLocks noChangeArrowheads="1"/>
            </p:cNvSpPr>
            <p:nvPr/>
          </p:nvSpPr>
          <p:spPr bwMode="auto">
            <a:xfrm>
              <a:off x="2267" y="2346"/>
              <a:ext cx="43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cs-CZ" altLang="cs-CZ" sz="1600" dirty="0">
                  <a:solidFill>
                    <a:srgbClr val="000000"/>
                  </a:solidFill>
                  <a:latin typeface="Arial" charset="0"/>
                </a:rPr>
                <a:t>Firma 2</a:t>
              </a:r>
              <a:endParaRPr lang="cs-CZ" altLang="cs-CZ" dirty="0"/>
            </a:p>
          </p:txBody>
        </p:sp>
        <p:sp>
          <p:nvSpPr>
            <p:cNvPr id="140312" name="Line 24"/>
            <p:cNvSpPr>
              <a:spLocks noChangeShapeType="1"/>
            </p:cNvSpPr>
            <p:nvPr/>
          </p:nvSpPr>
          <p:spPr bwMode="auto">
            <a:xfrm>
              <a:off x="1334" y="2337"/>
              <a:ext cx="1" cy="1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40313" name="Rectangle 25"/>
            <p:cNvSpPr>
              <a:spLocks noChangeArrowheads="1"/>
            </p:cNvSpPr>
            <p:nvPr/>
          </p:nvSpPr>
          <p:spPr bwMode="auto">
            <a:xfrm>
              <a:off x="1334" y="2337"/>
              <a:ext cx="12" cy="1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40314" name="Line 26"/>
            <p:cNvSpPr>
              <a:spLocks noChangeShapeType="1"/>
            </p:cNvSpPr>
            <p:nvPr/>
          </p:nvSpPr>
          <p:spPr bwMode="auto">
            <a:xfrm>
              <a:off x="3550" y="2349"/>
              <a:ext cx="1" cy="13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40315" name="Rectangle 27"/>
            <p:cNvSpPr>
              <a:spLocks noChangeArrowheads="1"/>
            </p:cNvSpPr>
            <p:nvPr/>
          </p:nvSpPr>
          <p:spPr bwMode="auto">
            <a:xfrm>
              <a:off x="3550" y="2349"/>
              <a:ext cx="12" cy="13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40316" name="Line 28"/>
            <p:cNvSpPr>
              <a:spLocks noChangeShapeType="1"/>
            </p:cNvSpPr>
            <p:nvPr/>
          </p:nvSpPr>
          <p:spPr bwMode="auto">
            <a:xfrm>
              <a:off x="2442" y="2509"/>
              <a:ext cx="1" cy="11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40317" name="Rectangle 29"/>
            <p:cNvSpPr>
              <a:spLocks noChangeArrowheads="1"/>
            </p:cNvSpPr>
            <p:nvPr/>
          </p:nvSpPr>
          <p:spPr bwMode="auto">
            <a:xfrm>
              <a:off x="2442" y="2509"/>
              <a:ext cx="12" cy="115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40318" name="Line 30"/>
            <p:cNvSpPr>
              <a:spLocks noChangeShapeType="1"/>
            </p:cNvSpPr>
            <p:nvPr/>
          </p:nvSpPr>
          <p:spPr bwMode="auto">
            <a:xfrm>
              <a:off x="386" y="2656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40319" name="Rectangle 31"/>
            <p:cNvSpPr>
              <a:spLocks noChangeArrowheads="1"/>
            </p:cNvSpPr>
            <p:nvPr/>
          </p:nvSpPr>
          <p:spPr bwMode="auto">
            <a:xfrm>
              <a:off x="386" y="2656"/>
              <a:ext cx="12" cy="10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40320" name="Line 32"/>
            <p:cNvSpPr>
              <a:spLocks noChangeShapeType="1"/>
            </p:cNvSpPr>
            <p:nvPr/>
          </p:nvSpPr>
          <p:spPr bwMode="auto">
            <a:xfrm>
              <a:off x="690" y="2668"/>
              <a:ext cx="1" cy="10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40321" name="Rectangle 33"/>
            <p:cNvSpPr>
              <a:spLocks noChangeArrowheads="1"/>
            </p:cNvSpPr>
            <p:nvPr/>
          </p:nvSpPr>
          <p:spPr bwMode="auto">
            <a:xfrm>
              <a:off x="690" y="2668"/>
              <a:ext cx="12" cy="1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40322" name="Line 34"/>
            <p:cNvSpPr>
              <a:spLocks noChangeShapeType="1"/>
            </p:cNvSpPr>
            <p:nvPr/>
          </p:nvSpPr>
          <p:spPr bwMode="auto">
            <a:xfrm>
              <a:off x="1346" y="2337"/>
              <a:ext cx="221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40323" name="Rectangle 35"/>
            <p:cNvSpPr>
              <a:spLocks noChangeArrowheads="1"/>
            </p:cNvSpPr>
            <p:nvPr/>
          </p:nvSpPr>
          <p:spPr bwMode="auto">
            <a:xfrm>
              <a:off x="1346" y="2337"/>
              <a:ext cx="221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40324" name="Line 36"/>
            <p:cNvSpPr>
              <a:spLocks noChangeShapeType="1"/>
            </p:cNvSpPr>
            <p:nvPr/>
          </p:nvSpPr>
          <p:spPr bwMode="auto">
            <a:xfrm>
              <a:off x="1346" y="2496"/>
              <a:ext cx="221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40325" name="Rectangle 37"/>
            <p:cNvSpPr>
              <a:spLocks noChangeArrowheads="1"/>
            </p:cNvSpPr>
            <p:nvPr/>
          </p:nvSpPr>
          <p:spPr bwMode="auto">
            <a:xfrm>
              <a:off x="1346" y="2496"/>
              <a:ext cx="2216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40326" name="Line 38"/>
            <p:cNvSpPr>
              <a:spLocks noChangeShapeType="1"/>
            </p:cNvSpPr>
            <p:nvPr/>
          </p:nvSpPr>
          <p:spPr bwMode="auto">
            <a:xfrm>
              <a:off x="398" y="2656"/>
              <a:ext cx="31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40327" name="Rectangle 39"/>
            <p:cNvSpPr>
              <a:spLocks noChangeArrowheads="1"/>
            </p:cNvSpPr>
            <p:nvPr/>
          </p:nvSpPr>
          <p:spPr bwMode="auto">
            <a:xfrm>
              <a:off x="398" y="2656"/>
              <a:ext cx="3164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40328" name="Line 40"/>
            <p:cNvSpPr>
              <a:spLocks noChangeShapeType="1"/>
            </p:cNvSpPr>
            <p:nvPr/>
          </p:nvSpPr>
          <p:spPr bwMode="auto">
            <a:xfrm>
              <a:off x="702" y="3156"/>
              <a:ext cx="286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40329" name="Rectangle 41"/>
            <p:cNvSpPr>
              <a:spLocks noChangeArrowheads="1"/>
            </p:cNvSpPr>
            <p:nvPr/>
          </p:nvSpPr>
          <p:spPr bwMode="auto">
            <a:xfrm>
              <a:off x="702" y="3156"/>
              <a:ext cx="286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40330" name="Line 42"/>
            <p:cNvSpPr>
              <a:spLocks noChangeShapeType="1"/>
            </p:cNvSpPr>
            <p:nvPr/>
          </p:nvSpPr>
          <p:spPr bwMode="auto">
            <a:xfrm>
              <a:off x="398" y="3656"/>
              <a:ext cx="31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40331" name="Rectangle 43"/>
            <p:cNvSpPr>
              <a:spLocks noChangeArrowheads="1"/>
            </p:cNvSpPr>
            <p:nvPr/>
          </p:nvSpPr>
          <p:spPr bwMode="auto">
            <a:xfrm>
              <a:off x="398" y="3656"/>
              <a:ext cx="3164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</p:grpSp>
      <p:sp>
        <p:nvSpPr>
          <p:cNvPr id="140332" name="AutoShape 44"/>
          <p:cNvSpPr>
            <a:spLocks noChangeArrowheads="1"/>
          </p:cNvSpPr>
          <p:nvPr/>
        </p:nvSpPr>
        <p:spPr bwMode="auto">
          <a:xfrm>
            <a:off x="3875088" y="5051425"/>
            <a:ext cx="1712912" cy="711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40333" name="AutoShape 45"/>
          <p:cNvSpPr>
            <a:spLocks noChangeArrowheads="1"/>
          </p:cNvSpPr>
          <p:nvPr/>
        </p:nvSpPr>
        <p:spPr bwMode="auto">
          <a:xfrm>
            <a:off x="2132013" y="4251325"/>
            <a:ext cx="1712912" cy="711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40334" name="Line 46"/>
          <p:cNvSpPr>
            <a:spLocks noChangeShapeType="1"/>
          </p:cNvSpPr>
          <p:nvPr/>
        </p:nvSpPr>
        <p:spPr bwMode="auto">
          <a:xfrm flipV="1">
            <a:off x="4572000" y="4630738"/>
            <a:ext cx="0" cy="5365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0336" name="Line 48"/>
          <p:cNvSpPr>
            <a:spLocks noChangeShapeType="1"/>
          </p:cNvSpPr>
          <p:nvPr/>
        </p:nvSpPr>
        <p:spPr bwMode="auto">
          <a:xfrm flipH="1">
            <a:off x="3308350" y="5559425"/>
            <a:ext cx="987425" cy="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0338" name="Oval 50"/>
          <p:cNvSpPr>
            <a:spLocks noChangeArrowheads="1"/>
          </p:cNvSpPr>
          <p:nvPr/>
        </p:nvSpPr>
        <p:spPr bwMode="auto">
          <a:xfrm>
            <a:off x="4441825" y="5167313"/>
            <a:ext cx="304800" cy="274637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40339" name="Oval 51"/>
          <p:cNvSpPr>
            <a:spLocks noChangeArrowheads="1"/>
          </p:cNvSpPr>
          <p:nvPr/>
        </p:nvSpPr>
        <p:spPr bwMode="auto">
          <a:xfrm>
            <a:off x="4440238" y="4367213"/>
            <a:ext cx="304800" cy="274637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40340" name="Oval 52"/>
          <p:cNvSpPr>
            <a:spLocks noChangeArrowheads="1"/>
          </p:cNvSpPr>
          <p:nvPr/>
        </p:nvSpPr>
        <p:spPr bwMode="auto">
          <a:xfrm>
            <a:off x="4425950" y="5413375"/>
            <a:ext cx="304800" cy="274638"/>
          </a:xfrm>
          <a:prstGeom prst="ellipse">
            <a:avLst/>
          </a:prstGeom>
          <a:noFill/>
          <a:ln w="1905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cs-CZ" altLang="cs-CZ">
              <a:solidFill>
                <a:srgbClr val="00CC00"/>
              </a:solidFill>
            </a:endParaRPr>
          </a:p>
        </p:txBody>
      </p:sp>
      <p:sp>
        <p:nvSpPr>
          <p:cNvPr id="140341" name="Oval 53"/>
          <p:cNvSpPr>
            <a:spLocks noChangeArrowheads="1"/>
          </p:cNvSpPr>
          <p:nvPr/>
        </p:nvSpPr>
        <p:spPr bwMode="auto">
          <a:xfrm>
            <a:off x="2697163" y="5410200"/>
            <a:ext cx="304800" cy="274638"/>
          </a:xfrm>
          <a:prstGeom prst="ellipse">
            <a:avLst/>
          </a:prstGeom>
          <a:noFill/>
          <a:ln w="1905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cs-CZ" altLang="cs-CZ">
              <a:solidFill>
                <a:srgbClr val="00CC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0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0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0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0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40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0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40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4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140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140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140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4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40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4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140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140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140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32" grpId="0" animBg="1"/>
      <p:bldP spid="140332" grpId="1" animBg="1"/>
      <p:bldP spid="140333" grpId="0" animBg="1"/>
      <p:bldP spid="140333" grpId="1" animBg="1"/>
      <p:bldP spid="140334" grpId="0" animBg="1"/>
      <p:bldP spid="140334" grpId="1" animBg="1"/>
      <p:bldP spid="140336" grpId="0" animBg="1"/>
      <p:bldP spid="140336" grpId="1" animBg="1"/>
      <p:bldP spid="140338" grpId="0" animBg="1"/>
      <p:bldP spid="140338" grpId="1" animBg="1"/>
      <p:bldP spid="140339" grpId="0" animBg="1"/>
      <p:bldP spid="140339" grpId="1" animBg="1"/>
      <p:bldP spid="140340" grpId="0" animBg="1"/>
      <p:bldP spid="140340" grpId="1" animBg="1"/>
      <p:bldP spid="140341" grpId="0" animBg="1"/>
      <p:bldP spid="14034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DBA1FD0-C440-4DF0-B81F-A2405AACC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Základní model vyčišťujících se trhů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5E6CA55A-C943-4F4E-8EA4-A7DC59408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cs-CZ" sz="2000"/>
          </a:p>
        </p:txBody>
      </p:sp>
      <p:sp>
        <p:nvSpPr>
          <p:cNvPr id="125956" name="Text Box 4">
            <a:extLst>
              <a:ext uri="{FF2B5EF4-FFF2-40B4-BE49-F238E27FC236}">
                <a16:creationId xmlns:a16="http://schemas.microsoft.com/office/drawing/2014/main" id="{99284003-DAB0-42CC-9487-375506A28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49300"/>
            <a:ext cx="9144000" cy="602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40000"/>
              </a:spcBef>
              <a:buFontTx/>
              <a:buNone/>
            </a:pPr>
            <a:r>
              <a:rPr lang="en-GB" altLang="cs-CZ" sz="2000"/>
              <a:t>I) </a:t>
            </a:r>
            <a:r>
              <a:rPr lang="cs-CZ" altLang="cs-CZ" sz="2000" i="1" u="sng">
                <a:solidFill>
                  <a:schemeClr val="accent2"/>
                </a:solidFill>
              </a:rPr>
              <a:t>Podmínky a</a:t>
            </a:r>
            <a:r>
              <a:rPr lang="en-GB" altLang="cs-CZ" sz="2000" i="1" u="sng">
                <a:solidFill>
                  <a:schemeClr val="accent2"/>
                </a:solidFill>
              </a:rPr>
              <a:t>greg</a:t>
            </a:r>
            <a:r>
              <a:rPr lang="cs-CZ" altLang="cs-CZ" sz="2000" i="1" u="sng">
                <a:solidFill>
                  <a:schemeClr val="accent2"/>
                </a:solidFill>
              </a:rPr>
              <a:t>átní k</a:t>
            </a:r>
            <a:r>
              <a:rPr lang="en-GB" altLang="cs-CZ" sz="2000" i="1" u="sng">
                <a:solidFill>
                  <a:schemeClr val="accent2"/>
                </a:solidFill>
              </a:rPr>
              <a:t>on</a:t>
            </a:r>
            <a:r>
              <a:rPr lang="cs-CZ" altLang="cs-CZ" sz="2000" i="1" u="sng">
                <a:solidFill>
                  <a:schemeClr val="accent2"/>
                </a:solidFill>
              </a:rPr>
              <a:t>z</a:t>
            </a:r>
            <a:r>
              <a:rPr lang="en-GB" altLang="cs-CZ" sz="2000" i="1" u="sng">
                <a:solidFill>
                  <a:schemeClr val="accent2"/>
                </a:solidFill>
              </a:rPr>
              <a:t>istenc</a:t>
            </a:r>
            <a:r>
              <a:rPr lang="cs-CZ" altLang="cs-CZ" sz="2000" i="1" u="sng">
                <a:solidFill>
                  <a:schemeClr val="accent2"/>
                </a:solidFill>
              </a:rPr>
              <a:t>e</a:t>
            </a:r>
            <a:r>
              <a:rPr lang="en-GB" altLang="cs-CZ" sz="2000" i="1" u="sng">
                <a:solidFill>
                  <a:schemeClr val="accent2"/>
                </a:solidFill>
              </a:rPr>
              <a:t>-</a:t>
            </a:r>
            <a:r>
              <a:rPr lang="en-GB" altLang="cs-CZ" sz="2000"/>
              <a:t> i) </a:t>
            </a:r>
            <a:r>
              <a:rPr lang="cs-CZ" altLang="cs-CZ" sz="2000"/>
              <a:t>Důchod = spotřebě</a:t>
            </a:r>
            <a:r>
              <a:rPr lang="en-GB" altLang="cs-CZ" sz="2000"/>
              <a:t> (</a:t>
            </a:r>
            <a:r>
              <a:rPr lang="cs-CZ" altLang="cs-CZ" sz="2000"/>
              <a:t>rovnováha na trhu zboží</a:t>
            </a:r>
            <a:r>
              <a:rPr lang="en-GB" altLang="cs-CZ" sz="2000"/>
              <a:t>)</a:t>
            </a:r>
          </a:p>
          <a:p>
            <a:pPr eaLnBrk="1" hangingPunct="1">
              <a:lnSpc>
                <a:spcPct val="95000"/>
              </a:lnSpc>
              <a:spcBef>
                <a:spcPct val="40000"/>
              </a:spcBef>
              <a:buFontTx/>
              <a:buNone/>
            </a:pPr>
            <a:r>
              <a:rPr lang="en-GB" altLang="cs-CZ" sz="2000"/>
              <a:t>			ii) </a:t>
            </a:r>
            <a:r>
              <a:rPr lang="cs-CZ" altLang="cs-CZ" sz="2000"/>
              <a:t>A</a:t>
            </a:r>
            <a:r>
              <a:rPr lang="en-GB" altLang="cs-CZ" sz="2000"/>
              <a:t>greg</a:t>
            </a:r>
            <a:r>
              <a:rPr lang="cs-CZ" altLang="cs-CZ" sz="2000"/>
              <a:t>ované </a:t>
            </a:r>
            <a:r>
              <a:rPr lang="en-GB" altLang="cs-CZ" sz="2000"/>
              <a:t>B=0 (</a:t>
            </a:r>
            <a:r>
              <a:rPr lang="cs-CZ" altLang="cs-CZ" sz="2000"/>
              <a:t>rovnováha na trhu obligací</a:t>
            </a:r>
            <a:r>
              <a:rPr lang="en-GB" altLang="cs-CZ" sz="2000"/>
              <a:t>)</a:t>
            </a:r>
          </a:p>
          <a:p>
            <a:pPr eaLnBrk="1" hangingPunct="1">
              <a:lnSpc>
                <a:spcPct val="95000"/>
              </a:lnSpc>
              <a:spcBef>
                <a:spcPct val="40000"/>
              </a:spcBef>
              <a:buFontTx/>
              <a:buNone/>
            </a:pPr>
            <a:r>
              <a:rPr lang="en-GB" altLang="cs-CZ" sz="2000"/>
              <a:t>			iii) M</a:t>
            </a:r>
            <a:r>
              <a:rPr lang="en-GB" altLang="cs-CZ" sz="2000" baseline="-25000"/>
              <a:t>S</a:t>
            </a:r>
            <a:r>
              <a:rPr lang="en-GB" altLang="cs-CZ" sz="2000"/>
              <a:t>=M</a:t>
            </a:r>
            <a:r>
              <a:rPr lang="en-GB" altLang="cs-CZ" sz="2000" baseline="-25000"/>
              <a:t>D</a:t>
            </a:r>
            <a:r>
              <a:rPr lang="en-GB" altLang="cs-CZ" sz="2000"/>
              <a:t> (rovnováha na trhu </a:t>
            </a:r>
            <a:r>
              <a:rPr lang="cs-CZ" altLang="cs-CZ" sz="2000"/>
              <a:t>peněz</a:t>
            </a:r>
            <a:r>
              <a:rPr lang="en-GB" altLang="cs-CZ" sz="2000"/>
              <a:t>)</a:t>
            </a:r>
          </a:p>
          <a:p>
            <a:pPr eaLnBrk="1" hangingPunct="1">
              <a:lnSpc>
                <a:spcPct val="95000"/>
              </a:lnSpc>
              <a:spcBef>
                <a:spcPct val="40000"/>
              </a:spcBef>
              <a:buFontTx/>
              <a:buNone/>
            </a:pPr>
            <a:endParaRPr lang="en-GB" altLang="cs-CZ" sz="2000"/>
          </a:p>
          <a:p>
            <a:pPr eaLnBrk="1" hangingPunct="1">
              <a:lnSpc>
                <a:spcPct val="95000"/>
              </a:lnSpc>
              <a:spcBef>
                <a:spcPct val="40000"/>
              </a:spcBef>
              <a:buFontTx/>
              <a:buNone/>
            </a:pPr>
            <a:r>
              <a:rPr lang="en-GB" altLang="cs-CZ" sz="2000"/>
              <a:t>II) </a:t>
            </a:r>
            <a:r>
              <a:rPr lang="en-GB" altLang="cs-CZ" sz="2000" i="1" u="sng">
                <a:solidFill>
                  <a:schemeClr val="accent2"/>
                </a:solidFill>
              </a:rPr>
              <a:t>Walras</a:t>
            </a:r>
            <a:r>
              <a:rPr lang="cs-CZ" altLang="cs-CZ" sz="2000" i="1" u="sng">
                <a:solidFill>
                  <a:schemeClr val="accent2"/>
                </a:solidFill>
              </a:rPr>
              <a:t>ův zákon trhů</a:t>
            </a:r>
            <a:r>
              <a:rPr lang="en-GB" altLang="cs-CZ" sz="2000" i="1" u="sng">
                <a:solidFill>
                  <a:schemeClr val="accent2"/>
                </a:solidFill>
              </a:rPr>
              <a:t>-</a:t>
            </a:r>
            <a:r>
              <a:rPr lang="en-GB" altLang="cs-CZ" sz="2000"/>
              <a:t> </a:t>
            </a:r>
            <a:r>
              <a:rPr lang="cs-CZ" altLang="cs-CZ" sz="2000"/>
              <a:t>pokud platí </a:t>
            </a:r>
            <a:r>
              <a:rPr lang="en-GB" altLang="cs-CZ" sz="2000"/>
              <a:t>2 </a:t>
            </a:r>
            <a:r>
              <a:rPr lang="cs-CZ" altLang="cs-CZ" sz="2000"/>
              <a:t>podmínky </a:t>
            </a:r>
            <a:r>
              <a:rPr lang="en-GB" altLang="cs-CZ" sz="2000"/>
              <a:t>A</a:t>
            </a:r>
            <a:r>
              <a:rPr lang="cs-CZ" altLang="cs-CZ" sz="2000"/>
              <a:t>K, pak musí platit i třetí</a:t>
            </a:r>
            <a:endParaRPr lang="en-GB" altLang="cs-CZ" sz="2000"/>
          </a:p>
          <a:p>
            <a:pPr eaLnBrk="1" hangingPunct="1">
              <a:spcBef>
                <a:spcPct val="60000"/>
              </a:spcBef>
              <a:buFontTx/>
              <a:buNone/>
            </a:pPr>
            <a:r>
              <a:rPr lang="cs-CZ" altLang="cs-CZ" sz="2000"/>
              <a:t>Pro každou z domácností musí platit</a:t>
            </a:r>
            <a:r>
              <a:rPr lang="en-GB" altLang="cs-CZ" sz="2000"/>
              <a:t>:</a:t>
            </a:r>
          </a:p>
          <a:p>
            <a:pPr eaLnBrk="1" hangingPunct="1">
              <a:spcBef>
                <a:spcPct val="60000"/>
              </a:spcBef>
              <a:buFontTx/>
              <a:buNone/>
            </a:pPr>
            <a:endParaRPr lang="en-GB" altLang="cs-CZ" sz="2000"/>
          </a:p>
          <a:p>
            <a:pPr eaLnBrk="1" hangingPunct="1">
              <a:spcBef>
                <a:spcPct val="60000"/>
              </a:spcBef>
              <a:buFontTx/>
              <a:buNone/>
            </a:pPr>
            <a:r>
              <a:rPr lang="en-GB" altLang="cs-CZ" sz="2000"/>
              <a:t>Agrega</a:t>
            </a:r>
            <a:r>
              <a:rPr lang="cs-CZ" altLang="cs-CZ" sz="2000"/>
              <a:t>ce pro všechny domácnosti</a:t>
            </a:r>
            <a:r>
              <a:rPr lang="en-GB" altLang="cs-CZ" sz="200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cs-CZ" sz="2000"/>
              <a:t>(</a:t>
            </a:r>
            <a:r>
              <a:rPr lang="cs-CZ" altLang="cs-CZ" sz="2000"/>
              <a:t>s </a:t>
            </a:r>
            <a:r>
              <a:rPr lang="en-GB" altLang="cs-CZ" sz="2000"/>
              <a:t>u</a:t>
            </a:r>
            <a:r>
              <a:rPr lang="cs-CZ" altLang="cs-CZ" sz="2000"/>
              <a:t>žitím </a:t>
            </a:r>
            <a:r>
              <a:rPr lang="en-GB" altLang="cs-CZ" sz="2000"/>
              <a:t>              a              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/>
              <a:t>Po přeskupení</a:t>
            </a:r>
            <a:r>
              <a:rPr lang="en-GB" altLang="cs-CZ" sz="200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cs-CZ" sz="2000"/>
              <a:t>(</a:t>
            </a:r>
            <a:r>
              <a:rPr lang="cs-CZ" altLang="cs-CZ" sz="2000"/>
              <a:t>s užitím předp.</a:t>
            </a:r>
            <a:r>
              <a:rPr lang="en-GB" altLang="cs-CZ" sz="2000"/>
              <a:t> </a:t>
            </a:r>
            <a:r>
              <a:rPr lang="en-GB" altLang="cs-CZ" sz="2000" b="1" i="1"/>
              <a:t>B</a:t>
            </a:r>
            <a:r>
              <a:rPr lang="en-GB" altLang="cs-CZ" sz="2000" b="1" i="1" baseline="-25000"/>
              <a:t>0</a:t>
            </a:r>
            <a:r>
              <a:rPr lang="en-GB" altLang="cs-CZ" sz="2000" b="1" i="1"/>
              <a:t>=</a:t>
            </a:r>
            <a:r>
              <a:rPr lang="en-GB" altLang="cs-CZ" sz="2000"/>
              <a:t>0)</a:t>
            </a:r>
          </a:p>
          <a:p>
            <a:pPr eaLnBrk="1" hangingPunct="1">
              <a:spcBef>
                <a:spcPct val="60000"/>
              </a:spcBef>
              <a:buFontTx/>
              <a:buNone/>
            </a:pPr>
            <a:r>
              <a:rPr lang="en-GB" altLang="cs-CZ" sz="2000"/>
              <a:t>			</a:t>
            </a:r>
            <a:r>
              <a:rPr lang="en-GB" altLang="cs-CZ" sz="2400"/>
              <a:t>i) </a:t>
            </a:r>
            <a:r>
              <a:rPr lang="en-GB" altLang="cs-CZ" sz="2400" i="1"/>
              <a:t>C</a:t>
            </a:r>
            <a:r>
              <a:rPr lang="en-GB" altLang="cs-CZ" sz="2400" i="1" baseline="-25000"/>
              <a:t>1</a:t>
            </a:r>
            <a:r>
              <a:rPr lang="en-GB" altLang="cs-CZ" sz="2400" i="1"/>
              <a:t>=Y</a:t>
            </a:r>
            <a:r>
              <a:rPr lang="en-GB" altLang="cs-CZ" sz="2400" i="1" baseline="-25000"/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cs-CZ" sz="2400"/>
              <a:t>			ii) </a:t>
            </a:r>
            <a:r>
              <a:rPr lang="en-GB" altLang="cs-CZ" sz="2400" i="1"/>
              <a:t>B</a:t>
            </a:r>
            <a:r>
              <a:rPr lang="en-GB" altLang="cs-CZ" sz="2400" i="1" baseline="-25000"/>
              <a:t>1</a:t>
            </a:r>
            <a:r>
              <a:rPr lang="en-GB" altLang="cs-CZ" sz="2400" i="1"/>
              <a:t>=0</a:t>
            </a:r>
            <a:endParaRPr lang="cs-CZ" altLang="cs-CZ" sz="2400" i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cs-CZ" sz="2400"/>
              <a:t>			iii) </a:t>
            </a:r>
            <a:r>
              <a:rPr lang="en-GB" altLang="cs-CZ" sz="2400" i="1"/>
              <a:t>M</a:t>
            </a:r>
            <a:r>
              <a:rPr lang="en-GB" altLang="cs-CZ" sz="2400" i="1" baseline="-25000"/>
              <a:t>0</a:t>
            </a:r>
            <a:r>
              <a:rPr lang="en-GB" altLang="cs-CZ" sz="2400" i="1"/>
              <a:t>=M</a:t>
            </a:r>
            <a:r>
              <a:rPr lang="en-GB" altLang="cs-CZ" sz="2400" i="1" baseline="-25000"/>
              <a:t>1</a:t>
            </a:r>
            <a:r>
              <a:rPr lang="en-GB" altLang="cs-CZ" sz="2000" baseline="-25000"/>
              <a:t>	</a:t>
            </a:r>
          </a:p>
        </p:txBody>
      </p:sp>
      <p:graphicFrame>
        <p:nvGraphicFramePr>
          <p:cNvPr id="125957" name="Object 5">
            <a:extLst>
              <a:ext uri="{FF2B5EF4-FFF2-40B4-BE49-F238E27FC236}">
                <a16:creationId xmlns:a16="http://schemas.microsoft.com/office/drawing/2014/main" id="{2A8F94D8-C47C-46ED-9E0A-8AF26C6A0B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08450" y="2765425"/>
          <a:ext cx="388302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2" imgW="2044700" imgH="419100" progId="Equation.3">
                  <p:embed/>
                </p:oleObj>
              </mc:Choice>
              <mc:Fallback>
                <p:oleObj name="Rovnice" r:id="rId2" imgW="2044700" imgH="419100" progId="Equation.3">
                  <p:embed/>
                  <p:pic>
                    <p:nvPicPr>
                      <p:cNvPr id="125957" name="Object 5">
                        <a:extLst>
                          <a:ext uri="{FF2B5EF4-FFF2-40B4-BE49-F238E27FC236}">
                            <a16:creationId xmlns:a16="http://schemas.microsoft.com/office/drawing/2014/main" id="{2A8F94D8-C47C-46ED-9E0A-8AF26C6A0B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2765425"/>
                        <a:ext cx="3883025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>
            <a:extLst>
              <a:ext uri="{FF2B5EF4-FFF2-40B4-BE49-F238E27FC236}">
                <a16:creationId xmlns:a16="http://schemas.microsoft.com/office/drawing/2014/main" id="{FB7BF2B7-CC17-4AE7-9A15-1CAB66DC57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2775" y="3856038"/>
          <a:ext cx="3573463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4" imgW="1879600" imgH="342900" progId="Equation.3">
                  <p:embed/>
                </p:oleObj>
              </mc:Choice>
              <mc:Fallback>
                <p:oleObj name="Rovnice" r:id="rId4" imgW="1879600" imgH="342900" progId="Equation.3">
                  <p:embed/>
                  <p:pic>
                    <p:nvPicPr>
                      <p:cNvPr id="125958" name="Object 6">
                        <a:extLst>
                          <a:ext uri="{FF2B5EF4-FFF2-40B4-BE49-F238E27FC236}">
                            <a16:creationId xmlns:a16="http://schemas.microsoft.com/office/drawing/2014/main" id="{FB7BF2B7-CC17-4AE7-9A15-1CAB66DC57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2775" y="3856038"/>
                        <a:ext cx="3573463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9" name="Object 7">
            <a:extLst>
              <a:ext uri="{FF2B5EF4-FFF2-40B4-BE49-F238E27FC236}">
                <a16:creationId xmlns:a16="http://schemas.microsoft.com/office/drawing/2014/main" id="{29134D0A-502D-4DE4-9025-842FE18323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3300" y="4222750"/>
          <a:ext cx="8239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6" imgW="634725" imgH="342751" progId="Equation.3">
                  <p:embed/>
                </p:oleObj>
              </mc:Choice>
              <mc:Fallback>
                <p:oleObj name="Rovnice" r:id="rId6" imgW="634725" imgH="342751" progId="Equation.3">
                  <p:embed/>
                  <p:pic>
                    <p:nvPicPr>
                      <p:cNvPr id="125959" name="Object 7">
                        <a:extLst>
                          <a:ext uri="{FF2B5EF4-FFF2-40B4-BE49-F238E27FC236}">
                            <a16:creationId xmlns:a16="http://schemas.microsoft.com/office/drawing/2014/main" id="{29134D0A-502D-4DE4-9025-842FE18323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4222750"/>
                        <a:ext cx="8239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0" name="Object 8">
            <a:extLst>
              <a:ext uri="{FF2B5EF4-FFF2-40B4-BE49-F238E27FC236}">
                <a16:creationId xmlns:a16="http://schemas.microsoft.com/office/drawing/2014/main" id="{AE316C05-C204-4165-839E-5D0BF3CA4D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4187825"/>
          <a:ext cx="8429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8" imgW="647419" imgH="342751" progId="Equation.3">
                  <p:embed/>
                </p:oleObj>
              </mc:Choice>
              <mc:Fallback>
                <p:oleObj name="Rovnice" r:id="rId8" imgW="647419" imgH="342751" progId="Equation.3">
                  <p:embed/>
                  <p:pic>
                    <p:nvPicPr>
                      <p:cNvPr id="125960" name="Object 8">
                        <a:extLst>
                          <a:ext uri="{FF2B5EF4-FFF2-40B4-BE49-F238E27FC236}">
                            <a16:creationId xmlns:a16="http://schemas.microsoft.com/office/drawing/2014/main" id="{AE316C05-C204-4165-839E-5D0BF3CA4D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4187825"/>
                        <a:ext cx="84296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1" name="Object 9">
            <a:extLst>
              <a:ext uri="{FF2B5EF4-FFF2-40B4-BE49-F238E27FC236}">
                <a16:creationId xmlns:a16="http://schemas.microsoft.com/office/drawing/2014/main" id="{FC10386A-C43A-4144-927A-38BDD7D69D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3225" y="4749800"/>
          <a:ext cx="36449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10" imgW="1917700" imgH="431800" progId="Equation.3">
                  <p:embed/>
                </p:oleObj>
              </mc:Choice>
              <mc:Fallback>
                <p:oleObj name="Rovnice" r:id="rId10" imgW="1917700" imgH="431800" progId="Equation.3">
                  <p:embed/>
                  <p:pic>
                    <p:nvPicPr>
                      <p:cNvPr id="125961" name="Object 9">
                        <a:extLst>
                          <a:ext uri="{FF2B5EF4-FFF2-40B4-BE49-F238E27FC236}">
                            <a16:creationId xmlns:a16="http://schemas.microsoft.com/office/drawing/2014/main" id="{FC10386A-C43A-4144-927A-38BDD7D69D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225" y="4749800"/>
                        <a:ext cx="364490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2" name="AutoShape 10">
            <a:extLst>
              <a:ext uri="{FF2B5EF4-FFF2-40B4-BE49-F238E27FC236}">
                <a16:creationId xmlns:a16="http://schemas.microsoft.com/office/drawing/2014/main" id="{F9DB5892-84F3-435C-B6EB-2FD7BED8C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3" y="5605463"/>
            <a:ext cx="1487487" cy="1252537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125963" name="AutoShape 11">
            <a:extLst>
              <a:ext uri="{FF2B5EF4-FFF2-40B4-BE49-F238E27FC236}">
                <a16:creationId xmlns:a16="http://schemas.microsoft.com/office/drawing/2014/main" id="{54916996-5AF9-409D-8586-7255490D0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675" y="4721225"/>
            <a:ext cx="3841750" cy="833438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125964" name="Line 12">
            <a:extLst>
              <a:ext uri="{FF2B5EF4-FFF2-40B4-BE49-F238E27FC236}">
                <a16:creationId xmlns:a16="http://schemas.microsoft.com/office/drawing/2014/main" id="{1C3898B9-2C44-46A1-963C-CFC78A1DF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7675" y="6283325"/>
            <a:ext cx="350838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25965" name="Line 13">
            <a:extLst>
              <a:ext uri="{FF2B5EF4-FFF2-40B4-BE49-F238E27FC236}">
                <a16:creationId xmlns:a16="http://schemas.microsoft.com/office/drawing/2014/main" id="{CB8CD192-94A2-408F-9420-1FF7F1CAB6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3113" y="5557838"/>
            <a:ext cx="0" cy="3476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25966" name="Text Box 14">
            <a:extLst>
              <a:ext uri="{FF2B5EF4-FFF2-40B4-BE49-F238E27FC236}">
                <a16:creationId xmlns:a16="http://schemas.microsoft.com/office/drawing/2014/main" id="{2093FF1F-A130-430C-AA63-18774BCBA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5038" y="5916613"/>
            <a:ext cx="38036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Pokud platí dvě podmínky, musí platit i ta třetí; stačí sledovat pouze dva trhy</a:t>
            </a:r>
            <a:endParaRPr lang="en-GB" altLang="cs-CZ" sz="200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cs-CZ" altLang="cs-CZ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5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5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59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59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59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59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259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259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2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59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259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259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25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2" grpId="0" animBg="1"/>
      <p:bldP spid="12596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9595FC1-2E49-42C6-B9C5-2C5BE2B4B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RBC </a:t>
            </a:r>
            <a:r>
              <a:rPr lang="cs-CZ" altLang="cs-CZ" sz="2800" b="1" i="1">
                <a:solidFill>
                  <a:schemeClr val="tx2"/>
                </a:solidFill>
              </a:rPr>
              <a:t>t</a:t>
            </a:r>
            <a:r>
              <a:rPr lang="en-GB" altLang="cs-CZ" sz="2800" b="1" i="1">
                <a:solidFill>
                  <a:schemeClr val="tx2"/>
                </a:solidFill>
              </a:rPr>
              <a:t>eor</a:t>
            </a:r>
            <a:r>
              <a:rPr lang="cs-CZ" altLang="cs-CZ" sz="2800" b="1" i="1">
                <a:solidFill>
                  <a:schemeClr val="tx2"/>
                </a:solidFill>
              </a:rPr>
              <a:t>ie</a:t>
            </a:r>
            <a:r>
              <a:rPr lang="en-GB" altLang="cs-CZ" sz="2800" b="1" i="1">
                <a:solidFill>
                  <a:schemeClr val="tx2"/>
                </a:solidFill>
              </a:rPr>
              <a:t>- T</a:t>
            </a:r>
            <a:r>
              <a:rPr lang="cs-CZ" altLang="cs-CZ" sz="2800" b="1" i="1">
                <a:solidFill>
                  <a:schemeClr val="tx2"/>
                </a:solidFill>
              </a:rPr>
              <a:t>rh zboží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D5D0B113-FE68-4BED-8BD9-F9361D045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cs-CZ" sz="2000"/>
          </a:p>
        </p:txBody>
      </p:sp>
      <p:sp>
        <p:nvSpPr>
          <p:cNvPr id="126980" name="Text Box 4">
            <a:extLst>
              <a:ext uri="{FF2B5EF4-FFF2-40B4-BE49-F238E27FC236}">
                <a16:creationId xmlns:a16="http://schemas.microsoft.com/office/drawing/2014/main" id="{81B9DE01-9F5F-4466-9557-1A2B8C855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42963"/>
            <a:ext cx="9144000" cy="117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/>
              <a:t>Vyčištění trhů: </a:t>
            </a:r>
            <a:r>
              <a:rPr lang="en-GB" altLang="cs-CZ" sz="2400" b="1" i="1"/>
              <a:t>C=Y </a:t>
            </a:r>
            <a:r>
              <a:rPr lang="cs-CZ" altLang="cs-CZ" sz="2400"/>
              <a:t>or</a:t>
            </a:r>
            <a:r>
              <a:rPr lang="en-GB" altLang="cs-CZ" sz="2400" b="1" i="1"/>
              <a:t>Y</a:t>
            </a:r>
            <a:r>
              <a:rPr lang="en-GB" altLang="cs-CZ" sz="2400" b="1" i="1" baseline="-25000"/>
              <a:t>D </a:t>
            </a:r>
            <a:r>
              <a:rPr lang="en-GB" altLang="cs-CZ" sz="2400" b="1" i="1"/>
              <a:t>(</a:t>
            </a:r>
            <a:r>
              <a:rPr lang="cs-CZ" altLang="cs-CZ" sz="2400" b="1" i="1"/>
              <a:t>i</a:t>
            </a:r>
            <a:r>
              <a:rPr lang="en-GB" altLang="cs-CZ" sz="2400" b="1" i="1"/>
              <a:t>,...) = Y</a:t>
            </a:r>
            <a:r>
              <a:rPr lang="en-GB" altLang="cs-CZ" sz="2400" b="1" i="1" baseline="-25000"/>
              <a:t>S</a:t>
            </a:r>
            <a:r>
              <a:rPr lang="en-GB" altLang="cs-CZ" sz="2400" b="1" i="1"/>
              <a:t> (</a:t>
            </a:r>
            <a:r>
              <a:rPr lang="cs-CZ" altLang="cs-CZ" sz="2400" b="1" i="1"/>
              <a:t>i</a:t>
            </a:r>
            <a:r>
              <a:rPr lang="en-GB" altLang="cs-CZ" sz="2400" b="1" i="1"/>
              <a:t>,...)</a:t>
            </a:r>
            <a:r>
              <a:rPr lang="en-GB" altLang="cs-CZ" sz="2400"/>
              <a:t>- </a:t>
            </a:r>
            <a:r>
              <a:rPr lang="cs-CZ" altLang="cs-CZ" sz="2000"/>
              <a:t>vyčišťující veličina- úroková míra</a:t>
            </a:r>
            <a:endParaRPr lang="en-GB" altLang="cs-CZ" sz="2000"/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cs-CZ" sz="2400"/>
              <a:t>1) </a:t>
            </a:r>
            <a:r>
              <a:rPr lang="en-GB" altLang="cs-CZ" sz="2400">
                <a:sym typeface="Symbol" panose="05050102010706020507" pitchFamily="18" charset="2"/>
              </a:rPr>
              <a:t></a:t>
            </a:r>
            <a:r>
              <a:rPr lang="en-GB" altLang="cs-CZ" sz="2400" b="1" i="1">
                <a:sym typeface="Symbol" panose="05050102010706020507" pitchFamily="18" charset="2"/>
              </a:rPr>
              <a:t>i</a:t>
            </a:r>
            <a:r>
              <a:rPr lang="en-GB" altLang="cs-CZ" sz="2400" i="1">
                <a:sym typeface="Symbol" panose="05050102010706020507" pitchFamily="18" charset="2"/>
              </a:rPr>
              <a:t> </a:t>
            </a:r>
            <a:r>
              <a:rPr lang="en-GB" altLang="cs-CZ" sz="2400">
                <a:sym typeface="Symbol" panose="05050102010706020507" pitchFamily="18" charset="2"/>
              </a:rPr>
              <a:t> intertempor</a:t>
            </a:r>
            <a:r>
              <a:rPr lang="cs-CZ" altLang="cs-CZ" sz="2400">
                <a:sym typeface="Symbol" panose="05050102010706020507" pitchFamily="18" charset="2"/>
              </a:rPr>
              <a:t>ální </a:t>
            </a:r>
            <a:r>
              <a:rPr lang="en-GB" altLang="cs-CZ" sz="2400">
                <a:sym typeface="Symbol" panose="05050102010706020507" pitchFamily="18" charset="2"/>
              </a:rPr>
              <a:t>substitu</a:t>
            </a:r>
            <a:r>
              <a:rPr lang="cs-CZ" altLang="cs-CZ" sz="2400">
                <a:sym typeface="Symbol" panose="05050102010706020507" pitchFamily="18" charset="2"/>
              </a:rPr>
              <a:t>ce;</a:t>
            </a:r>
            <a:r>
              <a:rPr lang="en-GB" altLang="cs-CZ" sz="2400">
                <a:sym typeface="Symbol" panose="05050102010706020507" pitchFamily="18" charset="2"/>
              </a:rPr>
              <a:t> t</a:t>
            </a:r>
            <a:r>
              <a:rPr lang="cs-CZ" altLang="cs-CZ" sz="2400">
                <a:sym typeface="Symbol" panose="05050102010706020507" pitchFamily="18" charset="2"/>
              </a:rPr>
              <a:t>edy</a:t>
            </a:r>
            <a:r>
              <a:rPr lang="en-GB" altLang="cs-CZ" sz="2400">
                <a:sym typeface="Symbol" panose="05050102010706020507" pitchFamily="18" charset="2"/>
              </a:rPr>
              <a:t> </a:t>
            </a:r>
            <a:r>
              <a:rPr lang="en-GB" altLang="cs-CZ" sz="2400" b="1" i="1">
                <a:sym typeface="Symbol" panose="05050102010706020507" pitchFamily="18" charset="2"/>
              </a:rPr>
              <a:t>c</a:t>
            </a:r>
            <a:r>
              <a:rPr lang="en-GB" altLang="cs-CZ" sz="2400">
                <a:sym typeface="Symbol" panose="05050102010706020507" pitchFamily="18" charset="2"/>
              </a:rPr>
              <a:t> a </a:t>
            </a:r>
            <a:r>
              <a:rPr lang="en-GB" altLang="cs-CZ" sz="2400" b="1" i="1">
                <a:sym typeface="Symbol" panose="05050102010706020507" pitchFamily="18" charset="2"/>
              </a:rPr>
              <a:t>l</a:t>
            </a:r>
            <a:r>
              <a:rPr lang="en-GB" altLang="cs-CZ" sz="2400" i="1">
                <a:sym typeface="Symbol" panose="05050102010706020507" pitchFamily="18" charset="2"/>
              </a:rPr>
              <a:t> </a:t>
            </a:r>
            <a:r>
              <a:rPr lang="en-GB" altLang="cs-CZ" sz="2400">
                <a:sym typeface="Symbol" panose="05050102010706020507" pitchFamily="18" charset="2"/>
              </a:rPr>
              <a:t> </a:t>
            </a:r>
            <a:r>
              <a:rPr lang="en-GB" altLang="cs-CZ" sz="2400" b="1" i="1">
                <a:sym typeface="Symbol" panose="05050102010706020507" pitchFamily="18" charset="2"/>
              </a:rPr>
              <a:t>y</a:t>
            </a:r>
            <a:r>
              <a:rPr lang="en-GB" altLang="cs-CZ" sz="2400" i="1">
                <a:sym typeface="Symbol" panose="05050102010706020507" pitchFamily="18" charset="2"/>
              </a:rPr>
              <a:t> </a:t>
            </a:r>
            <a:r>
              <a:rPr lang="en-GB" altLang="cs-CZ" sz="2400">
                <a:sym typeface="Symbol" panose="05050102010706020507" pitchFamily="18" charset="2"/>
              </a:rPr>
              <a:t>–</a:t>
            </a:r>
            <a:r>
              <a:rPr lang="cs-CZ" altLang="cs-CZ" sz="2400">
                <a:sym typeface="Symbol" panose="05050102010706020507" pitchFamily="18" charset="2"/>
              </a:rPr>
              <a:t>pohyb po křivce</a:t>
            </a:r>
            <a:r>
              <a:rPr lang="en-GB" altLang="cs-CZ" sz="2000">
                <a:sym typeface="Symbol" panose="05050102010706020507" pitchFamily="18" charset="2"/>
              </a:rPr>
              <a:t>				</a:t>
            </a:r>
            <a:endParaRPr lang="en-GB" altLang="cs-CZ" sz="2000"/>
          </a:p>
        </p:txBody>
      </p:sp>
      <p:graphicFrame>
        <p:nvGraphicFramePr>
          <p:cNvPr id="126981" name="Object 5">
            <a:extLst>
              <a:ext uri="{FF2B5EF4-FFF2-40B4-BE49-F238E27FC236}">
                <a16:creationId xmlns:a16="http://schemas.microsoft.com/office/drawing/2014/main" id="{B0770735-FA2D-477D-95B9-E041481B80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800" y="3441700"/>
          <a:ext cx="3836988" cy="341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2258568" imgH="2008632" progId="Word.Picture.8">
                  <p:embed/>
                </p:oleObj>
              </mc:Choice>
              <mc:Fallback>
                <p:oleObj name="obrázek" r:id="rId2" imgW="2258568" imgH="2008632" progId="Word.Picture.8">
                  <p:embed/>
                  <p:pic>
                    <p:nvPicPr>
                      <p:cNvPr id="126981" name="Object 5">
                        <a:extLst>
                          <a:ext uri="{FF2B5EF4-FFF2-40B4-BE49-F238E27FC236}">
                            <a16:creationId xmlns:a16="http://schemas.microsoft.com/office/drawing/2014/main" id="{B0770735-FA2D-477D-95B9-E041481B80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3441700"/>
                        <a:ext cx="3836988" cy="341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3">
            <a:extLst>
              <a:ext uri="{FF2B5EF4-FFF2-40B4-BE49-F238E27FC236}">
                <a16:creationId xmlns:a16="http://schemas.microsoft.com/office/drawing/2014/main" id="{428A6BCA-BF49-44A0-AA66-AE0846085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cs-CZ" sz="2000"/>
          </a:p>
        </p:txBody>
      </p:sp>
      <p:graphicFrame>
        <p:nvGraphicFramePr>
          <p:cNvPr id="40963" name="Object 5">
            <a:extLst>
              <a:ext uri="{FF2B5EF4-FFF2-40B4-BE49-F238E27FC236}">
                <a16:creationId xmlns:a16="http://schemas.microsoft.com/office/drawing/2014/main" id="{8A4BB3C2-F832-49B2-8C8E-3F9BCEB4D7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800" y="3441700"/>
          <a:ext cx="3836988" cy="341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2254706" imgH="2015038" progId="Word.Picture.8">
                  <p:embed/>
                </p:oleObj>
              </mc:Choice>
              <mc:Fallback>
                <p:oleObj name="Picture" r:id="rId2" imgW="2254706" imgH="2015038" progId="Word.Picture.8">
                  <p:embed/>
                  <p:pic>
                    <p:nvPicPr>
                      <p:cNvPr id="40963" name="Object 5">
                        <a:extLst>
                          <a:ext uri="{FF2B5EF4-FFF2-40B4-BE49-F238E27FC236}">
                            <a16:creationId xmlns:a16="http://schemas.microsoft.com/office/drawing/2014/main" id="{8A4BB3C2-F832-49B2-8C8E-3F9BCEB4D7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3441700"/>
                        <a:ext cx="3836988" cy="341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Rectangle 6">
            <a:extLst>
              <a:ext uri="{FF2B5EF4-FFF2-40B4-BE49-F238E27FC236}">
                <a16:creationId xmlns:a16="http://schemas.microsoft.com/office/drawing/2014/main" id="{DF7BB40F-1941-4587-8406-E9AB16384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RBC </a:t>
            </a:r>
            <a:r>
              <a:rPr lang="cs-CZ" altLang="cs-CZ" sz="2800" b="1" i="1">
                <a:solidFill>
                  <a:schemeClr val="tx2"/>
                </a:solidFill>
              </a:rPr>
              <a:t>t</a:t>
            </a:r>
            <a:r>
              <a:rPr lang="en-GB" altLang="cs-CZ" sz="2800" b="1" i="1">
                <a:solidFill>
                  <a:schemeClr val="tx2"/>
                </a:solidFill>
              </a:rPr>
              <a:t>eor</a:t>
            </a:r>
            <a:r>
              <a:rPr lang="cs-CZ" altLang="cs-CZ" sz="2800" b="1" i="1">
                <a:solidFill>
                  <a:schemeClr val="tx2"/>
                </a:solidFill>
              </a:rPr>
              <a:t>ie</a:t>
            </a:r>
            <a:r>
              <a:rPr lang="en-GB" altLang="cs-CZ" sz="2800" b="1" i="1">
                <a:solidFill>
                  <a:schemeClr val="tx2"/>
                </a:solidFill>
              </a:rPr>
              <a:t>- T</a:t>
            </a:r>
            <a:r>
              <a:rPr lang="cs-CZ" altLang="cs-CZ" sz="2800" b="1" i="1">
                <a:solidFill>
                  <a:schemeClr val="tx2"/>
                </a:solidFill>
              </a:rPr>
              <a:t>rh zboží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40965" name="Text Box 7">
            <a:extLst>
              <a:ext uri="{FF2B5EF4-FFF2-40B4-BE49-F238E27FC236}">
                <a16:creationId xmlns:a16="http://schemas.microsoft.com/office/drawing/2014/main" id="{C4521FBF-0D52-4936-93D4-9D3AF7F55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42963"/>
            <a:ext cx="9144000" cy="116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/>
              <a:t>Vyčištění trhů: </a:t>
            </a:r>
            <a:r>
              <a:rPr lang="en-GB" altLang="cs-CZ" sz="2400" b="1" i="1"/>
              <a:t>C=Y </a:t>
            </a:r>
            <a:r>
              <a:rPr lang="cs-CZ" altLang="cs-CZ" sz="2400"/>
              <a:t>or</a:t>
            </a:r>
            <a:r>
              <a:rPr lang="en-GB" altLang="cs-CZ" sz="2400" b="1" i="1"/>
              <a:t>Y</a:t>
            </a:r>
            <a:r>
              <a:rPr lang="en-GB" altLang="cs-CZ" sz="2400" b="1" i="1" baseline="-25000"/>
              <a:t>D </a:t>
            </a:r>
            <a:r>
              <a:rPr lang="en-GB" altLang="cs-CZ" sz="2400" b="1" i="1"/>
              <a:t>(R,...) = Y</a:t>
            </a:r>
            <a:r>
              <a:rPr lang="en-GB" altLang="cs-CZ" sz="2400" b="1" i="1" baseline="-25000"/>
              <a:t>S</a:t>
            </a:r>
            <a:r>
              <a:rPr lang="en-GB" altLang="cs-CZ" sz="2400" b="1" i="1"/>
              <a:t> (R,...)</a:t>
            </a:r>
            <a:r>
              <a:rPr lang="en-GB" altLang="cs-CZ" sz="2400"/>
              <a:t>- </a:t>
            </a:r>
            <a:r>
              <a:rPr lang="cs-CZ" altLang="cs-CZ" sz="2000"/>
              <a:t>vyčišťující veličina- úroková míra</a:t>
            </a:r>
            <a:endParaRPr lang="en-GB" altLang="cs-CZ" sz="2000"/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cs-CZ" sz="2400"/>
              <a:t>1) </a:t>
            </a:r>
            <a:r>
              <a:rPr lang="en-GB" altLang="cs-CZ" sz="2400">
                <a:sym typeface="Symbol" panose="05050102010706020507" pitchFamily="18" charset="2"/>
              </a:rPr>
              <a:t></a:t>
            </a:r>
            <a:r>
              <a:rPr lang="en-GB" altLang="cs-CZ" sz="2400" b="1" i="1">
                <a:sym typeface="Symbol" panose="05050102010706020507" pitchFamily="18" charset="2"/>
              </a:rPr>
              <a:t>i</a:t>
            </a:r>
            <a:r>
              <a:rPr lang="en-GB" altLang="cs-CZ" sz="2400" i="1">
                <a:sym typeface="Symbol" panose="05050102010706020507" pitchFamily="18" charset="2"/>
              </a:rPr>
              <a:t> </a:t>
            </a:r>
            <a:r>
              <a:rPr lang="en-GB" altLang="cs-CZ" sz="2400">
                <a:sym typeface="Symbol" panose="05050102010706020507" pitchFamily="18" charset="2"/>
              </a:rPr>
              <a:t> intertempor</a:t>
            </a:r>
            <a:r>
              <a:rPr lang="cs-CZ" altLang="cs-CZ" sz="2400">
                <a:sym typeface="Symbol" panose="05050102010706020507" pitchFamily="18" charset="2"/>
              </a:rPr>
              <a:t>ální </a:t>
            </a:r>
            <a:r>
              <a:rPr lang="en-GB" altLang="cs-CZ" sz="2400">
                <a:sym typeface="Symbol" panose="05050102010706020507" pitchFamily="18" charset="2"/>
              </a:rPr>
              <a:t>substitu</a:t>
            </a:r>
            <a:r>
              <a:rPr lang="cs-CZ" altLang="cs-CZ" sz="2400">
                <a:sym typeface="Symbol" panose="05050102010706020507" pitchFamily="18" charset="2"/>
              </a:rPr>
              <a:t>ce;</a:t>
            </a:r>
            <a:r>
              <a:rPr lang="en-GB" altLang="cs-CZ" sz="2400">
                <a:sym typeface="Symbol" panose="05050102010706020507" pitchFamily="18" charset="2"/>
              </a:rPr>
              <a:t> t</a:t>
            </a:r>
            <a:r>
              <a:rPr lang="cs-CZ" altLang="cs-CZ" sz="2400">
                <a:sym typeface="Symbol" panose="05050102010706020507" pitchFamily="18" charset="2"/>
              </a:rPr>
              <a:t>edy</a:t>
            </a:r>
            <a:r>
              <a:rPr lang="en-GB" altLang="cs-CZ" sz="2400">
                <a:sym typeface="Symbol" panose="05050102010706020507" pitchFamily="18" charset="2"/>
              </a:rPr>
              <a:t> </a:t>
            </a:r>
            <a:r>
              <a:rPr lang="en-GB" altLang="cs-CZ" sz="2400" b="1" i="1">
                <a:sym typeface="Symbol" panose="05050102010706020507" pitchFamily="18" charset="2"/>
              </a:rPr>
              <a:t>c</a:t>
            </a:r>
            <a:r>
              <a:rPr lang="en-GB" altLang="cs-CZ" sz="2400">
                <a:sym typeface="Symbol" panose="05050102010706020507" pitchFamily="18" charset="2"/>
              </a:rPr>
              <a:t> a </a:t>
            </a:r>
            <a:r>
              <a:rPr lang="en-GB" altLang="cs-CZ" sz="2400" b="1" i="1">
                <a:sym typeface="Symbol" panose="05050102010706020507" pitchFamily="18" charset="2"/>
              </a:rPr>
              <a:t>l</a:t>
            </a:r>
            <a:r>
              <a:rPr lang="en-GB" altLang="cs-CZ" sz="2400" i="1">
                <a:sym typeface="Symbol" panose="05050102010706020507" pitchFamily="18" charset="2"/>
              </a:rPr>
              <a:t> </a:t>
            </a:r>
            <a:r>
              <a:rPr lang="en-GB" altLang="cs-CZ" sz="2400">
                <a:sym typeface="Symbol" panose="05050102010706020507" pitchFamily="18" charset="2"/>
              </a:rPr>
              <a:t> </a:t>
            </a:r>
            <a:r>
              <a:rPr lang="en-GB" altLang="cs-CZ" sz="2400" b="1" i="1">
                <a:sym typeface="Symbol" panose="05050102010706020507" pitchFamily="18" charset="2"/>
              </a:rPr>
              <a:t>y</a:t>
            </a:r>
            <a:r>
              <a:rPr lang="en-GB" altLang="cs-CZ" sz="2400" i="1">
                <a:sym typeface="Symbol" panose="05050102010706020507" pitchFamily="18" charset="2"/>
              </a:rPr>
              <a:t> </a:t>
            </a:r>
            <a:r>
              <a:rPr lang="en-GB" altLang="cs-CZ" sz="2400">
                <a:sym typeface="Symbol" panose="05050102010706020507" pitchFamily="18" charset="2"/>
              </a:rPr>
              <a:t>–</a:t>
            </a:r>
            <a:r>
              <a:rPr lang="cs-CZ" altLang="cs-CZ" sz="2400">
                <a:sym typeface="Symbol" panose="05050102010706020507" pitchFamily="18" charset="2"/>
              </a:rPr>
              <a:t>pohyb po křivce</a:t>
            </a:r>
            <a:r>
              <a:rPr lang="en-GB" altLang="cs-CZ" sz="2000">
                <a:sym typeface="Symbol" panose="05050102010706020507" pitchFamily="18" charset="2"/>
              </a:rPr>
              <a:t>				</a:t>
            </a:r>
            <a:endParaRPr lang="en-GB" altLang="cs-CZ" sz="2000"/>
          </a:p>
        </p:txBody>
      </p:sp>
      <p:sp>
        <p:nvSpPr>
          <p:cNvPr id="40966" name="Text Box 8">
            <a:extLst>
              <a:ext uri="{FF2B5EF4-FFF2-40B4-BE49-F238E27FC236}">
                <a16:creationId xmlns:a16="http://schemas.microsoft.com/office/drawing/2014/main" id="{26D047EE-6A04-406D-BF64-6D31240E4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85925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cs-CZ" sz="2400">
                <a:sym typeface="Symbol" panose="05050102010706020507" pitchFamily="18" charset="2"/>
              </a:rPr>
              <a:t>2) </a:t>
            </a:r>
            <a:r>
              <a:rPr lang="en-GB" altLang="cs-CZ" sz="2400" b="1" i="1">
                <a:sym typeface="Symbol" panose="05050102010706020507" pitchFamily="18" charset="2"/>
              </a:rPr>
              <a:t>W</a:t>
            </a:r>
            <a:r>
              <a:rPr lang="en-GB" altLang="cs-CZ" sz="2400" i="1">
                <a:sym typeface="Symbol" panose="05050102010706020507" pitchFamily="18" charset="2"/>
              </a:rPr>
              <a:t> </a:t>
            </a:r>
            <a:r>
              <a:rPr lang="en-GB" altLang="cs-CZ" sz="2400">
                <a:sym typeface="Symbol" panose="05050102010706020507" pitchFamily="18" charset="2"/>
              </a:rPr>
              <a:t>(</a:t>
            </a:r>
            <a:r>
              <a:rPr lang="cs-CZ" altLang="cs-CZ" sz="2000">
                <a:sym typeface="Symbol" panose="05050102010706020507" pitchFamily="18" charset="2"/>
              </a:rPr>
              <a:t>důchodový </a:t>
            </a:r>
            <a:r>
              <a:rPr lang="en-GB" altLang="cs-CZ" sz="2000">
                <a:sym typeface="Symbol" panose="05050102010706020507" pitchFamily="18" charset="2"/>
              </a:rPr>
              <a:t>efe</a:t>
            </a:r>
            <a:r>
              <a:rPr lang="cs-CZ" altLang="cs-CZ" sz="2000">
                <a:sym typeface="Symbol" panose="05050102010706020507" pitchFamily="18" charset="2"/>
              </a:rPr>
              <a:t>k</a:t>
            </a:r>
            <a:r>
              <a:rPr lang="en-GB" altLang="cs-CZ" sz="2000">
                <a:sym typeface="Symbol" panose="05050102010706020507" pitchFamily="18" charset="2"/>
              </a:rPr>
              <a:t>t </a:t>
            </a:r>
            <a:r>
              <a:rPr lang="cs-CZ" altLang="cs-CZ" sz="2000">
                <a:sym typeface="Symbol" panose="05050102010706020507" pitchFamily="18" charset="2"/>
              </a:rPr>
              <a:t>z posunu </a:t>
            </a:r>
            <a:r>
              <a:rPr lang="en-GB" altLang="cs-CZ" sz="2000">
                <a:sym typeface="Symbol" panose="05050102010706020507" pitchFamily="18" charset="2"/>
              </a:rPr>
              <a:t>produ</a:t>
            </a:r>
            <a:r>
              <a:rPr lang="cs-CZ" altLang="cs-CZ" sz="2000">
                <a:sym typeface="Symbol" panose="05050102010706020507" pitchFamily="18" charset="2"/>
              </a:rPr>
              <a:t>kční</a:t>
            </a:r>
            <a:r>
              <a:rPr lang="en-GB" altLang="cs-CZ" sz="2000">
                <a:sym typeface="Symbol" panose="05050102010706020507" pitchFamily="18" charset="2"/>
              </a:rPr>
              <a:t> fun</a:t>
            </a:r>
            <a:r>
              <a:rPr lang="cs-CZ" altLang="cs-CZ" sz="2000">
                <a:sym typeface="Symbol" panose="05050102010706020507" pitchFamily="18" charset="2"/>
              </a:rPr>
              <a:t>k</a:t>
            </a:r>
            <a:r>
              <a:rPr lang="en-GB" altLang="cs-CZ" sz="2000">
                <a:sym typeface="Symbol" panose="05050102010706020507" pitchFamily="18" charset="2"/>
              </a:rPr>
              <a:t>c</a:t>
            </a:r>
            <a:r>
              <a:rPr lang="cs-CZ" altLang="cs-CZ" sz="2000">
                <a:sym typeface="Symbol" panose="05050102010706020507" pitchFamily="18" charset="2"/>
              </a:rPr>
              <a:t>e</a:t>
            </a:r>
            <a:r>
              <a:rPr lang="en-GB" altLang="cs-CZ" sz="2400">
                <a:sym typeface="Symbol" panose="05050102010706020507" pitchFamily="18" charset="2"/>
              </a:rPr>
              <a:t>)</a:t>
            </a:r>
            <a:r>
              <a:rPr lang="en-GB" altLang="cs-CZ" sz="2400" b="1" i="1">
                <a:sym typeface="Symbol" panose="05050102010706020507" pitchFamily="18" charset="2"/>
              </a:rPr>
              <a:t>c </a:t>
            </a:r>
            <a:r>
              <a:rPr lang="en-GB" altLang="cs-CZ" sz="2400">
                <a:sym typeface="Symbol" panose="05050102010706020507" pitchFamily="18" charset="2"/>
              </a:rPr>
              <a:t>(t</a:t>
            </a:r>
            <a:r>
              <a:rPr lang="cs-CZ" altLang="cs-CZ" sz="2400">
                <a:sym typeface="Symbol" panose="05050102010706020507" pitchFamily="18" charset="2"/>
              </a:rPr>
              <a:t>edy </a:t>
            </a:r>
            <a:r>
              <a:rPr lang="en-GB" altLang="cs-CZ" sz="2400">
                <a:sym typeface="Symbol" panose="05050102010706020507" pitchFamily="18" charset="2"/>
              </a:rPr>
              <a:t></a:t>
            </a:r>
            <a:r>
              <a:rPr lang="en-GB" altLang="cs-CZ" sz="2400" b="1" i="1">
                <a:sym typeface="Symbol" panose="05050102010706020507" pitchFamily="18" charset="2"/>
              </a:rPr>
              <a:t>Y</a:t>
            </a:r>
            <a:r>
              <a:rPr lang="en-GB" altLang="cs-CZ" sz="2400" b="1" i="1" baseline="-25000">
                <a:sym typeface="Symbol" panose="05050102010706020507" pitchFamily="18" charset="2"/>
              </a:rPr>
              <a:t>D </a:t>
            </a:r>
            <a:r>
              <a:rPr lang="en-GB" altLang="cs-CZ" sz="2400" b="1" i="1">
                <a:sym typeface="Symbol" panose="05050102010706020507" pitchFamily="18" charset="2"/>
              </a:rPr>
              <a:t>)</a:t>
            </a:r>
            <a:r>
              <a:rPr lang="en-GB" altLang="cs-CZ" sz="2400">
                <a:sym typeface="Symbol" panose="05050102010706020507" pitchFamily="18" charset="2"/>
              </a:rPr>
              <a:t>, </a:t>
            </a:r>
            <a:r>
              <a:rPr lang="en-GB" altLang="cs-CZ" sz="2400" b="1" i="1">
                <a:sym typeface="Symbol" panose="05050102010706020507" pitchFamily="18" charset="2"/>
              </a:rPr>
              <a:t>l</a:t>
            </a:r>
            <a:r>
              <a:rPr lang="en-GB" altLang="cs-CZ" sz="2400" i="1">
                <a:sym typeface="Symbol" panose="05050102010706020507" pitchFamily="18" charset="2"/>
              </a:rPr>
              <a:t> </a:t>
            </a:r>
            <a:r>
              <a:rPr lang="cs-CZ" altLang="cs-CZ" sz="2400">
                <a:sym typeface="Symbol" panose="05050102010706020507" pitchFamily="18" charset="2"/>
              </a:rPr>
              <a:t>omezí původní </a:t>
            </a:r>
            <a:r>
              <a:rPr lang="en-GB" altLang="cs-CZ" sz="2400">
                <a:sym typeface="Symbol" panose="05050102010706020507" pitchFamily="18" charset="2"/>
              </a:rPr>
              <a:t></a:t>
            </a:r>
            <a:r>
              <a:rPr lang="en-GB" altLang="cs-CZ" sz="2400" b="1" i="1">
                <a:sym typeface="Symbol" panose="05050102010706020507" pitchFamily="18" charset="2"/>
              </a:rPr>
              <a:t>Y</a:t>
            </a:r>
            <a:r>
              <a:rPr lang="en-GB" altLang="cs-CZ" sz="2400" b="1" i="1" baseline="-25000">
                <a:sym typeface="Symbol" panose="05050102010706020507" pitchFamily="18" charset="2"/>
              </a:rPr>
              <a:t>S</a:t>
            </a:r>
            <a:r>
              <a:rPr lang="en-GB" altLang="cs-CZ" sz="2400">
                <a:sym typeface="Symbol" panose="05050102010706020507" pitchFamily="18" charset="2"/>
              </a:rPr>
              <a:t>;</a:t>
            </a:r>
            <a:r>
              <a:rPr lang="en-GB" altLang="cs-CZ" sz="2000">
                <a:sym typeface="Symbol" panose="05050102010706020507" pitchFamily="18" charset="2"/>
              </a:rPr>
              <a:t>			</a:t>
            </a:r>
            <a:endParaRPr lang="en-GB" altLang="cs-CZ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3">
            <a:extLst>
              <a:ext uri="{FF2B5EF4-FFF2-40B4-BE49-F238E27FC236}">
                <a16:creationId xmlns:a16="http://schemas.microsoft.com/office/drawing/2014/main" id="{81011335-5EB9-4A32-9D11-0540BA1AA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cs-CZ" sz="2000"/>
          </a:p>
        </p:txBody>
      </p:sp>
      <p:sp>
        <p:nvSpPr>
          <p:cNvPr id="41987" name="Text Box 4">
            <a:extLst>
              <a:ext uri="{FF2B5EF4-FFF2-40B4-BE49-F238E27FC236}">
                <a16:creationId xmlns:a16="http://schemas.microsoft.com/office/drawing/2014/main" id="{1D41FAED-C3A0-4023-AEFB-28B49C13E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85925"/>
            <a:ext cx="9144000" cy="196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cs-CZ" sz="2400">
                <a:sym typeface="Symbol" panose="05050102010706020507" pitchFamily="18" charset="2"/>
              </a:rPr>
              <a:t>2) </a:t>
            </a:r>
            <a:r>
              <a:rPr lang="en-GB" altLang="cs-CZ" sz="2400" b="1" i="1">
                <a:sym typeface="Symbol" panose="05050102010706020507" pitchFamily="18" charset="2"/>
              </a:rPr>
              <a:t>W</a:t>
            </a:r>
            <a:r>
              <a:rPr lang="en-GB" altLang="cs-CZ" sz="2400" i="1">
                <a:sym typeface="Symbol" panose="05050102010706020507" pitchFamily="18" charset="2"/>
              </a:rPr>
              <a:t> </a:t>
            </a:r>
            <a:r>
              <a:rPr lang="en-GB" altLang="cs-CZ" sz="2400">
                <a:sym typeface="Symbol" panose="05050102010706020507" pitchFamily="18" charset="2"/>
              </a:rPr>
              <a:t>(</a:t>
            </a:r>
            <a:r>
              <a:rPr lang="cs-CZ" altLang="cs-CZ" sz="2000">
                <a:sym typeface="Symbol" panose="05050102010706020507" pitchFamily="18" charset="2"/>
              </a:rPr>
              <a:t>důchodový </a:t>
            </a:r>
            <a:r>
              <a:rPr lang="en-GB" altLang="cs-CZ" sz="2000">
                <a:sym typeface="Symbol" panose="05050102010706020507" pitchFamily="18" charset="2"/>
              </a:rPr>
              <a:t>efe</a:t>
            </a:r>
            <a:r>
              <a:rPr lang="cs-CZ" altLang="cs-CZ" sz="2000">
                <a:sym typeface="Symbol" panose="05050102010706020507" pitchFamily="18" charset="2"/>
              </a:rPr>
              <a:t>k</a:t>
            </a:r>
            <a:r>
              <a:rPr lang="en-GB" altLang="cs-CZ" sz="2000">
                <a:sym typeface="Symbol" panose="05050102010706020507" pitchFamily="18" charset="2"/>
              </a:rPr>
              <a:t>t </a:t>
            </a:r>
            <a:r>
              <a:rPr lang="cs-CZ" altLang="cs-CZ" sz="2000">
                <a:sym typeface="Symbol" panose="05050102010706020507" pitchFamily="18" charset="2"/>
              </a:rPr>
              <a:t>z posunu </a:t>
            </a:r>
            <a:r>
              <a:rPr lang="en-GB" altLang="cs-CZ" sz="2000">
                <a:sym typeface="Symbol" panose="05050102010706020507" pitchFamily="18" charset="2"/>
              </a:rPr>
              <a:t>produ</a:t>
            </a:r>
            <a:r>
              <a:rPr lang="cs-CZ" altLang="cs-CZ" sz="2000">
                <a:sym typeface="Symbol" panose="05050102010706020507" pitchFamily="18" charset="2"/>
              </a:rPr>
              <a:t>kční</a:t>
            </a:r>
            <a:r>
              <a:rPr lang="en-GB" altLang="cs-CZ" sz="2000">
                <a:sym typeface="Symbol" panose="05050102010706020507" pitchFamily="18" charset="2"/>
              </a:rPr>
              <a:t> fun</a:t>
            </a:r>
            <a:r>
              <a:rPr lang="cs-CZ" altLang="cs-CZ" sz="2000">
                <a:sym typeface="Symbol" panose="05050102010706020507" pitchFamily="18" charset="2"/>
              </a:rPr>
              <a:t>k</a:t>
            </a:r>
            <a:r>
              <a:rPr lang="en-GB" altLang="cs-CZ" sz="2000">
                <a:sym typeface="Symbol" panose="05050102010706020507" pitchFamily="18" charset="2"/>
              </a:rPr>
              <a:t>c</a:t>
            </a:r>
            <a:r>
              <a:rPr lang="cs-CZ" altLang="cs-CZ" sz="2000">
                <a:sym typeface="Symbol" panose="05050102010706020507" pitchFamily="18" charset="2"/>
              </a:rPr>
              <a:t>e</a:t>
            </a:r>
            <a:r>
              <a:rPr lang="en-GB" altLang="cs-CZ" sz="2400">
                <a:sym typeface="Symbol" panose="05050102010706020507" pitchFamily="18" charset="2"/>
              </a:rPr>
              <a:t>)</a:t>
            </a:r>
            <a:r>
              <a:rPr lang="en-GB" altLang="cs-CZ" sz="2400" b="1" i="1">
                <a:sym typeface="Symbol" panose="05050102010706020507" pitchFamily="18" charset="2"/>
              </a:rPr>
              <a:t>c </a:t>
            </a:r>
            <a:r>
              <a:rPr lang="en-GB" altLang="cs-CZ" sz="2400">
                <a:sym typeface="Symbol" panose="05050102010706020507" pitchFamily="18" charset="2"/>
              </a:rPr>
              <a:t>(t</a:t>
            </a:r>
            <a:r>
              <a:rPr lang="cs-CZ" altLang="cs-CZ" sz="2400">
                <a:sym typeface="Symbol" panose="05050102010706020507" pitchFamily="18" charset="2"/>
              </a:rPr>
              <a:t>edy </a:t>
            </a:r>
            <a:r>
              <a:rPr lang="en-GB" altLang="cs-CZ" sz="2400">
                <a:sym typeface="Symbol" panose="05050102010706020507" pitchFamily="18" charset="2"/>
              </a:rPr>
              <a:t></a:t>
            </a:r>
            <a:r>
              <a:rPr lang="en-GB" altLang="cs-CZ" sz="2400" b="1" i="1">
                <a:sym typeface="Symbol" panose="05050102010706020507" pitchFamily="18" charset="2"/>
              </a:rPr>
              <a:t>Y</a:t>
            </a:r>
            <a:r>
              <a:rPr lang="en-GB" altLang="cs-CZ" sz="2400" b="1" i="1" baseline="-25000">
                <a:sym typeface="Symbol" panose="05050102010706020507" pitchFamily="18" charset="2"/>
              </a:rPr>
              <a:t>D </a:t>
            </a:r>
            <a:r>
              <a:rPr lang="en-GB" altLang="cs-CZ" sz="2400" b="1" i="1">
                <a:sym typeface="Symbol" panose="05050102010706020507" pitchFamily="18" charset="2"/>
              </a:rPr>
              <a:t>)</a:t>
            </a:r>
            <a:r>
              <a:rPr lang="en-GB" altLang="cs-CZ" sz="2400">
                <a:sym typeface="Symbol" panose="05050102010706020507" pitchFamily="18" charset="2"/>
              </a:rPr>
              <a:t>, </a:t>
            </a:r>
            <a:r>
              <a:rPr lang="en-GB" altLang="cs-CZ" sz="2400" b="1" i="1">
                <a:sym typeface="Symbol" panose="05050102010706020507" pitchFamily="18" charset="2"/>
              </a:rPr>
              <a:t>l</a:t>
            </a:r>
            <a:r>
              <a:rPr lang="en-GB" altLang="cs-CZ" sz="2400" i="1">
                <a:sym typeface="Symbol" panose="05050102010706020507" pitchFamily="18" charset="2"/>
              </a:rPr>
              <a:t> </a:t>
            </a:r>
            <a:r>
              <a:rPr lang="cs-CZ" altLang="cs-CZ" sz="2400">
                <a:sym typeface="Symbol" panose="05050102010706020507" pitchFamily="18" charset="2"/>
              </a:rPr>
              <a:t>omezí původní </a:t>
            </a:r>
            <a:r>
              <a:rPr lang="en-GB" altLang="cs-CZ" sz="2400">
                <a:sym typeface="Symbol" panose="05050102010706020507" pitchFamily="18" charset="2"/>
              </a:rPr>
              <a:t></a:t>
            </a:r>
            <a:r>
              <a:rPr lang="en-GB" altLang="cs-CZ" sz="2400" b="1" i="1">
                <a:sym typeface="Symbol" panose="05050102010706020507" pitchFamily="18" charset="2"/>
              </a:rPr>
              <a:t>Y</a:t>
            </a:r>
            <a:r>
              <a:rPr lang="en-GB" altLang="cs-CZ" sz="2400" b="1" i="1" baseline="-25000">
                <a:sym typeface="Symbol" panose="05050102010706020507" pitchFamily="18" charset="2"/>
              </a:rPr>
              <a:t>S</a:t>
            </a:r>
            <a:r>
              <a:rPr lang="en-GB" altLang="cs-CZ" sz="2400">
                <a:sym typeface="Symbol" panose="05050102010706020507" pitchFamily="18" charset="2"/>
              </a:rPr>
              <a:t>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cs-CZ" sz="2400">
                <a:sym typeface="Symbol" panose="05050102010706020507" pitchFamily="18" charset="2"/>
              </a:rPr>
              <a:t>3) substitu</a:t>
            </a:r>
            <a:r>
              <a:rPr lang="cs-CZ" altLang="cs-CZ" sz="2400">
                <a:sym typeface="Symbol" panose="05050102010706020507" pitchFamily="18" charset="2"/>
              </a:rPr>
              <a:t>ční</a:t>
            </a:r>
            <a:r>
              <a:rPr lang="en-GB" altLang="cs-CZ" sz="2400">
                <a:sym typeface="Symbol" panose="05050102010706020507" pitchFamily="18" charset="2"/>
              </a:rPr>
              <a:t> efe</a:t>
            </a:r>
            <a:r>
              <a:rPr lang="cs-CZ" altLang="cs-CZ" sz="2400">
                <a:sym typeface="Symbol" panose="05050102010706020507" pitchFamily="18" charset="2"/>
              </a:rPr>
              <a:t>k</a:t>
            </a:r>
            <a:r>
              <a:rPr lang="en-GB" altLang="cs-CZ" sz="2400">
                <a:sym typeface="Symbol" panose="05050102010706020507" pitchFamily="18" charset="2"/>
              </a:rPr>
              <a:t>t </a:t>
            </a:r>
            <a:r>
              <a:rPr lang="cs-CZ" altLang="cs-CZ" sz="2400">
                <a:sym typeface="Symbol" panose="05050102010706020507" pitchFamily="18" charset="2"/>
              </a:rPr>
              <a:t>ze změn M</a:t>
            </a:r>
            <a:r>
              <a:rPr lang="en-GB" altLang="cs-CZ" sz="2400">
                <a:sym typeface="Symbol" panose="05050102010706020507" pitchFamily="18" charset="2"/>
              </a:rPr>
              <a:t>PL- 	</a:t>
            </a:r>
            <a:r>
              <a:rPr lang="en-GB" altLang="cs-CZ" sz="2400" b="1" i="1">
                <a:sym typeface="Symbol" panose="05050102010706020507" pitchFamily="18" charset="2"/>
              </a:rPr>
              <a:t>l </a:t>
            </a:r>
            <a:r>
              <a:rPr lang="en-GB" altLang="cs-CZ" sz="2400">
                <a:sym typeface="Symbol" panose="05050102010706020507" pitchFamily="18" charset="2"/>
              </a:rPr>
              <a:t> </a:t>
            </a:r>
            <a:r>
              <a:rPr lang="en-GB" altLang="cs-CZ" sz="2400" b="1" i="1">
                <a:sym typeface="Symbol" panose="05050102010706020507" pitchFamily="18" charset="2"/>
              </a:rPr>
              <a:t>y</a:t>
            </a:r>
            <a:r>
              <a:rPr lang="en-GB" altLang="cs-CZ" sz="2400">
                <a:sym typeface="Symbol" panose="05050102010706020507" pitchFamily="18" charset="2"/>
              </a:rPr>
              <a:t>, </a:t>
            </a:r>
            <a:r>
              <a:rPr lang="en-GB" altLang="cs-CZ" sz="2400" b="1" i="1">
                <a:sym typeface="Symbol" panose="05050102010706020507" pitchFamily="18" charset="2"/>
              </a:rPr>
              <a:t>Y</a:t>
            </a:r>
            <a:r>
              <a:rPr lang="en-GB" altLang="cs-CZ" sz="2400" b="1" i="1" baseline="-25000">
                <a:sym typeface="Symbol" panose="05050102010706020507" pitchFamily="18" charset="2"/>
              </a:rPr>
              <a:t>S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cs-CZ" sz="2400" b="1" i="1" baseline="-25000">
                <a:sym typeface="Symbol" panose="05050102010706020507" pitchFamily="18" charset="2"/>
              </a:rPr>
              <a:t>					 </a:t>
            </a:r>
            <a:r>
              <a:rPr lang="en-GB" altLang="cs-CZ" sz="2400">
                <a:sym typeface="Symbol" panose="05050102010706020507" pitchFamily="18" charset="2"/>
              </a:rPr>
              <a:t></a:t>
            </a:r>
            <a:r>
              <a:rPr lang="en-GB" altLang="cs-CZ" sz="2400" b="1" i="1">
                <a:sym typeface="Symbol" panose="05050102010706020507" pitchFamily="18" charset="2"/>
              </a:rPr>
              <a:t>c</a:t>
            </a:r>
            <a:r>
              <a:rPr lang="en-GB" altLang="cs-CZ" sz="2400" b="1" i="1" baseline="-25000">
                <a:sym typeface="Symbol" panose="05050102010706020507" pitchFamily="18" charset="2"/>
              </a:rPr>
              <a:t> </a:t>
            </a:r>
            <a:r>
              <a:rPr lang="en-GB" altLang="cs-CZ" sz="2400">
                <a:sym typeface="Symbol" panose="05050102010706020507" pitchFamily="18" charset="2"/>
              </a:rPr>
              <a:t></a:t>
            </a:r>
            <a:r>
              <a:rPr lang="en-GB" altLang="cs-CZ" sz="2400" b="1" i="1" baseline="-25000">
                <a:sym typeface="Symbol" panose="05050102010706020507" pitchFamily="18" charset="2"/>
              </a:rPr>
              <a:t> </a:t>
            </a:r>
            <a:r>
              <a:rPr lang="en-GB" altLang="cs-CZ" sz="2400">
                <a:sym typeface="Symbol" panose="05050102010706020507" pitchFamily="18" charset="2"/>
              </a:rPr>
              <a:t></a:t>
            </a:r>
            <a:r>
              <a:rPr lang="en-GB" altLang="cs-CZ" sz="2400" b="1" i="1">
                <a:sym typeface="Symbol" panose="05050102010706020507" pitchFamily="18" charset="2"/>
              </a:rPr>
              <a:t>Y</a:t>
            </a:r>
            <a:r>
              <a:rPr lang="en-GB" altLang="cs-CZ" sz="2400" b="1" i="1" baseline="-25000">
                <a:sym typeface="Symbol" panose="05050102010706020507" pitchFamily="18" charset="2"/>
              </a:rPr>
              <a:t>D</a:t>
            </a:r>
            <a:r>
              <a:rPr lang="en-GB" altLang="cs-CZ" sz="2400" b="1" i="1">
                <a:sym typeface="Symbol" panose="05050102010706020507" pitchFamily="18" charset="2"/>
              </a:rPr>
              <a:t> </a:t>
            </a:r>
            <a:r>
              <a:rPr lang="cs-CZ" altLang="cs-CZ" sz="2400">
                <a:sym typeface="Symbol" panose="05050102010706020507" pitchFamily="18" charset="2"/>
              </a:rPr>
              <a:t>ale</a:t>
            </a:r>
            <a:r>
              <a:rPr lang="en-GB" altLang="cs-CZ" sz="2400">
                <a:sym typeface="Symbol" panose="05050102010706020507" pitchFamily="18" charset="2"/>
              </a:rPr>
              <a:t> </a:t>
            </a:r>
            <a:r>
              <a:rPr lang="en-GB" altLang="cs-CZ" sz="2400" b="1" i="1">
                <a:sym typeface="Symbol" panose="05050102010706020507" pitchFamily="18" charset="2"/>
              </a:rPr>
              <a:t>Y</a:t>
            </a:r>
            <a:r>
              <a:rPr lang="en-GB" altLang="cs-CZ" sz="2400" b="1" i="1" baseline="-25000">
                <a:sym typeface="Symbol" panose="05050102010706020507" pitchFamily="18" charset="2"/>
              </a:rPr>
              <a:t>S </a:t>
            </a:r>
            <a:r>
              <a:rPr lang="en-GB" altLang="cs-CZ" sz="2400" b="1" i="1">
                <a:sym typeface="Symbol" panose="05050102010706020507" pitchFamily="18" charset="2"/>
              </a:rPr>
              <a:t>&gt;</a:t>
            </a:r>
            <a:r>
              <a:rPr lang="en-GB" altLang="cs-CZ" sz="2400">
                <a:sym typeface="Symbol" panose="05050102010706020507" pitchFamily="18" charset="2"/>
              </a:rPr>
              <a:t></a:t>
            </a:r>
            <a:r>
              <a:rPr lang="en-GB" altLang="cs-CZ" sz="2400" b="1" i="1">
                <a:sym typeface="Symbol" panose="05050102010706020507" pitchFamily="18" charset="2"/>
              </a:rPr>
              <a:t>Y</a:t>
            </a:r>
            <a:r>
              <a:rPr lang="en-GB" altLang="cs-CZ" sz="2400" b="1" i="1" baseline="-25000">
                <a:sym typeface="Symbol" panose="05050102010706020507" pitchFamily="18" charset="2"/>
              </a:rPr>
              <a:t>D</a:t>
            </a:r>
            <a:r>
              <a:rPr lang="en-GB" altLang="cs-CZ" sz="2400" b="1" i="1">
                <a:sym typeface="Symbol" panose="05050102010706020507" pitchFamily="18" charset="2"/>
              </a:rPr>
              <a:t> </a:t>
            </a:r>
            <a:endParaRPr lang="en-GB" altLang="cs-CZ" sz="2400">
              <a:sym typeface="Symbol" panose="05050102010706020507" pitchFamily="18" charset="2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cs-CZ" sz="2000">
                <a:sym typeface="Symbol" panose="05050102010706020507" pitchFamily="18" charset="2"/>
              </a:rPr>
              <a:t>				</a:t>
            </a:r>
            <a:endParaRPr lang="en-GB" altLang="cs-CZ" sz="2000"/>
          </a:p>
        </p:txBody>
      </p:sp>
      <p:graphicFrame>
        <p:nvGraphicFramePr>
          <p:cNvPr id="41988" name="Object 6">
            <a:extLst>
              <a:ext uri="{FF2B5EF4-FFF2-40B4-BE49-F238E27FC236}">
                <a16:creationId xmlns:a16="http://schemas.microsoft.com/office/drawing/2014/main" id="{F5D749FC-9DF5-477A-91B5-76914904B5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800" y="3441700"/>
          <a:ext cx="3836988" cy="341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2269067" imgH="2020711" progId="Word.Picture.8">
                  <p:embed/>
                </p:oleObj>
              </mc:Choice>
              <mc:Fallback>
                <p:oleObj name="Obrázek" r:id="rId2" imgW="2269067" imgH="2020711" progId="Word.Picture.8">
                  <p:embed/>
                  <p:pic>
                    <p:nvPicPr>
                      <p:cNvPr id="41988" name="Object 6">
                        <a:extLst>
                          <a:ext uri="{FF2B5EF4-FFF2-40B4-BE49-F238E27FC236}">
                            <a16:creationId xmlns:a16="http://schemas.microsoft.com/office/drawing/2014/main" id="{F5D749FC-9DF5-477A-91B5-76914904B5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3441700"/>
                        <a:ext cx="3836988" cy="341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Rectangle 7">
            <a:extLst>
              <a:ext uri="{FF2B5EF4-FFF2-40B4-BE49-F238E27FC236}">
                <a16:creationId xmlns:a16="http://schemas.microsoft.com/office/drawing/2014/main" id="{1CAF1207-414B-4305-90D6-DCA3A21ED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RBC </a:t>
            </a:r>
            <a:r>
              <a:rPr lang="cs-CZ" altLang="cs-CZ" sz="2800" b="1" i="1">
                <a:solidFill>
                  <a:schemeClr val="tx2"/>
                </a:solidFill>
              </a:rPr>
              <a:t>t</a:t>
            </a:r>
            <a:r>
              <a:rPr lang="en-GB" altLang="cs-CZ" sz="2800" b="1" i="1">
                <a:solidFill>
                  <a:schemeClr val="tx2"/>
                </a:solidFill>
              </a:rPr>
              <a:t>eor</a:t>
            </a:r>
            <a:r>
              <a:rPr lang="cs-CZ" altLang="cs-CZ" sz="2800" b="1" i="1">
                <a:solidFill>
                  <a:schemeClr val="tx2"/>
                </a:solidFill>
              </a:rPr>
              <a:t>ie</a:t>
            </a:r>
            <a:r>
              <a:rPr lang="en-GB" altLang="cs-CZ" sz="2800" b="1" i="1">
                <a:solidFill>
                  <a:schemeClr val="tx2"/>
                </a:solidFill>
              </a:rPr>
              <a:t>- T</a:t>
            </a:r>
            <a:r>
              <a:rPr lang="cs-CZ" altLang="cs-CZ" sz="2800" b="1" i="1">
                <a:solidFill>
                  <a:schemeClr val="tx2"/>
                </a:solidFill>
              </a:rPr>
              <a:t>rh zboží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41990" name="Text Box 8">
            <a:extLst>
              <a:ext uri="{FF2B5EF4-FFF2-40B4-BE49-F238E27FC236}">
                <a16:creationId xmlns:a16="http://schemas.microsoft.com/office/drawing/2014/main" id="{A06077F7-5450-4BA5-95EB-F58D9A208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42963"/>
            <a:ext cx="9144000" cy="116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/>
              <a:t>Vyčištění trhů: </a:t>
            </a:r>
            <a:r>
              <a:rPr lang="en-GB" altLang="cs-CZ" sz="2400" b="1" i="1"/>
              <a:t>C=Y </a:t>
            </a:r>
            <a:r>
              <a:rPr lang="cs-CZ" altLang="cs-CZ" sz="2400"/>
              <a:t>or</a:t>
            </a:r>
            <a:r>
              <a:rPr lang="en-GB" altLang="cs-CZ" sz="2400" b="1" i="1"/>
              <a:t>Y</a:t>
            </a:r>
            <a:r>
              <a:rPr lang="en-GB" altLang="cs-CZ" sz="2400" b="1" i="1" baseline="-25000"/>
              <a:t>D </a:t>
            </a:r>
            <a:r>
              <a:rPr lang="en-GB" altLang="cs-CZ" sz="2400" b="1" i="1"/>
              <a:t>(R,...) = Y</a:t>
            </a:r>
            <a:r>
              <a:rPr lang="en-GB" altLang="cs-CZ" sz="2400" b="1" i="1" baseline="-25000"/>
              <a:t>S</a:t>
            </a:r>
            <a:r>
              <a:rPr lang="en-GB" altLang="cs-CZ" sz="2400" b="1" i="1"/>
              <a:t> (R,...)</a:t>
            </a:r>
            <a:r>
              <a:rPr lang="en-GB" altLang="cs-CZ" sz="2400"/>
              <a:t>- </a:t>
            </a:r>
            <a:r>
              <a:rPr lang="cs-CZ" altLang="cs-CZ" sz="2000"/>
              <a:t>vyčišťující veličina- úroková míra</a:t>
            </a:r>
            <a:endParaRPr lang="en-GB" altLang="cs-CZ" sz="2000"/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cs-CZ" sz="2400"/>
              <a:t>1) </a:t>
            </a:r>
            <a:r>
              <a:rPr lang="en-GB" altLang="cs-CZ" sz="2400">
                <a:sym typeface="Symbol" panose="05050102010706020507" pitchFamily="18" charset="2"/>
              </a:rPr>
              <a:t></a:t>
            </a:r>
            <a:r>
              <a:rPr lang="en-GB" altLang="cs-CZ" sz="2400" b="1" i="1">
                <a:sym typeface="Symbol" panose="05050102010706020507" pitchFamily="18" charset="2"/>
              </a:rPr>
              <a:t>i</a:t>
            </a:r>
            <a:r>
              <a:rPr lang="en-GB" altLang="cs-CZ" sz="2400" i="1">
                <a:sym typeface="Symbol" panose="05050102010706020507" pitchFamily="18" charset="2"/>
              </a:rPr>
              <a:t> </a:t>
            </a:r>
            <a:r>
              <a:rPr lang="en-GB" altLang="cs-CZ" sz="2400">
                <a:sym typeface="Symbol" panose="05050102010706020507" pitchFamily="18" charset="2"/>
              </a:rPr>
              <a:t> intertempor</a:t>
            </a:r>
            <a:r>
              <a:rPr lang="cs-CZ" altLang="cs-CZ" sz="2400">
                <a:sym typeface="Symbol" panose="05050102010706020507" pitchFamily="18" charset="2"/>
              </a:rPr>
              <a:t>ální </a:t>
            </a:r>
            <a:r>
              <a:rPr lang="en-GB" altLang="cs-CZ" sz="2400">
                <a:sym typeface="Symbol" panose="05050102010706020507" pitchFamily="18" charset="2"/>
              </a:rPr>
              <a:t>substitu</a:t>
            </a:r>
            <a:r>
              <a:rPr lang="cs-CZ" altLang="cs-CZ" sz="2400">
                <a:sym typeface="Symbol" panose="05050102010706020507" pitchFamily="18" charset="2"/>
              </a:rPr>
              <a:t>ce;</a:t>
            </a:r>
            <a:r>
              <a:rPr lang="en-GB" altLang="cs-CZ" sz="2400">
                <a:sym typeface="Symbol" panose="05050102010706020507" pitchFamily="18" charset="2"/>
              </a:rPr>
              <a:t> t</a:t>
            </a:r>
            <a:r>
              <a:rPr lang="cs-CZ" altLang="cs-CZ" sz="2400">
                <a:sym typeface="Symbol" panose="05050102010706020507" pitchFamily="18" charset="2"/>
              </a:rPr>
              <a:t>edy</a:t>
            </a:r>
            <a:r>
              <a:rPr lang="en-GB" altLang="cs-CZ" sz="2400">
                <a:sym typeface="Symbol" panose="05050102010706020507" pitchFamily="18" charset="2"/>
              </a:rPr>
              <a:t> </a:t>
            </a:r>
            <a:r>
              <a:rPr lang="en-GB" altLang="cs-CZ" sz="2400" b="1" i="1">
                <a:sym typeface="Symbol" panose="05050102010706020507" pitchFamily="18" charset="2"/>
              </a:rPr>
              <a:t>c</a:t>
            </a:r>
            <a:r>
              <a:rPr lang="en-GB" altLang="cs-CZ" sz="2400">
                <a:sym typeface="Symbol" panose="05050102010706020507" pitchFamily="18" charset="2"/>
              </a:rPr>
              <a:t> a </a:t>
            </a:r>
            <a:r>
              <a:rPr lang="en-GB" altLang="cs-CZ" sz="2400" b="1" i="1">
                <a:sym typeface="Symbol" panose="05050102010706020507" pitchFamily="18" charset="2"/>
              </a:rPr>
              <a:t>l</a:t>
            </a:r>
            <a:r>
              <a:rPr lang="en-GB" altLang="cs-CZ" sz="2400" i="1">
                <a:sym typeface="Symbol" panose="05050102010706020507" pitchFamily="18" charset="2"/>
              </a:rPr>
              <a:t> </a:t>
            </a:r>
            <a:r>
              <a:rPr lang="en-GB" altLang="cs-CZ" sz="2400">
                <a:sym typeface="Symbol" panose="05050102010706020507" pitchFamily="18" charset="2"/>
              </a:rPr>
              <a:t> </a:t>
            </a:r>
            <a:r>
              <a:rPr lang="en-GB" altLang="cs-CZ" sz="2400" b="1" i="1">
                <a:sym typeface="Symbol" panose="05050102010706020507" pitchFamily="18" charset="2"/>
              </a:rPr>
              <a:t>y</a:t>
            </a:r>
            <a:r>
              <a:rPr lang="en-GB" altLang="cs-CZ" sz="2400" i="1">
                <a:sym typeface="Symbol" panose="05050102010706020507" pitchFamily="18" charset="2"/>
              </a:rPr>
              <a:t> </a:t>
            </a:r>
            <a:r>
              <a:rPr lang="en-GB" altLang="cs-CZ" sz="2400">
                <a:sym typeface="Symbol" panose="05050102010706020507" pitchFamily="18" charset="2"/>
              </a:rPr>
              <a:t>–</a:t>
            </a:r>
            <a:r>
              <a:rPr lang="cs-CZ" altLang="cs-CZ" sz="2400">
                <a:sym typeface="Symbol" panose="05050102010706020507" pitchFamily="18" charset="2"/>
              </a:rPr>
              <a:t>pohyb po křivce</a:t>
            </a:r>
            <a:r>
              <a:rPr lang="en-GB" altLang="cs-CZ" sz="2000">
                <a:sym typeface="Symbol" panose="05050102010706020507" pitchFamily="18" charset="2"/>
              </a:rPr>
              <a:t>				</a:t>
            </a:r>
            <a:endParaRPr lang="en-GB" altLang="cs-CZ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3">
            <a:extLst>
              <a:ext uri="{FF2B5EF4-FFF2-40B4-BE49-F238E27FC236}">
                <a16:creationId xmlns:a16="http://schemas.microsoft.com/office/drawing/2014/main" id="{294FCDB8-C797-4ABA-A8F7-52655A344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cs-CZ" sz="2000"/>
          </a:p>
        </p:txBody>
      </p:sp>
      <p:sp>
        <p:nvSpPr>
          <p:cNvPr id="43011" name="Text Box 4">
            <a:extLst>
              <a:ext uri="{FF2B5EF4-FFF2-40B4-BE49-F238E27FC236}">
                <a16:creationId xmlns:a16="http://schemas.microsoft.com/office/drawing/2014/main" id="{E9814A75-C566-4838-B1D4-8EAA1ABF2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42963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M</a:t>
            </a:r>
            <a:r>
              <a:rPr lang="cs-CZ" altLang="cs-CZ" sz="2400" b="1" i="1" baseline="-25000"/>
              <a:t>S </a:t>
            </a:r>
            <a:r>
              <a:rPr lang="cs-CZ" altLang="cs-CZ" sz="2400" b="1" i="1"/>
              <a:t> = P . M</a:t>
            </a:r>
            <a:r>
              <a:rPr lang="cs-CZ" altLang="cs-CZ" sz="2400" b="1" i="1" baseline="-25000"/>
              <a:t>D</a:t>
            </a:r>
            <a:r>
              <a:rPr lang="cs-CZ" altLang="cs-CZ" sz="2400" b="1" i="1"/>
              <a:t> / P ( Y , i , tc )</a:t>
            </a:r>
            <a:endParaRPr lang="en-GB" altLang="cs-CZ" sz="200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000"/>
              <a:t>		        +    -    +</a:t>
            </a:r>
            <a:endParaRPr lang="en-GB" altLang="cs-CZ" sz="2000">
              <a:sym typeface="Symbol" panose="05050102010706020507" pitchFamily="18" charset="2"/>
            </a:endParaRPr>
          </a:p>
        </p:txBody>
      </p:sp>
      <p:graphicFrame>
        <p:nvGraphicFramePr>
          <p:cNvPr id="43012" name="Object 5">
            <a:extLst>
              <a:ext uri="{FF2B5EF4-FFF2-40B4-BE49-F238E27FC236}">
                <a16:creationId xmlns:a16="http://schemas.microsoft.com/office/drawing/2014/main" id="{AB7D93B2-EB3F-45EC-9E1E-E08AD2AB55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8" y="2220913"/>
          <a:ext cx="4062412" cy="361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2258568" imgH="2008632" progId="Word.Picture.8">
                  <p:embed/>
                </p:oleObj>
              </mc:Choice>
              <mc:Fallback>
                <p:oleObj name="obrázek" r:id="rId2" imgW="2258568" imgH="2008632" progId="Word.Picture.8">
                  <p:embed/>
                  <p:pic>
                    <p:nvPicPr>
                      <p:cNvPr id="43012" name="Object 5">
                        <a:extLst>
                          <a:ext uri="{FF2B5EF4-FFF2-40B4-BE49-F238E27FC236}">
                            <a16:creationId xmlns:a16="http://schemas.microsoft.com/office/drawing/2014/main" id="{AB7D93B2-EB3F-45EC-9E1E-E08AD2AB55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8" y="2220913"/>
                        <a:ext cx="4062412" cy="361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Rectangle 6">
            <a:extLst>
              <a:ext uri="{FF2B5EF4-FFF2-40B4-BE49-F238E27FC236}">
                <a16:creationId xmlns:a16="http://schemas.microsoft.com/office/drawing/2014/main" id="{5E15352A-1570-4623-B953-D5A114E9E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RBC </a:t>
            </a:r>
            <a:r>
              <a:rPr lang="cs-CZ" altLang="cs-CZ" sz="2800" b="1" i="1">
                <a:solidFill>
                  <a:schemeClr val="tx2"/>
                </a:solidFill>
              </a:rPr>
              <a:t>t</a:t>
            </a:r>
            <a:r>
              <a:rPr lang="en-GB" altLang="cs-CZ" sz="2800" b="1" i="1">
                <a:solidFill>
                  <a:schemeClr val="tx2"/>
                </a:solidFill>
              </a:rPr>
              <a:t>eor</a:t>
            </a:r>
            <a:r>
              <a:rPr lang="cs-CZ" altLang="cs-CZ" sz="2800" b="1" i="1">
                <a:solidFill>
                  <a:schemeClr val="tx2"/>
                </a:solidFill>
              </a:rPr>
              <a:t>ie</a:t>
            </a:r>
            <a:r>
              <a:rPr lang="en-GB" altLang="cs-CZ" sz="2800" b="1" i="1">
                <a:solidFill>
                  <a:schemeClr val="tx2"/>
                </a:solidFill>
              </a:rPr>
              <a:t>- T</a:t>
            </a:r>
            <a:r>
              <a:rPr lang="cs-CZ" altLang="cs-CZ" sz="2800" b="1" i="1">
                <a:solidFill>
                  <a:schemeClr val="tx2"/>
                </a:solidFill>
              </a:rPr>
              <a:t>rh peněz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E93A8A9E-221D-4C4A-8B5B-A6AF4401B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RBC </a:t>
            </a:r>
            <a:r>
              <a:rPr lang="cs-CZ" altLang="cs-CZ" sz="2800" b="1" i="1">
                <a:solidFill>
                  <a:schemeClr val="tx2"/>
                </a:solidFill>
              </a:rPr>
              <a:t>t</a:t>
            </a:r>
            <a:r>
              <a:rPr lang="en-GB" altLang="cs-CZ" sz="2800" b="1" i="1">
                <a:solidFill>
                  <a:schemeClr val="tx2"/>
                </a:solidFill>
              </a:rPr>
              <a:t>eor</a:t>
            </a:r>
            <a:r>
              <a:rPr lang="cs-CZ" altLang="cs-CZ" sz="2800" b="1" i="1">
                <a:solidFill>
                  <a:schemeClr val="tx2"/>
                </a:solidFill>
              </a:rPr>
              <a:t>ie</a:t>
            </a:r>
            <a:r>
              <a:rPr lang="en-GB" altLang="cs-CZ" sz="2800" b="1" i="1">
                <a:solidFill>
                  <a:schemeClr val="tx2"/>
                </a:solidFill>
              </a:rPr>
              <a:t>- </a:t>
            </a:r>
            <a:r>
              <a:rPr lang="cs-CZ" altLang="cs-CZ" sz="2800" b="1" i="1">
                <a:solidFill>
                  <a:schemeClr val="tx2"/>
                </a:solidFill>
              </a:rPr>
              <a:t>celkový trh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49533B9C-8826-4046-A541-AD6D3F87D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cs-CZ" sz="2000"/>
          </a:p>
        </p:txBody>
      </p:sp>
      <p:sp>
        <p:nvSpPr>
          <p:cNvPr id="129028" name="Text Box 4">
            <a:extLst>
              <a:ext uri="{FF2B5EF4-FFF2-40B4-BE49-F238E27FC236}">
                <a16:creationId xmlns:a16="http://schemas.microsoft.com/office/drawing/2014/main" id="{D871F65E-A9CD-4CB7-B141-F46BAB3F3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33425"/>
            <a:ext cx="9144000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cs-CZ" altLang="cs-CZ" sz="2000" i="1" dirty="0">
                <a:sym typeface="Symbol" panose="05050102010706020507" pitchFamily="18" charset="2"/>
              </a:rPr>
              <a:t>Na trhu zboží je určen důchod a úroková míra </a:t>
            </a:r>
            <a:r>
              <a:rPr lang="en-GB" altLang="cs-CZ" sz="2000" i="1" dirty="0">
                <a:sym typeface="Symbol" panose="05050102010706020507" pitchFamily="18" charset="2"/>
              </a:rPr>
              <a:t>(</a:t>
            </a:r>
            <a:r>
              <a:rPr lang="cs-CZ" altLang="cs-CZ" sz="2000" i="1" dirty="0">
                <a:sym typeface="Symbol" panose="05050102010706020507" pitchFamily="18" charset="2"/>
              </a:rPr>
              <a:t>ty určí </a:t>
            </a:r>
            <a:r>
              <a:rPr lang="en-GB" altLang="cs-CZ" sz="2000" i="1" dirty="0">
                <a:sym typeface="Symbol" panose="05050102010706020507" pitchFamily="18" charset="2"/>
              </a:rPr>
              <a:t>M</a:t>
            </a:r>
            <a:r>
              <a:rPr lang="en-GB" altLang="cs-CZ" sz="2000" i="1" baseline="-25000" dirty="0">
                <a:sym typeface="Symbol" panose="05050102010706020507" pitchFamily="18" charset="2"/>
              </a:rPr>
              <a:t>D</a:t>
            </a:r>
            <a:r>
              <a:rPr lang="en-GB" altLang="cs-CZ" sz="2000" i="1" dirty="0">
                <a:sym typeface="Symbol" panose="05050102010706020507" pitchFamily="18" charset="2"/>
              </a:rPr>
              <a:t>) t</a:t>
            </a:r>
            <a:r>
              <a:rPr lang="cs-CZ" altLang="cs-CZ" sz="2000" i="1" dirty="0" err="1">
                <a:sym typeface="Symbol" panose="05050102010706020507" pitchFamily="18" charset="2"/>
              </a:rPr>
              <a:t>rh</a:t>
            </a:r>
            <a:r>
              <a:rPr lang="cs-CZ" altLang="cs-CZ" sz="2000" i="1" dirty="0">
                <a:sym typeface="Symbol" panose="05050102010706020507" pitchFamily="18" charset="2"/>
              </a:rPr>
              <a:t> peněz je pak </a:t>
            </a:r>
            <a:r>
              <a:rPr lang="cs-CZ" altLang="cs-CZ" sz="2000" i="1" dirty="0" err="1">
                <a:sym typeface="Symbol" panose="05050102010706020507" pitchFamily="18" charset="2"/>
              </a:rPr>
              <a:t>vyčišťen</a:t>
            </a:r>
            <a:r>
              <a:rPr lang="cs-CZ" altLang="cs-CZ" sz="2000" i="1" dirty="0">
                <a:sym typeface="Symbol" panose="05050102010706020507" pitchFamily="18" charset="2"/>
              </a:rPr>
              <a:t> změnami </a:t>
            </a:r>
            <a:r>
              <a:rPr lang="en-GB" altLang="cs-CZ" sz="2000" i="1" dirty="0">
                <a:sym typeface="Symbol" panose="05050102010706020507" pitchFamily="18" charset="2"/>
              </a:rPr>
              <a:t>P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GB" altLang="cs-CZ" sz="2000" dirty="0">
                <a:sym typeface="Symbol" panose="05050102010706020507" pitchFamily="18" charset="2"/>
              </a:rPr>
              <a:t>1) </a:t>
            </a:r>
            <a:r>
              <a:rPr lang="cs-CZ" altLang="cs-CZ" sz="2000" i="1" u="sng" dirty="0">
                <a:solidFill>
                  <a:schemeClr val="accent2"/>
                </a:solidFill>
                <a:sym typeface="Symbol" panose="05050102010706020507" pitchFamily="18" charset="2"/>
              </a:rPr>
              <a:t>Dočasný negativní p</a:t>
            </a:r>
            <a:r>
              <a:rPr lang="en-GB" altLang="cs-CZ" sz="2000" i="1" u="sng" dirty="0" err="1">
                <a:solidFill>
                  <a:schemeClr val="accent2"/>
                </a:solidFill>
                <a:sym typeface="Symbol" panose="05050102010706020507" pitchFamily="18" charset="2"/>
              </a:rPr>
              <a:t>aralel</a:t>
            </a:r>
            <a:r>
              <a:rPr lang="cs-CZ" altLang="cs-CZ" sz="2000" i="1" u="sng" dirty="0">
                <a:solidFill>
                  <a:schemeClr val="accent2"/>
                </a:solidFill>
                <a:sym typeface="Symbol" panose="05050102010706020507" pitchFamily="18" charset="2"/>
              </a:rPr>
              <a:t>ní posun </a:t>
            </a:r>
            <a:r>
              <a:rPr lang="en-GB" altLang="cs-CZ" sz="2000" i="1" u="sng" dirty="0" err="1">
                <a:solidFill>
                  <a:schemeClr val="accent2"/>
                </a:solidFill>
                <a:sym typeface="Symbol" panose="05050102010706020507" pitchFamily="18" charset="2"/>
              </a:rPr>
              <a:t>produ</a:t>
            </a:r>
            <a:r>
              <a:rPr lang="cs-CZ" altLang="cs-CZ" sz="2000" i="1" u="sng" dirty="0" err="1">
                <a:solidFill>
                  <a:schemeClr val="accent2"/>
                </a:solidFill>
                <a:sym typeface="Symbol" panose="05050102010706020507" pitchFamily="18" charset="2"/>
              </a:rPr>
              <a:t>kční</a:t>
            </a:r>
            <a:r>
              <a:rPr lang="cs-CZ" altLang="cs-CZ" sz="2000" i="1" u="sng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GB" altLang="cs-CZ" sz="2000" i="1" u="sng" dirty="0">
                <a:solidFill>
                  <a:schemeClr val="accent2"/>
                </a:solidFill>
                <a:sym typeface="Symbol" panose="05050102010706020507" pitchFamily="18" charset="2"/>
              </a:rPr>
              <a:t>fun</a:t>
            </a:r>
            <a:r>
              <a:rPr lang="cs-CZ" altLang="cs-CZ" sz="2000" i="1" u="sng" dirty="0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lang="en-GB" altLang="cs-CZ" sz="2000" i="1" u="sng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cs-CZ" altLang="cs-CZ" sz="2000" i="1" u="sng" dirty="0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GB" altLang="cs-CZ" sz="2000" i="1" u="sng" dirty="0">
                <a:solidFill>
                  <a:schemeClr val="accent2"/>
                </a:solidFill>
                <a:sym typeface="Symbol" panose="05050102010706020507" pitchFamily="18" charset="2"/>
              </a:rPr>
              <a:t>-</a:t>
            </a:r>
            <a:r>
              <a:rPr lang="en-GB" altLang="cs-CZ" sz="2000" dirty="0">
                <a:sym typeface="Symbol" panose="05050102010706020507" pitchFamily="18" charset="2"/>
              </a:rPr>
              <a:t> </a:t>
            </a:r>
            <a:r>
              <a:rPr lang="en-US" altLang="cs-CZ" sz="2000" dirty="0">
                <a:sym typeface="Symbol" panose="05050102010706020507" pitchFamily="18" charset="2"/>
              </a:rPr>
              <a:t></a:t>
            </a:r>
            <a:r>
              <a:rPr lang="en-US" altLang="cs-CZ" sz="2000" b="1" i="1" dirty="0">
                <a:sym typeface="Symbol" panose="05050102010706020507" pitchFamily="18" charset="2"/>
              </a:rPr>
              <a:t>W</a:t>
            </a:r>
            <a:r>
              <a:rPr lang="en-US" altLang="cs-CZ" sz="2000" dirty="0">
                <a:sym typeface="Symbol" panose="05050102010706020507" pitchFamily="18" charset="2"/>
              </a:rPr>
              <a:t> </a:t>
            </a:r>
            <a:r>
              <a:rPr lang="cs-CZ" altLang="cs-CZ" sz="2000" dirty="0">
                <a:sym typeface="Symbol" panose="05050102010706020507" pitchFamily="18" charset="2"/>
              </a:rPr>
              <a:t>ale </a:t>
            </a:r>
            <a:r>
              <a:rPr lang="en-US" altLang="cs-CZ" sz="2000" dirty="0" err="1">
                <a:sym typeface="Symbol" panose="05050102010706020507" pitchFamily="18" charset="2"/>
              </a:rPr>
              <a:t>relativ</a:t>
            </a:r>
            <a:r>
              <a:rPr lang="cs-CZ" altLang="cs-CZ" sz="2000" dirty="0">
                <a:sym typeface="Symbol" panose="05050102010706020507" pitchFamily="18" charset="2"/>
              </a:rPr>
              <a:t>ně malá změna</a:t>
            </a:r>
            <a:r>
              <a:rPr lang="en-US" altLang="cs-CZ" sz="2000" dirty="0">
                <a:sym typeface="Symbol" panose="05050102010706020507" pitchFamily="18" charset="2"/>
              </a:rPr>
              <a:t>- </a:t>
            </a:r>
            <a:r>
              <a:rPr lang="cs-CZ" altLang="cs-CZ" sz="2000" dirty="0">
                <a:sym typeface="Symbol" panose="05050102010706020507" pitchFamily="18" charset="2"/>
              </a:rPr>
              <a:t>malý dopad na </a:t>
            </a:r>
            <a:r>
              <a:rPr lang="en-US" altLang="cs-CZ" sz="2000" dirty="0">
                <a:sym typeface="Symbol" panose="05050102010706020507" pitchFamily="18" charset="2"/>
              </a:rPr>
              <a:t></a:t>
            </a:r>
            <a:r>
              <a:rPr lang="en-US" altLang="cs-CZ" sz="2000" b="1" i="1" dirty="0">
                <a:sym typeface="Symbol" panose="05050102010706020507" pitchFamily="18" charset="2"/>
              </a:rPr>
              <a:t>c</a:t>
            </a:r>
            <a:r>
              <a:rPr lang="en-US" altLang="cs-CZ" sz="2000" dirty="0">
                <a:sym typeface="Symbol" panose="05050102010706020507" pitchFamily="18" charset="2"/>
              </a:rPr>
              <a:t> (</a:t>
            </a:r>
            <a:r>
              <a:rPr lang="en-US" altLang="cs-CZ" sz="2000" b="1" i="1" dirty="0">
                <a:sym typeface="Symbol" panose="05050102010706020507" pitchFamily="18" charset="2"/>
              </a:rPr>
              <a:t>Y</a:t>
            </a:r>
            <a:r>
              <a:rPr lang="en-US" altLang="cs-CZ" sz="2000" b="1" i="1" baseline="-25000" dirty="0">
                <a:sym typeface="Symbol" panose="05050102010706020507" pitchFamily="18" charset="2"/>
              </a:rPr>
              <a:t>D</a:t>
            </a:r>
            <a:r>
              <a:rPr lang="en-US" altLang="cs-CZ" sz="2000" dirty="0">
                <a:sym typeface="Symbol" panose="05050102010706020507" pitchFamily="18" charset="2"/>
              </a:rPr>
              <a:t>), </a:t>
            </a:r>
            <a:r>
              <a:rPr lang="en-GB" altLang="cs-CZ" sz="2000" dirty="0">
                <a:sym typeface="Symbol" panose="05050102010706020507" pitchFamily="18" charset="2"/>
              </a:rPr>
              <a:t></a:t>
            </a:r>
            <a:r>
              <a:rPr lang="en-US" altLang="cs-CZ" sz="2000" b="1" i="1" dirty="0">
                <a:sym typeface="Symbol" panose="05050102010706020507" pitchFamily="18" charset="2"/>
              </a:rPr>
              <a:t>l</a:t>
            </a:r>
            <a:r>
              <a:rPr lang="en-US" altLang="cs-CZ" sz="2000" dirty="0">
                <a:sym typeface="Symbol" panose="05050102010706020507" pitchFamily="18" charset="2"/>
              </a:rPr>
              <a:t>. </a:t>
            </a:r>
            <a:r>
              <a:rPr lang="en-US" altLang="cs-CZ" sz="2000" b="1" i="1" dirty="0">
                <a:sym typeface="Symbol" panose="05050102010706020507" pitchFamily="18" charset="2"/>
              </a:rPr>
              <a:t>Y</a:t>
            </a:r>
            <a:r>
              <a:rPr lang="en-US" altLang="cs-CZ" sz="2000" b="1" i="1" baseline="-25000" dirty="0">
                <a:sym typeface="Symbol" panose="05050102010706020507" pitchFamily="18" charset="2"/>
              </a:rPr>
              <a:t>S</a:t>
            </a:r>
            <a:r>
              <a:rPr lang="en-US" altLang="cs-CZ" sz="2000" b="1" i="1" dirty="0">
                <a:sym typeface="Symbol" panose="05050102010706020507" pitchFamily="18" charset="2"/>
              </a:rPr>
              <a:t>&gt;</a:t>
            </a:r>
            <a:r>
              <a:rPr lang="en-US" altLang="cs-CZ" sz="2000" dirty="0">
                <a:sym typeface="Symbol" panose="05050102010706020507" pitchFamily="18" charset="2"/>
              </a:rPr>
              <a:t></a:t>
            </a:r>
            <a:r>
              <a:rPr lang="en-US" altLang="cs-CZ" sz="2000" b="1" i="1" dirty="0">
                <a:sym typeface="Symbol" panose="05050102010706020507" pitchFamily="18" charset="2"/>
              </a:rPr>
              <a:t>Y</a:t>
            </a:r>
            <a:r>
              <a:rPr lang="en-US" altLang="cs-CZ" sz="2000" b="1" i="1" baseline="-25000" dirty="0">
                <a:sym typeface="Symbol" panose="05050102010706020507" pitchFamily="18" charset="2"/>
              </a:rPr>
              <a:t>D</a:t>
            </a:r>
            <a:r>
              <a:rPr lang="en-US" altLang="cs-CZ" sz="2000" dirty="0">
                <a:sym typeface="Symbol" panose="05050102010706020507" pitchFamily="18" charset="2"/>
              </a:rPr>
              <a:t>-</a:t>
            </a:r>
            <a:r>
              <a:rPr lang="cs-CZ" altLang="cs-CZ" sz="2000" dirty="0">
                <a:sym typeface="Symbol" panose="05050102010706020507" pitchFamily="18" charset="2"/>
              </a:rPr>
              <a:t> pro vyrovnání trhu zboží je nutné </a:t>
            </a:r>
            <a:r>
              <a:rPr lang="en-GB" altLang="cs-CZ" sz="2000" dirty="0">
                <a:sym typeface="Symbol" panose="05050102010706020507" pitchFamily="18" charset="2"/>
              </a:rPr>
              <a:t></a:t>
            </a:r>
            <a:r>
              <a:rPr lang="en-US" altLang="cs-CZ" sz="2000" b="1" i="1" dirty="0">
                <a:sym typeface="Symbol" panose="05050102010706020507" pitchFamily="18" charset="2"/>
              </a:rPr>
              <a:t>i</a:t>
            </a:r>
            <a:endParaRPr lang="en-US" altLang="cs-CZ" sz="2000" dirty="0">
              <a:sym typeface="Symbol" panose="05050102010706020507" pitchFamily="18" charset="2"/>
            </a:endParaRP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cs-CZ" altLang="cs-CZ" sz="2000" dirty="0">
                <a:solidFill>
                  <a:srgbClr val="33CC33"/>
                </a:solidFill>
                <a:sym typeface="Symbol" panose="05050102010706020507" pitchFamily="18" charset="2"/>
              </a:rPr>
              <a:t>Trh peněz</a:t>
            </a:r>
            <a:r>
              <a:rPr lang="en-US" altLang="cs-CZ" sz="2000" dirty="0">
                <a:solidFill>
                  <a:srgbClr val="33CC33"/>
                </a:solidFill>
                <a:sym typeface="Symbol" panose="05050102010706020507" pitchFamily="18" charset="2"/>
              </a:rPr>
              <a:t>-</a:t>
            </a:r>
            <a:r>
              <a:rPr lang="en-US" altLang="cs-CZ" sz="2000" dirty="0">
                <a:sym typeface="Symbol" panose="05050102010706020507" pitchFamily="18" charset="2"/>
              </a:rPr>
              <a:t> </a:t>
            </a:r>
            <a:r>
              <a:rPr lang="en-US" altLang="cs-CZ" sz="2000" b="1" i="1" dirty="0">
                <a:sym typeface="Symbol" panose="05050102010706020507" pitchFamily="18" charset="2"/>
              </a:rPr>
              <a:t>Y </a:t>
            </a:r>
            <a:r>
              <a:rPr lang="en-US" altLang="cs-CZ" sz="2000" dirty="0">
                <a:sym typeface="Symbol" panose="05050102010706020507" pitchFamily="18" charset="2"/>
              </a:rPr>
              <a:t>a </a:t>
            </a:r>
            <a:r>
              <a:rPr lang="en-GB" altLang="cs-CZ" sz="2000" dirty="0">
                <a:sym typeface="Symbol" panose="05050102010706020507" pitchFamily="18" charset="2"/>
              </a:rPr>
              <a:t></a:t>
            </a:r>
            <a:r>
              <a:rPr lang="en-US" altLang="cs-CZ" sz="2000" b="1" i="1" dirty="0">
                <a:sym typeface="Symbol" panose="05050102010706020507" pitchFamily="18" charset="2"/>
              </a:rPr>
              <a:t>i</a:t>
            </a:r>
            <a:r>
              <a:rPr lang="en-US" altLang="cs-CZ" sz="2000" dirty="0">
                <a:sym typeface="Symbol" panose="05050102010706020507" pitchFamily="18" charset="2"/>
              </a:rPr>
              <a:t> </a:t>
            </a:r>
            <a:r>
              <a:rPr lang="en-GB" altLang="cs-CZ" sz="2000" dirty="0">
                <a:sym typeface="Symbol" panose="05050102010706020507" pitchFamily="18" charset="2"/>
              </a:rPr>
              <a:t></a:t>
            </a:r>
            <a:r>
              <a:rPr lang="en-US" altLang="cs-CZ" sz="2000" dirty="0">
                <a:sym typeface="Symbol" panose="05050102010706020507" pitchFamily="18" charset="2"/>
              </a:rPr>
              <a:t></a:t>
            </a:r>
            <a:r>
              <a:rPr lang="en-US" altLang="cs-CZ" sz="2000" b="1" i="1" dirty="0">
                <a:sym typeface="Symbol" panose="05050102010706020507" pitchFamily="18" charset="2"/>
              </a:rPr>
              <a:t>M</a:t>
            </a:r>
            <a:r>
              <a:rPr lang="en-US" altLang="cs-CZ" sz="2000" b="1" i="1" baseline="-25000" dirty="0">
                <a:sym typeface="Symbol" panose="05050102010706020507" pitchFamily="18" charset="2"/>
              </a:rPr>
              <a:t>D</a:t>
            </a:r>
            <a:r>
              <a:rPr lang="en-US" altLang="cs-CZ" sz="2000" b="1" i="1" dirty="0">
                <a:sym typeface="Symbol" panose="05050102010706020507" pitchFamily="18" charset="2"/>
              </a:rPr>
              <a:t>/P</a:t>
            </a:r>
            <a:r>
              <a:rPr lang="en-GB" altLang="cs-CZ" sz="2000" dirty="0">
                <a:sym typeface="Symbol" panose="05050102010706020507" pitchFamily="18" charset="2"/>
              </a:rPr>
              <a:t></a:t>
            </a:r>
            <a:r>
              <a:rPr lang="en-US" altLang="cs-CZ" sz="2000" b="1" i="1" dirty="0">
                <a:sym typeface="Symbol" panose="05050102010706020507" pitchFamily="18" charset="2"/>
              </a:rPr>
              <a:t>P</a:t>
            </a:r>
            <a:endParaRPr lang="en-US" altLang="cs-CZ" sz="2000" dirty="0">
              <a:sym typeface="Symbol" panose="05050102010706020507" pitchFamily="18" charset="2"/>
            </a:endParaRP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cs-CZ" sz="2000" dirty="0" err="1">
                <a:sym typeface="Symbol" panose="05050102010706020507" pitchFamily="18" charset="2"/>
              </a:rPr>
              <a:t>Probl</a:t>
            </a:r>
            <a:r>
              <a:rPr lang="cs-CZ" altLang="cs-CZ" sz="2000" dirty="0" err="1">
                <a:sym typeface="Symbol" panose="05050102010706020507" pitchFamily="18" charset="2"/>
              </a:rPr>
              <a:t>ém</a:t>
            </a:r>
            <a:r>
              <a:rPr lang="en-US" altLang="cs-CZ" sz="2000" dirty="0">
                <a:sym typeface="Symbol" panose="05050102010706020507" pitchFamily="18" charset="2"/>
              </a:rPr>
              <a:t>- </a:t>
            </a:r>
            <a:r>
              <a:rPr lang="cs-CZ" altLang="cs-CZ" sz="2000" i="1" dirty="0">
                <a:solidFill>
                  <a:srgbClr val="33CC33"/>
                </a:solidFill>
                <a:sym typeface="Symbol" panose="05050102010706020507" pitchFamily="18" charset="2"/>
              </a:rPr>
              <a:t>proti</a:t>
            </a:r>
            <a:r>
              <a:rPr lang="en-US" altLang="cs-CZ" sz="2000" i="1" dirty="0">
                <a:solidFill>
                  <a:srgbClr val="33CC33"/>
                </a:solidFill>
                <a:sym typeface="Symbol" panose="05050102010706020507" pitchFamily="18" charset="2"/>
              </a:rPr>
              <a:t>cy</a:t>
            </a:r>
            <a:r>
              <a:rPr lang="cs-CZ" altLang="cs-CZ" sz="2000" i="1" dirty="0">
                <a:solidFill>
                  <a:srgbClr val="33CC33"/>
                </a:solidFill>
                <a:sym typeface="Symbol" panose="05050102010706020507" pitchFamily="18" charset="2"/>
              </a:rPr>
              <a:t>k</a:t>
            </a:r>
            <a:r>
              <a:rPr lang="en-US" altLang="cs-CZ" sz="2000" i="1" dirty="0" err="1">
                <a:solidFill>
                  <a:srgbClr val="33CC33"/>
                </a:solidFill>
                <a:sym typeface="Symbol" panose="05050102010706020507" pitchFamily="18" charset="2"/>
              </a:rPr>
              <a:t>lic</a:t>
            </a:r>
            <a:r>
              <a:rPr lang="cs-CZ" altLang="cs-CZ" sz="2000" i="1" dirty="0" err="1">
                <a:solidFill>
                  <a:srgbClr val="33CC33"/>
                </a:solidFill>
                <a:sym typeface="Symbol" panose="05050102010706020507" pitchFamily="18" charset="2"/>
              </a:rPr>
              <a:t>ký</a:t>
            </a:r>
            <a:r>
              <a:rPr lang="cs-CZ" altLang="cs-CZ" sz="2000" i="1" dirty="0">
                <a:solidFill>
                  <a:srgbClr val="33CC33"/>
                </a:solidFill>
                <a:sym typeface="Symbol" panose="05050102010706020507" pitchFamily="18" charset="2"/>
              </a:rPr>
              <a:t> pohyb práce</a:t>
            </a:r>
            <a:r>
              <a:rPr lang="en-US" altLang="cs-CZ" sz="2000" dirty="0">
                <a:sym typeface="Symbol" panose="05050102010706020507" pitchFamily="18" charset="2"/>
              </a:rPr>
              <a:t> x e</a:t>
            </a:r>
            <a:r>
              <a:rPr lang="cs-CZ" altLang="cs-CZ" sz="2000" dirty="0" err="1">
                <a:sym typeface="Symbol" panose="05050102010706020507" pitchFamily="18" charset="2"/>
              </a:rPr>
              <a:t>mpirické</a:t>
            </a:r>
            <a:r>
              <a:rPr lang="cs-CZ" altLang="cs-CZ" sz="2000" dirty="0">
                <a:sym typeface="Symbol" panose="05050102010706020507" pitchFamily="18" charset="2"/>
              </a:rPr>
              <a:t> zkušenosti</a:t>
            </a:r>
            <a:r>
              <a:rPr lang="en-US" altLang="cs-CZ" sz="2000" dirty="0">
                <a:sym typeface="Symbol" panose="05050102010706020507" pitchFamily="18" charset="2"/>
              </a:rPr>
              <a:t>; </a:t>
            </a:r>
            <a:r>
              <a:rPr lang="cs-CZ" altLang="cs-CZ" sz="2000" dirty="0">
                <a:sym typeface="Symbol" panose="05050102010706020507" pitchFamily="18" charset="2"/>
              </a:rPr>
              <a:t>možné vysvětlit změnami MPL</a:t>
            </a:r>
            <a:r>
              <a:rPr lang="en-US" altLang="cs-CZ" sz="2000" dirty="0">
                <a:sym typeface="Symbol" panose="05050102010706020507" pitchFamily="18" charset="2"/>
              </a:rPr>
              <a:t> (</a:t>
            </a:r>
            <a:r>
              <a:rPr lang="cs-CZ" altLang="cs-CZ" sz="2000" dirty="0">
                <a:sym typeface="Symbol" panose="05050102010706020507" pitchFamily="18" charset="2"/>
              </a:rPr>
              <a:t>dočasné </a:t>
            </a:r>
            <a:r>
              <a:rPr lang="en-US" altLang="cs-CZ" sz="2000" dirty="0">
                <a:sym typeface="Symbol" panose="05050102010706020507" pitchFamily="18" charset="2"/>
              </a:rPr>
              <a:t>MPL</a:t>
            </a:r>
            <a:r>
              <a:rPr lang="en-GB" altLang="cs-CZ" sz="2000" dirty="0">
                <a:sym typeface="Symbol" panose="05050102010706020507" pitchFamily="18" charset="2"/>
              </a:rPr>
              <a:t> </a:t>
            </a:r>
            <a:r>
              <a:rPr lang="en-US" altLang="cs-CZ" sz="2000" dirty="0">
                <a:sym typeface="Symbol" panose="05050102010706020507" pitchFamily="18" charset="2"/>
              </a:rPr>
              <a:t></a:t>
            </a:r>
            <a:r>
              <a:rPr lang="en-US" altLang="cs-CZ" sz="2000" b="1" i="1" dirty="0">
                <a:sym typeface="Symbol" panose="05050102010706020507" pitchFamily="18" charset="2"/>
              </a:rPr>
              <a:t>l</a:t>
            </a:r>
            <a:r>
              <a:rPr lang="en-US" altLang="cs-CZ" sz="2000" dirty="0">
                <a:sym typeface="Symbol" panose="05050102010706020507" pitchFamily="18" charset="2"/>
              </a:rPr>
              <a:t> (</a:t>
            </a:r>
            <a:r>
              <a:rPr lang="cs-CZ" altLang="cs-CZ" sz="2000" dirty="0">
                <a:sym typeface="Symbol" panose="05050102010706020507" pitchFamily="18" charset="2"/>
              </a:rPr>
              <a:t>větší posun </a:t>
            </a:r>
            <a:r>
              <a:rPr lang="en-US" altLang="cs-CZ" sz="2000" dirty="0">
                <a:sym typeface="Symbol" panose="05050102010706020507" pitchFamily="18" charset="2"/>
              </a:rPr>
              <a:t>Y</a:t>
            </a:r>
            <a:r>
              <a:rPr lang="en-US" altLang="cs-CZ" sz="2000" baseline="-25000" dirty="0">
                <a:sym typeface="Symbol" panose="05050102010706020507" pitchFamily="18" charset="2"/>
              </a:rPr>
              <a:t>S</a:t>
            </a:r>
            <a:r>
              <a:rPr lang="en-US" altLang="cs-CZ" sz="2000" dirty="0">
                <a:sym typeface="Symbol" panose="05050102010706020507" pitchFamily="18" charset="2"/>
              </a:rPr>
              <a:t>)</a:t>
            </a:r>
            <a:endParaRPr lang="en-GB" altLang="cs-CZ" sz="2000" dirty="0">
              <a:sym typeface="Symbol" panose="05050102010706020507" pitchFamily="18" charset="2"/>
            </a:endParaRPr>
          </a:p>
        </p:txBody>
      </p:sp>
      <p:graphicFrame>
        <p:nvGraphicFramePr>
          <p:cNvPr id="129029" name="Object 5">
            <a:extLst>
              <a:ext uri="{FF2B5EF4-FFF2-40B4-BE49-F238E27FC236}">
                <a16:creationId xmlns:a16="http://schemas.microsoft.com/office/drawing/2014/main" id="{EA33B2DF-3762-42D9-B5CC-C35C5B2ED2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3646488"/>
          <a:ext cx="3606800" cy="321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2258568" imgH="2008632" progId="Word.Picture.8">
                  <p:embed/>
                </p:oleObj>
              </mc:Choice>
              <mc:Fallback>
                <p:oleObj name="obrázek" r:id="rId2" imgW="2258568" imgH="2008632" progId="Word.Picture.8">
                  <p:embed/>
                  <p:pic>
                    <p:nvPicPr>
                      <p:cNvPr id="129029" name="Object 5">
                        <a:extLst>
                          <a:ext uri="{FF2B5EF4-FFF2-40B4-BE49-F238E27FC236}">
                            <a16:creationId xmlns:a16="http://schemas.microsoft.com/office/drawing/2014/main" id="{EA33B2DF-3762-42D9-B5CC-C35C5B2ED2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646488"/>
                        <a:ext cx="3606800" cy="321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0" name="Object 6">
            <a:extLst>
              <a:ext uri="{FF2B5EF4-FFF2-40B4-BE49-F238E27FC236}">
                <a16:creationId xmlns:a16="http://schemas.microsoft.com/office/drawing/2014/main" id="{3314A8EB-47E0-4674-90B0-5CD516F60D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5513" y="3825875"/>
          <a:ext cx="3581400" cy="303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4" imgW="2237232" imgH="1895856" progId="Word.Picture.8">
                  <p:embed/>
                </p:oleObj>
              </mc:Choice>
              <mc:Fallback>
                <p:oleObj name="obrázek" r:id="rId4" imgW="2237232" imgH="1895856" progId="Word.Picture.8">
                  <p:embed/>
                  <p:pic>
                    <p:nvPicPr>
                      <p:cNvPr id="129030" name="Object 6">
                        <a:extLst>
                          <a:ext uri="{FF2B5EF4-FFF2-40B4-BE49-F238E27FC236}">
                            <a16:creationId xmlns:a16="http://schemas.microsoft.com/office/drawing/2014/main" id="{3314A8EB-47E0-4674-90B0-5CD516F60D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5513" y="3825875"/>
                        <a:ext cx="3581400" cy="303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9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9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9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3">
            <a:extLst>
              <a:ext uri="{FF2B5EF4-FFF2-40B4-BE49-F238E27FC236}">
                <a16:creationId xmlns:a16="http://schemas.microsoft.com/office/drawing/2014/main" id="{4FEF6372-CAF5-4E19-8899-20125F709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cs-CZ" sz="2000"/>
          </a:p>
        </p:txBody>
      </p:sp>
      <p:sp>
        <p:nvSpPr>
          <p:cNvPr id="45059" name="Text Box 4">
            <a:extLst>
              <a:ext uri="{FF2B5EF4-FFF2-40B4-BE49-F238E27FC236}">
                <a16:creationId xmlns:a16="http://schemas.microsoft.com/office/drawing/2014/main" id="{2ED2C515-61A5-4CE6-92A2-F63D6D466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33425"/>
            <a:ext cx="914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cs-CZ" altLang="cs-CZ" sz="2000">
                <a:sym typeface="Symbol" panose="05050102010706020507" pitchFamily="18" charset="2"/>
              </a:rPr>
              <a:t>2</a:t>
            </a:r>
            <a:r>
              <a:rPr lang="en-GB" altLang="cs-CZ" sz="2000">
                <a:sym typeface="Symbol" panose="05050102010706020507" pitchFamily="18" charset="2"/>
              </a:rPr>
              <a:t>) </a:t>
            </a:r>
            <a:r>
              <a:rPr lang="en-GB" altLang="cs-CZ" sz="2000" i="1" u="sng">
                <a:solidFill>
                  <a:schemeClr val="accent2"/>
                </a:solidFill>
                <a:sym typeface="Symbol" panose="05050102010706020507" pitchFamily="18" charset="2"/>
              </a:rPr>
              <a:t>permanent</a:t>
            </a:r>
            <a:r>
              <a:rPr lang="cs-CZ" altLang="cs-CZ" sz="2000" i="1" u="sng">
                <a:solidFill>
                  <a:schemeClr val="accent2"/>
                </a:solidFill>
                <a:sym typeface="Symbol" panose="05050102010706020507" pitchFamily="18" charset="2"/>
              </a:rPr>
              <a:t>ní</a:t>
            </a:r>
            <a:r>
              <a:rPr lang="en-GB" altLang="cs-CZ" sz="2000" i="1" u="sng">
                <a:solidFill>
                  <a:schemeClr val="accent2"/>
                </a:solidFill>
                <a:sym typeface="Symbol" panose="05050102010706020507" pitchFamily="18" charset="2"/>
              </a:rPr>
              <a:t> paralel</a:t>
            </a:r>
            <a:r>
              <a:rPr lang="cs-CZ" altLang="cs-CZ" sz="2000" i="1" u="sng">
                <a:solidFill>
                  <a:schemeClr val="accent2"/>
                </a:solidFill>
                <a:sym typeface="Symbol" panose="05050102010706020507" pitchFamily="18" charset="2"/>
              </a:rPr>
              <a:t>ní posun</a:t>
            </a:r>
            <a:r>
              <a:rPr lang="en-GB" altLang="cs-CZ" sz="2000" i="1" u="sng">
                <a:solidFill>
                  <a:schemeClr val="accent2"/>
                </a:solidFill>
                <a:sym typeface="Symbol" panose="05050102010706020507" pitchFamily="18" charset="2"/>
              </a:rPr>
              <a:t> produ</a:t>
            </a:r>
            <a:r>
              <a:rPr lang="cs-CZ" altLang="cs-CZ" sz="2000" i="1" u="sng">
                <a:solidFill>
                  <a:schemeClr val="accent2"/>
                </a:solidFill>
                <a:sym typeface="Symbol" panose="05050102010706020507" pitchFamily="18" charset="2"/>
              </a:rPr>
              <a:t>kční </a:t>
            </a:r>
            <a:r>
              <a:rPr lang="en-GB" altLang="cs-CZ" sz="2000" i="1" u="sng">
                <a:solidFill>
                  <a:schemeClr val="accent2"/>
                </a:solidFill>
                <a:sym typeface="Symbol" panose="05050102010706020507" pitchFamily="18" charset="2"/>
              </a:rPr>
              <a:t>fun</a:t>
            </a:r>
            <a:r>
              <a:rPr lang="cs-CZ" altLang="cs-CZ" sz="2000" i="1" u="sng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lang="en-GB" altLang="cs-CZ" sz="2000" i="1" u="sng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cs-CZ" altLang="cs-CZ" sz="2000" i="1" u="sng">
                <a:solidFill>
                  <a:schemeClr val="accent2"/>
                </a:solidFill>
                <a:sym typeface="Symbol" panose="05050102010706020507" pitchFamily="18" charset="2"/>
              </a:rPr>
              <a:t>e dolů</a:t>
            </a:r>
            <a:r>
              <a:rPr lang="en-GB" altLang="cs-CZ" sz="2000" i="1" u="sng">
                <a:solidFill>
                  <a:schemeClr val="accent2"/>
                </a:solidFill>
                <a:sym typeface="Symbol" panose="05050102010706020507" pitchFamily="18" charset="2"/>
              </a:rPr>
              <a:t>-</a:t>
            </a:r>
            <a:r>
              <a:rPr lang="en-GB" altLang="cs-CZ" sz="2000">
                <a:sym typeface="Symbol" panose="05050102010706020507" pitchFamily="18" charset="2"/>
              </a:rPr>
              <a:t> </a:t>
            </a:r>
            <a:r>
              <a:rPr lang="cs-CZ" altLang="cs-CZ" sz="2000">
                <a:sym typeface="Symbol" panose="05050102010706020507" pitchFamily="18" charset="2"/>
              </a:rPr>
              <a:t>větší důchodový </a:t>
            </a:r>
            <a:r>
              <a:rPr lang="en-GB" altLang="cs-CZ" sz="2000">
                <a:sym typeface="Symbol" panose="05050102010706020507" pitchFamily="18" charset="2"/>
              </a:rPr>
              <a:t>efe</a:t>
            </a:r>
            <a:r>
              <a:rPr lang="cs-CZ" altLang="cs-CZ" sz="2000">
                <a:sym typeface="Symbol" panose="05050102010706020507" pitchFamily="18" charset="2"/>
              </a:rPr>
              <a:t>k</a:t>
            </a:r>
            <a:r>
              <a:rPr lang="en-GB" altLang="cs-CZ" sz="2000">
                <a:sym typeface="Symbol" panose="05050102010706020507" pitchFamily="18" charset="2"/>
              </a:rPr>
              <a:t>t- </a:t>
            </a:r>
            <a:r>
              <a:rPr lang="cs-CZ" altLang="cs-CZ" sz="2000">
                <a:sym typeface="Symbol" panose="05050102010706020507" pitchFamily="18" charset="2"/>
              </a:rPr>
              <a:t>větší pokles </a:t>
            </a:r>
            <a:r>
              <a:rPr lang="en-GB" altLang="cs-CZ" sz="2000" b="1" i="1">
                <a:sym typeface="Symbol" panose="05050102010706020507" pitchFamily="18" charset="2"/>
              </a:rPr>
              <a:t>Y</a:t>
            </a:r>
            <a:r>
              <a:rPr lang="en-GB" altLang="cs-CZ" sz="2000" b="1" i="1" baseline="-25000">
                <a:sym typeface="Symbol" panose="05050102010706020507" pitchFamily="18" charset="2"/>
              </a:rPr>
              <a:t>D</a:t>
            </a:r>
            <a:r>
              <a:rPr lang="en-GB" altLang="cs-CZ" sz="2000">
                <a:sym typeface="Symbol" panose="05050102010706020507" pitchFamily="18" charset="2"/>
              </a:rPr>
              <a:t>, </a:t>
            </a:r>
            <a:r>
              <a:rPr lang="cs-CZ" altLang="cs-CZ" sz="2000">
                <a:sym typeface="Symbol" panose="05050102010706020507" pitchFamily="18" charset="2"/>
              </a:rPr>
              <a:t>menší změna </a:t>
            </a:r>
            <a:r>
              <a:rPr lang="en-GB" altLang="cs-CZ" sz="2000" b="1" i="1">
                <a:sym typeface="Symbol" panose="05050102010706020507" pitchFamily="18" charset="2"/>
              </a:rPr>
              <a:t>Y</a:t>
            </a:r>
            <a:r>
              <a:rPr lang="en-GB" altLang="cs-CZ" sz="2000" b="1" i="1" baseline="-25000">
                <a:sym typeface="Symbol" panose="05050102010706020507" pitchFamily="18" charset="2"/>
              </a:rPr>
              <a:t>S</a:t>
            </a:r>
            <a:r>
              <a:rPr lang="en-US" altLang="cs-CZ" sz="2000">
                <a:sym typeface="Symbol" panose="05050102010706020507" pitchFamily="18" charset="2"/>
              </a:rPr>
              <a:t>. </a:t>
            </a:r>
            <a:r>
              <a:rPr lang="cs-CZ" altLang="cs-CZ" sz="2000">
                <a:sym typeface="Symbol" panose="05050102010706020507" pitchFamily="18" charset="2"/>
              </a:rPr>
              <a:t>Žádná změna úspor a úrokové míry</a:t>
            </a:r>
            <a:r>
              <a:rPr lang="en-US" altLang="cs-CZ" sz="2000">
                <a:sym typeface="Symbol" panose="05050102010706020507" pitchFamily="18" charset="2"/>
              </a:rPr>
              <a:t>,intertempor</a:t>
            </a:r>
            <a:r>
              <a:rPr lang="cs-CZ" altLang="cs-CZ" sz="2000">
                <a:sym typeface="Symbol" panose="05050102010706020507" pitchFamily="18" charset="2"/>
              </a:rPr>
              <a:t>ální</a:t>
            </a:r>
            <a:r>
              <a:rPr lang="en-US" altLang="cs-CZ" sz="2000">
                <a:sym typeface="Symbol" panose="05050102010706020507" pitchFamily="18" charset="2"/>
              </a:rPr>
              <a:t> substitu</a:t>
            </a:r>
            <a:r>
              <a:rPr lang="cs-CZ" altLang="cs-CZ" sz="2000">
                <a:sym typeface="Symbol" panose="05050102010706020507" pitchFamily="18" charset="2"/>
              </a:rPr>
              <a:t>ce</a:t>
            </a:r>
            <a:endParaRPr lang="en-GB" altLang="cs-CZ" sz="2000">
              <a:sym typeface="Symbol" panose="05050102010706020507" pitchFamily="18" charset="2"/>
            </a:endParaRPr>
          </a:p>
        </p:txBody>
      </p:sp>
      <p:graphicFrame>
        <p:nvGraphicFramePr>
          <p:cNvPr id="45060" name="Object 5">
            <a:extLst>
              <a:ext uri="{FF2B5EF4-FFF2-40B4-BE49-F238E27FC236}">
                <a16:creationId xmlns:a16="http://schemas.microsoft.com/office/drawing/2014/main" id="{E644ACBD-5AB2-4207-A57B-BB9F492694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738" y="2263775"/>
          <a:ext cx="3962400" cy="341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2334768" imgH="2008632" progId="Word.Picture.8">
                  <p:embed/>
                </p:oleObj>
              </mc:Choice>
              <mc:Fallback>
                <p:oleObj name="obrázek" r:id="rId2" imgW="2334768" imgH="2008632" progId="Word.Picture.8">
                  <p:embed/>
                  <p:pic>
                    <p:nvPicPr>
                      <p:cNvPr id="45060" name="Object 5">
                        <a:extLst>
                          <a:ext uri="{FF2B5EF4-FFF2-40B4-BE49-F238E27FC236}">
                            <a16:creationId xmlns:a16="http://schemas.microsoft.com/office/drawing/2014/main" id="{E644ACBD-5AB2-4207-A57B-BB9F492694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8" y="2263775"/>
                        <a:ext cx="3962400" cy="341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6">
            <a:extLst>
              <a:ext uri="{FF2B5EF4-FFF2-40B4-BE49-F238E27FC236}">
                <a16:creationId xmlns:a16="http://schemas.microsoft.com/office/drawing/2014/main" id="{FEFA6573-9C48-41A9-AE10-B862515C7C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1875" y="2420938"/>
          <a:ext cx="3806825" cy="322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4" imgW="2237232" imgH="1895856" progId="Word.Picture.8">
                  <p:embed/>
                </p:oleObj>
              </mc:Choice>
              <mc:Fallback>
                <p:oleObj name="obrázek" r:id="rId4" imgW="2237232" imgH="1895856" progId="Word.Picture.8">
                  <p:embed/>
                  <p:pic>
                    <p:nvPicPr>
                      <p:cNvPr id="45061" name="Object 6">
                        <a:extLst>
                          <a:ext uri="{FF2B5EF4-FFF2-40B4-BE49-F238E27FC236}">
                            <a16:creationId xmlns:a16="http://schemas.microsoft.com/office/drawing/2014/main" id="{FEFA6573-9C48-41A9-AE10-B862515C7C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2420938"/>
                        <a:ext cx="3806825" cy="322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Text Box 7">
            <a:extLst>
              <a:ext uri="{FF2B5EF4-FFF2-40B4-BE49-F238E27FC236}">
                <a16:creationId xmlns:a16="http://schemas.microsoft.com/office/drawing/2014/main" id="{75F664A0-FE5A-4ADA-8AA5-27FF1A1F5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851525"/>
            <a:ext cx="9144000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000" u="sng"/>
              <a:t>Issue for seminar:</a:t>
            </a:r>
            <a:r>
              <a:rPr lang="en-GB" altLang="cs-CZ" sz="2000"/>
              <a:t> </a:t>
            </a:r>
            <a:r>
              <a:rPr lang="cs-CZ" altLang="cs-CZ" sz="2000"/>
              <a:t>Co se stane v </a:t>
            </a:r>
            <a:r>
              <a:rPr lang="en-GB" altLang="cs-CZ" sz="2000"/>
              <a:t>RBC model</a:t>
            </a:r>
            <a:r>
              <a:rPr lang="cs-CZ" altLang="cs-CZ" sz="2000"/>
              <a:t>u pokud se změní preference od volného času ke spotřebě</a:t>
            </a:r>
            <a:r>
              <a:rPr lang="en-GB" altLang="cs-CZ" sz="2000"/>
              <a:t>? </a:t>
            </a:r>
            <a:r>
              <a:rPr lang="cs-CZ" altLang="cs-CZ" sz="2000"/>
              <a:t>Jak je výsledek modelu ovlivněn podporou v nezaměstnanosti</a:t>
            </a:r>
            <a:r>
              <a:rPr lang="en-GB" altLang="cs-CZ" sz="2000"/>
              <a:t>?</a:t>
            </a:r>
            <a:r>
              <a:rPr lang="en-GB" altLang="cs-CZ" sz="1800"/>
              <a:t>				</a:t>
            </a:r>
            <a:endParaRPr lang="en-US" altLang="cs-CZ" sz="1800">
              <a:sym typeface="Symbol" panose="05050102010706020507" pitchFamily="18" charset="2"/>
            </a:endParaRPr>
          </a:p>
        </p:txBody>
      </p:sp>
      <p:sp>
        <p:nvSpPr>
          <p:cNvPr id="45063" name="Rectangle 8">
            <a:extLst>
              <a:ext uri="{FF2B5EF4-FFF2-40B4-BE49-F238E27FC236}">
                <a16:creationId xmlns:a16="http://schemas.microsoft.com/office/drawing/2014/main" id="{3F89A0DD-825D-4620-AFC1-929B0E943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RBC </a:t>
            </a:r>
            <a:r>
              <a:rPr lang="cs-CZ" altLang="cs-CZ" sz="2800" b="1" i="1">
                <a:solidFill>
                  <a:schemeClr val="tx2"/>
                </a:solidFill>
              </a:rPr>
              <a:t>t</a:t>
            </a:r>
            <a:r>
              <a:rPr lang="en-GB" altLang="cs-CZ" sz="2800" b="1" i="1">
                <a:solidFill>
                  <a:schemeClr val="tx2"/>
                </a:solidFill>
              </a:rPr>
              <a:t>eor</a:t>
            </a:r>
            <a:r>
              <a:rPr lang="cs-CZ" altLang="cs-CZ" sz="2800" b="1" i="1">
                <a:solidFill>
                  <a:schemeClr val="tx2"/>
                </a:solidFill>
              </a:rPr>
              <a:t>ie</a:t>
            </a:r>
            <a:r>
              <a:rPr lang="en-GB" altLang="cs-CZ" sz="2800" b="1" i="1">
                <a:solidFill>
                  <a:schemeClr val="tx2"/>
                </a:solidFill>
              </a:rPr>
              <a:t>- </a:t>
            </a:r>
            <a:r>
              <a:rPr lang="cs-CZ" altLang="cs-CZ" sz="2800" b="1" i="1">
                <a:solidFill>
                  <a:schemeClr val="tx2"/>
                </a:solidFill>
              </a:rPr>
              <a:t>celkový trh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13149</TotalTime>
  <Words>2362</Words>
  <Application>Microsoft Office PowerPoint</Application>
  <PresentationFormat>Předvádění na obrazovce (4:3)</PresentationFormat>
  <Paragraphs>196</Paragraphs>
  <Slides>26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5</vt:i4>
      </vt:variant>
      <vt:variant>
        <vt:lpstr>Nadpisy snímků</vt:lpstr>
      </vt:variant>
      <vt:variant>
        <vt:i4>26</vt:i4>
      </vt:variant>
    </vt:vector>
  </HeadingPairs>
  <TitlesOfParts>
    <vt:vector size="35" baseType="lpstr">
      <vt:lpstr>Arial</vt:lpstr>
      <vt:lpstr>Symbol</vt:lpstr>
      <vt:lpstr>Times New Roman</vt:lpstr>
      <vt:lpstr>Default Design</vt:lpstr>
      <vt:lpstr>Rovnice</vt:lpstr>
      <vt:lpstr>obrázek</vt:lpstr>
      <vt:lpstr>Picture</vt:lpstr>
      <vt:lpstr>Obrázek</vt:lpstr>
      <vt:lpstr>Dokument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Moje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Karlos</dc:creator>
  <cp:lastModifiedBy>Hlaváček Michal</cp:lastModifiedBy>
  <cp:revision>114</cp:revision>
  <cp:lastPrinted>2018-03-19T12:14:43Z</cp:lastPrinted>
  <dcterms:created xsi:type="dcterms:W3CDTF">2003-10-12T18:44:50Z</dcterms:created>
  <dcterms:modified xsi:type="dcterms:W3CDTF">2024-04-22T08:24:51Z</dcterms:modified>
</cp:coreProperties>
</file>