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320" r:id="rId3"/>
    <p:sldId id="257" r:id="rId4"/>
    <p:sldId id="258" r:id="rId5"/>
    <p:sldId id="259" r:id="rId6"/>
    <p:sldId id="275" r:id="rId7"/>
    <p:sldId id="276" r:id="rId8"/>
    <p:sldId id="260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71" r:id="rId17"/>
    <p:sldId id="280" r:id="rId18"/>
    <p:sldId id="281" r:id="rId19"/>
    <p:sldId id="272" r:id="rId20"/>
    <p:sldId id="274" r:id="rId21"/>
    <p:sldId id="328" r:id="rId22"/>
    <p:sldId id="279" r:id="rId23"/>
    <p:sldId id="277" r:id="rId24"/>
  </p:sldIdLst>
  <p:sldSz cx="9144000" cy="6858000" type="screen4x3"/>
  <p:notesSz cx="6669088" cy="9926638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6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66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00" tIns="45400" rIns="90800" bIns="4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423" y="1"/>
            <a:ext cx="289066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00" tIns="45400" rIns="90800" bIns="454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752"/>
            <a:ext cx="289066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00" tIns="45400" rIns="90800" bIns="454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423" y="9429752"/>
            <a:ext cx="289066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00" tIns="45400" rIns="90800" bIns="454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364571-DA02-4CEB-8CD4-C3CF2C1FA2C4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648536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F8ABF9-223D-4673-B7BC-DD646E64852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72816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3D8FD-797A-48AC-BDC7-2C9C77DE1AB3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0442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31E3B-21EC-45ED-8438-10605BA00B4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84805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2E476-5DC1-45A7-87AB-3461137BC74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92750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1C481-261E-478E-8BCA-2EF09497D371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46584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6C9B9-4965-4823-8C53-1073DD2875B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08827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E13C59-2215-49A9-A696-64ED484F644F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5479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8EAEF-42B5-44D5-A6FA-7AE89FDB52A6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79647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6CFEF-816F-4B78-B57D-8FF99F4D154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42719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BDDD4-E67C-4600-AF11-A3C58B085A4A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46577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D55420-6E7D-492E-A1E0-9C45B6C29950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03584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cs-CZ" alt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 alt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D3809DB-0448-4828-98E1-7EBF66E99AE6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2.wmf"/><Relationship Id="rId3" Type="http://schemas.openxmlformats.org/officeDocument/2006/relationships/image" Target="../media/image2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0.wmf"/><Relationship Id="rId1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4.png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17" Type="http://schemas.openxmlformats.org/officeDocument/2006/relationships/image" Target="../media/image45.png"/><Relationship Id="rId2" Type="http://schemas.openxmlformats.org/officeDocument/2006/relationships/oleObject" Target="../embeddings/oleObject28.bin"/><Relationship Id="rId16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5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11.wmf"/><Relationship Id="rId10" Type="http://schemas.openxmlformats.org/officeDocument/2006/relationships/slide" Target="slide23.xml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Relationship Id="rId1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slide" Target="slide12.xml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78D2B38-FFC6-4A88-B2CD-14B0A5195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cs-CZ" sz="2800" b="1" i="1" dirty="0">
                <a:solidFill>
                  <a:schemeClr val="tx2"/>
                </a:solidFill>
              </a:rPr>
              <a:t>Ma</a:t>
            </a:r>
            <a:r>
              <a:rPr lang="cs-CZ" altLang="cs-CZ" sz="2800" b="1" i="1" dirty="0">
                <a:solidFill>
                  <a:schemeClr val="tx2"/>
                </a:solidFill>
              </a:rPr>
              <a:t>k</a:t>
            </a:r>
            <a:r>
              <a:rPr lang="en-GB" altLang="cs-CZ" sz="2800" b="1" i="1" dirty="0">
                <a:solidFill>
                  <a:schemeClr val="tx2"/>
                </a:solidFill>
              </a:rPr>
              <a:t>roe</a:t>
            </a:r>
            <a:r>
              <a:rPr lang="cs-CZ" altLang="cs-CZ" sz="2800" b="1" i="1" dirty="0">
                <a:solidFill>
                  <a:schemeClr val="tx2"/>
                </a:solidFill>
              </a:rPr>
              <a:t>k</a:t>
            </a:r>
            <a:r>
              <a:rPr lang="en-GB" altLang="cs-CZ" sz="2800" b="1" i="1" dirty="0" err="1">
                <a:solidFill>
                  <a:schemeClr val="tx2"/>
                </a:solidFill>
              </a:rPr>
              <a:t>onomi</a:t>
            </a:r>
            <a:r>
              <a:rPr lang="cs-CZ" altLang="cs-CZ" sz="2800" b="1" i="1" dirty="0">
                <a:solidFill>
                  <a:schemeClr val="tx2"/>
                </a:solidFill>
              </a:rPr>
              <a:t>e II</a:t>
            </a:r>
            <a:r>
              <a:rPr lang="en-GB" altLang="cs-CZ" sz="2800" b="1" i="1" dirty="0">
                <a:solidFill>
                  <a:schemeClr val="tx2"/>
                </a:solidFill>
              </a:rPr>
              <a:t> E</a:t>
            </a:r>
            <a:r>
              <a:rPr lang="cs-CZ" altLang="cs-CZ" sz="2800" b="1" i="1" dirty="0">
                <a:solidFill>
                  <a:schemeClr val="tx2"/>
                </a:solidFill>
              </a:rPr>
              <a:t>B010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17B89ECC-143D-4291-8E6E-3FAB37EF5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7848600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cs-CZ" altLang="cs-CZ" sz="2400" dirty="0"/>
              <a:t>Michal Hlaváček</a:t>
            </a:r>
          </a:p>
          <a:p>
            <a:pPr eaLnBrk="1" hangingPunct="1"/>
            <a:r>
              <a:rPr lang="cs-CZ" altLang="cs-CZ" sz="2400" dirty="0"/>
              <a:t>Kontakt: 736 524 520</a:t>
            </a:r>
          </a:p>
          <a:p>
            <a:pPr eaLnBrk="1" hangingPunct="1"/>
            <a:r>
              <a:rPr lang="cs-CZ" altLang="cs-CZ" sz="2400" dirty="0"/>
              <a:t>E-mail: michal.hlavacek@unrr.cz, hlavacem@seznam.cz</a:t>
            </a:r>
          </a:p>
          <a:p>
            <a:pPr eaLnBrk="1" hangingPunct="1"/>
            <a:r>
              <a:rPr lang="cs-CZ" altLang="cs-CZ" sz="2400" dirty="0"/>
              <a:t>Konzultační hodiny: po přednášce ÚT 9:00-9:20, raději v UNRR (kdykoliv po předchozí domluvě)</a:t>
            </a:r>
          </a:p>
          <a:p>
            <a:pPr eaLnBrk="1" hangingPunct="1"/>
            <a:r>
              <a:rPr lang="cs-CZ" altLang="cs-CZ" sz="2400" dirty="0"/>
              <a:t>Přednáška Úterý 8:00-9:20 (posluchárna 109)</a:t>
            </a:r>
          </a:p>
          <a:p>
            <a:pPr eaLnBrk="1" hangingPunct="1"/>
            <a:r>
              <a:rPr lang="cs-CZ" altLang="cs-CZ" sz="2400" dirty="0"/>
              <a:t>Semináře ÚT 17-18:20 (206) ČTV 8:00-9:20 (314), ???</a:t>
            </a:r>
          </a:p>
          <a:p>
            <a:pPr eaLnBrk="1" hangingPunct="1">
              <a:buFontTx/>
              <a:buNone/>
            </a:pPr>
            <a:r>
              <a:rPr lang="cs-CZ" altLang="cs-CZ" sz="2400" dirty="0"/>
              <a:t>Podmínky zkoušky: 1 </a:t>
            </a:r>
            <a:r>
              <a:rPr lang="cs-CZ" altLang="cs-CZ" sz="2400" dirty="0" err="1"/>
              <a:t>midtermový</a:t>
            </a:r>
            <a:r>
              <a:rPr lang="cs-CZ" altLang="cs-CZ" sz="2400" dirty="0"/>
              <a:t> test (cca 9 týden), 1 finální test; HW, body </a:t>
            </a:r>
            <a:r>
              <a:rPr lang="cs-CZ" altLang="cs-CZ" sz="2400"/>
              <a:t>za kvíz</a:t>
            </a:r>
            <a:endParaRPr lang="cs-CZ" altLang="cs-CZ" sz="2400" dirty="0"/>
          </a:p>
          <a:p>
            <a:pPr eaLnBrk="1" hangingPunct="1"/>
            <a:r>
              <a:rPr lang="en-GB" altLang="cs-CZ" sz="2400" dirty="0"/>
              <a:t>http://ies.fsv.cuni.cz/cs/syllab/JEB0</a:t>
            </a:r>
            <a:r>
              <a:rPr lang="cs-CZ" altLang="cs-CZ" sz="2400" dirty="0"/>
              <a:t>10 resp. v SIS</a:t>
            </a:r>
          </a:p>
          <a:p>
            <a:pPr eaLnBrk="1" hangingPunct="1"/>
            <a:r>
              <a:rPr lang="en-GB" altLang="cs-CZ" sz="2400" dirty="0"/>
              <a:t>http://dl.cuni.cz/</a:t>
            </a:r>
            <a:r>
              <a:rPr lang="cs-CZ" altLang="cs-CZ" sz="2400" dirty="0"/>
              <a:t> (heslo: </a:t>
            </a:r>
            <a:r>
              <a:rPr lang="cs-CZ" altLang="cs-CZ" sz="2400" dirty="0" err="1"/>
              <a:t>hlavacem</a:t>
            </a:r>
            <a:r>
              <a:rPr lang="cs-CZ" altLang="cs-CZ" sz="2400" dirty="0"/>
              <a:t>)</a:t>
            </a:r>
            <a:endParaRPr lang="en-GB" altLang="cs-CZ" sz="2400" dirty="0"/>
          </a:p>
        </p:txBody>
      </p:sp>
      <p:sp>
        <p:nvSpPr>
          <p:cNvPr id="4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644ADF7-785E-4212-89F8-60DFD8457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1506538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Adaptiv</a:t>
            </a:r>
            <a:r>
              <a:rPr lang="cs-CZ" altLang="cs-CZ" sz="2800" b="1" i="1">
                <a:solidFill>
                  <a:schemeClr val="tx2"/>
                </a:solidFill>
              </a:rPr>
              <a:t>ní očekávání srovnání se s</a:t>
            </a:r>
            <a:r>
              <a:rPr lang="en-GB" altLang="cs-CZ" sz="2800" b="1" i="1">
                <a:solidFill>
                  <a:schemeClr val="tx2"/>
                </a:solidFill>
              </a:rPr>
              <a:t>tatic</a:t>
            </a:r>
            <a:r>
              <a:rPr lang="cs-CZ" altLang="cs-CZ" sz="2800" b="1" i="1">
                <a:solidFill>
                  <a:schemeClr val="tx2"/>
                </a:solidFill>
              </a:rPr>
              <a:t>kými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515938" y="715963"/>
            <a:ext cx="862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/>
              <a:t>Lepší dynamika </a:t>
            </a:r>
            <a:r>
              <a:rPr lang="en-GB" altLang="cs-CZ" sz="2000"/>
              <a:t>(</a:t>
            </a:r>
            <a:r>
              <a:rPr lang="cs-CZ" altLang="cs-CZ" sz="2000"/>
              <a:t>rychlejší konvergence než statická oč., nedivergují tak často</a:t>
            </a:r>
            <a:r>
              <a:rPr lang="en-GB" altLang="cs-CZ" sz="2000"/>
              <a:t>…)</a:t>
            </a:r>
          </a:p>
        </p:txBody>
      </p:sp>
      <p:pic>
        <p:nvPicPr>
          <p:cNvPr id="9114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5063"/>
            <a:ext cx="9220200" cy="572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6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99463" y="409575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Adaptiv</a:t>
            </a:r>
            <a:r>
              <a:rPr lang="cs-CZ" altLang="cs-CZ" sz="2800" b="1" i="1">
                <a:solidFill>
                  <a:schemeClr val="tx2"/>
                </a:solidFill>
              </a:rPr>
              <a:t>ní očekávání srovnání se s</a:t>
            </a:r>
            <a:r>
              <a:rPr lang="en-GB" altLang="cs-CZ" sz="2800" b="1" i="1">
                <a:solidFill>
                  <a:schemeClr val="tx2"/>
                </a:solidFill>
              </a:rPr>
              <a:t>tatic</a:t>
            </a:r>
            <a:r>
              <a:rPr lang="cs-CZ" altLang="cs-CZ" sz="2800" b="1" i="1">
                <a:solidFill>
                  <a:schemeClr val="tx2"/>
                </a:solidFill>
              </a:rPr>
              <a:t>kými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515938" y="715963"/>
            <a:ext cx="862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/>
              <a:t>Lepší dynamika </a:t>
            </a:r>
            <a:r>
              <a:rPr lang="en-GB" altLang="cs-CZ" sz="2000"/>
              <a:t>(</a:t>
            </a:r>
            <a:r>
              <a:rPr lang="cs-CZ" altLang="cs-CZ" sz="2000"/>
              <a:t>rychlejší konvergence než statická oč., nedivergují tak často</a:t>
            </a:r>
            <a:r>
              <a:rPr lang="en-GB" altLang="cs-CZ" sz="2000"/>
              <a:t>…)</a:t>
            </a:r>
          </a:p>
        </p:txBody>
      </p:sp>
      <p:pic>
        <p:nvPicPr>
          <p:cNvPr id="9216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9220200" cy="572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8400"/>
            <a:ext cx="4621213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Adaptivní očekávání</a:t>
            </a:r>
            <a:r>
              <a:rPr lang="cs-CZ" altLang="cs-CZ" sz="2800" b="1" i="1">
                <a:solidFill>
                  <a:schemeClr val="tx2"/>
                </a:solidFill>
              </a:rPr>
              <a:t>- d</a:t>
            </a:r>
            <a:r>
              <a:rPr lang="en-GB" altLang="cs-CZ" sz="2800" b="1" i="1">
                <a:solidFill>
                  <a:schemeClr val="tx2"/>
                </a:solidFill>
              </a:rPr>
              <a:t>ynami</a:t>
            </a:r>
            <a:r>
              <a:rPr lang="cs-CZ" altLang="cs-CZ" sz="2800" b="1" i="1">
                <a:solidFill>
                  <a:schemeClr val="tx2"/>
                </a:solidFill>
              </a:rPr>
              <a:t>ka podle </a:t>
            </a:r>
            <a:r>
              <a:rPr lang="en-GB" altLang="cs-CZ" sz="2800" b="1">
                <a:solidFill>
                  <a:schemeClr val="tx2"/>
                </a:solidFill>
                <a:latin typeface="Symbol" pitchFamily="18" charset="2"/>
              </a:rPr>
              <a:t>Q</a:t>
            </a: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8" y="3981450"/>
            <a:ext cx="4621212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1450"/>
            <a:ext cx="4621213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02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8" y="1141413"/>
            <a:ext cx="4621212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533400" y="741363"/>
            <a:ext cx="7848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/>
              <a:t>Případ </a:t>
            </a:r>
            <a:r>
              <a:rPr lang="en-GB" altLang="cs-CZ" sz="2000" b="1">
                <a:latin typeface="Symbol" pitchFamily="18" charset="2"/>
              </a:rPr>
              <a:t>Q</a:t>
            </a:r>
            <a:r>
              <a:rPr lang="en-GB" altLang="cs-CZ" sz="2000" b="1" baseline="30000"/>
              <a:t>*</a:t>
            </a:r>
            <a:r>
              <a:rPr lang="en-GB" altLang="cs-CZ" sz="2000"/>
              <a:t> =7/15 (</a:t>
            </a:r>
            <a:r>
              <a:rPr lang="en-GB" altLang="cs-CZ" sz="2000" b="1">
                <a:latin typeface="Symbol" pitchFamily="18" charset="2"/>
              </a:rPr>
              <a:t>Q</a:t>
            </a:r>
            <a:r>
              <a:rPr lang="en-GB" altLang="cs-CZ" sz="2000" b="1"/>
              <a:t>&gt;</a:t>
            </a:r>
            <a:r>
              <a:rPr lang="en-GB" altLang="cs-CZ" sz="2000" b="1">
                <a:latin typeface="Symbol" pitchFamily="18" charset="2"/>
              </a:rPr>
              <a:t>Q</a:t>
            </a:r>
            <a:r>
              <a:rPr lang="en-GB" altLang="cs-CZ" sz="2000" b="1" baseline="30000"/>
              <a:t>*</a:t>
            </a:r>
            <a:r>
              <a:rPr lang="en-GB" altLang="cs-CZ" sz="2000"/>
              <a:t> </a:t>
            </a:r>
            <a:r>
              <a:rPr lang="cs-CZ" altLang="cs-CZ" sz="2000"/>
              <a:t>pomalé přizpůsobení</a:t>
            </a:r>
            <a:r>
              <a:rPr lang="en-GB" altLang="cs-CZ" sz="2000"/>
              <a:t>, </a:t>
            </a:r>
            <a:r>
              <a:rPr lang="en-GB" altLang="cs-CZ" sz="2000" b="1"/>
              <a:t>0&lt;</a:t>
            </a:r>
            <a:r>
              <a:rPr lang="en-GB" altLang="cs-CZ" sz="2000" b="1">
                <a:latin typeface="Symbol" pitchFamily="18" charset="2"/>
              </a:rPr>
              <a:t>Q</a:t>
            </a:r>
            <a:r>
              <a:rPr lang="en-US" altLang="cs-CZ" sz="2000" b="1"/>
              <a:t>&lt;</a:t>
            </a:r>
            <a:r>
              <a:rPr lang="en-GB" altLang="cs-CZ" sz="2000" b="1">
                <a:latin typeface="Symbol" pitchFamily="18" charset="2"/>
              </a:rPr>
              <a:t>Q</a:t>
            </a:r>
            <a:r>
              <a:rPr lang="en-GB" altLang="cs-CZ" sz="2000" b="1" baseline="30000"/>
              <a:t>*</a:t>
            </a:r>
            <a:r>
              <a:rPr lang="en-GB" altLang="cs-CZ" sz="2000"/>
              <a:t> </a:t>
            </a:r>
            <a:r>
              <a:rPr lang="cs-CZ" altLang="cs-CZ" sz="2000"/>
              <a:t>přestřelování</a:t>
            </a:r>
            <a:r>
              <a:rPr lang="en-GB" altLang="cs-CZ" sz="2000"/>
              <a:t>)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GB" altLang="cs-CZ" sz="2000"/>
          </a:p>
        </p:txBody>
      </p:sp>
      <p:sp>
        <p:nvSpPr>
          <p:cNvPr id="8" name="AutoShape 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6B5986D8-3833-493F-B39C-F8B6C80EC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237" y="355600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Ra</a:t>
            </a:r>
            <a:r>
              <a:rPr lang="cs-CZ" altLang="cs-CZ" sz="2800" b="1" i="1">
                <a:solidFill>
                  <a:schemeClr val="tx2"/>
                </a:solidFill>
              </a:rPr>
              <a:t>c</a:t>
            </a:r>
            <a:r>
              <a:rPr lang="en-GB" altLang="cs-CZ" sz="2800" b="1" i="1">
                <a:solidFill>
                  <a:schemeClr val="tx2"/>
                </a:solidFill>
              </a:rPr>
              <a:t>ion</a:t>
            </a:r>
            <a:r>
              <a:rPr lang="cs-CZ" altLang="cs-CZ" sz="2800" b="1" i="1">
                <a:solidFill>
                  <a:schemeClr val="tx2"/>
                </a:solidFill>
              </a:rPr>
              <a:t>ální očekávání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8470900" cy="54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cs-CZ" sz="2000"/>
              <a:t>John Muth (1961)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/>
              <a:t>V každém okamžiku </a:t>
            </a:r>
            <a:r>
              <a:rPr lang="cs-CZ" altLang="cs-CZ" sz="2000" u="sng">
                <a:solidFill>
                  <a:schemeClr val="accent2"/>
                </a:solidFill>
              </a:rPr>
              <a:t>existují </a:t>
            </a:r>
            <a:r>
              <a:rPr lang="en-GB" altLang="cs-CZ" sz="2000" u="sng">
                <a:solidFill>
                  <a:schemeClr val="accent2"/>
                </a:solidFill>
              </a:rPr>
              <a:t>relevant</a:t>
            </a:r>
            <a:r>
              <a:rPr lang="cs-CZ" altLang="cs-CZ" sz="2000" u="sng">
                <a:solidFill>
                  <a:schemeClr val="accent2"/>
                </a:solidFill>
              </a:rPr>
              <a:t>ní</a:t>
            </a:r>
            <a:r>
              <a:rPr lang="en-GB" altLang="cs-CZ" sz="2000" u="sng">
                <a:solidFill>
                  <a:schemeClr val="accent2"/>
                </a:solidFill>
              </a:rPr>
              <a:t> e</a:t>
            </a:r>
            <a:r>
              <a:rPr lang="cs-CZ" altLang="cs-CZ" sz="2000" u="sng">
                <a:solidFill>
                  <a:schemeClr val="accent2"/>
                </a:solidFill>
              </a:rPr>
              <a:t>k</a:t>
            </a:r>
            <a:r>
              <a:rPr lang="en-GB" altLang="cs-CZ" sz="2000" u="sng">
                <a:solidFill>
                  <a:schemeClr val="accent2"/>
                </a:solidFill>
              </a:rPr>
              <a:t>onomic</a:t>
            </a:r>
            <a:r>
              <a:rPr lang="cs-CZ" altLang="cs-CZ" sz="2000" u="sng">
                <a:solidFill>
                  <a:schemeClr val="accent2"/>
                </a:solidFill>
              </a:rPr>
              <a:t>ké</a:t>
            </a:r>
            <a:r>
              <a:rPr lang="en-GB" altLang="cs-CZ" sz="2000" u="sng">
                <a:solidFill>
                  <a:schemeClr val="accent2"/>
                </a:solidFill>
              </a:rPr>
              <a:t> teorie</a:t>
            </a:r>
            <a:r>
              <a:rPr lang="en-GB" altLang="cs-CZ" sz="2000"/>
              <a:t>, </a:t>
            </a:r>
            <a:r>
              <a:rPr lang="cs-CZ" altLang="cs-CZ" sz="2000"/>
              <a:t>které vysvětlují vývoj ekonomických veličin </a:t>
            </a:r>
            <a:r>
              <a:rPr lang="en-GB" altLang="cs-CZ" sz="2000"/>
              <a:t>(</a:t>
            </a:r>
            <a:r>
              <a:rPr lang="cs-CZ" altLang="cs-CZ" sz="2000"/>
              <a:t>např. cen</a:t>
            </a:r>
            <a:r>
              <a:rPr lang="en-GB" altLang="cs-CZ" sz="2000"/>
              <a:t>) </a:t>
            </a:r>
            <a:r>
              <a:rPr lang="cs-CZ" altLang="cs-CZ" sz="2000" u="sng">
                <a:solidFill>
                  <a:schemeClr val="accent2"/>
                </a:solidFill>
              </a:rPr>
              <a:t>lépe než </a:t>
            </a:r>
            <a:r>
              <a:rPr lang="en-GB" altLang="cs-CZ" sz="2000" u="sng">
                <a:solidFill>
                  <a:schemeClr val="accent2"/>
                </a:solidFill>
              </a:rPr>
              <a:t>adaptiv</a:t>
            </a:r>
            <a:r>
              <a:rPr lang="cs-CZ" altLang="cs-CZ" sz="2000" u="sng">
                <a:solidFill>
                  <a:schemeClr val="accent2"/>
                </a:solidFill>
              </a:rPr>
              <a:t>ní očekávání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cs-CZ" sz="2000"/>
              <a:t>T</a:t>
            </a:r>
            <a:r>
              <a:rPr lang="cs-CZ" altLang="cs-CZ" sz="2000"/>
              <a:t>yto </a:t>
            </a:r>
            <a:r>
              <a:rPr lang="en-GB" altLang="cs-CZ" sz="2000"/>
              <a:t>teorie</a:t>
            </a:r>
            <a:r>
              <a:rPr lang="cs-CZ" altLang="cs-CZ" sz="2000"/>
              <a:t> budou </a:t>
            </a:r>
            <a:r>
              <a:rPr lang="cs-CZ" altLang="cs-CZ" sz="2000" u="sng">
                <a:solidFill>
                  <a:schemeClr val="accent2"/>
                </a:solidFill>
              </a:rPr>
              <a:t>využity pro </a:t>
            </a:r>
            <a:r>
              <a:rPr lang="en-GB" altLang="cs-CZ" sz="2000" u="sng">
                <a:solidFill>
                  <a:schemeClr val="accent2"/>
                </a:solidFill>
              </a:rPr>
              <a:t>predi</a:t>
            </a:r>
            <a:r>
              <a:rPr lang="cs-CZ" altLang="cs-CZ" sz="2000" u="sng">
                <a:solidFill>
                  <a:schemeClr val="accent2"/>
                </a:solidFill>
              </a:rPr>
              <a:t>kce</a:t>
            </a:r>
            <a:r>
              <a:rPr lang="en-GB" altLang="cs-CZ" sz="2000"/>
              <a:t> e</a:t>
            </a:r>
            <a:r>
              <a:rPr lang="cs-CZ" altLang="cs-CZ" sz="2000"/>
              <a:t>k</a:t>
            </a:r>
            <a:r>
              <a:rPr lang="en-GB" altLang="cs-CZ" sz="2000"/>
              <a:t>onomic</a:t>
            </a:r>
            <a:r>
              <a:rPr lang="cs-CZ" altLang="cs-CZ" sz="2000"/>
              <a:t>kých </a:t>
            </a:r>
            <a:r>
              <a:rPr lang="en-GB" altLang="cs-CZ" sz="2000"/>
              <a:t>subje</a:t>
            </a:r>
            <a:r>
              <a:rPr lang="cs-CZ" altLang="cs-CZ" sz="2000"/>
              <a:t>ktů</a:t>
            </a:r>
            <a:r>
              <a:rPr lang="en-GB" altLang="cs-CZ" sz="2000"/>
              <a:t>- </a:t>
            </a:r>
            <a:r>
              <a:rPr lang="cs-CZ" altLang="cs-CZ" sz="2000"/>
              <a:t>ale pouze pro  veličiny, které ovlivňují jejich užitek</a:t>
            </a:r>
            <a:r>
              <a:rPr lang="en-GB" altLang="cs-CZ" sz="2000"/>
              <a:t>! </a:t>
            </a:r>
            <a:r>
              <a:rPr lang="cs-CZ" altLang="cs-CZ" sz="2000"/>
              <a:t>Proč? – pokud by nebyly využity, existovaly by možnosti pro zisk </a:t>
            </a:r>
            <a:r>
              <a:rPr lang="en-GB" altLang="cs-CZ" sz="2000"/>
              <a:t>(utility gain)</a:t>
            </a:r>
            <a:endParaRPr lang="cs-CZ" altLang="cs-CZ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/>
              <a:t>Budoucí událost</a:t>
            </a:r>
            <a:r>
              <a:rPr lang="en-GB" altLang="cs-CZ" sz="2000"/>
              <a:t>:		</a:t>
            </a:r>
            <a:r>
              <a:rPr lang="en-GB" altLang="cs-CZ" sz="2000" b="1" i="1">
                <a:solidFill>
                  <a:schemeClr val="accent2"/>
                </a:solidFill>
              </a:rPr>
              <a:t>X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1</a:t>
            </a:r>
            <a:r>
              <a:rPr lang="en-GB" altLang="cs-CZ" sz="2000" b="1" i="1">
                <a:solidFill>
                  <a:schemeClr val="accent2"/>
                </a:solidFill>
              </a:rPr>
              <a:t>, X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2</a:t>
            </a:r>
            <a:r>
              <a:rPr lang="en-GB" altLang="cs-CZ" sz="2000" b="1" i="1">
                <a:solidFill>
                  <a:schemeClr val="accent2"/>
                </a:solidFill>
              </a:rPr>
              <a:t>, X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3</a:t>
            </a:r>
            <a:r>
              <a:rPr lang="en-GB" altLang="cs-CZ" sz="2000" b="1" i="1">
                <a:solidFill>
                  <a:schemeClr val="accent2"/>
                </a:solidFill>
              </a:rPr>
              <a:t>,…….. , X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N</a:t>
            </a:r>
            <a:r>
              <a:rPr lang="en-GB" altLang="cs-CZ" sz="2000"/>
              <a:t>,	(</a:t>
            </a:r>
            <a:r>
              <a:rPr lang="cs-CZ" altLang="cs-CZ" sz="2000"/>
              <a:t>např</a:t>
            </a:r>
            <a:r>
              <a:rPr lang="en-GB" altLang="cs-CZ" sz="2000"/>
              <a:t>. </a:t>
            </a:r>
            <a:r>
              <a:rPr lang="cs-CZ" altLang="cs-CZ" sz="2000"/>
              <a:t>počasí</a:t>
            </a:r>
            <a:r>
              <a:rPr lang="en-GB" altLang="cs-CZ" sz="2000"/>
              <a:t>)</a:t>
            </a:r>
            <a:endParaRPr lang="cs-CZ" altLang="cs-CZ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/>
              <a:t>P</a:t>
            </a:r>
            <a:r>
              <a:rPr lang="en-GB" altLang="cs-CZ" sz="2000"/>
              <a:t>r</a:t>
            </a:r>
            <a:r>
              <a:rPr lang="cs-CZ" altLang="cs-CZ" sz="2000"/>
              <a:t>avděpodobnost</a:t>
            </a:r>
            <a:r>
              <a:rPr lang="en-GB" altLang="cs-CZ" sz="2000"/>
              <a:t>:	</a:t>
            </a:r>
            <a:r>
              <a:rPr lang="en-GB" altLang="cs-CZ" sz="2000" b="1" i="1">
                <a:solidFill>
                  <a:schemeClr val="accent2"/>
                </a:solidFill>
              </a:rPr>
              <a:t>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1</a:t>
            </a:r>
            <a:r>
              <a:rPr lang="en-GB" altLang="cs-CZ" sz="2000" b="1" i="1">
                <a:solidFill>
                  <a:schemeClr val="accent2"/>
                </a:solidFill>
              </a:rPr>
              <a:t>,  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2</a:t>
            </a:r>
            <a:r>
              <a:rPr lang="en-GB" altLang="cs-CZ" sz="2000" b="1" i="1">
                <a:solidFill>
                  <a:schemeClr val="accent2"/>
                </a:solidFill>
              </a:rPr>
              <a:t>,  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3</a:t>
            </a:r>
            <a:r>
              <a:rPr lang="en-GB" altLang="cs-CZ" sz="2000" b="1" i="1">
                <a:solidFill>
                  <a:schemeClr val="accent2"/>
                </a:solidFill>
              </a:rPr>
              <a:t>,…….. ,  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N</a:t>
            </a:r>
            <a:r>
              <a:rPr lang="en-GB" altLang="cs-CZ" sz="2000"/>
              <a:t>,	(</a:t>
            </a:r>
            <a:r>
              <a:rPr lang="cs-CZ" altLang="cs-CZ" sz="2000"/>
              <a:t>kde</a:t>
            </a:r>
            <a:r>
              <a:rPr lang="en-GB" altLang="cs-CZ" sz="2000"/>
              <a:t>               )</a:t>
            </a:r>
          </a:p>
          <a:p>
            <a:pPr>
              <a:spcBef>
                <a:spcPct val="10000"/>
              </a:spcBef>
            </a:pPr>
            <a:endParaRPr lang="en-GB" altLang="cs-CZ" sz="2000"/>
          </a:p>
          <a:p>
            <a:pPr>
              <a:spcBef>
                <a:spcPct val="10000"/>
              </a:spcBef>
            </a:pPr>
            <a:r>
              <a:rPr lang="en-GB" altLang="cs-CZ" sz="2000"/>
              <a:t>Dis</a:t>
            </a:r>
            <a:r>
              <a:rPr lang="cs-CZ" altLang="cs-CZ" sz="2000"/>
              <a:t>krétní případ</a:t>
            </a:r>
            <a:r>
              <a:rPr lang="en-GB" altLang="cs-CZ" sz="2000"/>
              <a:t>:</a:t>
            </a:r>
          </a:p>
          <a:p>
            <a:pPr>
              <a:spcBef>
                <a:spcPct val="50000"/>
              </a:spcBef>
            </a:pPr>
            <a:endParaRPr lang="en-GB" altLang="cs-CZ" sz="2000"/>
          </a:p>
          <a:p>
            <a:pPr>
              <a:spcBef>
                <a:spcPct val="50000"/>
              </a:spcBef>
            </a:pPr>
            <a:r>
              <a:rPr lang="cs-CZ" altLang="cs-CZ" sz="2000"/>
              <a:t>Spojitý případ</a:t>
            </a:r>
            <a:r>
              <a:rPr lang="en-GB" altLang="cs-CZ" sz="2000"/>
              <a:t>: </a:t>
            </a:r>
          </a:p>
          <a:p>
            <a:pPr>
              <a:spcBef>
                <a:spcPct val="20000"/>
              </a:spcBef>
            </a:pPr>
            <a:endParaRPr lang="en-GB" altLang="cs-CZ" sz="2000"/>
          </a:p>
          <a:p>
            <a:pPr>
              <a:spcBef>
                <a:spcPct val="20000"/>
              </a:spcBef>
            </a:pPr>
            <a:r>
              <a:rPr lang="en-GB" altLang="cs-CZ" sz="2000"/>
              <a:t>(</a:t>
            </a:r>
            <a:r>
              <a:rPr lang="cs-CZ" altLang="cs-CZ" sz="2000"/>
              <a:t>kde</a:t>
            </a:r>
            <a:r>
              <a:rPr lang="en-GB" altLang="cs-CZ" sz="2000"/>
              <a:t>                       )</a:t>
            </a:r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2378075" y="3897313"/>
          <a:ext cx="400367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1815840" imgH="431640" progId="Equation.3">
                  <p:embed/>
                </p:oleObj>
              </mc:Choice>
              <mc:Fallback>
                <p:oleObj name="Rovnice" r:id="rId2" imgW="1815840" imgH="431640" progId="Equation.3">
                  <p:embed/>
                  <p:pic>
                    <p:nvPicPr>
                      <p:cNvPr id="931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3897313"/>
                        <a:ext cx="4003675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6624638" y="3375025"/>
          <a:ext cx="8604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571320" imgH="431640" progId="Equation.3">
                  <p:embed/>
                </p:oleObj>
              </mc:Choice>
              <mc:Fallback>
                <p:oleObj name="Rovnice" r:id="rId4" imgW="571320" imgH="431640" progId="Equation.3">
                  <p:embed/>
                  <p:pic>
                    <p:nvPicPr>
                      <p:cNvPr id="931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3375025"/>
                        <a:ext cx="8604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2397125" y="4616450"/>
          <a:ext cx="46482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2108160" imgH="469800" progId="Equation.3">
                  <p:embed/>
                </p:oleObj>
              </mc:Choice>
              <mc:Fallback>
                <p:oleObj name="Rovnice" r:id="rId6" imgW="2108160" imgH="469800" progId="Equation.3">
                  <p:embed/>
                  <p:pic>
                    <p:nvPicPr>
                      <p:cNvPr id="931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4616450"/>
                        <a:ext cx="46482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1117600" y="5675313"/>
          <a:ext cx="132873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8" imgW="888840" imgH="469800" progId="Equation.3">
                  <p:embed/>
                </p:oleObj>
              </mc:Choice>
              <mc:Fallback>
                <p:oleObj name="Rovnice" r:id="rId8" imgW="888840" imgH="469800" progId="Equation.3">
                  <p:embed/>
                  <p:pic>
                    <p:nvPicPr>
                      <p:cNvPr id="931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5675313"/>
                        <a:ext cx="1328738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Racionální očekávání</a:t>
            </a:r>
            <a:r>
              <a:rPr lang="cs-CZ" altLang="cs-CZ" sz="2800" b="1" i="1">
                <a:solidFill>
                  <a:schemeClr val="tx2"/>
                </a:solidFill>
              </a:rPr>
              <a:t>- vlastnosti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484188" y="766763"/>
            <a:ext cx="784860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altLang="cs-CZ" b="1" i="1" dirty="0">
                <a:solidFill>
                  <a:schemeClr val="accent2"/>
                </a:solidFill>
              </a:rPr>
              <a:t>E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t</a:t>
            </a:r>
            <a:r>
              <a:rPr lang="en-GB" altLang="cs-CZ" b="1" i="1" dirty="0">
                <a:solidFill>
                  <a:schemeClr val="accent2"/>
                </a:solidFill>
              </a:rPr>
              <a:t> (</a:t>
            </a:r>
            <a:r>
              <a:rPr lang="en-GB" altLang="cs-CZ" b="1" i="1" dirty="0" err="1">
                <a:solidFill>
                  <a:schemeClr val="accent2"/>
                </a:solidFill>
              </a:rPr>
              <a:t>X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t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 </a:t>
            </a:r>
            <a:r>
              <a:rPr lang="en-GB" altLang="cs-CZ" b="1" i="1" dirty="0">
                <a:solidFill>
                  <a:schemeClr val="accent2"/>
                </a:solidFill>
              </a:rPr>
              <a:t>)= </a:t>
            </a:r>
            <a:r>
              <a:rPr lang="en-GB" altLang="cs-CZ" b="1" i="1" dirty="0" err="1">
                <a:solidFill>
                  <a:schemeClr val="accent2"/>
                </a:solidFill>
              </a:rPr>
              <a:t>X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t</a:t>
            </a:r>
            <a:r>
              <a:rPr lang="en-GB" altLang="cs-CZ" b="1" i="1" baseline="-25000" dirty="0"/>
              <a:t> </a:t>
            </a:r>
            <a:r>
              <a:rPr lang="en-GB" altLang="cs-CZ" sz="2000" dirty="0"/>
              <a:t>a </a:t>
            </a:r>
            <a:r>
              <a:rPr lang="en-GB" altLang="cs-CZ" b="1" i="1" dirty="0" err="1">
                <a:solidFill>
                  <a:schemeClr val="accent2"/>
                </a:solidFill>
              </a:rPr>
              <a:t>VAR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t</a:t>
            </a:r>
            <a:r>
              <a:rPr lang="en-GB" altLang="cs-CZ" b="1" i="1" dirty="0">
                <a:solidFill>
                  <a:schemeClr val="accent2"/>
                </a:solidFill>
              </a:rPr>
              <a:t> (</a:t>
            </a:r>
            <a:r>
              <a:rPr lang="en-GB" altLang="cs-CZ" b="1" i="1" dirty="0" err="1">
                <a:solidFill>
                  <a:schemeClr val="accent2"/>
                </a:solidFill>
              </a:rPr>
              <a:t>X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t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 </a:t>
            </a:r>
            <a:r>
              <a:rPr lang="en-GB" altLang="cs-CZ" b="1" i="1" dirty="0">
                <a:solidFill>
                  <a:schemeClr val="accent2"/>
                </a:solidFill>
              </a:rPr>
              <a:t>)= 0</a:t>
            </a:r>
            <a:r>
              <a:rPr lang="en-GB" altLang="cs-CZ" sz="2000" dirty="0"/>
              <a:t>;</a:t>
            </a:r>
            <a:endParaRPr lang="cs-CZ" altLang="cs-CZ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/>
              <a:t>Pro každé </a:t>
            </a:r>
            <a:r>
              <a:rPr lang="en-GB" altLang="cs-CZ" sz="2000" b="1" i="1" dirty="0"/>
              <a:t>t</a:t>
            </a:r>
            <a:r>
              <a:rPr lang="en-GB" altLang="cs-CZ" sz="2000" dirty="0"/>
              <a:t> </a:t>
            </a:r>
            <a:r>
              <a:rPr lang="cs-CZ" altLang="cs-CZ" sz="2000" dirty="0"/>
              <a:t>má chyba předpovědi </a:t>
            </a:r>
            <a:r>
              <a:rPr lang="en-GB" altLang="cs-CZ" b="1" i="1" dirty="0" err="1">
                <a:solidFill>
                  <a:schemeClr val="accent2"/>
                </a:solidFill>
              </a:rPr>
              <a:t>X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t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 </a:t>
            </a:r>
            <a:r>
              <a:rPr lang="en-GB" altLang="cs-CZ" b="1" i="1" dirty="0">
                <a:solidFill>
                  <a:schemeClr val="accent2"/>
                </a:solidFill>
              </a:rPr>
              <a:t>-E(</a:t>
            </a:r>
            <a:r>
              <a:rPr lang="en-GB" altLang="cs-CZ" b="1" i="1" dirty="0" err="1">
                <a:solidFill>
                  <a:schemeClr val="accent2"/>
                </a:solidFill>
              </a:rPr>
              <a:t>X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t</a:t>
            </a:r>
            <a:r>
              <a:rPr lang="en-GB" altLang="cs-CZ" b="1" i="1" dirty="0">
                <a:solidFill>
                  <a:schemeClr val="accent2"/>
                </a:solidFill>
              </a:rPr>
              <a:t> | I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t-1</a:t>
            </a:r>
            <a:r>
              <a:rPr lang="en-GB" altLang="cs-CZ" b="1" i="1" dirty="0">
                <a:solidFill>
                  <a:schemeClr val="accent2"/>
                </a:solidFill>
              </a:rPr>
              <a:t>)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 </a:t>
            </a:r>
            <a:r>
              <a:rPr lang="en-GB" altLang="cs-CZ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N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(0;</a:t>
            </a:r>
            <a:r>
              <a:rPr lang="en-GB" altLang="cs-CZ" b="1" i="1" dirty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GB" altLang="cs-CZ" b="1" i="1" dirty="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GB" altLang="cs-CZ" sz="2000" dirty="0"/>
              <a:t> norm</a:t>
            </a:r>
            <a:r>
              <a:rPr lang="cs-CZ" altLang="cs-CZ" sz="2000" dirty="0"/>
              <a:t>á</a:t>
            </a:r>
            <a:r>
              <a:rPr lang="en-GB" altLang="cs-CZ" sz="2000" dirty="0"/>
              <a:t>l</a:t>
            </a:r>
            <a:r>
              <a:rPr lang="cs-CZ" altLang="cs-CZ" sz="2000" dirty="0"/>
              <a:t>ní </a:t>
            </a:r>
            <a:r>
              <a:rPr lang="en-GB" altLang="cs-CZ" sz="2000" dirty="0"/>
              <a:t> </a:t>
            </a:r>
            <a:r>
              <a:rPr lang="cs-CZ" altLang="cs-CZ" sz="2000" dirty="0"/>
              <a:t>rozdělní s nulovou očekávanou hodnotou a konečným rozptylem, tedy</a:t>
            </a:r>
            <a:r>
              <a:rPr lang="en-GB" altLang="cs-CZ" sz="2000" dirty="0"/>
              <a:t>  </a:t>
            </a:r>
            <a:endParaRPr lang="cs-CZ" altLang="cs-CZ" sz="2000" dirty="0"/>
          </a:p>
          <a:p>
            <a:r>
              <a:rPr lang="en-GB" altLang="cs-CZ" sz="2000" dirty="0"/>
              <a:t> </a:t>
            </a:r>
            <a:r>
              <a:rPr lang="en-GB" altLang="cs-CZ" b="1" i="1" dirty="0">
                <a:solidFill>
                  <a:schemeClr val="accent2"/>
                </a:solidFill>
              </a:rPr>
              <a:t>E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t-1</a:t>
            </a:r>
            <a:r>
              <a:rPr lang="en-GB" altLang="cs-CZ" b="1" i="1" dirty="0">
                <a:solidFill>
                  <a:schemeClr val="accent2"/>
                </a:solidFill>
              </a:rPr>
              <a:t> [ X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t</a:t>
            </a:r>
            <a:r>
              <a:rPr lang="en-GB" altLang="cs-CZ" b="1" i="1" dirty="0">
                <a:solidFill>
                  <a:schemeClr val="accent2"/>
                </a:solidFill>
              </a:rPr>
              <a:t>-E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t-1</a:t>
            </a:r>
            <a:r>
              <a:rPr lang="en-GB" altLang="cs-CZ" b="1" i="1" dirty="0">
                <a:solidFill>
                  <a:schemeClr val="accent2"/>
                </a:solidFill>
              </a:rPr>
              <a:t> (</a:t>
            </a:r>
            <a:r>
              <a:rPr lang="en-GB" altLang="cs-CZ" b="1" i="1" dirty="0" err="1">
                <a:solidFill>
                  <a:schemeClr val="accent2"/>
                </a:solidFill>
              </a:rPr>
              <a:t>X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t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 </a:t>
            </a:r>
            <a:r>
              <a:rPr lang="en-GB" altLang="cs-CZ" b="1" i="1" dirty="0">
                <a:solidFill>
                  <a:schemeClr val="accent2"/>
                </a:solidFill>
              </a:rPr>
              <a:t>)]=0</a:t>
            </a:r>
            <a:r>
              <a:rPr lang="en-GB" altLang="cs-CZ" sz="2000" dirty="0"/>
              <a:t>;</a:t>
            </a:r>
            <a:endParaRPr lang="cs-CZ" altLang="cs-CZ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/>
              <a:t>Pro každé </a:t>
            </a:r>
            <a:r>
              <a:rPr lang="en-GB" altLang="cs-CZ" sz="2000" b="1" i="1" dirty="0" err="1"/>
              <a:t>t</a:t>
            </a:r>
            <a:r>
              <a:rPr lang="en-GB" altLang="cs-CZ" sz="2000" b="1" i="1" dirty="0" err="1">
                <a:sym typeface="Symbol" pitchFamily="18" charset="2"/>
              </a:rPr>
              <a:t>s</a:t>
            </a:r>
            <a:r>
              <a:rPr lang="en-GB" altLang="cs-CZ" sz="2000" dirty="0">
                <a:sym typeface="Symbol" pitchFamily="18" charset="2"/>
              </a:rPr>
              <a:t> </a:t>
            </a:r>
            <a:r>
              <a:rPr lang="cs-CZ" altLang="cs-CZ" sz="2000" dirty="0">
                <a:sym typeface="Symbol" pitchFamily="18" charset="2"/>
              </a:rPr>
              <a:t>jsou</a:t>
            </a:r>
            <a:r>
              <a:rPr lang="en-GB" altLang="cs-CZ" sz="2000" dirty="0"/>
              <a:t> </a:t>
            </a:r>
            <a:r>
              <a:rPr lang="en-GB" altLang="cs-CZ" b="1" i="1" dirty="0" err="1">
                <a:solidFill>
                  <a:schemeClr val="accent2"/>
                </a:solidFill>
              </a:rPr>
              <a:t>X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t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 </a:t>
            </a:r>
            <a:r>
              <a:rPr lang="en-GB" altLang="cs-CZ" b="1" i="1" dirty="0">
                <a:solidFill>
                  <a:schemeClr val="accent2"/>
                </a:solidFill>
              </a:rPr>
              <a:t>-E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t-1</a:t>
            </a:r>
            <a:r>
              <a:rPr lang="en-GB" altLang="cs-CZ" b="1" i="1" dirty="0">
                <a:solidFill>
                  <a:schemeClr val="accent2"/>
                </a:solidFill>
              </a:rPr>
              <a:t> (</a:t>
            </a:r>
            <a:r>
              <a:rPr lang="en-GB" altLang="cs-CZ" b="1" i="1" dirty="0" err="1">
                <a:solidFill>
                  <a:schemeClr val="accent2"/>
                </a:solidFill>
              </a:rPr>
              <a:t>X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t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 </a:t>
            </a:r>
            <a:r>
              <a:rPr lang="en-GB" altLang="cs-CZ" b="1" i="1" dirty="0">
                <a:solidFill>
                  <a:schemeClr val="accent2"/>
                </a:solidFill>
              </a:rPr>
              <a:t>)</a:t>
            </a:r>
            <a:r>
              <a:rPr lang="en-GB" altLang="cs-CZ" sz="2000" dirty="0"/>
              <a:t> a </a:t>
            </a:r>
            <a:r>
              <a:rPr lang="en-GB" altLang="cs-CZ" b="1" i="1" dirty="0">
                <a:solidFill>
                  <a:schemeClr val="accent2"/>
                </a:solidFill>
              </a:rPr>
              <a:t>X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s</a:t>
            </a:r>
            <a:r>
              <a:rPr lang="en-GB" altLang="cs-CZ" b="1" i="1" dirty="0">
                <a:solidFill>
                  <a:schemeClr val="accent2"/>
                </a:solidFill>
              </a:rPr>
              <a:t>-E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s-1</a:t>
            </a:r>
            <a:r>
              <a:rPr lang="en-GB" altLang="cs-CZ" b="1" i="1" dirty="0">
                <a:solidFill>
                  <a:schemeClr val="accent2"/>
                </a:solidFill>
              </a:rPr>
              <a:t>(</a:t>
            </a:r>
            <a:r>
              <a:rPr lang="en-GB" altLang="cs-CZ" b="1" i="1" dirty="0" err="1">
                <a:solidFill>
                  <a:schemeClr val="accent2"/>
                </a:solidFill>
              </a:rPr>
              <a:t>X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s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 </a:t>
            </a:r>
            <a:r>
              <a:rPr lang="en-GB" altLang="cs-CZ" b="1" i="1" dirty="0">
                <a:solidFill>
                  <a:schemeClr val="accent2"/>
                </a:solidFill>
              </a:rPr>
              <a:t>)</a:t>
            </a:r>
            <a:r>
              <a:rPr lang="en-GB" altLang="cs-CZ" sz="2000" dirty="0"/>
              <a:t> </a:t>
            </a:r>
            <a:r>
              <a:rPr lang="en-GB" altLang="cs-CZ" sz="2000" dirty="0" err="1"/>
              <a:t>i.i.d</a:t>
            </a:r>
            <a:r>
              <a:rPr lang="en-GB" altLang="cs-CZ" sz="2000" dirty="0"/>
              <a:t>. (independent identically distributed); </a:t>
            </a:r>
            <a:r>
              <a:rPr lang="cs-CZ" altLang="cs-CZ" sz="2000" dirty="0"/>
              <a:t>tedy </a:t>
            </a:r>
            <a:r>
              <a:rPr lang="en-GB" altLang="cs-CZ" sz="2000" dirty="0"/>
              <a:t> </a:t>
            </a:r>
            <a:r>
              <a:rPr lang="en-GB" altLang="cs-CZ" b="1" i="1" dirty="0" err="1">
                <a:solidFill>
                  <a:schemeClr val="accent2"/>
                </a:solidFill>
              </a:rPr>
              <a:t>cov</a:t>
            </a:r>
            <a:r>
              <a:rPr lang="en-GB" altLang="cs-CZ" b="1" i="1" dirty="0">
                <a:solidFill>
                  <a:schemeClr val="accent2"/>
                </a:solidFill>
              </a:rPr>
              <a:t>[ </a:t>
            </a:r>
            <a:r>
              <a:rPr lang="en-GB" altLang="cs-CZ" b="1" i="1" dirty="0" err="1">
                <a:solidFill>
                  <a:schemeClr val="accent2"/>
                </a:solidFill>
              </a:rPr>
              <a:t>X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t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 </a:t>
            </a:r>
            <a:r>
              <a:rPr lang="en-GB" altLang="cs-CZ" b="1" i="1" dirty="0">
                <a:solidFill>
                  <a:schemeClr val="accent2"/>
                </a:solidFill>
              </a:rPr>
              <a:t>-E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t-1</a:t>
            </a:r>
            <a:r>
              <a:rPr lang="en-GB" altLang="cs-CZ" b="1" i="1" dirty="0">
                <a:solidFill>
                  <a:schemeClr val="accent2"/>
                </a:solidFill>
              </a:rPr>
              <a:t> (</a:t>
            </a:r>
            <a:r>
              <a:rPr lang="en-GB" altLang="cs-CZ" b="1" i="1" dirty="0" err="1">
                <a:solidFill>
                  <a:schemeClr val="accent2"/>
                </a:solidFill>
              </a:rPr>
              <a:t>X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t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 </a:t>
            </a:r>
            <a:r>
              <a:rPr lang="en-GB" altLang="cs-CZ" b="1" i="1" dirty="0">
                <a:solidFill>
                  <a:schemeClr val="accent2"/>
                </a:solidFill>
              </a:rPr>
              <a:t>); X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s</a:t>
            </a:r>
            <a:r>
              <a:rPr lang="en-GB" altLang="cs-CZ" b="1" i="1" dirty="0">
                <a:solidFill>
                  <a:schemeClr val="accent2"/>
                </a:solidFill>
              </a:rPr>
              <a:t>-E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s-1</a:t>
            </a:r>
            <a:r>
              <a:rPr lang="en-GB" altLang="cs-CZ" b="1" i="1" dirty="0">
                <a:solidFill>
                  <a:schemeClr val="accent2"/>
                </a:solidFill>
              </a:rPr>
              <a:t>(</a:t>
            </a:r>
            <a:r>
              <a:rPr lang="en-GB" altLang="cs-CZ" b="1" i="1" dirty="0" err="1">
                <a:solidFill>
                  <a:schemeClr val="accent2"/>
                </a:solidFill>
              </a:rPr>
              <a:t>X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s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 </a:t>
            </a:r>
            <a:r>
              <a:rPr lang="en-GB" altLang="cs-CZ" b="1" i="1" dirty="0">
                <a:solidFill>
                  <a:schemeClr val="accent2"/>
                </a:solidFill>
              </a:rPr>
              <a:t>)]=0</a:t>
            </a:r>
            <a:r>
              <a:rPr lang="en-GB" altLang="cs-CZ" b="1" i="1" dirty="0"/>
              <a:t>;</a:t>
            </a:r>
            <a:endParaRPr lang="cs-CZ" altLang="cs-CZ" b="1" i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i="1" u="sng" dirty="0">
                <a:solidFill>
                  <a:schemeClr val="accent2"/>
                </a:solidFill>
              </a:rPr>
              <a:t>podmínka o</a:t>
            </a:r>
            <a:r>
              <a:rPr lang="en-GB" altLang="cs-CZ" sz="2000" i="1" u="sng" dirty="0" err="1">
                <a:solidFill>
                  <a:schemeClr val="accent2"/>
                </a:solidFill>
              </a:rPr>
              <a:t>rtogonality</a:t>
            </a:r>
            <a:r>
              <a:rPr lang="en-GB" altLang="cs-CZ" sz="2000" i="1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</a:t>
            </a:r>
            <a:r>
              <a:rPr lang="cs-CZ" altLang="cs-CZ" sz="2000" dirty="0"/>
              <a:t>chyba </a:t>
            </a:r>
            <a:r>
              <a:rPr lang="en-GB" altLang="cs-CZ" b="1" i="1" dirty="0" err="1">
                <a:solidFill>
                  <a:schemeClr val="accent2"/>
                </a:solidFill>
              </a:rPr>
              <a:t>X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t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 </a:t>
            </a:r>
            <a:r>
              <a:rPr lang="en-GB" altLang="cs-CZ" b="1" i="1" dirty="0">
                <a:solidFill>
                  <a:schemeClr val="accent2"/>
                </a:solidFill>
              </a:rPr>
              <a:t>-E(</a:t>
            </a:r>
            <a:r>
              <a:rPr lang="en-GB" altLang="cs-CZ" b="1" i="1" dirty="0" err="1">
                <a:solidFill>
                  <a:schemeClr val="accent2"/>
                </a:solidFill>
              </a:rPr>
              <a:t>X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t</a:t>
            </a:r>
            <a:r>
              <a:rPr lang="en-GB" altLang="cs-CZ" b="1" i="1" dirty="0">
                <a:solidFill>
                  <a:schemeClr val="accent2"/>
                </a:solidFill>
              </a:rPr>
              <a:t> | I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t-1</a:t>
            </a:r>
            <a:r>
              <a:rPr lang="en-GB" altLang="cs-CZ" b="1" i="1" dirty="0">
                <a:solidFill>
                  <a:schemeClr val="accent2"/>
                </a:solidFill>
              </a:rPr>
              <a:t>)</a:t>
            </a:r>
            <a:r>
              <a:rPr lang="en-GB" altLang="cs-CZ" sz="2000" dirty="0"/>
              <a:t> </a:t>
            </a:r>
            <a:r>
              <a:rPr lang="cs-CZ" altLang="cs-CZ" sz="2000" dirty="0"/>
              <a:t>není korelována s žádnou </a:t>
            </a:r>
            <a:r>
              <a:rPr lang="en-GB" altLang="cs-CZ" sz="2000" dirty="0" err="1"/>
              <a:t>informa</a:t>
            </a:r>
            <a:r>
              <a:rPr lang="cs-CZ" altLang="cs-CZ" sz="2000" dirty="0" err="1"/>
              <a:t>cí</a:t>
            </a:r>
            <a:r>
              <a:rPr lang="cs-CZ" altLang="cs-CZ" sz="2000" dirty="0"/>
              <a:t> dostupnou v </a:t>
            </a:r>
            <a:r>
              <a:rPr lang="cs-CZ" altLang="cs-CZ" sz="2000" b="1" i="1" dirty="0"/>
              <a:t>t-1</a:t>
            </a:r>
            <a:r>
              <a:rPr lang="en-GB" altLang="cs-CZ" sz="2000" dirty="0"/>
              <a:t>(</a:t>
            </a:r>
            <a:r>
              <a:rPr lang="cs-CZ" altLang="cs-CZ" sz="2000" dirty="0"/>
              <a:t>jinak by byla zahrnuta do odhadu</a:t>
            </a:r>
            <a:r>
              <a:rPr lang="en-GB" altLang="cs-CZ" sz="2000" dirty="0"/>
              <a:t>); </a:t>
            </a:r>
            <a:endParaRPr lang="cs-CZ" altLang="cs-CZ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i="1" u="sng" dirty="0">
                <a:solidFill>
                  <a:schemeClr val="accent2"/>
                </a:solidFill>
              </a:rPr>
              <a:t>zákon </a:t>
            </a:r>
            <a:r>
              <a:rPr lang="en-GB" altLang="cs-CZ" sz="2000" i="1" u="sng" dirty="0" err="1">
                <a:solidFill>
                  <a:schemeClr val="accent2"/>
                </a:solidFill>
              </a:rPr>
              <a:t>iterativ</a:t>
            </a:r>
            <a:r>
              <a:rPr lang="cs-CZ" altLang="cs-CZ" sz="2000" i="1" u="sng" dirty="0" err="1">
                <a:solidFill>
                  <a:schemeClr val="accent2"/>
                </a:solidFill>
              </a:rPr>
              <a:t>ních</a:t>
            </a:r>
            <a:r>
              <a:rPr lang="cs-CZ" altLang="cs-CZ" sz="2000" i="1" u="sng" dirty="0">
                <a:solidFill>
                  <a:schemeClr val="accent2"/>
                </a:solidFill>
              </a:rPr>
              <a:t> predikcí</a:t>
            </a:r>
            <a:r>
              <a:rPr lang="en-GB" altLang="cs-CZ" sz="2000" i="1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</a:t>
            </a:r>
            <a:r>
              <a:rPr lang="cs-CZ" altLang="cs-CZ" sz="2000" dirty="0"/>
              <a:t>pro každé</a:t>
            </a:r>
            <a:r>
              <a:rPr lang="en-GB" altLang="cs-CZ" sz="2000" dirty="0"/>
              <a:t> </a:t>
            </a:r>
            <a:r>
              <a:rPr lang="en-GB" altLang="cs-CZ" sz="2000" b="1" i="1" dirty="0">
                <a:solidFill>
                  <a:schemeClr val="accent2"/>
                </a:solidFill>
                <a:sym typeface="Symbol" pitchFamily="18" charset="2"/>
              </a:rPr>
              <a:t>s&gt;z&gt;0</a:t>
            </a:r>
            <a:r>
              <a:rPr lang="cs-CZ" altLang="cs-CZ" sz="2000" dirty="0">
                <a:solidFill>
                  <a:schemeClr val="accent2"/>
                </a:solidFill>
                <a:sym typeface="Symbol" pitchFamily="18" charset="2"/>
              </a:rPr>
              <a:t>: </a:t>
            </a:r>
            <a:r>
              <a:rPr lang="en-GB" altLang="cs-CZ" b="1" i="1" dirty="0">
                <a:solidFill>
                  <a:schemeClr val="accent2"/>
                </a:solidFill>
              </a:rPr>
              <a:t>E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t-s</a:t>
            </a:r>
            <a:r>
              <a:rPr lang="en-GB" altLang="cs-CZ" b="1" i="1" dirty="0">
                <a:solidFill>
                  <a:schemeClr val="accent2"/>
                </a:solidFill>
              </a:rPr>
              <a:t> [E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t-z</a:t>
            </a:r>
            <a:r>
              <a:rPr lang="en-GB" altLang="cs-CZ" b="1" i="1" dirty="0">
                <a:solidFill>
                  <a:schemeClr val="accent2"/>
                </a:solidFill>
              </a:rPr>
              <a:t>(</a:t>
            </a:r>
            <a:r>
              <a:rPr lang="en-GB" altLang="cs-CZ" b="1" i="1" dirty="0" err="1">
                <a:solidFill>
                  <a:schemeClr val="accent2"/>
                </a:solidFill>
              </a:rPr>
              <a:t>X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t</a:t>
            </a:r>
            <a:r>
              <a:rPr lang="en-GB" altLang="cs-CZ" b="1" i="1" dirty="0">
                <a:solidFill>
                  <a:schemeClr val="accent2"/>
                </a:solidFill>
              </a:rPr>
              <a:t>)]=E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t-s</a:t>
            </a:r>
            <a:r>
              <a:rPr lang="en-GB" altLang="cs-CZ" b="1" i="1" dirty="0">
                <a:solidFill>
                  <a:schemeClr val="accent2"/>
                </a:solidFill>
              </a:rPr>
              <a:t>(</a:t>
            </a:r>
            <a:r>
              <a:rPr lang="en-GB" altLang="cs-CZ" b="1" i="1" dirty="0" err="1">
                <a:solidFill>
                  <a:schemeClr val="accent2"/>
                </a:solidFill>
              </a:rPr>
              <a:t>X</a:t>
            </a:r>
            <a:r>
              <a:rPr lang="en-GB" altLang="cs-CZ" b="1" i="1" baseline="-25000" dirty="0" err="1">
                <a:solidFill>
                  <a:schemeClr val="accent2"/>
                </a:solidFill>
              </a:rPr>
              <a:t>t</a:t>
            </a:r>
            <a:r>
              <a:rPr lang="en-GB" altLang="cs-CZ" b="1" i="1" baseline="-25000" dirty="0">
                <a:solidFill>
                  <a:schemeClr val="accent2"/>
                </a:solidFill>
              </a:rPr>
              <a:t> </a:t>
            </a:r>
            <a:r>
              <a:rPr lang="en-GB" altLang="cs-CZ" b="1" i="1" dirty="0">
                <a:solidFill>
                  <a:schemeClr val="accent2"/>
                </a:solidFill>
              </a:rPr>
              <a:t>)</a:t>
            </a:r>
            <a:r>
              <a:rPr lang="en-GB" altLang="cs-CZ" sz="2000" dirty="0"/>
              <a:t> (</a:t>
            </a:r>
            <a:r>
              <a:rPr lang="cs-CZ" altLang="cs-CZ" sz="2000" dirty="0"/>
              <a:t>neočekáváme, že bychom v budoucnu měnili naše očekávání</a:t>
            </a:r>
            <a:r>
              <a:rPr lang="en-GB" altLang="cs-CZ" sz="2000" dirty="0"/>
              <a:t>)</a:t>
            </a:r>
            <a:endParaRPr lang="cs-CZ" altLang="cs-CZ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cs-CZ" sz="2000" u="sng" dirty="0" err="1"/>
              <a:t>Dynami</a:t>
            </a:r>
            <a:r>
              <a:rPr lang="cs-CZ" altLang="cs-CZ" sz="2000" u="sng" dirty="0" err="1"/>
              <a:t>ka</a:t>
            </a:r>
            <a:r>
              <a:rPr lang="en-GB" altLang="cs-CZ" sz="2000" dirty="0"/>
              <a:t>- </a:t>
            </a:r>
            <a:r>
              <a:rPr lang="cs-CZ" altLang="cs-CZ" sz="2000" dirty="0"/>
              <a:t>v našem jednoduchém modelu trhu s vepřovým cen skočí na</a:t>
            </a:r>
            <a:endParaRPr lang="en-GB" altLang="cs-CZ" sz="2000" dirty="0"/>
          </a:p>
          <a:p>
            <a:pPr lvl="4">
              <a:spcBef>
                <a:spcPct val="10000"/>
              </a:spcBef>
            </a:pPr>
            <a:r>
              <a:rPr lang="en-GB" altLang="cs-CZ" sz="2000" dirty="0"/>
              <a:t>   </a:t>
            </a:r>
            <a:r>
              <a:rPr lang="cs-CZ" altLang="cs-CZ" sz="2000" dirty="0"/>
              <a:t>      </a:t>
            </a:r>
            <a:r>
              <a:rPr lang="en-GB" altLang="cs-CZ" sz="2000" dirty="0">
                <a:sym typeface="Symbol" pitchFamily="18" charset="2"/>
              </a:rPr>
              <a:t></a:t>
            </a:r>
            <a:r>
              <a:rPr lang="en-GB" altLang="cs-CZ" sz="2000" dirty="0"/>
              <a:t> </a:t>
            </a:r>
          </a:p>
          <a:p>
            <a:pPr lvl="4">
              <a:spcBef>
                <a:spcPct val="30000"/>
              </a:spcBef>
            </a:pPr>
            <a:r>
              <a:rPr lang="en-GB" altLang="cs-CZ" sz="2000" dirty="0"/>
              <a:t>  </a:t>
            </a:r>
            <a:r>
              <a:rPr lang="cs-CZ" altLang="cs-CZ" sz="2000" dirty="0"/>
              <a:t>      </a:t>
            </a:r>
            <a:r>
              <a:rPr lang="en-GB" altLang="cs-CZ" sz="2000" dirty="0"/>
              <a:t> </a:t>
            </a:r>
            <a:r>
              <a:rPr lang="en-GB" altLang="cs-CZ" sz="2000" dirty="0">
                <a:sym typeface="Symbol" pitchFamily="18" charset="2"/>
              </a:rPr>
              <a:t></a:t>
            </a:r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419100" y="5461000"/>
          <a:ext cx="20113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1104840" imgH="241200" progId="Equation.3">
                  <p:embed/>
                </p:oleObj>
              </mc:Choice>
              <mc:Fallback>
                <p:oleObj name="Rovnice" r:id="rId2" imgW="1104840" imgH="241200" progId="Equation.3">
                  <p:embed/>
                  <p:pic>
                    <p:nvPicPr>
                      <p:cNvPr id="942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5461000"/>
                        <a:ext cx="20113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184150" y="5834063"/>
          <a:ext cx="25955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422360" imgH="241200" progId="Equation.3">
                  <p:embed/>
                </p:oleObj>
              </mc:Choice>
              <mc:Fallback>
                <p:oleObj name="Rovnice" r:id="rId4" imgW="1422360" imgH="241200" progId="Equation.3">
                  <p:embed/>
                  <p:pic>
                    <p:nvPicPr>
                      <p:cNvPr id="942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5834063"/>
                        <a:ext cx="25955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/>
        </p:nvGraphicFramePr>
        <p:xfrm>
          <a:off x="4899025" y="6424613"/>
          <a:ext cx="21050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168200" imgH="241200" progId="Equation.3">
                  <p:embed/>
                </p:oleObj>
              </mc:Choice>
              <mc:Fallback>
                <p:oleObj name="Rovnice" r:id="rId6" imgW="1168200" imgH="241200" progId="Equation.3">
                  <p:embed/>
                  <p:pic>
                    <p:nvPicPr>
                      <p:cNvPr id="942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6424613"/>
                        <a:ext cx="21050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0" name="Object 12"/>
          <p:cNvGraphicFramePr>
            <a:graphicFrameLocks noChangeAspect="1"/>
          </p:cNvGraphicFramePr>
          <p:nvPr/>
        </p:nvGraphicFramePr>
        <p:xfrm>
          <a:off x="3368675" y="5487988"/>
          <a:ext cx="27273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8" imgW="1498320" imgH="241200" progId="Equation.3">
                  <p:embed/>
                </p:oleObj>
              </mc:Choice>
              <mc:Fallback>
                <p:oleObj name="Rovnice" r:id="rId8" imgW="1498320" imgH="241200" progId="Equation.3">
                  <p:embed/>
                  <p:pic>
                    <p:nvPicPr>
                      <p:cNvPr id="942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5487988"/>
                        <a:ext cx="27273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1" name="Object 13"/>
          <p:cNvGraphicFramePr>
            <a:graphicFrameLocks noChangeAspect="1"/>
          </p:cNvGraphicFramePr>
          <p:nvPr/>
        </p:nvGraphicFramePr>
        <p:xfrm>
          <a:off x="3368675" y="5911850"/>
          <a:ext cx="27114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10" imgW="1485720" imgH="241200" progId="Equation.3">
                  <p:embed/>
                </p:oleObj>
              </mc:Choice>
              <mc:Fallback>
                <p:oleObj name="Rovnice" r:id="rId10" imgW="1485720" imgH="241200" progId="Equation.3">
                  <p:embed/>
                  <p:pic>
                    <p:nvPicPr>
                      <p:cNvPr id="942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5911850"/>
                        <a:ext cx="27114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2" name="AutoShape 14"/>
          <p:cNvSpPr>
            <a:spLocks/>
          </p:cNvSpPr>
          <p:nvPr/>
        </p:nvSpPr>
        <p:spPr bwMode="auto">
          <a:xfrm>
            <a:off x="6207125" y="5511800"/>
            <a:ext cx="168275" cy="817563"/>
          </a:xfrm>
          <a:prstGeom prst="rightBrace">
            <a:avLst>
              <a:gd name="adj1" fmla="val 40487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aphicFrame>
        <p:nvGraphicFramePr>
          <p:cNvPr id="94223" name="Object 15"/>
          <p:cNvGraphicFramePr>
            <a:graphicFrameLocks noChangeAspect="1"/>
          </p:cNvGraphicFramePr>
          <p:nvPr/>
        </p:nvGraphicFramePr>
        <p:xfrm>
          <a:off x="6845300" y="5548313"/>
          <a:ext cx="180498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12" imgW="1002960" imgH="393480" progId="Equation.3">
                  <p:embed/>
                </p:oleObj>
              </mc:Choice>
              <mc:Fallback>
                <p:oleObj name="Rovnice" r:id="rId12" imgW="1002960" imgH="393480" progId="Equation.3">
                  <p:embed/>
                  <p:pic>
                    <p:nvPicPr>
                      <p:cNvPr id="942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5548313"/>
                        <a:ext cx="1804988" cy="70961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4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0B05DB26-D79C-41C7-A629-D8DDEE031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6533356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Racionální očekávání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498475" y="822325"/>
            <a:ext cx="8275638" cy="603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altLang="cs-CZ" sz="2000" dirty="0" err="1"/>
              <a:t>Relevan</a:t>
            </a:r>
            <a:r>
              <a:rPr lang="cs-CZ" altLang="cs-CZ" sz="2000" dirty="0"/>
              <a:t>ní znalosti </a:t>
            </a:r>
            <a:r>
              <a:rPr lang="en-GB" altLang="cs-CZ" sz="2000" dirty="0"/>
              <a:t>(e</a:t>
            </a:r>
            <a:r>
              <a:rPr lang="cs-CZ" altLang="cs-CZ" sz="2000" dirty="0"/>
              <a:t>k</a:t>
            </a:r>
            <a:r>
              <a:rPr lang="en-GB" altLang="cs-CZ" sz="2000" dirty="0" err="1"/>
              <a:t>onomic</a:t>
            </a:r>
            <a:r>
              <a:rPr lang="cs-CZ" altLang="cs-CZ" sz="2000" dirty="0" err="1"/>
              <a:t>ké</a:t>
            </a:r>
            <a:r>
              <a:rPr lang="en-GB" altLang="cs-CZ" sz="2000" dirty="0"/>
              <a:t> </a:t>
            </a:r>
            <a:r>
              <a:rPr lang="en-GB" altLang="cs-CZ" sz="2000" dirty="0" err="1"/>
              <a:t>teorie</a:t>
            </a:r>
            <a:r>
              <a:rPr lang="en-GB" altLang="cs-CZ" sz="2000" dirty="0"/>
              <a:t>) </a:t>
            </a:r>
            <a:r>
              <a:rPr lang="cs-CZ" altLang="cs-CZ" sz="2000" dirty="0"/>
              <a:t>budou využity pro předpovědi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cs-CZ" sz="2000" i="1" dirty="0" err="1">
                <a:solidFill>
                  <a:schemeClr val="accent2"/>
                </a:solidFill>
              </a:rPr>
              <a:t>Goodhard</a:t>
            </a:r>
            <a:r>
              <a:rPr lang="cs-CZ" altLang="cs-CZ" sz="2000" i="1" dirty="0" err="1">
                <a:solidFill>
                  <a:schemeClr val="accent2"/>
                </a:solidFill>
              </a:rPr>
              <a:t>ův</a:t>
            </a:r>
            <a:r>
              <a:rPr lang="cs-CZ" altLang="cs-CZ" sz="2000" i="1" dirty="0">
                <a:solidFill>
                  <a:schemeClr val="accent2"/>
                </a:solidFill>
              </a:rPr>
              <a:t> zákon </a:t>
            </a:r>
            <a:r>
              <a:rPr lang="en-GB" altLang="cs-CZ" sz="2000" dirty="0"/>
              <a:t>(Charles </a:t>
            </a:r>
            <a:r>
              <a:rPr lang="en-GB" altLang="cs-CZ" sz="2000" dirty="0" err="1"/>
              <a:t>Goodhart</a:t>
            </a:r>
            <a:r>
              <a:rPr lang="en-GB" altLang="cs-CZ" sz="2000" dirty="0"/>
              <a:t>, LSE) “</a:t>
            </a:r>
            <a:r>
              <a:rPr lang="en-GB" altLang="cs-CZ" sz="2000" i="1" dirty="0"/>
              <a:t>Any observed statistical regularity will tend to collapse once pressure is placed upon it for control purposes</a:t>
            </a:r>
            <a:r>
              <a:rPr lang="en-GB" altLang="cs-CZ" sz="2000" dirty="0"/>
              <a:t>.“ or „</a:t>
            </a:r>
            <a:r>
              <a:rPr lang="en-GB" altLang="cs-CZ" sz="2000" i="1" dirty="0"/>
              <a:t>When a measure becomes a target, it ceases to be a good measure</a:t>
            </a:r>
            <a:r>
              <a:rPr lang="en-GB" altLang="cs-CZ" sz="2000" dirty="0"/>
              <a:t>.“</a:t>
            </a:r>
            <a:r>
              <a:rPr lang="en-GB" altLang="cs-CZ" sz="2000" dirty="0">
                <a:sym typeface="Symbol" pitchFamily="18" charset="2"/>
              </a:rPr>
              <a:t></a:t>
            </a:r>
            <a:r>
              <a:rPr lang="cs-CZ" altLang="cs-CZ" sz="2000" dirty="0">
                <a:sym typeface="Symbol" pitchFamily="18" charset="2"/>
              </a:rPr>
              <a:t>nemožnost provádět aktivní hospodářskou politiku</a:t>
            </a:r>
            <a:endParaRPr lang="cs-CZ" altLang="cs-CZ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i="1" u="sng" dirty="0">
                <a:solidFill>
                  <a:schemeClr val="accent2"/>
                </a:solidFill>
              </a:rPr>
              <a:t>proti tomu</a:t>
            </a:r>
            <a:r>
              <a:rPr lang="en-GB" altLang="cs-CZ" sz="2000" dirty="0"/>
              <a:t>- e</a:t>
            </a:r>
            <a:r>
              <a:rPr lang="cs-CZ" altLang="cs-CZ" sz="2000" dirty="0" err="1"/>
              <a:t>konomické</a:t>
            </a:r>
            <a:r>
              <a:rPr lang="cs-CZ" altLang="cs-CZ" sz="2000" dirty="0"/>
              <a:t> </a:t>
            </a:r>
            <a:r>
              <a:rPr lang="en-GB" altLang="cs-CZ" sz="2000" dirty="0" err="1"/>
              <a:t>teori</a:t>
            </a:r>
            <a:r>
              <a:rPr lang="cs-CZ" altLang="cs-CZ" sz="2000" dirty="0"/>
              <a:t>e často k</a:t>
            </a:r>
            <a:r>
              <a:rPr lang="en-GB" altLang="cs-CZ" sz="2000" dirty="0" err="1"/>
              <a:t>ompli</a:t>
            </a:r>
            <a:r>
              <a:rPr lang="cs-CZ" altLang="cs-CZ" sz="2000" dirty="0"/>
              <a:t>kované</a:t>
            </a:r>
            <a:r>
              <a:rPr lang="en-GB" altLang="cs-CZ" sz="2000" dirty="0"/>
              <a:t>, </a:t>
            </a:r>
            <a:r>
              <a:rPr lang="cs-CZ" altLang="cs-CZ" sz="2000" dirty="0"/>
              <a:t>jsou nad rámec početních schopností běžných lidí</a:t>
            </a:r>
            <a:r>
              <a:rPr lang="en-GB" altLang="cs-CZ" sz="2000" dirty="0"/>
              <a:t> (bounded rationality-H. Simon);</a:t>
            </a:r>
            <a:endParaRPr lang="cs-CZ" altLang="cs-CZ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/>
              <a:t>Ale</a:t>
            </a:r>
            <a:r>
              <a:rPr lang="en-GB" altLang="cs-CZ" sz="2000" dirty="0"/>
              <a:t>: 1) </a:t>
            </a:r>
            <a:r>
              <a:rPr lang="cs-CZ" altLang="cs-CZ" sz="2000" dirty="0"/>
              <a:t>stačí aby se racionálně choval jen </a:t>
            </a:r>
            <a:r>
              <a:rPr lang="cs-CZ" altLang="cs-CZ" sz="2000" dirty="0">
                <a:solidFill>
                  <a:schemeClr val="accent1"/>
                </a:solidFill>
              </a:rPr>
              <a:t>jeden </a:t>
            </a:r>
            <a:r>
              <a:rPr lang="en-GB" altLang="cs-CZ" sz="2000" dirty="0">
                <a:solidFill>
                  <a:schemeClr val="accent1"/>
                </a:solidFill>
              </a:rPr>
              <a:t>e</a:t>
            </a:r>
            <a:r>
              <a:rPr lang="cs-CZ" altLang="cs-CZ" sz="2000" dirty="0">
                <a:solidFill>
                  <a:schemeClr val="accent1"/>
                </a:solidFill>
              </a:rPr>
              <a:t>k</a:t>
            </a:r>
            <a:r>
              <a:rPr lang="en-GB" altLang="cs-CZ" sz="2000" dirty="0" err="1">
                <a:solidFill>
                  <a:schemeClr val="accent1"/>
                </a:solidFill>
              </a:rPr>
              <a:t>onomic</a:t>
            </a:r>
            <a:r>
              <a:rPr lang="cs-CZ" altLang="cs-CZ" sz="2000" dirty="0" err="1">
                <a:solidFill>
                  <a:schemeClr val="accent1"/>
                </a:solidFill>
              </a:rPr>
              <a:t>ký</a:t>
            </a:r>
            <a:r>
              <a:rPr lang="cs-CZ" altLang="cs-CZ" sz="2000" dirty="0">
                <a:solidFill>
                  <a:schemeClr val="accent1"/>
                </a:solidFill>
              </a:rPr>
              <a:t> </a:t>
            </a:r>
            <a:r>
              <a:rPr lang="en-GB" altLang="cs-CZ" sz="2000" dirty="0" err="1">
                <a:solidFill>
                  <a:schemeClr val="accent1"/>
                </a:solidFill>
              </a:rPr>
              <a:t>subje</a:t>
            </a:r>
            <a:r>
              <a:rPr lang="cs-CZ" altLang="cs-CZ" sz="2000" dirty="0">
                <a:solidFill>
                  <a:schemeClr val="accent1"/>
                </a:solidFill>
              </a:rPr>
              <a:t>k</a:t>
            </a:r>
            <a:r>
              <a:rPr lang="en-GB" altLang="cs-CZ" sz="2000" dirty="0">
                <a:solidFill>
                  <a:schemeClr val="accent1"/>
                </a:solidFill>
              </a:rPr>
              <a:t>t</a:t>
            </a:r>
            <a:r>
              <a:rPr lang="en-GB" altLang="cs-CZ" sz="2000" dirty="0"/>
              <a:t> (</a:t>
            </a:r>
            <a:r>
              <a:rPr lang="cs-CZ" altLang="cs-CZ" sz="2000" dirty="0"/>
              <a:t>nebo několik </a:t>
            </a:r>
            <a:r>
              <a:rPr lang="cs-CZ" altLang="cs-CZ" sz="2000" dirty="0" err="1"/>
              <a:t>e.s</a:t>
            </a:r>
            <a:r>
              <a:rPr lang="cs-CZ" altLang="cs-CZ" sz="2000" dirty="0"/>
              <a:t>.)</a:t>
            </a:r>
            <a:r>
              <a:rPr lang="en-GB" altLang="cs-CZ" sz="2000" dirty="0"/>
              <a:t> a</a:t>
            </a:r>
            <a:r>
              <a:rPr lang="cs-CZ" altLang="cs-CZ" sz="2000" dirty="0"/>
              <a:t> celý trh se začne chovat racionálně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cs-CZ" sz="2000" dirty="0"/>
              <a:t>2) </a:t>
            </a:r>
            <a:r>
              <a:rPr lang="cs-CZ" altLang="cs-CZ" sz="2000" dirty="0"/>
              <a:t>je možné </a:t>
            </a:r>
            <a:r>
              <a:rPr lang="en-GB" altLang="cs-CZ" sz="2000" dirty="0" err="1">
                <a:solidFill>
                  <a:schemeClr val="accent1"/>
                </a:solidFill>
              </a:rPr>
              <a:t>následovat</a:t>
            </a:r>
            <a:r>
              <a:rPr lang="en-GB" altLang="cs-CZ" sz="2000" dirty="0">
                <a:solidFill>
                  <a:schemeClr val="accent1"/>
                </a:solidFill>
              </a:rPr>
              <a:t> </a:t>
            </a:r>
            <a:r>
              <a:rPr lang="en-GB" altLang="cs-CZ" sz="2000" dirty="0" err="1">
                <a:solidFill>
                  <a:schemeClr val="accent1"/>
                </a:solidFill>
              </a:rPr>
              <a:t>doporučení</a:t>
            </a:r>
            <a:r>
              <a:rPr lang="en-GB" altLang="cs-CZ" sz="2000" dirty="0">
                <a:solidFill>
                  <a:schemeClr val="accent1"/>
                </a:solidFill>
              </a:rPr>
              <a:t> </a:t>
            </a:r>
            <a:r>
              <a:rPr lang="en-GB" altLang="cs-CZ" sz="2000" dirty="0" err="1">
                <a:solidFill>
                  <a:schemeClr val="accent1"/>
                </a:solidFill>
              </a:rPr>
              <a:t>expertů</a:t>
            </a:r>
            <a:r>
              <a:rPr lang="en-GB" altLang="cs-CZ" sz="2000" dirty="0">
                <a:solidFill>
                  <a:schemeClr val="accent1"/>
                </a:solidFill>
              </a:rPr>
              <a:t>-</a:t>
            </a:r>
            <a:r>
              <a:rPr lang="cs-CZ" altLang="cs-CZ" sz="2000" dirty="0"/>
              <a:t> náklady na zjištění správného experta</a:t>
            </a:r>
          </a:p>
          <a:p>
            <a:pPr>
              <a:spcBef>
                <a:spcPct val="50000"/>
              </a:spcBef>
            </a:pPr>
            <a:r>
              <a:rPr lang="en-GB" altLang="cs-CZ" sz="2000" dirty="0"/>
              <a:t>- </a:t>
            </a:r>
            <a:r>
              <a:rPr lang="cs-CZ" altLang="cs-CZ" sz="2000" dirty="0"/>
              <a:t>vládní </a:t>
            </a:r>
            <a:r>
              <a:rPr lang="en-GB" altLang="cs-CZ" sz="2000" dirty="0"/>
              <a:t>expert</a:t>
            </a:r>
            <a:r>
              <a:rPr lang="cs-CZ" altLang="cs-CZ" sz="2000" dirty="0"/>
              <a:t>i</a:t>
            </a:r>
            <a:r>
              <a:rPr lang="en-GB" altLang="cs-CZ" sz="2000" dirty="0"/>
              <a:t>, </a:t>
            </a:r>
            <a:r>
              <a:rPr lang="cs-CZ" altLang="cs-CZ" sz="2000" dirty="0"/>
              <a:t>experti centrální banky</a:t>
            </a:r>
            <a:r>
              <a:rPr lang="en-GB" altLang="cs-CZ" sz="2000" dirty="0"/>
              <a:t>, </a:t>
            </a:r>
            <a:r>
              <a:rPr lang="cs-CZ" altLang="cs-CZ" sz="2000" dirty="0"/>
              <a:t>odborů</a:t>
            </a:r>
            <a:r>
              <a:rPr lang="en-GB" altLang="cs-CZ" sz="2000" dirty="0"/>
              <a:t>- </a:t>
            </a:r>
            <a:r>
              <a:rPr lang="cs-CZ" altLang="cs-CZ" sz="2000" i="1" dirty="0">
                <a:solidFill>
                  <a:schemeClr val="accent1"/>
                </a:solidFill>
              </a:rPr>
              <a:t>provádějí hospodářské politiky, které mohou jejich predikce ovlivňovat</a:t>
            </a:r>
          </a:p>
          <a:p>
            <a:pPr>
              <a:spcBef>
                <a:spcPct val="50000"/>
              </a:spcBef>
            </a:pPr>
            <a:r>
              <a:rPr lang="en-GB" altLang="cs-CZ" sz="2000" dirty="0"/>
              <a:t>-</a:t>
            </a:r>
            <a:r>
              <a:rPr lang="cs-CZ" altLang="cs-CZ" sz="2000" dirty="0"/>
              <a:t>„nezávislí experti</a:t>
            </a:r>
            <a:r>
              <a:rPr lang="en-GB" altLang="cs-CZ" sz="2000" dirty="0"/>
              <a:t>”- </a:t>
            </a:r>
            <a:r>
              <a:rPr lang="en-GB" altLang="cs-CZ" sz="2000" i="1" dirty="0"/>
              <a:t>a</a:t>
            </a:r>
            <a:r>
              <a:rPr lang="cs-CZ" altLang="cs-CZ" sz="2000" i="1" dirty="0" err="1"/>
              <a:t>le</a:t>
            </a:r>
            <a:r>
              <a:rPr lang="cs-CZ" altLang="cs-CZ" sz="2000" i="1" dirty="0"/>
              <a:t> jsou opravdu nezávislí? </a:t>
            </a:r>
            <a:r>
              <a:rPr lang="en-GB" altLang="cs-CZ" sz="2000" i="1" dirty="0"/>
              <a:t>(</a:t>
            </a:r>
            <a:r>
              <a:rPr lang="cs-CZ" altLang="cs-CZ" sz="2000" i="1" dirty="0"/>
              <a:t>závisí na penězích</a:t>
            </a:r>
            <a:r>
              <a:rPr lang="en-GB" altLang="cs-CZ" sz="2000" i="1" dirty="0"/>
              <a:t>)</a:t>
            </a:r>
            <a:endParaRPr lang="cs-CZ" altLang="cs-CZ" sz="2000" i="1" dirty="0"/>
          </a:p>
          <a:p>
            <a:pPr>
              <a:spcBef>
                <a:spcPct val="50000"/>
              </a:spcBef>
            </a:pPr>
            <a:r>
              <a:rPr lang="en-US" altLang="cs-CZ" sz="2000" i="1" dirty="0" err="1">
                <a:solidFill>
                  <a:schemeClr val="accent1"/>
                </a:solidFill>
              </a:rPr>
              <a:t>Teor</a:t>
            </a:r>
            <a:r>
              <a:rPr lang="cs-CZ" altLang="cs-CZ" sz="2000" i="1" dirty="0" err="1">
                <a:solidFill>
                  <a:schemeClr val="accent1"/>
                </a:solidFill>
              </a:rPr>
              <a:t>ie</a:t>
            </a:r>
            <a:r>
              <a:rPr lang="en-US" altLang="cs-CZ" sz="2000" i="1" dirty="0">
                <a:solidFill>
                  <a:schemeClr val="accent1"/>
                </a:solidFill>
              </a:rPr>
              <a:t> </a:t>
            </a:r>
            <a:r>
              <a:rPr lang="en-US" altLang="cs-CZ" sz="2000" i="1" dirty="0" err="1">
                <a:solidFill>
                  <a:schemeClr val="accent1"/>
                </a:solidFill>
              </a:rPr>
              <a:t>ef</a:t>
            </a:r>
            <a:r>
              <a:rPr lang="cs-CZ" altLang="cs-CZ" sz="2000" i="1" dirty="0" err="1">
                <a:solidFill>
                  <a:schemeClr val="accent1"/>
                </a:solidFill>
              </a:rPr>
              <a:t>ektivních</a:t>
            </a:r>
            <a:r>
              <a:rPr lang="cs-CZ" altLang="cs-CZ" sz="2000" i="1" dirty="0">
                <a:solidFill>
                  <a:schemeClr val="accent1"/>
                </a:solidFill>
              </a:rPr>
              <a:t> trhů</a:t>
            </a:r>
            <a:r>
              <a:rPr lang="en-US" altLang="cs-CZ" sz="2000" dirty="0"/>
              <a:t>- </a:t>
            </a:r>
            <a:r>
              <a:rPr lang="cs-CZ" altLang="cs-CZ" sz="2000" dirty="0"/>
              <a:t>ceny na </a:t>
            </a:r>
            <a:r>
              <a:rPr lang="en-US" altLang="cs-CZ" sz="2000" dirty="0" err="1"/>
              <a:t>finan</a:t>
            </a:r>
            <a:r>
              <a:rPr lang="cs-CZ" altLang="cs-CZ" sz="2000" dirty="0" err="1"/>
              <a:t>čních</a:t>
            </a:r>
            <a:r>
              <a:rPr lang="cs-CZ" altLang="cs-CZ" sz="2000" dirty="0"/>
              <a:t> trzích </a:t>
            </a:r>
            <a:r>
              <a:rPr lang="en-US" altLang="cs-CZ" sz="2000" dirty="0" err="1"/>
              <a:t>refle</a:t>
            </a:r>
            <a:r>
              <a:rPr lang="cs-CZ" altLang="cs-CZ" sz="2000" dirty="0" err="1"/>
              <a:t>ktují</a:t>
            </a:r>
            <a:r>
              <a:rPr lang="cs-CZ" altLang="cs-CZ" sz="2000" dirty="0"/>
              <a:t> všechnu </a:t>
            </a:r>
            <a:r>
              <a:rPr lang="en-US" altLang="cs-CZ" sz="2000" dirty="0"/>
              <a:t>relevant</a:t>
            </a:r>
            <a:r>
              <a:rPr lang="cs-CZ" altLang="cs-CZ" sz="2000" dirty="0"/>
              <a:t>ní </a:t>
            </a:r>
            <a:r>
              <a:rPr lang="en-US" altLang="cs-CZ" sz="2000" dirty="0"/>
              <a:t> </a:t>
            </a:r>
            <a:r>
              <a:rPr lang="en-US" altLang="cs-CZ" sz="2000" dirty="0" err="1"/>
              <a:t>informa</a:t>
            </a:r>
            <a:r>
              <a:rPr lang="cs-CZ" altLang="cs-CZ" sz="2000" dirty="0" err="1"/>
              <a:t>ci</a:t>
            </a:r>
            <a:r>
              <a:rPr lang="en-US" altLang="cs-CZ" sz="2000" dirty="0"/>
              <a:t>- </a:t>
            </a:r>
            <a:r>
              <a:rPr lang="cs-CZ" altLang="cs-CZ" sz="2000" dirty="0"/>
              <a:t>doporučení analytiků jsou bezcenná</a:t>
            </a:r>
            <a:r>
              <a:rPr lang="en-US" altLang="cs-CZ" sz="2000" dirty="0"/>
              <a:t> (</a:t>
            </a:r>
            <a:r>
              <a:rPr lang="cs-CZ" altLang="cs-CZ" sz="2000" dirty="0"/>
              <a:t>hlavně technická analýza</a:t>
            </a:r>
            <a:r>
              <a:rPr lang="en-US" altLang="cs-CZ" sz="2000" dirty="0"/>
              <a:t>)</a:t>
            </a:r>
          </a:p>
        </p:txBody>
      </p:sp>
      <p:sp>
        <p:nvSpPr>
          <p:cNvPr id="9523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88363" y="6500813"/>
            <a:ext cx="466725" cy="201612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41A78DE-0D6F-4BBD-9024-18C4E4A02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162" y="3183780"/>
            <a:ext cx="466725" cy="201612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</a:t>
            </a:r>
            <a:r>
              <a:rPr lang="cs-CZ" altLang="cs-CZ" sz="2800" b="1" i="1">
                <a:solidFill>
                  <a:schemeClr val="tx2"/>
                </a:solidFill>
              </a:rPr>
              <a:t>ěření očekávání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492125" y="927100"/>
            <a:ext cx="865187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i="1" dirty="0">
                <a:solidFill>
                  <a:schemeClr val="accent2"/>
                </a:solidFill>
              </a:rPr>
              <a:t>Trhy s f</a:t>
            </a:r>
            <a:r>
              <a:rPr lang="en-GB" altLang="cs-CZ" sz="2000" i="1" dirty="0" err="1">
                <a:solidFill>
                  <a:schemeClr val="accent2"/>
                </a:solidFill>
              </a:rPr>
              <a:t>uture</a:t>
            </a:r>
            <a:r>
              <a:rPr lang="cs-CZ" altLang="cs-CZ" sz="2000" i="1" dirty="0">
                <a:solidFill>
                  <a:schemeClr val="accent2"/>
                </a:solidFill>
              </a:rPr>
              <a:t>s</a:t>
            </a:r>
            <a:r>
              <a:rPr lang="en-GB" altLang="cs-CZ" sz="2000" i="1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</a:t>
            </a:r>
            <a:r>
              <a:rPr lang="cs-CZ" altLang="cs-CZ" sz="2000" dirty="0"/>
              <a:t>nejlepší predikce úrokové míry, ceny ropy, kurzu…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/>
              <a:t>Očekávání inflace</a:t>
            </a:r>
            <a:r>
              <a:rPr lang="en-GB" altLang="cs-CZ" sz="2000" dirty="0"/>
              <a:t>- </a:t>
            </a:r>
            <a:r>
              <a:rPr lang="en-GB" altLang="cs-CZ" sz="2000" dirty="0">
                <a:solidFill>
                  <a:schemeClr val="accent2"/>
                </a:solidFill>
              </a:rPr>
              <a:t>Fisher</a:t>
            </a:r>
            <a:r>
              <a:rPr lang="cs-CZ" altLang="cs-CZ" sz="2000" dirty="0">
                <a:solidFill>
                  <a:schemeClr val="accent2"/>
                </a:solidFill>
              </a:rPr>
              <a:t>ova rovnice</a:t>
            </a:r>
            <a:r>
              <a:rPr lang="en-GB" altLang="cs-CZ" sz="2000" dirty="0"/>
              <a:t> </a:t>
            </a:r>
            <a:r>
              <a:rPr lang="en-GB" altLang="cs-CZ" sz="2000" b="1" i="1" dirty="0" err="1"/>
              <a:t>i</a:t>
            </a:r>
            <a:r>
              <a:rPr lang="en-GB" altLang="cs-CZ" sz="2000" b="1" i="1" baseline="-25000" dirty="0" err="1"/>
              <a:t>FIX</a:t>
            </a:r>
            <a:r>
              <a:rPr lang="en-GB" altLang="cs-CZ" sz="2000" b="1" i="1" dirty="0"/>
              <a:t>=</a:t>
            </a:r>
            <a:r>
              <a:rPr lang="en-GB" altLang="cs-CZ" sz="2000" b="1" i="1" dirty="0" err="1"/>
              <a:t>r+</a:t>
            </a:r>
            <a:r>
              <a:rPr lang="en-GB" altLang="cs-CZ" sz="2000" b="1" i="1" dirty="0" err="1">
                <a:latin typeface="Symbol" pitchFamily="18" charset="2"/>
              </a:rPr>
              <a:t>p</a:t>
            </a:r>
            <a:r>
              <a:rPr lang="en-GB" altLang="cs-CZ" sz="2000" b="1" i="1" baseline="30000" dirty="0" err="1"/>
              <a:t>e</a:t>
            </a:r>
            <a:r>
              <a:rPr lang="en-GB" altLang="cs-CZ" sz="2000" dirty="0"/>
              <a:t>; </a:t>
            </a:r>
            <a:r>
              <a:rPr lang="en-GB" altLang="cs-CZ" sz="2000" b="1" i="1" dirty="0" err="1"/>
              <a:t>i</a:t>
            </a:r>
            <a:r>
              <a:rPr lang="en-GB" altLang="cs-CZ" sz="2000" b="1" i="1" baseline="-25000" dirty="0" err="1"/>
              <a:t>FLOAT</a:t>
            </a:r>
            <a:r>
              <a:rPr lang="en-GB" altLang="cs-CZ" sz="2000" b="1" i="1" dirty="0">
                <a:sym typeface="Symbol" pitchFamily="18" charset="2"/>
              </a:rPr>
              <a:t> </a:t>
            </a:r>
            <a:r>
              <a:rPr lang="en-GB" altLang="cs-CZ" sz="2000" b="1" i="1" dirty="0"/>
              <a:t>r</a:t>
            </a:r>
            <a:r>
              <a:rPr lang="en-GB" altLang="cs-CZ" sz="2000" dirty="0"/>
              <a:t> t</a:t>
            </a:r>
            <a:r>
              <a:rPr lang="cs-CZ" altLang="cs-CZ" sz="2000" dirty="0" err="1"/>
              <a:t>edy</a:t>
            </a:r>
            <a:r>
              <a:rPr lang="cs-CZ" altLang="cs-CZ" sz="2000" dirty="0"/>
              <a:t> </a:t>
            </a:r>
            <a:r>
              <a:rPr lang="en-GB" altLang="cs-CZ" sz="2000" b="1" i="1" dirty="0" err="1">
                <a:latin typeface="Symbol" pitchFamily="18" charset="2"/>
              </a:rPr>
              <a:t>p</a:t>
            </a:r>
            <a:r>
              <a:rPr lang="en-GB" altLang="cs-CZ" sz="2000" b="1" i="1" baseline="30000" dirty="0" err="1"/>
              <a:t>e</a:t>
            </a:r>
            <a:r>
              <a:rPr lang="en-GB" altLang="cs-CZ" sz="2000" b="1" i="1" dirty="0">
                <a:sym typeface="Symbol" pitchFamily="18" charset="2"/>
              </a:rPr>
              <a:t> </a:t>
            </a:r>
            <a:r>
              <a:rPr lang="en-GB" altLang="cs-CZ" sz="2000" b="1" i="1" dirty="0" err="1"/>
              <a:t>i</a:t>
            </a:r>
            <a:r>
              <a:rPr lang="en-GB" altLang="cs-CZ" sz="2000" b="1" i="1" baseline="-25000" dirty="0" err="1"/>
              <a:t>FIX</a:t>
            </a:r>
            <a:r>
              <a:rPr lang="en-GB" altLang="cs-CZ" sz="2000" b="1" i="1" baseline="-25000" dirty="0"/>
              <a:t> </a:t>
            </a:r>
            <a:r>
              <a:rPr lang="en-GB" altLang="cs-CZ" sz="2000" b="1" i="1" dirty="0"/>
              <a:t>- </a:t>
            </a:r>
            <a:r>
              <a:rPr lang="en-GB" altLang="cs-CZ" sz="2000" b="1" i="1" dirty="0" err="1"/>
              <a:t>i</a:t>
            </a:r>
            <a:r>
              <a:rPr lang="en-GB" altLang="cs-CZ" sz="2000" b="1" i="1" baseline="-25000" dirty="0" err="1"/>
              <a:t>FLOAT</a:t>
            </a:r>
            <a:r>
              <a:rPr lang="en-GB" altLang="cs-CZ" sz="2000" b="1" i="1" dirty="0"/>
              <a:t> </a:t>
            </a:r>
            <a:r>
              <a:rPr lang="en-GB" altLang="cs-CZ" sz="2000" dirty="0"/>
              <a:t>;</a:t>
            </a:r>
            <a:endParaRPr lang="cs-CZ" altLang="cs-CZ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>
                <a:solidFill>
                  <a:schemeClr val="accent2"/>
                </a:solidFill>
              </a:rPr>
              <a:t>Predikce a</a:t>
            </a:r>
            <a:r>
              <a:rPr lang="en-GB" altLang="cs-CZ" sz="2000" dirty="0" err="1">
                <a:solidFill>
                  <a:schemeClr val="accent2"/>
                </a:solidFill>
              </a:rPr>
              <a:t>naly</a:t>
            </a:r>
            <a:r>
              <a:rPr lang="cs-CZ" altLang="cs-CZ" sz="2000" dirty="0">
                <a:solidFill>
                  <a:schemeClr val="accent2"/>
                </a:solidFill>
              </a:rPr>
              <a:t>tiků</a:t>
            </a:r>
            <a:r>
              <a:rPr lang="en-GB" altLang="cs-CZ" sz="2000" dirty="0"/>
              <a:t> (Consensus Forecast)- </a:t>
            </a:r>
            <a:r>
              <a:rPr lang="cs-CZ" altLang="cs-CZ" sz="2000" dirty="0"/>
              <a:t>ale </a:t>
            </a:r>
            <a:r>
              <a:rPr lang="en-GB" altLang="cs-CZ" sz="2000" dirty="0" err="1"/>
              <a:t>motiva</a:t>
            </a:r>
            <a:r>
              <a:rPr lang="cs-CZ" altLang="cs-CZ" sz="2000" dirty="0" err="1"/>
              <a:t>ce</a:t>
            </a:r>
            <a:r>
              <a:rPr lang="cs-CZ" altLang="cs-CZ" sz="2000" dirty="0"/>
              <a:t> expertů</a:t>
            </a:r>
            <a:r>
              <a:rPr lang="en-GB" altLang="cs-CZ" sz="2000" dirty="0"/>
              <a:t>; </a:t>
            </a:r>
            <a:r>
              <a:rPr lang="cs-CZ" altLang="cs-CZ" sz="2000" dirty="0"/>
              <a:t>potřeba zohlednit metodu odhadu </a:t>
            </a:r>
            <a:r>
              <a:rPr lang="en-GB" altLang="cs-CZ" sz="2000" dirty="0"/>
              <a:t>(</a:t>
            </a:r>
            <a:r>
              <a:rPr lang="cs-CZ" altLang="cs-CZ" sz="2000" dirty="0"/>
              <a:t>podmíněná vs. nepodmíněné prognóza</a:t>
            </a:r>
            <a:r>
              <a:rPr lang="en-GB" altLang="cs-CZ" sz="2000" dirty="0"/>
              <a:t>)</a:t>
            </a:r>
            <a:endParaRPr lang="cs-CZ" altLang="cs-CZ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cs-CZ" sz="2000" dirty="0">
                <a:solidFill>
                  <a:schemeClr val="accent2"/>
                </a:solidFill>
              </a:rPr>
              <a:t>Panel</a:t>
            </a:r>
            <a:r>
              <a:rPr lang="cs-CZ" altLang="cs-CZ" sz="2000" dirty="0" err="1">
                <a:solidFill>
                  <a:schemeClr val="accent2"/>
                </a:solidFill>
              </a:rPr>
              <a:t>ová</a:t>
            </a:r>
            <a:r>
              <a:rPr lang="cs-CZ" altLang="cs-CZ" sz="2000" dirty="0">
                <a:solidFill>
                  <a:schemeClr val="accent2"/>
                </a:solidFill>
              </a:rPr>
              <a:t> šetření</a:t>
            </a:r>
            <a:r>
              <a:rPr lang="en-GB" altLang="cs-CZ" sz="2000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</a:t>
            </a:r>
            <a:r>
              <a:rPr lang="cs-CZ" altLang="cs-CZ" sz="2000" dirty="0"/>
              <a:t>jsou drahá</a:t>
            </a:r>
            <a:r>
              <a:rPr lang="en-GB" altLang="cs-CZ" sz="2000" dirty="0"/>
              <a:t>; problematic</a:t>
            </a:r>
            <a:r>
              <a:rPr lang="cs-CZ" altLang="cs-CZ" sz="2000" dirty="0" err="1"/>
              <a:t>ká</a:t>
            </a:r>
            <a:r>
              <a:rPr lang="cs-CZ" altLang="cs-CZ" sz="2000" dirty="0"/>
              <a:t> </a:t>
            </a:r>
            <a:r>
              <a:rPr lang="en-GB" altLang="cs-CZ" sz="2000" dirty="0" err="1"/>
              <a:t>motiva</a:t>
            </a:r>
            <a:r>
              <a:rPr lang="cs-CZ" altLang="cs-CZ" sz="2000" dirty="0" err="1"/>
              <a:t>ce</a:t>
            </a:r>
            <a:r>
              <a:rPr lang="cs-CZ" altLang="cs-CZ" sz="2000" dirty="0"/>
              <a:t> vyjevit pravá očekávání</a:t>
            </a:r>
            <a:r>
              <a:rPr lang="en-GB" altLang="cs-CZ" sz="2000" dirty="0"/>
              <a:t>; </a:t>
            </a:r>
            <a:r>
              <a:rPr lang="cs-CZ" altLang="cs-CZ" sz="2000" dirty="0"/>
              <a:t>ovlivněno výběrem </a:t>
            </a:r>
            <a:r>
              <a:rPr lang="en-GB" altLang="cs-CZ" sz="2000" dirty="0"/>
              <a:t>respondent</a:t>
            </a:r>
            <a:r>
              <a:rPr lang="cs-CZ" altLang="cs-CZ" sz="2000" dirty="0"/>
              <a:t>ů</a:t>
            </a:r>
            <a:r>
              <a:rPr lang="en-GB" altLang="cs-CZ" sz="2000" dirty="0"/>
              <a:t>; </a:t>
            </a:r>
            <a:r>
              <a:rPr lang="cs-CZ" altLang="cs-CZ" sz="2000" dirty="0"/>
              <a:t>zaměřeno na průměrného </a:t>
            </a:r>
            <a:r>
              <a:rPr lang="en-GB" altLang="cs-CZ" sz="2000" dirty="0"/>
              <a:t>respondent</a:t>
            </a:r>
            <a:r>
              <a:rPr lang="cs-CZ" altLang="cs-CZ" sz="2000" dirty="0"/>
              <a:t>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>
                <a:solidFill>
                  <a:schemeClr val="accent2"/>
                </a:solidFill>
              </a:rPr>
              <a:t>E</a:t>
            </a:r>
            <a:r>
              <a:rPr lang="en-GB" altLang="cs-CZ" sz="2000" dirty="0" err="1">
                <a:solidFill>
                  <a:schemeClr val="accent2"/>
                </a:solidFill>
              </a:rPr>
              <a:t>fe</a:t>
            </a:r>
            <a:r>
              <a:rPr lang="cs-CZ" altLang="cs-CZ" sz="2000" dirty="0">
                <a:solidFill>
                  <a:schemeClr val="accent2"/>
                </a:solidFill>
              </a:rPr>
              <a:t>k</a:t>
            </a:r>
            <a:r>
              <a:rPr lang="en-GB" altLang="cs-CZ" sz="2000" dirty="0" err="1">
                <a:solidFill>
                  <a:schemeClr val="accent2"/>
                </a:solidFill>
              </a:rPr>
              <a:t>tiv</a:t>
            </a:r>
            <a:r>
              <a:rPr lang="cs-CZ" altLang="cs-CZ" sz="2000" dirty="0">
                <a:solidFill>
                  <a:schemeClr val="accent2"/>
                </a:solidFill>
              </a:rPr>
              <a:t>ní trhy</a:t>
            </a:r>
            <a:r>
              <a:rPr lang="en-GB" altLang="cs-CZ" sz="2000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</a:t>
            </a:r>
            <a:r>
              <a:rPr lang="cs-CZ" altLang="cs-CZ" sz="2000" dirty="0"/>
              <a:t>obchodování s </a:t>
            </a:r>
            <a:r>
              <a:rPr lang="en-GB" altLang="cs-CZ" sz="2000" dirty="0"/>
              <a:t>“futures” </a:t>
            </a:r>
            <a:r>
              <a:rPr lang="cs-CZ" altLang="cs-CZ" sz="2000" dirty="0"/>
              <a:t>vztaženými s relevantní událostí </a:t>
            </a:r>
            <a:r>
              <a:rPr lang="en-GB" altLang="cs-CZ" sz="2000" dirty="0"/>
              <a:t>(</a:t>
            </a:r>
            <a:r>
              <a:rPr lang="cs-CZ" altLang="cs-CZ" sz="2000" dirty="0"/>
              <a:t>např. výsledek voleb</a:t>
            </a:r>
            <a:r>
              <a:rPr lang="en-GB" altLang="cs-CZ" sz="2000" dirty="0"/>
              <a:t>); </a:t>
            </a:r>
            <a:r>
              <a:rPr lang="en-GB" altLang="cs-CZ" sz="2000" dirty="0" err="1"/>
              <a:t>orienta</a:t>
            </a:r>
            <a:r>
              <a:rPr lang="cs-CZ" altLang="cs-CZ" sz="2000" dirty="0" err="1"/>
              <a:t>ce</a:t>
            </a:r>
            <a:r>
              <a:rPr lang="cs-CZ" altLang="cs-CZ" sz="2000" dirty="0"/>
              <a:t> na mezního </a:t>
            </a:r>
            <a:r>
              <a:rPr lang="en-GB" altLang="cs-CZ" sz="2000" dirty="0"/>
              <a:t>respondent</a:t>
            </a:r>
            <a:r>
              <a:rPr lang="cs-CZ" altLang="cs-CZ" sz="2000" dirty="0"/>
              <a:t>a</a:t>
            </a:r>
            <a:endParaRPr lang="en-GB" altLang="cs-CZ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 dirty="0" err="1">
                <a:solidFill>
                  <a:schemeClr val="tx2"/>
                </a:solidFill>
              </a:rPr>
              <a:t>Měření</a:t>
            </a:r>
            <a:r>
              <a:rPr lang="en-GB" altLang="cs-CZ" sz="2800" b="1" i="1" dirty="0">
                <a:solidFill>
                  <a:schemeClr val="tx2"/>
                </a:solidFill>
              </a:rPr>
              <a:t> </a:t>
            </a:r>
            <a:r>
              <a:rPr lang="en-GB" altLang="cs-CZ" sz="2800" b="1" i="1" dirty="0" err="1">
                <a:solidFill>
                  <a:schemeClr val="tx2"/>
                </a:solidFill>
              </a:rPr>
              <a:t>očekávání</a:t>
            </a:r>
            <a:r>
              <a:rPr lang="en-GB" altLang="cs-CZ" sz="2800" b="1" i="1" dirty="0">
                <a:solidFill>
                  <a:schemeClr val="tx2"/>
                </a:solidFill>
              </a:rPr>
              <a:t> – </a:t>
            </a:r>
            <a:r>
              <a:rPr lang="cs-CZ" altLang="cs-CZ" sz="2800" b="1" i="1" dirty="0">
                <a:solidFill>
                  <a:schemeClr val="tx2"/>
                </a:solidFill>
              </a:rPr>
              <a:t>Predikce ČNB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0D36051F-53F9-F80D-A41F-87B06C5A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71" y="986971"/>
            <a:ext cx="7195457" cy="567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 dirty="0" err="1">
                <a:solidFill>
                  <a:schemeClr val="tx2"/>
                </a:solidFill>
              </a:rPr>
              <a:t>Měření</a:t>
            </a:r>
            <a:r>
              <a:rPr lang="en-GB" altLang="cs-CZ" sz="2800" b="1" i="1" dirty="0">
                <a:solidFill>
                  <a:schemeClr val="tx2"/>
                </a:solidFill>
              </a:rPr>
              <a:t> </a:t>
            </a:r>
            <a:r>
              <a:rPr lang="en-GB" altLang="cs-CZ" sz="2800" b="1" i="1" dirty="0" err="1">
                <a:solidFill>
                  <a:schemeClr val="tx2"/>
                </a:solidFill>
              </a:rPr>
              <a:t>očekávání</a:t>
            </a:r>
            <a:r>
              <a:rPr lang="en-GB" altLang="cs-CZ" sz="2800" b="1" i="1" dirty="0">
                <a:solidFill>
                  <a:schemeClr val="tx2"/>
                </a:solidFill>
              </a:rPr>
              <a:t> – </a:t>
            </a:r>
            <a:r>
              <a:rPr lang="cs-CZ" altLang="cs-CZ" sz="2800" b="1" i="1" dirty="0">
                <a:solidFill>
                  <a:schemeClr val="tx2"/>
                </a:solidFill>
              </a:rPr>
              <a:t>Predikce ČNB</a:t>
            </a:r>
            <a:endParaRPr lang="en-GB" altLang="cs-CZ" sz="2800" b="1" i="1" dirty="0">
              <a:solidFill>
                <a:schemeClr val="tx2"/>
              </a:solidFill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0663444C-380A-B1EB-190F-B92F828A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8" y="939800"/>
            <a:ext cx="850174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90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Měření očekávání - Consensus Forecast</a:t>
            </a:r>
          </a:p>
        </p:txBody>
      </p:sp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5063"/>
            <a:ext cx="9220200" cy="572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délník 1">
            <a:extLst>
              <a:ext uri="{FF2B5EF4-FFF2-40B4-BE49-F238E27FC236}">
                <a16:creationId xmlns:a16="http://schemas.microsoft.com/office/drawing/2014/main" id="{E025AF87-F517-4D3C-87B9-48D5A3EBE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115888"/>
            <a:ext cx="929163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/>
              <a:t>Literatura: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/>
              <a:t>[1] </a:t>
            </a:r>
            <a:r>
              <a:rPr lang="cs-CZ" altLang="cs-CZ" sz="2000" dirty="0" err="1"/>
              <a:t>Cahlík</a:t>
            </a:r>
            <a:r>
              <a:rPr lang="cs-CZ" altLang="cs-CZ" sz="2000" dirty="0"/>
              <a:t>, Hlaváček, Seidler: Makroekonomie. Skripta Karolinum 2010.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/>
              <a:t>[2] </a:t>
            </a:r>
            <a:r>
              <a:rPr lang="cs-CZ" altLang="cs-CZ" sz="2000" dirty="0" err="1"/>
              <a:t>Mankiw</a:t>
            </a:r>
            <a:r>
              <a:rPr lang="cs-CZ" altLang="cs-CZ" sz="2000" dirty="0"/>
              <a:t>: </a:t>
            </a:r>
            <a:r>
              <a:rPr lang="cs-CZ" altLang="cs-CZ" sz="2000" dirty="0" err="1"/>
              <a:t>Macroeconomics</a:t>
            </a:r>
            <a:r>
              <a:rPr lang="cs-CZ" altLang="cs-CZ" sz="2000" dirty="0"/>
              <a:t>. </a:t>
            </a:r>
            <a:r>
              <a:rPr lang="cs-CZ" altLang="cs-CZ" sz="2000" dirty="0" err="1"/>
              <a:t>Fifth</a:t>
            </a:r>
            <a:r>
              <a:rPr lang="cs-CZ" altLang="cs-CZ" sz="2000" dirty="0"/>
              <a:t> </a:t>
            </a:r>
            <a:r>
              <a:rPr lang="cs-CZ" altLang="cs-CZ" sz="2000" dirty="0" err="1"/>
              <a:t>edition</a:t>
            </a:r>
            <a:r>
              <a:rPr lang="cs-CZ" altLang="cs-CZ" sz="2000" dirty="0"/>
              <a:t>, 2003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/>
              <a:t>[3] </a:t>
            </a:r>
            <a:r>
              <a:rPr lang="cs-CZ" altLang="cs-CZ" sz="2000" dirty="0" err="1"/>
              <a:t>Dornbush</a:t>
            </a:r>
            <a:r>
              <a:rPr lang="cs-CZ" altLang="cs-CZ" sz="2000" dirty="0"/>
              <a:t>, </a:t>
            </a:r>
            <a:r>
              <a:rPr lang="cs-CZ" altLang="cs-CZ" sz="2000" dirty="0" err="1"/>
              <a:t>Fisher</a:t>
            </a:r>
            <a:r>
              <a:rPr lang="cs-CZ" altLang="cs-CZ" sz="2000" dirty="0"/>
              <a:t>: Makroekonomie, šesté vydání, 1994</a:t>
            </a:r>
          </a:p>
        </p:txBody>
      </p:sp>
      <p:sp>
        <p:nvSpPr>
          <p:cNvPr id="3075" name="Obdélník 2">
            <a:extLst>
              <a:ext uri="{FF2B5EF4-FFF2-40B4-BE49-F238E27FC236}">
                <a16:creationId xmlns:a16="http://schemas.microsoft.com/office/drawing/2014/main" id="{F6370FB7-0293-438F-A778-92B43362C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1533525"/>
            <a:ext cx="8888412" cy="484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800" dirty="0"/>
              <a:t>Sylabus:</a:t>
            </a:r>
          </a:p>
          <a:p>
            <a:pPr>
              <a:buNone/>
            </a:pPr>
            <a:r>
              <a:rPr lang="cs-CZ" sz="2400" dirty="0"/>
              <a:t>(</a:t>
            </a:r>
            <a:r>
              <a:rPr lang="cs-CZ" sz="2000" dirty="0"/>
              <a:t>1) Očekávání v ekonomice.</a:t>
            </a:r>
            <a:br>
              <a:rPr lang="cs-CZ" sz="2000" dirty="0"/>
            </a:br>
            <a:r>
              <a:rPr lang="cs-CZ" sz="2000" dirty="0"/>
              <a:t>(2) Základní modely agregátní nabídky.</a:t>
            </a:r>
          </a:p>
          <a:p>
            <a:pPr>
              <a:buNone/>
            </a:pPr>
            <a:r>
              <a:rPr lang="cs-CZ" sz="2000" dirty="0"/>
              <a:t>(3) Teorie reálného hospodářského cyklu I: Ekonomika Robinsona </a:t>
            </a:r>
            <a:r>
              <a:rPr lang="cs-CZ" sz="2000" dirty="0" err="1"/>
              <a:t>Crusoe</a:t>
            </a:r>
            <a:r>
              <a:rPr lang="cs-CZ" sz="2000" dirty="0"/>
              <a:t>. </a:t>
            </a:r>
            <a:br>
              <a:rPr lang="cs-CZ" sz="2000" dirty="0"/>
            </a:br>
            <a:r>
              <a:rPr lang="cs-CZ" sz="2000" dirty="0"/>
              <a:t>(4) Teorie reálného hospodářského cyklu II: Chování domácností při existenci trhu zboží a trhu </a:t>
            </a:r>
            <a:r>
              <a:rPr lang="cs-CZ" sz="2000" dirty="0" err="1"/>
              <a:t>zapůjčitelných</a:t>
            </a:r>
            <a:r>
              <a:rPr lang="cs-CZ" sz="2000" dirty="0"/>
              <a:t> fondů. </a:t>
            </a:r>
            <a:br>
              <a:rPr lang="cs-CZ" sz="2000" dirty="0"/>
            </a:br>
            <a:r>
              <a:rPr lang="cs-CZ" sz="2000" dirty="0"/>
              <a:t>(5) Nová keynesiánská teorie.</a:t>
            </a:r>
            <a:br>
              <a:rPr lang="cs-CZ" sz="2000" dirty="0"/>
            </a:br>
            <a:r>
              <a:rPr lang="cs-CZ" sz="2000" dirty="0"/>
              <a:t>(6) Model DAD-DAS.</a:t>
            </a:r>
            <a:br>
              <a:rPr lang="cs-CZ" sz="2000" dirty="0"/>
            </a:br>
            <a:r>
              <a:rPr lang="cs-CZ" sz="2000" dirty="0"/>
              <a:t>(7) Inflace</a:t>
            </a:r>
            <a:br>
              <a:rPr lang="cs-CZ" sz="2000" dirty="0"/>
            </a:br>
            <a:r>
              <a:rPr lang="cs-CZ" sz="2000" dirty="0"/>
              <a:t>(8) Nezaměstnanost</a:t>
            </a:r>
            <a:br>
              <a:rPr lang="cs-CZ" sz="2000" dirty="0"/>
            </a:br>
            <a:r>
              <a:rPr lang="cs-CZ" sz="2000" dirty="0"/>
              <a:t>(9) Spotřeba</a:t>
            </a:r>
            <a:br>
              <a:rPr lang="cs-CZ" sz="2000" dirty="0"/>
            </a:br>
            <a:r>
              <a:rPr lang="cs-CZ" sz="2000" dirty="0"/>
              <a:t>(10) Investice</a:t>
            </a:r>
            <a:br>
              <a:rPr lang="cs-CZ" sz="2000" dirty="0"/>
            </a:br>
            <a:r>
              <a:rPr lang="cs-CZ" sz="2000" dirty="0"/>
              <a:t>(11) Hospodářský růst</a:t>
            </a:r>
            <a:br>
              <a:rPr lang="cs-CZ" sz="2000" dirty="0"/>
            </a:br>
            <a:r>
              <a:rPr lang="cs-CZ" sz="2000" dirty="0"/>
              <a:t>(12) Hospodářská politika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1800" dirty="0"/>
          </a:p>
        </p:txBody>
      </p:sp>
      <p:sp>
        <p:nvSpPr>
          <p:cNvPr id="2" name="Zaoblený obdélník 1">
            <a:extLst>
              <a:ext uri="{FF2B5EF4-FFF2-40B4-BE49-F238E27FC236}">
                <a16:creationId xmlns:a16="http://schemas.microsoft.com/office/drawing/2014/main" id="{FE6C8D14-45AB-410F-A0B5-717B2888AEC2}"/>
              </a:ext>
            </a:extLst>
          </p:cNvPr>
          <p:cNvSpPr/>
          <p:nvPr/>
        </p:nvSpPr>
        <p:spPr>
          <a:xfrm>
            <a:off x="57150" y="1905000"/>
            <a:ext cx="8796338" cy="1988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5" name="Zaoblený obdélník 4">
            <a:extLst>
              <a:ext uri="{FF2B5EF4-FFF2-40B4-BE49-F238E27FC236}">
                <a16:creationId xmlns:a16="http://schemas.microsoft.com/office/drawing/2014/main" id="{4C4C9380-C4B6-4B78-B3CC-A17385E8F03B}"/>
              </a:ext>
            </a:extLst>
          </p:cNvPr>
          <p:cNvSpPr/>
          <p:nvPr/>
        </p:nvSpPr>
        <p:spPr>
          <a:xfrm>
            <a:off x="0" y="3918858"/>
            <a:ext cx="8796338" cy="14631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6" name="Zaoblený obdélník 5">
            <a:extLst>
              <a:ext uri="{FF2B5EF4-FFF2-40B4-BE49-F238E27FC236}">
                <a16:creationId xmlns:a16="http://schemas.microsoft.com/office/drawing/2014/main" id="{23760269-E2A8-45CA-A89A-D29E4D605187}"/>
              </a:ext>
            </a:extLst>
          </p:cNvPr>
          <p:cNvSpPr/>
          <p:nvPr/>
        </p:nvSpPr>
        <p:spPr>
          <a:xfrm>
            <a:off x="0" y="5406996"/>
            <a:ext cx="8796338" cy="8159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</a:t>
            </a:r>
            <a:r>
              <a:rPr lang="cs-CZ" altLang="cs-CZ" sz="2800" b="1" i="1">
                <a:solidFill>
                  <a:schemeClr val="tx2"/>
                </a:solidFill>
              </a:rPr>
              <a:t>ěření očekávání 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c</a:t>
            </a:r>
            <a:r>
              <a:rPr lang="en-GB" altLang="cs-CZ" sz="2800" b="1" i="1">
                <a:solidFill>
                  <a:schemeClr val="tx2"/>
                </a:solidFill>
              </a:rPr>
              <a:t>ensus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F48C30BE-B99C-6970-3DD1-61F2A7BA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353" y="1022612"/>
            <a:ext cx="9120406" cy="56636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M</a:t>
            </a:r>
            <a:r>
              <a:rPr lang="cs-CZ" altLang="cs-CZ" sz="2800" b="1" i="1">
                <a:solidFill>
                  <a:schemeClr val="tx2"/>
                </a:solidFill>
              </a:rPr>
              <a:t>ěření očekávání </a:t>
            </a:r>
            <a:r>
              <a:rPr lang="en-GB" altLang="cs-CZ" sz="2800" b="1" i="1">
                <a:solidFill>
                  <a:schemeClr val="tx2"/>
                </a:solidFill>
              </a:rPr>
              <a:t>- </a:t>
            </a:r>
            <a:r>
              <a:rPr lang="cs-CZ" altLang="cs-CZ" sz="2800" b="1" i="1">
                <a:solidFill>
                  <a:schemeClr val="tx2"/>
                </a:solidFill>
              </a:rPr>
              <a:t>c</a:t>
            </a:r>
            <a:r>
              <a:rPr lang="en-GB" altLang="cs-CZ" sz="2800" b="1" i="1">
                <a:solidFill>
                  <a:schemeClr val="tx2"/>
                </a:solidFill>
              </a:rPr>
              <a:t>ensus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F250E3D2-CA64-3168-D42A-C735DD14C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717"/>
            <a:ext cx="9144000" cy="56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73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83" y="651414"/>
            <a:ext cx="7349682" cy="553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203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4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63525" y="1492250"/>
          <a:ext cx="622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3111480" imgH="241200" progId="Equation.3">
                  <p:embed/>
                </p:oleObj>
              </mc:Choice>
              <mc:Fallback>
                <p:oleObj name="Rovnice" r:id="rId2" imgW="3111480" imgH="241200" progId="Equation.3">
                  <p:embed/>
                  <p:pic>
                    <p:nvPicPr>
                      <p:cNvPr id="107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1492250"/>
                        <a:ext cx="6223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Object 9"/>
          <p:cNvGraphicFramePr>
            <a:graphicFrameLocks noChangeAspect="1"/>
          </p:cNvGraphicFramePr>
          <p:nvPr/>
        </p:nvGraphicFramePr>
        <p:xfrm>
          <a:off x="2595563" y="638175"/>
          <a:ext cx="6343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3174840" imgH="241200" progId="Equation.3">
                  <p:embed/>
                </p:oleObj>
              </mc:Choice>
              <mc:Fallback>
                <p:oleObj name="Rovnice" r:id="rId4" imgW="3174840" imgH="241200" progId="Equation.3">
                  <p:embed/>
                  <p:pic>
                    <p:nvPicPr>
                      <p:cNvPr id="1075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638175"/>
                        <a:ext cx="63436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0" name="Oval 10"/>
          <p:cNvSpPr>
            <a:spLocks noChangeArrowheads="1"/>
          </p:cNvSpPr>
          <p:nvPr/>
        </p:nvSpPr>
        <p:spPr bwMode="auto">
          <a:xfrm>
            <a:off x="2530475" y="588963"/>
            <a:ext cx="669925" cy="7318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07531" name="Line 11"/>
          <p:cNvSpPr>
            <a:spLocks noChangeShapeType="1"/>
          </p:cNvSpPr>
          <p:nvPr/>
        </p:nvSpPr>
        <p:spPr bwMode="auto">
          <a:xfrm>
            <a:off x="3159125" y="1138238"/>
            <a:ext cx="2825750" cy="35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7532" name="Oval 12"/>
          <p:cNvSpPr>
            <a:spLocks noChangeArrowheads="1"/>
          </p:cNvSpPr>
          <p:nvPr/>
        </p:nvSpPr>
        <p:spPr bwMode="auto">
          <a:xfrm>
            <a:off x="5895975" y="1363663"/>
            <a:ext cx="669925" cy="7318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aphicFrame>
        <p:nvGraphicFramePr>
          <p:cNvPr id="107534" name="Object 14"/>
          <p:cNvGraphicFramePr>
            <a:graphicFrameLocks noChangeAspect="1"/>
          </p:cNvGraphicFramePr>
          <p:nvPr/>
        </p:nvGraphicFramePr>
        <p:xfrm>
          <a:off x="247650" y="3130550"/>
          <a:ext cx="563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2819160" imgH="241200" progId="Equation.3">
                  <p:embed/>
                </p:oleObj>
              </mc:Choice>
              <mc:Fallback>
                <p:oleObj name="Rovnice" r:id="rId6" imgW="2819160" imgH="241200" progId="Equation.3">
                  <p:embed/>
                  <p:pic>
                    <p:nvPicPr>
                      <p:cNvPr id="1075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130550"/>
                        <a:ext cx="5638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5" name="Object 15"/>
          <p:cNvGraphicFramePr>
            <a:graphicFrameLocks noChangeAspect="1"/>
          </p:cNvGraphicFramePr>
          <p:nvPr/>
        </p:nvGraphicFramePr>
        <p:xfrm>
          <a:off x="2800350" y="2378075"/>
          <a:ext cx="6343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8" imgW="3174840" imgH="241200" progId="Equation.3">
                  <p:embed/>
                </p:oleObj>
              </mc:Choice>
              <mc:Fallback>
                <p:oleObj name="Rovnice" r:id="rId8" imgW="3174840" imgH="241200" progId="Equation.3">
                  <p:embed/>
                  <p:pic>
                    <p:nvPicPr>
                      <p:cNvPr id="1075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378075"/>
                        <a:ext cx="63436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6" name="Oval 16"/>
          <p:cNvSpPr>
            <a:spLocks noChangeArrowheads="1"/>
          </p:cNvSpPr>
          <p:nvPr/>
        </p:nvSpPr>
        <p:spPr bwMode="auto">
          <a:xfrm>
            <a:off x="2776538" y="2287588"/>
            <a:ext cx="669925" cy="7318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>
            <a:off x="3405188" y="2836863"/>
            <a:ext cx="1901825" cy="4270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7538" name="Oval 18"/>
          <p:cNvSpPr>
            <a:spLocks noChangeArrowheads="1"/>
          </p:cNvSpPr>
          <p:nvPr/>
        </p:nvSpPr>
        <p:spPr bwMode="auto">
          <a:xfrm>
            <a:off x="5237163" y="3081338"/>
            <a:ext cx="669925" cy="7318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aphicFrame>
        <p:nvGraphicFramePr>
          <p:cNvPr id="107539" name="Object 19"/>
          <p:cNvGraphicFramePr>
            <a:graphicFrameLocks noChangeAspect="1"/>
          </p:cNvGraphicFramePr>
          <p:nvPr/>
        </p:nvGraphicFramePr>
        <p:xfrm>
          <a:off x="2838450" y="3986213"/>
          <a:ext cx="6343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10" imgW="3174840" imgH="241200" progId="Equation.3">
                  <p:embed/>
                </p:oleObj>
              </mc:Choice>
              <mc:Fallback>
                <p:oleObj name="Rovnice" r:id="rId10" imgW="3174840" imgH="241200" progId="Equation.3">
                  <p:embed/>
                  <p:pic>
                    <p:nvPicPr>
                      <p:cNvPr id="10753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3986213"/>
                        <a:ext cx="63436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7540" name="Object 20"/>
              <p:cNvSpPr txBox="1">
                <a:spLocks noChangeAspect="1"/>
              </p:cNvSpPr>
              <p:nvPr/>
            </p:nvSpPr>
            <p:spPr bwMode="auto">
              <a:xfrm>
                <a:off x="0" y="4907579"/>
                <a:ext cx="8548439" cy="7142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cs-CZ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cs-CZ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cs-CZ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bSup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=(1−</m:t>
                      </m:r>
                      <m:r>
                        <m:rPr>
                          <m:sty m:val="p"/>
                        </m:rP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⋅(1−</m:t>
                      </m:r>
                      <m:r>
                        <m:rPr>
                          <m:sty m:val="p"/>
                        </m:rP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⋅(1−</m:t>
                      </m:r>
                      <m:r>
                        <m:rPr>
                          <m:sty m:val="p"/>
                        </m:rP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  <m:sup>
                          <m:sSub>
                            <m:sSubPr>
                              <m:ctrlPr>
                                <a:rPr lang="cs-CZ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cs-CZ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cs-CZ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0754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907579"/>
                <a:ext cx="8548439" cy="7142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541" name="Oval 21"/>
          <p:cNvSpPr>
            <a:spLocks noChangeArrowheads="1"/>
          </p:cNvSpPr>
          <p:nvPr/>
        </p:nvSpPr>
        <p:spPr bwMode="auto">
          <a:xfrm>
            <a:off x="2820988" y="3875088"/>
            <a:ext cx="669925" cy="7318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3449638" y="4424362"/>
            <a:ext cx="4313431" cy="40435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7543" name="Oval 23"/>
          <p:cNvSpPr>
            <a:spLocks noChangeArrowheads="1"/>
          </p:cNvSpPr>
          <p:nvPr/>
        </p:nvSpPr>
        <p:spPr bwMode="auto">
          <a:xfrm>
            <a:off x="7692960" y="4790281"/>
            <a:ext cx="669925" cy="73183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aphicFrame>
        <p:nvGraphicFramePr>
          <p:cNvPr id="1075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948514"/>
              </p:ext>
            </p:extLst>
          </p:nvPr>
        </p:nvGraphicFramePr>
        <p:xfrm>
          <a:off x="153988" y="5638799"/>
          <a:ext cx="85407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14" imgW="5016240" imgH="241200" progId="Equation.3">
                  <p:embed/>
                </p:oleObj>
              </mc:Choice>
              <mc:Fallback>
                <p:oleObj name="Rovnice" r:id="rId14" imgW="5016240" imgH="241200" progId="Equation.3">
                  <p:embed/>
                  <p:pic>
                    <p:nvPicPr>
                      <p:cNvPr id="10754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5638799"/>
                        <a:ext cx="85407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5" name="AutoShape 25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450013"/>
            <a:ext cx="468312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4">
                <a:extLst>
                  <a:ext uri="{FF2B5EF4-FFF2-40B4-BE49-F238E27FC236}">
                    <a16:creationId xmlns:a16="http://schemas.microsoft.com/office/drawing/2014/main" id="{7DB9C21D-6097-42C0-8E90-8C543A50B429}"/>
                  </a:ext>
                </a:extLst>
              </p:cNvPr>
              <p:cNvSpPr txBox="1"/>
              <p:nvPr/>
            </p:nvSpPr>
            <p:spPr bwMode="auto">
              <a:xfrm>
                <a:off x="153988" y="6060560"/>
                <a:ext cx="3251200" cy="855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bSup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=(1−</m:t>
                      </m:r>
                      <m:r>
                        <m:rPr>
                          <m:sty m:val="p"/>
                        </m:rP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ctrlPr>
                                <a:rPr lang="cs-CZ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cs-CZ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cs-CZ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cs-CZ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cs-CZ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cs-CZ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cs-CZ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19" name="Object 24">
                <a:extLst>
                  <a:ext uri="{FF2B5EF4-FFF2-40B4-BE49-F238E27FC236}">
                    <a16:creationId xmlns:a16="http://schemas.microsoft.com/office/drawing/2014/main" id="{7DB9C21D-6097-42C0-8E90-8C543A50B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988" y="6060560"/>
                <a:ext cx="3251200" cy="8556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0" grpId="0" animBg="1"/>
      <p:bldP spid="107531" grpId="0" animBg="1"/>
      <p:bldP spid="107532" grpId="0" animBg="1"/>
      <p:bldP spid="107536" grpId="0" animBg="1"/>
      <p:bldP spid="107537" grpId="0" animBg="1"/>
      <p:bldP spid="107538" grpId="0" animBg="1"/>
      <p:bldP spid="107540" grpId="0"/>
      <p:bldP spid="107541" grpId="0" animBg="1"/>
      <p:bldP spid="107542" grpId="0" animBg="1"/>
      <p:bldP spid="107543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Očekávání v m</a:t>
            </a:r>
            <a:r>
              <a:rPr lang="en-GB" altLang="cs-CZ" sz="2800" b="1" i="1">
                <a:solidFill>
                  <a:schemeClr val="tx2"/>
                </a:solidFill>
              </a:rPr>
              <a:t>a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roe</a:t>
            </a:r>
            <a:r>
              <a:rPr lang="cs-CZ" altLang="cs-CZ" sz="2800" b="1" i="1">
                <a:solidFill>
                  <a:schemeClr val="tx2"/>
                </a:solidFill>
              </a:rPr>
              <a:t>k</a:t>
            </a:r>
            <a:r>
              <a:rPr lang="en-GB" altLang="cs-CZ" sz="2800" b="1" i="1">
                <a:solidFill>
                  <a:schemeClr val="tx2"/>
                </a:solidFill>
              </a:rPr>
              <a:t>onomi</a:t>
            </a:r>
            <a:r>
              <a:rPr lang="cs-CZ" altLang="cs-CZ" sz="2800" b="1" i="1">
                <a:solidFill>
                  <a:schemeClr val="tx2"/>
                </a:solidFill>
              </a:rPr>
              <a:t>i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8407400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/>
              <a:t>Již v zimním semestru: </a:t>
            </a:r>
            <a:r>
              <a:rPr lang="en-US" altLang="cs-CZ" sz="2000" dirty="0"/>
              <a:t>Fisher</a:t>
            </a:r>
            <a:r>
              <a:rPr lang="cs-CZ" altLang="cs-CZ" sz="2000" dirty="0"/>
              <a:t>ova rovnice</a:t>
            </a:r>
            <a:r>
              <a:rPr lang="en-US" altLang="cs-CZ" sz="2000" dirty="0"/>
              <a:t> </a:t>
            </a:r>
            <a:r>
              <a:rPr lang="en-US" altLang="cs-CZ" sz="2000" b="1" i="1" dirty="0" err="1"/>
              <a:t>i</a:t>
            </a:r>
            <a:r>
              <a:rPr lang="en-US" altLang="cs-CZ" sz="2000" b="1" i="1" dirty="0"/>
              <a:t>=</a:t>
            </a:r>
            <a:r>
              <a:rPr lang="en-US" altLang="cs-CZ" sz="2000" b="1" i="1" dirty="0" err="1">
                <a:latin typeface="Symbol" pitchFamily="18" charset="2"/>
              </a:rPr>
              <a:t>p</a:t>
            </a:r>
            <a:r>
              <a:rPr lang="en-US" altLang="cs-CZ" sz="2000" b="1" i="1" baseline="30000" dirty="0" err="1"/>
              <a:t>E</a:t>
            </a:r>
            <a:r>
              <a:rPr lang="en-US" altLang="cs-CZ" sz="2000" b="1" i="1" dirty="0" err="1"/>
              <a:t>+r</a:t>
            </a:r>
            <a:r>
              <a:rPr lang="en-US" altLang="cs-CZ" sz="2000" dirty="0"/>
              <a:t>, </a:t>
            </a:r>
            <a:r>
              <a:rPr lang="cs-CZ" altLang="cs-CZ" sz="2000" dirty="0"/>
              <a:t>poptávka po penězích</a:t>
            </a:r>
            <a:r>
              <a:rPr lang="en-US" altLang="cs-CZ" sz="2000" dirty="0"/>
              <a:t>, </a:t>
            </a:r>
            <a:r>
              <a:rPr lang="cs-CZ" altLang="cs-CZ" sz="2000" dirty="0"/>
              <a:t>nepokrytá úroková parita</a:t>
            </a:r>
            <a:r>
              <a:rPr lang="en-US" altLang="cs-CZ" sz="2000" dirty="0"/>
              <a:t>...,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/>
              <a:t>Ale většina </a:t>
            </a:r>
            <a:r>
              <a:rPr lang="en-US" altLang="cs-CZ" sz="2000" dirty="0"/>
              <a:t>model</a:t>
            </a:r>
            <a:r>
              <a:rPr lang="cs-CZ" altLang="cs-CZ" sz="2000" dirty="0"/>
              <a:t>ů z prvního </a:t>
            </a:r>
            <a:r>
              <a:rPr lang="en-US" altLang="cs-CZ" sz="2000" dirty="0" err="1"/>
              <a:t>semestr</a:t>
            </a:r>
            <a:r>
              <a:rPr lang="cs-CZ" altLang="cs-CZ" sz="2000" dirty="0"/>
              <a:t>u je </a:t>
            </a:r>
            <a:r>
              <a:rPr lang="en-US" altLang="cs-CZ" sz="2000" dirty="0"/>
              <a:t>deterministic</a:t>
            </a:r>
            <a:r>
              <a:rPr lang="cs-CZ" altLang="cs-CZ" sz="2000" dirty="0" err="1"/>
              <a:t>ká</a:t>
            </a:r>
            <a:r>
              <a:rPr lang="en-US" altLang="cs-CZ" sz="2000" dirty="0"/>
              <a:t> (</a:t>
            </a:r>
            <a:r>
              <a:rPr lang="cs-CZ" altLang="cs-CZ" sz="2000" dirty="0"/>
              <a:t>princip </a:t>
            </a:r>
            <a:r>
              <a:rPr lang="en-US" altLang="cs-CZ" sz="2000" dirty="0"/>
              <a:t>maxim</a:t>
            </a:r>
            <a:r>
              <a:rPr lang="cs-CZ" altLang="cs-CZ" sz="2000" dirty="0" err="1"/>
              <a:t>alizace</a:t>
            </a:r>
            <a:r>
              <a:rPr lang="en-US" altLang="cs-CZ" sz="2000" dirty="0"/>
              <a:t>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/>
              <a:t>V </a:t>
            </a:r>
            <a:r>
              <a:rPr lang="en-US" altLang="cs-CZ" sz="2000" dirty="0" err="1"/>
              <a:t>realit</a:t>
            </a:r>
            <a:r>
              <a:rPr lang="cs-CZ" altLang="cs-CZ" sz="2000" dirty="0"/>
              <a:t>ě</a:t>
            </a:r>
            <a:r>
              <a:rPr lang="en-US" altLang="cs-CZ" sz="2000" dirty="0"/>
              <a:t>- </a:t>
            </a:r>
            <a:r>
              <a:rPr lang="cs-CZ" altLang="cs-CZ" sz="2000" dirty="0"/>
              <a:t>rozhodování </a:t>
            </a:r>
            <a:r>
              <a:rPr lang="en-US" altLang="cs-CZ" sz="2000" dirty="0"/>
              <a:t>e</a:t>
            </a:r>
            <a:r>
              <a:rPr lang="cs-CZ" altLang="cs-CZ" sz="2000" dirty="0"/>
              <a:t>k</a:t>
            </a:r>
            <a:r>
              <a:rPr lang="en-US" altLang="cs-CZ" sz="2000" dirty="0" err="1"/>
              <a:t>onomic</a:t>
            </a:r>
            <a:r>
              <a:rPr lang="cs-CZ" altLang="cs-CZ" sz="2000" dirty="0" err="1"/>
              <a:t>kých</a:t>
            </a:r>
            <a:r>
              <a:rPr lang="en-US" altLang="cs-CZ" sz="2000" dirty="0"/>
              <a:t> agent</a:t>
            </a:r>
            <a:r>
              <a:rPr lang="cs-CZ" altLang="cs-CZ" sz="2000" dirty="0"/>
              <a:t>ů jsou prováděna za nejistoty</a:t>
            </a:r>
            <a:r>
              <a:rPr lang="en-US" altLang="cs-CZ" sz="2000" dirty="0"/>
              <a:t>- </a:t>
            </a:r>
            <a:r>
              <a:rPr lang="cs-CZ" altLang="cs-CZ" sz="2000" dirty="0"/>
              <a:t>rozhodují se na základě očekávání pro ně </a:t>
            </a:r>
            <a:r>
              <a:rPr lang="cs-CZ" altLang="cs-CZ" sz="2000" dirty="0" err="1"/>
              <a:t>relevatních</a:t>
            </a:r>
            <a:r>
              <a:rPr lang="cs-CZ" altLang="cs-CZ" sz="2000" dirty="0"/>
              <a:t> ekonomických veličin</a:t>
            </a:r>
            <a:endParaRPr lang="en-US" altLang="cs-CZ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cs-CZ" sz="2000" dirty="0" err="1"/>
              <a:t>Probl</a:t>
            </a:r>
            <a:r>
              <a:rPr lang="cs-CZ" altLang="cs-CZ" sz="2000" dirty="0" err="1"/>
              <a:t>émy</a:t>
            </a:r>
            <a:r>
              <a:rPr lang="cs-CZ" altLang="cs-CZ" sz="2000" dirty="0"/>
              <a:t> s modely s </a:t>
            </a:r>
            <a:r>
              <a:rPr lang="en-US" altLang="cs-CZ" sz="2000" dirty="0"/>
              <a:t>endogen</a:t>
            </a:r>
            <a:r>
              <a:rPr lang="cs-CZ" altLang="cs-CZ" sz="2000" dirty="0" err="1"/>
              <a:t>ními</a:t>
            </a:r>
            <a:r>
              <a:rPr lang="cs-CZ" altLang="cs-CZ" sz="2000" dirty="0"/>
              <a:t> očekáváními</a:t>
            </a:r>
            <a:endParaRPr lang="en-US" altLang="cs-CZ" sz="2000" dirty="0"/>
          </a:p>
          <a:p>
            <a:pPr lvl="2">
              <a:spcBef>
                <a:spcPct val="20000"/>
              </a:spcBef>
              <a:buFontTx/>
              <a:buChar char="–"/>
            </a:pPr>
            <a:r>
              <a:rPr lang="en-US" altLang="cs-CZ" sz="2000" dirty="0"/>
              <a:t> </a:t>
            </a:r>
            <a:r>
              <a:rPr lang="en-US" altLang="cs-CZ" sz="2000" dirty="0" err="1"/>
              <a:t>matematic</a:t>
            </a:r>
            <a:r>
              <a:rPr lang="cs-CZ" altLang="cs-CZ" sz="2000" dirty="0" err="1"/>
              <a:t>ky</a:t>
            </a:r>
            <a:r>
              <a:rPr lang="cs-CZ" altLang="cs-CZ" sz="2000" dirty="0"/>
              <a:t> k</a:t>
            </a:r>
            <a:r>
              <a:rPr lang="en-US" altLang="cs-CZ" sz="2000" dirty="0" err="1"/>
              <a:t>ompli</a:t>
            </a:r>
            <a:r>
              <a:rPr lang="cs-CZ" altLang="cs-CZ" sz="2000" dirty="0"/>
              <a:t>kované </a:t>
            </a:r>
            <a:r>
              <a:rPr lang="en-US" altLang="cs-CZ" sz="2000" dirty="0"/>
              <a:t>(Herbert Simon- </a:t>
            </a:r>
            <a:r>
              <a:rPr lang="cs-CZ" altLang="cs-CZ" sz="2000" dirty="0"/>
              <a:t>„</a:t>
            </a:r>
            <a:r>
              <a:rPr lang="en-US" altLang="cs-CZ" sz="2000" dirty="0"/>
              <a:t>bounded rationality</a:t>
            </a:r>
            <a:r>
              <a:rPr lang="cs-CZ" altLang="cs-CZ" sz="2000" dirty="0"/>
              <a:t>“</a:t>
            </a:r>
            <a:r>
              <a:rPr lang="en-US" altLang="cs-CZ" sz="2000" dirty="0"/>
              <a:t>)</a:t>
            </a:r>
          </a:p>
          <a:p>
            <a:pPr lvl="2">
              <a:spcBef>
                <a:spcPct val="20000"/>
              </a:spcBef>
              <a:buFontTx/>
              <a:buChar char="–"/>
            </a:pPr>
            <a:r>
              <a:rPr lang="en-US" altLang="cs-CZ" sz="2000" dirty="0"/>
              <a:t> </a:t>
            </a:r>
            <a:r>
              <a:rPr lang="en-US" altLang="cs-CZ" sz="2000" dirty="0" err="1"/>
              <a:t>probl</a:t>
            </a:r>
            <a:r>
              <a:rPr lang="cs-CZ" altLang="cs-CZ" sz="2000" dirty="0" err="1"/>
              <a:t>ém</a:t>
            </a:r>
            <a:r>
              <a:rPr lang="cs-CZ" altLang="cs-CZ" sz="2000" dirty="0"/>
              <a:t> se zacyklením těchto modelů (sebenaplňující se předpovědi)</a:t>
            </a:r>
            <a:endParaRPr lang="en-US" altLang="cs-CZ" sz="2000" dirty="0"/>
          </a:p>
          <a:p>
            <a:pPr lvl="2">
              <a:spcBef>
                <a:spcPct val="20000"/>
              </a:spcBef>
              <a:buFontTx/>
              <a:buChar char="–"/>
            </a:pPr>
            <a:r>
              <a:rPr lang="en-US" altLang="cs-CZ" sz="2000" dirty="0"/>
              <a:t> </a:t>
            </a:r>
            <a:r>
              <a:rPr lang="cs-CZ" altLang="cs-CZ" sz="2000" dirty="0"/>
              <a:t>nízká dostupnost dat o očekáváních- nemožnost verifikace</a:t>
            </a:r>
            <a:endParaRPr lang="en-US" altLang="cs-CZ" sz="2000" dirty="0"/>
          </a:p>
          <a:p>
            <a:pPr lvl="2">
              <a:spcBef>
                <a:spcPct val="20000"/>
              </a:spcBef>
              <a:buFontTx/>
              <a:buChar char="–"/>
            </a:pPr>
            <a:r>
              <a:rPr lang="en-US" altLang="cs-CZ" sz="2000" dirty="0"/>
              <a:t> </a:t>
            </a:r>
            <a:r>
              <a:rPr lang="cs-CZ" altLang="cs-CZ" sz="2000" u="sng" dirty="0"/>
              <a:t>ale</a:t>
            </a:r>
            <a:r>
              <a:rPr lang="en-US" altLang="cs-CZ" sz="2000" dirty="0"/>
              <a:t> n</a:t>
            </a:r>
            <a:r>
              <a:rPr lang="cs-CZ" altLang="cs-CZ" sz="2000" dirty="0" err="1"/>
              <a:t>ový</a:t>
            </a:r>
            <a:r>
              <a:rPr lang="cs-CZ" altLang="cs-CZ" sz="2000" dirty="0"/>
              <a:t> pohled do modelové dynamiky</a:t>
            </a:r>
            <a:endParaRPr lang="en-US" altLang="cs-CZ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/>
              <a:t>Značení očekávání</a:t>
            </a:r>
            <a:endParaRPr lang="en-US" altLang="cs-CZ" sz="2000" dirty="0"/>
          </a:p>
          <a:p>
            <a:pPr>
              <a:spcBef>
                <a:spcPct val="50000"/>
              </a:spcBef>
            </a:pPr>
            <a:r>
              <a:rPr lang="en-US" altLang="cs-CZ" b="1" i="1" dirty="0"/>
              <a:t>E</a:t>
            </a:r>
            <a:r>
              <a:rPr lang="en-US" altLang="cs-CZ" b="1" i="1" baseline="-25000" dirty="0"/>
              <a:t>t-1</a:t>
            </a:r>
            <a:r>
              <a:rPr lang="en-US" altLang="cs-CZ" b="1" i="1" dirty="0"/>
              <a:t>(</a:t>
            </a:r>
            <a:r>
              <a:rPr lang="en-US" altLang="cs-CZ" b="1" i="1" dirty="0" err="1"/>
              <a:t>p</a:t>
            </a:r>
            <a:r>
              <a:rPr lang="en-US" altLang="cs-CZ" b="1" i="1" baseline="-25000" dirty="0" err="1"/>
              <a:t>t</a:t>
            </a:r>
            <a:r>
              <a:rPr lang="en-US" altLang="cs-CZ" b="1" i="1" dirty="0"/>
              <a:t> )		 E (</a:t>
            </a:r>
            <a:r>
              <a:rPr lang="en-US" altLang="cs-CZ" b="1" i="1" dirty="0" err="1"/>
              <a:t>p</a:t>
            </a:r>
            <a:r>
              <a:rPr lang="en-US" altLang="cs-CZ" b="1" i="1" baseline="-25000" dirty="0" err="1"/>
              <a:t>t</a:t>
            </a:r>
            <a:r>
              <a:rPr lang="en-US" altLang="cs-CZ" b="1" i="1" dirty="0"/>
              <a:t> |I</a:t>
            </a:r>
            <a:r>
              <a:rPr lang="en-US" altLang="cs-CZ" b="1" i="1" baseline="-25000" dirty="0"/>
              <a:t>t-1</a:t>
            </a:r>
            <a:r>
              <a:rPr lang="en-US" altLang="cs-CZ" b="1" i="1" dirty="0"/>
              <a:t> )		 </a:t>
            </a:r>
            <a:r>
              <a:rPr lang="en-US" altLang="cs-CZ" b="1" i="1" baseline="-25000" dirty="0"/>
              <a:t>t-1</a:t>
            </a:r>
            <a:r>
              <a:rPr lang="en-US" altLang="cs-CZ" b="1" i="1" dirty="0"/>
              <a:t> </a:t>
            </a:r>
            <a:r>
              <a:rPr lang="en-US" altLang="cs-CZ" b="1" i="1" dirty="0" err="1"/>
              <a:t>p</a:t>
            </a:r>
            <a:r>
              <a:rPr lang="en-US" altLang="cs-CZ" b="1" i="1" baseline="-25000" dirty="0" err="1"/>
              <a:t>t</a:t>
            </a:r>
            <a:r>
              <a:rPr lang="en-US" altLang="cs-CZ" b="1" i="1" baseline="30000" dirty="0" err="1"/>
              <a:t>e</a:t>
            </a:r>
            <a:r>
              <a:rPr lang="en-US" altLang="cs-CZ" b="1" i="1" dirty="0"/>
              <a:t> 	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978775" y="5513388"/>
          <a:ext cx="6159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279360" imgH="241200" progId="Equation.3">
                  <p:embed/>
                </p:oleObj>
              </mc:Choice>
              <mc:Fallback>
                <p:oleObj name="Rovnice" r:id="rId2" imgW="279360" imgH="241200" progId="Equation.3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8775" y="5513388"/>
                        <a:ext cx="6159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Typ</a:t>
            </a:r>
            <a:r>
              <a:rPr lang="cs-CZ" altLang="cs-CZ" sz="2800" b="1" i="1">
                <a:solidFill>
                  <a:schemeClr val="tx2"/>
                </a:solidFill>
              </a:rPr>
              <a:t>y očekávání</a:t>
            </a:r>
            <a:r>
              <a:rPr lang="en-GB" altLang="cs-CZ" sz="2800" b="1" i="1">
                <a:solidFill>
                  <a:schemeClr val="tx2"/>
                </a:solidFill>
              </a:rPr>
              <a:t>-Static</a:t>
            </a:r>
            <a:r>
              <a:rPr lang="cs-CZ" altLang="cs-CZ" sz="2800" b="1" i="1">
                <a:solidFill>
                  <a:schemeClr val="tx2"/>
                </a:solidFill>
              </a:rPr>
              <a:t>ká očekávání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79425" y="1185863"/>
            <a:ext cx="78486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cs-CZ" sz="2000" dirty="0"/>
              <a:t>1) </a:t>
            </a:r>
            <a:r>
              <a:rPr lang="en-GB" altLang="cs-CZ" sz="2000" b="1" i="1" u="sng" dirty="0">
                <a:solidFill>
                  <a:srgbClr val="FF0000"/>
                </a:solidFill>
              </a:rPr>
              <a:t>Static</a:t>
            </a:r>
            <a:r>
              <a:rPr lang="cs-CZ" altLang="cs-CZ" sz="2000" b="1" i="1" u="sng" dirty="0" err="1">
                <a:solidFill>
                  <a:srgbClr val="FF0000"/>
                </a:solidFill>
              </a:rPr>
              <a:t>ká</a:t>
            </a:r>
            <a:r>
              <a:rPr lang="cs-CZ" altLang="cs-CZ" sz="2000" b="1" i="1" u="sng" dirty="0">
                <a:solidFill>
                  <a:srgbClr val="FF0000"/>
                </a:solidFill>
              </a:rPr>
              <a:t> očekávání</a:t>
            </a:r>
            <a:r>
              <a:rPr lang="en-GB" altLang="cs-CZ" sz="2000" dirty="0">
                <a:solidFill>
                  <a:srgbClr val="FF0000"/>
                </a:solidFill>
              </a:rPr>
              <a:t>-</a:t>
            </a:r>
            <a:r>
              <a:rPr lang="en-GB" altLang="cs-CZ" sz="2000" dirty="0"/>
              <a:t> “</a:t>
            </a:r>
            <a:r>
              <a:rPr lang="cs-CZ" altLang="cs-CZ" sz="2000" dirty="0"/>
              <a:t>veličina bude mít zítra stejnou hodnotu, jako dnes</a:t>
            </a:r>
            <a:r>
              <a:rPr lang="en-GB" altLang="cs-CZ" sz="2000" dirty="0"/>
              <a:t>”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/>
              <a:t>Již</a:t>
            </a:r>
            <a:r>
              <a:rPr lang="en-GB" altLang="cs-CZ" sz="2000" dirty="0"/>
              <a:t> </a:t>
            </a:r>
            <a:r>
              <a:rPr lang="en-GB" altLang="cs-CZ" sz="2000" dirty="0">
                <a:solidFill>
                  <a:schemeClr val="accent2"/>
                </a:solidFill>
              </a:rPr>
              <a:t>implicit</a:t>
            </a:r>
            <a:r>
              <a:rPr lang="cs-CZ" altLang="cs-CZ" sz="2000" dirty="0">
                <a:solidFill>
                  <a:schemeClr val="accent2"/>
                </a:solidFill>
              </a:rPr>
              <a:t>ně zahrnuta</a:t>
            </a:r>
            <a:r>
              <a:rPr lang="en-GB" altLang="cs-CZ" sz="2000" dirty="0"/>
              <a:t> </a:t>
            </a:r>
            <a:r>
              <a:rPr lang="cs-CZ" altLang="cs-CZ" sz="2000" dirty="0"/>
              <a:t>v </a:t>
            </a:r>
            <a:r>
              <a:rPr lang="cs-CZ" altLang="cs-CZ" sz="2000" dirty="0">
                <a:solidFill>
                  <a:schemeClr val="accent2"/>
                </a:solidFill>
              </a:rPr>
              <a:t>přechozích modelech</a:t>
            </a:r>
            <a:r>
              <a:rPr lang="en-GB" altLang="cs-CZ" sz="2000" dirty="0">
                <a:solidFill>
                  <a:schemeClr val="accent2"/>
                </a:solidFill>
              </a:rPr>
              <a:t> </a:t>
            </a:r>
            <a:r>
              <a:rPr lang="en-GB" altLang="cs-CZ" sz="2000" dirty="0"/>
              <a:t>(Phillips</a:t>
            </a:r>
            <a:r>
              <a:rPr lang="cs-CZ" altLang="cs-CZ" sz="2000" dirty="0"/>
              <a:t>ova křivka</a:t>
            </a:r>
            <a:r>
              <a:rPr lang="en-GB" altLang="cs-CZ" sz="2000" dirty="0"/>
              <a:t>)</a:t>
            </a:r>
            <a:endParaRPr lang="cs-CZ" altLang="cs-CZ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dirty="0"/>
              <a:t>Do určité míry nutná ve všech modelech</a:t>
            </a:r>
            <a:r>
              <a:rPr lang="en-GB" altLang="cs-CZ" sz="2000" dirty="0"/>
              <a:t> (</a:t>
            </a:r>
            <a:r>
              <a:rPr lang="cs-CZ" altLang="cs-CZ" sz="2000" dirty="0"/>
              <a:t>předpoklad </a:t>
            </a:r>
            <a:r>
              <a:rPr lang="en-GB" altLang="cs-CZ" sz="2000" dirty="0"/>
              <a:t>stability </a:t>
            </a:r>
            <a:r>
              <a:rPr lang="cs-CZ" altLang="cs-CZ" sz="2000" dirty="0"/>
              <a:t>k</a:t>
            </a:r>
            <a:r>
              <a:rPr lang="en-GB" altLang="cs-CZ" sz="2000" dirty="0" err="1"/>
              <a:t>oeficient</a:t>
            </a:r>
            <a:r>
              <a:rPr lang="cs-CZ" altLang="cs-CZ" sz="2000" dirty="0"/>
              <a:t>ů)</a:t>
            </a:r>
            <a:endParaRPr lang="en-GB" altLang="cs-CZ" sz="2000" dirty="0"/>
          </a:p>
          <a:p>
            <a:pPr>
              <a:spcBef>
                <a:spcPct val="50000"/>
              </a:spcBef>
            </a:pPr>
            <a:endParaRPr lang="cs-CZ" altLang="cs-CZ" sz="2000" dirty="0"/>
          </a:p>
          <a:p>
            <a:pPr>
              <a:spcBef>
                <a:spcPct val="65000"/>
              </a:spcBef>
            </a:pPr>
            <a:r>
              <a:rPr lang="cs-CZ" altLang="cs-CZ" sz="2000" dirty="0"/>
              <a:t>Vliv na dynamiku modelu</a:t>
            </a:r>
            <a:r>
              <a:rPr lang="en-GB" altLang="cs-CZ" sz="2000" dirty="0"/>
              <a:t>- </a:t>
            </a:r>
            <a:r>
              <a:rPr lang="cs-CZ" altLang="cs-CZ" sz="2000" u="sng" dirty="0">
                <a:solidFill>
                  <a:schemeClr val="accent2"/>
                </a:solidFill>
              </a:rPr>
              <a:t>jednoduchý model </a:t>
            </a:r>
            <a:r>
              <a:rPr lang="en-GB" altLang="cs-CZ" sz="2000" u="sng" dirty="0" err="1">
                <a:solidFill>
                  <a:schemeClr val="accent2"/>
                </a:solidFill>
              </a:rPr>
              <a:t>walrasi</a:t>
            </a:r>
            <a:r>
              <a:rPr lang="cs-CZ" altLang="cs-CZ" sz="2000" u="sng" dirty="0" err="1">
                <a:solidFill>
                  <a:schemeClr val="accent2"/>
                </a:solidFill>
              </a:rPr>
              <a:t>ánského</a:t>
            </a:r>
            <a:r>
              <a:rPr lang="cs-CZ" altLang="cs-CZ" sz="2000" u="sng" dirty="0">
                <a:solidFill>
                  <a:schemeClr val="accent2"/>
                </a:solidFill>
              </a:rPr>
              <a:t> obchodu</a:t>
            </a:r>
            <a:r>
              <a:rPr lang="en-GB" altLang="cs-CZ" sz="2000" dirty="0"/>
              <a:t>:</a:t>
            </a:r>
          </a:p>
          <a:p>
            <a:pPr>
              <a:spcBef>
                <a:spcPct val="65000"/>
              </a:spcBef>
            </a:pPr>
            <a:r>
              <a:rPr lang="cs-CZ" altLang="cs-CZ" sz="2000" dirty="0">
                <a:solidFill>
                  <a:schemeClr val="accent2"/>
                </a:solidFill>
              </a:rPr>
              <a:t>Poptávka po vepřovém</a:t>
            </a:r>
            <a:r>
              <a:rPr lang="en-GB" altLang="cs-CZ" sz="2000" dirty="0">
                <a:solidFill>
                  <a:schemeClr val="accent2"/>
                </a:solidFill>
              </a:rPr>
              <a:t>:</a:t>
            </a:r>
            <a:endParaRPr lang="cs-CZ" altLang="cs-CZ" sz="2000" dirty="0">
              <a:solidFill>
                <a:srgbClr val="FF0000"/>
              </a:solidFill>
            </a:endParaRPr>
          </a:p>
          <a:p>
            <a:pPr>
              <a:spcBef>
                <a:spcPct val="65000"/>
              </a:spcBef>
            </a:pPr>
            <a:r>
              <a:rPr lang="cs-CZ" altLang="cs-CZ" sz="2000" dirty="0">
                <a:solidFill>
                  <a:schemeClr val="accent2"/>
                </a:solidFill>
              </a:rPr>
              <a:t>Nabídka vepřového</a:t>
            </a:r>
            <a:r>
              <a:rPr lang="en-GB" altLang="cs-CZ" sz="2000" dirty="0">
                <a:solidFill>
                  <a:schemeClr val="accent2"/>
                </a:solidFill>
              </a:rPr>
              <a:t>:	</a:t>
            </a:r>
            <a:r>
              <a:rPr lang="en-GB" altLang="cs-CZ" sz="2000" dirty="0"/>
              <a:t>	</a:t>
            </a:r>
            <a:r>
              <a:rPr lang="cs-CZ" altLang="cs-CZ" sz="2000" dirty="0"/>
              <a:t>                      </a:t>
            </a:r>
            <a:r>
              <a:rPr lang="en-GB" altLang="cs-CZ" sz="2000" i="1" dirty="0" err="1">
                <a:solidFill>
                  <a:srgbClr val="FF0000"/>
                </a:solidFill>
              </a:rPr>
              <a:t>u</a:t>
            </a:r>
            <a:r>
              <a:rPr lang="en-GB" altLang="cs-CZ" sz="2000" b="1" i="1" baseline="-25000" dirty="0" err="1">
                <a:solidFill>
                  <a:srgbClr val="FF0000"/>
                </a:solidFill>
              </a:rPr>
              <a:t>t</a:t>
            </a:r>
            <a:r>
              <a:rPr lang="en-GB" altLang="cs-CZ" sz="2000" b="1" i="1" baseline="-25000" dirty="0">
                <a:solidFill>
                  <a:srgbClr val="FF0000"/>
                </a:solidFill>
              </a:rPr>
              <a:t> </a:t>
            </a:r>
            <a:r>
              <a:rPr lang="en-GB" altLang="cs-CZ" sz="2000" dirty="0">
                <a:solidFill>
                  <a:srgbClr val="FF0000"/>
                </a:solidFill>
              </a:rPr>
              <a:t>,</a:t>
            </a:r>
            <a:r>
              <a:rPr lang="en-GB" altLang="cs-CZ" sz="2000" i="1" dirty="0" err="1">
                <a:solidFill>
                  <a:srgbClr val="FF0000"/>
                </a:solidFill>
              </a:rPr>
              <a:t>v</a:t>
            </a:r>
            <a:r>
              <a:rPr lang="en-GB" altLang="cs-CZ" sz="2000" b="1" i="1" baseline="-25000" dirty="0" err="1">
                <a:solidFill>
                  <a:srgbClr val="FF0000"/>
                </a:solidFill>
              </a:rPr>
              <a:t>t</a:t>
            </a:r>
            <a:r>
              <a:rPr lang="en-GB" altLang="cs-CZ" sz="2000" dirty="0">
                <a:solidFill>
                  <a:srgbClr val="FF0000"/>
                </a:solidFill>
              </a:rPr>
              <a:t> </a:t>
            </a:r>
            <a:r>
              <a:rPr lang="cs-CZ" altLang="cs-CZ" sz="2000" dirty="0">
                <a:solidFill>
                  <a:srgbClr val="FF0000"/>
                </a:solidFill>
              </a:rPr>
              <a:t>jsou</a:t>
            </a:r>
            <a:r>
              <a:rPr lang="en-GB" altLang="cs-CZ" sz="2000" dirty="0">
                <a:solidFill>
                  <a:srgbClr val="FF0000"/>
                </a:solidFill>
              </a:rPr>
              <a:t> </a:t>
            </a:r>
            <a:r>
              <a:rPr lang="en-GB" altLang="cs-CZ" sz="2000" dirty="0" err="1">
                <a:solidFill>
                  <a:srgbClr val="FF0000"/>
                </a:solidFill>
              </a:rPr>
              <a:t>i.i.d</a:t>
            </a:r>
            <a:r>
              <a:rPr lang="cs-CZ" altLang="cs-CZ" sz="2000" dirty="0">
                <a:solidFill>
                  <a:srgbClr val="FF0000"/>
                </a:solidFill>
              </a:rPr>
              <a:t>, </a:t>
            </a:r>
            <a:r>
              <a:rPr lang="cs-CZ" altLang="cs-CZ" sz="2000" i="1" dirty="0">
                <a:solidFill>
                  <a:srgbClr val="FF0000"/>
                </a:solidFill>
              </a:rPr>
              <a:t>N(0;</a:t>
            </a:r>
            <a:r>
              <a:rPr lang="cs-CZ" altLang="cs-CZ" sz="2000" i="1" dirty="0">
                <a:solidFill>
                  <a:srgbClr val="FF0000"/>
                </a:solidFill>
                <a:latin typeface="Symbol" panose="05050102010706020507" pitchFamily="18" charset="2"/>
              </a:rPr>
              <a:t>s</a:t>
            </a:r>
            <a:r>
              <a:rPr lang="cs-CZ" altLang="cs-CZ" sz="2000" i="1" dirty="0">
                <a:solidFill>
                  <a:srgbClr val="FF0000"/>
                </a:solidFill>
              </a:rPr>
              <a:t>)</a:t>
            </a:r>
            <a:endParaRPr lang="cs-CZ" altLang="cs-CZ" sz="2000" i="1" dirty="0">
              <a:solidFill>
                <a:schemeClr val="accent2"/>
              </a:solidFill>
            </a:endParaRPr>
          </a:p>
          <a:p>
            <a:pPr>
              <a:spcBef>
                <a:spcPct val="65000"/>
              </a:spcBef>
            </a:pPr>
            <a:r>
              <a:rPr lang="en-GB" altLang="cs-CZ" sz="2000" dirty="0">
                <a:solidFill>
                  <a:schemeClr val="accent2"/>
                </a:solidFill>
              </a:rPr>
              <a:t>Static</a:t>
            </a:r>
            <a:r>
              <a:rPr lang="cs-CZ" altLang="cs-CZ" sz="2000" dirty="0" err="1">
                <a:solidFill>
                  <a:schemeClr val="accent2"/>
                </a:solidFill>
              </a:rPr>
              <a:t>ká</a:t>
            </a:r>
            <a:r>
              <a:rPr lang="cs-CZ" altLang="cs-CZ" sz="2000" dirty="0">
                <a:solidFill>
                  <a:schemeClr val="accent2"/>
                </a:solidFill>
              </a:rPr>
              <a:t> očekávání</a:t>
            </a:r>
            <a:r>
              <a:rPr lang="en-GB" altLang="cs-CZ" sz="2000" dirty="0">
                <a:solidFill>
                  <a:schemeClr val="accent2"/>
                </a:solidFill>
              </a:rPr>
              <a:t>:</a:t>
            </a:r>
            <a:endParaRPr lang="cs-CZ" altLang="cs-CZ" sz="2000" dirty="0">
              <a:solidFill>
                <a:schemeClr val="accent2"/>
              </a:solidFill>
            </a:endParaRPr>
          </a:p>
          <a:p>
            <a:pPr>
              <a:spcBef>
                <a:spcPct val="65000"/>
              </a:spcBef>
            </a:pPr>
            <a:endParaRPr lang="cs-CZ" altLang="cs-CZ" sz="2000" dirty="0"/>
          </a:p>
          <a:p>
            <a:pPr>
              <a:spcBef>
                <a:spcPct val="65000"/>
              </a:spcBef>
            </a:pPr>
            <a:r>
              <a:rPr lang="cs-CZ" altLang="cs-CZ" sz="2000" dirty="0"/>
              <a:t>Zkoumejme e</a:t>
            </a:r>
            <a:r>
              <a:rPr lang="en-GB" altLang="cs-CZ" sz="2000" dirty="0" err="1"/>
              <a:t>fe</a:t>
            </a:r>
            <a:r>
              <a:rPr lang="cs-CZ" altLang="cs-CZ" sz="2000" dirty="0"/>
              <a:t>k</a:t>
            </a:r>
            <a:r>
              <a:rPr lang="en-GB" altLang="cs-CZ" sz="2000" dirty="0"/>
              <a:t>t </a:t>
            </a:r>
            <a:r>
              <a:rPr lang="en-GB" altLang="cs-CZ" sz="2000" dirty="0" err="1"/>
              <a:t>po</a:t>
            </a:r>
            <a:r>
              <a:rPr lang="cs-CZ" altLang="cs-CZ" sz="2000" dirty="0"/>
              <a:t>z</a:t>
            </a:r>
            <a:r>
              <a:rPr lang="en-GB" altLang="cs-CZ" sz="2000" dirty="0" err="1"/>
              <a:t>itiv</a:t>
            </a:r>
            <a:r>
              <a:rPr lang="cs-CZ" altLang="cs-CZ" sz="2000" dirty="0" err="1"/>
              <a:t>ního</a:t>
            </a:r>
            <a:r>
              <a:rPr lang="cs-CZ" altLang="cs-CZ" sz="2000" dirty="0"/>
              <a:t> poptávkového šoku</a:t>
            </a:r>
            <a:r>
              <a:rPr lang="en-GB" altLang="cs-CZ" sz="2000" dirty="0"/>
              <a:t> (BSE, </a:t>
            </a:r>
            <a:r>
              <a:rPr lang="en-GB" altLang="cs-CZ" sz="2000" dirty="0" err="1"/>
              <a:t>imigra</a:t>
            </a:r>
            <a:r>
              <a:rPr lang="cs-CZ" altLang="cs-CZ" sz="2000" dirty="0" err="1"/>
              <a:t>ce</a:t>
            </a:r>
            <a:r>
              <a:rPr lang="en-GB" altLang="cs-CZ" sz="2000" dirty="0"/>
              <a:t>,…)</a:t>
            </a: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3317875" y="3924300"/>
          <a:ext cx="20113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1104840" imgH="241200" progId="Equation.3">
                  <p:embed/>
                </p:oleObj>
              </mc:Choice>
              <mc:Fallback>
                <p:oleObj name="Rovnice" r:id="rId2" imgW="1104840" imgH="241200" progId="Equation.3">
                  <p:embed/>
                  <p:pic>
                    <p:nvPicPr>
                      <p:cNvPr id="829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3924300"/>
                        <a:ext cx="20113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3305175" y="4408488"/>
          <a:ext cx="2178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193760" imgH="241200" progId="Equation.3">
                  <p:embed/>
                </p:oleObj>
              </mc:Choice>
              <mc:Fallback>
                <p:oleObj name="Rovnice" r:id="rId4" imgW="1193760" imgH="241200" progId="Equation.3">
                  <p:embed/>
                  <p:pic>
                    <p:nvPicPr>
                      <p:cNvPr id="829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4408488"/>
                        <a:ext cx="21780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3348038" y="4913313"/>
          <a:ext cx="118903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660240" imgH="241200" progId="Equation.3">
                  <p:embed/>
                </p:oleObj>
              </mc:Choice>
              <mc:Fallback>
                <p:oleObj name="Rovnice" r:id="rId6" imgW="660240" imgH="241200" progId="Equation.3">
                  <p:embed/>
                  <p:pic>
                    <p:nvPicPr>
                      <p:cNvPr id="829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913313"/>
                        <a:ext cx="118903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40F53A1-F124-4CE7-9BD7-5BFA7F9D9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2" y="6003893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cs-CZ" altLang="cs-CZ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Dynami</a:t>
            </a:r>
            <a:r>
              <a:rPr lang="cs-CZ" altLang="cs-CZ" sz="2800" b="1" i="1">
                <a:solidFill>
                  <a:schemeClr val="tx2"/>
                </a:solidFill>
              </a:rPr>
              <a:t>ka m</a:t>
            </a:r>
            <a:r>
              <a:rPr lang="en-GB" altLang="cs-CZ" sz="2800" b="1" i="1">
                <a:solidFill>
                  <a:schemeClr val="tx2"/>
                </a:solidFill>
              </a:rPr>
              <a:t>odel</a:t>
            </a:r>
            <a:r>
              <a:rPr lang="cs-CZ" altLang="cs-CZ" sz="2800" b="1" i="1">
                <a:solidFill>
                  <a:schemeClr val="tx2"/>
                </a:solidFill>
              </a:rPr>
              <a:t>u pro s</a:t>
            </a:r>
            <a:r>
              <a:rPr lang="en-GB" altLang="cs-CZ" sz="2800" b="1" i="1">
                <a:solidFill>
                  <a:schemeClr val="tx2"/>
                </a:solidFill>
              </a:rPr>
              <a:t>tatic</a:t>
            </a:r>
            <a:r>
              <a:rPr lang="cs-CZ" altLang="cs-CZ" sz="2800" b="1" i="1">
                <a:solidFill>
                  <a:schemeClr val="tx2"/>
                </a:solidFill>
              </a:rPr>
              <a:t>ká očekávání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134938" y="990600"/>
          <a:ext cx="3116262" cy="296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1952640" imgH="1857240" progId="Word.Picture.8">
                  <p:embed/>
                </p:oleObj>
              </mc:Choice>
              <mc:Fallback>
                <p:oleObj name="Obrázek" r:id="rId2" imgW="1952640" imgH="1857240" progId="Word.Picture.8">
                  <p:embed/>
                  <p:pic>
                    <p:nvPicPr>
                      <p:cNvPr id="839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8" y="990600"/>
                        <a:ext cx="3116262" cy="296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34938" y="990600"/>
          <a:ext cx="3116262" cy="296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1952640" imgH="1857240" progId="Word.Picture.8">
                  <p:embed/>
                </p:oleObj>
              </mc:Choice>
              <mc:Fallback>
                <p:oleObj name="Obrázek" r:id="rId2" imgW="1952640" imgH="1857240" progId="Word.Picture.8">
                  <p:embed/>
                  <p:pic>
                    <p:nvPicPr>
                      <p:cNvPr id="104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8" y="990600"/>
                        <a:ext cx="3116262" cy="296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Dynami</a:t>
            </a:r>
            <a:r>
              <a:rPr lang="cs-CZ" altLang="cs-CZ" sz="2800" b="1" i="1">
                <a:solidFill>
                  <a:schemeClr val="tx2"/>
                </a:solidFill>
              </a:rPr>
              <a:t>ka m</a:t>
            </a:r>
            <a:r>
              <a:rPr lang="en-GB" altLang="cs-CZ" sz="2800" b="1" i="1">
                <a:solidFill>
                  <a:schemeClr val="tx2"/>
                </a:solidFill>
              </a:rPr>
              <a:t>odel</a:t>
            </a:r>
            <a:r>
              <a:rPr lang="cs-CZ" altLang="cs-CZ" sz="2800" b="1" i="1">
                <a:solidFill>
                  <a:schemeClr val="tx2"/>
                </a:solidFill>
              </a:rPr>
              <a:t>u pro s</a:t>
            </a:r>
            <a:r>
              <a:rPr lang="en-GB" altLang="cs-CZ" sz="2800" b="1" i="1">
                <a:solidFill>
                  <a:schemeClr val="tx2"/>
                </a:solidFill>
              </a:rPr>
              <a:t>tatic</a:t>
            </a:r>
            <a:r>
              <a:rPr lang="cs-CZ" altLang="cs-CZ" sz="2800" b="1" i="1">
                <a:solidFill>
                  <a:schemeClr val="tx2"/>
                </a:solidFill>
              </a:rPr>
              <a:t>ká očekávání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7848600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cs-CZ" sz="2000" dirty="0"/>
              <a:t>1) </a:t>
            </a:r>
            <a:r>
              <a:rPr lang="cs-CZ" altLang="cs-CZ" sz="2000" b="1" u="sng" dirty="0" err="1"/>
              <a:t>pr</a:t>
            </a:r>
            <a:r>
              <a:rPr lang="en-GB" altLang="cs-CZ" sz="2000" b="1" u="sng" dirty="0"/>
              <a:t>o b </a:t>
            </a:r>
            <a:r>
              <a:rPr lang="en-US" altLang="cs-CZ" sz="2000" b="1" u="sng" dirty="0"/>
              <a:t>&gt;</a:t>
            </a:r>
            <a:r>
              <a:rPr lang="en-GB" altLang="cs-CZ" sz="2000" b="1" u="sng" dirty="0"/>
              <a:t> </a:t>
            </a:r>
            <a:r>
              <a:rPr lang="cs-CZ" altLang="cs-CZ" sz="2000" b="1" u="sng" dirty="0"/>
              <a:t>d</a:t>
            </a:r>
            <a:r>
              <a:rPr lang="cs-CZ" altLang="cs-CZ" sz="2000" u="sng" dirty="0"/>
              <a:t> (strmější nabídka)</a:t>
            </a:r>
            <a:r>
              <a:rPr lang="cs-CZ" altLang="cs-CZ" sz="2000" b="1" u="sng" dirty="0"/>
              <a:t>:</a:t>
            </a:r>
            <a:r>
              <a:rPr lang="cs-CZ" altLang="cs-CZ" sz="2000" dirty="0"/>
              <a:t>		2</a:t>
            </a:r>
            <a:r>
              <a:rPr lang="en-GB" altLang="cs-CZ" sz="2000" dirty="0"/>
              <a:t>) </a:t>
            </a:r>
            <a:r>
              <a:rPr lang="cs-CZ" altLang="cs-CZ" sz="2000" b="1" u="sng" dirty="0" err="1"/>
              <a:t>pr</a:t>
            </a:r>
            <a:r>
              <a:rPr lang="en-GB" altLang="cs-CZ" sz="2000" b="1" u="sng" dirty="0"/>
              <a:t>o b</a:t>
            </a:r>
            <a:r>
              <a:rPr lang="en-US" altLang="cs-CZ" sz="2000" b="1" u="sng" dirty="0"/>
              <a:t>=</a:t>
            </a:r>
            <a:r>
              <a:rPr lang="cs-CZ" altLang="cs-CZ" sz="2000" b="1" u="sng" dirty="0"/>
              <a:t>d:</a:t>
            </a:r>
            <a:endParaRPr lang="cs-CZ" altLang="cs-CZ" sz="2000" dirty="0"/>
          </a:p>
          <a:p>
            <a:pPr>
              <a:spcBef>
                <a:spcPct val="50000"/>
              </a:spcBef>
            </a:pPr>
            <a:endParaRPr lang="cs-CZ" altLang="cs-CZ" sz="2000" dirty="0"/>
          </a:p>
          <a:p>
            <a:pPr>
              <a:spcBef>
                <a:spcPct val="50000"/>
              </a:spcBef>
            </a:pPr>
            <a:endParaRPr lang="cs-CZ" altLang="cs-CZ" sz="2000" dirty="0"/>
          </a:p>
          <a:p>
            <a:pPr>
              <a:spcBef>
                <a:spcPct val="50000"/>
              </a:spcBef>
            </a:pPr>
            <a:endParaRPr lang="cs-CZ" altLang="cs-CZ" sz="2000" dirty="0"/>
          </a:p>
          <a:p>
            <a:pPr>
              <a:spcBef>
                <a:spcPct val="50000"/>
              </a:spcBef>
            </a:pPr>
            <a:endParaRPr lang="cs-CZ" altLang="cs-CZ" sz="2000" dirty="0"/>
          </a:p>
          <a:p>
            <a:pPr>
              <a:spcBef>
                <a:spcPct val="65000"/>
              </a:spcBef>
            </a:pPr>
            <a:endParaRPr lang="cs-CZ" altLang="cs-CZ" sz="2000" dirty="0"/>
          </a:p>
          <a:p>
            <a:pPr>
              <a:spcBef>
                <a:spcPct val="65000"/>
              </a:spcBef>
            </a:pPr>
            <a:r>
              <a:rPr lang="en-GB" altLang="cs-CZ" sz="2000" dirty="0"/>
              <a:t>			    3) </a:t>
            </a:r>
            <a:r>
              <a:rPr lang="cs-CZ" altLang="cs-CZ" sz="2000" b="1" u="sng" dirty="0" err="1"/>
              <a:t>pr</a:t>
            </a:r>
            <a:r>
              <a:rPr lang="en-GB" altLang="cs-CZ" sz="2000" b="1" u="sng" dirty="0"/>
              <a:t>o b </a:t>
            </a:r>
            <a:r>
              <a:rPr lang="en-US" altLang="cs-CZ" sz="2000" b="1" u="sng" dirty="0"/>
              <a:t>&lt;</a:t>
            </a:r>
            <a:r>
              <a:rPr lang="en-GB" altLang="cs-CZ" sz="2000" b="1" u="sng" dirty="0"/>
              <a:t> </a:t>
            </a:r>
            <a:r>
              <a:rPr lang="cs-CZ" altLang="cs-CZ" sz="2000" b="1" u="sng" dirty="0"/>
              <a:t>d</a:t>
            </a:r>
            <a:r>
              <a:rPr lang="cs-CZ" altLang="cs-CZ" sz="2000" u="sng" dirty="0"/>
              <a:t> (strmější poptávka)</a:t>
            </a:r>
            <a:r>
              <a:rPr lang="cs-CZ" altLang="cs-CZ" sz="2000" b="1" u="sng" dirty="0"/>
              <a:t>:</a:t>
            </a:r>
            <a:endParaRPr lang="en-GB" altLang="cs-CZ" sz="2000" b="1" u="sng" dirty="0"/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34938" y="990600"/>
          <a:ext cx="3116262" cy="296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2" imgW="1952640" imgH="1857240" progId="Word.Picture.8">
                  <p:embed/>
                </p:oleObj>
              </mc:Choice>
              <mc:Fallback>
                <p:oleObj name="obrázek" r:id="rId2" imgW="1952640" imgH="1857240" progId="Word.Picture.8">
                  <p:embed/>
                  <p:pic>
                    <p:nvPicPr>
                      <p:cNvPr id="105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8" y="990600"/>
                        <a:ext cx="3116262" cy="296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5073650" y="1022350"/>
          <a:ext cx="3105150" cy="301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4" imgW="1943280" imgH="1886040" progId="Word.Picture.8">
                  <p:embed/>
                </p:oleObj>
              </mc:Choice>
              <mc:Fallback>
                <p:oleObj name="obrázek" r:id="rId4" imgW="1943280" imgH="1886040" progId="Word.Picture.8">
                  <p:embed/>
                  <p:pic>
                    <p:nvPicPr>
                      <p:cNvPr id="1054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1022350"/>
                        <a:ext cx="3105150" cy="301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3209925" y="3930650"/>
          <a:ext cx="3598863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ázek" r:id="rId6" imgW="2247840" imgH="1828800" progId="Word.Picture.8">
                  <p:embed/>
                </p:oleObj>
              </mc:Choice>
              <mc:Fallback>
                <p:oleObj name="obrázek" r:id="rId6" imgW="2247840" imgH="1828800" progId="Word.Picture.8">
                  <p:embed/>
                  <p:pic>
                    <p:nvPicPr>
                      <p:cNvPr id="1054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3930650"/>
                        <a:ext cx="3598863" cy="292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Dynami</a:t>
            </a:r>
            <a:r>
              <a:rPr lang="cs-CZ" altLang="cs-CZ" sz="2800" b="1" i="1">
                <a:solidFill>
                  <a:schemeClr val="tx2"/>
                </a:solidFill>
              </a:rPr>
              <a:t>ka m</a:t>
            </a:r>
            <a:r>
              <a:rPr lang="en-GB" altLang="cs-CZ" sz="2800" b="1" i="1">
                <a:solidFill>
                  <a:schemeClr val="tx2"/>
                </a:solidFill>
              </a:rPr>
              <a:t>odel</a:t>
            </a:r>
            <a:r>
              <a:rPr lang="cs-CZ" altLang="cs-CZ" sz="2800" b="1" i="1">
                <a:solidFill>
                  <a:schemeClr val="tx2"/>
                </a:solidFill>
              </a:rPr>
              <a:t>u pro s</a:t>
            </a:r>
            <a:r>
              <a:rPr lang="en-GB" altLang="cs-CZ" sz="2800" b="1" i="1">
                <a:solidFill>
                  <a:schemeClr val="tx2"/>
                </a:solidFill>
              </a:rPr>
              <a:t>tatic</a:t>
            </a:r>
            <a:r>
              <a:rPr lang="cs-CZ" altLang="cs-CZ" sz="2800" b="1" i="1">
                <a:solidFill>
                  <a:schemeClr val="tx2"/>
                </a:solidFill>
              </a:rPr>
              <a:t>ká očekávání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Adaptiv</a:t>
            </a:r>
            <a:r>
              <a:rPr lang="cs-CZ" altLang="cs-CZ" sz="2800" b="1" i="1">
                <a:solidFill>
                  <a:schemeClr val="tx2"/>
                </a:solidFill>
              </a:rPr>
              <a:t>ní očekávání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7848600" cy="666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  <a:buFontTx/>
              <a:buChar char="•"/>
            </a:pPr>
            <a:r>
              <a:rPr lang="cs-CZ" altLang="cs-CZ" sz="2000" dirty="0"/>
              <a:t>Bere v úvahu také </a:t>
            </a:r>
            <a:r>
              <a:rPr lang="en-GB" altLang="cs-CZ" sz="2000" dirty="0">
                <a:solidFill>
                  <a:schemeClr val="accent2"/>
                </a:solidFill>
              </a:rPr>
              <a:t>o</a:t>
            </a:r>
            <a:r>
              <a:rPr lang="cs-CZ" altLang="cs-CZ" sz="2000" dirty="0">
                <a:solidFill>
                  <a:schemeClr val="accent2"/>
                </a:solidFill>
              </a:rPr>
              <a:t>statní předešlé </a:t>
            </a:r>
            <a:r>
              <a:rPr lang="en-GB" altLang="cs-CZ" sz="2000" dirty="0" err="1">
                <a:solidFill>
                  <a:schemeClr val="accent2"/>
                </a:solidFill>
              </a:rPr>
              <a:t>reali</a:t>
            </a:r>
            <a:r>
              <a:rPr lang="cs-CZ" altLang="cs-CZ" sz="2000" dirty="0" err="1">
                <a:solidFill>
                  <a:schemeClr val="accent2"/>
                </a:solidFill>
              </a:rPr>
              <a:t>zace</a:t>
            </a:r>
            <a:r>
              <a:rPr lang="en-GB" altLang="cs-CZ" sz="2000" dirty="0"/>
              <a:t> o</a:t>
            </a:r>
            <a:r>
              <a:rPr lang="cs-CZ" altLang="cs-CZ" sz="2000" dirty="0"/>
              <a:t>čekávané veličiny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GB" altLang="cs-CZ" sz="2000" dirty="0" err="1"/>
              <a:t>Predi</a:t>
            </a:r>
            <a:r>
              <a:rPr lang="cs-CZ" altLang="cs-CZ" sz="2000" dirty="0" err="1"/>
              <a:t>kce</a:t>
            </a:r>
            <a:r>
              <a:rPr lang="cs-CZ" altLang="cs-CZ" sz="2000" dirty="0"/>
              <a:t> s použitím </a:t>
            </a:r>
            <a:r>
              <a:rPr lang="cs-CZ" altLang="cs-CZ" sz="2000" dirty="0">
                <a:solidFill>
                  <a:schemeClr val="accent2"/>
                </a:solidFill>
              </a:rPr>
              <a:t>pohyblivých průměrů (MA- m</a:t>
            </a:r>
            <a:r>
              <a:rPr lang="en-GB" altLang="cs-CZ" sz="2000" dirty="0" err="1">
                <a:solidFill>
                  <a:schemeClr val="accent2"/>
                </a:solidFill>
              </a:rPr>
              <a:t>oving</a:t>
            </a:r>
            <a:r>
              <a:rPr lang="en-GB" altLang="cs-CZ" sz="2000" dirty="0">
                <a:solidFill>
                  <a:schemeClr val="accent2"/>
                </a:solidFill>
              </a:rPr>
              <a:t> average</a:t>
            </a:r>
            <a:r>
              <a:rPr lang="cs-CZ" altLang="cs-CZ" sz="2000" dirty="0">
                <a:solidFill>
                  <a:schemeClr val="accent2"/>
                </a:solidFill>
              </a:rPr>
              <a:t>)</a:t>
            </a:r>
            <a:r>
              <a:rPr lang="en-GB" altLang="cs-CZ" sz="2000" dirty="0"/>
              <a:t>,</a:t>
            </a:r>
            <a:r>
              <a:rPr lang="cs-CZ" altLang="cs-CZ" sz="2000" dirty="0"/>
              <a:t> </a:t>
            </a:r>
            <a:r>
              <a:rPr lang="cs-CZ" altLang="cs-CZ" sz="2000" dirty="0">
                <a:solidFill>
                  <a:schemeClr val="accent2"/>
                </a:solidFill>
              </a:rPr>
              <a:t>časové trendy</a:t>
            </a:r>
            <a:r>
              <a:rPr lang="en-GB" altLang="cs-CZ" sz="2000" dirty="0"/>
              <a:t>, </a:t>
            </a:r>
            <a:r>
              <a:rPr lang="en-GB" altLang="cs-CZ" sz="2000" dirty="0">
                <a:solidFill>
                  <a:schemeClr val="accent2"/>
                </a:solidFill>
              </a:rPr>
              <a:t>technic</a:t>
            </a:r>
            <a:r>
              <a:rPr lang="cs-CZ" altLang="cs-CZ" sz="2000" dirty="0" err="1">
                <a:solidFill>
                  <a:schemeClr val="accent2"/>
                </a:solidFill>
              </a:rPr>
              <a:t>ká</a:t>
            </a:r>
            <a:r>
              <a:rPr lang="cs-CZ" altLang="cs-CZ" sz="2000" dirty="0">
                <a:solidFill>
                  <a:schemeClr val="accent2"/>
                </a:solidFill>
              </a:rPr>
              <a:t> a</a:t>
            </a:r>
            <a:r>
              <a:rPr lang="en-GB" altLang="cs-CZ" sz="2000" dirty="0" err="1">
                <a:solidFill>
                  <a:schemeClr val="accent2"/>
                </a:solidFill>
              </a:rPr>
              <a:t>nal</a:t>
            </a:r>
            <a:r>
              <a:rPr lang="cs-CZ" altLang="cs-CZ" sz="2000" dirty="0" err="1">
                <a:solidFill>
                  <a:schemeClr val="accent2"/>
                </a:solidFill>
              </a:rPr>
              <a:t>ýza</a:t>
            </a:r>
            <a:r>
              <a:rPr lang="cs-CZ" altLang="cs-CZ" sz="2000" dirty="0">
                <a:solidFill>
                  <a:schemeClr val="accent2"/>
                </a:solidFill>
              </a:rPr>
              <a:t> na k</a:t>
            </a:r>
            <a:r>
              <a:rPr lang="en-GB" altLang="cs-CZ" sz="2000" dirty="0" err="1">
                <a:solidFill>
                  <a:schemeClr val="accent2"/>
                </a:solidFill>
              </a:rPr>
              <a:t>apit</a:t>
            </a:r>
            <a:r>
              <a:rPr lang="cs-CZ" altLang="cs-CZ" sz="2000" dirty="0" err="1">
                <a:solidFill>
                  <a:schemeClr val="accent2"/>
                </a:solidFill>
              </a:rPr>
              <a:t>álových</a:t>
            </a:r>
            <a:r>
              <a:rPr lang="cs-CZ" altLang="cs-CZ" sz="2000" dirty="0">
                <a:solidFill>
                  <a:schemeClr val="accent2"/>
                </a:solidFill>
              </a:rPr>
              <a:t> trzích</a:t>
            </a:r>
            <a:r>
              <a:rPr lang="en-GB" altLang="cs-CZ" sz="2000" dirty="0"/>
              <a:t>…</a:t>
            </a:r>
          </a:p>
          <a:p>
            <a:pPr>
              <a:spcBef>
                <a:spcPct val="30000"/>
              </a:spcBef>
            </a:pPr>
            <a:r>
              <a:rPr lang="cs-CZ" altLang="cs-CZ" sz="2000" b="1" u="sng" dirty="0">
                <a:solidFill>
                  <a:schemeClr val="accent2"/>
                </a:solidFill>
              </a:rPr>
              <a:t>Obecná forma</a:t>
            </a:r>
            <a:r>
              <a:rPr lang="en-GB" altLang="cs-CZ" sz="2000" b="1" dirty="0">
                <a:solidFill>
                  <a:schemeClr val="accent2"/>
                </a:solidFill>
              </a:rPr>
              <a:t>:</a:t>
            </a:r>
          </a:p>
          <a:p>
            <a:pPr>
              <a:spcBef>
                <a:spcPct val="30000"/>
              </a:spcBef>
            </a:pPr>
            <a:r>
              <a:rPr lang="en-GB" altLang="cs-CZ" sz="2000" dirty="0"/>
              <a:t>			</a:t>
            </a:r>
            <a:r>
              <a:rPr lang="cs-CZ" altLang="cs-CZ" sz="2000" dirty="0"/>
              <a:t>kde</a:t>
            </a:r>
            <a:endParaRPr lang="en-GB" altLang="cs-CZ" sz="2000" dirty="0"/>
          </a:p>
          <a:p>
            <a:pPr>
              <a:spcBef>
                <a:spcPct val="30000"/>
              </a:spcBef>
            </a:pPr>
            <a:endParaRPr lang="en-GB" altLang="cs-CZ" sz="2000" dirty="0"/>
          </a:p>
          <a:p>
            <a:pPr>
              <a:spcBef>
                <a:spcPct val="20000"/>
              </a:spcBef>
            </a:pPr>
            <a:r>
              <a:rPr lang="en-GB" altLang="cs-CZ" sz="2000" b="1" u="sng" dirty="0">
                <a:solidFill>
                  <a:schemeClr val="accent2"/>
                </a:solidFill>
              </a:rPr>
              <a:t>Form</a:t>
            </a:r>
            <a:r>
              <a:rPr lang="cs-CZ" altLang="cs-CZ" sz="2000" b="1" u="sng" dirty="0">
                <a:solidFill>
                  <a:schemeClr val="accent2"/>
                </a:solidFill>
              </a:rPr>
              <a:t>a s učením se</a:t>
            </a:r>
            <a:r>
              <a:rPr lang="en-GB" altLang="cs-CZ" sz="2000" b="1" dirty="0">
                <a:solidFill>
                  <a:schemeClr val="accent2"/>
                </a:solidFill>
              </a:rPr>
              <a:t>:</a:t>
            </a:r>
          </a:p>
          <a:p>
            <a:pPr>
              <a:spcBef>
                <a:spcPct val="30000"/>
              </a:spcBef>
            </a:pPr>
            <a:r>
              <a:rPr lang="en-GB" altLang="cs-CZ" sz="2000" dirty="0"/>
              <a:t>				</a:t>
            </a:r>
            <a:r>
              <a:rPr lang="cs-CZ" altLang="cs-CZ" sz="2000" dirty="0"/>
              <a:t>    kde</a:t>
            </a:r>
            <a:endParaRPr lang="en-GB" altLang="cs-CZ" sz="2000" dirty="0"/>
          </a:p>
          <a:p>
            <a:pPr>
              <a:spcBef>
                <a:spcPct val="30000"/>
              </a:spcBef>
            </a:pPr>
            <a:endParaRPr lang="en-GB" altLang="cs-CZ" sz="2000" dirty="0"/>
          </a:p>
          <a:p>
            <a:pPr>
              <a:spcBef>
                <a:spcPct val="50000"/>
              </a:spcBef>
            </a:pPr>
            <a:endParaRPr lang="en-GB" altLang="cs-CZ" sz="2000" dirty="0"/>
          </a:p>
          <a:p>
            <a:pPr>
              <a:spcBef>
                <a:spcPct val="50000"/>
              </a:spcBef>
            </a:pPr>
            <a:endParaRPr lang="cs-CZ" altLang="cs-CZ" sz="2000" b="1" u="sng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cs-CZ" sz="2000" b="1" u="sng" dirty="0" err="1">
                <a:solidFill>
                  <a:schemeClr val="accent2"/>
                </a:solidFill>
              </a:rPr>
              <a:t>Alternativ</a:t>
            </a:r>
            <a:r>
              <a:rPr lang="cs-CZ" altLang="cs-CZ" sz="2000" b="1" u="sng" dirty="0">
                <a:solidFill>
                  <a:schemeClr val="accent2"/>
                </a:solidFill>
              </a:rPr>
              <a:t>ní </a:t>
            </a:r>
            <a:r>
              <a:rPr lang="en-GB" altLang="cs-CZ" sz="2000" b="1" u="sng" dirty="0">
                <a:solidFill>
                  <a:schemeClr val="accent2"/>
                </a:solidFill>
              </a:rPr>
              <a:t>form</a:t>
            </a:r>
            <a:r>
              <a:rPr lang="cs-CZ" altLang="cs-CZ" sz="2000" b="1" u="sng" dirty="0">
                <a:solidFill>
                  <a:schemeClr val="accent2"/>
                </a:solidFill>
              </a:rPr>
              <a:t>a s učením se:</a:t>
            </a:r>
            <a:endParaRPr lang="en-GB" altLang="cs-CZ" sz="2000" b="1" u="sng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</a:pPr>
            <a:r>
              <a:rPr lang="en-GB" altLang="cs-CZ" sz="1600" dirty="0"/>
              <a:t>			</a:t>
            </a:r>
            <a:r>
              <a:rPr lang="en-GB" altLang="cs-CZ" sz="2000" dirty="0"/>
              <a:t>	    </a:t>
            </a:r>
            <a:r>
              <a:rPr lang="cs-CZ" altLang="cs-CZ" sz="2000" dirty="0"/>
              <a:t>kde</a:t>
            </a:r>
            <a:endParaRPr lang="en-GB" altLang="cs-CZ" sz="2000" dirty="0"/>
          </a:p>
          <a:p>
            <a:pPr>
              <a:spcBef>
                <a:spcPts val="1800"/>
              </a:spcBef>
            </a:pPr>
            <a:r>
              <a:rPr lang="cs-CZ" altLang="cs-CZ" sz="1600" i="1" dirty="0">
                <a:solidFill>
                  <a:schemeClr val="accent1"/>
                </a:solidFill>
              </a:rPr>
              <a:t>Obě formy s učením jsou </a:t>
            </a:r>
            <a:r>
              <a:rPr lang="en-GB" altLang="cs-CZ" sz="1600" i="1" dirty="0">
                <a:solidFill>
                  <a:schemeClr val="accent1"/>
                </a:solidFill>
              </a:rPr>
              <a:t>e</a:t>
            </a:r>
            <a:r>
              <a:rPr lang="cs-CZ" altLang="cs-CZ" sz="1600" i="1" dirty="0" err="1">
                <a:solidFill>
                  <a:schemeClr val="accent1"/>
                </a:solidFill>
              </a:rPr>
              <a:t>kv</a:t>
            </a:r>
            <a:r>
              <a:rPr lang="en-GB" altLang="cs-CZ" sz="1600" i="1" dirty="0" err="1">
                <a:solidFill>
                  <a:schemeClr val="accent1"/>
                </a:solidFill>
              </a:rPr>
              <a:t>ivalent</a:t>
            </a:r>
            <a:r>
              <a:rPr lang="cs-CZ" altLang="cs-CZ" sz="1600" i="1" dirty="0">
                <a:solidFill>
                  <a:schemeClr val="accent1"/>
                </a:solidFill>
              </a:rPr>
              <a:t>ní pro</a:t>
            </a:r>
            <a:r>
              <a:rPr lang="en-GB" altLang="cs-CZ" sz="1600" i="1" dirty="0">
                <a:solidFill>
                  <a:schemeClr val="accent1"/>
                </a:solidFill>
              </a:rPr>
              <a:t> </a:t>
            </a:r>
            <a:r>
              <a:rPr lang="en-GB" altLang="cs-CZ" sz="1600" i="1" dirty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cs-CZ" altLang="cs-CZ" sz="1600" i="1" dirty="0">
                <a:solidFill>
                  <a:srgbClr val="FF0000"/>
                </a:solidFill>
              </a:rPr>
              <a:t>=1-</a:t>
            </a:r>
            <a:r>
              <a:rPr lang="cs-CZ" altLang="cs-CZ" sz="1600" i="1" dirty="0">
                <a:solidFill>
                  <a:srgbClr val="FF0000"/>
                </a:solidFill>
                <a:latin typeface="Symbol" pitchFamily="18" charset="2"/>
              </a:rPr>
              <a:t>Q</a:t>
            </a:r>
            <a:endParaRPr lang="en-GB" altLang="cs-CZ" sz="1600" i="1" dirty="0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r>
              <a:rPr lang="cs-CZ" altLang="cs-CZ" sz="1600" i="1" dirty="0">
                <a:solidFill>
                  <a:schemeClr val="accent1"/>
                </a:solidFill>
              </a:rPr>
              <a:t>Obecná forma přechází na formu s učením pro</a:t>
            </a:r>
            <a:r>
              <a:rPr lang="en-GB" altLang="cs-CZ" sz="1600" i="1" dirty="0">
                <a:solidFill>
                  <a:schemeClr val="accent1"/>
                </a:solidFill>
              </a:rPr>
              <a:t> </a:t>
            </a:r>
            <a:r>
              <a:rPr lang="cs-CZ" altLang="cs-CZ" sz="1600" i="1" dirty="0" err="1">
                <a:solidFill>
                  <a:srgbClr val="FF0000"/>
                </a:solidFill>
              </a:rPr>
              <a:t>w</a:t>
            </a:r>
            <a:r>
              <a:rPr lang="cs-CZ" altLang="cs-CZ" sz="1600" i="1" baseline="-25000" dirty="0" err="1">
                <a:solidFill>
                  <a:srgbClr val="FF0000"/>
                </a:solidFill>
              </a:rPr>
              <a:t>i</a:t>
            </a:r>
            <a:r>
              <a:rPr lang="cs-CZ" altLang="cs-CZ" sz="1600" i="1" dirty="0">
                <a:solidFill>
                  <a:srgbClr val="FF0000"/>
                </a:solidFill>
              </a:rPr>
              <a:t>=(1-</a:t>
            </a:r>
            <a:r>
              <a:rPr lang="cs-CZ" altLang="cs-CZ" sz="1600" i="1" dirty="0">
                <a:solidFill>
                  <a:srgbClr val="FF0000"/>
                </a:solidFill>
                <a:latin typeface="Symbol" pitchFamily="18" charset="2"/>
              </a:rPr>
              <a:t>Q). Q </a:t>
            </a:r>
            <a:r>
              <a:rPr lang="cs-CZ" altLang="cs-CZ" sz="1600" i="1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i-1</a:t>
            </a:r>
            <a:endParaRPr lang="en-GB" altLang="cs-CZ" sz="1600" i="1" dirty="0">
              <a:solidFill>
                <a:schemeClr val="accent1"/>
              </a:solidFill>
            </a:endParaRPr>
          </a:p>
          <a:p>
            <a:pPr>
              <a:spcBef>
                <a:spcPct val="50000"/>
              </a:spcBef>
            </a:pPr>
            <a:endParaRPr lang="en-GB" altLang="cs-CZ" sz="1600" dirty="0"/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688975" y="3451225"/>
          <a:ext cx="37576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1701720" imgH="241200" progId="Equation.3">
                  <p:embed/>
                </p:oleObj>
              </mc:Choice>
              <mc:Fallback>
                <p:oleObj name="Rovnice" r:id="rId2" imgW="1701720" imgH="241200" progId="Equation.3">
                  <p:embed/>
                  <p:pic>
                    <p:nvPicPr>
                      <p:cNvPr id="849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3451225"/>
                        <a:ext cx="37576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02402"/>
              </p:ext>
            </p:extLst>
          </p:nvPr>
        </p:nvGraphicFramePr>
        <p:xfrm>
          <a:off x="533400" y="2067508"/>
          <a:ext cx="21304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066680" imgH="431640" progId="Equation.3">
                  <p:embed/>
                </p:oleObj>
              </mc:Choice>
              <mc:Fallback>
                <p:oleObj name="Rovnice" r:id="rId4" imgW="1066680" imgH="431640" progId="Equation.3">
                  <p:embed/>
                  <p:pic>
                    <p:nvPicPr>
                      <p:cNvPr id="849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67508"/>
                        <a:ext cx="213042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4194175" y="1981200"/>
          <a:ext cx="11445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571320" imgH="431640" progId="Equation.3">
                  <p:embed/>
                </p:oleObj>
              </mc:Choice>
              <mc:Fallback>
                <p:oleObj name="Rovnice" r:id="rId6" imgW="571320" imgH="431640" progId="Equation.3">
                  <p:embed/>
                  <p:pic>
                    <p:nvPicPr>
                      <p:cNvPr id="849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1981200"/>
                        <a:ext cx="114458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2360613" y="3433763"/>
            <a:ext cx="423862" cy="52705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 flipH="1">
            <a:off x="2544763" y="3975100"/>
            <a:ext cx="38100" cy="211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005013" y="4132263"/>
            <a:ext cx="1028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cs-CZ" sz="1800">
                <a:solidFill>
                  <a:srgbClr val="FF0000"/>
                </a:solidFill>
              </a:rPr>
              <a:t>Fa</a:t>
            </a:r>
            <a:r>
              <a:rPr lang="cs-CZ" altLang="cs-CZ" sz="1800">
                <a:solidFill>
                  <a:srgbClr val="FF0000"/>
                </a:solidFill>
              </a:rPr>
              <a:t>ktor učení</a:t>
            </a:r>
            <a:endParaRPr lang="cs-CZ" altLang="cs-CZ"/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2827338" y="3379788"/>
            <a:ext cx="1625600" cy="6397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 flipH="1">
            <a:off x="3706813" y="4037013"/>
            <a:ext cx="7937" cy="184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221038" y="4100513"/>
            <a:ext cx="22717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1800">
                <a:solidFill>
                  <a:srgbClr val="FF0000"/>
                </a:solidFill>
              </a:rPr>
              <a:t>Chyba včerejší predikce</a:t>
            </a:r>
            <a:endParaRPr lang="cs-CZ" altLang="cs-CZ"/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649288" y="4127500"/>
            <a:ext cx="11541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1800" dirty="0">
                <a:solidFill>
                  <a:srgbClr val="FF0000"/>
                </a:solidFill>
              </a:rPr>
              <a:t>Ceny v</a:t>
            </a:r>
            <a:r>
              <a:rPr lang="en-GB" altLang="cs-CZ" sz="1800" dirty="0">
                <a:solidFill>
                  <a:srgbClr val="FF0000"/>
                </a:solidFill>
              </a:rPr>
              <a:t> </a:t>
            </a:r>
            <a:r>
              <a:rPr lang="cs-CZ" altLang="cs-CZ" sz="1800" dirty="0">
                <a:solidFill>
                  <a:srgbClr val="FF0000"/>
                </a:solidFill>
              </a:rPr>
              <a:t>minulém období</a:t>
            </a:r>
            <a:endParaRPr lang="cs-CZ" altLang="cs-CZ" dirty="0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 flipH="1">
            <a:off x="1273175" y="4022725"/>
            <a:ext cx="561975" cy="1762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85008" name="Oval 16"/>
          <p:cNvSpPr>
            <a:spLocks noChangeArrowheads="1"/>
          </p:cNvSpPr>
          <p:nvPr/>
        </p:nvSpPr>
        <p:spPr bwMode="auto">
          <a:xfrm>
            <a:off x="1557338" y="3489325"/>
            <a:ext cx="590550" cy="5254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aphicFrame>
        <p:nvGraphicFramePr>
          <p:cNvPr id="85009" name="Object 17"/>
          <p:cNvGraphicFramePr>
            <a:graphicFrameLocks noChangeAspect="1"/>
          </p:cNvGraphicFramePr>
          <p:nvPr/>
        </p:nvGraphicFramePr>
        <p:xfrm>
          <a:off x="5327650" y="3373438"/>
          <a:ext cx="10937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8" imgW="545760" imgH="215640" progId="Equation.3">
                  <p:embed/>
                </p:oleObj>
              </mc:Choice>
              <mc:Fallback>
                <p:oleObj name="Rovnice" r:id="rId8" imgW="545760" imgH="215640" progId="Equation.3">
                  <p:embed/>
                  <p:pic>
                    <p:nvPicPr>
                      <p:cNvPr id="850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3373438"/>
                        <a:ext cx="10937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0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94700" y="6300788"/>
            <a:ext cx="466725" cy="201612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aphicFrame>
        <p:nvGraphicFramePr>
          <p:cNvPr id="85011" name="Object 19"/>
          <p:cNvGraphicFramePr>
            <a:graphicFrameLocks noChangeAspect="1"/>
          </p:cNvGraphicFramePr>
          <p:nvPr/>
        </p:nvGraphicFramePr>
        <p:xfrm>
          <a:off x="434975" y="5562600"/>
          <a:ext cx="37846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11" imgW="1714320" imgH="241200" progId="Equation.3">
                  <p:embed/>
                </p:oleObj>
              </mc:Choice>
              <mc:Fallback>
                <p:oleObj name="Rovnice" r:id="rId11" imgW="1714320" imgH="241200" progId="Equation.3">
                  <p:embed/>
                  <p:pic>
                    <p:nvPicPr>
                      <p:cNvPr id="850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5562600"/>
                        <a:ext cx="37846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4" name="Object 22"/>
          <p:cNvGraphicFramePr>
            <a:graphicFrameLocks noChangeAspect="1"/>
          </p:cNvGraphicFramePr>
          <p:nvPr/>
        </p:nvGraphicFramePr>
        <p:xfrm>
          <a:off x="5435600" y="5494338"/>
          <a:ext cx="10429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13" imgW="520560" imgH="215640" progId="Equation.3">
                  <p:embed/>
                </p:oleObj>
              </mc:Choice>
              <mc:Fallback>
                <p:oleObj name="Rovnice" r:id="rId13" imgW="520560" imgH="215640" progId="Equation.3">
                  <p:embed/>
                  <p:pic>
                    <p:nvPicPr>
                      <p:cNvPr id="8501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494338"/>
                        <a:ext cx="10429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84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9" grpId="0" animBg="1"/>
      <p:bldP spid="85000" grpId="0" animBg="1"/>
      <p:bldP spid="85001" grpId="0"/>
      <p:bldP spid="85003" grpId="0" animBg="1"/>
      <p:bldP spid="85004" grpId="0" animBg="1"/>
      <p:bldP spid="85005" grpId="0"/>
      <p:bldP spid="85006" grpId="0"/>
      <p:bldP spid="85007" grpId="0" animBg="1"/>
      <p:bldP spid="85008" grpId="0" animBg="1"/>
      <p:bldP spid="850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Adaptiv</a:t>
            </a:r>
            <a:r>
              <a:rPr lang="cs-CZ" altLang="cs-CZ" sz="2800" b="1" i="1">
                <a:solidFill>
                  <a:schemeClr val="tx2"/>
                </a:solidFill>
              </a:rPr>
              <a:t>ní očekávání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533400" y="741363"/>
            <a:ext cx="8294688" cy="487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 i="1">
                <a:solidFill>
                  <a:schemeClr val="accent2"/>
                </a:solidFill>
              </a:rPr>
              <a:t>L</a:t>
            </a:r>
            <a:r>
              <a:rPr lang="en-GB" altLang="cs-CZ" sz="2000" i="1">
                <a:solidFill>
                  <a:schemeClr val="accent2"/>
                </a:solidFill>
              </a:rPr>
              <a:t>e</a:t>
            </a:r>
            <a:r>
              <a:rPr lang="cs-CZ" altLang="cs-CZ" sz="2000" i="1">
                <a:solidFill>
                  <a:schemeClr val="accent2"/>
                </a:solidFill>
              </a:rPr>
              <a:t>pší </a:t>
            </a:r>
            <a:r>
              <a:rPr lang="en-GB" altLang="cs-CZ" sz="2000" i="1">
                <a:solidFill>
                  <a:schemeClr val="accent2"/>
                </a:solidFill>
              </a:rPr>
              <a:t>dynami</a:t>
            </a:r>
            <a:r>
              <a:rPr lang="cs-CZ" altLang="cs-CZ" sz="2000" i="1">
                <a:solidFill>
                  <a:schemeClr val="accent2"/>
                </a:solidFill>
              </a:rPr>
              <a:t>ka</a:t>
            </a:r>
            <a:r>
              <a:rPr lang="en-GB" altLang="cs-CZ" sz="2000"/>
              <a:t> (</a:t>
            </a:r>
            <a:r>
              <a:rPr lang="cs-CZ" altLang="cs-CZ" sz="2000"/>
              <a:t>rychlejší k</a:t>
            </a:r>
            <a:r>
              <a:rPr lang="en-GB" altLang="cs-CZ" sz="2000"/>
              <a:t>onvergence </a:t>
            </a:r>
            <a:r>
              <a:rPr lang="cs-CZ" altLang="cs-CZ" sz="2000"/>
              <a:t>než statická oč.</a:t>
            </a:r>
            <a:r>
              <a:rPr lang="en-GB" altLang="cs-CZ" sz="2000"/>
              <a:t>, diverg</a:t>
            </a:r>
            <a:r>
              <a:rPr lang="cs-CZ" altLang="cs-CZ" sz="2000"/>
              <a:t>ují méně často než statická oč.</a:t>
            </a:r>
            <a:r>
              <a:rPr lang="en-GB" altLang="cs-CZ" sz="2000"/>
              <a:t>)</a:t>
            </a:r>
            <a:endParaRPr lang="cs-CZ" altLang="cs-CZ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/>
              <a:t>pr</a:t>
            </a:r>
            <a:r>
              <a:rPr lang="en-GB" altLang="cs-CZ" sz="2000"/>
              <a:t>o </a:t>
            </a:r>
            <a:r>
              <a:rPr lang="en-GB" altLang="cs-CZ" sz="2000" b="1">
                <a:latin typeface="Symbol" pitchFamily="18" charset="2"/>
              </a:rPr>
              <a:t>Q</a:t>
            </a:r>
            <a:r>
              <a:rPr lang="en-GB" altLang="cs-CZ" sz="2000" b="1"/>
              <a:t>=0</a:t>
            </a:r>
            <a:r>
              <a:rPr lang="en-GB" altLang="cs-CZ" sz="2000"/>
              <a:t> </a:t>
            </a:r>
            <a:r>
              <a:rPr lang="cs-CZ" altLang="cs-CZ" sz="2000"/>
              <a:t>se z nich </a:t>
            </a:r>
            <a:r>
              <a:rPr lang="cs-CZ" altLang="cs-CZ" sz="2000">
                <a:solidFill>
                  <a:schemeClr val="accent2"/>
                </a:solidFill>
              </a:rPr>
              <a:t>stávají </a:t>
            </a:r>
            <a:r>
              <a:rPr lang="en-GB" altLang="cs-CZ" sz="2000">
                <a:solidFill>
                  <a:schemeClr val="accent2"/>
                </a:solidFill>
              </a:rPr>
              <a:t>static</a:t>
            </a:r>
            <a:r>
              <a:rPr lang="cs-CZ" altLang="cs-CZ" sz="2000">
                <a:solidFill>
                  <a:schemeClr val="accent2"/>
                </a:solidFill>
              </a:rPr>
              <a:t>ká očekávání</a:t>
            </a:r>
            <a:r>
              <a:rPr lang="en-GB" altLang="cs-CZ" sz="2000"/>
              <a:t> (</a:t>
            </a:r>
            <a:r>
              <a:rPr lang="cs-CZ" altLang="cs-CZ" sz="2000"/>
              <a:t>tedy s</a:t>
            </a:r>
            <a:r>
              <a:rPr lang="en-GB" altLang="cs-CZ" sz="2000"/>
              <a:t>tatic</a:t>
            </a:r>
            <a:r>
              <a:rPr lang="cs-CZ" altLang="cs-CZ" sz="2000"/>
              <a:t>ká očekávání jsou </a:t>
            </a:r>
            <a:r>
              <a:rPr lang="en-GB" altLang="cs-CZ" sz="2000"/>
              <a:t>speci</a:t>
            </a:r>
            <a:r>
              <a:rPr lang="cs-CZ" altLang="cs-CZ" sz="2000"/>
              <a:t>álním případem </a:t>
            </a:r>
            <a:r>
              <a:rPr lang="en-GB" altLang="cs-CZ" sz="2000"/>
              <a:t>adaptiv</a:t>
            </a:r>
            <a:r>
              <a:rPr lang="cs-CZ" altLang="cs-CZ" sz="2000"/>
              <a:t>ních</a:t>
            </a:r>
            <a:r>
              <a:rPr lang="en-GB" altLang="cs-CZ" sz="2000"/>
              <a:t>)</a:t>
            </a:r>
            <a:endParaRPr lang="cs-CZ" altLang="cs-CZ" sz="2000"/>
          </a:p>
          <a:p>
            <a:pPr>
              <a:spcBef>
                <a:spcPct val="50000"/>
              </a:spcBef>
              <a:buFontTx/>
              <a:buChar char="•"/>
            </a:pPr>
            <a:endParaRPr lang="cs-CZ" altLang="cs-CZ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/>
              <a:t>pr</a:t>
            </a:r>
            <a:r>
              <a:rPr lang="en-GB" altLang="cs-CZ" sz="2000"/>
              <a:t>o </a:t>
            </a:r>
            <a:r>
              <a:rPr lang="en-GB" altLang="cs-CZ" sz="2000" b="1">
                <a:latin typeface="Symbol" pitchFamily="18" charset="2"/>
              </a:rPr>
              <a:t>Q</a:t>
            </a:r>
            <a:r>
              <a:rPr lang="en-GB" altLang="cs-CZ" sz="2000" b="1"/>
              <a:t>=1</a:t>
            </a:r>
            <a:r>
              <a:rPr lang="en-GB" altLang="cs-CZ" sz="2000"/>
              <a:t> </a:t>
            </a:r>
            <a:r>
              <a:rPr lang="cs-CZ" altLang="cs-CZ" sz="2000"/>
              <a:t>jsou </a:t>
            </a:r>
            <a:r>
              <a:rPr lang="cs-CZ" altLang="cs-CZ" sz="2000">
                <a:solidFill>
                  <a:schemeClr val="accent2"/>
                </a:solidFill>
              </a:rPr>
              <a:t>k</a:t>
            </a:r>
            <a:r>
              <a:rPr lang="en-GB" altLang="cs-CZ" sz="2000">
                <a:solidFill>
                  <a:schemeClr val="accent2"/>
                </a:solidFill>
              </a:rPr>
              <a:t>onstant</a:t>
            </a:r>
            <a:r>
              <a:rPr lang="cs-CZ" altLang="cs-CZ" sz="2000">
                <a:solidFill>
                  <a:schemeClr val="accent2"/>
                </a:solidFill>
              </a:rPr>
              <a:t>ní </a:t>
            </a:r>
            <a:r>
              <a:rPr lang="en-GB" altLang="cs-CZ" sz="2000"/>
              <a:t>a</a:t>
            </a:r>
            <a:r>
              <a:rPr lang="cs-CZ" altLang="cs-CZ" sz="2000"/>
              <a:t> vůbec nereagují na reálný vývoj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cs-CZ" altLang="cs-CZ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/>
              <a:t>pro každou k</a:t>
            </a:r>
            <a:r>
              <a:rPr lang="en-GB" altLang="cs-CZ" sz="2000"/>
              <a:t>ombina</a:t>
            </a:r>
            <a:r>
              <a:rPr lang="cs-CZ" altLang="cs-CZ" sz="2000"/>
              <a:t>ci sklonů a šoků </a:t>
            </a:r>
            <a:r>
              <a:rPr lang="en-GB" altLang="cs-CZ" sz="2000" b="1" i="1"/>
              <a:t>u</a:t>
            </a:r>
            <a:r>
              <a:rPr lang="en-GB" altLang="cs-CZ" sz="2000" b="1" i="1" baseline="-25000"/>
              <a:t>t</a:t>
            </a:r>
            <a:r>
              <a:rPr lang="en-GB" altLang="cs-CZ" sz="2000"/>
              <a:t> a </a:t>
            </a:r>
            <a:r>
              <a:rPr lang="en-GB" altLang="cs-CZ" sz="2000" b="1" i="1"/>
              <a:t>v</a:t>
            </a:r>
            <a:r>
              <a:rPr lang="en-GB" altLang="cs-CZ" sz="2000" b="1" i="1" baseline="-25000"/>
              <a:t>t</a:t>
            </a:r>
            <a:r>
              <a:rPr lang="en-GB" altLang="cs-CZ" sz="2000"/>
              <a:t> </a:t>
            </a:r>
            <a:r>
              <a:rPr lang="cs-CZ" altLang="cs-CZ" sz="2000"/>
              <a:t>můžeme najít</a:t>
            </a:r>
            <a:r>
              <a:rPr lang="en-GB" altLang="cs-CZ" sz="2000"/>
              <a:t> </a:t>
            </a:r>
            <a:r>
              <a:rPr lang="en-GB" altLang="cs-CZ" sz="2000" b="1">
                <a:latin typeface="Symbol" pitchFamily="18" charset="2"/>
              </a:rPr>
              <a:t>Q</a:t>
            </a:r>
            <a:r>
              <a:rPr lang="en-GB" altLang="cs-CZ" sz="2000" b="1" baseline="30000"/>
              <a:t>*</a:t>
            </a:r>
            <a:r>
              <a:rPr lang="en-GB" altLang="cs-CZ" sz="2000"/>
              <a:t> </a:t>
            </a:r>
            <a:r>
              <a:rPr lang="cs-CZ" altLang="cs-CZ" sz="2000"/>
              <a:t>takové, že se očekávání hned druhé období po šoku dostanou do nové rovnováhy </a:t>
            </a:r>
            <a:r>
              <a:rPr lang="en-GB" altLang="cs-CZ" sz="2000"/>
              <a:t>(</a:t>
            </a:r>
            <a:r>
              <a:rPr lang="cs-CZ" altLang="cs-CZ" sz="2000"/>
              <a:t>pro</a:t>
            </a:r>
            <a:r>
              <a:rPr lang="en-GB" altLang="cs-CZ" sz="2000"/>
              <a:t> b</a:t>
            </a:r>
            <a:r>
              <a:rPr lang="en-US" altLang="cs-CZ" sz="2000"/>
              <a:t>&gt;d</a:t>
            </a:r>
            <a:r>
              <a:rPr lang="cs-CZ" altLang="cs-CZ" sz="2000"/>
              <a:t>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/>
              <a:t>pr</a:t>
            </a:r>
            <a:r>
              <a:rPr lang="en-GB" altLang="cs-CZ" sz="2000"/>
              <a:t>o</a:t>
            </a:r>
            <a:r>
              <a:rPr lang="cs-CZ" altLang="cs-CZ" sz="2000"/>
              <a:t> každé</a:t>
            </a:r>
            <a:r>
              <a:rPr lang="en-GB" altLang="cs-CZ" sz="2000"/>
              <a:t> </a:t>
            </a:r>
            <a:r>
              <a:rPr lang="en-GB" altLang="cs-CZ" sz="2000" b="1">
                <a:latin typeface="Symbol" pitchFamily="18" charset="2"/>
              </a:rPr>
              <a:t>Q</a:t>
            </a:r>
            <a:r>
              <a:rPr lang="en-GB" altLang="cs-CZ" sz="2000" b="1"/>
              <a:t>&gt;</a:t>
            </a:r>
            <a:r>
              <a:rPr lang="en-GB" altLang="cs-CZ" sz="2000" b="1">
                <a:latin typeface="Symbol" pitchFamily="18" charset="2"/>
              </a:rPr>
              <a:t>Q</a:t>
            </a:r>
            <a:r>
              <a:rPr lang="en-GB" altLang="cs-CZ" sz="2000" b="1" baseline="30000"/>
              <a:t>*</a:t>
            </a:r>
            <a:r>
              <a:rPr lang="en-GB" altLang="cs-CZ" sz="2000"/>
              <a:t> </a:t>
            </a:r>
            <a:r>
              <a:rPr lang="cs-CZ" altLang="cs-CZ" sz="2000"/>
              <a:t>je</a:t>
            </a:r>
            <a:r>
              <a:rPr lang="en-GB" altLang="cs-CZ" sz="2000"/>
              <a:t> rea</a:t>
            </a:r>
            <a:r>
              <a:rPr lang="cs-CZ" altLang="cs-CZ" sz="2000"/>
              <a:t>kce</a:t>
            </a:r>
            <a:r>
              <a:rPr lang="en-GB" altLang="cs-CZ" sz="2000"/>
              <a:t> e</a:t>
            </a:r>
            <a:r>
              <a:rPr lang="cs-CZ" altLang="cs-CZ" sz="2000"/>
              <a:t>k</a:t>
            </a:r>
            <a:r>
              <a:rPr lang="en-GB" altLang="cs-CZ" sz="2000"/>
              <a:t>onom</a:t>
            </a:r>
            <a:r>
              <a:rPr lang="cs-CZ" altLang="cs-CZ" sz="2000"/>
              <a:t>iky příliš pomalá (</a:t>
            </a:r>
            <a:r>
              <a:rPr lang="en-GB" altLang="cs-CZ" sz="2000"/>
              <a:t>sluggish)</a:t>
            </a:r>
            <a:endParaRPr lang="cs-CZ" altLang="cs-CZ" sz="20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cs-CZ" altLang="cs-CZ" sz="2000"/>
              <a:t>pro každé </a:t>
            </a:r>
            <a:r>
              <a:rPr lang="en-GB" altLang="cs-CZ" sz="2000" b="1"/>
              <a:t>0&lt;</a:t>
            </a:r>
            <a:r>
              <a:rPr lang="en-GB" altLang="cs-CZ" sz="2000" b="1">
                <a:latin typeface="Symbol" pitchFamily="18" charset="2"/>
              </a:rPr>
              <a:t>Q</a:t>
            </a:r>
            <a:r>
              <a:rPr lang="en-US" altLang="cs-CZ" sz="2000" b="1"/>
              <a:t>&lt;</a:t>
            </a:r>
            <a:r>
              <a:rPr lang="en-GB" altLang="cs-CZ" sz="2000" b="1">
                <a:latin typeface="Symbol" pitchFamily="18" charset="2"/>
              </a:rPr>
              <a:t>Q</a:t>
            </a:r>
            <a:r>
              <a:rPr lang="en-GB" altLang="cs-CZ" sz="2000" b="1" baseline="30000"/>
              <a:t>*</a:t>
            </a:r>
            <a:r>
              <a:rPr lang="en-GB" altLang="cs-CZ" sz="2000"/>
              <a:t> e</a:t>
            </a:r>
            <a:r>
              <a:rPr lang="cs-CZ" altLang="cs-CZ" sz="2000"/>
              <a:t>k</a:t>
            </a:r>
            <a:r>
              <a:rPr lang="en-GB" altLang="cs-CZ" sz="2000"/>
              <a:t>onom</a:t>
            </a:r>
            <a:r>
              <a:rPr lang="cs-CZ" altLang="cs-CZ" sz="2000"/>
              <a:t>ika reaguje přestřelováním (overshooting)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GB" altLang="cs-CZ" sz="1600"/>
          </a:p>
        </p:txBody>
      </p:sp>
      <p:graphicFrame>
        <p:nvGraphicFramePr>
          <p:cNvPr id="90129" name="Object 17"/>
          <p:cNvGraphicFramePr>
            <a:graphicFrameLocks noChangeAspect="1"/>
          </p:cNvGraphicFramePr>
          <p:nvPr/>
        </p:nvGraphicFramePr>
        <p:xfrm>
          <a:off x="695325" y="3160713"/>
          <a:ext cx="36957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2" imgW="2031840" imgH="241200" progId="Equation.3">
                  <p:embed/>
                </p:oleObj>
              </mc:Choice>
              <mc:Fallback>
                <p:oleObj name="Rovnice" r:id="rId2" imgW="2031840" imgH="241200" progId="Equation.3">
                  <p:embed/>
                  <p:pic>
                    <p:nvPicPr>
                      <p:cNvPr id="901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3160713"/>
                        <a:ext cx="36957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1" name="AutoShape 1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31188" y="1206500"/>
            <a:ext cx="466725" cy="201613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aphicFrame>
        <p:nvGraphicFramePr>
          <p:cNvPr id="90132" name="Object 20"/>
          <p:cNvGraphicFramePr>
            <a:graphicFrameLocks noChangeAspect="1"/>
          </p:cNvGraphicFramePr>
          <p:nvPr/>
        </p:nvGraphicFramePr>
        <p:xfrm>
          <a:off x="703263" y="2295525"/>
          <a:ext cx="36766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5" imgW="2019240" imgH="241200" progId="Equation.3">
                  <p:embed/>
                </p:oleObj>
              </mc:Choice>
              <mc:Fallback>
                <p:oleObj name="Rovnice" r:id="rId5" imgW="2019240" imgH="241200" progId="Equation.3">
                  <p:embed/>
                  <p:pic>
                    <p:nvPicPr>
                      <p:cNvPr id="9013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295525"/>
                        <a:ext cx="36766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4" name="AutoShape 2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4038" y="5621338"/>
            <a:ext cx="466725" cy="201612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1" grpId="0" animBg="1"/>
      <p:bldP spid="9013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TM04033921[[fn=Damašek]]</Template>
  <TotalTime>9336</TotalTime>
  <Words>1593</Words>
  <Application>Microsoft Office PowerPoint</Application>
  <PresentationFormat>Předvádění na obrazovce (4:3)</PresentationFormat>
  <Paragraphs>126</Paragraphs>
  <Slides>23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3</vt:i4>
      </vt:variant>
      <vt:variant>
        <vt:lpstr>Nadpisy snímků</vt:lpstr>
      </vt:variant>
      <vt:variant>
        <vt:i4>23</vt:i4>
      </vt:variant>
    </vt:vector>
  </HeadingPairs>
  <TitlesOfParts>
    <vt:vector size="30" baseType="lpstr">
      <vt:lpstr>Cambria Math</vt:lpstr>
      <vt:lpstr>Symbol</vt:lpstr>
      <vt:lpstr>Times New Roman</vt:lpstr>
      <vt:lpstr>Default Design</vt:lpstr>
      <vt:lpstr>Rovnice</vt:lpstr>
      <vt:lpstr>Obrázek</vt:lpstr>
      <vt:lpstr>obrázek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Moje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Karlos</dc:creator>
  <cp:lastModifiedBy>Hlaváček Michal</cp:lastModifiedBy>
  <cp:revision>112</cp:revision>
  <cp:lastPrinted>2019-02-18T11:59:02Z</cp:lastPrinted>
  <dcterms:created xsi:type="dcterms:W3CDTF">2003-10-12T18:44:50Z</dcterms:created>
  <dcterms:modified xsi:type="dcterms:W3CDTF">2024-04-22T08:18:12Z</dcterms:modified>
</cp:coreProperties>
</file>