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85" r:id="rId9"/>
    <p:sldId id="277" r:id="rId10"/>
    <p:sldId id="278" r:id="rId11"/>
    <p:sldId id="286" r:id="rId12"/>
    <p:sldId id="287" r:id="rId13"/>
    <p:sldId id="289" r:id="rId14"/>
    <p:sldId id="279" r:id="rId15"/>
    <p:sldId id="288" r:id="rId16"/>
    <p:sldId id="280" r:id="rId17"/>
    <p:sldId id="295" r:id="rId18"/>
    <p:sldId id="296" r:id="rId19"/>
    <p:sldId id="282" r:id="rId20"/>
    <p:sldId id="283" r:id="rId21"/>
    <p:sldId id="290" r:id="rId22"/>
    <p:sldId id="291" r:id="rId23"/>
    <p:sldId id="281" r:id="rId24"/>
  </p:sldIdLst>
  <p:sldSz cx="9144000" cy="6858000" type="screen4x3"/>
  <p:notesSz cx="6669088" cy="9926638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-1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60093"/>
    <a:srgbClr val="FF9900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49" y="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288910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9" tIns="45755" rIns="91509" bIns="4575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984" y="3"/>
            <a:ext cx="288910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9" tIns="45755" rIns="91509" bIns="4575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54"/>
            <a:ext cx="288910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9" tIns="45755" rIns="91509" bIns="4575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984" y="9429754"/>
            <a:ext cx="288910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9" tIns="45755" rIns="91509" bIns="4575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FFBF8D-9322-4A75-8B30-2FEF5A0535A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77282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C3654-7DD8-4FB6-983E-46F1A39E014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9356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4DBD2-45BA-47D8-BCE6-A34F4035D3BA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8103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D542F-9ACB-4932-9FEB-821466D65490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8113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770DB-5E29-4BDB-9250-17444F6DAF65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94791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D4B44-2C12-4EF1-AA80-4FEB6CE3BCD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1001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DD2B9-D9F4-44AE-BBAD-C4E5BCB93C40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1275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D67D3-339D-4266-B635-D97879AECAE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3165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7EB8F-0D39-4A2A-88AF-7F1D036BCA5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2708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C9667-B528-4C54-A184-0C674FBB87B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6310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35745-95E4-4FBC-B514-F7769376B15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861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09DEA-7A4B-4D80-AADC-5258B90A97F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9155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cs-CZ" alt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 alt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97B045-E8E0-4183-8792-E15F4BAC3BF4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1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Infla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r>
              <a:rPr lang="en-GB" altLang="cs-CZ" sz="2800" b="1" i="1">
                <a:solidFill>
                  <a:schemeClr val="tx2"/>
                </a:solidFill>
              </a:rPr>
              <a:t> </a:t>
            </a:r>
            <a:r>
              <a:rPr lang="en-US" altLang="cs-CZ" sz="2800" b="1" i="1">
                <a:solidFill>
                  <a:schemeClr val="tx2"/>
                </a:solidFill>
              </a:rPr>
              <a:t>&amp; </a:t>
            </a:r>
            <a:r>
              <a:rPr lang="cs-CZ" altLang="cs-CZ" sz="2800" b="1" i="1">
                <a:solidFill>
                  <a:schemeClr val="tx2"/>
                </a:solidFill>
              </a:rPr>
              <a:t>Model </a:t>
            </a:r>
            <a:r>
              <a:rPr lang="en-GB" altLang="cs-CZ" sz="2800" b="1" i="1">
                <a:solidFill>
                  <a:schemeClr val="tx2"/>
                </a:solidFill>
              </a:rPr>
              <a:t>DAD-DAS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36538" y="728663"/>
            <a:ext cx="8907462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cs-CZ" altLang="cs-CZ" sz="2000" u="sng">
                <a:solidFill>
                  <a:schemeClr val="accent2"/>
                </a:solidFill>
              </a:rPr>
              <a:t>Empirická zjištění</a:t>
            </a:r>
            <a:r>
              <a:rPr lang="cs-CZ" altLang="cs-CZ" sz="2000"/>
              <a:t> 1) Vysoká inflace negativně ovlivňuje pravděpodobnost 				znovuzvolení vlády (spolu s nezaměstnaností)</a:t>
            </a:r>
          </a:p>
          <a:p>
            <a:pPr>
              <a:spcBef>
                <a:spcPct val="10000"/>
              </a:spcBef>
            </a:pPr>
            <a:r>
              <a:rPr lang="cs-CZ" altLang="cs-CZ" sz="2000"/>
              <a:t>		2) Negativní korelace výše inflace a dlouhodobého 					ekonomického růstu (X Phillipsově křivce)</a:t>
            </a:r>
          </a:p>
          <a:p>
            <a:pPr>
              <a:spcBef>
                <a:spcPct val="10000"/>
              </a:spcBef>
            </a:pPr>
            <a:r>
              <a:rPr lang="cs-CZ" altLang="cs-CZ" sz="2000"/>
              <a:t>Náklady inflace: </a:t>
            </a:r>
            <a:r>
              <a:rPr lang="cs-CZ" altLang="cs-CZ" sz="2000" b="1" u="sng">
                <a:solidFill>
                  <a:schemeClr val="accent2"/>
                </a:solidFill>
              </a:rPr>
              <a:t>I) Náklady očekávané inflace</a:t>
            </a:r>
            <a:endParaRPr lang="cs-CZ" altLang="cs-CZ" sz="20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cs-CZ" altLang="cs-CZ" sz="2000"/>
              <a:t>		a) </a:t>
            </a:r>
            <a:r>
              <a:rPr lang="cs-CZ" altLang="cs-CZ" sz="2000" i="1">
                <a:solidFill>
                  <a:srgbClr val="00CC00"/>
                </a:solidFill>
              </a:rPr>
              <a:t>Náklady ošoupaných podrážek (Shoe Leather Costs)</a:t>
            </a:r>
            <a:r>
              <a:rPr lang="cs-CZ" altLang="cs-CZ" sz="2000">
                <a:solidFill>
                  <a:srgbClr val="00CC00"/>
                </a:solidFill>
              </a:rPr>
              <a:t>-</a:t>
            </a:r>
            <a:r>
              <a:rPr lang="cs-CZ" altLang="cs-CZ" sz="2000"/>
              <a:t>vyšší</a:t>
            </a:r>
            <a:r>
              <a:rPr lang="cs-CZ" altLang="cs-CZ" sz="2000" b="1" i="1">
                <a:sym typeface="Symbol" pitchFamily="18" charset="2"/>
              </a:rPr>
              <a:t> 			</a:t>
            </a:r>
            <a:r>
              <a:rPr lang="cs-CZ" altLang="cs-CZ" sz="2000">
                <a:sym typeface="Symbol" pitchFamily="18" charset="2"/>
              </a:rPr>
              <a:t>vyšší </a:t>
            </a:r>
            <a:r>
              <a:rPr lang="cs-CZ" altLang="cs-CZ" sz="2000" b="1" i="1">
                <a:sym typeface="Symbol" pitchFamily="18" charset="2"/>
              </a:rPr>
              <a:t>i</a:t>
            </a:r>
            <a:r>
              <a:rPr lang="cs-CZ" altLang="cs-CZ" sz="2000">
                <a:sym typeface="Symbol" pitchFamily="18" charset="2"/>
              </a:rPr>
              <a:t>více transakcí (Baumoll-Tobinův model)vyšší </a:t>
            </a:r>
            <a:r>
              <a:rPr lang="cs-CZ" altLang="cs-CZ" sz="2000" b="1" i="1">
                <a:sym typeface="Symbol" pitchFamily="18" charset="2"/>
              </a:rPr>
              <a:t>TC</a:t>
            </a:r>
          </a:p>
          <a:p>
            <a:pPr>
              <a:spcBef>
                <a:spcPct val="10000"/>
              </a:spcBef>
            </a:pPr>
            <a:r>
              <a:rPr lang="cs-CZ" altLang="cs-CZ" sz="2000">
                <a:sym typeface="Symbol" pitchFamily="18" charset="2"/>
              </a:rPr>
              <a:t>		b) </a:t>
            </a:r>
            <a:r>
              <a:rPr lang="cs-CZ" altLang="cs-CZ" sz="2000" i="1">
                <a:solidFill>
                  <a:srgbClr val="00CC00"/>
                </a:solidFill>
                <a:sym typeface="Symbol" pitchFamily="18" charset="2"/>
              </a:rPr>
              <a:t>“Náklady na menu”</a:t>
            </a:r>
            <a:r>
              <a:rPr lang="cs-CZ" altLang="cs-CZ" sz="2000">
                <a:sym typeface="Symbol" pitchFamily="18" charset="2"/>
              </a:rPr>
              <a:t> </a:t>
            </a:r>
            <a:r>
              <a:rPr lang="cs-CZ" altLang="cs-CZ" sz="2000"/>
              <a:t>– vyšší </a:t>
            </a:r>
            <a:r>
              <a:rPr lang="cs-CZ" altLang="cs-CZ" sz="2000" b="1" i="1">
                <a:sym typeface="Symbol" pitchFamily="18" charset="2"/>
              </a:rPr>
              <a:t></a:t>
            </a:r>
            <a:r>
              <a:rPr lang="cs-CZ" altLang="cs-CZ" sz="2000">
                <a:sym typeface="Symbol" pitchFamily="18" charset="2"/>
              </a:rPr>
              <a:t>časté změny cen</a:t>
            </a:r>
          </a:p>
          <a:p>
            <a:pPr>
              <a:spcBef>
                <a:spcPct val="10000"/>
              </a:spcBef>
            </a:pPr>
            <a:r>
              <a:rPr lang="cs-CZ" altLang="cs-CZ" sz="2000">
                <a:sym typeface="Symbol" pitchFamily="18" charset="2"/>
              </a:rPr>
              <a:t>		c) </a:t>
            </a:r>
            <a:r>
              <a:rPr lang="cs-CZ" altLang="cs-CZ" sz="2000" i="1">
                <a:solidFill>
                  <a:srgbClr val="00CC00"/>
                </a:solidFill>
                <a:sym typeface="Symbol" pitchFamily="18" charset="2"/>
              </a:rPr>
              <a:t>Vyšší reálné zdanění</a:t>
            </a:r>
            <a:r>
              <a:rPr lang="cs-CZ" altLang="cs-CZ" sz="2000">
                <a:solidFill>
                  <a:srgbClr val="00CC00"/>
                </a:solidFill>
                <a:sym typeface="Symbol" pitchFamily="18" charset="2"/>
              </a:rPr>
              <a:t>-</a:t>
            </a:r>
            <a:r>
              <a:rPr lang="cs-CZ" altLang="cs-CZ" sz="2000">
                <a:sym typeface="Symbol" pitchFamily="18" charset="2"/>
              </a:rPr>
              <a:t> tax=</a:t>
            </a:r>
            <a:r>
              <a:rPr lang="cs-CZ" altLang="cs-CZ" sz="2000" b="1" i="1">
                <a:sym typeface="Symbol" pitchFamily="18" charset="2"/>
              </a:rPr>
              <a:t>t.i=t.(r+ </a:t>
            </a:r>
            <a:r>
              <a:rPr lang="cs-CZ" altLang="cs-CZ" sz="2000" b="1" i="1" baseline="30000">
                <a:sym typeface="Symbol" pitchFamily="18" charset="2"/>
              </a:rPr>
              <a:t>e</a:t>
            </a:r>
            <a:r>
              <a:rPr lang="cs-CZ" altLang="cs-CZ" sz="2000" b="1" i="1">
                <a:sym typeface="Symbol" pitchFamily="18" charset="2"/>
              </a:rPr>
              <a:t>)</a:t>
            </a:r>
            <a:r>
              <a:rPr lang="cs-CZ" altLang="cs-CZ" sz="2000">
                <a:sym typeface="Symbol" pitchFamily="18" charset="2"/>
              </a:rPr>
              <a:t>;</a:t>
            </a:r>
            <a:r>
              <a:rPr lang="cs-CZ" altLang="cs-CZ" sz="2000" b="1" i="1">
                <a:sym typeface="Symbol" pitchFamily="18" charset="2"/>
              </a:rPr>
              <a:t>tax/r=t+t. </a:t>
            </a:r>
            <a:r>
              <a:rPr lang="cs-CZ" altLang="cs-CZ" sz="2000" b="1" i="1" baseline="30000">
                <a:sym typeface="Symbol" pitchFamily="18" charset="2"/>
              </a:rPr>
              <a:t>e</a:t>
            </a:r>
            <a:r>
              <a:rPr lang="cs-CZ" altLang="cs-CZ" sz="2000" b="1" i="1">
                <a:sym typeface="Symbol" pitchFamily="18" charset="2"/>
              </a:rPr>
              <a:t>/r </a:t>
            </a:r>
            <a:r>
              <a:rPr lang="cs-CZ" altLang="cs-CZ" sz="2000">
                <a:sym typeface="Symbol" pitchFamily="18" charset="2"/>
              </a:rPr>
              <a:t>; 			progresivní daň ze mzdy- více lidí „spadne“ do vyšších tříd</a:t>
            </a:r>
          </a:p>
          <a:p>
            <a:pPr>
              <a:spcBef>
                <a:spcPct val="10000"/>
              </a:spcBef>
            </a:pPr>
            <a:r>
              <a:rPr lang="cs-CZ" altLang="cs-CZ" sz="2000">
                <a:sym typeface="Symbol" pitchFamily="18" charset="2"/>
              </a:rPr>
              <a:t>		d) </a:t>
            </a:r>
            <a:r>
              <a:rPr lang="cs-CZ" altLang="cs-CZ" sz="2000" i="1">
                <a:solidFill>
                  <a:srgbClr val="00CC00"/>
                </a:solidFill>
                <a:sym typeface="Symbol" pitchFamily="18" charset="2"/>
              </a:rPr>
              <a:t>“Gumové měřítko”</a:t>
            </a:r>
            <a:endParaRPr lang="cs-CZ" altLang="cs-CZ" sz="2000">
              <a:solidFill>
                <a:srgbClr val="00CC00"/>
              </a:solidFill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cs-CZ" altLang="cs-CZ" sz="2000">
                <a:sym typeface="Symbol" pitchFamily="18" charset="2"/>
              </a:rPr>
              <a:t>		</a:t>
            </a:r>
            <a:r>
              <a:rPr lang="cs-CZ" altLang="cs-CZ" sz="2000" b="1" u="sng">
                <a:solidFill>
                  <a:schemeClr val="accent2"/>
                </a:solidFill>
              </a:rPr>
              <a:t>II) Náklady neočekáváné inflace</a:t>
            </a:r>
            <a:endParaRPr lang="cs-CZ" altLang="cs-CZ" sz="20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cs-CZ" altLang="cs-CZ" sz="2000"/>
              <a:t>		a) </a:t>
            </a:r>
            <a:r>
              <a:rPr lang="cs-CZ" altLang="cs-CZ" sz="2000" i="1">
                <a:solidFill>
                  <a:srgbClr val="00CC00"/>
                </a:solidFill>
              </a:rPr>
              <a:t>Redistribuce</a:t>
            </a:r>
            <a:r>
              <a:rPr lang="cs-CZ" altLang="cs-CZ" sz="2000">
                <a:solidFill>
                  <a:srgbClr val="00CC00"/>
                </a:solidFill>
              </a:rPr>
              <a:t>-</a:t>
            </a:r>
            <a:r>
              <a:rPr lang="cs-CZ" altLang="cs-CZ" sz="2000"/>
              <a:t> zaměstnanci </a:t>
            </a:r>
            <a:r>
              <a:rPr lang="cs-CZ" altLang="cs-CZ" sz="2000">
                <a:sym typeface="Symbol" pitchFamily="18" charset="2"/>
              </a:rPr>
              <a:t></a:t>
            </a:r>
            <a:r>
              <a:rPr lang="cs-CZ" altLang="cs-CZ" sz="2000"/>
              <a:t> zaměstnavatelé; věřitelé </a:t>
            </a:r>
            <a:r>
              <a:rPr lang="cs-CZ" altLang="cs-CZ" sz="2000">
                <a:sym typeface="Symbol" pitchFamily="18" charset="2"/>
              </a:rPr>
              <a:t></a:t>
            </a:r>
            <a:r>
              <a:rPr lang="cs-CZ" altLang="cs-CZ" sz="2000"/>
              <a:t> 			dlužníci; daňoví poplatníci, penzisté</a:t>
            </a:r>
            <a:r>
              <a:rPr lang="cs-CZ" altLang="cs-CZ" sz="2000">
                <a:sym typeface="Symbol" pitchFamily="18" charset="2"/>
              </a:rPr>
              <a:t>stát</a:t>
            </a:r>
          </a:p>
          <a:p>
            <a:pPr>
              <a:spcBef>
                <a:spcPct val="10000"/>
              </a:spcBef>
            </a:pPr>
            <a:r>
              <a:rPr lang="cs-CZ" altLang="cs-CZ" sz="2000">
                <a:sym typeface="Symbol" pitchFamily="18" charset="2"/>
              </a:rPr>
              <a:t>		b) </a:t>
            </a:r>
            <a:r>
              <a:rPr lang="cs-CZ" altLang="cs-CZ" sz="2000" i="1">
                <a:solidFill>
                  <a:srgbClr val="00CC00"/>
                </a:solidFill>
                <a:sym typeface="Symbol" pitchFamily="18" charset="2"/>
              </a:rPr>
              <a:t>Změny relativních cen</a:t>
            </a:r>
            <a:r>
              <a:rPr lang="cs-CZ" altLang="cs-CZ" sz="2000">
                <a:solidFill>
                  <a:srgbClr val="00CC00"/>
                </a:solidFill>
                <a:sym typeface="Symbol" pitchFamily="18" charset="2"/>
              </a:rPr>
              <a:t>-</a:t>
            </a:r>
            <a:r>
              <a:rPr lang="cs-CZ" altLang="cs-CZ" sz="2000">
                <a:sym typeface="Symbol" pitchFamily="18" charset="2"/>
              </a:rPr>
              <a:t> alokační neefektivita</a:t>
            </a:r>
          </a:p>
          <a:p>
            <a:pPr>
              <a:spcBef>
                <a:spcPct val="10000"/>
              </a:spcBef>
            </a:pPr>
            <a:r>
              <a:rPr lang="cs-CZ" altLang="cs-CZ" sz="2000">
                <a:sym typeface="Symbol" pitchFamily="18" charset="2"/>
              </a:rPr>
              <a:t>		c) </a:t>
            </a:r>
            <a:r>
              <a:rPr lang="cs-CZ" altLang="cs-CZ" sz="2000" i="1">
                <a:solidFill>
                  <a:srgbClr val="00CC00"/>
                </a:solidFill>
                <a:sym typeface="Symbol" pitchFamily="18" charset="2"/>
              </a:rPr>
              <a:t>Nárůst nejistoty</a:t>
            </a:r>
            <a:r>
              <a:rPr lang="cs-CZ" altLang="cs-CZ" sz="2000">
                <a:solidFill>
                  <a:srgbClr val="00CC00"/>
                </a:solidFill>
                <a:sym typeface="Symbol" pitchFamily="18" charset="2"/>
              </a:rPr>
              <a:t>-</a:t>
            </a:r>
            <a:r>
              <a:rPr lang="cs-CZ" altLang="cs-CZ" sz="2000">
                <a:sym typeface="Symbol" pitchFamily="18" charset="2"/>
              </a:rPr>
              <a:t> alokační neefektivita</a:t>
            </a:r>
          </a:p>
          <a:p>
            <a:pPr>
              <a:spcBef>
                <a:spcPct val="10000"/>
              </a:spcBef>
            </a:pPr>
            <a:r>
              <a:rPr lang="cs-CZ" altLang="cs-CZ" sz="2000">
                <a:sym typeface="Symbol" pitchFamily="18" charset="2"/>
              </a:rPr>
              <a:t>		d) </a:t>
            </a:r>
            <a:r>
              <a:rPr lang="cs-CZ" altLang="cs-CZ" sz="2000" i="1">
                <a:solidFill>
                  <a:srgbClr val="00CC00"/>
                </a:solidFill>
                <a:sym typeface="Symbol" pitchFamily="18" charset="2"/>
              </a:rPr>
              <a:t>Riziko hyperinflace</a:t>
            </a:r>
            <a:r>
              <a:rPr lang="cs-CZ" altLang="cs-CZ" sz="2000">
                <a:sym typeface="Symbol" pitchFamily="18" charset="2"/>
              </a:rPr>
              <a:t>-zničení funkcí peněz</a:t>
            </a:r>
          </a:p>
          <a:p>
            <a:pPr>
              <a:spcBef>
                <a:spcPct val="10000"/>
              </a:spcBef>
            </a:pPr>
            <a:r>
              <a:rPr lang="cs-CZ" altLang="cs-CZ" sz="2000">
                <a:sym typeface="Symbol" pitchFamily="18" charset="2"/>
              </a:rPr>
              <a:t>		</a:t>
            </a:r>
            <a:r>
              <a:rPr lang="cs-CZ" altLang="cs-CZ" sz="2000" b="1" u="sng">
                <a:solidFill>
                  <a:schemeClr val="accent2"/>
                </a:solidFill>
                <a:sym typeface="Symbol" pitchFamily="18" charset="2"/>
              </a:rPr>
              <a:t>III) Zisky spojené s inflací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-</a:t>
            </a:r>
            <a:r>
              <a:rPr lang="cs-CZ" altLang="cs-CZ" sz="2000">
                <a:sym typeface="Symbol" pitchFamily="18" charset="2"/>
              </a:rPr>
              <a:t> odstranění nominálních rigidit</a:t>
            </a:r>
          </a:p>
        </p:txBody>
      </p:sp>
      <p:graphicFrame>
        <p:nvGraphicFramePr>
          <p:cNvPr id="117773" name="Object 13"/>
          <p:cNvGraphicFramePr>
            <a:graphicFrameLocks noChangeAspect="1"/>
          </p:cNvGraphicFramePr>
          <p:nvPr/>
        </p:nvGraphicFramePr>
        <p:xfrm>
          <a:off x="676275" y="2600325"/>
          <a:ext cx="9175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609480" imgH="393480" progId="Equation.3">
                  <p:embed/>
                </p:oleObj>
              </mc:Choice>
              <mc:Fallback>
                <p:oleObj name="Rovnice" r:id="rId2" imgW="609480" imgH="393480" progId="Equation.3">
                  <p:embed/>
                  <p:pic>
                    <p:nvPicPr>
                      <p:cNvPr id="1177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600325"/>
                        <a:ext cx="917575" cy="5889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4" name="Line 14"/>
          <p:cNvSpPr>
            <a:spLocks noChangeShapeType="1"/>
          </p:cNvSpPr>
          <p:nvPr/>
        </p:nvSpPr>
        <p:spPr bwMode="auto">
          <a:xfrm>
            <a:off x="1589088" y="2776538"/>
            <a:ext cx="1800225" cy="3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7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7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7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7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7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77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77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77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77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4" grpId="0" animBg="1"/>
      <p:bldP spid="11777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542925" y="-185738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Fis</a:t>
            </a:r>
            <a:r>
              <a:rPr lang="cs-CZ" altLang="cs-CZ" sz="2800" b="1" i="1">
                <a:solidFill>
                  <a:schemeClr val="tx2"/>
                </a:solidFill>
              </a:rPr>
              <a:t>kální e</a:t>
            </a:r>
            <a:r>
              <a:rPr lang="en-GB" altLang="cs-CZ" sz="2800" b="1" i="1">
                <a:solidFill>
                  <a:schemeClr val="tx2"/>
                </a:solidFill>
              </a:rPr>
              <a:t>xpan</a:t>
            </a:r>
            <a:r>
              <a:rPr lang="cs-CZ" altLang="cs-CZ" sz="2800" b="1" i="1">
                <a:solidFill>
                  <a:schemeClr val="tx2"/>
                </a:solidFill>
              </a:rPr>
              <a:t>ze v modelu </a:t>
            </a:r>
            <a:r>
              <a:rPr lang="en-GB" altLang="cs-CZ" sz="2800" b="1" i="1">
                <a:solidFill>
                  <a:schemeClr val="tx2"/>
                </a:solidFill>
              </a:rPr>
              <a:t>DAS-DAD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138113" y="703263"/>
          <a:ext cx="48545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692080" imgH="419040" progId="Equation.3">
                  <p:embed/>
                </p:oleObj>
              </mc:Choice>
              <mc:Fallback>
                <p:oleObj name="Rovnice" r:id="rId2" imgW="2692080" imgH="419040" progId="Equation.3">
                  <p:embed/>
                  <p:pic>
                    <p:nvPicPr>
                      <p:cNvPr id="157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703263"/>
                        <a:ext cx="4854575" cy="7540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448420"/>
              </p:ext>
            </p:extLst>
          </p:nvPr>
        </p:nvGraphicFramePr>
        <p:xfrm>
          <a:off x="1031875" y="1546225"/>
          <a:ext cx="6192838" cy="516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2476440" imgH="2066760" progId="Word.Picture.8">
                  <p:embed/>
                </p:oleObj>
              </mc:Choice>
              <mc:Fallback>
                <p:oleObj name="Picture" r:id="rId4" imgW="2476440" imgH="2066760" progId="Word.Picture.8">
                  <p:embed/>
                  <p:pic>
                    <p:nvPicPr>
                      <p:cNvPr id="157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546225"/>
                        <a:ext cx="6192838" cy="516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6080125" y="760413"/>
          <a:ext cx="24590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346040" imgH="241200" progId="Equation.3">
                  <p:embed/>
                </p:oleObj>
              </mc:Choice>
              <mc:Fallback>
                <p:oleObj name="Rovnice" r:id="rId6" imgW="1346040" imgH="241200" progId="Equation.3">
                  <p:embed/>
                  <p:pic>
                    <p:nvPicPr>
                      <p:cNvPr id="157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760413"/>
                        <a:ext cx="2459038" cy="438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138113" y="703263"/>
          <a:ext cx="48545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692080" imgH="419040" progId="Equation.3">
                  <p:embed/>
                </p:oleObj>
              </mc:Choice>
              <mc:Fallback>
                <p:oleObj name="Rovnice" r:id="rId2" imgW="2692080" imgH="419040" progId="Equation.3">
                  <p:embed/>
                  <p:pic>
                    <p:nvPicPr>
                      <p:cNvPr id="173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703263"/>
                        <a:ext cx="4854575" cy="7540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2" name="Object 6"/>
          <p:cNvGraphicFramePr>
            <a:graphicFrameLocks noChangeAspect="1"/>
          </p:cNvGraphicFramePr>
          <p:nvPr/>
        </p:nvGraphicFramePr>
        <p:xfrm>
          <a:off x="6080125" y="760413"/>
          <a:ext cx="24590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346040" imgH="241200" progId="Equation.3">
                  <p:embed/>
                </p:oleObj>
              </mc:Choice>
              <mc:Fallback>
                <p:oleObj name="Rovnice" r:id="rId4" imgW="1346040" imgH="241200" progId="Equation.3">
                  <p:embed/>
                  <p:pic>
                    <p:nvPicPr>
                      <p:cNvPr id="173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760413"/>
                        <a:ext cx="2459038" cy="438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542925" y="-185738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Fis</a:t>
            </a:r>
            <a:r>
              <a:rPr lang="cs-CZ" altLang="cs-CZ" sz="2800" b="1" i="1">
                <a:solidFill>
                  <a:schemeClr val="tx2"/>
                </a:solidFill>
              </a:rPr>
              <a:t>kální e</a:t>
            </a:r>
            <a:r>
              <a:rPr lang="en-GB" altLang="cs-CZ" sz="2800" b="1" i="1">
                <a:solidFill>
                  <a:schemeClr val="tx2"/>
                </a:solidFill>
              </a:rPr>
              <a:t>xpan</a:t>
            </a:r>
            <a:r>
              <a:rPr lang="cs-CZ" altLang="cs-CZ" sz="2800" b="1" i="1">
                <a:solidFill>
                  <a:schemeClr val="tx2"/>
                </a:solidFill>
              </a:rPr>
              <a:t>ze v modelu </a:t>
            </a:r>
            <a:r>
              <a:rPr lang="en-GB" altLang="cs-CZ" sz="2800" b="1" i="1">
                <a:solidFill>
                  <a:schemeClr val="tx2"/>
                </a:solidFill>
              </a:rPr>
              <a:t>DAS-DAD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994722"/>
              </p:ext>
            </p:extLst>
          </p:nvPr>
        </p:nvGraphicFramePr>
        <p:xfrm>
          <a:off x="1031875" y="1546225"/>
          <a:ext cx="6192838" cy="516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6" imgW="2476440" imgH="2066760" progId="Word.Picture.8">
                  <p:embed/>
                </p:oleObj>
              </mc:Choice>
              <mc:Fallback>
                <p:oleObj name="Picture" r:id="rId6" imgW="2476440" imgH="2066760" progId="Word.Picture.8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546225"/>
                        <a:ext cx="6192838" cy="516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138113" y="703263"/>
          <a:ext cx="48545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692080" imgH="419040" progId="Equation.3">
                  <p:embed/>
                </p:oleObj>
              </mc:Choice>
              <mc:Fallback>
                <p:oleObj name="Rovnice" r:id="rId2" imgW="2692080" imgH="419040" progId="Equation.3">
                  <p:embed/>
                  <p:pic>
                    <p:nvPicPr>
                      <p:cNvPr id="174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703263"/>
                        <a:ext cx="4854575" cy="7540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692393"/>
              </p:ext>
            </p:extLst>
          </p:nvPr>
        </p:nvGraphicFramePr>
        <p:xfrm>
          <a:off x="1031875" y="1546225"/>
          <a:ext cx="6192838" cy="516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2476440" imgH="2066760" progId="Word.Picture.8">
                  <p:embed/>
                </p:oleObj>
              </mc:Choice>
              <mc:Fallback>
                <p:oleObj name="Picture" r:id="rId4" imgW="2476440" imgH="2066760" progId="Word.Picture.8">
                  <p:embed/>
                  <p:pic>
                    <p:nvPicPr>
                      <p:cNvPr id="174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546225"/>
                        <a:ext cx="6192838" cy="516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6080125" y="760413"/>
          <a:ext cx="24590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346040" imgH="241200" progId="Equation.3">
                  <p:embed/>
                </p:oleObj>
              </mc:Choice>
              <mc:Fallback>
                <p:oleObj name="Rovnice" r:id="rId6" imgW="1346040" imgH="241200" progId="Equation.3">
                  <p:embed/>
                  <p:pic>
                    <p:nvPicPr>
                      <p:cNvPr id="174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760413"/>
                        <a:ext cx="2459038" cy="438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42925" y="-185738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Fis</a:t>
            </a:r>
            <a:r>
              <a:rPr lang="cs-CZ" altLang="cs-CZ" sz="2800" b="1" i="1">
                <a:solidFill>
                  <a:schemeClr val="tx2"/>
                </a:solidFill>
              </a:rPr>
              <a:t>kální e</a:t>
            </a:r>
            <a:r>
              <a:rPr lang="en-GB" altLang="cs-CZ" sz="2800" b="1" i="1">
                <a:solidFill>
                  <a:schemeClr val="tx2"/>
                </a:solidFill>
              </a:rPr>
              <a:t>xpan</a:t>
            </a:r>
            <a:r>
              <a:rPr lang="cs-CZ" altLang="cs-CZ" sz="2800" b="1" i="1">
                <a:solidFill>
                  <a:schemeClr val="tx2"/>
                </a:solidFill>
              </a:rPr>
              <a:t>ze v modelu </a:t>
            </a:r>
            <a:r>
              <a:rPr lang="en-GB" altLang="cs-CZ" sz="2800" b="1" i="1">
                <a:solidFill>
                  <a:schemeClr val="tx2"/>
                </a:solidFill>
              </a:rPr>
              <a:t>DAS-DAD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0" y="-185738"/>
            <a:ext cx="86518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Dočasný n</a:t>
            </a:r>
            <a:r>
              <a:rPr lang="en-GB" altLang="cs-CZ" sz="2800" b="1" i="1">
                <a:solidFill>
                  <a:schemeClr val="tx2"/>
                </a:solidFill>
              </a:rPr>
              <a:t>egativ</a:t>
            </a:r>
            <a:r>
              <a:rPr lang="cs-CZ" altLang="cs-CZ" sz="2800" b="1" i="1">
                <a:solidFill>
                  <a:schemeClr val="tx2"/>
                </a:solidFill>
              </a:rPr>
              <a:t>ní nabídkový šok v modelu </a:t>
            </a:r>
            <a:r>
              <a:rPr lang="en-GB" altLang="cs-CZ" sz="2800" b="1" i="1">
                <a:solidFill>
                  <a:schemeClr val="tx2"/>
                </a:solidFill>
              </a:rPr>
              <a:t>DAS-DAD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153988" y="619125"/>
          <a:ext cx="48545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692080" imgH="419040" progId="Equation.3">
                  <p:embed/>
                </p:oleObj>
              </mc:Choice>
              <mc:Fallback>
                <p:oleObj name="Rovnice" r:id="rId2" imgW="2692080" imgH="419040" progId="Equation.3">
                  <p:embed/>
                  <p:pic>
                    <p:nvPicPr>
                      <p:cNvPr id="176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619125"/>
                        <a:ext cx="4854575" cy="754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7938" y="1697038"/>
          <a:ext cx="6049962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419200" imgH="2066760" progId="Word.Picture.8">
                  <p:embed/>
                </p:oleObj>
              </mc:Choice>
              <mc:Fallback>
                <p:oleObj name="Obrázek" r:id="rId4" imgW="2419200" imgH="2066760" progId="Word.Picture.8">
                  <p:embed/>
                  <p:pic>
                    <p:nvPicPr>
                      <p:cNvPr id="176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1697038"/>
                        <a:ext cx="6049962" cy="516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5368925" y="744538"/>
          <a:ext cx="2854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562040" imgH="241200" progId="Equation.3">
                  <p:embed/>
                </p:oleObj>
              </mc:Choice>
              <mc:Fallback>
                <p:oleObj name="Rovnice" r:id="rId6" imgW="1562040" imgH="241200" progId="Equation.3">
                  <p:embed/>
                  <p:pic>
                    <p:nvPicPr>
                      <p:cNvPr id="176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744538"/>
                        <a:ext cx="2854325" cy="438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5876925" y="1184275"/>
            <a:ext cx="3268663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 dirty="0"/>
              <a:t>-</a:t>
            </a:r>
            <a:r>
              <a:rPr lang="cs-CZ" altLang="cs-CZ" sz="2000" dirty="0"/>
              <a:t>ceny ropy, počasí, záplavy</a:t>
            </a:r>
            <a:r>
              <a:rPr lang="en-GB" altLang="cs-CZ" sz="2000" dirty="0"/>
              <a:t>…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-permanent</a:t>
            </a:r>
            <a:r>
              <a:rPr lang="cs-CZ" altLang="cs-CZ" sz="2000" dirty="0"/>
              <a:t>ní</a:t>
            </a:r>
            <a:r>
              <a:rPr lang="en-GB" altLang="cs-CZ" sz="2000" dirty="0"/>
              <a:t> X </a:t>
            </a:r>
            <a:r>
              <a:rPr lang="cs-CZ" altLang="cs-CZ" sz="2000" dirty="0"/>
              <a:t>dočasný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cs-CZ" altLang="cs-CZ" sz="2000" i="1" u="sng" dirty="0">
                <a:solidFill>
                  <a:schemeClr val="accent2"/>
                </a:solidFill>
              </a:rPr>
              <a:t>reakce 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ek</a:t>
            </a:r>
            <a:r>
              <a:rPr lang="en-GB" altLang="cs-CZ" sz="2000" i="1" u="sng" dirty="0" err="1">
                <a:solidFill>
                  <a:schemeClr val="accent2"/>
                </a:solidFill>
              </a:rPr>
              <a:t>onomic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kých</a:t>
            </a:r>
            <a:r>
              <a:rPr lang="cs-CZ" altLang="cs-CZ" sz="2000" i="1" u="sng" dirty="0">
                <a:solidFill>
                  <a:schemeClr val="accent2"/>
                </a:solidFill>
              </a:rPr>
              <a:t> </a:t>
            </a:r>
            <a:r>
              <a:rPr lang="en-GB" altLang="cs-CZ" sz="2000" i="1" u="sng" dirty="0" err="1">
                <a:solidFill>
                  <a:schemeClr val="accent2"/>
                </a:solidFill>
              </a:rPr>
              <a:t>poli</a:t>
            </a:r>
            <a:r>
              <a:rPr lang="cs-CZ" altLang="cs-CZ" sz="2000" i="1" u="sng" dirty="0">
                <a:solidFill>
                  <a:schemeClr val="accent2"/>
                </a:solidFill>
              </a:rPr>
              <a:t>tik</a:t>
            </a:r>
            <a:r>
              <a:rPr lang="en-GB" altLang="cs-CZ" sz="2000" i="1" u="sng" dirty="0">
                <a:solidFill>
                  <a:schemeClr val="accent2"/>
                </a:solidFill>
              </a:rPr>
              <a:t>: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A) </a:t>
            </a:r>
            <a:r>
              <a:rPr lang="en-GB" altLang="cs-CZ" sz="2000" i="1" dirty="0" err="1">
                <a:solidFill>
                  <a:srgbClr val="00CC00"/>
                </a:solidFill>
              </a:rPr>
              <a:t>Neutr</a:t>
            </a:r>
            <a:r>
              <a:rPr lang="cs-CZ" altLang="cs-CZ" sz="2000" i="1" dirty="0" err="1">
                <a:solidFill>
                  <a:srgbClr val="00CC00"/>
                </a:solidFill>
              </a:rPr>
              <a:t>ální</a:t>
            </a:r>
            <a:r>
              <a:rPr lang="en-GB" altLang="cs-CZ" sz="2000" dirty="0"/>
              <a:t>- </a:t>
            </a:r>
            <a:r>
              <a:rPr lang="cs-CZ" altLang="cs-CZ" sz="2000" dirty="0"/>
              <a:t>nedělá nic</a:t>
            </a:r>
            <a:r>
              <a:rPr lang="en-GB" altLang="cs-CZ" sz="2000" dirty="0"/>
              <a:t>, e</a:t>
            </a:r>
            <a:r>
              <a:rPr lang="cs-CZ" altLang="cs-CZ" sz="2000" dirty="0"/>
              <a:t>k</a:t>
            </a:r>
            <a:r>
              <a:rPr lang="en-GB" altLang="cs-CZ" sz="2000" dirty="0" err="1"/>
              <a:t>onom</a:t>
            </a:r>
            <a:r>
              <a:rPr lang="cs-CZ" altLang="cs-CZ" sz="2000" dirty="0" err="1"/>
              <a:t>ika</a:t>
            </a:r>
            <a:r>
              <a:rPr lang="cs-CZ" altLang="cs-CZ" sz="2000" dirty="0"/>
              <a:t> do </a:t>
            </a:r>
            <a:r>
              <a:rPr lang="en-GB" altLang="cs-CZ" sz="2000" dirty="0"/>
              <a:t>E</a:t>
            </a:r>
            <a:r>
              <a:rPr lang="en-GB" altLang="cs-CZ" sz="2000" baseline="-25000" dirty="0"/>
              <a:t>1</a:t>
            </a:r>
            <a:endParaRPr lang="en-GB" altLang="cs-CZ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153988" y="619125"/>
          <a:ext cx="48545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692080" imgH="419040" progId="Equation.3">
                  <p:embed/>
                </p:oleObj>
              </mc:Choice>
              <mc:Fallback>
                <p:oleObj name="Rovnice" r:id="rId2" imgW="2692080" imgH="419040" progId="Equation.3">
                  <p:embed/>
                  <p:pic>
                    <p:nvPicPr>
                      <p:cNvPr id="158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619125"/>
                        <a:ext cx="4854575" cy="754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5368925" y="744538"/>
          <a:ext cx="2854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562040" imgH="241200" progId="Equation.3">
                  <p:embed/>
                </p:oleObj>
              </mc:Choice>
              <mc:Fallback>
                <p:oleObj name="Rovnice" r:id="rId4" imgW="1562040" imgH="241200" progId="Equation.3">
                  <p:embed/>
                  <p:pic>
                    <p:nvPicPr>
                      <p:cNvPr id="158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744538"/>
                        <a:ext cx="2854325" cy="438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0" y="-185738"/>
            <a:ext cx="86518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Dočasný n</a:t>
            </a:r>
            <a:r>
              <a:rPr lang="en-GB" altLang="cs-CZ" sz="2800" b="1" i="1">
                <a:solidFill>
                  <a:schemeClr val="tx2"/>
                </a:solidFill>
              </a:rPr>
              <a:t>egativ</a:t>
            </a:r>
            <a:r>
              <a:rPr lang="cs-CZ" altLang="cs-CZ" sz="2800" b="1" i="1">
                <a:solidFill>
                  <a:schemeClr val="tx2"/>
                </a:solidFill>
              </a:rPr>
              <a:t>ní nabídkový šok v modelu </a:t>
            </a:r>
            <a:r>
              <a:rPr lang="en-GB" altLang="cs-CZ" sz="2800" b="1" i="1">
                <a:solidFill>
                  <a:schemeClr val="tx2"/>
                </a:solidFill>
              </a:rPr>
              <a:t>DAS-DAD</a:t>
            </a: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5876925" y="1184275"/>
            <a:ext cx="3268663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 dirty="0"/>
              <a:t>-</a:t>
            </a:r>
            <a:r>
              <a:rPr lang="cs-CZ" altLang="cs-CZ" sz="2000" dirty="0"/>
              <a:t>ceny ropy, počasí, záplavy</a:t>
            </a:r>
            <a:r>
              <a:rPr lang="en-GB" altLang="cs-CZ" sz="2000" dirty="0"/>
              <a:t>…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-permanent</a:t>
            </a:r>
            <a:r>
              <a:rPr lang="cs-CZ" altLang="cs-CZ" sz="2000" dirty="0"/>
              <a:t>ní</a:t>
            </a:r>
            <a:r>
              <a:rPr lang="en-GB" altLang="cs-CZ" sz="2000" dirty="0"/>
              <a:t> X </a:t>
            </a:r>
            <a:r>
              <a:rPr lang="cs-CZ" altLang="cs-CZ" sz="2000" dirty="0"/>
              <a:t>dočasný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cs-CZ" altLang="cs-CZ" sz="2000" i="1" u="sng" dirty="0">
                <a:solidFill>
                  <a:schemeClr val="accent2"/>
                </a:solidFill>
              </a:rPr>
              <a:t>reakce 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ek</a:t>
            </a:r>
            <a:r>
              <a:rPr lang="en-GB" altLang="cs-CZ" sz="2000" i="1" u="sng" dirty="0" err="1">
                <a:solidFill>
                  <a:schemeClr val="accent2"/>
                </a:solidFill>
              </a:rPr>
              <a:t>onomic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kých</a:t>
            </a:r>
            <a:r>
              <a:rPr lang="cs-CZ" altLang="cs-CZ" sz="2000" i="1" u="sng" dirty="0">
                <a:solidFill>
                  <a:schemeClr val="accent2"/>
                </a:solidFill>
              </a:rPr>
              <a:t> </a:t>
            </a:r>
            <a:r>
              <a:rPr lang="en-GB" altLang="cs-CZ" sz="2000" i="1" u="sng" dirty="0" err="1">
                <a:solidFill>
                  <a:schemeClr val="accent2"/>
                </a:solidFill>
              </a:rPr>
              <a:t>poli</a:t>
            </a:r>
            <a:r>
              <a:rPr lang="cs-CZ" altLang="cs-CZ" sz="2000" i="1" u="sng" dirty="0">
                <a:solidFill>
                  <a:schemeClr val="accent2"/>
                </a:solidFill>
              </a:rPr>
              <a:t>tik</a:t>
            </a:r>
            <a:r>
              <a:rPr lang="en-GB" altLang="cs-CZ" sz="2000" i="1" u="sng" dirty="0">
                <a:solidFill>
                  <a:schemeClr val="accent2"/>
                </a:solidFill>
              </a:rPr>
              <a:t>: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A) </a:t>
            </a:r>
            <a:r>
              <a:rPr lang="en-GB" altLang="cs-CZ" sz="2000" i="1" dirty="0" err="1">
                <a:solidFill>
                  <a:srgbClr val="00CC00"/>
                </a:solidFill>
              </a:rPr>
              <a:t>Neutr</a:t>
            </a:r>
            <a:r>
              <a:rPr lang="cs-CZ" altLang="cs-CZ" sz="2000" i="1" dirty="0" err="1">
                <a:solidFill>
                  <a:srgbClr val="00CC00"/>
                </a:solidFill>
              </a:rPr>
              <a:t>ální</a:t>
            </a:r>
            <a:r>
              <a:rPr lang="en-GB" altLang="cs-CZ" sz="2000" dirty="0"/>
              <a:t>- </a:t>
            </a:r>
            <a:r>
              <a:rPr lang="cs-CZ" altLang="cs-CZ" sz="2000" dirty="0"/>
              <a:t>nedělá nic</a:t>
            </a:r>
            <a:r>
              <a:rPr lang="en-GB" altLang="cs-CZ" sz="2000" dirty="0"/>
              <a:t>, e</a:t>
            </a:r>
            <a:r>
              <a:rPr lang="cs-CZ" altLang="cs-CZ" sz="2000" dirty="0"/>
              <a:t>k</a:t>
            </a:r>
            <a:r>
              <a:rPr lang="en-GB" altLang="cs-CZ" sz="2000" dirty="0" err="1"/>
              <a:t>onom</a:t>
            </a:r>
            <a:r>
              <a:rPr lang="cs-CZ" altLang="cs-CZ" sz="2000" dirty="0" err="1"/>
              <a:t>ika</a:t>
            </a:r>
            <a:r>
              <a:rPr lang="cs-CZ" altLang="cs-CZ" sz="2000" dirty="0"/>
              <a:t> do </a:t>
            </a:r>
            <a:r>
              <a:rPr lang="en-GB" altLang="cs-CZ" sz="2000" dirty="0"/>
              <a:t>E</a:t>
            </a:r>
            <a:r>
              <a:rPr lang="en-GB" altLang="cs-CZ" sz="2000" baseline="-25000" dirty="0"/>
              <a:t>1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/>
              <a:t>B) </a:t>
            </a:r>
            <a:r>
              <a:rPr lang="en-GB" altLang="cs-CZ" sz="2000" i="1" dirty="0">
                <a:solidFill>
                  <a:srgbClr val="00CC00"/>
                </a:solidFill>
              </a:rPr>
              <a:t>A</a:t>
            </a:r>
            <a:r>
              <a:rPr lang="cs-CZ" altLang="cs-CZ" sz="2000" i="1" dirty="0">
                <a:solidFill>
                  <a:srgbClr val="00CC00"/>
                </a:solidFill>
              </a:rPr>
              <a:t>k</a:t>
            </a:r>
            <a:r>
              <a:rPr lang="en-GB" altLang="cs-CZ" sz="2000" i="1" dirty="0" err="1">
                <a:solidFill>
                  <a:srgbClr val="00CC00"/>
                </a:solidFill>
              </a:rPr>
              <a:t>omodativ</a:t>
            </a:r>
            <a:r>
              <a:rPr lang="cs-CZ" altLang="cs-CZ" sz="2000" i="1" dirty="0">
                <a:solidFill>
                  <a:srgbClr val="00CC00"/>
                </a:solidFill>
              </a:rPr>
              <a:t>ní</a:t>
            </a:r>
            <a:r>
              <a:rPr lang="en-GB" altLang="cs-CZ" sz="2000" dirty="0"/>
              <a:t>- </a:t>
            </a:r>
            <a:r>
              <a:rPr lang="en-GB" altLang="cs-CZ" sz="2000" dirty="0">
                <a:sym typeface="Symbol" pitchFamily="18" charset="2"/>
              </a:rPr>
              <a:t>DAD </a:t>
            </a:r>
            <a:r>
              <a:rPr lang="cs-CZ" altLang="cs-CZ" sz="2000" dirty="0">
                <a:sym typeface="Symbol" pitchFamily="18" charset="2"/>
              </a:rPr>
              <a:t>pro udržení </a:t>
            </a:r>
            <a:r>
              <a:rPr lang="en-GB" altLang="cs-CZ" sz="2000" dirty="0">
                <a:sym typeface="Symbol" pitchFamily="18" charset="2"/>
              </a:rPr>
              <a:t>Y; </a:t>
            </a:r>
            <a:r>
              <a:rPr lang="cs-CZ" altLang="cs-CZ" sz="2000" dirty="0">
                <a:sym typeface="Symbol" pitchFamily="18" charset="2"/>
              </a:rPr>
              <a:t>do </a:t>
            </a:r>
            <a:r>
              <a:rPr lang="en-GB" altLang="cs-CZ" sz="2000" dirty="0">
                <a:sym typeface="Symbol" pitchFamily="18" charset="2"/>
              </a:rPr>
              <a:t>A- </a:t>
            </a:r>
            <a:r>
              <a:rPr lang="en-GB" altLang="cs-CZ" sz="2000" b="1" i="1" dirty="0">
                <a:latin typeface="Symbol" pitchFamily="18" charset="2"/>
                <a:sym typeface="Symbol" pitchFamily="18" charset="2"/>
              </a:rPr>
              <a:t>p</a:t>
            </a:r>
            <a:endParaRPr lang="en-GB" altLang="cs-CZ" sz="2000" dirty="0">
              <a:sym typeface="Symbol" pitchFamily="18" charset="2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377375"/>
              </p:ext>
            </p:extLst>
          </p:nvPr>
        </p:nvGraphicFramePr>
        <p:xfrm>
          <a:off x="7938" y="1697038"/>
          <a:ext cx="6049962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6" imgW="2419200" imgH="2066760" progId="Word.Picture.8">
                  <p:embed/>
                </p:oleObj>
              </mc:Choice>
              <mc:Fallback>
                <p:oleObj name="Picture" r:id="rId6" imgW="2419200" imgH="2066760" progId="Word.Picture.8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1697038"/>
                        <a:ext cx="6049962" cy="516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153988" y="619125"/>
          <a:ext cx="48545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692080" imgH="419040" progId="Equation.3">
                  <p:embed/>
                </p:oleObj>
              </mc:Choice>
              <mc:Fallback>
                <p:oleObj name="Rovnice" r:id="rId2" imgW="2692080" imgH="419040" progId="Equation.3">
                  <p:embed/>
                  <p:pic>
                    <p:nvPicPr>
                      <p:cNvPr id="175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619125"/>
                        <a:ext cx="4854575" cy="754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739551"/>
              </p:ext>
            </p:extLst>
          </p:nvPr>
        </p:nvGraphicFramePr>
        <p:xfrm>
          <a:off x="7938" y="1697038"/>
          <a:ext cx="6049962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2419200" imgH="2066760" progId="Word.Picture.8">
                  <p:embed/>
                </p:oleObj>
              </mc:Choice>
              <mc:Fallback>
                <p:oleObj name="Picture" r:id="rId4" imgW="2419200" imgH="2066760" progId="Word.Picture.8">
                  <p:embed/>
                  <p:pic>
                    <p:nvPicPr>
                      <p:cNvPr id="175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1697038"/>
                        <a:ext cx="6049962" cy="516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5368925" y="744538"/>
          <a:ext cx="2854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562040" imgH="241200" progId="Equation.3">
                  <p:embed/>
                </p:oleObj>
              </mc:Choice>
              <mc:Fallback>
                <p:oleObj name="Rovnice" r:id="rId6" imgW="1562040" imgH="241200" progId="Equation.3">
                  <p:embed/>
                  <p:pic>
                    <p:nvPicPr>
                      <p:cNvPr id="175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744538"/>
                        <a:ext cx="2854325" cy="438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5876925" y="1184275"/>
            <a:ext cx="326866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 dirty="0"/>
              <a:t>-</a:t>
            </a:r>
            <a:r>
              <a:rPr lang="cs-CZ" altLang="cs-CZ" sz="2000" dirty="0"/>
              <a:t>ceny ropy, počasí, záplavy</a:t>
            </a:r>
            <a:r>
              <a:rPr lang="en-GB" altLang="cs-CZ" sz="2000" dirty="0"/>
              <a:t>…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-permanent</a:t>
            </a:r>
            <a:r>
              <a:rPr lang="cs-CZ" altLang="cs-CZ" sz="2000" dirty="0"/>
              <a:t>ní</a:t>
            </a:r>
            <a:r>
              <a:rPr lang="en-GB" altLang="cs-CZ" sz="2000" dirty="0"/>
              <a:t> X </a:t>
            </a:r>
            <a:r>
              <a:rPr lang="cs-CZ" altLang="cs-CZ" sz="2000" dirty="0"/>
              <a:t>dočasný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cs-CZ" altLang="cs-CZ" sz="2000" i="1" u="sng" dirty="0">
                <a:solidFill>
                  <a:schemeClr val="accent2"/>
                </a:solidFill>
              </a:rPr>
              <a:t>reakce 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ek</a:t>
            </a:r>
            <a:r>
              <a:rPr lang="en-GB" altLang="cs-CZ" sz="2000" i="1" u="sng" dirty="0" err="1">
                <a:solidFill>
                  <a:schemeClr val="accent2"/>
                </a:solidFill>
              </a:rPr>
              <a:t>onomic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kých</a:t>
            </a:r>
            <a:r>
              <a:rPr lang="cs-CZ" altLang="cs-CZ" sz="2000" i="1" u="sng" dirty="0">
                <a:solidFill>
                  <a:schemeClr val="accent2"/>
                </a:solidFill>
              </a:rPr>
              <a:t> </a:t>
            </a:r>
            <a:r>
              <a:rPr lang="en-GB" altLang="cs-CZ" sz="2000" i="1" u="sng" dirty="0" err="1">
                <a:solidFill>
                  <a:schemeClr val="accent2"/>
                </a:solidFill>
              </a:rPr>
              <a:t>poli</a:t>
            </a:r>
            <a:r>
              <a:rPr lang="cs-CZ" altLang="cs-CZ" sz="2000" i="1" u="sng" dirty="0">
                <a:solidFill>
                  <a:schemeClr val="accent2"/>
                </a:solidFill>
              </a:rPr>
              <a:t>tik</a:t>
            </a:r>
            <a:r>
              <a:rPr lang="en-GB" altLang="cs-CZ" sz="2000" i="1" u="sng" dirty="0">
                <a:solidFill>
                  <a:schemeClr val="accent2"/>
                </a:solidFill>
              </a:rPr>
              <a:t>: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A) </a:t>
            </a:r>
            <a:r>
              <a:rPr lang="en-GB" altLang="cs-CZ" sz="2000" i="1" dirty="0" err="1">
                <a:solidFill>
                  <a:srgbClr val="00CC00"/>
                </a:solidFill>
              </a:rPr>
              <a:t>Neutr</a:t>
            </a:r>
            <a:r>
              <a:rPr lang="cs-CZ" altLang="cs-CZ" sz="2000" i="1" dirty="0" err="1">
                <a:solidFill>
                  <a:srgbClr val="00CC00"/>
                </a:solidFill>
              </a:rPr>
              <a:t>ální</a:t>
            </a:r>
            <a:r>
              <a:rPr lang="en-GB" altLang="cs-CZ" sz="2000" dirty="0"/>
              <a:t>- </a:t>
            </a:r>
            <a:r>
              <a:rPr lang="cs-CZ" altLang="cs-CZ" sz="2000" dirty="0"/>
              <a:t>nedělá nic</a:t>
            </a:r>
            <a:r>
              <a:rPr lang="en-GB" altLang="cs-CZ" sz="2000" dirty="0"/>
              <a:t>, e</a:t>
            </a:r>
            <a:r>
              <a:rPr lang="cs-CZ" altLang="cs-CZ" sz="2000" dirty="0"/>
              <a:t>k</a:t>
            </a:r>
            <a:r>
              <a:rPr lang="en-GB" altLang="cs-CZ" sz="2000" dirty="0" err="1"/>
              <a:t>onom</a:t>
            </a:r>
            <a:r>
              <a:rPr lang="cs-CZ" altLang="cs-CZ" sz="2000" dirty="0" err="1"/>
              <a:t>ika</a:t>
            </a:r>
            <a:r>
              <a:rPr lang="cs-CZ" altLang="cs-CZ" sz="2000" dirty="0"/>
              <a:t> do </a:t>
            </a:r>
            <a:r>
              <a:rPr lang="en-GB" altLang="cs-CZ" sz="2000" dirty="0"/>
              <a:t>E</a:t>
            </a:r>
            <a:r>
              <a:rPr lang="en-GB" altLang="cs-CZ" sz="2000" baseline="-25000" dirty="0"/>
              <a:t>1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/>
              <a:t>B) </a:t>
            </a:r>
            <a:r>
              <a:rPr lang="en-GB" altLang="cs-CZ" sz="2000" i="1" dirty="0">
                <a:solidFill>
                  <a:srgbClr val="00CC00"/>
                </a:solidFill>
              </a:rPr>
              <a:t>A</a:t>
            </a:r>
            <a:r>
              <a:rPr lang="cs-CZ" altLang="cs-CZ" sz="2000" i="1" dirty="0">
                <a:solidFill>
                  <a:srgbClr val="00CC00"/>
                </a:solidFill>
              </a:rPr>
              <a:t>k</a:t>
            </a:r>
            <a:r>
              <a:rPr lang="en-GB" altLang="cs-CZ" sz="2000" i="1" dirty="0" err="1">
                <a:solidFill>
                  <a:srgbClr val="00CC00"/>
                </a:solidFill>
              </a:rPr>
              <a:t>omodativ</a:t>
            </a:r>
            <a:r>
              <a:rPr lang="cs-CZ" altLang="cs-CZ" sz="2000" i="1" dirty="0">
                <a:solidFill>
                  <a:srgbClr val="00CC00"/>
                </a:solidFill>
              </a:rPr>
              <a:t>ní</a:t>
            </a:r>
            <a:r>
              <a:rPr lang="en-GB" altLang="cs-CZ" sz="2000" dirty="0"/>
              <a:t>- </a:t>
            </a:r>
            <a:r>
              <a:rPr lang="en-GB" altLang="cs-CZ" sz="2000" dirty="0">
                <a:sym typeface="Symbol" pitchFamily="18" charset="2"/>
              </a:rPr>
              <a:t>DAD </a:t>
            </a:r>
            <a:r>
              <a:rPr lang="cs-CZ" altLang="cs-CZ" sz="2000" dirty="0">
                <a:sym typeface="Symbol" pitchFamily="18" charset="2"/>
              </a:rPr>
              <a:t>pro udržení </a:t>
            </a:r>
            <a:r>
              <a:rPr lang="en-GB" altLang="cs-CZ" sz="2000" dirty="0">
                <a:sym typeface="Symbol" pitchFamily="18" charset="2"/>
              </a:rPr>
              <a:t>Y; </a:t>
            </a:r>
            <a:r>
              <a:rPr lang="cs-CZ" altLang="cs-CZ" sz="2000" dirty="0">
                <a:sym typeface="Symbol" pitchFamily="18" charset="2"/>
              </a:rPr>
              <a:t>do </a:t>
            </a:r>
            <a:r>
              <a:rPr lang="en-GB" altLang="cs-CZ" sz="2000" dirty="0">
                <a:sym typeface="Symbol" pitchFamily="18" charset="2"/>
              </a:rPr>
              <a:t>A- </a:t>
            </a:r>
            <a:r>
              <a:rPr lang="en-GB" altLang="cs-CZ" sz="2000" b="1" i="1" dirty="0">
                <a:latin typeface="Symbol" pitchFamily="18" charset="2"/>
                <a:sym typeface="Symbol" pitchFamily="18" charset="2"/>
              </a:rPr>
              <a:t>p</a:t>
            </a:r>
            <a:endParaRPr lang="en-GB" altLang="cs-CZ" sz="20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GB" altLang="cs-CZ" sz="2000" dirty="0">
                <a:sym typeface="Symbol" pitchFamily="18" charset="2"/>
              </a:rPr>
              <a:t>C) </a:t>
            </a:r>
            <a:r>
              <a:rPr lang="cs-CZ" altLang="cs-CZ" sz="2000" i="1" dirty="0">
                <a:solidFill>
                  <a:srgbClr val="00CC00"/>
                </a:solidFill>
                <a:sym typeface="Symbol" pitchFamily="18" charset="2"/>
              </a:rPr>
              <a:t>Vyhlazující</a:t>
            </a:r>
            <a:r>
              <a:rPr lang="en-GB" altLang="cs-CZ" sz="2000" dirty="0">
                <a:sym typeface="Symbol" pitchFamily="18" charset="2"/>
              </a:rPr>
              <a:t>- DAD, Y, stab</a:t>
            </a:r>
            <a:r>
              <a:rPr lang="cs-CZ" altLang="cs-CZ" sz="2000" dirty="0">
                <a:sym typeface="Symbol" pitchFamily="18" charset="2"/>
              </a:rPr>
              <a:t>i</a:t>
            </a:r>
            <a:r>
              <a:rPr lang="en-GB" altLang="cs-CZ" sz="2000" dirty="0">
                <a:sym typeface="Symbol" pitchFamily="18" charset="2"/>
              </a:rPr>
              <a:t>l</a:t>
            </a:r>
            <a:r>
              <a:rPr lang="cs-CZ" altLang="cs-CZ" sz="2000" dirty="0">
                <a:sym typeface="Symbol" pitchFamily="18" charset="2"/>
              </a:rPr>
              <a:t>ní</a:t>
            </a:r>
            <a:r>
              <a:rPr lang="en-GB" altLang="cs-CZ" sz="2000" dirty="0">
                <a:sym typeface="Symbol" pitchFamily="18" charset="2"/>
              </a:rPr>
              <a:t> </a:t>
            </a:r>
            <a:r>
              <a:rPr lang="en-GB" altLang="cs-CZ" sz="2000" b="1" i="1" dirty="0">
                <a:latin typeface="Symbol" pitchFamily="18" charset="2"/>
                <a:sym typeface="Symbol" pitchFamily="18" charset="2"/>
              </a:rPr>
              <a:t>p</a:t>
            </a:r>
            <a:r>
              <a:rPr lang="en-GB" altLang="cs-CZ" sz="2000" dirty="0">
                <a:sym typeface="Symbol" pitchFamily="18" charset="2"/>
              </a:rPr>
              <a:t>; </a:t>
            </a:r>
            <a:r>
              <a:rPr lang="cs-CZ" altLang="cs-CZ" sz="2000" dirty="0">
                <a:sym typeface="Symbol" pitchFamily="18" charset="2"/>
              </a:rPr>
              <a:t>ale pokud je šok pouze dočasný</a:t>
            </a:r>
            <a:r>
              <a:rPr lang="en-GB" altLang="cs-CZ" sz="2000" dirty="0">
                <a:sym typeface="Symbol" pitchFamily="18" charset="2"/>
              </a:rPr>
              <a:t> (</a:t>
            </a:r>
            <a:r>
              <a:rPr lang="cs-CZ" altLang="cs-CZ" sz="2000" dirty="0">
                <a:sym typeface="Symbol" pitchFamily="18" charset="2"/>
              </a:rPr>
              <a:t>tedy </a:t>
            </a:r>
            <a:r>
              <a:rPr lang="en-GB" altLang="cs-CZ" sz="2000" dirty="0">
                <a:sym typeface="Symbol" pitchFamily="18" charset="2"/>
              </a:rPr>
              <a:t>DAS </a:t>
            </a:r>
            <a:r>
              <a:rPr lang="cs-CZ" altLang="cs-CZ" sz="2000" dirty="0">
                <a:sym typeface="Symbol" pitchFamily="18" charset="2"/>
              </a:rPr>
              <a:t>zpět do </a:t>
            </a:r>
            <a:r>
              <a:rPr lang="en-GB" altLang="cs-CZ" sz="2000" dirty="0">
                <a:sym typeface="Symbol" pitchFamily="18" charset="2"/>
              </a:rPr>
              <a:t>DAS</a:t>
            </a:r>
            <a:r>
              <a:rPr lang="en-GB" altLang="cs-CZ" sz="2000" baseline="-25000" dirty="0">
                <a:sym typeface="Symbol" pitchFamily="18" charset="2"/>
              </a:rPr>
              <a:t>0</a:t>
            </a:r>
            <a:r>
              <a:rPr lang="en-GB" altLang="cs-CZ" sz="2000" dirty="0">
                <a:sym typeface="Symbol" pitchFamily="18" charset="2"/>
              </a:rPr>
              <a:t>), </a:t>
            </a:r>
            <a:r>
              <a:rPr lang="cs-CZ" altLang="cs-CZ" sz="2000" dirty="0">
                <a:sym typeface="Symbol" pitchFamily="18" charset="2"/>
              </a:rPr>
              <a:t>pak je riziko </a:t>
            </a:r>
            <a:r>
              <a:rPr lang="en-GB" altLang="cs-CZ" sz="2000" dirty="0" err="1">
                <a:sym typeface="Symbol" pitchFamily="18" charset="2"/>
              </a:rPr>
              <a:t>defla</a:t>
            </a:r>
            <a:r>
              <a:rPr lang="cs-CZ" altLang="cs-CZ" sz="2000" dirty="0" err="1">
                <a:sym typeface="Symbol" pitchFamily="18" charset="2"/>
              </a:rPr>
              <a:t>ce</a:t>
            </a:r>
            <a:endParaRPr lang="en-GB" altLang="cs-CZ" sz="20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GB" altLang="cs-CZ" sz="2000" dirty="0">
                <a:sym typeface="Symbol" pitchFamily="18" charset="2"/>
              </a:rPr>
              <a:t>-</a:t>
            </a:r>
            <a:r>
              <a:rPr lang="cs-CZ" altLang="cs-CZ" sz="2000" dirty="0">
                <a:sym typeface="Symbol" pitchFamily="18" charset="2"/>
              </a:rPr>
              <a:t>další k</a:t>
            </a:r>
            <a:r>
              <a:rPr lang="en-GB" altLang="cs-CZ" sz="2000" dirty="0" err="1">
                <a:sym typeface="Symbol" pitchFamily="18" charset="2"/>
              </a:rPr>
              <a:t>ompli</a:t>
            </a:r>
            <a:r>
              <a:rPr lang="cs-CZ" altLang="cs-CZ" sz="2000" dirty="0" err="1">
                <a:sym typeface="Symbol" pitchFamily="18" charset="2"/>
              </a:rPr>
              <a:t>kace</a:t>
            </a:r>
            <a:r>
              <a:rPr lang="en-GB" altLang="cs-CZ" sz="2000" dirty="0">
                <a:sym typeface="Symbol" pitchFamily="18" charset="2"/>
              </a:rPr>
              <a:t>- </a:t>
            </a:r>
            <a:r>
              <a:rPr lang="cs-CZ" altLang="cs-CZ" sz="2000" dirty="0">
                <a:sym typeface="Symbol" pitchFamily="18" charset="2"/>
              </a:rPr>
              <a:t>posuny potenciálního produktu během nabídkových šoků</a:t>
            </a:r>
            <a:endParaRPr lang="en-GB" altLang="cs-CZ" sz="2000" dirty="0">
              <a:sym typeface="Symbol" pitchFamily="18" charset="2"/>
            </a:endParaRP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0" y="-185738"/>
            <a:ext cx="86518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Dočasný n</a:t>
            </a:r>
            <a:r>
              <a:rPr lang="en-GB" altLang="cs-CZ" sz="2800" b="1" i="1">
                <a:solidFill>
                  <a:schemeClr val="tx2"/>
                </a:solidFill>
              </a:rPr>
              <a:t>egativ</a:t>
            </a:r>
            <a:r>
              <a:rPr lang="cs-CZ" altLang="cs-CZ" sz="2800" b="1" i="1">
                <a:solidFill>
                  <a:schemeClr val="tx2"/>
                </a:solidFill>
              </a:rPr>
              <a:t>ní nabídkový šok v modelu </a:t>
            </a:r>
            <a:r>
              <a:rPr lang="en-GB" altLang="cs-CZ" sz="2800" b="1" i="1">
                <a:solidFill>
                  <a:schemeClr val="tx2"/>
                </a:solidFill>
              </a:rPr>
              <a:t>DAS-DAD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542925" y="-185738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Negativ</a:t>
            </a:r>
            <a:r>
              <a:rPr lang="cs-CZ" altLang="cs-CZ" sz="2800" b="1" i="1">
                <a:solidFill>
                  <a:schemeClr val="tx2"/>
                </a:solidFill>
              </a:rPr>
              <a:t>ní nabídkový šok v modelu </a:t>
            </a:r>
            <a:r>
              <a:rPr lang="en-GB" altLang="cs-CZ" sz="2800" b="1" i="1">
                <a:solidFill>
                  <a:schemeClr val="tx2"/>
                </a:solidFill>
              </a:rPr>
              <a:t>DAS-DAD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731838" y="1377950"/>
          <a:ext cx="5487987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048120" imgH="2743200" progId="Word.Picture.8">
                  <p:embed/>
                </p:oleObj>
              </mc:Choice>
              <mc:Fallback>
                <p:oleObj name="Picture" r:id="rId2" imgW="3048120" imgH="2743200" progId="Word.Picture.8">
                  <p:embed/>
                  <p:pic>
                    <p:nvPicPr>
                      <p:cNvPr id="159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377950"/>
                        <a:ext cx="5487987" cy="493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163513" y="677863"/>
            <a:ext cx="8291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cs-CZ" altLang="cs-CZ" sz="2000" dirty="0"/>
              <a:t>Š</a:t>
            </a:r>
            <a:r>
              <a:rPr lang="en-GB" altLang="cs-CZ" sz="2000" dirty="0"/>
              <a:t>ok</a:t>
            </a:r>
            <a:r>
              <a:rPr lang="cs-CZ" altLang="cs-CZ" sz="2000" dirty="0"/>
              <a:t>y do cenové hladiny vs. Šoky do inflace</a:t>
            </a:r>
            <a:endParaRPr lang="en-GB" altLang="cs-CZ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187228D9-2652-D410-7C6D-18F347BE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86" y="541684"/>
            <a:ext cx="7676749" cy="57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577895BB-3FE7-437F-A3DF-EDE28D62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29" y="492912"/>
            <a:ext cx="8320542" cy="587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54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153988" y="619125"/>
          <a:ext cx="48545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692080" imgH="419040" progId="Equation.3">
                  <p:embed/>
                </p:oleObj>
              </mc:Choice>
              <mc:Fallback>
                <p:oleObj name="Rovnice" r:id="rId2" imgW="2692080" imgH="419040" progId="Equation.3">
                  <p:embed/>
                  <p:pic>
                    <p:nvPicPr>
                      <p:cNvPr id="162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619125"/>
                        <a:ext cx="4854575" cy="754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223838" y="1646238"/>
          <a:ext cx="6430962" cy="521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571840" imgH="2085840" progId="Word.Picture.8">
                  <p:embed/>
                </p:oleObj>
              </mc:Choice>
              <mc:Fallback>
                <p:oleObj name="Obrázek" r:id="rId4" imgW="2571840" imgH="2085840" progId="Word.Picture.8">
                  <p:embed/>
                  <p:pic>
                    <p:nvPicPr>
                      <p:cNvPr id="162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1646238"/>
                        <a:ext cx="6430962" cy="521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5368925" y="744538"/>
          <a:ext cx="2854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562040" imgH="241200" progId="Equation.3">
                  <p:embed/>
                </p:oleObj>
              </mc:Choice>
              <mc:Fallback>
                <p:oleObj name="Rovnice" r:id="rId6" imgW="1562040" imgH="241200" progId="Equation.3">
                  <p:embed/>
                  <p:pic>
                    <p:nvPicPr>
                      <p:cNvPr id="162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744538"/>
                        <a:ext cx="2854325" cy="438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0" y="-185738"/>
            <a:ext cx="8986838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Permanentní  n</a:t>
            </a:r>
            <a:r>
              <a:rPr lang="en-GB" altLang="cs-CZ" sz="2800" b="1" i="1">
                <a:solidFill>
                  <a:schemeClr val="tx2"/>
                </a:solidFill>
              </a:rPr>
              <a:t>egativ</a:t>
            </a:r>
            <a:r>
              <a:rPr lang="cs-CZ" altLang="cs-CZ" sz="2800" b="1" i="1">
                <a:solidFill>
                  <a:schemeClr val="tx2"/>
                </a:solidFill>
              </a:rPr>
              <a:t>ní nabídkový šok v modelu </a:t>
            </a:r>
            <a:r>
              <a:rPr lang="en-GB" altLang="cs-CZ" sz="2800" b="1" i="1">
                <a:solidFill>
                  <a:schemeClr val="tx2"/>
                </a:solidFill>
              </a:rPr>
              <a:t>DAS-DAD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Determinant</a:t>
            </a:r>
            <a:r>
              <a:rPr lang="cs-CZ" altLang="cs-CZ" sz="2800" b="1" i="1">
                <a:solidFill>
                  <a:schemeClr val="tx2"/>
                </a:solidFill>
              </a:rPr>
              <a:t>y i</a:t>
            </a:r>
            <a:r>
              <a:rPr lang="en-GB" altLang="cs-CZ" sz="2800" b="1" i="1">
                <a:solidFill>
                  <a:schemeClr val="tx2"/>
                </a:solidFill>
              </a:rPr>
              <a:t>nfla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206375" y="614363"/>
            <a:ext cx="8691563" cy="26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cs-CZ" altLang="cs-CZ" sz="2000" b="1" i="1" dirty="0">
                <a:solidFill>
                  <a:schemeClr val="accent2"/>
                </a:solidFill>
              </a:rPr>
              <a:t>Poptávkou tažená </a:t>
            </a:r>
            <a:r>
              <a:rPr lang="en-GB" altLang="cs-CZ" sz="2000" b="1" i="1" dirty="0">
                <a:solidFill>
                  <a:schemeClr val="accent2"/>
                </a:solidFill>
              </a:rPr>
              <a:t>X </a:t>
            </a:r>
            <a:r>
              <a:rPr lang="cs-CZ" altLang="cs-CZ" sz="2000" b="1" i="1" dirty="0">
                <a:solidFill>
                  <a:schemeClr val="accent2"/>
                </a:solidFill>
              </a:rPr>
              <a:t>nabídkou tlačená i</a:t>
            </a:r>
            <a:r>
              <a:rPr lang="en-GB" altLang="cs-CZ" sz="2000" b="1" i="1" dirty="0" err="1">
                <a:solidFill>
                  <a:schemeClr val="accent2"/>
                </a:solidFill>
              </a:rPr>
              <a:t>nfla</a:t>
            </a:r>
            <a:r>
              <a:rPr lang="cs-CZ" altLang="cs-CZ" sz="2000" b="1" i="1" dirty="0" err="1">
                <a:solidFill>
                  <a:schemeClr val="accent2"/>
                </a:solidFill>
              </a:rPr>
              <a:t>ce</a:t>
            </a:r>
            <a:r>
              <a:rPr lang="cs-CZ" altLang="cs-CZ" sz="2000" b="1" i="1" dirty="0">
                <a:solidFill>
                  <a:schemeClr val="accent2"/>
                </a:solidFill>
              </a:rPr>
              <a:t>, stagflace</a:t>
            </a:r>
            <a:endParaRPr lang="en-GB" altLang="cs-CZ" sz="2000" b="1" i="1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cs-CZ" altLang="cs-CZ" sz="2000" u="sng" dirty="0">
                <a:solidFill>
                  <a:srgbClr val="00CC00"/>
                </a:solidFill>
              </a:rPr>
              <a:t>Poptávkové </a:t>
            </a:r>
            <a:r>
              <a:rPr lang="en-GB" altLang="cs-CZ" sz="2000" u="sng" dirty="0" err="1">
                <a:solidFill>
                  <a:srgbClr val="00CC00"/>
                </a:solidFill>
              </a:rPr>
              <a:t>efe</a:t>
            </a:r>
            <a:r>
              <a:rPr lang="cs-CZ" altLang="cs-CZ" sz="2000" u="sng" dirty="0" err="1">
                <a:solidFill>
                  <a:srgbClr val="00CC00"/>
                </a:solidFill>
              </a:rPr>
              <a:t>kty</a:t>
            </a:r>
            <a:r>
              <a:rPr lang="en-GB" altLang="cs-CZ" sz="2000" dirty="0"/>
              <a:t>-1) M</a:t>
            </a:r>
            <a:r>
              <a:rPr lang="cs-CZ" altLang="cs-CZ" sz="2000" dirty="0" err="1"/>
              <a:t>ěnová</a:t>
            </a:r>
            <a:r>
              <a:rPr lang="cs-CZ" altLang="cs-CZ" sz="2000" dirty="0"/>
              <a:t> politika</a:t>
            </a:r>
            <a:r>
              <a:rPr lang="en-GB" altLang="cs-CZ" sz="2000" dirty="0"/>
              <a:t>; 2) </a:t>
            </a:r>
            <a:r>
              <a:rPr lang="en-GB" altLang="cs-CZ" sz="2000" dirty="0" err="1"/>
              <a:t>Fis</a:t>
            </a:r>
            <a:r>
              <a:rPr lang="cs-CZ" altLang="cs-CZ" sz="2000" dirty="0" err="1"/>
              <a:t>kální</a:t>
            </a:r>
            <a:r>
              <a:rPr lang="cs-CZ" altLang="cs-CZ" sz="2000" dirty="0"/>
              <a:t> pol.</a:t>
            </a:r>
            <a:r>
              <a:rPr lang="en-GB" altLang="cs-CZ" sz="2000" dirty="0"/>
              <a:t>; 3) </a:t>
            </a:r>
            <a:r>
              <a:rPr lang="cs-CZ" altLang="cs-CZ" sz="2000" dirty="0"/>
              <a:t>Šoky do </a:t>
            </a:r>
            <a:r>
              <a:rPr lang="en-GB" altLang="cs-CZ" sz="2000" dirty="0"/>
              <a:t>M</a:t>
            </a:r>
            <a:r>
              <a:rPr lang="en-GB" altLang="cs-CZ" sz="2000" baseline="30000" dirty="0"/>
              <a:t>D</a:t>
            </a:r>
            <a:r>
              <a:rPr lang="en-GB" altLang="cs-CZ" sz="2000" dirty="0"/>
              <a:t>; 4) </a:t>
            </a:r>
            <a:r>
              <a:rPr lang="cs-CZ" altLang="cs-CZ" sz="2000" dirty="0"/>
              <a:t>Mzdy</a:t>
            </a:r>
            <a:r>
              <a:rPr lang="en-GB" altLang="cs-CZ" sz="2000" dirty="0"/>
              <a:t>...</a:t>
            </a:r>
          </a:p>
          <a:p>
            <a:pPr>
              <a:spcBef>
                <a:spcPct val="30000"/>
              </a:spcBef>
            </a:pPr>
            <a:r>
              <a:rPr lang="cs-CZ" altLang="cs-CZ" sz="2000" u="sng" dirty="0">
                <a:solidFill>
                  <a:srgbClr val="00CC00"/>
                </a:solidFill>
              </a:rPr>
              <a:t>Nabídkové </a:t>
            </a:r>
            <a:r>
              <a:rPr lang="en-GB" altLang="cs-CZ" sz="2000" u="sng" dirty="0" err="1">
                <a:solidFill>
                  <a:srgbClr val="00CC00"/>
                </a:solidFill>
              </a:rPr>
              <a:t>efe</a:t>
            </a:r>
            <a:r>
              <a:rPr lang="cs-CZ" altLang="cs-CZ" sz="2000" u="sng" dirty="0" err="1">
                <a:solidFill>
                  <a:srgbClr val="00CC00"/>
                </a:solidFill>
              </a:rPr>
              <a:t>kty</a:t>
            </a:r>
            <a:r>
              <a:rPr lang="en-GB" altLang="cs-CZ" sz="2000" dirty="0"/>
              <a:t>- 1) </a:t>
            </a:r>
            <a:r>
              <a:rPr lang="en-GB" altLang="cs-CZ" sz="2000" dirty="0" err="1"/>
              <a:t>Negativ</a:t>
            </a:r>
            <a:r>
              <a:rPr lang="cs-CZ" altLang="cs-CZ" sz="2000" dirty="0"/>
              <a:t>ní nabídkové šoky</a:t>
            </a:r>
            <a:r>
              <a:rPr lang="en-GB" altLang="cs-CZ" sz="2000" dirty="0"/>
              <a:t> (</a:t>
            </a:r>
            <a:r>
              <a:rPr lang="cs-CZ" altLang="cs-CZ" sz="2000" dirty="0"/>
              <a:t>ceny ropy</a:t>
            </a:r>
            <a:r>
              <a:rPr lang="en-GB" altLang="cs-CZ" sz="2000" dirty="0"/>
              <a:t>); 2) </a:t>
            </a:r>
            <a:r>
              <a:rPr lang="cs-CZ" altLang="cs-CZ" sz="2000" dirty="0"/>
              <a:t>Cenové 			deregulace</a:t>
            </a:r>
            <a:r>
              <a:rPr lang="en-GB" altLang="cs-CZ" sz="2000" dirty="0"/>
              <a:t>; 3) </a:t>
            </a:r>
            <a:r>
              <a:rPr lang="cs-CZ" altLang="cs-CZ" sz="2000" dirty="0"/>
              <a:t>Zvýšení nepřímých daní </a:t>
            </a:r>
            <a:r>
              <a:rPr lang="en-GB" altLang="cs-CZ" sz="2000" dirty="0"/>
              <a:t>(</a:t>
            </a:r>
            <a:r>
              <a:rPr lang="cs-CZ" altLang="cs-CZ" sz="2000" dirty="0"/>
              <a:t>DPH</a:t>
            </a:r>
            <a:r>
              <a:rPr lang="en-GB" altLang="cs-CZ" sz="2000" dirty="0"/>
              <a:t>); 4) </a:t>
            </a:r>
            <a:r>
              <a:rPr lang="cs-CZ" altLang="cs-CZ" sz="2000" dirty="0"/>
              <a:t>Změny </a:t>
            </a:r>
            <a:r>
              <a:rPr lang="en-GB" altLang="cs-CZ" sz="2000" dirty="0"/>
              <a:t>L</a:t>
            </a:r>
            <a:r>
              <a:rPr lang="en-GB" altLang="cs-CZ" sz="2000" baseline="30000" dirty="0"/>
              <a:t>S</a:t>
            </a:r>
            <a:r>
              <a:rPr lang="en-GB" altLang="cs-CZ" sz="2000" dirty="0"/>
              <a:t>;</a:t>
            </a:r>
          </a:p>
          <a:p>
            <a:pPr>
              <a:spcBef>
                <a:spcPct val="30000"/>
              </a:spcBef>
            </a:pPr>
            <a:r>
              <a:rPr lang="cs-CZ" altLang="cs-CZ" sz="2000" i="1" dirty="0"/>
              <a:t>Devizový kurz</a:t>
            </a:r>
            <a:r>
              <a:rPr lang="en-US" altLang="cs-CZ" sz="2000" i="1" dirty="0"/>
              <a:t>- </a:t>
            </a:r>
            <a:r>
              <a:rPr lang="cs-CZ" altLang="cs-CZ" sz="2000" i="1" dirty="0"/>
              <a:t>kombinace nabídkových a poptávkových vlivů</a:t>
            </a:r>
            <a:endParaRPr lang="en-US" altLang="cs-CZ" sz="2000" i="1" dirty="0"/>
          </a:p>
          <a:p>
            <a:pPr>
              <a:spcBef>
                <a:spcPct val="30000"/>
              </a:spcBef>
            </a:pPr>
            <a:r>
              <a:rPr lang="en-GB" altLang="cs-CZ" sz="2000" dirty="0"/>
              <a:t>Milton Friedman </a:t>
            </a:r>
            <a:r>
              <a:rPr lang="en-GB" altLang="cs-CZ" sz="2000" i="1" dirty="0"/>
              <a:t>“</a:t>
            </a:r>
            <a:r>
              <a:rPr lang="en-GB" altLang="cs-CZ" sz="2000" i="1" dirty="0" err="1"/>
              <a:t>infla</a:t>
            </a:r>
            <a:r>
              <a:rPr lang="cs-CZ" altLang="cs-CZ" sz="2000" i="1" dirty="0" err="1"/>
              <a:t>ce</a:t>
            </a:r>
            <a:r>
              <a:rPr lang="cs-CZ" altLang="cs-CZ" sz="2000" i="1" dirty="0"/>
              <a:t> je vždy a všude </a:t>
            </a:r>
            <a:r>
              <a:rPr lang="en-GB" altLang="cs-CZ" sz="2000" i="1" dirty="0" err="1"/>
              <a:t>monet</a:t>
            </a:r>
            <a:r>
              <a:rPr lang="cs-CZ" altLang="cs-CZ" sz="2000" i="1" dirty="0" err="1"/>
              <a:t>ární</a:t>
            </a:r>
            <a:r>
              <a:rPr lang="cs-CZ" altLang="cs-CZ" sz="2000" i="1" dirty="0"/>
              <a:t> f</a:t>
            </a:r>
            <a:r>
              <a:rPr lang="en-GB" altLang="cs-CZ" sz="2000" i="1" dirty="0" err="1"/>
              <a:t>enom</a:t>
            </a:r>
            <a:r>
              <a:rPr lang="cs-CZ" altLang="cs-CZ" sz="2000" i="1" dirty="0" err="1"/>
              <a:t>én</a:t>
            </a:r>
            <a:r>
              <a:rPr lang="en-GB" altLang="cs-CZ" sz="2000" i="1" dirty="0"/>
              <a:t>”</a:t>
            </a:r>
          </a:p>
          <a:p>
            <a:pPr>
              <a:spcBef>
                <a:spcPct val="30000"/>
              </a:spcBef>
            </a:pPr>
            <a:r>
              <a:rPr lang="en-GB" altLang="cs-CZ" sz="2000" dirty="0" err="1"/>
              <a:t>Infla</a:t>
            </a:r>
            <a:r>
              <a:rPr lang="cs-CZ" altLang="cs-CZ" sz="2000" dirty="0" err="1"/>
              <a:t>ce</a:t>
            </a:r>
            <a:r>
              <a:rPr lang="cs-CZ" altLang="cs-CZ" sz="2000" dirty="0"/>
              <a:t> a tempo růstu peněz relativně k </a:t>
            </a:r>
            <a:r>
              <a:rPr lang="en-GB" altLang="cs-CZ" sz="2000" dirty="0"/>
              <a:t>re</a:t>
            </a:r>
            <a:r>
              <a:rPr lang="cs-CZ" altLang="cs-CZ" sz="2000" dirty="0" err="1"/>
              <a:t>álnému</a:t>
            </a:r>
            <a:r>
              <a:rPr lang="cs-CZ" altLang="cs-CZ" sz="2000" dirty="0"/>
              <a:t> důchodu</a:t>
            </a:r>
            <a:endParaRPr lang="en-GB" altLang="cs-CZ" sz="2000" dirty="0">
              <a:sym typeface="Symbol" pitchFamily="18" charset="2"/>
            </a:endParaRPr>
          </a:p>
        </p:txBody>
      </p:sp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698500" y="3262313"/>
          <a:ext cx="7391400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astrový obrázek" r:id="rId2" imgW="9307224" imgH="4704762" progId="Paint.Picture">
                  <p:embed/>
                </p:oleObj>
              </mc:Choice>
              <mc:Fallback>
                <p:oleObj name="Rastrový obrázek" r:id="rId2" imgW="9307224" imgH="4704762" progId="Paint.Picture">
                  <p:embed/>
                  <p:pic>
                    <p:nvPicPr>
                      <p:cNvPr id="146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262313"/>
                        <a:ext cx="7391400" cy="373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6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6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0" y="-185738"/>
            <a:ext cx="91440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Pozitivní nabídkový šok v modelu </a:t>
            </a:r>
            <a:r>
              <a:rPr lang="en-GB" altLang="cs-CZ" sz="2800" b="1" i="1">
                <a:solidFill>
                  <a:schemeClr val="tx2"/>
                </a:solidFill>
              </a:rPr>
              <a:t>DAS-DAD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53988" y="619125"/>
          <a:ext cx="48545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692080" imgH="419040" progId="Equation.3">
                  <p:embed/>
                </p:oleObj>
              </mc:Choice>
              <mc:Fallback>
                <p:oleObj name="Rovnice" r:id="rId2" imgW="2692080" imgH="419040" progId="Equation.3">
                  <p:embed/>
                  <p:pic>
                    <p:nvPicPr>
                      <p:cNvPr id="164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619125"/>
                        <a:ext cx="4854575" cy="754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117475" y="1646238"/>
          <a:ext cx="6645275" cy="521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657520" imgH="2085840" progId="Word.Picture.8">
                  <p:embed/>
                </p:oleObj>
              </mc:Choice>
              <mc:Fallback>
                <p:oleObj name="Obrázek" r:id="rId4" imgW="2657520" imgH="2085840" progId="Word.Picture.8">
                  <p:embed/>
                  <p:pic>
                    <p:nvPicPr>
                      <p:cNvPr id="164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1646238"/>
                        <a:ext cx="6645275" cy="521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5368925" y="744538"/>
          <a:ext cx="2854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562040" imgH="241200" progId="Equation.3">
                  <p:embed/>
                </p:oleObj>
              </mc:Choice>
              <mc:Fallback>
                <p:oleObj name="Rovnice" r:id="rId6" imgW="1562040" imgH="241200" progId="Equation.3">
                  <p:embed/>
                  <p:pic>
                    <p:nvPicPr>
                      <p:cNvPr id="164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744538"/>
                        <a:ext cx="2854325" cy="438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542925" y="-185738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Infla</a:t>
            </a:r>
            <a:r>
              <a:rPr lang="cs-CZ" altLang="cs-CZ" sz="2800" b="1" i="1">
                <a:solidFill>
                  <a:schemeClr val="tx2"/>
                </a:solidFill>
              </a:rPr>
              <a:t>ce a úrokové sazby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vliv měnové expanze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101600" y="1203325"/>
          <a:ext cx="3228975" cy="539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019240" imgH="3381480" progId="Word.Picture.8">
                  <p:embed/>
                </p:oleObj>
              </mc:Choice>
              <mc:Fallback>
                <p:oleObj name="obrázek" r:id="rId2" imgW="2019240" imgH="3381480" progId="Word.Picture.8">
                  <p:embed/>
                  <p:pic>
                    <p:nvPicPr>
                      <p:cNvPr id="177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1203325"/>
                        <a:ext cx="3228975" cy="539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3000375" y="3948113"/>
          <a:ext cx="6143625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4390920" imgH="1933560" progId="Word.Picture.8">
                  <p:embed/>
                </p:oleObj>
              </mc:Choice>
              <mc:Fallback>
                <p:oleObj name="Obrázek" r:id="rId4" imgW="4390920" imgH="1933560" progId="Word.Picture.8">
                  <p:embed/>
                  <p:pic>
                    <p:nvPicPr>
                      <p:cNvPr id="177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948113"/>
                        <a:ext cx="6143625" cy="270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78180" name="Object 4"/>
          <p:cNvGraphicFramePr>
            <a:graphicFrameLocks noChangeAspect="1"/>
          </p:cNvGraphicFramePr>
          <p:nvPr/>
        </p:nvGraphicFramePr>
        <p:xfrm>
          <a:off x="101600" y="1203325"/>
          <a:ext cx="3228975" cy="539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019240" imgH="3381480" progId="Word.Picture.8">
                  <p:embed/>
                </p:oleObj>
              </mc:Choice>
              <mc:Fallback>
                <p:oleObj name="obrázek" r:id="rId2" imgW="2019240" imgH="3381480" progId="Word.Picture.8">
                  <p:embed/>
                  <p:pic>
                    <p:nvPicPr>
                      <p:cNvPr id="178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1203325"/>
                        <a:ext cx="3228975" cy="539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6"/>
          <p:cNvGraphicFramePr>
            <a:graphicFrameLocks noChangeAspect="1"/>
          </p:cNvGraphicFramePr>
          <p:nvPr/>
        </p:nvGraphicFramePr>
        <p:xfrm>
          <a:off x="3000375" y="3948113"/>
          <a:ext cx="6143625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4390920" imgH="1933560" progId="Word.Picture.8">
                  <p:embed/>
                </p:oleObj>
              </mc:Choice>
              <mc:Fallback>
                <p:oleObj name="Obrázek" r:id="rId4" imgW="4390920" imgH="1933560" progId="Word.Picture.8">
                  <p:embed/>
                  <p:pic>
                    <p:nvPicPr>
                      <p:cNvPr id="178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948113"/>
                        <a:ext cx="6143625" cy="270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542925" y="-185738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Infla</a:t>
            </a:r>
            <a:r>
              <a:rPr lang="cs-CZ" altLang="cs-CZ" sz="2800" b="1" i="1">
                <a:solidFill>
                  <a:schemeClr val="tx2"/>
                </a:solidFill>
              </a:rPr>
              <a:t>ce a úrokové sazby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vliv měnové expanze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101600" y="1203325"/>
          <a:ext cx="3228975" cy="539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2019240" imgH="3381480" progId="Word.Picture.8">
                  <p:embed/>
                </p:oleObj>
              </mc:Choice>
              <mc:Fallback>
                <p:oleObj name="obrázek" r:id="rId2" imgW="2019240" imgH="3381480" progId="Word.Picture.8">
                  <p:embed/>
                  <p:pic>
                    <p:nvPicPr>
                      <p:cNvPr id="160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1203325"/>
                        <a:ext cx="3228975" cy="539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3000375" y="3948113"/>
          <a:ext cx="6143625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4390920" imgH="1933560" progId="Word.Picture.8">
                  <p:embed/>
                </p:oleObj>
              </mc:Choice>
              <mc:Fallback>
                <p:oleObj name="Obrázek" r:id="rId4" imgW="4390920" imgH="1933560" progId="Word.Picture.8">
                  <p:embed/>
                  <p:pic>
                    <p:nvPicPr>
                      <p:cNvPr id="160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948113"/>
                        <a:ext cx="6143625" cy="270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542925" y="-185738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Infla</a:t>
            </a:r>
            <a:r>
              <a:rPr lang="cs-CZ" altLang="cs-CZ" sz="2800" b="1" i="1">
                <a:solidFill>
                  <a:schemeClr val="tx2"/>
                </a:solidFill>
              </a:rPr>
              <a:t>ce a úrokové sazby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vliv měnové expanze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Důvody inflace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236538" y="728663"/>
            <a:ext cx="8907462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 dirty="0" err="1"/>
              <a:t>Infla</a:t>
            </a:r>
            <a:r>
              <a:rPr lang="cs-CZ" altLang="cs-CZ" sz="2000" dirty="0" err="1"/>
              <a:t>ce</a:t>
            </a:r>
            <a:r>
              <a:rPr lang="cs-CZ" altLang="cs-CZ" sz="2000" dirty="0"/>
              <a:t> je </a:t>
            </a:r>
            <a:r>
              <a:rPr lang="en-GB" altLang="cs-CZ" sz="2000" dirty="0" err="1"/>
              <a:t>i</a:t>
            </a:r>
            <a:r>
              <a:rPr lang="en-GB" altLang="cs-CZ" sz="2000" dirty="0"/>
              <a:t> politic</a:t>
            </a:r>
            <a:r>
              <a:rPr lang="cs-CZ" altLang="cs-CZ" sz="2000" dirty="0" err="1"/>
              <a:t>ký</a:t>
            </a:r>
            <a:r>
              <a:rPr lang="en-GB" altLang="cs-CZ" sz="2000" dirty="0"/>
              <a:t> </a:t>
            </a:r>
            <a:r>
              <a:rPr lang="en-GB" altLang="cs-CZ" sz="2000" dirty="0" err="1"/>
              <a:t>probl</a:t>
            </a:r>
            <a:r>
              <a:rPr lang="cs-CZ" altLang="cs-CZ" sz="2000" dirty="0" err="1"/>
              <a:t>ém</a:t>
            </a:r>
            <a:r>
              <a:rPr lang="en-GB" altLang="cs-CZ" sz="2000" dirty="0"/>
              <a:t>+ </a:t>
            </a:r>
            <a:r>
              <a:rPr lang="cs-CZ" altLang="cs-CZ" sz="2000" dirty="0"/>
              <a:t>má negativní dopady na růst v dlouhém období</a:t>
            </a:r>
            <a:r>
              <a:rPr lang="en-GB" altLang="cs-CZ" sz="2000" dirty="0"/>
              <a:t>- </a:t>
            </a:r>
            <a:r>
              <a:rPr lang="cs-CZ" altLang="cs-CZ" sz="2000" dirty="0"/>
              <a:t>tedy </a:t>
            </a:r>
            <a:r>
              <a:rPr lang="en-GB" altLang="cs-CZ" sz="2000" dirty="0"/>
              <a:t> </a:t>
            </a:r>
            <a:r>
              <a:rPr lang="cs-CZ" altLang="cs-CZ" b="1" i="1" dirty="0">
                <a:solidFill>
                  <a:schemeClr val="accent2"/>
                </a:solidFill>
              </a:rPr>
              <a:t>Proč</a:t>
            </a:r>
            <a:r>
              <a:rPr lang="en-GB" altLang="cs-CZ" b="1" i="1" dirty="0">
                <a:solidFill>
                  <a:schemeClr val="accent2"/>
                </a:solidFill>
              </a:rPr>
              <a:t> exist</a:t>
            </a:r>
            <a:r>
              <a:rPr lang="cs-CZ" altLang="cs-CZ" b="1" i="1" dirty="0" err="1">
                <a:solidFill>
                  <a:schemeClr val="accent2"/>
                </a:solidFill>
              </a:rPr>
              <a:t>uje</a:t>
            </a:r>
            <a:r>
              <a:rPr lang="en-GB" altLang="cs-CZ" b="1" i="1" dirty="0">
                <a:solidFill>
                  <a:schemeClr val="accent2"/>
                </a:solidFill>
              </a:rPr>
              <a:t>?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1) </a:t>
            </a:r>
            <a:r>
              <a:rPr lang="en-GB" altLang="cs-CZ" sz="2000" i="1" u="sng" dirty="0">
                <a:solidFill>
                  <a:srgbClr val="00CC00"/>
                </a:solidFill>
              </a:rPr>
              <a:t>Politic</a:t>
            </a:r>
            <a:r>
              <a:rPr lang="cs-CZ" altLang="cs-CZ" sz="2000" i="1" u="sng" dirty="0" err="1">
                <a:solidFill>
                  <a:srgbClr val="00CC00"/>
                </a:solidFill>
              </a:rPr>
              <a:t>ký</a:t>
            </a:r>
            <a:r>
              <a:rPr lang="cs-CZ" altLang="cs-CZ" sz="2000" i="1" u="sng" dirty="0">
                <a:solidFill>
                  <a:srgbClr val="00CC00"/>
                </a:solidFill>
              </a:rPr>
              <a:t> </a:t>
            </a:r>
            <a:r>
              <a:rPr lang="en-GB" altLang="cs-CZ" sz="2000" i="1" u="sng" dirty="0">
                <a:solidFill>
                  <a:srgbClr val="00CC00"/>
                </a:solidFill>
              </a:rPr>
              <a:t>cy</a:t>
            </a:r>
            <a:r>
              <a:rPr lang="cs-CZ" altLang="cs-CZ" sz="2000" i="1" u="sng" dirty="0">
                <a:solidFill>
                  <a:srgbClr val="00CC00"/>
                </a:solidFill>
              </a:rPr>
              <a:t>klus</a:t>
            </a:r>
            <a:r>
              <a:rPr lang="en-GB" altLang="cs-CZ" sz="2000" i="1" u="sng" dirty="0">
                <a:solidFill>
                  <a:srgbClr val="00CC00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tlak na krátkodobý výsledek před volbami</a:t>
            </a:r>
            <a:r>
              <a:rPr lang="en-GB" altLang="cs-CZ" sz="2000" dirty="0"/>
              <a:t>+ </a:t>
            </a:r>
            <a:r>
              <a:rPr lang="cs-CZ" altLang="cs-CZ" sz="2000" dirty="0"/>
              <a:t>odlišná zpoždění v efektu na </a:t>
            </a:r>
            <a:r>
              <a:rPr lang="cs-CZ" altLang="cs-CZ" sz="2000" dirty="0" err="1"/>
              <a:t>důcho</a:t>
            </a:r>
            <a:r>
              <a:rPr lang="en-GB" altLang="cs-CZ" sz="2000" dirty="0"/>
              <a:t>d a </a:t>
            </a:r>
            <a:r>
              <a:rPr lang="en-GB" altLang="cs-CZ" sz="2000" dirty="0" err="1"/>
              <a:t>inflaci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/>
              <a:t>2) </a:t>
            </a:r>
            <a:r>
              <a:rPr lang="en-GB" altLang="cs-CZ" sz="2000" i="1" u="sng" dirty="0" err="1">
                <a:solidFill>
                  <a:srgbClr val="00CC00"/>
                </a:solidFill>
              </a:rPr>
              <a:t>Infla</a:t>
            </a:r>
            <a:r>
              <a:rPr lang="cs-CZ" altLang="cs-CZ" sz="2000" i="1" u="sng" dirty="0" err="1">
                <a:solidFill>
                  <a:srgbClr val="00CC00"/>
                </a:solidFill>
              </a:rPr>
              <a:t>ce</a:t>
            </a:r>
            <a:r>
              <a:rPr lang="cs-CZ" altLang="cs-CZ" sz="2000" i="1" u="sng" dirty="0">
                <a:solidFill>
                  <a:srgbClr val="00CC00"/>
                </a:solidFill>
              </a:rPr>
              <a:t> jako zdroj příjmů z ražebného (</a:t>
            </a:r>
            <a:r>
              <a:rPr lang="cs-CZ" altLang="cs-CZ" sz="2000" i="1" u="sng" dirty="0" err="1">
                <a:solidFill>
                  <a:srgbClr val="00CC00"/>
                </a:solidFill>
              </a:rPr>
              <a:t>seignorage</a:t>
            </a:r>
            <a:r>
              <a:rPr lang="cs-CZ" altLang="cs-CZ" sz="2000" i="1" u="sng" dirty="0">
                <a:solidFill>
                  <a:srgbClr val="00CC00"/>
                </a:solidFill>
              </a:rPr>
              <a:t>)</a:t>
            </a:r>
            <a:r>
              <a:rPr lang="en-GB" altLang="cs-CZ" sz="2000" dirty="0"/>
              <a:t> (</a:t>
            </a:r>
            <a:r>
              <a:rPr lang="cs-CZ" altLang="cs-CZ" sz="2000" dirty="0"/>
              <a:t>když vláda prodá obligace </a:t>
            </a:r>
            <a:r>
              <a:rPr lang="cs-CZ" altLang="cs-CZ" sz="2000" dirty="0" err="1"/>
              <a:t>cb</a:t>
            </a:r>
            <a:r>
              <a:rPr lang="en-GB" altLang="cs-CZ" sz="2000" dirty="0"/>
              <a:t>)</a:t>
            </a:r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/>
              <a:t>						</a:t>
            </a:r>
            <a:r>
              <a:rPr lang="cs-CZ" altLang="cs-CZ" sz="2000" dirty="0"/>
              <a:t>           </a:t>
            </a:r>
            <a:r>
              <a:rPr lang="en-GB" altLang="cs-CZ" sz="2000" dirty="0"/>
              <a:t>(</a:t>
            </a:r>
            <a:r>
              <a:rPr lang="cs-CZ" altLang="cs-CZ" sz="2000" dirty="0"/>
              <a:t>výnos vlády</a:t>
            </a:r>
            <a:r>
              <a:rPr lang="en-GB" altLang="cs-CZ" sz="2000" dirty="0"/>
              <a:t>)</a:t>
            </a:r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/>
              <a:t>				</a:t>
            </a:r>
            <a:r>
              <a:rPr lang="cs-CZ" altLang="cs-CZ" sz="2000" dirty="0"/>
              <a:t>		</a:t>
            </a:r>
            <a:r>
              <a:rPr lang="en-GB" altLang="cs-CZ" sz="2000" dirty="0"/>
              <a:t>(</a:t>
            </a:r>
            <a:r>
              <a:rPr lang="cs-CZ" altLang="cs-CZ" sz="2000" dirty="0"/>
              <a:t>dopad na soukromý sektor</a:t>
            </a:r>
            <a:r>
              <a:rPr lang="en-GB" altLang="cs-CZ" sz="2000" dirty="0"/>
              <a:t>)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V rovnováze</a:t>
            </a:r>
            <a:r>
              <a:rPr lang="en-GB" altLang="cs-CZ" sz="2000" dirty="0"/>
              <a:t> </a:t>
            </a:r>
            <a:r>
              <a:rPr lang="en-GB" altLang="cs-CZ" sz="2000" b="1" i="1" dirty="0">
                <a:latin typeface="Symbol" pitchFamily="18" charset="2"/>
              </a:rPr>
              <a:t>p</a:t>
            </a:r>
            <a:r>
              <a:rPr lang="en-GB" altLang="cs-CZ" sz="2000" b="1" i="1" dirty="0"/>
              <a:t>=m</a:t>
            </a:r>
            <a:r>
              <a:rPr lang="en-GB" altLang="cs-CZ" sz="2000" dirty="0"/>
              <a:t> t</a:t>
            </a:r>
            <a:r>
              <a:rPr lang="cs-CZ" altLang="cs-CZ" sz="2000" dirty="0" err="1"/>
              <a:t>edy</a:t>
            </a:r>
            <a:r>
              <a:rPr lang="en-GB" altLang="cs-CZ" sz="2000" dirty="0"/>
              <a:t> </a:t>
            </a:r>
            <a:r>
              <a:rPr lang="cs-CZ" altLang="cs-CZ" sz="2000" i="1" dirty="0"/>
              <a:t>ražebné</a:t>
            </a:r>
            <a:r>
              <a:rPr lang="en-GB" altLang="cs-CZ" sz="2000" i="1" dirty="0"/>
              <a:t>=</a:t>
            </a:r>
            <a:r>
              <a:rPr lang="en-GB" altLang="cs-CZ" sz="2000" i="1" dirty="0" err="1"/>
              <a:t>infla</a:t>
            </a:r>
            <a:r>
              <a:rPr lang="cs-CZ" altLang="cs-CZ" sz="2000" i="1" dirty="0"/>
              <a:t>ční daň</a:t>
            </a:r>
            <a:r>
              <a:rPr lang="cs-CZ" altLang="cs-CZ" sz="2000" dirty="0"/>
              <a:t>	jaké je </a:t>
            </a:r>
            <a:r>
              <a:rPr lang="en-GB" altLang="cs-CZ" sz="2000" dirty="0"/>
              <a:t>maxim</a:t>
            </a:r>
            <a:r>
              <a:rPr lang="cs-CZ" altLang="cs-CZ" sz="2000" dirty="0" err="1"/>
              <a:t>ální</a:t>
            </a:r>
            <a:r>
              <a:rPr lang="cs-CZ" altLang="cs-CZ" sz="2000" dirty="0"/>
              <a:t> ražebné</a:t>
            </a:r>
            <a:r>
              <a:rPr lang="en-GB" altLang="cs-CZ" sz="2000" dirty="0"/>
              <a:t>?</a:t>
            </a:r>
          </a:p>
          <a:p>
            <a:pPr>
              <a:spcBef>
                <a:spcPct val="10000"/>
              </a:spcBef>
            </a:pPr>
            <a:r>
              <a:rPr lang="cs-CZ" altLang="cs-CZ" sz="2000" dirty="0"/>
              <a:t>						(</a:t>
            </a:r>
            <a:r>
              <a:rPr lang="cs-CZ" altLang="cs-CZ" sz="2000" dirty="0" err="1"/>
              <a:t>Lafferova</a:t>
            </a:r>
            <a:r>
              <a:rPr lang="cs-CZ" altLang="cs-CZ" sz="2000" dirty="0"/>
              <a:t> křivka)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/>
              <a:t>					USA 0.7% </a:t>
            </a:r>
            <a:r>
              <a:rPr lang="cs-CZ" altLang="cs-CZ" sz="2000" dirty="0"/>
              <a:t>H</a:t>
            </a:r>
            <a:r>
              <a:rPr lang="en-GB" altLang="cs-CZ" sz="2000" dirty="0"/>
              <a:t>DP, </a:t>
            </a:r>
            <a:r>
              <a:rPr lang="cs-CZ" altLang="cs-CZ" sz="2000" dirty="0"/>
              <a:t>rozvinuté země do</a:t>
            </a:r>
            <a:r>
              <a:rPr lang="en-GB" altLang="cs-CZ" sz="2000" dirty="0"/>
              <a:t> 1%, </a:t>
            </a:r>
            <a:r>
              <a:rPr lang="cs-CZ" altLang="cs-CZ" sz="2000" dirty="0"/>
              <a:t>					</a:t>
            </a:r>
            <a:r>
              <a:rPr lang="en-GB" altLang="cs-CZ" sz="2000" dirty="0" err="1"/>
              <a:t>Braz</a:t>
            </a:r>
            <a:r>
              <a:rPr lang="cs-CZ" altLang="cs-CZ" sz="2000" dirty="0" err="1"/>
              <a:t>ílie</a:t>
            </a:r>
            <a:r>
              <a:rPr lang="cs-CZ" altLang="cs-CZ" sz="2000" dirty="0"/>
              <a:t> 8</a:t>
            </a:r>
            <a:r>
              <a:rPr lang="en-GB" altLang="cs-CZ" sz="2000" dirty="0"/>
              <a:t>0t</a:t>
            </a:r>
            <a:r>
              <a:rPr lang="cs-CZ" altLang="cs-CZ" sz="2000" dirty="0"/>
              <a:t>á léta </a:t>
            </a:r>
            <a:r>
              <a:rPr lang="en-GB" altLang="cs-CZ" sz="2000" dirty="0"/>
              <a:t>6</a:t>
            </a:r>
            <a:r>
              <a:rPr lang="cs-CZ" altLang="cs-CZ" sz="2000" dirty="0"/>
              <a:t> </a:t>
            </a:r>
            <a:r>
              <a:rPr lang="en-GB" altLang="cs-CZ" sz="2000" dirty="0"/>
              <a:t>%,</a:t>
            </a:r>
            <a:r>
              <a:rPr lang="cs-CZ" altLang="cs-CZ" sz="2000" dirty="0"/>
              <a:t> Německo po 					</a:t>
            </a:r>
            <a:r>
              <a:rPr lang="en-GB" altLang="cs-CZ" sz="2000" dirty="0"/>
              <a:t>WW</a:t>
            </a:r>
            <a:r>
              <a:rPr lang="cs-CZ" altLang="cs-CZ" sz="2000" dirty="0"/>
              <a:t>I</a:t>
            </a:r>
            <a:r>
              <a:rPr lang="en-GB" altLang="cs-CZ" sz="2000" dirty="0"/>
              <a:t> 10-15%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					</a:t>
            </a:r>
            <a:r>
              <a:rPr lang="cs-CZ" altLang="cs-CZ" sz="2000" dirty="0"/>
              <a:t>Pokud se vláda snaží získat více </a:t>
            </a:r>
            <a:r>
              <a:rPr lang="en-GB" altLang="cs-CZ" sz="2000" dirty="0">
                <a:sym typeface="Symbol" pitchFamily="18" charset="2"/>
              </a:rPr>
              <a:t></a:t>
            </a:r>
            <a:r>
              <a:rPr lang="en-GB" altLang="cs-CZ" sz="2000" dirty="0"/>
              <a:t> 						</a:t>
            </a:r>
            <a:r>
              <a:rPr lang="en-GB" altLang="cs-CZ" sz="2000" dirty="0">
                <a:sym typeface="Symbol" pitchFamily="18" charset="2"/>
              </a:rPr>
              <a:t></a:t>
            </a:r>
            <a:r>
              <a:rPr lang="en-GB" altLang="cs-CZ" sz="2000" dirty="0" err="1"/>
              <a:t>hyperinfla</a:t>
            </a:r>
            <a:r>
              <a:rPr lang="cs-CZ" altLang="cs-CZ" sz="2000" dirty="0" err="1"/>
              <a:t>ce</a:t>
            </a:r>
            <a:endParaRPr lang="en-GB" altLang="cs-CZ" sz="2000" dirty="0"/>
          </a:p>
        </p:txBody>
      </p:sp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304800" y="2582863"/>
          <a:ext cx="57912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3200400" imgH="380880" progId="Equation.3">
                  <p:embed/>
                </p:oleObj>
              </mc:Choice>
              <mc:Fallback>
                <p:oleObj name="Rovnice" r:id="rId2" imgW="3200400" imgH="380880" progId="Equation.3">
                  <p:embed/>
                  <p:pic>
                    <p:nvPicPr>
                      <p:cNvPr id="147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82863"/>
                        <a:ext cx="57912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349250" y="3168650"/>
          <a:ext cx="23431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ditor rovnic 3.0" r:id="rId4" imgW="1295280" imgH="342720" progId="Equation.3">
                  <p:embed/>
                </p:oleObj>
              </mc:Choice>
              <mc:Fallback>
                <p:oleObj name="Editor rovnic 3.0" r:id="rId4" imgW="1295280" imgH="342720" progId="Equation.3">
                  <p:embed/>
                  <p:pic>
                    <p:nvPicPr>
                      <p:cNvPr id="147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3168650"/>
                        <a:ext cx="23431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180975" y="4230688"/>
          <a:ext cx="4259263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6" imgW="2505240" imgH="1457280" progId="Word.Picture.8">
                  <p:embed/>
                </p:oleObj>
              </mc:Choice>
              <mc:Fallback>
                <p:oleObj name="obrázek" r:id="rId6" imgW="2505240" imgH="1457280" progId="Word.Picture.8">
                  <p:embed/>
                  <p:pic>
                    <p:nvPicPr>
                      <p:cNvPr id="147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4230688"/>
                        <a:ext cx="4259263" cy="247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7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7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7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7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7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Hyperinfla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36538" y="728663"/>
            <a:ext cx="8907462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cs-CZ" altLang="cs-CZ" dirty="0"/>
              <a:t>Použití ražebného jako příjmu vlády ve větším měřítku</a:t>
            </a:r>
            <a:r>
              <a:rPr lang="en-US" altLang="cs-CZ" dirty="0">
                <a:sym typeface="Symbol" pitchFamily="18" charset="2"/>
              </a:rPr>
              <a:t></a:t>
            </a:r>
            <a:r>
              <a:rPr lang="en-US" altLang="cs-CZ" dirty="0" err="1">
                <a:sym typeface="Symbol" pitchFamily="18" charset="2"/>
              </a:rPr>
              <a:t>ri</a:t>
            </a:r>
            <a:r>
              <a:rPr lang="cs-CZ" altLang="cs-CZ" dirty="0" err="1">
                <a:sym typeface="Symbol" pitchFamily="18" charset="2"/>
              </a:rPr>
              <a:t>ziko</a:t>
            </a:r>
            <a:r>
              <a:rPr lang="cs-CZ" altLang="cs-CZ" dirty="0">
                <a:sym typeface="Symbol" pitchFamily="18" charset="2"/>
              </a:rPr>
              <a:t> </a:t>
            </a:r>
            <a:r>
              <a:rPr lang="en-US" altLang="cs-CZ" dirty="0">
                <a:sym typeface="Symbol" pitchFamily="18" charset="2"/>
              </a:rPr>
              <a:t> </a:t>
            </a:r>
            <a:r>
              <a:rPr lang="en-US" altLang="cs-CZ" dirty="0" err="1">
                <a:sym typeface="Symbol" pitchFamily="18" charset="2"/>
              </a:rPr>
              <a:t>hyperinfla</a:t>
            </a:r>
            <a:r>
              <a:rPr lang="cs-CZ" altLang="cs-CZ" dirty="0" err="1">
                <a:sym typeface="Symbol" pitchFamily="18" charset="2"/>
              </a:rPr>
              <a:t>ce</a:t>
            </a:r>
            <a:r>
              <a:rPr lang="en-US" altLang="cs-CZ" dirty="0">
                <a:sym typeface="Symbol" pitchFamily="18" charset="2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cs-CZ" altLang="cs-CZ" sz="2000" dirty="0">
                <a:sym typeface="Symbol" pitchFamily="18" charset="2"/>
              </a:rPr>
              <a:t>Proto ho rozvinuté země nepoužívají</a:t>
            </a:r>
            <a:r>
              <a:rPr lang="en-US" altLang="cs-CZ" sz="2000" dirty="0">
                <a:sym typeface="Symbol" pitchFamily="18" charset="2"/>
              </a:rPr>
              <a:t>; </a:t>
            </a:r>
            <a:r>
              <a:rPr lang="cs-CZ" altLang="cs-CZ" sz="2000" dirty="0">
                <a:sym typeface="Symbol" pitchFamily="18" charset="2"/>
              </a:rPr>
              <a:t>ale rozvíjející se země často nemají jinou možnost</a:t>
            </a:r>
            <a:r>
              <a:rPr lang="en-US" altLang="cs-CZ" sz="2000" dirty="0">
                <a:sym typeface="Symbol" pitchFamily="18" charset="2"/>
              </a:rPr>
              <a:t>- </a:t>
            </a:r>
            <a:r>
              <a:rPr lang="cs-CZ" altLang="cs-CZ" sz="2000" dirty="0">
                <a:sym typeface="Symbol" pitchFamily="18" charset="2"/>
              </a:rPr>
              <a:t>potřeba vysokých výdajů</a:t>
            </a:r>
            <a:r>
              <a:rPr lang="en-US" altLang="cs-CZ" sz="2000" dirty="0">
                <a:sym typeface="Symbol" pitchFamily="18" charset="2"/>
              </a:rPr>
              <a:t> (</a:t>
            </a:r>
            <a:r>
              <a:rPr lang="cs-CZ" altLang="cs-CZ" sz="2000" dirty="0">
                <a:sym typeface="Symbol" pitchFamily="18" charset="2"/>
              </a:rPr>
              <a:t>armáda, policie, boj s hladomorem</a:t>
            </a:r>
            <a:r>
              <a:rPr lang="en-US" altLang="cs-CZ" sz="2000" dirty="0">
                <a:sym typeface="Symbol" pitchFamily="18" charset="2"/>
              </a:rPr>
              <a:t>), </a:t>
            </a:r>
            <a:r>
              <a:rPr lang="cs-CZ" altLang="cs-CZ" sz="2000" dirty="0">
                <a:sym typeface="Symbol" pitchFamily="18" charset="2"/>
              </a:rPr>
              <a:t>ale mají problémy získat příjmy z daní (vysoký podíl šedé/černé ekonomiky</a:t>
            </a:r>
            <a:r>
              <a:rPr lang="en-US" altLang="cs-CZ" sz="2000" dirty="0">
                <a:sym typeface="Symbol" pitchFamily="18" charset="2"/>
              </a:rPr>
              <a:t>,</a:t>
            </a:r>
            <a:r>
              <a:rPr lang="cs-CZ" altLang="cs-CZ" sz="2000" dirty="0">
                <a:sym typeface="Symbol" pitchFamily="18" charset="2"/>
              </a:rPr>
              <a:t> nízké importy)</a:t>
            </a:r>
            <a:endParaRPr lang="en-US" altLang="cs-CZ" sz="2000" dirty="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en-US" altLang="cs-CZ" dirty="0" err="1">
                <a:sym typeface="Symbol" pitchFamily="18" charset="2"/>
              </a:rPr>
              <a:t>Hyperinfla</a:t>
            </a:r>
            <a:r>
              <a:rPr lang="cs-CZ" altLang="cs-CZ" dirty="0" err="1">
                <a:sym typeface="Symbol" pitchFamily="18" charset="2"/>
              </a:rPr>
              <a:t>ce</a:t>
            </a:r>
            <a:r>
              <a:rPr lang="cs-CZ" altLang="cs-CZ" dirty="0">
                <a:sym typeface="Symbol" pitchFamily="18" charset="2"/>
              </a:rPr>
              <a:t>-</a:t>
            </a:r>
            <a:r>
              <a:rPr lang="en-US" altLang="cs-CZ" dirty="0">
                <a:sym typeface="Symbol" pitchFamily="18" charset="2"/>
              </a:rPr>
              <a:t> </a:t>
            </a:r>
            <a:r>
              <a:rPr lang="en-US" altLang="cs-CZ" dirty="0" err="1">
                <a:sym typeface="Symbol" pitchFamily="18" charset="2"/>
              </a:rPr>
              <a:t>infla</a:t>
            </a:r>
            <a:r>
              <a:rPr lang="cs-CZ" altLang="cs-CZ" dirty="0" err="1">
                <a:sym typeface="Symbol" pitchFamily="18" charset="2"/>
              </a:rPr>
              <a:t>ce</a:t>
            </a:r>
            <a:r>
              <a:rPr lang="cs-CZ" altLang="cs-CZ" dirty="0">
                <a:sym typeface="Symbol" pitchFamily="18" charset="2"/>
              </a:rPr>
              <a:t> nad </a:t>
            </a:r>
            <a:r>
              <a:rPr lang="en-US" altLang="cs-CZ" dirty="0">
                <a:sym typeface="Symbol" pitchFamily="18" charset="2"/>
              </a:rPr>
              <a:t>1000</a:t>
            </a:r>
            <a:r>
              <a:rPr lang="cs-CZ" altLang="cs-CZ" dirty="0">
                <a:sym typeface="Symbol" pitchFamily="18" charset="2"/>
              </a:rPr>
              <a:t> </a:t>
            </a:r>
            <a:r>
              <a:rPr lang="en-US" altLang="cs-CZ" dirty="0">
                <a:sym typeface="Symbol" pitchFamily="18" charset="2"/>
              </a:rPr>
              <a:t>%</a:t>
            </a:r>
            <a:r>
              <a:rPr lang="cs-CZ" altLang="cs-CZ" dirty="0">
                <a:sym typeface="Symbol" pitchFamily="18" charset="2"/>
              </a:rPr>
              <a:t> rok, </a:t>
            </a:r>
            <a:r>
              <a:rPr lang="en-US" altLang="cs-CZ" dirty="0">
                <a:sym typeface="Symbol" pitchFamily="18" charset="2"/>
              </a:rPr>
              <a:t>50</a:t>
            </a:r>
            <a:r>
              <a:rPr lang="cs-CZ" altLang="cs-CZ" dirty="0">
                <a:sym typeface="Symbol" pitchFamily="18" charset="2"/>
              </a:rPr>
              <a:t> </a:t>
            </a:r>
            <a:r>
              <a:rPr lang="en-US" altLang="cs-CZ" dirty="0">
                <a:sym typeface="Symbol" pitchFamily="18" charset="2"/>
              </a:rPr>
              <a:t>% </a:t>
            </a:r>
            <a:r>
              <a:rPr lang="cs-CZ" altLang="cs-CZ" dirty="0">
                <a:sym typeface="Symbol" pitchFamily="18" charset="2"/>
              </a:rPr>
              <a:t>za měsíc</a:t>
            </a:r>
            <a:r>
              <a:rPr lang="en-US" altLang="cs-CZ" dirty="0">
                <a:sym typeface="Symbol" pitchFamily="18" charset="2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cs-CZ" altLang="cs-CZ" sz="2000" dirty="0">
                <a:sym typeface="Symbol" pitchFamily="18" charset="2"/>
              </a:rPr>
              <a:t>Německo, Rakousko po </a:t>
            </a:r>
            <a:r>
              <a:rPr lang="en-US" altLang="cs-CZ" sz="2000" dirty="0">
                <a:sym typeface="Symbol" pitchFamily="18" charset="2"/>
              </a:rPr>
              <a:t>WWI, </a:t>
            </a:r>
            <a:r>
              <a:rPr lang="cs-CZ" altLang="cs-CZ" sz="2000" dirty="0">
                <a:sym typeface="Symbol" pitchFamily="18" charset="2"/>
              </a:rPr>
              <a:t>Maďarsko po WWII, </a:t>
            </a:r>
            <a:r>
              <a:rPr lang="en-US" altLang="cs-CZ" sz="2000" dirty="0" err="1">
                <a:sym typeface="Symbol" pitchFamily="18" charset="2"/>
              </a:rPr>
              <a:t>Braz</a:t>
            </a:r>
            <a:r>
              <a:rPr lang="cs-CZ" altLang="cs-CZ" sz="2000" dirty="0" err="1">
                <a:sym typeface="Symbol" pitchFamily="18" charset="2"/>
              </a:rPr>
              <a:t>ílie</a:t>
            </a:r>
            <a:r>
              <a:rPr lang="en-US" altLang="cs-CZ" sz="2000" dirty="0">
                <a:sym typeface="Symbol" pitchFamily="18" charset="2"/>
              </a:rPr>
              <a:t>, </a:t>
            </a:r>
            <a:r>
              <a:rPr lang="en-US" altLang="cs-CZ" sz="2000" dirty="0" err="1">
                <a:sym typeface="Symbol" pitchFamily="18" charset="2"/>
              </a:rPr>
              <a:t>Bol</a:t>
            </a:r>
            <a:r>
              <a:rPr lang="cs-CZ" altLang="cs-CZ" sz="2000" dirty="0" err="1">
                <a:sym typeface="Symbol" pitchFamily="18" charset="2"/>
              </a:rPr>
              <a:t>ívie</a:t>
            </a:r>
            <a:r>
              <a:rPr lang="en-US" altLang="cs-CZ" sz="2000" dirty="0">
                <a:sym typeface="Symbol" pitchFamily="18" charset="2"/>
              </a:rPr>
              <a:t>, </a:t>
            </a:r>
            <a:r>
              <a:rPr lang="en-US" altLang="cs-CZ" sz="2000" dirty="0" err="1">
                <a:sym typeface="Symbol" pitchFamily="18" charset="2"/>
              </a:rPr>
              <a:t>Mexi</a:t>
            </a:r>
            <a:r>
              <a:rPr lang="cs-CZ" altLang="cs-CZ" sz="2000" dirty="0" err="1">
                <a:sym typeface="Symbol" pitchFamily="18" charset="2"/>
              </a:rPr>
              <a:t>ko</a:t>
            </a:r>
            <a:r>
              <a:rPr lang="cs-CZ" altLang="cs-CZ" sz="2000" dirty="0">
                <a:sym typeface="Symbol" pitchFamily="18" charset="2"/>
              </a:rPr>
              <a:t> v 80tých l.</a:t>
            </a:r>
            <a:r>
              <a:rPr lang="en-US" altLang="cs-CZ" sz="2000" dirty="0">
                <a:sym typeface="Symbol" pitchFamily="18" charset="2"/>
              </a:rPr>
              <a:t>, </a:t>
            </a:r>
            <a:r>
              <a:rPr lang="en-US" altLang="cs-CZ" sz="2000" dirty="0" err="1">
                <a:sym typeface="Symbol" pitchFamily="18" charset="2"/>
              </a:rPr>
              <a:t>Rus</a:t>
            </a:r>
            <a:r>
              <a:rPr lang="cs-CZ" altLang="cs-CZ" sz="2000" dirty="0" err="1">
                <a:sym typeface="Symbol" pitchFamily="18" charset="2"/>
              </a:rPr>
              <a:t>ko</a:t>
            </a:r>
            <a:r>
              <a:rPr lang="cs-CZ" altLang="cs-CZ" sz="2000" dirty="0">
                <a:sym typeface="Symbol" pitchFamily="18" charset="2"/>
              </a:rPr>
              <a:t> v 90tých</a:t>
            </a:r>
            <a:r>
              <a:rPr lang="en-US" altLang="cs-CZ" sz="2000" dirty="0">
                <a:sym typeface="Symbol" pitchFamily="18" charset="2"/>
              </a:rPr>
              <a:t>, </a:t>
            </a:r>
            <a:r>
              <a:rPr lang="cs-CZ" altLang="cs-CZ" sz="2000" dirty="0">
                <a:sym typeface="Symbol" pitchFamily="18" charset="2"/>
              </a:rPr>
              <a:t>Jugoslávie 1992-1994, </a:t>
            </a:r>
            <a:r>
              <a:rPr lang="en-US" altLang="cs-CZ" sz="2000" dirty="0">
                <a:sym typeface="Symbol" pitchFamily="18" charset="2"/>
              </a:rPr>
              <a:t>Zimbabwe</a:t>
            </a:r>
            <a:r>
              <a:rPr lang="cs-CZ" altLang="cs-CZ" sz="2000" dirty="0">
                <a:sym typeface="Symbol" pitchFamily="18" charset="2"/>
              </a:rPr>
              <a:t> 2008</a:t>
            </a:r>
            <a:endParaRPr lang="en-US" altLang="cs-CZ" sz="2000" dirty="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cs-CZ" altLang="cs-CZ" b="1" i="1" dirty="0">
                <a:solidFill>
                  <a:schemeClr val="accent2"/>
                </a:solidFill>
                <a:sym typeface="Symbol" pitchFamily="18" charset="2"/>
              </a:rPr>
              <a:t>Jak hyperinflace vzniká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?</a:t>
            </a:r>
          </a:p>
          <a:p>
            <a:pPr>
              <a:spcBef>
                <a:spcPct val="30000"/>
              </a:spcBef>
            </a:pPr>
            <a:r>
              <a:rPr lang="en-US" altLang="cs-CZ" dirty="0">
                <a:sym typeface="Symbol" pitchFamily="18" charset="2"/>
              </a:rPr>
              <a:t>1) </a:t>
            </a:r>
            <a:r>
              <a:rPr lang="en-US" altLang="cs-CZ" dirty="0" err="1">
                <a:solidFill>
                  <a:srgbClr val="00CC00"/>
                </a:solidFill>
                <a:sym typeface="Symbol" pitchFamily="18" charset="2"/>
              </a:rPr>
              <a:t>infla</a:t>
            </a:r>
            <a:r>
              <a:rPr lang="cs-CZ" altLang="cs-CZ" dirty="0">
                <a:solidFill>
                  <a:srgbClr val="00CC00"/>
                </a:solidFill>
                <a:sym typeface="Symbol" pitchFamily="18" charset="2"/>
              </a:rPr>
              <a:t>ční</a:t>
            </a:r>
            <a:r>
              <a:rPr lang="en-US" altLang="cs-CZ" dirty="0">
                <a:solidFill>
                  <a:srgbClr val="00CC00"/>
                </a:solidFill>
                <a:sym typeface="Symbol" pitchFamily="18" charset="2"/>
              </a:rPr>
              <a:t> </a:t>
            </a:r>
            <a:r>
              <a:rPr lang="en-US" altLang="cs-CZ" dirty="0" err="1">
                <a:solidFill>
                  <a:srgbClr val="00CC00"/>
                </a:solidFill>
                <a:sym typeface="Symbol" pitchFamily="18" charset="2"/>
              </a:rPr>
              <a:t>spir</a:t>
            </a:r>
            <a:r>
              <a:rPr lang="cs-CZ" altLang="cs-CZ" dirty="0" err="1">
                <a:solidFill>
                  <a:srgbClr val="00CC00"/>
                </a:solidFill>
                <a:sym typeface="Symbol" pitchFamily="18" charset="2"/>
              </a:rPr>
              <a:t>ála</a:t>
            </a:r>
            <a:r>
              <a:rPr lang="en-US" altLang="cs-CZ" dirty="0">
                <a:solidFill>
                  <a:srgbClr val="00CC00"/>
                </a:solidFill>
                <a:sym typeface="Symbol" pitchFamily="18" charset="2"/>
              </a:rPr>
              <a:t>+ </a:t>
            </a:r>
            <a:r>
              <a:rPr lang="cs-CZ" altLang="cs-CZ" dirty="0">
                <a:solidFill>
                  <a:srgbClr val="00CC00"/>
                </a:solidFill>
                <a:sym typeface="Symbol" pitchFamily="18" charset="2"/>
              </a:rPr>
              <a:t>mzdová i</a:t>
            </a:r>
            <a:r>
              <a:rPr lang="en-US" altLang="cs-CZ" dirty="0" err="1">
                <a:solidFill>
                  <a:srgbClr val="00CC00"/>
                </a:solidFill>
                <a:sym typeface="Symbol" pitchFamily="18" charset="2"/>
              </a:rPr>
              <a:t>ndexa</a:t>
            </a:r>
            <a:r>
              <a:rPr lang="cs-CZ" altLang="cs-CZ" dirty="0" err="1">
                <a:solidFill>
                  <a:srgbClr val="00CC00"/>
                </a:solidFill>
                <a:sym typeface="Symbol" pitchFamily="18" charset="2"/>
              </a:rPr>
              <a:t>ce</a:t>
            </a:r>
            <a:endParaRPr lang="en-US" altLang="cs-CZ" dirty="0">
              <a:solidFill>
                <a:srgbClr val="00CC00"/>
              </a:solidFill>
            </a:endParaRPr>
          </a:p>
          <a:p>
            <a:pPr>
              <a:spcBef>
                <a:spcPct val="30000"/>
              </a:spcBef>
            </a:pPr>
            <a:r>
              <a:rPr lang="en-US" altLang="cs-CZ" dirty="0"/>
              <a:t>2) </a:t>
            </a:r>
            <a:r>
              <a:rPr lang="en-US" altLang="cs-CZ" dirty="0" err="1">
                <a:solidFill>
                  <a:srgbClr val="00CC00"/>
                </a:solidFill>
              </a:rPr>
              <a:t>Masiv</a:t>
            </a:r>
            <a:r>
              <a:rPr lang="cs-CZ" altLang="cs-CZ" dirty="0">
                <a:solidFill>
                  <a:srgbClr val="00CC00"/>
                </a:solidFill>
              </a:rPr>
              <a:t>ní vládní </a:t>
            </a:r>
            <a:r>
              <a:rPr lang="en-US" altLang="cs-CZ" dirty="0">
                <a:solidFill>
                  <a:srgbClr val="00CC00"/>
                </a:solidFill>
              </a:rPr>
              <a:t>deficit</a:t>
            </a:r>
            <a:r>
              <a:rPr lang="cs-CZ" altLang="cs-CZ" dirty="0">
                <a:solidFill>
                  <a:srgbClr val="00CC00"/>
                </a:solidFill>
              </a:rPr>
              <a:t>y během války</a:t>
            </a:r>
            <a:r>
              <a:rPr lang="en-US" altLang="cs-CZ" dirty="0">
                <a:solidFill>
                  <a:srgbClr val="00CC00"/>
                </a:solidFill>
              </a:rPr>
              <a:t>+ </a:t>
            </a:r>
            <a:r>
              <a:rPr lang="cs-CZ" altLang="cs-CZ" dirty="0">
                <a:solidFill>
                  <a:srgbClr val="00CC00"/>
                </a:solidFill>
              </a:rPr>
              <a:t>cenová/mzdová regulace</a:t>
            </a:r>
            <a:r>
              <a:rPr lang="en-US" altLang="cs-CZ" dirty="0"/>
              <a:t> </a:t>
            </a:r>
            <a:r>
              <a:rPr lang="en-US" altLang="cs-CZ" dirty="0">
                <a:sym typeface="Symbol" pitchFamily="18" charset="2"/>
              </a:rPr>
              <a:t></a:t>
            </a:r>
            <a:r>
              <a:rPr lang="cs-CZ" altLang="cs-CZ" dirty="0">
                <a:sym typeface="Symbol" pitchFamily="18" charset="2"/>
              </a:rPr>
              <a:t>skrytá (</a:t>
            </a:r>
            <a:r>
              <a:rPr lang="en-US" altLang="cs-CZ" dirty="0">
                <a:sym typeface="Symbol" pitchFamily="18" charset="2"/>
              </a:rPr>
              <a:t>hidden</a:t>
            </a:r>
            <a:r>
              <a:rPr lang="cs-CZ" altLang="cs-CZ" dirty="0">
                <a:sym typeface="Symbol" pitchFamily="18" charset="2"/>
              </a:rPr>
              <a:t>)</a:t>
            </a:r>
            <a:r>
              <a:rPr lang="en-US" altLang="cs-CZ" dirty="0">
                <a:sym typeface="Symbol" pitchFamily="18" charset="2"/>
              </a:rPr>
              <a:t> </a:t>
            </a:r>
            <a:r>
              <a:rPr lang="en-US" altLang="cs-CZ" dirty="0" err="1">
                <a:sym typeface="Symbol" pitchFamily="18" charset="2"/>
              </a:rPr>
              <a:t>infla</a:t>
            </a:r>
            <a:r>
              <a:rPr lang="cs-CZ" altLang="cs-CZ" dirty="0" err="1">
                <a:sym typeface="Symbol" pitchFamily="18" charset="2"/>
              </a:rPr>
              <a:t>ce</a:t>
            </a:r>
            <a:r>
              <a:rPr lang="en-US" altLang="cs-CZ" dirty="0">
                <a:sym typeface="Symbol" pitchFamily="18" charset="2"/>
              </a:rPr>
              <a:t>,</a:t>
            </a:r>
          </a:p>
          <a:p>
            <a:pPr>
              <a:spcBef>
                <a:spcPct val="30000"/>
              </a:spcBef>
            </a:pPr>
            <a:r>
              <a:rPr lang="cs-CZ" altLang="cs-CZ" b="1" i="1" dirty="0">
                <a:solidFill>
                  <a:schemeClr val="accent2"/>
                </a:solidFill>
                <a:sym typeface="Symbol" pitchFamily="18" charset="2"/>
              </a:rPr>
              <a:t>Jak ukončit </a:t>
            </a:r>
            <a:r>
              <a:rPr lang="en-US" altLang="cs-CZ" b="1" i="1" dirty="0" err="1">
                <a:solidFill>
                  <a:schemeClr val="accent2"/>
                </a:solidFill>
                <a:sym typeface="Symbol" pitchFamily="18" charset="2"/>
              </a:rPr>
              <a:t>hyperinfla</a:t>
            </a:r>
            <a:r>
              <a:rPr lang="cs-CZ" altLang="cs-CZ" b="1" i="1" dirty="0" err="1">
                <a:solidFill>
                  <a:schemeClr val="accent2"/>
                </a:solidFill>
                <a:sym typeface="Symbol" pitchFamily="18" charset="2"/>
              </a:rPr>
              <a:t>ci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?-</a:t>
            </a:r>
            <a:r>
              <a:rPr lang="en-US" altLang="cs-CZ" dirty="0">
                <a:sym typeface="Symbol" pitchFamily="18" charset="2"/>
              </a:rPr>
              <a:t> </a:t>
            </a:r>
            <a:r>
              <a:rPr lang="cs-CZ" altLang="cs-CZ" dirty="0">
                <a:sym typeface="Symbol" pitchFamily="18" charset="2"/>
              </a:rPr>
              <a:t>snížení </a:t>
            </a:r>
            <a:r>
              <a:rPr lang="en-US" altLang="cs-CZ" dirty="0">
                <a:sym typeface="Symbol" pitchFamily="18" charset="2"/>
              </a:rPr>
              <a:t>deficit</a:t>
            </a:r>
            <a:r>
              <a:rPr lang="cs-CZ" altLang="cs-CZ" dirty="0">
                <a:sym typeface="Symbol" pitchFamily="18" charset="2"/>
              </a:rPr>
              <a:t>u</a:t>
            </a:r>
            <a:r>
              <a:rPr lang="en-US" altLang="cs-CZ" dirty="0">
                <a:sym typeface="Symbol" pitchFamily="18" charset="2"/>
              </a:rPr>
              <a:t>, </a:t>
            </a:r>
            <a:r>
              <a:rPr lang="cs-CZ" altLang="cs-CZ" dirty="0">
                <a:sym typeface="Symbol" pitchFamily="18" charset="2"/>
              </a:rPr>
              <a:t>daňová </a:t>
            </a:r>
            <a:r>
              <a:rPr lang="en-US" altLang="cs-CZ" dirty="0">
                <a:sym typeface="Symbol" pitchFamily="18" charset="2"/>
              </a:rPr>
              <a:t>reform</a:t>
            </a:r>
            <a:r>
              <a:rPr lang="cs-CZ" altLang="cs-CZ" dirty="0">
                <a:sym typeface="Symbol" pitchFamily="18" charset="2"/>
              </a:rPr>
              <a:t>a</a:t>
            </a:r>
            <a:r>
              <a:rPr lang="en-US" altLang="cs-CZ" dirty="0">
                <a:sym typeface="Symbol" pitchFamily="18" charset="2"/>
              </a:rPr>
              <a:t>, </a:t>
            </a:r>
            <a:r>
              <a:rPr lang="cs-CZ" altLang="cs-CZ" dirty="0">
                <a:sym typeface="Symbol" pitchFamily="18" charset="2"/>
              </a:rPr>
              <a:t>mzdová</a:t>
            </a:r>
            <a:r>
              <a:rPr lang="en-US" altLang="cs-CZ" dirty="0">
                <a:sym typeface="Symbol" pitchFamily="18" charset="2"/>
              </a:rPr>
              <a:t>/</a:t>
            </a:r>
            <a:r>
              <a:rPr lang="cs-CZ" altLang="cs-CZ" dirty="0">
                <a:sym typeface="Symbol" pitchFamily="18" charset="2"/>
              </a:rPr>
              <a:t>cenová </a:t>
            </a:r>
            <a:r>
              <a:rPr lang="en-US" altLang="cs-CZ" dirty="0" err="1">
                <a:sym typeface="Symbol" pitchFamily="18" charset="2"/>
              </a:rPr>
              <a:t>regula</a:t>
            </a:r>
            <a:r>
              <a:rPr lang="cs-CZ" altLang="cs-CZ" dirty="0" err="1">
                <a:sym typeface="Symbol" pitchFamily="18" charset="2"/>
              </a:rPr>
              <a:t>ce</a:t>
            </a:r>
            <a:r>
              <a:rPr lang="en-US" altLang="cs-CZ" dirty="0">
                <a:sym typeface="Symbol" pitchFamily="18" charset="2"/>
              </a:rPr>
              <a:t>, </a:t>
            </a:r>
            <a:r>
              <a:rPr lang="en-US" altLang="cs-CZ" dirty="0" err="1">
                <a:sym typeface="Symbol" pitchFamily="18" charset="2"/>
              </a:rPr>
              <a:t>dolariza</a:t>
            </a:r>
            <a:r>
              <a:rPr lang="cs-CZ" altLang="cs-CZ" dirty="0" err="1">
                <a:sym typeface="Symbol" pitchFamily="18" charset="2"/>
              </a:rPr>
              <a:t>ce</a:t>
            </a:r>
            <a:r>
              <a:rPr lang="en-US" altLang="cs-CZ" dirty="0">
                <a:sym typeface="Symbol" pitchFamily="18" charset="2"/>
              </a:rPr>
              <a:t>, </a:t>
            </a:r>
            <a:r>
              <a:rPr lang="cs-CZ" altLang="cs-CZ" dirty="0">
                <a:sym typeface="Symbol" pitchFamily="18" charset="2"/>
              </a:rPr>
              <a:t>oddělení centrální banky od vlády</a:t>
            </a:r>
            <a:endParaRPr lang="en-US" altLang="cs-CZ" dirty="0">
              <a:sym typeface="Symbol" pitchFamily="18" charset="2"/>
            </a:endParaRPr>
          </a:p>
        </p:txBody>
      </p:sp>
      <p:sp>
        <p:nvSpPr>
          <p:cNvPr id="5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4387" y="3551394"/>
            <a:ext cx="466725" cy="201613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8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8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8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b="1" i="1">
                <a:solidFill>
                  <a:schemeClr val="tx2"/>
                </a:solidFill>
              </a:rPr>
              <a:t>Model</a:t>
            </a:r>
            <a:r>
              <a:rPr lang="cs-CZ" altLang="cs-CZ" b="1" i="1">
                <a:solidFill>
                  <a:schemeClr val="tx2"/>
                </a:solidFill>
              </a:rPr>
              <a:t> </a:t>
            </a:r>
            <a:r>
              <a:rPr lang="en-GB" altLang="cs-CZ" sz="2800" b="1" i="1">
                <a:solidFill>
                  <a:schemeClr val="tx2"/>
                </a:solidFill>
              </a:rPr>
              <a:t>DAS-DAD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36538" y="728663"/>
            <a:ext cx="8907462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GB" altLang="cs-CZ" sz="2000" dirty="0" err="1"/>
              <a:t>Empiri</a:t>
            </a:r>
            <a:r>
              <a:rPr lang="cs-CZ" altLang="cs-CZ" sz="2000" dirty="0" err="1"/>
              <a:t>cké</a:t>
            </a:r>
            <a:r>
              <a:rPr lang="cs-CZ" altLang="cs-CZ" sz="2000" dirty="0"/>
              <a:t> zjištění</a:t>
            </a:r>
            <a:r>
              <a:rPr lang="en-GB" altLang="cs-CZ" sz="2000" dirty="0"/>
              <a:t>- </a:t>
            </a:r>
            <a:r>
              <a:rPr lang="cs-CZ" altLang="cs-CZ" sz="2000" dirty="0"/>
              <a:t>očekávání jsou často statická nebo </a:t>
            </a:r>
            <a:r>
              <a:rPr lang="en-GB" altLang="cs-CZ" sz="2000" dirty="0" err="1"/>
              <a:t>adaptiv</a:t>
            </a:r>
            <a:r>
              <a:rPr lang="cs-CZ" altLang="cs-CZ" sz="2000" dirty="0"/>
              <a:t>ní</a:t>
            </a:r>
            <a:r>
              <a:rPr lang="en-GB" altLang="cs-CZ" sz="2000" dirty="0"/>
              <a:t>, </a:t>
            </a:r>
            <a:r>
              <a:rPr lang="cs-CZ" altLang="cs-CZ" sz="2000" dirty="0"/>
              <a:t>ale ne očekávání o cenové hladině</a:t>
            </a:r>
            <a:r>
              <a:rPr lang="en-GB" altLang="cs-CZ" sz="2000" dirty="0"/>
              <a:t>, </a:t>
            </a:r>
            <a:r>
              <a:rPr lang="cs-CZ" altLang="cs-CZ" sz="2000" dirty="0"/>
              <a:t>ale očekávání o inflaci</a:t>
            </a:r>
            <a:r>
              <a:rPr lang="en-GB" altLang="cs-CZ" sz="2000" dirty="0"/>
              <a:t>. </a:t>
            </a:r>
          </a:p>
          <a:p>
            <a:pPr>
              <a:spcBef>
                <a:spcPct val="30000"/>
              </a:spcBef>
            </a:pPr>
            <a:r>
              <a:rPr lang="en-GB" altLang="cs-CZ" sz="2000" dirty="0"/>
              <a:t>Permanent</a:t>
            </a:r>
            <a:r>
              <a:rPr lang="cs-CZ" altLang="cs-CZ" sz="2000" dirty="0"/>
              <a:t>ní nárůsty cenové hladiny</a:t>
            </a:r>
            <a:r>
              <a:rPr lang="en-GB" altLang="cs-CZ" sz="2000" dirty="0"/>
              <a:t>- AS-AD </a:t>
            </a:r>
            <a:r>
              <a:rPr lang="cs-CZ" altLang="cs-CZ" sz="2000" dirty="0"/>
              <a:t>model není příliš praktický</a:t>
            </a:r>
            <a:endParaRPr lang="en-GB" altLang="cs-CZ" sz="2000" dirty="0"/>
          </a:p>
          <a:p>
            <a:pPr>
              <a:spcBef>
                <a:spcPct val="30000"/>
              </a:spcBef>
            </a:pPr>
            <a:r>
              <a:rPr lang="en-GB" altLang="cs-CZ" sz="2000" dirty="0"/>
              <a:t>DAS-DAD model- dynamic</a:t>
            </a:r>
            <a:r>
              <a:rPr lang="cs-CZ" altLang="cs-CZ" sz="2000" dirty="0" err="1"/>
              <a:t>ká</a:t>
            </a:r>
            <a:r>
              <a:rPr lang="en-GB" altLang="cs-CZ" sz="2000" dirty="0"/>
              <a:t> AS, dynamic</a:t>
            </a:r>
            <a:r>
              <a:rPr lang="cs-CZ" altLang="cs-CZ" sz="2000" dirty="0" err="1"/>
              <a:t>ká</a:t>
            </a:r>
            <a:r>
              <a:rPr lang="en-GB" altLang="cs-CZ" sz="2000" dirty="0"/>
              <a:t> AD</a:t>
            </a:r>
          </a:p>
          <a:p>
            <a:pPr>
              <a:spcBef>
                <a:spcPct val="30000"/>
              </a:spcBef>
            </a:pPr>
            <a:r>
              <a:rPr lang="cs-CZ" altLang="cs-CZ" sz="2000" b="1" i="1" u="sng" dirty="0">
                <a:solidFill>
                  <a:schemeClr val="accent2"/>
                </a:solidFill>
              </a:rPr>
              <a:t>Křivka D</a:t>
            </a:r>
            <a:r>
              <a:rPr lang="en-GB" altLang="cs-CZ" sz="2000" b="1" i="1" u="sng" dirty="0">
                <a:solidFill>
                  <a:schemeClr val="accent2"/>
                </a:solidFill>
              </a:rPr>
              <a:t>AS</a:t>
            </a:r>
            <a:r>
              <a:rPr lang="en-GB" altLang="cs-CZ" sz="2000" i="1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vychází z </a:t>
            </a:r>
            <a:r>
              <a:rPr lang="en-GB" altLang="cs-CZ" sz="2000" dirty="0"/>
              <a:t>AS:</a:t>
            </a:r>
            <a:r>
              <a:rPr lang="cs-CZ" altLang="cs-CZ" b="1" i="1" dirty="0">
                <a:solidFill>
                  <a:schemeClr val="accent2"/>
                </a:solidFill>
              </a:rPr>
              <a:t>Y = Y* + </a:t>
            </a:r>
            <a:r>
              <a:rPr lang="cs-CZ" altLang="cs-CZ" b="1" i="1" dirty="0">
                <a:solidFill>
                  <a:schemeClr val="accent2"/>
                </a:solidFill>
                <a:sym typeface="Symbol" pitchFamily="18" charset="2"/>
              </a:rPr>
              <a:t></a:t>
            </a:r>
            <a:r>
              <a:rPr lang="cs-CZ" altLang="cs-CZ" b="1" i="1" dirty="0">
                <a:solidFill>
                  <a:schemeClr val="accent2"/>
                </a:solidFill>
              </a:rPr>
              <a:t>(P - </a:t>
            </a:r>
            <a:r>
              <a:rPr lang="cs-CZ" altLang="cs-CZ" b="1" i="1" dirty="0" err="1">
                <a:solidFill>
                  <a:schemeClr val="accent2"/>
                </a:solidFill>
              </a:rPr>
              <a:t>P</a:t>
            </a:r>
            <a:r>
              <a:rPr lang="cs-CZ" altLang="cs-CZ" b="1" i="1" baseline="30000" dirty="0" err="1">
                <a:solidFill>
                  <a:schemeClr val="accent2"/>
                </a:solidFill>
              </a:rPr>
              <a:t>e</a:t>
            </a:r>
            <a:r>
              <a:rPr lang="cs-CZ" altLang="cs-CZ" b="1" i="1" dirty="0">
                <a:solidFill>
                  <a:schemeClr val="accent2"/>
                </a:solidFill>
              </a:rPr>
              <a:t>)</a:t>
            </a:r>
            <a:r>
              <a:rPr lang="cs-CZ" altLang="cs-CZ" sz="2000" b="1" i="1" dirty="0"/>
              <a:t> </a:t>
            </a:r>
            <a:r>
              <a:rPr lang="cs-CZ" altLang="cs-CZ" sz="2000" dirty="0"/>
              <a:t>nebo</a:t>
            </a:r>
            <a:r>
              <a:rPr lang="en-GB" altLang="cs-CZ" sz="2000" dirty="0"/>
              <a:t> </a:t>
            </a:r>
            <a:r>
              <a:rPr lang="cs-CZ" altLang="cs-CZ" b="1" i="1" dirty="0">
                <a:solidFill>
                  <a:schemeClr val="accent2"/>
                </a:solidFill>
              </a:rPr>
              <a:t>P = </a:t>
            </a:r>
            <a:r>
              <a:rPr lang="cs-CZ" altLang="cs-CZ" b="1" i="1" dirty="0" err="1">
                <a:solidFill>
                  <a:schemeClr val="accent2"/>
                </a:solidFill>
              </a:rPr>
              <a:t>P</a:t>
            </a:r>
            <a:r>
              <a:rPr lang="cs-CZ" altLang="cs-CZ" b="1" i="1" baseline="30000" dirty="0" err="1">
                <a:solidFill>
                  <a:schemeClr val="accent2"/>
                </a:solidFill>
              </a:rPr>
              <a:t>e</a:t>
            </a:r>
            <a:r>
              <a:rPr lang="cs-CZ" altLang="cs-CZ" b="1" i="1" dirty="0">
                <a:solidFill>
                  <a:schemeClr val="accent2"/>
                </a:solidFill>
              </a:rPr>
              <a:t> + 1/</a:t>
            </a:r>
            <a:r>
              <a:rPr lang="cs-CZ" altLang="cs-CZ" b="1" i="1" dirty="0">
                <a:solidFill>
                  <a:schemeClr val="accent2"/>
                </a:solidFill>
                <a:sym typeface="Symbol" pitchFamily="18" charset="2"/>
              </a:rPr>
              <a:t></a:t>
            </a:r>
            <a:r>
              <a:rPr lang="cs-CZ" altLang="cs-CZ" b="1" i="1" dirty="0">
                <a:solidFill>
                  <a:schemeClr val="accent2"/>
                </a:solidFill>
              </a:rPr>
              <a:t>(Y - Y*)</a:t>
            </a:r>
            <a:endParaRPr lang="en-GB" altLang="cs-CZ" dirty="0">
              <a:solidFill>
                <a:schemeClr val="accent2"/>
              </a:solidFill>
            </a:endParaRPr>
          </a:p>
          <a:p>
            <a:pPr>
              <a:spcBef>
                <a:spcPct val="30000"/>
              </a:spcBef>
            </a:pPr>
            <a:r>
              <a:rPr lang="cs-CZ" altLang="cs-CZ" sz="2000" dirty="0">
                <a:sym typeface="Symbol" pitchFamily="18" charset="2"/>
              </a:rPr>
              <a:t>v čase </a:t>
            </a:r>
            <a:r>
              <a:rPr lang="en-GB" altLang="cs-CZ" sz="2000" b="1" i="1" dirty="0">
                <a:sym typeface="Symbol" pitchFamily="18" charset="2"/>
              </a:rPr>
              <a:t>t</a:t>
            </a:r>
            <a:r>
              <a:rPr lang="en-GB" altLang="cs-CZ" sz="2000" dirty="0">
                <a:sym typeface="Symbol" pitchFamily="18" charset="2"/>
              </a:rPr>
              <a:t>:</a:t>
            </a:r>
          </a:p>
          <a:p>
            <a:pPr>
              <a:spcBef>
                <a:spcPct val="10000"/>
              </a:spcBef>
            </a:pPr>
            <a:endParaRPr lang="en-GB" altLang="cs-CZ" sz="20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endParaRPr lang="en-GB" altLang="cs-CZ" sz="20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endParaRPr lang="en-GB" altLang="cs-CZ" sz="20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endParaRPr lang="en-GB" altLang="cs-CZ" sz="20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endParaRPr lang="en-GB" altLang="cs-CZ" sz="20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endParaRPr lang="cs-CZ" altLang="cs-CZ" sz="20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GB" altLang="cs-CZ" sz="2000" dirty="0">
                <a:sym typeface="Symbol" pitchFamily="18" charset="2"/>
              </a:rPr>
              <a:t>T</a:t>
            </a:r>
            <a:r>
              <a:rPr lang="cs-CZ" altLang="cs-CZ" sz="2000" dirty="0" err="1">
                <a:sym typeface="Symbol" pitchFamily="18" charset="2"/>
              </a:rPr>
              <a:t>edy</a:t>
            </a:r>
            <a:r>
              <a:rPr lang="cs-CZ" altLang="cs-CZ" sz="2000" dirty="0">
                <a:sym typeface="Symbol" pitchFamily="18" charset="2"/>
              </a:rPr>
              <a:t> křivka </a:t>
            </a:r>
            <a:r>
              <a:rPr lang="en-GB" altLang="cs-CZ" sz="2000" dirty="0">
                <a:sym typeface="Symbol" pitchFamily="18" charset="2"/>
              </a:rPr>
              <a:t>DAS: </a:t>
            </a:r>
            <a:r>
              <a:rPr lang="cs-CZ" altLang="cs-CZ" b="1" i="1" dirty="0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cs-CZ" altLang="cs-CZ" b="1" i="1" dirty="0">
                <a:solidFill>
                  <a:srgbClr val="FF0000"/>
                </a:solidFill>
              </a:rPr>
              <a:t> = </a:t>
            </a:r>
            <a:r>
              <a:rPr lang="cs-CZ" altLang="cs-CZ" b="1" i="1" dirty="0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cs-CZ" altLang="cs-CZ" b="1" i="1" baseline="30000" dirty="0">
                <a:solidFill>
                  <a:srgbClr val="FF0000"/>
                </a:solidFill>
              </a:rPr>
              <a:t>e</a:t>
            </a:r>
            <a:r>
              <a:rPr lang="cs-CZ" altLang="cs-CZ" b="1" i="1" dirty="0">
                <a:solidFill>
                  <a:srgbClr val="FF0000"/>
                </a:solidFill>
              </a:rPr>
              <a:t> + 1/</a:t>
            </a:r>
            <a:r>
              <a:rPr lang="cs-CZ" altLang="cs-CZ" b="1" i="1" dirty="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cs-CZ" altLang="cs-CZ" b="1" i="1" dirty="0">
                <a:solidFill>
                  <a:srgbClr val="FF0000"/>
                </a:solidFill>
              </a:rPr>
              <a:t> . (Y - Y*)</a:t>
            </a:r>
            <a:endParaRPr lang="en-GB" altLang="cs-CZ" sz="20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cs-CZ" altLang="cs-CZ" sz="2000" dirty="0">
                <a:sym typeface="Symbol" pitchFamily="18" charset="2"/>
              </a:rPr>
              <a:t>Přidání nabídkových šoků</a:t>
            </a:r>
            <a:r>
              <a:rPr lang="en-GB" altLang="cs-CZ" sz="2000" dirty="0">
                <a:sym typeface="Symbol" pitchFamily="18" charset="2"/>
              </a:rPr>
              <a:t>: </a:t>
            </a:r>
            <a:r>
              <a:rPr lang="cs-CZ" altLang="cs-CZ" b="1" i="1" dirty="0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cs-CZ" altLang="cs-CZ" b="1" i="1" dirty="0">
                <a:solidFill>
                  <a:srgbClr val="FF0000"/>
                </a:solidFill>
              </a:rPr>
              <a:t> = </a:t>
            </a:r>
            <a:r>
              <a:rPr lang="cs-CZ" altLang="cs-CZ" b="1" i="1" dirty="0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cs-CZ" altLang="cs-CZ" b="1" i="1" baseline="30000" dirty="0">
                <a:solidFill>
                  <a:srgbClr val="FF0000"/>
                </a:solidFill>
              </a:rPr>
              <a:t>e</a:t>
            </a:r>
            <a:r>
              <a:rPr lang="cs-CZ" altLang="cs-CZ" b="1" i="1" dirty="0">
                <a:solidFill>
                  <a:srgbClr val="FF0000"/>
                </a:solidFill>
              </a:rPr>
              <a:t> + 1/</a:t>
            </a:r>
            <a:r>
              <a:rPr lang="cs-CZ" altLang="cs-CZ" b="1" i="1" dirty="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cs-CZ" altLang="cs-CZ" b="1" i="1" dirty="0">
                <a:solidFill>
                  <a:srgbClr val="FF0000"/>
                </a:solidFill>
              </a:rPr>
              <a:t> . (Y - Y*) + </a:t>
            </a:r>
            <a:r>
              <a:rPr lang="cs-CZ" altLang="cs-CZ" b="1" i="1" dirty="0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cs-CZ" altLang="cs-CZ" b="1" i="1" dirty="0"/>
              <a:t>	</a:t>
            </a:r>
            <a:endParaRPr lang="en-GB" altLang="cs-CZ" b="1" i="1" dirty="0"/>
          </a:p>
        </p:txBody>
      </p:sp>
      <p:graphicFrame>
        <p:nvGraphicFramePr>
          <p:cNvPr id="149509" name="Object 5"/>
          <p:cNvGraphicFramePr>
            <a:graphicFrameLocks noChangeAspect="1"/>
          </p:cNvGraphicFramePr>
          <p:nvPr/>
        </p:nvGraphicFramePr>
        <p:xfrm>
          <a:off x="1465263" y="3108325"/>
          <a:ext cx="27781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1523880" imgH="241200" progId="Equation.3">
                  <p:embed/>
                </p:oleObj>
              </mc:Choice>
              <mc:Fallback>
                <p:oleObj name="Rovnice" r:id="rId2" imgW="1523880" imgH="241200" progId="Equation.3">
                  <p:embed/>
                  <p:pic>
                    <p:nvPicPr>
                      <p:cNvPr id="149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3108325"/>
                        <a:ext cx="27781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1350963" y="3633788"/>
          <a:ext cx="3973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2209680" imgH="241200" progId="Equation.3">
                  <p:embed/>
                </p:oleObj>
              </mc:Choice>
              <mc:Fallback>
                <p:oleObj name="Rovnice" r:id="rId4" imgW="2209680" imgH="241200" progId="Equation.3">
                  <p:embed/>
                  <p:pic>
                    <p:nvPicPr>
                      <p:cNvPr id="149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3633788"/>
                        <a:ext cx="39735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1352550" y="4106863"/>
          <a:ext cx="44164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2450880" imgH="457200" progId="Equation.3">
                  <p:embed/>
                </p:oleObj>
              </mc:Choice>
              <mc:Fallback>
                <p:oleObj name="Rovnice" r:id="rId6" imgW="2450880" imgH="457200" progId="Equation.3">
                  <p:embed/>
                  <p:pic>
                    <p:nvPicPr>
                      <p:cNvPr id="149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4106863"/>
                        <a:ext cx="441642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9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9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558800" y="0"/>
            <a:ext cx="810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Křivka </a:t>
            </a:r>
            <a:r>
              <a:rPr lang="en-GB" altLang="cs-CZ" sz="2800" b="1" i="1">
                <a:solidFill>
                  <a:schemeClr val="tx2"/>
                </a:solidFill>
              </a:rPr>
              <a:t>DAD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36538" y="728663"/>
            <a:ext cx="8907462" cy="48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 dirty="0"/>
              <a:t>I) </a:t>
            </a:r>
            <a:r>
              <a:rPr lang="cs-CZ" altLang="cs-CZ" sz="2000" b="1" i="1" u="sng" dirty="0">
                <a:solidFill>
                  <a:schemeClr val="accent2"/>
                </a:solidFill>
              </a:rPr>
              <a:t>Pro uzavřenou ekonomiku</a:t>
            </a:r>
            <a:r>
              <a:rPr lang="en-GB" altLang="cs-CZ" sz="2000" i="1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chyba modelu </a:t>
            </a:r>
            <a:r>
              <a:rPr lang="en-GB" altLang="cs-CZ" sz="2000" dirty="0"/>
              <a:t>IS-LM- </a:t>
            </a:r>
            <a:r>
              <a:rPr lang="cs-CZ" altLang="cs-CZ" sz="2000" dirty="0"/>
              <a:t>nerozlišuje mezi </a:t>
            </a:r>
            <a:r>
              <a:rPr lang="en-GB" altLang="cs-CZ" sz="2000" dirty="0"/>
              <a:t>re</a:t>
            </a:r>
            <a:r>
              <a:rPr lang="cs-CZ" altLang="cs-CZ" sz="2000" dirty="0" err="1"/>
              <a:t>álnou</a:t>
            </a:r>
            <a:r>
              <a:rPr lang="cs-CZ" altLang="cs-CZ" sz="2000" dirty="0"/>
              <a:t> </a:t>
            </a:r>
            <a:r>
              <a:rPr lang="en-GB" altLang="cs-CZ" sz="2000" dirty="0"/>
              <a:t>a </a:t>
            </a:r>
            <a:r>
              <a:rPr lang="en-GB" altLang="cs-CZ" sz="2000" dirty="0" err="1"/>
              <a:t>nomin</a:t>
            </a:r>
            <a:r>
              <a:rPr lang="cs-CZ" altLang="cs-CZ" sz="2000" dirty="0" err="1"/>
              <a:t>ální</a:t>
            </a:r>
            <a:r>
              <a:rPr lang="cs-CZ" altLang="cs-CZ" sz="2000" dirty="0"/>
              <a:t> úrokovou mírou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cs-CZ" altLang="cs-CZ" sz="2000" u="sng" dirty="0"/>
              <a:t>Křivka </a:t>
            </a:r>
            <a:r>
              <a:rPr lang="en-GB" altLang="cs-CZ" sz="2000" u="sng" dirty="0"/>
              <a:t>IS</a:t>
            </a:r>
            <a:r>
              <a:rPr lang="en-GB" altLang="cs-CZ" sz="2000" dirty="0"/>
              <a:t>- invest</a:t>
            </a:r>
            <a:r>
              <a:rPr lang="cs-CZ" altLang="cs-CZ" sz="2000" dirty="0" err="1"/>
              <a:t>ice</a:t>
            </a:r>
            <a:r>
              <a:rPr lang="cs-CZ" altLang="cs-CZ" sz="2000" dirty="0"/>
              <a:t> závisejí na </a:t>
            </a:r>
            <a:r>
              <a:rPr lang="en-GB" altLang="cs-CZ" sz="2000" b="1" i="1" dirty="0"/>
              <a:t>r</a:t>
            </a:r>
            <a:r>
              <a:rPr lang="en-GB" altLang="cs-CZ" sz="2000" dirty="0"/>
              <a:t> X </a:t>
            </a:r>
            <a:r>
              <a:rPr lang="cs-CZ" altLang="cs-CZ" sz="2000" u="sng" dirty="0"/>
              <a:t>křivka L</a:t>
            </a:r>
            <a:r>
              <a:rPr lang="en-GB" altLang="cs-CZ" sz="2000" u="sng" dirty="0"/>
              <a:t>M</a:t>
            </a:r>
            <a:r>
              <a:rPr lang="en-GB" altLang="cs-CZ" sz="2000" dirty="0"/>
              <a:t>- </a:t>
            </a:r>
            <a:r>
              <a:rPr lang="en-GB" altLang="cs-CZ" sz="2000" b="1" i="1" dirty="0"/>
              <a:t>M</a:t>
            </a:r>
            <a:r>
              <a:rPr lang="en-GB" altLang="cs-CZ" sz="2000" b="1" i="1" baseline="30000" dirty="0"/>
              <a:t>D</a:t>
            </a:r>
            <a:r>
              <a:rPr lang="en-GB" altLang="cs-CZ" sz="2000" dirty="0"/>
              <a:t> </a:t>
            </a:r>
            <a:r>
              <a:rPr lang="cs-CZ" altLang="cs-CZ" sz="2000" dirty="0"/>
              <a:t>závisí na </a:t>
            </a:r>
            <a:r>
              <a:rPr lang="en-GB" altLang="cs-CZ" sz="2000" b="1" i="1" dirty="0"/>
              <a:t>i</a:t>
            </a:r>
            <a:endParaRPr lang="en-GB" altLang="cs-CZ" sz="2000" dirty="0"/>
          </a:p>
          <a:p>
            <a:pPr>
              <a:spcBef>
                <a:spcPct val="30000"/>
              </a:spcBef>
            </a:pPr>
            <a:r>
              <a:rPr lang="en-GB" altLang="cs-CZ" sz="2000" u="sng" dirty="0">
                <a:solidFill>
                  <a:srgbClr val="00CC00"/>
                </a:solidFill>
              </a:rPr>
              <a:t>Fisher</a:t>
            </a:r>
            <a:r>
              <a:rPr lang="cs-CZ" altLang="cs-CZ" sz="2000" u="sng" dirty="0">
                <a:solidFill>
                  <a:srgbClr val="00CC00"/>
                </a:solidFill>
              </a:rPr>
              <a:t>ova rovnice</a:t>
            </a:r>
            <a:r>
              <a:rPr lang="en-GB" altLang="cs-CZ" sz="2000" dirty="0"/>
              <a:t>:    </a:t>
            </a:r>
            <a:r>
              <a:rPr lang="cs-CZ" altLang="cs-CZ" sz="2000" b="1" i="1" dirty="0">
                <a:solidFill>
                  <a:schemeClr val="accent2"/>
                </a:solidFill>
              </a:rPr>
              <a:t>r</a:t>
            </a:r>
            <a:r>
              <a:rPr lang="en-GB" altLang="cs-CZ" sz="2000" b="1" i="1" dirty="0">
                <a:solidFill>
                  <a:schemeClr val="accent2"/>
                </a:solidFill>
              </a:rPr>
              <a:t>=</a:t>
            </a:r>
            <a:r>
              <a:rPr lang="cs-CZ" altLang="cs-CZ" sz="2000" b="1" i="1" dirty="0">
                <a:solidFill>
                  <a:schemeClr val="accent2"/>
                </a:solidFill>
              </a:rPr>
              <a:t>i-</a:t>
            </a:r>
            <a:r>
              <a:rPr lang="en-GB" altLang="cs-CZ" sz="2000" b="1" i="1" dirty="0">
                <a:solidFill>
                  <a:schemeClr val="accent2"/>
                </a:solidFill>
                <a:latin typeface="Symbol" pitchFamily="18" charset="2"/>
              </a:rPr>
              <a:t>p</a:t>
            </a:r>
            <a:r>
              <a:rPr lang="en-GB" altLang="cs-CZ" sz="2000" b="1" i="1" baseline="30000" dirty="0">
                <a:solidFill>
                  <a:schemeClr val="accent2"/>
                </a:solidFill>
              </a:rPr>
              <a:t>e</a:t>
            </a:r>
            <a:endParaRPr lang="en-GB" altLang="cs-CZ" sz="2000" dirty="0">
              <a:solidFill>
                <a:schemeClr val="accent2"/>
              </a:solidFill>
            </a:endParaRPr>
          </a:p>
          <a:p>
            <a:pPr>
              <a:spcBef>
                <a:spcPct val="30000"/>
              </a:spcBef>
            </a:pPr>
            <a:r>
              <a:rPr lang="cs-CZ" altLang="cs-CZ" sz="2000" u="sng" dirty="0">
                <a:solidFill>
                  <a:srgbClr val="00CC00"/>
                </a:solidFill>
              </a:rPr>
              <a:t>Křivka </a:t>
            </a:r>
            <a:r>
              <a:rPr lang="en-GB" altLang="cs-CZ" sz="2000" u="sng" dirty="0">
                <a:solidFill>
                  <a:srgbClr val="00CC00"/>
                </a:solidFill>
              </a:rPr>
              <a:t>IS</a:t>
            </a:r>
            <a:r>
              <a:rPr lang="en-GB" altLang="cs-CZ" sz="2000" dirty="0">
                <a:solidFill>
                  <a:srgbClr val="00CC00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cs-CZ" altLang="cs-CZ" sz="2000" u="sng" dirty="0">
                <a:solidFill>
                  <a:srgbClr val="00CC00"/>
                </a:solidFill>
              </a:rPr>
              <a:t>Křivka </a:t>
            </a:r>
            <a:r>
              <a:rPr lang="en-GB" altLang="cs-CZ" sz="2000" u="sng" dirty="0">
                <a:solidFill>
                  <a:srgbClr val="00CC00"/>
                </a:solidFill>
              </a:rPr>
              <a:t>LM</a:t>
            </a:r>
            <a:r>
              <a:rPr lang="en-GB" altLang="cs-CZ" sz="2000" dirty="0">
                <a:solidFill>
                  <a:srgbClr val="00CC00"/>
                </a:solidFill>
              </a:rPr>
              <a:t>:</a:t>
            </a:r>
          </a:p>
          <a:p>
            <a:pPr>
              <a:spcBef>
                <a:spcPct val="10000"/>
              </a:spcBef>
            </a:pPr>
            <a:endParaRPr lang="en-GB" altLang="cs-CZ" sz="2000" dirty="0">
              <a:solidFill>
                <a:srgbClr val="00CC00"/>
              </a:solidFill>
            </a:endParaRPr>
          </a:p>
          <a:p>
            <a:pPr>
              <a:spcBef>
                <a:spcPct val="10000"/>
              </a:spcBef>
            </a:pP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cs-CZ" altLang="cs-CZ" sz="2000" u="sng" dirty="0">
                <a:solidFill>
                  <a:srgbClr val="00CC00"/>
                </a:solidFill>
              </a:rPr>
              <a:t>Křivka </a:t>
            </a:r>
            <a:r>
              <a:rPr lang="en-GB" altLang="cs-CZ" sz="2000" u="sng" dirty="0">
                <a:solidFill>
                  <a:srgbClr val="00CC00"/>
                </a:solidFill>
              </a:rPr>
              <a:t>AD</a:t>
            </a:r>
            <a:r>
              <a:rPr lang="en-GB" altLang="cs-CZ" sz="2000" dirty="0">
                <a:solidFill>
                  <a:srgbClr val="00CC00"/>
                </a:solidFill>
              </a:rPr>
              <a:t>:</a:t>
            </a:r>
          </a:p>
          <a:p>
            <a:pPr>
              <a:spcBef>
                <a:spcPct val="10000"/>
              </a:spcBef>
            </a:pPr>
            <a:endParaRPr lang="en-GB" altLang="cs-CZ" b="1" i="1" dirty="0">
              <a:solidFill>
                <a:srgbClr val="00CC00"/>
              </a:solidFill>
            </a:endParaRPr>
          </a:p>
          <a:p>
            <a:pPr>
              <a:spcBef>
                <a:spcPct val="30000"/>
              </a:spcBef>
            </a:pPr>
            <a:r>
              <a:rPr lang="cs-CZ" altLang="cs-CZ" sz="2000" u="sng" dirty="0">
                <a:solidFill>
                  <a:srgbClr val="00CC00"/>
                </a:solidFill>
              </a:rPr>
              <a:t>Křivka </a:t>
            </a:r>
            <a:r>
              <a:rPr lang="en-GB" altLang="cs-CZ" sz="2000" u="sng" dirty="0">
                <a:solidFill>
                  <a:srgbClr val="00CC00"/>
                </a:solidFill>
              </a:rPr>
              <a:t>DAD</a:t>
            </a:r>
            <a:r>
              <a:rPr lang="en-GB" altLang="cs-CZ" sz="2000" dirty="0">
                <a:solidFill>
                  <a:srgbClr val="00CC00"/>
                </a:solidFill>
              </a:rPr>
              <a:t>:</a:t>
            </a:r>
          </a:p>
          <a:p>
            <a:pPr>
              <a:spcBef>
                <a:spcPct val="30000"/>
              </a:spcBef>
            </a:pPr>
            <a:endParaRPr lang="en-GB" altLang="cs-CZ" sz="2000" dirty="0">
              <a:solidFill>
                <a:srgbClr val="00CC00"/>
              </a:solidFill>
            </a:endParaRPr>
          </a:p>
          <a:p>
            <a:pPr>
              <a:spcBef>
                <a:spcPct val="30000"/>
              </a:spcBef>
            </a:pPr>
            <a:r>
              <a:rPr lang="en-GB" altLang="cs-CZ" sz="2000" dirty="0" err="1"/>
              <a:t>aproxima</a:t>
            </a:r>
            <a:r>
              <a:rPr lang="cs-CZ" altLang="cs-CZ" sz="2000" dirty="0" err="1"/>
              <a:t>ce</a:t>
            </a:r>
            <a:r>
              <a:rPr lang="en-GB" altLang="cs-CZ" sz="2000" dirty="0"/>
              <a:t> </a:t>
            </a:r>
            <a:r>
              <a:rPr lang="en-GB" altLang="cs-CZ" sz="2000" b="1" i="1" dirty="0">
                <a:latin typeface="Symbol" pitchFamily="18" charset="2"/>
              </a:rPr>
              <a:t>D</a:t>
            </a:r>
            <a:r>
              <a:rPr lang="en-GB" altLang="cs-CZ" sz="2000" b="1" i="1" dirty="0"/>
              <a:t>(M/P)=m-</a:t>
            </a:r>
            <a:r>
              <a:rPr lang="en-GB" altLang="cs-CZ" sz="2000" b="1" i="1" dirty="0">
                <a:latin typeface="Symbol" pitchFamily="18" charset="2"/>
              </a:rPr>
              <a:t>p</a:t>
            </a:r>
            <a:r>
              <a:rPr lang="en-GB" altLang="cs-CZ" sz="2000" dirty="0"/>
              <a:t>:</a:t>
            </a: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2203450" y="2219325"/>
          <a:ext cx="16367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901440" imgH="215640" progId="Equation.3">
                  <p:embed/>
                </p:oleObj>
              </mc:Choice>
              <mc:Fallback>
                <p:oleObj name="Rovnice" r:id="rId2" imgW="901440" imgH="215640" progId="Equation.3">
                  <p:embed/>
                  <p:pic>
                    <p:nvPicPr>
                      <p:cNvPr id="150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2219325"/>
                        <a:ext cx="163671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2238375" y="2630488"/>
          <a:ext cx="20113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117440" imgH="393480" progId="Equation.3">
                  <p:embed/>
                </p:oleObj>
              </mc:Choice>
              <mc:Fallback>
                <p:oleObj name="Rovnice" r:id="rId4" imgW="1117440" imgH="393480" progId="Equation.3">
                  <p:embed/>
                  <p:pic>
                    <p:nvPicPr>
                      <p:cNvPr id="150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2630488"/>
                        <a:ext cx="201136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AutoShape 8"/>
          <p:cNvSpPr>
            <a:spLocks/>
          </p:cNvSpPr>
          <p:nvPr/>
        </p:nvSpPr>
        <p:spPr bwMode="auto">
          <a:xfrm>
            <a:off x="4560888" y="1766888"/>
            <a:ext cx="131762" cy="1541462"/>
          </a:xfrm>
          <a:prstGeom prst="rightBrace">
            <a:avLst>
              <a:gd name="adj1" fmla="val 97490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50537" name="Freeform 9"/>
          <p:cNvSpPr>
            <a:spLocks/>
          </p:cNvSpPr>
          <p:nvPr/>
        </p:nvSpPr>
        <p:spPr bwMode="auto">
          <a:xfrm>
            <a:off x="4722813" y="2532063"/>
            <a:ext cx="227012" cy="1331912"/>
          </a:xfrm>
          <a:custGeom>
            <a:avLst/>
            <a:gdLst>
              <a:gd name="T0" fmla="*/ 0 w 511"/>
              <a:gd name="T1" fmla="*/ 0 h 866"/>
              <a:gd name="T2" fmla="*/ 457 w 511"/>
              <a:gd name="T3" fmla="*/ 266 h 866"/>
              <a:gd name="T4" fmla="*/ 324 w 511"/>
              <a:gd name="T5" fmla="*/ 759 h 866"/>
              <a:gd name="T6" fmla="*/ 27 w 511"/>
              <a:gd name="T7" fmla="*/ 866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1" h="866">
                <a:moveTo>
                  <a:pt x="0" y="0"/>
                </a:moveTo>
                <a:cubicBezTo>
                  <a:pt x="201" y="70"/>
                  <a:pt x="403" y="140"/>
                  <a:pt x="457" y="266"/>
                </a:cubicBezTo>
                <a:cubicBezTo>
                  <a:pt x="511" y="392"/>
                  <a:pt x="396" y="659"/>
                  <a:pt x="324" y="759"/>
                </a:cubicBezTo>
                <a:cubicBezTo>
                  <a:pt x="252" y="859"/>
                  <a:pt x="139" y="862"/>
                  <a:pt x="27" y="86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1631950" y="3519488"/>
          <a:ext cx="31496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739880" imgH="393480" progId="Equation.3">
                  <p:embed/>
                </p:oleObj>
              </mc:Choice>
              <mc:Fallback>
                <p:oleObj name="Rovnice" r:id="rId6" imgW="1739880" imgH="393480" progId="Equation.3">
                  <p:embed/>
                  <p:pic>
                    <p:nvPicPr>
                      <p:cNvPr id="150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3519488"/>
                        <a:ext cx="3149600" cy="709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9" name="Object 11"/>
          <p:cNvGraphicFramePr>
            <a:graphicFrameLocks noChangeAspect="1"/>
          </p:cNvGraphicFramePr>
          <p:nvPr/>
        </p:nvGraphicFramePr>
        <p:xfrm>
          <a:off x="1981200" y="4273550"/>
          <a:ext cx="45783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8" imgW="2539800" imgH="431640" progId="Equation.3">
                  <p:embed/>
                </p:oleObj>
              </mc:Choice>
              <mc:Fallback>
                <p:oleObj name="Rovnice" r:id="rId8" imgW="2539800" imgH="431640" progId="Equation.3">
                  <p:embed/>
                  <p:pic>
                    <p:nvPicPr>
                      <p:cNvPr id="1505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73550"/>
                        <a:ext cx="45783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1516063" y="5794375"/>
          <a:ext cx="53990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0" imgW="2692080" imgH="419040" progId="Equation.3">
                  <p:embed/>
                </p:oleObj>
              </mc:Choice>
              <mc:Fallback>
                <p:oleObj name="Rovnice" r:id="rId10" imgW="2692080" imgH="419040" progId="Equation.3">
                  <p:embed/>
                  <p:pic>
                    <p:nvPicPr>
                      <p:cNvPr id="1505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5794375"/>
                        <a:ext cx="5399087" cy="83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867BBF14-188B-45E5-9325-BA30E33E09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91132"/>
              </p:ext>
            </p:extLst>
          </p:nvPr>
        </p:nvGraphicFramePr>
        <p:xfrm>
          <a:off x="6053137" y="3519488"/>
          <a:ext cx="22193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2" imgW="1384300" imgH="584200" progId="Equation.3">
                  <p:embed/>
                </p:oleObj>
              </mc:Choice>
              <mc:Fallback>
                <p:oleObj name="Rovnice" r:id="rId12" imgW="1384300" imgH="584200" progId="Equation.3">
                  <p:embed/>
                  <p:pic>
                    <p:nvPicPr>
                      <p:cNvPr id="12" name="Object 16">
                        <a:extLst>
                          <a:ext uri="{FF2B5EF4-FFF2-40B4-BE49-F238E27FC236}">
                            <a16:creationId xmlns:a16="http://schemas.microsoft.com/office/drawing/2014/main" id="{867BBF14-188B-45E5-9325-BA30E33E0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7" y="3519488"/>
                        <a:ext cx="22193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0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0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05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6" grpId="0" animBg="1"/>
      <p:bldP spid="1505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542925" y="-185738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Monet</a:t>
            </a:r>
            <a:r>
              <a:rPr lang="cs-CZ" altLang="cs-CZ" sz="2800" b="1" i="1">
                <a:solidFill>
                  <a:schemeClr val="tx2"/>
                </a:solidFill>
              </a:rPr>
              <a:t>ární </a:t>
            </a:r>
            <a:r>
              <a:rPr lang="en-GB" altLang="cs-CZ" sz="2800" b="1" i="1">
                <a:solidFill>
                  <a:schemeClr val="tx2"/>
                </a:solidFill>
              </a:rPr>
              <a:t>restri</a:t>
            </a:r>
            <a:r>
              <a:rPr lang="cs-CZ" altLang="cs-CZ" sz="2800" b="1" i="1">
                <a:solidFill>
                  <a:schemeClr val="tx2"/>
                </a:solidFill>
              </a:rPr>
              <a:t>kce v modelu </a:t>
            </a:r>
            <a:r>
              <a:rPr lang="en-GB" altLang="cs-CZ" sz="2800" b="1" i="1">
                <a:solidFill>
                  <a:schemeClr val="tx2"/>
                </a:solidFill>
              </a:rPr>
              <a:t>DAS-DA</a:t>
            </a:r>
            <a:r>
              <a:rPr lang="cs-CZ" altLang="cs-CZ" sz="2800" b="1" i="1">
                <a:solidFill>
                  <a:schemeClr val="tx2"/>
                </a:solidFill>
              </a:rPr>
              <a:t>D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51563" name="Object 11"/>
          <p:cNvGraphicFramePr>
            <a:graphicFrameLocks noChangeAspect="1"/>
          </p:cNvGraphicFramePr>
          <p:nvPr/>
        </p:nvGraphicFramePr>
        <p:xfrm>
          <a:off x="138113" y="703263"/>
          <a:ext cx="48545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692080" imgH="419040" progId="Equation.3">
                  <p:embed/>
                </p:oleObj>
              </mc:Choice>
              <mc:Fallback>
                <p:oleObj name="Rovnice" r:id="rId2" imgW="2692080" imgH="419040" progId="Equation.3">
                  <p:embed/>
                  <p:pic>
                    <p:nvPicPr>
                      <p:cNvPr id="151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703263"/>
                        <a:ext cx="4854575" cy="7540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5" name="Object 13"/>
          <p:cNvGraphicFramePr>
            <a:graphicFrameLocks noChangeAspect="1"/>
          </p:cNvGraphicFramePr>
          <p:nvPr/>
        </p:nvGraphicFramePr>
        <p:xfrm>
          <a:off x="6080125" y="760413"/>
          <a:ext cx="24590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346040" imgH="241200" progId="Equation.3">
                  <p:embed/>
                </p:oleObj>
              </mc:Choice>
              <mc:Fallback>
                <p:oleObj name="Rovnice" r:id="rId4" imgW="1346040" imgH="241200" progId="Equation.3">
                  <p:embed/>
                  <p:pic>
                    <p:nvPicPr>
                      <p:cNvPr id="1515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760413"/>
                        <a:ext cx="2459038" cy="438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6" name="Object 14"/>
          <p:cNvGraphicFramePr>
            <a:graphicFrameLocks noChangeAspect="1"/>
          </p:cNvGraphicFramePr>
          <p:nvPr/>
        </p:nvGraphicFramePr>
        <p:xfrm>
          <a:off x="28575" y="1663700"/>
          <a:ext cx="6073775" cy="516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6" imgW="2428920" imgH="2066760" progId="Word.Picture.8">
                  <p:embed/>
                </p:oleObj>
              </mc:Choice>
              <mc:Fallback>
                <p:oleObj name="Obrázek" r:id="rId6" imgW="2428920" imgH="2066760" progId="Word.Picture.8">
                  <p:embed/>
                  <p:pic>
                    <p:nvPicPr>
                      <p:cNvPr id="1515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1663700"/>
                        <a:ext cx="6073775" cy="516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138113" y="703263"/>
          <a:ext cx="48545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692080" imgH="419040" progId="Equation.3">
                  <p:embed/>
                </p:oleObj>
              </mc:Choice>
              <mc:Fallback>
                <p:oleObj name="Rovnice" r:id="rId2" imgW="2692080" imgH="419040" progId="Equation.3">
                  <p:embed/>
                  <p:pic>
                    <p:nvPicPr>
                      <p:cNvPr id="171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703263"/>
                        <a:ext cx="4854575" cy="7540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28575" y="1663700"/>
          <a:ext cx="6073775" cy="516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428920" imgH="2066760" progId="Word.Picture.8">
                  <p:embed/>
                </p:oleObj>
              </mc:Choice>
              <mc:Fallback>
                <p:oleObj name="obrázek" r:id="rId4" imgW="2428920" imgH="2066760" progId="Word.Picture.8">
                  <p:embed/>
                  <p:pic>
                    <p:nvPicPr>
                      <p:cNvPr id="171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1663700"/>
                        <a:ext cx="6073775" cy="516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4" name="Object 6"/>
          <p:cNvGraphicFramePr>
            <a:graphicFrameLocks noChangeAspect="1"/>
          </p:cNvGraphicFramePr>
          <p:nvPr/>
        </p:nvGraphicFramePr>
        <p:xfrm>
          <a:off x="6080125" y="760413"/>
          <a:ext cx="24590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346040" imgH="241200" progId="Equation.3">
                  <p:embed/>
                </p:oleObj>
              </mc:Choice>
              <mc:Fallback>
                <p:oleObj name="Rovnice" r:id="rId6" imgW="1346040" imgH="241200" progId="Equation.3">
                  <p:embed/>
                  <p:pic>
                    <p:nvPicPr>
                      <p:cNvPr id="171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760413"/>
                        <a:ext cx="2459038" cy="438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5" name="Line 7"/>
          <p:cNvSpPr>
            <a:spLocks noChangeShapeType="1"/>
          </p:cNvSpPr>
          <p:nvPr/>
        </p:nvSpPr>
        <p:spPr bwMode="auto">
          <a:xfrm flipH="1">
            <a:off x="493713" y="44704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0" y="4237038"/>
            <a:ext cx="63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i="1">
                <a:latin typeface="Symbol" pitchFamily="18" charset="2"/>
              </a:rPr>
              <a:t>p</a:t>
            </a:r>
            <a:r>
              <a:rPr lang="cs-CZ" altLang="cs-CZ" i="1" baseline="-25000">
                <a:latin typeface="Symbol" pitchFamily="18" charset="2"/>
              </a:rPr>
              <a:t>1</a:t>
            </a:r>
            <a:endParaRPr lang="cs-CZ" altLang="cs-CZ" i="1">
              <a:latin typeface="Symbol" pitchFamily="18" charset="2"/>
            </a:endParaRPr>
          </a:p>
        </p:txBody>
      </p:sp>
      <p:sp>
        <p:nvSpPr>
          <p:cNvPr id="171017" name="Line 9"/>
          <p:cNvSpPr>
            <a:spLocks noChangeShapeType="1"/>
          </p:cNvSpPr>
          <p:nvPr/>
        </p:nvSpPr>
        <p:spPr bwMode="auto">
          <a:xfrm>
            <a:off x="1625600" y="4484688"/>
            <a:ext cx="0" cy="1698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1420813" y="6223000"/>
            <a:ext cx="63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/>
              <a:t>Y</a:t>
            </a:r>
            <a:r>
              <a:rPr lang="cs-CZ" altLang="cs-CZ" baseline="-25000"/>
              <a:t>1</a:t>
            </a:r>
            <a:endParaRPr lang="cs-CZ" altLang="cs-CZ" i="1" baseline="-25000">
              <a:latin typeface="Symbol" pitchFamily="18" charset="2"/>
            </a:endParaRPr>
          </a:p>
        </p:txBody>
      </p:sp>
      <p:sp>
        <p:nvSpPr>
          <p:cNvPr id="171019" name="AutoShape 11"/>
          <p:cNvSpPr>
            <a:spLocks/>
          </p:cNvSpPr>
          <p:nvPr/>
        </p:nvSpPr>
        <p:spPr bwMode="auto">
          <a:xfrm>
            <a:off x="1654175" y="4484688"/>
            <a:ext cx="174625" cy="493712"/>
          </a:xfrm>
          <a:prstGeom prst="rightBrace">
            <a:avLst>
              <a:gd name="adj1" fmla="val 23561"/>
              <a:gd name="adj2" fmla="val 50000"/>
            </a:avLst>
          </a:prstGeom>
          <a:noFill/>
          <a:ln w="38100">
            <a:solidFill>
              <a:srgbClr val="66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71020" name="Text Box 12"/>
          <p:cNvSpPr txBox="1">
            <a:spLocks noChangeArrowheads="1"/>
          </p:cNvSpPr>
          <p:nvPr/>
        </p:nvSpPr>
        <p:spPr bwMode="auto">
          <a:xfrm>
            <a:off x="5267325" y="3857625"/>
            <a:ext cx="139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i="1">
                <a:solidFill>
                  <a:srgbClr val="6699FF"/>
                </a:solidFill>
              </a:rPr>
              <a:t>h.</a:t>
            </a:r>
            <a:r>
              <a:rPr lang="cs-CZ" altLang="cs-CZ" i="1">
                <a:solidFill>
                  <a:srgbClr val="6699FF"/>
                </a:solidFill>
                <a:latin typeface="Symbol" pitchFamily="18" charset="2"/>
              </a:rPr>
              <a:t>Dp </a:t>
            </a:r>
            <a:r>
              <a:rPr lang="cs-CZ" altLang="cs-CZ" i="1" baseline="30000">
                <a:solidFill>
                  <a:srgbClr val="6699FF"/>
                </a:solidFill>
              </a:rPr>
              <a:t>e</a:t>
            </a:r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 flipV="1">
            <a:off x="1843088" y="4194175"/>
            <a:ext cx="3468687" cy="538163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542925" y="-185738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Monet</a:t>
            </a:r>
            <a:r>
              <a:rPr lang="cs-CZ" altLang="cs-CZ" sz="2800" b="1" i="1">
                <a:solidFill>
                  <a:schemeClr val="tx2"/>
                </a:solidFill>
              </a:rPr>
              <a:t>ární </a:t>
            </a:r>
            <a:r>
              <a:rPr lang="en-GB" altLang="cs-CZ" sz="2800" b="1" i="1">
                <a:solidFill>
                  <a:schemeClr val="tx2"/>
                </a:solidFill>
              </a:rPr>
              <a:t>restri</a:t>
            </a:r>
            <a:r>
              <a:rPr lang="cs-CZ" altLang="cs-CZ" sz="2800" b="1" i="1">
                <a:solidFill>
                  <a:schemeClr val="tx2"/>
                </a:solidFill>
              </a:rPr>
              <a:t>kce v modelu </a:t>
            </a:r>
            <a:r>
              <a:rPr lang="en-GB" altLang="cs-CZ" sz="2800" b="1" i="1">
                <a:solidFill>
                  <a:schemeClr val="tx2"/>
                </a:solidFill>
              </a:rPr>
              <a:t>DAS-DA</a:t>
            </a:r>
            <a:r>
              <a:rPr lang="cs-CZ" altLang="cs-CZ" sz="2800" b="1" i="1">
                <a:solidFill>
                  <a:schemeClr val="tx2"/>
                </a:solidFill>
              </a:rPr>
              <a:t>D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animBg="1"/>
      <p:bldP spid="171015" grpId="1" animBg="1"/>
      <p:bldP spid="171016" grpId="0"/>
      <p:bldP spid="171016" grpId="1"/>
      <p:bldP spid="171017" grpId="0" animBg="1"/>
      <p:bldP spid="171017" grpId="1" animBg="1"/>
      <p:bldP spid="171018" grpId="0"/>
      <p:bldP spid="171018" grpId="1"/>
      <p:bldP spid="171019" grpId="0" animBg="1"/>
      <p:bldP spid="171019" grpId="1" animBg="1"/>
      <p:bldP spid="171020" grpId="0"/>
      <p:bldP spid="171020" grpId="1"/>
      <p:bldP spid="171021" grpId="0" animBg="1"/>
      <p:bldP spid="17102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138113" y="703263"/>
          <a:ext cx="48545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692080" imgH="419040" progId="Equation.3">
                  <p:embed/>
                </p:oleObj>
              </mc:Choice>
              <mc:Fallback>
                <p:oleObj name="Rovnice" r:id="rId2" imgW="2692080" imgH="419040" progId="Equation.3">
                  <p:embed/>
                  <p:pic>
                    <p:nvPicPr>
                      <p:cNvPr id="155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703263"/>
                        <a:ext cx="4854575" cy="7540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28575" y="1663700"/>
          <a:ext cx="6073775" cy="516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2428920" imgH="2066760" progId="Word.Picture.8">
                  <p:embed/>
                </p:oleObj>
              </mc:Choice>
              <mc:Fallback>
                <p:oleObj name="obrázek" r:id="rId4" imgW="2428920" imgH="2066760" progId="Word.Picture.8">
                  <p:embed/>
                  <p:pic>
                    <p:nvPicPr>
                      <p:cNvPr id="155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1663700"/>
                        <a:ext cx="6073775" cy="516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/>
        </p:nvGraphicFramePr>
        <p:xfrm>
          <a:off x="6080125" y="760413"/>
          <a:ext cx="24590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346040" imgH="241200" progId="Equation.3">
                  <p:embed/>
                </p:oleObj>
              </mc:Choice>
              <mc:Fallback>
                <p:oleObj name="Rovnice" r:id="rId6" imgW="1346040" imgH="241200" progId="Equation.3">
                  <p:embed/>
                  <p:pic>
                    <p:nvPicPr>
                      <p:cNvPr id="155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760413"/>
                        <a:ext cx="2459038" cy="438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5961063" y="1184275"/>
            <a:ext cx="326866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 dirty="0"/>
              <a:t>I) </a:t>
            </a:r>
            <a:r>
              <a:rPr lang="cs-CZ" altLang="cs-CZ" sz="2000" i="1" dirty="0" err="1">
                <a:solidFill>
                  <a:schemeClr val="accent2"/>
                </a:solidFill>
              </a:rPr>
              <a:t>podstřelování</a:t>
            </a:r>
            <a:r>
              <a:rPr lang="en-GB" altLang="cs-CZ" sz="2000" dirty="0"/>
              <a:t> </a:t>
            </a:r>
            <a:r>
              <a:rPr lang="cs-CZ" altLang="cs-CZ" sz="2000" dirty="0"/>
              <a:t>rovnovážné inflace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/>
              <a:t>II) </a:t>
            </a:r>
            <a:r>
              <a:rPr lang="en-GB" altLang="cs-CZ" sz="2000" i="1" dirty="0">
                <a:solidFill>
                  <a:schemeClr val="accent2"/>
                </a:solidFill>
              </a:rPr>
              <a:t>Ra</a:t>
            </a:r>
            <a:r>
              <a:rPr lang="cs-CZ" altLang="cs-CZ" sz="2000" i="1" dirty="0">
                <a:solidFill>
                  <a:schemeClr val="accent2"/>
                </a:solidFill>
              </a:rPr>
              <a:t>c</a:t>
            </a:r>
            <a:r>
              <a:rPr lang="en-GB" altLang="cs-CZ" sz="2000" i="1" dirty="0">
                <a:solidFill>
                  <a:schemeClr val="accent2"/>
                </a:solidFill>
              </a:rPr>
              <a:t>ion</a:t>
            </a:r>
            <a:r>
              <a:rPr lang="cs-CZ" altLang="cs-CZ" sz="2000" i="1" dirty="0" err="1">
                <a:solidFill>
                  <a:schemeClr val="accent2"/>
                </a:solidFill>
              </a:rPr>
              <a:t>ální</a:t>
            </a:r>
            <a:r>
              <a:rPr lang="cs-CZ" altLang="cs-CZ" sz="2000" i="1" dirty="0">
                <a:solidFill>
                  <a:schemeClr val="accent2"/>
                </a:solidFill>
              </a:rPr>
              <a:t> očekávání</a:t>
            </a:r>
            <a:r>
              <a:rPr lang="en-GB" altLang="cs-CZ" sz="2000" i="1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DAS</a:t>
            </a:r>
            <a:r>
              <a:rPr lang="en-GB" altLang="cs-CZ" sz="2000" baseline="-25000" dirty="0"/>
              <a:t>1</a:t>
            </a:r>
            <a:r>
              <a:rPr lang="en-GB" altLang="cs-CZ" sz="2000" dirty="0"/>
              <a:t> </a:t>
            </a:r>
            <a:r>
              <a:rPr lang="cs-CZ" altLang="cs-CZ" sz="2000" dirty="0"/>
              <a:t>do </a:t>
            </a:r>
            <a:r>
              <a:rPr lang="en-US" altLang="cs-CZ" sz="2000" dirty="0"/>
              <a:t>[Y*;m</a:t>
            </a:r>
            <a:r>
              <a:rPr lang="en-US" altLang="cs-CZ" sz="2000" baseline="-25000" dirty="0"/>
              <a:t>1</a:t>
            </a:r>
            <a:r>
              <a:rPr lang="en-US" altLang="cs-CZ" sz="2000" dirty="0"/>
              <a:t>], e</a:t>
            </a:r>
            <a:r>
              <a:rPr lang="cs-CZ" altLang="cs-CZ" sz="2000" dirty="0"/>
              <a:t>k</a:t>
            </a:r>
            <a:r>
              <a:rPr lang="en-US" altLang="cs-CZ" sz="2000" dirty="0" err="1"/>
              <a:t>onom</a:t>
            </a:r>
            <a:r>
              <a:rPr lang="cs-CZ" altLang="cs-CZ" sz="2000" dirty="0" err="1"/>
              <a:t>ika</a:t>
            </a:r>
            <a:r>
              <a:rPr lang="en-US" altLang="cs-CZ" sz="2000" dirty="0"/>
              <a:t> </a:t>
            </a:r>
            <a:r>
              <a:rPr lang="cs-CZ" altLang="cs-CZ" sz="2000" i="1" dirty="0">
                <a:solidFill>
                  <a:schemeClr val="accent2"/>
                </a:solidFill>
              </a:rPr>
              <a:t>skočí do nové rovnováhy</a:t>
            </a:r>
            <a:endParaRPr lang="en-US" altLang="cs-CZ" sz="2000" i="1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cs-CZ" sz="2000" dirty="0"/>
              <a:t>III) </a:t>
            </a:r>
            <a:r>
              <a:rPr lang="cs-CZ" altLang="cs-CZ" sz="2000" i="1" u="sng" dirty="0">
                <a:solidFill>
                  <a:schemeClr val="accent2"/>
                </a:solidFill>
              </a:rPr>
              <a:t>obětní poměr</a:t>
            </a:r>
            <a:r>
              <a:rPr lang="en-US" altLang="cs-CZ" sz="2000" dirty="0"/>
              <a:t>=</a:t>
            </a:r>
          </a:p>
          <a:p>
            <a:pPr>
              <a:spcBef>
                <a:spcPct val="10000"/>
              </a:spcBef>
            </a:pPr>
            <a:r>
              <a:rPr lang="en-US" altLang="cs-CZ" sz="2000" dirty="0"/>
              <a:t> </a:t>
            </a:r>
            <a:r>
              <a:rPr lang="cs-CZ" altLang="cs-CZ" sz="2000" dirty="0"/>
              <a:t>k</a:t>
            </a:r>
            <a:r>
              <a:rPr lang="en-US" altLang="cs-CZ" sz="2000" dirty="0" err="1"/>
              <a:t>umul</a:t>
            </a:r>
            <a:r>
              <a:rPr lang="cs-CZ" altLang="cs-CZ" sz="2000" dirty="0" err="1"/>
              <a:t>ovaná</a:t>
            </a:r>
            <a:r>
              <a:rPr lang="cs-CZ" altLang="cs-CZ" sz="2000" dirty="0"/>
              <a:t> </a:t>
            </a:r>
            <a:r>
              <a:rPr lang="en-US" altLang="cs-CZ" sz="2000" dirty="0"/>
              <a:t>% </a:t>
            </a:r>
            <a:r>
              <a:rPr lang="cs-CZ" altLang="cs-CZ" sz="2000" dirty="0"/>
              <a:t>ztráta H</a:t>
            </a:r>
            <a:r>
              <a:rPr lang="en-US" altLang="cs-CZ" sz="2000" dirty="0"/>
              <a:t>DP/ </a:t>
            </a:r>
            <a:r>
              <a:rPr lang="cs-CZ" altLang="cs-CZ" sz="2000" dirty="0"/>
              <a:t>pokles inflace</a:t>
            </a:r>
            <a:r>
              <a:rPr lang="en-US" altLang="cs-CZ" sz="2000" dirty="0"/>
              <a:t> (</a:t>
            </a:r>
            <a:r>
              <a:rPr lang="cs-CZ" altLang="cs-CZ" sz="2000" dirty="0"/>
              <a:t>v</a:t>
            </a:r>
            <a:r>
              <a:rPr lang="en-US" altLang="cs-CZ" sz="2000" dirty="0"/>
              <a:t> p.</a:t>
            </a:r>
            <a:r>
              <a:rPr lang="cs-CZ" altLang="cs-CZ" sz="2000" dirty="0"/>
              <a:t>b</a:t>
            </a:r>
            <a:r>
              <a:rPr lang="en-US" altLang="cs-CZ" sz="2000" dirty="0"/>
              <a:t>.)</a:t>
            </a:r>
          </a:p>
          <a:p>
            <a:pPr>
              <a:spcBef>
                <a:spcPct val="10000"/>
              </a:spcBef>
            </a:pPr>
            <a:r>
              <a:rPr lang="en-US" altLang="cs-CZ" sz="2000" dirty="0"/>
              <a:t>USA </a:t>
            </a:r>
            <a:r>
              <a:rPr lang="cs-CZ" altLang="cs-CZ" sz="2000" dirty="0"/>
              <a:t>kolem </a:t>
            </a:r>
            <a:r>
              <a:rPr lang="en-US" altLang="cs-CZ" sz="2000" dirty="0"/>
              <a:t>4.3% (Volcker </a:t>
            </a:r>
            <a:r>
              <a:rPr lang="en-US" altLang="cs-CZ" sz="2000" dirty="0" err="1"/>
              <a:t>disinfla</a:t>
            </a:r>
            <a:r>
              <a:rPr lang="cs-CZ" altLang="cs-CZ" sz="2000" dirty="0" err="1"/>
              <a:t>ce</a:t>
            </a:r>
            <a:r>
              <a:rPr lang="cs-CZ" altLang="cs-CZ" sz="2000" dirty="0"/>
              <a:t> </a:t>
            </a:r>
            <a:r>
              <a:rPr lang="en-US" altLang="cs-CZ" sz="2000" dirty="0"/>
              <a:t>1979-1987)- </a:t>
            </a:r>
            <a:endParaRPr lang="cs-CZ" altLang="cs-CZ" sz="2000" dirty="0"/>
          </a:p>
          <a:p>
            <a:pPr>
              <a:spcBef>
                <a:spcPct val="10000"/>
              </a:spcBef>
            </a:pPr>
            <a:r>
              <a:rPr lang="cs-CZ" altLang="cs-CZ" sz="2000" u="sng" dirty="0">
                <a:solidFill>
                  <a:srgbClr val="00CC00"/>
                </a:solidFill>
              </a:rPr>
              <a:t>Jak </a:t>
            </a:r>
            <a:r>
              <a:rPr lang="en-US" altLang="cs-CZ" sz="2000" u="sng" dirty="0">
                <a:solidFill>
                  <a:srgbClr val="00CC00"/>
                </a:solidFill>
              </a:rPr>
              <a:t>o</a:t>
            </a:r>
            <a:r>
              <a:rPr lang="cs-CZ" altLang="cs-CZ" sz="2000" u="sng" dirty="0" err="1">
                <a:solidFill>
                  <a:srgbClr val="00CC00"/>
                </a:solidFill>
              </a:rPr>
              <a:t>bětní</a:t>
            </a:r>
            <a:r>
              <a:rPr lang="cs-CZ" altLang="cs-CZ" sz="2000" u="sng" dirty="0">
                <a:solidFill>
                  <a:srgbClr val="00CC00"/>
                </a:solidFill>
              </a:rPr>
              <a:t> poměr snížit?</a:t>
            </a:r>
            <a:endParaRPr lang="en-US" altLang="cs-CZ" sz="2000" dirty="0">
              <a:solidFill>
                <a:srgbClr val="00CC0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cs-CZ" sz="2000" i="1" dirty="0"/>
              <a:t>a) </a:t>
            </a:r>
            <a:r>
              <a:rPr lang="cs-CZ" altLang="cs-CZ" sz="2000" i="1" dirty="0"/>
              <a:t>Oznámit změnu předem</a:t>
            </a:r>
            <a:endParaRPr lang="en-US" altLang="cs-CZ" sz="2000" i="1" dirty="0"/>
          </a:p>
          <a:p>
            <a:pPr>
              <a:spcBef>
                <a:spcPct val="10000"/>
              </a:spcBef>
            </a:pPr>
            <a:r>
              <a:rPr lang="en-US" altLang="cs-CZ" sz="2000" i="1" dirty="0"/>
              <a:t>b) </a:t>
            </a:r>
            <a:r>
              <a:rPr lang="cs-CZ" altLang="cs-CZ" sz="2000" i="1" dirty="0"/>
              <a:t>Vysoká kredibilita </a:t>
            </a:r>
            <a:r>
              <a:rPr lang="en-US" altLang="cs-CZ" sz="2000" i="1" dirty="0"/>
              <a:t>CB</a:t>
            </a:r>
          </a:p>
          <a:p>
            <a:pPr>
              <a:spcBef>
                <a:spcPct val="10000"/>
              </a:spcBef>
            </a:pPr>
            <a:r>
              <a:rPr lang="en-US" altLang="cs-CZ" sz="2000" i="1" dirty="0"/>
              <a:t>c) Ra</a:t>
            </a:r>
            <a:r>
              <a:rPr lang="cs-CZ" altLang="cs-CZ" sz="2000" i="1" dirty="0" err="1"/>
              <a:t>cionální</a:t>
            </a:r>
            <a:r>
              <a:rPr lang="cs-CZ" altLang="cs-CZ" sz="2000" i="1" dirty="0"/>
              <a:t> očekávání (transparence CB)</a:t>
            </a:r>
          </a:p>
          <a:p>
            <a:pPr>
              <a:spcBef>
                <a:spcPct val="10000"/>
              </a:spcBef>
            </a:pPr>
            <a:r>
              <a:rPr lang="en-US" altLang="cs-CZ" sz="2000" i="1" dirty="0"/>
              <a:t>d)</a:t>
            </a:r>
            <a:r>
              <a:rPr lang="cs-CZ" altLang="cs-CZ" sz="2000" i="1" dirty="0"/>
              <a:t> Pomalejší </a:t>
            </a:r>
            <a:r>
              <a:rPr lang="en-US" altLang="cs-CZ" sz="2000" i="1" dirty="0" err="1"/>
              <a:t>disinfla</a:t>
            </a:r>
            <a:r>
              <a:rPr lang="cs-CZ" altLang="cs-CZ" sz="2000" i="1" dirty="0" err="1"/>
              <a:t>ce</a:t>
            </a:r>
            <a:endParaRPr lang="en-US" altLang="cs-CZ" sz="2000" i="1" dirty="0"/>
          </a:p>
          <a:p>
            <a:pPr>
              <a:spcBef>
                <a:spcPct val="10000"/>
              </a:spcBef>
            </a:pPr>
            <a:r>
              <a:rPr lang="en-US" altLang="cs-CZ" sz="2000" i="1" dirty="0"/>
              <a:t>e)</a:t>
            </a:r>
            <a:r>
              <a:rPr lang="cs-CZ" altLang="cs-CZ" sz="2000" i="1" dirty="0"/>
              <a:t> Menší </a:t>
            </a:r>
            <a:r>
              <a:rPr lang="en-US" altLang="cs-CZ" sz="2000" i="1" dirty="0"/>
              <a:t>rigidity</a:t>
            </a:r>
            <a:endParaRPr lang="en-GB" altLang="cs-CZ" sz="2000" i="1" dirty="0"/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542925" y="-185738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1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-1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-1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-1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-1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18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Monet</a:t>
            </a:r>
            <a:r>
              <a:rPr lang="cs-CZ" altLang="cs-CZ" sz="2800" b="1" i="1">
                <a:solidFill>
                  <a:schemeClr val="tx2"/>
                </a:solidFill>
              </a:rPr>
              <a:t>ární </a:t>
            </a:r>
            <a:r>
              <a:rPr lang="en-GB" altLang="cs-CZ" sz="2800" b="1" i="1">
                <a:solidFill>
                  <a:schemeClr val="tx2"/>
                </a:solidFill>
              </a:rPr>
              <a:t>restri</a:t>
            </a:r>
            <a:r>
              <a:rPr lang="cs-CZ" altLang="cs-CZ" sz="2800" b="1" i="1">
                <a:solidFill>
                  <a:schemeClr val="tx2"/>
                </a:solidFill>
              </a:rPr>
              <a:t>kce v modelu </a:t>
            </a:r>
            <a:r>
              <a:rPr lang="en-GB" altLang="cs-CZ" sz="2800" b="1" i="1">
                <a:solidFill>
                  <a:schemeClr val="tx2"/>
                </a:solidFill>
              </a:rPr>
              <a:t>DAS-DA</a:t>
            </a:r>
            <a:r>
              <a:rPr lang="cs-CZ" altLang="cs-CZ" sz="2800" b="1" i="1">
                <a:solidFill>
                  <a:schemeClr val="tx2"/>
                </a:solidFill>
              </a:rPr>
              <a:t>D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5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5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5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5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5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5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5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56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25682</TotalTime>
  <Words>1285</Words>
  <Application>Microsoft Office PowerPoint</Application>
  <PresentationFormat>Předvádění na obrazovce (4:3)</PresentationFormat>
  <Paragraphs>115</Paragraphs>
  <Slides>23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6</vt:i4>
      </vt:variant>
      <vt:variant>
        <vt:lpstr>Nadpisy snímků</vt:lpstr>
      </vt:variant>
      <vt:variant>
        <vt:i4>23</vt:i4>
      </vt:variant>
    </vt:vector>
  </HeadingPairs>
  <TitlesOfParts>
    <vt:vector size="32" baseType="lpstr">
      <vt:lpstr>Symbol</vt:lpstr>
      <vt:lpstr>Times New Roman</vt:lpstr>
      <vt:lpstr>Default Design</vt:lpstr>
      <vt:lpstr>Rovnice</vt:lpstr>
      <vt:lpstr>Rastrový obrázek</vt:lpstr>
      <vt:lpstr>Editor rovnic 3.0</vt:lpstr>
      <vt:lpstr>obrázek</vt:lpstr>
      <vt:lpstr>Obrázek</vt:lpstr>
      <vt:lpstr>Picture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Moje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Karlos</dc:creator>
  <cp:lastModifiedBy>Hlaváček Michal</cp:lastModifiedBy>
  <cp:revision>169</cp:revision>
  <cp:lastPrinted>2019-04-01T09:57:45Z</cp:lastPrinted>
  <dcterms:created xsi:type="dcterms:W3CDTF">2003-10-12T18:44:50Z</dcterms:created>
  <dcterms:modified xsi:type="dcterms:W3CDTF">2024-04-22T08:26:40Z</dcterms:modified>
</cp:coreProperties>
</file>