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5" r:id="rId6"/>
    <p:sldId id="278" r:id="rId7"/>
    <p:sldId id="258" r:id="rId8"/>
    <p:sldId id="279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6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A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y\makro\Bakal&#225;&#345;i\A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cs-CZ"/>
              <a:t>Příklad 1</a:t>
            </a:r>
          </a:p>
        </c:rich>
      </c:tx>
      <c:layout>
        <c:manualLayout>
          <c:xMode val="edge"/>
          <c:yMode val="edge"/>
          <c:x val="0.48630952380952386"/>
          <c:y val="2.023121387283236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9166666666666663E-2"/>
          <c:y val="0.12138728323699421"/>
          <c:w val="0.85178571428571415"/>
          <c:h val="0.70038535645472055"/>
        </c:manualLayout>
      </c:layout>
      <c:scatterChart>
        <c:scatterStyle val="lineMarker"/>
        <c:varyColors val="0"/>
        <c:ser>
          <c:idx val="0"/>
          <c:order val="0"/>
          <c:tx>
            <c:strRef>
              <c:f>'Priklad 1'!$B$3</c:f>
              <c:strCache>
                <c:ptCount val="1"/>
                <c:pt idx="0">
                  <c:v>i) flexi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xVal>
            <c:numRef>
              <c:f>'Priklad 1'!$B$5:$B$73</c:f>
              <c:numCache>
                <c:formatCode>General</c:formatCode>
                <c:ptCount val="6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</c:numCache>
            </c:numRef>
          </c:xVal>
          <c:yVal>
            <c:numRef>
              <c:f>'Priklad 1'!$A$5:$A$73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9A-4292-B435-FBA639743A67}"/>
            </c:ext>
          </c:extLst>
        </c:ser>
        <c:ser>
          <c:idx val="1"/>
          <c:order val="1"/>
          <c:tx>
            <c:strRef>
              <c:f>'Priklad 1'!$C$3</c:f>
              <c:strCache>
                <c:ptCount val="1"/>
                <c:pt idx="0">
                  <c:v>ii) sticky</c:v>
                </c:pt>
              </c:strCache>
            </c:strRef>
          </c:tx>
          <c:spPr>
            <a:ln w="25400">
              <a:solidFill>
                <a:srgbClr val="FF9933"/>
              </a:solidFill>
            </a:ln>
          </c:spPr>
          <c:xVal>
            <c:numRef>
              <c:f>'Priklad 1'!$C$5:$C$73</c:f>
              <c:numCache>
                <c:formatCode>General</c:formatCode>
                <c:ptCount val="69"/>
                <c:pt idx="0">
                  <c:v>1.2499999999999698</c:v>
                </c:pt>
                <c:pt idx="1">
                  <c:v>2.4999999999999698</c:v>
                </c:pt>
                <c:pt idx="2">
                  <c:v>3.7499999999999698</c:v>
                </c:pt>
                <c:pt idx="3">
                  <c:v>4.9999999999999698</c:v>
                </c:pt>
                <c:pt idx="4">
                  <c:v>6.2499999999999698</c:v>
                </c:pt>
                <c:pt idx="5">
                  <c:v>7.4999999999999689</c:v>
                </c:pt>
                <c:pt idx="6">
                  <c:v>8.749999999999968</c:v>
                </c:pt>
                <c:pt idx="7">
                  <c:v>9.999999999999968</c:v>
                </c:pt>
                <c:pt idx="8">
                  <c:v>11.249999999999968</c:v>
                </c:pt>
                <c:pt idx="9">
                  <c:v>12.499999999999968</c:v>
                </c:pt>
                <c:pt idx="10">
                  <c:v>13.749999999999968</c:v>
                </c:pt>
                <c:pt idx="11">
                  <c:v>14.999999999999968</c:v>
                </c:pt>
                <c:pt idx="12">
                  <c:v>16.249999999999972</c:v>
                </c:pt>
                <c:pt idx="13">
                  <c:v>17.499999999999972</c:v>
                </c:pt>
                <c:pt idx="14">
                  <c:v>18.749999999999972</c:v>
                </c:pt>
                <c:pt idx="15">
                  <c:v>19.999999999999972</c:v>
                </c:pt>
                <c:pt idx="16">
                  <c:v>21.249999999999975</c:v>
                </c:pt>
                <c:pt idx="17">
                  <c:v>22.499999999999975</c:v>
                </c:pt>
                <c:pt idx="18">
                  <c:v>23.749999999999975</c:v>
                </c:pt>
                <c:pt idx="19">
                  <c:v>24.999999999999979</c:v>
                </c:pt>
                <c:pt idx="20">
                  <c:v>26.249999999999979</c:v>
                </c:pt>
                <c:pt idx="21">
                  <c:v>27.499999999999979</c:v>
                </c:pt>
                <c:pt idx="22">
                  <c:v>28.749999999999982</c:v>
                </c:pt>
                <c:pt idx="23">
                  <c:v>29.999999999999982</c:v>
                </c:pt>
                <c:pt idx="24">
                  <c:v>31.249999999999982</c:v>
                </c:pt>
                <c:pt idx="25">
                  <c:v>32.499999999999986</c:v>
                </c:pt>
                <c:pt idx="26">
                  <c:v>33.749999999999986</c:v>
                </c:pt>
                <c:pt idx="27">
                  <c:v>34.999999999999986</c:v>
                </c:pt>
                <c:pt idx="28">
                  <c:v>36.249999999999986</c:v>
                </c:pt>
                <c:pt idx="29">
                  <c:v>37.499999999999986</c:v>
                </c:pt>
                <c:pt idx="30">
                  <c:v>38.749999999999993</c:v>
                </c:pt>
                <c:pt idx="31">
                  <c:v>39.999999999999993</c:v>
                </c:pt>
                <c:pt idx="32">
                  <c:v>41.249999999999993</c:v>
                </c:pt>
                <c:pt idx="33">
                  <c:v>42.499999999999993</c:v>
                </c:pt>
                <c:pt idx="34">
                  <c:v>43.749999999999993</c:v>
                </c:pt>
                <c:pt idx="35">
                  <c:v>44.999999999999993</c:v>
                </c:pt>
                <c:pt idx="36">
                  <c:v>46.25</c:v>
                </c:pt>
                <c:pt idx="37">
                  <c:v>47.5</c:v>
                </c:pt>
                <c:pt idx="38">
                  <c:v>48.75</c:v>
                </c:pt>
                <c:pt idx="39">
                  <c:v>50</c:v>
                </c:pt>
                <c:pt idx="40">
                  <c:v>51.249999999999993</c:v>
                </c:pt>
                <c:pt idx="41">
                  <c:v>52.499999999999993</c:v>
                </c:pt>
                <c:pt idx="42">
                  <c:v>53.749999999999986</c:v>
                </c:pt>
                <c:pt idx="43">
                  <c:v>54.999999999999986</c:v>
                </c:pt>
                <c:pt idx="44">
                  <c:v>56.249999999999979</c:v>
                </c:pt>
                <c:pt idx="45">
                  <c:v>57.499999999999972</c:v>
                </c:pt>
                <c:pt idx="46">
                  <c:v>58.749999999999972</c:v>
                </c:pt>
                <c:pt idx="47">
                  <c:v>59.999999999999964</c:v>
                </c:pt>
                <c:pt idx="48">
                  <c:v>61.249999999999957</c:v>
                </c:pt>
                <c:pt idx="49">
                  <c:v>62.499999999999957</c:v>
                </c:pt>
                <c:pt idx="50">
                  <c:v>63.74999999999995</c:v>
                </c:pt>
                <c:pt idx="51">
                  <c:v>64.999999999999943</c:v>
                </c:pt>
                <c:pt idx="52">
                  <c:v>66.249999999999943</c:v>
                </c:pt>
                <c:pt idx="53">
                  <c:v>67.499999999999943</c:v>
                </c:pt>
                <c:pt idx="54">
                  <c:v>68.749999999999929</c:v>
                </c:pt>
                <c:pt idx="55">
                  <c:v>69.999999999999929</c:v>
                </c:pt>
                <c:pt idx="56">
                  <c:v>71.249999999999929</c:v>
                </c:pt>
                <c:pt idx="57">
                  <c:v>72.499999999999915</c:v>
                </c:pt>
                <c:pt idx="58">
                  <c:v>73.749999999999915</c:v>
                </c:pt>
                <c:pt idx="59">
                  <c:v>74.999999999999915</c:v>
                </c:pt>
                <c:pt idx="60">
                  <c:v>76.249999999999901</c:v>
                </c:pt>
                <c:pt idx="61">
                  <c:v>77.499999999999901</c:v>
                </c:pt>
                <c:pt idx="62">
                  <c:v>78.749999999999901</c:v>
                </c:pt>
                <c:pt idx="63">
                  <c:v>79.999999999999886</c:v>
                </c:pt>
                <c:pt idx="64">
                  <c:v>81.249999999999886</c:v>
                </c:pt>
                <c:pt idx="65">
                  <c:v>82.499999999999886</c:v>
                </c:pt>
                <c:pt idx="66">
                  <c:v>83.749999999999886</c:v>
                </c:pt>
                <c:pt idx="67">
                  <c:v>84.999999999999872</c:v>
                </c:pt>
                <c:pt idx="68">
                  <c:v>86.249999999999872</c:v>
                </c:pt>
              </c:numCache>
            </c:numRef>
          </c:xVal>
          <c:yVal>
            <c:numRef>
              <c:f>'Priklad 1'!$A$5:$A$73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9A-4292-B435-FBA639743A67}"/>
            </c:ext>
          </c:extLst>
        </c:ser>
        <c:ser>
          <c:idx val="2"/>
          <c:order val="2"/>
          <c:tx>
            <c:strRef>
              <c:f>'Priklad 1'!$D$3</c:f>
              <c:strCache>
                <c:ptCount val="1"/>
                <c:pt idx="0">
                  <c:v>iii) half</c:v>
                </c:pt>
              </c:strCache>
            </c:strRef>
          </c:tx>
          <c:spPr>
            <a:ln w="25400">
              <a:solidFill>
                <a:schemeClr val="bg1">
                  <a:lumMod val="65000"/>
                </a:schemeClr>
              </a:solidFill>
            </a:ln>
          </c:spPr>
          <c:xVal>
            <c:numRef>
              <c:f>'Priklad 1'!$D$5:$D$73</c:f>
              <c:numCache>
                <c:formatCode>General</c:formatCode>
                <c:ptCount val="69"/>
                <c:pt idx="0">
                  <c:v>2.4390243902438451</c:v>
                </c:pt>
                <c:pt idx="1">
                  <c:v>4.7619047619047077</c:v>
                </c:pt>
                <c:pt idx="2">
                  <c:v>6.9767441860464601</c:v>
                </c:pt>
                <c:pt idx="3">
                  <c:v>9.090909090909042</c:v>
                </c:pt>
                <c:pt idx="4">
                  <c:v>11.111111111111063</c:v>
                </c:pt>
                <c:pt idx="5">
                  <c:v>13.043478260869518</c:v>
                </c:pt>
                <c:pt idx="6">
                  <c:v>14.893617021276551</c:v>
                </c:pt>
                <c:pt idx="7">
                  <c:v>16.666666666666625</c:v>
                </c:pt>
                <c:pt idx="8">
                  <c:v>18.367346938775466</c:v>
                </c:pt>
                <c:pt idx="9">
                  <c:v>19.999999999999961</c:v>
                </c:pt>
                <c:pt idx="10">
                  <c:v>21.568627450980351</c:v>
                </c:pt>
                <c:pt idx="11">
                  <c:v>23.076923076923038</c:v>
                </c:pt>
                <c:pt idx="12">
                  <c:v>24.52830188679242</c:v>
                </c:pt>
                <c:pt idx="13">
                  <c:v>25.925925925925895</c:v>
                </c:pt>
                <c:pt idx="14">
                  <c:v>27.272727272727241</c:v>
                </c:pt>
                <c:pt idx="15">
                  <c:v>28.571428571428541</c:v>
                </c:pt>
                <c:pt idx="16">
                  <c:v>29.824561403508749</c:v>
                </c:pt>
                <c:pt idx="17">
                  <c:v>31.034482758620669</c:v>
                </c:pt>
                <c:pt idx="18">
                  <c:v>32.203389830508449</c:v>
                </c:pt>
                <c:pt idx="19">
                  <c:v>33.333333333333314</c:v>
                </c:pt>
                <c:pt idx="20">
                  <c:v>34.426229508196705</c:v>
                </c:pt>
                <c:pt idx="21">
                  <c:v>35.483870967741922</c:v>
                </c:pt>
                <c:pt idx="22">
                  <c:v>36.507936507936492</c:v>
                </c:pt>
                <c:pt idx="23">
                  <c:v>37.499999999999986</c:v>
                </c:pt>
                <c:pt idx="24">
                  <c:v>38.461538461538453</c:v>
                </c:pt>
                <c:pt idx="25">
                  <c:v>39.393939393939384</c:v>
                </c:pt>
                <c:pt idx="26">
                  <c:v>40.298507462686558</c:v>
                </c:pt>
                <c:pt idx="27">
                  <c:v>41.17647058823529</c:v>
                </c:pt>
                <c:pt idx="28">
                  <c:v>42.028985507246368</c:v>
                </c:pt>
                <c:pt idx="29">
                  <c:v>42.857142857142847</c:v>
                </c:pt>
                <c:pt idx="30">
                  <c:v>43.661971830985905</c:v>
                </c:pt>
                <c:pt idx="31">
                  <c:v>44.444444444444436</c:v>
                </c:pt>
                <c:pt idx="32">
                  <c:v>45.205479452054789</c:v>
                </c:pt>
                <c:pt idx="33">
                  <c:v>45.945945945945944</c:v>
                </c:pt>
                <c:pt idx="34">
                  <c:v>46.666666666666664</c:v>
                </c:pt>
                <c:pt idx="35">
                  <c:v>47.368421052631575</c:v>
                </c:pt>
                <c:pt idx="36">
                  <c:v>48.051948051948052</c:v>
                </c:pt>
                <c:pt idx="37">
                  <c:v>48.717948717948715</c:v>
                </c:pt>
                <c:pt idx="38">
                  <c:v>49.367088607594937</c:v>
                </c:pt>
                <c:pt idx="39">
                  <c:v>50</c:v>
                </c:pt>
                <c:pt idx="40">
                  <c:v>50.617283950617285</c:v>
                </c:pt>
                <c:pt idx="41">
                  <c:v>51.219512195121951</c:v>
                </c:pt>
                <c:pt idx="42">
                  <c:v>51.807228915662641</c:v>
                </c:pt>
                <c:pt idx="43">
                  <c:v>52.380952380952372</c:v>
                </c:pt>
                <c:pt idx="44">
                  <c:v>52.941176470588225</c:v>
                </c:pt>
                <c:pt idx="45">
                  <c:v>53.488372093023237</c:v>
                </c:pt>
                <c:pt idx="46">
                  <c:v>54.022988505747115</c:v>
                </c:pt>
                <c:pt idx="47">
                  <c:v>54.545454545454533</c:v>
                </c:pt>
                <c:pt idx="48">
                  <c:v>55.056179775280881</c:v>
                </c:pt>
                <c:pt idx="49">
                  <c:v>55.555555555555536</c:v>
                </c:pt>
                <c:pt idx="50">
                  <c:v>56.043956043956022</c:v>
                </c:pt>
                <c:pt idx="51">
                  <c:v>56.521739130434767</c:v>
                </c:pt>
                <c:pt idx="52">
                  <c:v>56.989247311827938</c:v>
                </c:pt>
                <c:pt idx="53">
                  <c:v>57.446808510638277</c:v>
                </c:pt>
                <c:pt idx="54">
                  <c:v>57.894736842105246</c:v>
                </c:pt>
                <c:pt idx="55">
                  <c:v>58.3333333333333</c:v>
                </c:pt>
                <c:pt idx="56">
                  <c:v>58.762886597938113</c:v>
                </c:pt>
                <c:pt idx="57">
                  <c:v>59.183673469387735</c:v>
                </c:pt>
                <c:pt idx="58">
                  <c:v>59.59595959595957</c:v>
                </c:pt>
                <c:pt idx="59">
                  <c:v>59.999999999999979</c:v>
                </c:pt>
                <c:pt idx="60">
                  <c:v>60.396039603960375</c:v>
                </c:pt>
                <c:pt idx="61">
                  <c:v>60.784313725490172</c:v>
                </c:pt>
                <c:pt idx="62">
                  <c:v>61.165048543689295</c:v>
                </c:pt>
                <c:pt idx="63">
                  <c:v>61.538461538461512</c:v>
                </c:pt>
                <c:pt idx="64">
                  <c:v>61.904761904761877</c:v>
                </c:pt>
                <c:pt idx="65">
                  <c:v>62.264150943396189</c:v>
                </c:pt>
                <c:pt idx="66">
                  <c:v>62.616822429906506</c:v>
                </c:pt>
                <c:pt idx="67">
                  <c:v>62.962962962962933</c:v>
                </c:pt>
                <c:pt idx="68">
                  <c:v>63.302752293577946</c:v>
                </c:pt>
              </c:numCache>
            </c:numRef>
          </c:xVal>
          <c:yVal>
            <c:numRef>
              <c:f>'Priklad 1'!$A$5:$A$73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9A-4292-B435-FBA639743A67}"/>
            </c:ext>
          </c:extLst>
        </c:ser>
        <c:ser>
          <c:idx val="3"/>
          <c:order val="3"/>
          <c:tx>
            <c:strRef>
              <c:f>'Priklad 1'!$E$3</c:f>
              <c:strCache>
                <c:ptCount val="1"/>
                <c:pt idx="0">
                  <c:v>iii) quarter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circle"/>
            <c:size val="6"/>
          </c:marker>
          <c:xVal>
            <c:numRef>
              <c:f>'Priklad 1'!$E$5:$E$73</c:f>
              <c:numCache>
                <c:formatCode>General</c:formatCode>
                <c:ptCount val="69"/>
                <c:pt idx="0">
                  <c:v>1.6528925619834316</c:v>
                </c:pt>
                <c:pt idx="1">
                  <c:v>3.2786885245901254</c:v>
                </c:pt>
                <c:pt idx="2">
                  <c:v>4.8780487804877666</c:v>
                </c:pt>
                <c:pt idx="3">
                  <c:v>6.4516129032257687</c:v>
                </c:pt>
                <c:pt idx="4">
                  <c:v>7.9999999999999627</c:v>
                </c:pt>
                <c:pt idx="5">
                  <c:v>9.5238095238094864</c:v>
                </c:pt>
                <c:pt idx="6">
                  <c:v>11.023622047244057</c:v>
                </c:pt>
                <c:pt idx="7">
                  <c:v>12.499999999999964</c:v>
                </c:pt>
                <c:pt idx="8">
                  <c:v>13.953488372092988</c:v>
                </c:pt>
                <c:pt idx="9">
                  <c:v>15.384615384615346</c:v>
                </c:pt>
                <c:pt idx="10">
                  <c:v>16.793893129770957</c:v>
                </c:pt>
                <c:pt idx="11">
                  <c:v>18.181818181818148</c:v>
                </c:pt>
                <c:pt idx="12">
                  <c:v>19.548872180451095</c:v>
                </c:pt>
                <c:pt idx="13">
                  <c:v>20.895522388059671</c:v>
                </c:pt>
                <c:pt idx="14">
                  <c:v>22.222222222222193</c:v>
                </c:pt>
                <c:pt idx="15">
                  <c:v>23.529411764705856</c:v>
                </c:pt>
                <c:pt idx="16">
                  <c:v>24.817518248175158</c:v>
                </c:pt>
                <c:pt idx="17">
                  <c:v>26.086956521739108</c:v>
                </c:pt>
                <c:pt idx="18">
                  <c:v>27.338129496402853</c:v>
                </c:pt>
                <c:pt idx="19">
                  <c:v>28.571428571428548</c:v>
                </c:pt>
                <c:pt idx="20">
                  <c:v>29.787234042553173</c:v>
                </c:pt>
                <c:pt idx="21">
                  <c:v>30.985915492957727</c:v>
                </c:pt>
                <c:pt idx="22">
                  <c:v>32.167832167832152</c:v>
                </c:pt>
                <c:pt idx="23">
                  <c:v>33.333333333333314</c:v>
                </c:pt>
                <c:pt idx="24">
                  <c:v>34.482758620689644</c:v>
                </c:pt>
                <c:pt idx="25">
                  <c:v>35.616438356164373</c:v>
                </c:pt>
                <c:pt idx="26">
                  <c:v>36.734693877551003</c:v>
                </c:pt>
                <c:pt idx="27">
                  <c:v>37.837837837837832</c:v>
                </c:pt>
                <c:pt idx="28">
                  <c:v>38.926174496644286</c:v>
                </c:pt>
                <c:pt idx="29">
                  <c:v>39.999999999999986</c:v>
                </c:pt>
                <c:pt idx="30">
                  <c:v>41.059602649006607</c:v>
                </c:pt>
                <c:pt idx="31">
                  <c:v>42.105263157894726</c:v>
                </c:pt>
                <c:pt idx="32">
                  <c:v>43.13725490196078</c:v>
                </c:pt>
                <c:pt idx="33">
                  <c:v>44.155844155844157</c:v>
                </c:pt>
                <c:pt idx="34">
                  <c:v>45.161290322580641</c:v>
                </c:pt>
                <c:pt idx="35">
                  <c:v>46.153846153846153</c:v>
                </c:pt>
                <c:pt idx="36">
                  <c:v>47.133757961783438</c:v>
                </c:pt>
                <c:pt idx="37">
                  <c:v>48.101265822784804</c:v>
                </c:pt>
                <c:pt idx="38">
                  <c:v>49.056603773584904</c:v>
                </c:pt>
                <c:pt idx="39">
                  <c:v>50</c:v>
                </c:pt>
                <c:pt idx="40">
                  <c:v>50.931677018633536</c:v>
                </c:pt>
                <c:pt idx="41">
                  <c:v>51.851851851851848</c:v>
                </c:pt>
                <c:pt idx="42">
                  <c:v>52.760736196319016</c:v>
                </c:pt>
                <c:pt idx="43">
                  <c:v>53.658536585365844</c:v>
                </c:pt>
                <c:pt idx="44">
                  <c:v>54.545454545454518</c:v>
                </c:pt>
                <c:pt idx="45">
                  <c:v>55.42168674698793</c:v>
                </c:pt>
                <c:pt idx="46">
                  <c:v>56.287425149700589</c:v>
                </c:pt>
                <c:pt idx="47">
                  <c:v>57.142857142857117</c:v>
                </c:pt>
                <c:pt idx="48">
                  <c:v>57.988165680473337</c:v>
                </c:pt>
                <c:pt idx="49">
                  <c:v>58.823529411764675</c:v>
                </c:pt>
                <c:pt idx="50">
                  <c:v>59.64912280701752</c:v>
                </c:pt>
                <c:pt idx="51">
                  <c:v>60.465116279069733</c:v>
                </c:pt>
                <c:pt idx="52">
                  <c:v>61.271676300577994</c:v>
                </c:pt>
                <c:pt idx="53">
                  <c:v>62.068965517241338</c:v>
                </c:pt>
                <c:pt idx="54">
                  <c:v>62.857142857142826</c:v>
                </c:pt>
                <c:pt idx="55">
                  <c:v>63.636363636363591</c:v>
                </c:pt>
                <c:pt idx="56">
                  <c:v>64.406779661016898</c:v>
                </c:pt>
                <c:pt idx="57">
                  <c:v>65.168539325842644</c:v>
                </c:pt>
                <c:pt idx="58">
                  <c:v>65.921787709497153</c:v>
                </c:pt>
                <c:pt idx="59">
                  <c:v>66.666666666666615</c:v>
                </c:pt>
                <c:pt idx="60">
                  <c:v>67.403314917127005</c:v>
                </c:pt>
                <c:pt idx="61">
                  <c:v>68.131868131868075</c:v>
                </c:pt>
                <c:pt idx="62">
                  <c:v>68.852459016393382</c:v>
                </c:pt>
                <c:pt idx="63">
                  <c:v>69.565217391304287</c:v>
                </c:pt>
                <c:pt idx="64">
                  <c:v>70.270270270270203</c:v>
                </c:pt>
                <c:pt idx="65">
                  <c:v>70.967741935483815</c:v>
                </c:pt>
                <c:pt idx="66">
                  <c:v>71.657754010695129</c:v>
                </c:pt>
                <c:pt idx="67">
                  <c:v>72.340425531914832</c:v>
                </c:pt>
                <c:pt idx="68">
                  <c:v>73.015873015872941</c:v>
                </c:pt>
              </c:numCache>
            </c:numRef>
          </c:xVal>
          <c:yVal>
            <c:numRef>
              <c:f>'Priklad 1'!$A$5:$A$73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9A-4292-B435-FBA639743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869039"/>
        <c:axId val="1"/>
      </c:scatterChart>
      <c:valAx>
        <c:axId val="173869039"/>
        <c:scaling>
          <c:orientation val="minMax"/>
          <c:max val="100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cs-CZ"/>
                  <a:t>Y</a:t>
                </a:r>
              </a:p>
            </c:rich>
          </c:tx>
          <c:layout>
            <c:manualLayout>
              <c:xMode val="edge"/>
              <c:yMode val="edge"/>
              <c:x val="0.49821428571428567"/>
              <c:y val="0.9046242774566474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crossBetween val="midCat"/>
        <c:majorUnit val="10"/>
        <c:minorUnit val="1"/>
      </c:valAx>
      <c:valAx>
        <c:axId val="1"/>
        <c:scaling>
          <c:orientation val="minMax"/>
          <c:max val="1.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cs-CZ"/>
                  <a:t>P</a:t>
                </a:r>
              </a:p>
            </c:rich>
          </c:tx>
          <c:layout>
            <c:manualLayout>
              <c:xMode val="edge"/>
              <c:yMode val="edge"/>
              <c:x val="0.96726190476190477"/>
              <c:y val="0.4605009633911367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73869039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1669855864023205"/>
          <c:y val="0.95023646612267165"/>
          <c:w val="0.36693514088774049"/>
          <c:h val="3.632703847377283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cs-CZ" dirty="0"/>
              <a:t>Příklad 2</a:t>
            </a:r>
          </a:p>
        </c:rich>
      </c:tx>
      <c:layout>
        <c:manualLayout>
          <c:xMode val="edge"/>
          <c:yMode val="edge"/>
          <c:x val="0.48630952380952386"/>
          <c:y val="2.023121387283236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9166666666666663E-2"/>
          <c:y val="0.12138728323699421"/>
          <c:w val="0.85178571428571415"/>
          <c:h val="0.70038535645472055"/>
        </c:manualLayout>
      </c:layout>
      <c:scatterChart>
        <c:scatterStyle val="lineMarker"/>
        <c:varyColors val="0"/>
        <c:ser>
          <c:idx val="0"/>
          <c:order val="0"/>
          <c:tx>
            <c:strRef>
              <c:f>'Priklad 2'!$B$3</c:f>
              <c:strCache>
                <c:ptCount val="1"/>
                <c:pt idx="0">
                  <c:v>i) flexi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xVal>
            <c:numRef>
              <c:f>'Priklad 2'!$B$5:$B$73</c:f>
              <c:numCache>
                <c:formatCode>General</c:formatCode>
                <c:ptCount val="69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80</c:v>
                </c:pt>
                <c:pt idx="20">
                  <c:v>80</c:v>
                </c:pt>
                <c:pt idx="21">
                  <c:v>80</c:v>
                </c:pt>
                <c:pt idx="22">
                  <c:v>80</c:v>
                </c:pt>
                <c:pt idx="23">
                  <c:v>80</c:v>
                </c:pt>
                <c:pt idx="24">
                  <c:v>80</c:v>
                </c:pt>
                <c:pt idx="25">
                  <c:v>80</c:v>
                </c:pt>
                <c:pt idx="26">
                  <c:v>80</c:v>
                </c:pt>
                <c:pt idx="27">
                  <c:v>80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  <c:pt idx="32">
                  <c:v>80</c:v>
                </c:pt>
                <c:pt idx="33">
                  <c:v>80</c:v>
                </c:pt>
                <c:pt idx="34">
                  <c:v>80</c:v>
                </c:pt>
                <c:pt idx="35">
                  <c:v>80</c:v>
                </c:pt>
                <c:pt idx="36">
                  <c:v>80</c:v>
                </c:pt>
                <c:pt idx="37">
                  <c:v>80</c:v>
                </c:pt>
                <c:pt idx="38">
                  <c:v>80</c:v>
                </c:pt>
                <c:pt idx="39">
                  <c:v>80</c:v>
                </c:pt>
                <c:pt idx="40">
                  <c:v>80</c:v>
                </c:pt>
                <c:pt idx="41">
                  <c:v>80</c:v>
                </c:pt>
                <c:pt idx="42">
                  <c:v>80</c:v>
                </c:pt>
                <c:pt idx="43">
                  <c:v>80</c:v>
                </c:pt>
                <c:pt idx="44">
                  <c:v>80</c:v>
                </c:pt>
                <c:pt idx="45">
                  <c:v>80</c:v>
                </c:pt>
                <c:pt idx="46">
                  <c:v>80</c:v>
                </c:pt>
                <c:pt idx="47">
                  <c:v>80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80</c:v>
                </c:pt>
                <c:pt idx="55">
                  <c:v>80</c:v>
                </c:pt>
                <c:pt idx="56">
                  <c:v>80</c:v>
                </c:pt>
                <c:pt idx="57">
                  <c:v>80</c:v>
                </c:pt>
                <c:pt idx="58">
                  <c:v>80</c:v>
                </c:pt>
                <c:pt idx="59">
                  <c:v>80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80</c:v>
                </c:pt>
                <c:pt idx="64">
                  <c:v>80</c:v>
                </c:pt>
                <c:pt idx="65">
                  <c:v>80</c:v>
                </c:pt>
                <c:pt idx="66">
                  <c:v>80</c:v>
                </c:pt>
                <c:pt idx="67">
                  <c:v>80</c:v>
                </c:pt>
                <c:pt idx="68">
                  <c:v>80</c:v>
                </c:pt>
              </c:numCache>
            </c:numRef>
          </c:xVal>
          <c:yVal>
            <c:numRef>
              <c:f>'Priklad 2'!$A$5:$A$73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46-45C0-82D4-4D2B4A1243A2}"/>
            </c:ext>
          </c:extLst>
        </c:ser>
        <c:ser>
          <c:idx val="1"/>
          <c:order val="1"/>
          <c:tx>
            <c:strRef>
              <c:f>'Priklad 2'!$C$3</c:f>
              <c:strCache>
                <c:ptCount val="1"/>
                <c:pt idx="0">
                  <c:v>ii) sticky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xVal>
            <c:numRef>
              <c:f>'Priklad 2'!$C$5:$C$73</c:f>
              <c:numCache>
                <c:formatCode>General</c:formatCode>
                <c:ptCount val="69"/>
                <c:pt idx="0">
                  <c:v>1.2499999999999096E-3</c:v>
                </c:pt>
                <c:pt idx="1">
                  <c:v>9.9999999999996377E-3</c:v>
                </c:pt>
                <c:pt idx="2">
                  <c:v>3.374999999999919E-2</c:v>
                </c:pt>
                <c:pt idx="3">
                  <c:v>7.9999999999998544E-2</c:v>
                </c:pt>
                <c:pt idx="4">
                  <c:v>0.15624999999999772</c:v>
                </c:pt>
                <c:pt idx="5">
                  <c:v>0.26999999999999669</c:v>
                </c:pt>
                <c:pt idx="6">
                  <c:v>0.42874999999999541</c:v>
                </c:pt>
                <c:pt idx="7">
                  <c:v>0.63999999999999402</c:v>
                </c:pt>
                <c:pt idx="8">
                  <c:v>0.91124999999999223</c:v>
                </c:pt>
                <c:pt idx="9">
                  <c:v>1.2499999999999905</c:v>
                </c:pt>
                <c:pt idx="10">
                  <c:v>1.6637499999999883</c:v>
                </c:pt>
                <c:pt idx="11">
                  <c:v>2.1599999999999864</c:v>
                </c:pt>
                <c:pt idx="12">
                  <c:v>2.7462499999999848</c:v>
                </c:pt>
                <c:pt idx="13">
                  <c:v>3.4299999999999828</c:v>
                </c:pt>
                <c:pt idx="14">
                  <c:v>4.2187499999999813</c:v>
                </c:pt>
                <c:pt idx="15">
                  <c:v>5.1199999999999797</c:v>
                </c:pt>
                <c:pt idx="16">
                  <c:v>6.1412499999999781</c:v>
                </c:pt>
                <c:pt idx="17">
                  <c:v>7.2899999999999761</c:v>
                </c:pt>
                <c:pt idx="18">
                  <c:v>8.5737499999999738</c:v>
                </c:pt>
                <c:pt idx="19">
                  <c:v>9.9999999999999734</c:v>
                </c:pt>
                <c:pt idx="20">
                  <c:v>11.576249999999973</c:v>
                </c:pt>
                <c:pt idx="21">
                  <c:v>13.30999999999997</c:v>
                </c:pt>
                <c:pt idx="22">
                  <c:v>15.208749999999968</c:v>
                </c:pt>
                <c:pt idx="23">
                  <c:v>17.279999999999973</c:v>
                </c:pt>
                <c:pt idx="24">
                  <c:v>19.531249999999968</c:v>
                </c:pt>
                <c:pt idx="25">
                  <c:v>21.96999999999997</c:v>
                </c:pt>
                <c:pt idx="26">
                  <c:v>24.60374999999997</c:v>
                </c:pt>
                <c:pt idx="27">
                  <c:v>27.439999999999966</c:v>
                </c:pt>
                <c:pt idx="28">
                  <c:v>30.486249999999973</c:v>
                </c:pt>
                <c:pt idx="29">
                  <c:v>33.749999999999972</c:v>
                </c:pt>
                <c:pt idx="30">
                  <c:v>37.238749999999975</c:v>
                </c:pt>
                <c:pt idx="31">
                  <c:v>40.959999999999972</c:v>
                </c:pt>
                <c:pt idx="32">
                  <c:v>44.921249999999972</c:v>
                </c:pt>
                <c:pt idx="33">
                  <c:v>49.129999999999974</c:v>
                </c:pt>
                <c:pt idx="34">
                  <c:v>53.593749999999972</c:v>
                </c:pt>
                <c:pt idx="35">
                  <c:v>58.319999999999979</c:v>
                </c:pt>
                <c:pt idx="36">
                  <c:v>63.316249999999982</c:v>
                </c:pt>
                <c:pt idx="37">
                  <c:v>68.589999999999989</c:v>
                </c:pt>
                <c:pt idx="38">
                  <c:v>74.148749999999993</c:v>
                </c:pt>
                <c:pt idx="39">
                  <c:v>80</c:v>
                </c:pt>
                <c:pt idx="40">
                  <c:v>86.15124999999999</c:v>
                </c:pt>
                <c:pt idx="41">
                  <c:v>92.609999999999957</c:v>
                </c:pt>
                <c:pt idx="42">
                  <c:v>99.383749999999935</c:v>
                </c:pt>
                <c:pt idx="43">
                  <c:v>106.4799999999999</c:v>
                </c:pt>
                <c:pt idx="44">
                  <c:v>113.90624999999987</c:v>
                </c:pt>
                <c:pt idx="45">
                  <c:v>121.66999999999982</c:v>
                </c:pt>
                <c:pt idx="46">
                  <c:v>129.77874999999977</c:v>
                </c:pt>
                <c:pt idx="47">
                  <c:v>138.23999999999978</c:v>
                </c:pt>
                <c:pt idx="48">
                  <c:v>147.06124999999972</c:v>
                </c:pt>
                <c:pt idx="49">
                  <c:v>156.24999999999966</c:v>
                </c:pt>
                <c:pt idx="50">
                  <c:v>165.81374999999963</c:v>
                </c:pt>
                <c:pt idx="51">
                  <c:v>175.75999999999959</c:v>
                </c:pt>
                <c:pt idx="52">
                  <c:v>186.09624999999951</c:v>
                </c:pt>
                <c:pt idx="53">
                  <c:v>196.82999999999947</c:v>
                </c:pt>
                <c:pt idx="54">
                  <c:v>207.9687499999994</c:v>
                </c:pt>
                <c:pt idx="55">
                  <c:v>219.51999999999936</c:v>
                </c:pt>
                <c:pt idx="56">
                  <c:v>231.49124999999927</c:v>
                </c:pt>
                <c:pt idx="57">
                  <c:v>243.88999999999919</c:v>
                </c:pt>
                <c:pt idx="58">
                  <c:v>256.72374999999909</c:v>
                </c:pt>
                <c:pt idx="59">
                  <c:v>269.99999999999903</c:v>
                </c:pt>
                <c:pt idx="60">
                  <c:v>283.72624999999897</c:v>
                </c:pt>
                <c:pt idx="61">
                  <c:v>297.90999999999889</c:v>
                </c:pt>
                <c:pt idx="62">
                  <c:v>312.55874999999878</c:v>
                </c:pt>
                <c:pt idx="63">
                  <c:v>327.6799999999987</c:v>
                </c:pt>
                <c:pt idx="64">
                  <c:v>343.28124999999858</c:v>
                </c:pt>
                <c:pt idx="65">
                  <c:v>359.36999999999847</c:v>
                </c:pt>
                <c:pt idx="66">
                  <c:v>375.95374999999842</c:v>
                </c:pt>
                <c:pt idx="67">
                  <c:v>393.03999999999832</c:v>
                </c:pt>
                <c:pt idx="68">
                  <c:v>410.6362499999982</c:v>
                </c:pt>
              </c:numCache>
            </c:numRef>
          </c:xVal>
          <c:yVal>
            <c:numRef>
              <c:f>'Priklad 2'!$A$5:$A$73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46-45C0-82D4-4D2B4A1243A2}"/>
            </c:ext>
          </c:extLst>
        </c:ser>
        <c:ser>
          <c:idx val="2"/>
          <c:order val="2"/>
          <c:tx>
            <c:strRef>
              <c:f>'Priklad 2'!$D$3</c:f>
              <c:strCache>
                <c:ptCount val="1"/>
                <c:pt idx="0">
                  <c:v>iii) half</c:v>
                </c:pt>
              </c:strCache>
            </c:strRef>
          </c:tx>
          <c:spPr>
            <a:ln w="25400">
              <a:solidFill>
                <a:schemeClr val="bg1">
                  <a:lumMod val="65000"/>
                </a:schemeClr>
              </a:solidFill>
            </a:ln>
          </c:spPr>
          <c:xVal>
            <c:numRef>
              <c:f>'Priklad 2'!$D$5:$D$73</c:f>
              <c:numCache>
                <c:formatCode>General</c:formatCode>
                <c:ptCount val="69"/>
                <c:pt idx="0">
                  <c:v>9.2859941091968309E-3</c:v>
                </c:pt>
                <c:pt idx="1">
                  <c:v>6.9107007882515711E-2</c:v>
                </c:pt>
                <c:pt idx="2">
                  <c:v>0.21733935376758798</c:v>
                </c:pt>
                <c:pt idx="3">
                  <c:v>0.48084147257700188</c:v>
                </c:pt>
                <c:pt idx="4">
                  <c:v>0.87791495198901481</c:v>
                </c:pt>
                <c:pt idx="5">
                  <c:v>1.4202350620530788</c:v>
                </c:pt>
                <c:pt idx="6">
                  <c:v>2.1143677219883648</c:v>
                </c:pt>
                <c:pt idx="7">
                  <c:v>2.9629629629629406</c:v>
                </c:pt>
                <c:pt idx="8">
                  <c:v>3.9656945660396326</c:v>
                </c:pt>
                <c:pt idx="9">
                  <c:v>5.119999999999969</c:v>
                </c:pt>
                <c:pt idx="10">
                  <c:v>6.4216628596843996</c:v>
                </c:pt>
                <c:pt idx="11">
                  <c:v>7.8652708238506674</c:v>
                </c:pt>
                <c:pt idx="12">
                  <c:v>9.4445750518884335</c:v>
                </c:pt>
                <c:pt idx="13">
                  <c:v>11.152771427119813</c:v>
                </c:pt>
                <c:pt idx="14">
                  <c:v>12.98271975957922</c:v>
                </c:pt>
                <c:pt idx="15">
                  <c:v>14.92711370262386</c:v>
                </c:pt>
                <c:pt idx="16">
                  <c:v>16.97861150259455</c:v>
                </c:pt>
                <c:pt idx="17">
                  <c:v>19.129935626716922</c:v>
                </c:pt>
                <c:pt idx="18">
                  <c:v>21.373947677221089</c:v>
                </c:pt>
                <c:pt idx="19">
                  <c:v>23.703703703703667</c:v>
                </c:pt>
                <c:pt idx="20">
                  <c:v>26.112493997294884</c:v>
                </c:pt>
                <c:pt idx="21">
                  <c:v>28.59387063207005</c:v>
                </c:pt>
                <c:pt idx="22">
                  <c:v>31.141665366910971</c:v>
                </c:pt>
                <c:pt idx="23">
                  <c:v>33.749999999999972</c:v>
                </c:pt>
                <c:pt idx="24">
                  <c:v>36.413290851160646</c:v>
                </c:pt>
                <c:pt idx="25">
                  <c:v>39.126248713025539</c:v>
                </c:pt>
                <c:pt idx="26">
                  <c:v>41.883875343709136</c:v>
                </c:pt>
                <c:pt idx="27">
                  <c:v>44.681457358029697</c:v>
                </c:pt>
                <c:pt idx="28">
                  <c:v>47.514558200840746</c:v>
                </c:pt>
                <c:pt idx="29">
                  <c:v>50.379008746355652</c:v>
                </c:pt>
                <c:pt idx="30">
                  <c:v>53.270896954829524</c:v>
                </c:pt>
                <c:pt idx="31">
                  <c:v>56.186556927297637</c:v>
                </c:pt>
                <c:pt idx="32">
                  <c:v>59.122557626016331</c:v>
                </c:pt>
                <c:pt idx="33">
                  <c:v>62.075691469409492</c:v>
                </c:pt>
                <c:pt idx="34">
                  <c:v>65.042962962962946</c:v>
                </c:pt>
                <c:pt idx="35">
                  <c:v>68.02157748942993</c:v>
                </c:pt>
                <c:pt idx="36">
                  <c:v>71.008930351146574</c:v>
                </c:pt>
                <c:pt idx="37">
                  <c:v>74.002596132773647</c:v>
                </c:pt>
                <c:pt idx="38">
                  <c:v>77.000318433227378</c:v>
                </c:pt>
                <c:pt idx="39">
                  <c:v>80</c:v>
                </c:pt>
                <c:pt idx="40">
                  <c:v>82.999693286743053</c:v>
                </c:pt>
                <c:pt idx="41">
                  <c:v>85.997591445277934</c:v>
                </c:pt>
                <c:pt idx="42">
                  <c:v>88.992019755608254</c:v>
                </c:pt>
                <c:pt idx="43">
                  <c:v>91.981427491631521</c:v>
                </c:pt>
                <c:pt idx="44">
                  <c:v>94.964380215754076</c:v>
                </c:pt>
                <c:pt idx="45">
                  <c:v>97.939552492233304</c:v>
                </c:pt>
                <c:pt idx="46">
                  <c:v>100.90572100658611</c:v>
                </c:pt>
                <c:pt idx="47">
                  <c:v>103.86175807663403</c:v>
                </c:pt>
                <c:pt idx="48">
                  <c:v>106.8066255395626</c:v>
                </c:pt>
                <c:pt idx="49">
                  <c:v>109.73936899862814</c:v>
                </c:pt>
                <c:pt idx="50">
                  <c:v>112.65911241276521</c:v>
                </c:pt>
                <c:pt idx="51">
                  <c:v>115.56505301224615</c:v>
                </c:pt>
                <c:pt idx="52">
                  <c:v>118.45645652365791</c:v>
                </c:pt>
                <c:pt idx="53">
                  <c:v>121.33265268774733</c:v>
                </c:pt>
                <c:pt idx="54">
                  <c:v>124.1930310540894</c:v>
                </c:pt>
                <c:pt idx="55">
                  <c:v>127.03703703703684</c:v>
                </c:pt>
                <c:pt idx="56">
                  <c:v>129.86416821797053</c:v>
                </c:pt>
                <c:pt idx="57">
                  <c:v>132.67397087948035</c:v>
                </c:pt>
                <c:pt idx="58">
                  <c:v>135.46603675774151</c:v>
                </c:pt>
                <c:pt idx="59">
                  <c:v>138.23999999999984</c:v>
                </c:pt>
                <c:pt idx="60">
                  <c:v>140.99553431472924</c:v>
                </c:pt>
                <c:pt idx="61">
                  <c:v>143.73235030267375</c:v>
                </c:pt>
                <c:pt idx="62">
                  <c:v>146.45019295761867</c:v>
                </c:pt>
                <c:pt idx="63">
                  <c:v>149.14883932635391</c:v>
                </c:pt>
                <c:pt idx="64">
                  <c:v>151.828096317892</c:v>
                </c:pt>
                <c:pt idx="65">
                  <c:v>154.4877986525787</c:v>
                </c:pt>
                <c:pt idx="66">
                  <c:v>157.12780694228661</c:v>
                </c:pt>
                <c:pt idx="67">
                  <c:v>159.74800589341032</c:v>
                </c:pt>
                <c:pt idx="68">
                  <c:v>162.34830262488305</c:v>
                </c:pt>
              </c:numCache>
            </c:numRef>
          </c:xVal>
          <c:yVal>
            <c:numRef>
              <c:f>'Priklad 2'!$A$5:$A$73</c:f>
              <c:numCache>
                <c:formatCode>General</c:formatCode>
                <c:ptCount val="69"/>
                <c:pt idx="0">
                  <c:v>2.4999999999999398E-2</c:v>
                </c:pt>
                <c:pt idx="1">
                  <c:v>4.9999999999999399E-2</c:v>
                </c:pt>
                <c:pt idx="2">
                  <c:v>7.49999999999994E-2</c:v>
                </c:pt>
                <c:pt idx="3">
                  <c:v>9.9999999999999395E-2</c:v>
                </c:pt>
                <c:pt idx="4">
                  <c:v>0.12499999999999939</c:v>
                </c:pt>
                <c:pt idx="5">
                  <c:v>0.14999999999999938</c:v>
                </c:pt>
                <c:pt idx="6">
                  <c:v>0.17499999999999938</c:v>
                </c:pt>
                <c:pt idx="7">
                  <c:v>0.19999999999999937</c:v>
                </c:pt>
                <c:pt idx="8">
                  <c:v>0.22499999999999937</c:v>
                </c:pt>
                <c:pt idx="9">
                  <c:v>0.24999999999999936</c:v>
                </c:pt>
                <c:pt idx="10">
                  <c:v>0.27499999999999936</c:v>
                </c:pt>
                <c:pt idx="11">
                  <c:v>0.29999999999999938</c:v>
                </c:pt>
                <c:pt idx="12">
                  <c:v>0.3249999999999994</c:v>
                </c:pt>
                <c:pt idx="13">
                  <c:v>0.34999999999999942</c:v>
                </c:pt>
                <c:pt idx="14">
                  <c:v>0.37499999999999944</c:v>
                </c:pt>
                <c:pt idx="15">
                  <c:v>0.39999999999999947</c:v>
                </c:pt>
                <c:pt idx="16">
                  <c:v>0.42499999999999949</c:v>
                </c:pt>
                <c:pt idx="17">
                  <c:v>0.44999999999999951</c:v>
                </c:pt>
                <c:pt idx="18">
                  <c:v>0.47499999999999953</c:v>
                </c:pt>
                <c:pt idx="19">
                  <c:v>0.49999999999999956</c:v>
                </c:pt>
                <c:pt idx="20">
                  <c:v>0.52499999999999958</c:v>
                </c:pt>
                <c:pt idx="21">
                  <c:v>0.5499999999999996</c:v>
                </c:pt>
                <c:pt idx="22">
                  <c:v>0.57499999999999962</c:v>
                </c:pt>
                <c:pt idx="23">
                  <c:v>0.59999999999999964</c:v>
                </c:pt>
                <c:pt idx="24">
                  <c:v>0.62499999999999967</c:v>
                </c:pt>
                <c:pt idx="25">
                  <c:v>0.64999999999999969</c:v>
                </c:pt>
                <c:pt idx="26">
                  <c:v>0.67499999999999971</c:v>
                </c:pt>
                <c:pt idx="27">
                  <c:v>0.69999999999999973</c:v>
                </c:pt>
                <c:pt idx="28">
                  <c:v>0.72499999999999976</c:v>
                </c:pt>
                <c:pt idx="29">
                  <c:v>0.74999999999999978</c:v>
                </c:pt>
                <c:pt idx="30">
                  <c:v>0.7749999999999998</c:v>
                </c:pt>
                <c:pt idx="31">
                  <c:v>0.79999999999999982</c:v>
                </c:pt>
                <c:pt idx="32">
                  <c:v>0.82499999999999984</c:v>
                </c:pt>
                <c:pt idx="33">
                  <c:v>0.84999999999999987</c:v>
                </c:pt>
                <c:pt idx="34">
                  <c:v>0.87499999999999989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1.0249999999999999</c:v>
                </c:pt>
                <c:pt idx="41">
                  <c:v>1.0499999999999998</c:v>
                </c:pt>
                <c:pt idx="42">
                  <c:v>1.0749999999999997</c:v>
                </c:pt>
                <c:pt idx="43">
                  <c:v>1.0999999999999996</c:v>
                </c:pt>
                <c:pt idx="44">
                  <c:v>1.1249999999999996</c:v>
                </c:pt>
                <c:pt idx="45">
                  <c:v>1.1499999999999995</c:v>
                </c:pt>
                <c:pt idx="46">
                  <c:v>1.1749999999999994</c:v>
                </c:pt>
                <c:pt idx="47">
                  <c:v>1.1999999999999993</c:v>
                </c:pt>
                <c:pt idx="48">
                  <c:v>1.2249999999999992</c:v>
                </c:pt>
                <c:pt idx="49">
                  <c:v>1.2499999999999991</c:v>
                </c:pt>
                <c:pt idx="50">
                  <c:v>1.274999999999999</c:v>
                </c:pt>
                <c:pt idx="51">
                  <c:v>1.2999999999999989</c:v>
                </c:pt>
                <c:pt idx="52">
                  <c:v>1.3249999999999988</c:v>
                </c:pt>
                <c:pt idx="53">
                  <c:v>1.3499999999999988</c:v>
                </c:pt>
                <c:pt idx="54">
                  <c:v>1.3749999999999987</c:v>
                </c:pt>
                <c:pt idx="55">
                  <c:v>1.3999999999999986</c:v>
                </c:pt>
                <c:pt idx="56">
                  <c:v>1.4249999999999985</c:v>
                </c:pt>
                <c:pt idx="57">
                  <c:v>1.4499999999999984</c:v>
                </c:pt>
                <c:pt idx="58">
                  <c:v>1.4749999999999983</c:v>
                </c:pt>
                <c:pt idx="59">
                  <c:v>1.4999999999999982</c:v>
                </c:pt>
                <c:pt idx="60">
                  <c:v>1.5249999999999981</c:v>
                </c:pt>
                <c:pt idx="61">
                  <c:v>1.549999999999998</c:v>
                </c:pt>
                <c:pt idx="62">
                  <c:v>1.574999999999998</c:v>
                </c:pt>
                <c:pt idx="63">
                  <c:v>1.5999999999999979</c:v>
                </c:pt>
                <c:pt idx="64">
                  <c:v>1.6249999999999978</c:v>
                </c:pt>
                <c:pt idx="65">
                  <c:v>1.6499999999999977</c:v>
                </c:pt>
                <c:pt idx="66">
                  <c:v>1.6749999999999976</c:v>
                </c:pt>
                <c:pt idx="67">
                  <c:v>1.6999999999999975</c:v>
                </c:pt>
                <c:pt idx="68">
                  <c:v>1.7249999999999974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46-45C0-82D4-4D2B4A124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869039"/>
        <c:axId val="1"/>
      </c:scatterChart>
      <c:valAx>
        <c:axId val="173869039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cs-CZ"/>
                  <a:t>Y</a:t>
                </a:r>
              </a:p>
            </c:rich>
          </c:tx>
          <c:layout>
            <c:manualLayout>
              <c:xMode val="edge"/>
              <c:yMode val="edge"/>
              <c:x val="0.49821428571428567"/>
              <c:y val="0.9046242774566474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"/>
        <c:crosses val="autoZero"/>
        <c:crossBetween val="midCat"/>
        <c:majorUnit val="10"/>
        <c:minorUnit val="1"/>
      </c:valAx>
      <c:valAx>
        <c:axId val="1"/>
        <c:scaling>
          <c:orientation val="minMax"/>
          <c:max val="1.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cs-CZ"/>
                  <a:t>P</a:t>
                </a:r>
              </a:p>
            </c:rich>
          </c:tx>
          <c:layout>
            <c:manualLayout>
              <c:xMode val="edge"/>
              <c:yMode val="edge"/>
              <c:x val="0.96726190476190477"/>
              <c:y val="0.4605009633911367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cs-CZ"/>
          </a:p>
        </c:txPr>
        <c:crossAx val="173869039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5919482253359686"/>
          <c:y val="0.94037837610778374"/>
          <c:w val="0.25879729758983272"/>
          <c:h val="3.6327038473772839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cs-CZ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cs-CZ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1D083-59DF-4A00-ED5D-4CC87959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079233-33A5-608D-545A-32AD31847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15BFC-83EF-54A3-78C9-34269A5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49891E-4BC6-99EC-F78B-A0EF5A2A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C8A7C5C-777B-6A8D-4EE4-8605AFAC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276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633B8E-FC0F-3CBB-684C-00EBAFCE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FC4B8A0-8C10-A077-216C-107390E9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6415A6-A2AF-7411-BB67-378145B0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F81B9A-6F24-0F4B-2588-08C4DC86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E17235-7455-6107-7557-6A4547A6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217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2C9216E-2ED3-CFD6-015E-98E61CF14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5132DA5-BF5B-7174-088A-53BB20D07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3B22AC-93C0-3E81-3E42-F1F84138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018F67-341F-47C4-2940-801699C6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3C69F2-C706-5B39-047A-AA0D529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0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E135DF-14E5-6FE7-A1D5-E81742BC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DA5F51-EF5F-856A-DD23-0F338294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D4C6B4-708F-D80F-3659-058DF27E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325992-27CF-7069-A79E-4CD10D84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FA5FA4-5F2D-4454-0678-B39677C8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94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257F24-ADFE-F8DD-F96F-28F26724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36762-95DB-0C7D-580C-74A96D38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FF2C217-0644-BC3D-FBB5-95BEEC1A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6DFF9EF-83D8-911E-C0AC-BD4BB98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AEC59D-4974-02F4-D6E6-A481BFC6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50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047108-6C1C-5A30-A751-CB44415C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5D1F66-8BB7-24CA-CD4F-01BC9612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F3E8FA-36D3-8810-6AF4-06B96C63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E53265F-5491-529F-062B-4DF5C454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E004EF5-C698-3059-AD17-979A6633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D592C6D-075E-4904-A6CD-13974990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423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B98B73-01FD-9E1B-6A54-DDE89DC6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F9EB05-4988-DB21-C705-34117C05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BF4E3E-3F3E-CF9F-1284-F30EB454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526914F-4473-4EF0-BC5B-28782D60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823E2F-8A1F-9B51-2475-0150DDE1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9ABD377-3EEE-82AC-B571-F6CD2CBD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24BEF9-8D67-7038-850D-14095954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2C4262-0A8A-802A-3AA6-90C07B83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4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0FD870-30A7-0D5B-61BE-F9C8580F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CAC4C9C-D263-2FCC-514F-D9E770E6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46AD442-E592-E4ED-1DF3-131BD160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3C9C250-E9FD-4351-9E05-C99608D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038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148A9F1-F475-8B4E-0CC0-1C5A9A80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A1E3EE1-41A2-F369-6F24-3B42F370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5CDD52-172E-0D56-26E8-7B0F93F6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0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0DD0E-E50D-7E17-E02D-2FFD2DF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4EFE47-5C8A-AB1C-DDBB-EF7E1840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E717730-B266-582A-D3B4-712BA50B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466DD2-D179-CA0E-92B2-CD0C04A4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8FC723-1CE6-550B-C013-13D741D1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0481EB-7DBB-C665-3F1B-6EA846C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79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2C78CC-CF59-F084-5FB0-CD17AA4E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7442D8E-5E98-B0BF-CCD8-D2B24632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1A1E431-12AE-0430-9ED1-E31F9D34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D7A449E-AEF6-C502-0615-850A4CB3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B9C7089-CD0E-D6AF-FB39-45F3386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A265507-53B5-95EB-944D-C9714A5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AB1A710-771B-8539-EAF0-A1436FD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FA5A6-ACA1-72AC-96DA-B857FAAB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A25B5E-14EA-3CEC-EFAE-9569C894D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6D98-B950-4F5D-8577-3C401293CF1F}" type="datetimeFigureOut">
              <a:rPr lang="cs-CZ" smtClean="0"/>
              <a:t>21.02.2023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93AE18-1C56-48B5-D02D-AF13D7EBE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66EC6B-43F3-07E1-00CB-85C0EA378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78C6-1562-4DA5-A0D0-4C0CC880D3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06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9A7DB2D1-68D3-1BF9-0001-51277ACF7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86611"/>
              </p:ext>
            </p:extLst>
          </p:nvPr>
        </p:nvGraphicFramePr>
        <p:xfrm>
          <a:off x="1161570" y="434976"/>
          <a:ext cx="9868860" cy="5988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32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E9B2F6A4-0474-BC11-F1D9-82E51C2C5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94175"/>
              </p:ext>
            </p:extLst>
          </p:nvPr>
        </p:nvGraphicFramePr>
        <p:xfrm>
          <a:off x="1213921" y="417525"/>
          <a:ext cx="9764158" cy="6022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859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9660B-8A9B-4871-89A1-3D8B2FD9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23255"/>
            <a:ext cx="11292840" cy="723432"/>
          </a:xfrm>
        </p:spPr>
        <p:txBody>
          <a:bodyPr>
            <a:normAutofit/>
          </a:bodyPr>
          <a:lstStyle/>
          <a:p>
            <a:r>
              <a:rPr lang="cs-CZ" sz="3200" b="1" dirty="0">
                <a:latin typeface="Arial" panose="020B0604020202020204" pitchFamily="34" charset="0"/>
                <a:cs typeface="Arial" panose="020B0604020202020204" pitchFamily="34" charset="0"/>
              </a:rPr>
              <a:t>Zákonná valorizace starobních důchodů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6BCA9C-9CF5-4A03-881B-92B3C9E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363" y="6356350"/>
            <a:ext cx="325437" cy="365125"/>
          </a:xfrm>
        </p:spPr>
        <p:txBody>
          <a:bodyPr/>
          <a:lstStyle/>
          <a:p>
            <a:pPr algn="ctr"/>
            <a:fld id="{DF90C7CD-F407-429B-A159-7E74BB594E91}" type="slidenum">
              <a:rPr lang="cs-CZ" sz="9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cs-CZ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2C783312-A6E5-493E-9413-D471AC1F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" y="665223"/>
            <a:ext cx="12070079" cy="2232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Zvyšování důchodů podle § 67 odst. 6) zákona č. č. 155/1995 Sb., o důchodovém pojištění: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</a:t>
            </a: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2400" dirty="0">
                <a:solidFill>
                  <a:srgbClr val="2764AE"/>
                </a:solidFill>
                <a:latin typeface="Arial" panose="020B0604020202020204" pitchFamily="34" charset="0"/>
              </a:rPr>
              <a:t>V</a:t>
            </a:r>
            <a:r>
              <a:rPr lang="cs-CZ" sz="2400" b="0" i="0" dirty="0">
                <a:solidFill>
                  <a:srgbClr val="2764AE"/>
                </a:solidFill>
                <a:effectLst/>
                <a:latin typeface="Arial" panose="020B0604020202020204" pitchFamily="34" charset="0"/>
              </a:rPr>
              <a:t> pravidelném termínu</a:t>
            </a: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</a:t>
            </a: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vždy červen kalendářního roku, růst důchodu od ledna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bere v potaz jak růst cen, tak růst mezd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základní výměra (stejná pro všechny důchodce) nastavena na 10 % mzdy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relativně komplikovaný výpočet mzdy- zjednodušeně: jaká by byla mzda v 	roce 2022, pokud by se udržel meziroční růst mezd z prvního pololetí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procentní výměra se zvyšuje tak, aby průměrný důchod narostl o nárůst cen 	plus polovinu růstu reálných mezd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u starších důchodů se tak v čase zvyšuje podíl základní výměry</a:t>
            </a: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postupná 	nivelizace již tak dost nivelizovaných důchodů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- asymetrie valorizačního vzorce- v případě poklesu cen se důchody 	nesnižují, stejně tak se nesnižují v případě poklesu reálných mezd</a:t>
            </a:r>
            <a:endParaRPr lang="cs-CZ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F8914B2C-6CD1-4559-B152-737ADCE1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56" y="6304497"/>
            <a:ext cx="293902" cy="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9660B-8A9B-4871-89A1-3D8B2FD9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23255"/>
            <a:ext cx="11292840" cy="723432"/>
          </a:xfrm>
        </p:spPr>
        <p:txBody>
          <a:bodyPr>
            <a:normAutofit/>
          </a:bodyPr>
          <a:lstStyle/>
          <a:p>
            <a:r>
              <a:rPr lang="cs-CZ" sz="3200" b="1" dirty="0">
                <a:latin typeface="Arial" panose="020B0604020202020204" pitchFamily="34" charset="0"/>
                <a:cs typeface="Arial" panose="020B0604020202020204" pitchFamily="34" charset="0"/>
              </a:rPr>
              <a:t>Zákonná valorizace starobních důchodů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6BCA9C-9CF5-4A03-881B-92B3C9E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363" y="6356350"/>
            <a:ext cx="325437" cy="365125"/>
          </a:xfrm>
        </p:spPr>
        <p:txBody>
          <a:bodyPr/>
          <a:lstStyle/>
          <a:p>
            <a:pPr algn="ctr"/>
            <a:fld id="{DF90C7CD-F407-429B-A159-7E74BB594E91}" type="slidenum">
              <a:rPr lang="cs-CZ" sz="9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cs-CZ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2C783312-A6E5-493E-9413-D471AC1F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" y="665223"/>
            <a:ext cx="11540053" cy="2232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Zvyšování důchodů: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cs-CZ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2400" dirty="0">
                <a:solidFill>
                  <a:srgbClr val="2764AE"/>
                </a:solidFill>
                <a:latin typeface="Arial" panose="020B0604020202020204" pitchFamily="34" charset="0"/>
              </a:rPr>
              <a:t>V</a:t>
            </a:r>
            <a:r>
              <a:rPr lang="cs-CZ" sz="2400" b="0" i="0" dirty="0">
                <a:solidFill>
                  <a:srgbClr val="2764AE"/>
                </a:solidFill>
                <a:effectLst/>
                <a:latin typeface="Arial" panose="020B0604020202020204" pitchFamily="34" charset="0"/>
              </a:rPr>
              <a:t> mimořádném termínu</a:t>
            </a: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</a:t>
            </a: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vždy když nárůst cen od rozhodného období od poslední valorizace činí 	alespoň 5%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zvýšení důchodů po 5 měsících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uvažuje se pouze růst cen (viz následující slide), růst mezd nikoli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základní výměra se nemění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zvýšení procentní výměry o růst cen (zaokrouhlený na jedno desetinné 	místo nahoru)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růst důchodů je tedy nižší než růst cen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</a:rPr>
              <a:t>	- zvýšení pouze procentní výměry</a:t>
            </a: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zvýšení rozdílů mezi důchody (vysoké 	důchody rostou rychleji než nízké)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- opět asymetrie valorizačního vzorce- inflační šok  pokles reálné mzdy </a:t>
            </a:r>
            <a:endParaRPr lang="cs-CZ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F8914B2C-6CD1-4559-B152-737ADCE1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56" y="6304497"/>
            <a:ext cx="293902" cy="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AD2C2-07A4-46ED-9152-9F6B588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36525"/>
            <a:ext cx="10515600" cy="751749"/>
          </a:xfrm>
        </p:spPr>
        <p:txBody>
          <a:bodyPr>
            <a:normAutofit/>
          </a:bodyPr>
          <a:lstStyle/>
          <a:p>
            <a:r>
              <a:rPr lang="cs-CZ" sz="3200" b="1" dirty="0">
                <a:latin typeface="Arial" panose="020B0604020202020204" pitchFamily="34" charset="0"/>
                <a:cs typeface="Arial" panose="020B0604020202020204" pitchFamily="34" charset="0"/>
              </a:rPr>
              <a:t>Valorizace 2022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2F3976-C942-4399-B92C-D78D479B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" y="924015"/>
            <a:ext cx="11725275" cy="5396594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/>
              <a:t>Řádná valorizace leden 2022</a:t>
            </a:r>
          </a:p>
          <a:p>
            <a:pPr lvl="1"/>
            <a:r>
              <a:rPr lang="cs-CZ" sz="2000" dirty="0"/>
              <a:t>Na základě růstu cen a mezd v červnu 2021</a:t>
            </a:r>
          </a:p>
          <a:p>
            <a:pPr lvl="1"/>
            <a:r>
              <a:rPr lang="cs-CZ" sz="2000" dirty="0"/>
              <a:t>Důchody zvýšeny o 805 Kč, z toho zákonná valorizace 505 Kč</a:t>
            </a:r>
          </a:p>
          <a:p>
            <a:pPr lvl="1"/>
            <a:r>
              <a:rPr lang="cs-CZ" sz="2000" dirty="0"/>
              <a:t>Náklad cca 27,6 mld. Kč</a:t>
            </a:r>
          </a:p>
          <a:p>
            <a:r>
              <a:rPr lang="cs-CZ" b="1" dirty="0"/>
              <a:t>Mimořádná valorizace červen 2022</a:t>
            </a:r>
          </a:p>
          <a:p>
            <a:pPr lvl="1"/>
            <a:r>
              <a:rPr lang="cs-CZ" sz="2000" dirty="0"/>
              <a:t>Růst cen leden 2022 oproti červnu 2021 o 8,2% (CPI)</a:t>
            </a:r>
          </a:p>
          <a:p>
            <a:pPr lvl="1"/>
            <a:r>
              <a:rPr lang="cs-CZ" sz="2000" dirty="0"/>
              <a:t>Nárůst průměrného důchodu o 1017 Kč (6,2 %)</a:t>
            </a:r>
          </a:p>
          <a:p>
            <a:pPr lvl="1"/>
            <a:r>
              <a:rPr lang="cs-CZ" sz="2000" dirty="0"/>
              <a:t>Dodatečné náklady valorizace 19,5 mld. Kč</a:t>
            </a:r>
          </a:p>
          <a:p>
            <a:r>
              <a:rPr lang="cs-CZ" b="1" dirty="0"/>
              <a:t>Mimořádná valorizace září 2022</a:t>
            </a:r>
          </a:p>
          <a:p>
            <a:pPr lvl="1"/>
            <a:r>
              <a:rPr lang="cs-CZ" sz="2000" dirty="0"/>
              <a:t>Růst cen duben 2022 oproti lednu 2022 o 5,2% (IŽN důchodců; růst CPI pouze 4,8%)</a:t>
            </a:r>
          </a:p>
          <a:p>
            <a:pPr lvl="1"/>
            <a:r>
              <a:rPr lang="cs-CZ" sz="2000" dirty="0"/>
              <a:t>Nárůst průměrného důchodu o </a:t>
            </a:r>
            <a:r>
              <a:rPr lang="pt-BR" sz="2000" dirty="0"/>
              <a:t>o 700 Kč (cca 4 %)</a:t>
            </a:r>
            <a:endParaRPr lang="cs-CZ" sz="2000" dirty="0"/>
          </a:p>
          <a:p>
            <a:pPr lvl="1"/>
            <a:r>
              <a:rPr lang="cs-CZ" sz="2000" dirty="0"/>
              <a:t>Dodatečné náklady valorizace cca 8 mld. Kč</a:t>
            </a:r>
          </a:p>
          <a:p>
            <a:r>
              <a:rPr lang="cs-CZ" b="1" dirty="0"/>
              <a:t>Celkově tak průměrný starobní důchod v průběhu roku 2022 naroste o 2 522 Kč, tedy zhruba o 16,4 %</a:t>
            </a:r>
          </a:p>
          <a:p>
            <a:r>
              <a:rPr lang="cs-CZ" b="1" dirty="0"/>
              <a:t>Růst </a:t>
            </a:r>
            <a:r>
              <a:rPr lang="pt-BR" b="1" dirty="0"/>
              <a:t>průměrn</a:t>
            </a:r>
            <a:r>
              <a:rPr lang="cs-CZ" b="1" dirty="0"/>
              <a:t>é</a:t>
            </a:r>
            <a:r>
              <a:rPr lang="pt-BR" b="1" dirty="0"/>
              <a:t> nominální mzd</a:t>
            </a:r>
            <a:r>
              <a:rPr lang="cs-CZ" b="1" dirty="0"/>
              <a:t>y</a:t>
            </a:r>
            <a:r>
              <a:rPr lang="pt-BR" b="1" dirty="0"/>
              <a:t> pouze o </a:t>
            </a:r>
            <a:r>
              <a:rPr lang="cs-CZ" b="1" dirty="0"/>
              <a:t>7,</a:t>
            </a:r>
            <a:r>
              <a:rPr lang="pt-BR" b="1" dirty="0"/>
              <a:t>4 %</a:t>
            </a:r>
            <a:endParaRPr lang="cs-CZ" b="1" dirty="0"/>
          </a:p>
          <a:p>
            <a:r>
              <a:rPr lang="cs-CZ" b="1" dirty="0"/>
              <a:t>Valorizace se „propisují“ i do dalších let</a:t>
            </a:r>
            <a:endParaRPr lang="cs-CZ" sz="20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04945B-9AF2-4747-BDBB-C03BC600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90C7CD-F407-429B-A159-7E74BB594E91}" type="slidenum">
              <a:rPr lang="cs-CZ" smtClean="0"/>
              <a:t>5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C000E1A-D25B-4194-B4F5-586D694E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8" y="6320609"/>
            <a:ext cx="293902" cy="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6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AD2C2-07A4-46ED-9152-9F6B588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36525"/>
            <a:ext cx="10515600" cy="751749"/>
          </a:xfrm>
        </p:spPr>
        <p:txBody>
          <a:bodyPr>
            <a:normAutofit/>
          </a:bodyPr>
          <a:lstStyle/>
          <a:p>
            <a:r>
              <a:rPr lang="cs-CZ" sz="3200" b="1" dirty="0">
                <a:latin typeface="Arial" panose="020B0604020202020204" pitchFamily="34" charset="0"/>
                <a:cs typeface="Arial" panose="020B0604020202020204" pitchFamily="34" charset="0"/>
              </a:rPr>
              <a:t>Valorizace 2022/ 2023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04945B-9AF2-4747-BDBB-C03BC600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90C7CD-F407-429B-A159-7E74BB594E91}" type="slidenum">
              <a:rPr lang="cs-CZ" smtClean="0"/>
              <a:t>6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C000E1A-D25B-4194-B4F5-586D694E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98" y="6320609"/>
            <a:ext cx="293902" cy="16512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8E1B3BD-3848-AD06-0481-83FD1D97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9" y="801388"/>
            <a:ext cx="11521440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9660B-8A9B-4871-89A1-3D8B2FD9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09388"/>
            <a:ext cx="11266714" cy="557984"/>
          </a:xfrm>
        </p:spPr>
        <p:txBody>
          <a:bodyPr>
            <a:normAutofit fontScale="90000"/>
          </a:bodyPr>
          <a:lstStyle/>
          <a:p>
            <a:r>
              <a:rPr lang="cs-CZ" sz="3200" b="1" dirty="0">
                <a:latin typeface="Arial" panose="020B0604020202020204" pitchFamily="34" charset="0"/>
                <a:cs typeface="Arial" panose="020B0604020202020204" pitchFamily="34" charset="0"/>
              </a:rPr>
              <a:t>Návrhy z důchodové komise resp. z NERV týkající se valorizací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6BCA9C-9CF5-4A03-881B-92B3C9E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363" y="6356350"/>
            <a:ext cx="325437" cy="365125"/>
          </a:xfrm>
        </p:spPr>
        <p:txBody>
          <a:bodyPr/>
          <a:lstStyle/>
          <a:p>
            <a:pPr algn="ctr"/>
            <a:fld id="{DF90C7CD-F407-429B-A159-7E74BB594E91}" type="slidenum">
              <a:rPr lang="cs-CZ" sz="9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cs-CZ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F8914B2C-6CD1-4559-B152-737ADCE1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56" y="6304497"/>
            <a:ext cx="293902" cy="165123"/>
          </a:xfrm>
          <a:prstGeom prst="rect">
            <a:avLst/>
          </a:prstGeom>
        </p:spPr>
      </p:pic>
      <p:sp>
        <p:nvSpPr>
          <p:cNvPr id="12" name="Zástupný symbol pro zápatí 3">
            <a:extLst>
              <a:ext uri="{FF2B5EF4-FFF2-40B4-BE49-F238E27FC236}">
                <a16:creationId xmlns:a16="http://schemas.microsoft.com/office/drawing/2014/main" id="{312BB91C-A095-40DC-B626-82773EEED2D2}"/>
              </a:ext>
            </a:extLst>
          </p:cNvPr>
          <p:cNvSpPr txBox="1">
            <a:spLocks/>
          </p:cNvSpPr>
          <p:nvPr/>
        </p:nvSpPr>
        <p:spPr>
          <a:xfrm>
            <a:off x="5256090" y="6621489"/>
            <a:ext cx="1851276" cy="274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900" dirty="0">
                <a:latin typeface="Arial" panose="020B0604020202020204" pitchFamily="34" charset="0"/>
                <a:cs typeface="Arial" panose="020B0604020202020204" pitchFamily="34" charset="0"/>
              </a:rPr>
              <a:t>Zdroj: MF ČR a výpočty NRR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2DF5499-B8C2-AC87-60F8-F4BBD7F44F21}"/>
              </a:ext>
            </a:extLst>
          </p:cNvPr>
          <p:cNvSpPr txBox="1"/>
          <p:nvPr/>
        </p:nvSpPr>
        <p:spPr>
          <a:xfrm>
            <a:off x="87086" y="623357"/>
            <a:ext cx="1201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Změnit schéma mimořádné valorizace tak, aby se o růst cen zvyšovala nejen procentní výměra, ale celý důchod – zvýšení nákladů důchodového systému</a:t>
            </a:r>
            <a:endParaRPr lang="cs-CZ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Návrat k valorizaci pouze o 1/3 růstu reálné mzdy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929FCAA-64B1-C274-17EC-80DC5508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55" y="1999645"/>
            <a:ext cx="6364166" cy="44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3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9660B-8A9B-4871-89A1-3D8B2FD9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23255"/>
            <a:ext cx="11292840" cy="723432"/>
          </a:xfrm>
        </p:spPr>
        <p:txBody>
          <a:bodyPr>
            <a:normAutofit/>
          </a:bodyPr>
          <a:lstStyle/>
          <a:p>
            <a:r>
              <a:rPr lang="cs-CZ" sz="3200" b="1" dirty="0">
                <a:latin typeface="Arial" panose="020B0604020202020204" pitchFamily="34" charset="0"/>
                <a:cs typeface="Arial" panose="020B0604020202020204" pitchFamily="34" charset="0"/>
              </a:rPr>
              <a:t>Valorizace jiných než důchodových dávek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6BCA9C-9CF5-4A03-881B-92B3C9E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363" y="6356350"/>
            <a:ext cx="325437" cy="365125"/>
          </a:xfrm>
        </p:spPr>
        <p:txBody>
          <a:bodyPr/>
          <a:lstStyle/>
          <a:p>
            <a:pPr algn="ctr"/>
            <a:fld id="{DF90C7CD-F407-429B-A159-7E74BB594E91}" type="slidenum">
              <a:rPr lang="cs-CZ" sz="9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cs-CZ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2C783312-A6E5-493E-9413-D471AC1F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" y="665223"/>
            <a:ext cx="11540053" cy="2232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Valorizace příspěvku na péči podobně jako u důchodů (nově od roku </a:t>
            </a:r>
            <a:r>
              <a:rPr lang="cs-CZ" sz="2400">
                <a:latin typeface="Arial" panose="020B0604020202020204" pitchFamily="34" charset="0"/>
                <a:cs typeface="Arial" panose="020B0604020202020204" pitchFamily="34" charset="0"/>
              </a:rPr>
              <a:t>2023)</a:t>
            </a: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Zákon č. 592/1992 Sb., o pojistném na veřejné zdravotní pojištění- </a:t>
            </a:r>
          </a:p>
          <a:p>
            <a:pPr lvl="1">
              <a:lnSpc>
                <a:spcPct val="100000"/>
              </a:lnSpc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Vyměřovací základ pro pojistné hrazené státem za osobu, za kterou je plátcem pojistného stát, bude valorizována obdobně jako důchody v řádném termínu (růst cen plus polovina růstu reálné mzdy)</a:t>
            </a:r>
          </a:p>
          <a:p>
            <a:pPr>
              <a:lnSpc>
                <a:spcPct val="100000"/>
              </a:lnSpc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Valorizace životního a existenčního minima</a:t>
            </a:r>
          </a:p>
          <a:p>
            <a:pPr lvl="1">
              <a:lnSpc>
                <a:spcPct val="100000"/>
              </a:lnSpc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Životní a existenční minimum je zvyšováno nařízením vlády.</a:t>
            </a:r>
          </a:p>
          <a:p>
            <a:pPr lvl="1">
              <a:lnSpc>
                <a:spcPct val="100000"/>
              </a:lnSpc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Při zvyšování částek životního a existenčního minima se zachovává jejich reálná úroveň.</a:t>
            </a:r>
          </a:p>
          <a:p>
            <a:pPr lvl="1">
              <a:lnSpc>
                <a:spcPct val="100000"/>
              </a:lnSpc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Vláda je zmocněna zvyšovat částky životního a existenčního minima od 1.1. podle vývoje spotřebitelských cen, pokud nárůst nákladů na výživu a na ostatní základní osobní potřeby ve stanoveném rozhodném období činí alespoň 5 %</a:t>
            </a:r>
          </a:p>
          <a:p>
            <a:pPr lvl="1">
              <a:lnSpc>
                <a:spcPct val="100000"/>
              </a:lnSpc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Za mimořádných okolností je může zvýšit mimo termín pravidelné valorizace</a:t>
            </a:r>
          </a:p>
          <a:p>
            <a:pPr>
              <a:lnSpc>
                <a:spcPct val="100000"/>
              </a:lnSpc>
            </a:pPr>
            <a:endParaRPr lang="cs-CZ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cs-CZ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F8914B2C-6CD1-4559-B152-737ADCE1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56" y="6304497"/>
            <a:ext cx="293902" cy="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49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633</Words>
  <Application>Microsoft Office PowerPoint</Application>
  <PresentationFormat>Širokoúhlá obrazovka</PresentationFormat>
  <Paragraphs>63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Zákonná valorizace starobních důchodů</vt:lpstr>
      <vt:lpstr>Zákonná valorizace starobních důchodů</vt:lpstr>
      <vt:lpstr>Valorizace 2022</vt:lpstr>
      <vt:lpstr>Valorizace 2022/ 2023</vt:lpstr>
      <vt:lpstr>Návrhy z důchodové komise resp. z NERV týkající se valorizací</vt:lpstr>
      <vt:lpstr>Valorizace jiných než důchodových dávek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Hlaváček Michal</dc:creator>
  <cp:lastModifiedBy>Hlaváček Michal</cp:lastModifiedBy>
  <cp:revision>3</cp:revision>
  <dcterms:created xsi:type="dcterms:W3CDTF">2023-02-21T13:37:32Z</dcterms:created>
  <dcterms:modified xsi:type="dcterms:W3CDTF">2023-02-22T12:21:33Z</dcterms:modified>
</cp:coreProperties>
</file>