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6" r:id="rId3"/>
    <p:sldId id="359" r:id="rId4"/>
    <p:sldId id="260" r:id="rId5"/>
    <p:sldId id="261" r:id="rId6"/>
    <p:sldId id="274" r:id="rId7"/>
    <p:sldId id="273" r:id="rId8"/>
    <p:sldId id="275" r:id="rId9"/>
    <p:sldId id="300" r:id="rId10"/>
    <p:sldId id="299" r:id="rId11"/>
    <p:sldId id="270" r:id="rId12"/>
    <p:sldId id="271" r:id="rId13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96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10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3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88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369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03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621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73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04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17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36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AEB9-52A4-4F13-B203-45133B3AEB53}" type="datetimeFigureOut">
              <a:rPr lang="cs-CZ" smtClean="0"/>
              <a:t>12.04.2022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1885-E12F-466F-A0E0-2B091BDDB4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0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gsMnHOKA-J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 err="1"/>
                  <a:t>Subjected</a:t>
                </a:r>
                <a:r>
                  <a:rPr lang="cs-CZ" b="0" dirty="0"/>
                  <a:t> to </a:t>
                </a:r>
                <a:r>
                  <a:rPr lang="cs-CZ" b="0" dirty="0" err="1"/>
                  <a:t>constrain</a:t>
                </a: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Notes: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cs-CZ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Cobb-Douglas</a:t>
                </a:r>
                <a:r>
                  <a:rPr lang="cs-CZ" b="0" dirty="0"/>
                  <a:t> </a:t>
                </a:r>
                <a:r>
                  <a:rPr lang="cs-CZ" b="0" dirty="0" err="1"/>
                  <a:t>function</a:t>
                </a:r>
                <a:endParaRPr lang="cs-CZ" b="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Constraint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budget </a:t>
                </a:r>
                <a:r>
                  <a:rPr lang="cs-CZ" dirty="0" err="1"/>
                  <a:t>constraint</a:t>
                </a:r>
                <a:r>
                  <a:rPr lang="cs-CZ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Price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input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10 and </a:t>
                </a:r>
                <a:r>
                  <a:rPr lang="cs-CZ" b="0" dirty="0" err="1"/>
                  <a:t>price</a:t>
                </a:r>
                <a:r>
                  <a:rPr lang="cs-CZ" b="0" dirty="0"/>
                  <a:t> </a:t>
                </a:r>
                <a:r>
                  <a:rPr lang="cs-CZ" b="0" dirty="0" err="1"/>
                  <a:t>of</a:t>
                </a:r>
                <a:r>
                  <a:rPr lang="cs-CZ" b="0" dirty="0"/>
                  <a:t> input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20.</a:t>
                </a: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6505575" y="2714625"/>
                <a:ext cx="2409825" cy="2114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cs-CZ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cs-CZ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cs-CZ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cs-CZ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cs-CZ" dirty="0"/>
              </a:p>
              <a:p>
                <a:endParaRPr lang="cs-CZ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2714625"/>
                <a:ext cx="2409825" cy="2114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0624"/>
                <a:ext cx="5905500" cy="549592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cs-CZ" sz="1800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/>
                        </a:rPr>
                        <m:t>−</m:t>
                      </m:r>
                      <m:r>
                        <a:rPr lang="cs-CZ" sz="1800" i="1">
                          <a:latin typeface="Cambria Math"/>
                        </a:rPr>
                        <m:t>𝜆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cs-CZ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2000" dirty="0"/>
                  <a:t>These are </a:t>
                </a:r>
                <a:r>
                  <a:rPr lang="cs-CZ" sz="2000" dirty="0" err="1"/>
                  <a:t>four</a:t>
                </a:r>
                <a:r>
                  <a:rPr lang="cs-CZ" sz="2000" dirty="0"/>
                  <a:t> </a:t>
                </a:r>
                <a:r>
                  <a:rPr lang="cs-CZ" sz="2000" dirty="0" err="1"/>
                  <a:t>equations</a:t>
                </a:r>
                <a:r>
                  <a:rPr lang="cs-CZ" sz="2000" dirty="0"/>
                  <a:t> </a:t>
                </a:r>
                <a:r>
                  <a:rPr lang="cs-CZ" sz="2000" dirty="0" err="1"/>
                  <a:t>for</a:t>
                </a:r>
                <a:r>
                  <a:rPr lang="cs-CZ" sz="2000" dirty="0"/>
                  <a:t> </a:t>
                </a:r>
                <a:r>
                  <a:rPr lang="cs-CZ" sz="2000" dirty="0" err="1"/>
                  <a:t>four</a:t>
                </a:r>
                <a:r>
                  <a:rPr lang="cs-CZ" sz="2000" dirty="0"/>
                  <a:t> </a:t>
                </a:r>
                <a:r>
                  <a:rPr lang="cs-CZ" sz="2000" dirty="0" err="1"/>
                  <a:t>uknown</a:t>
                </a:r>
                <a:r>
                  <a:rPr lang="cs-CZ" sz="2000" dirty="0"/>
                  <a:t> </a:t>
                </a:r>
                <a:r>
                  <a:rPr lang="cs-CZ" sz="2000" dirty="0" err="1"/>
                  <a:t>variables</a:t>
                </a:r>
                <a:r>
                  <a:rPr lang="cs-CZ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2000" dirty="0"/>
                  <a:t> and </a:t>
                </a:r>
                <a14:m>
                  <m:oMath xmlns:m="http://schemas.openxmlformats.org/officeDocument/2006/math">
                    <m:r>
                      <a:rPr lang="cs-CZ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2000" dirty="0"/>
                  <a:t>Let </a:t>
                </a:r>
                <a:r>
                  <a:rPr lang="cs-CZ" sz="2000" dirty="0" err="1"/>
                  <a:t>us</a:t>
                </a:r>
                <a:r>
                  <a:rPr lang="cs-CZ" sz="2000" dirty="0"/>
                  <a:t> </a:t>
                </a:r>
                <a:r>
                  <a:rPr lang="cs-CZ" sz="2000" dirty="0" err="1"/>
                  <a:t>solve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them</a:t>
                </a:r>
                <a:r>
                  <a:rPr lang="cs-CZ" sz="2000" dirty="0"/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cs-CZ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cs-CZ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+</m:t>
                      </m:r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cs-CZ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  <m:r>
                            <a:rPr lang="cs-CZ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  <m:r>
                            <a:rPr lang="cs-CZ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  <m:r>
                            <a:rPr lang="cs-CZ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cs-CZ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0624"/>
                <a:ext cx="5905500" cy="5495925"/>
              </a:xfrm>
              <a:blipFill>
                <a:blip r:embed="rId2"/>
                <a:stretch>
                  <a:fillRect l="-310" t="-99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28650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 – </a:t>
            </a:r>
            <a:r>
              <a:rPr lang="cs-CZ" sz="2400" dirty="0" err="1"/>
              <a:t>classical</a:t>
            </a:r>
            <a:r>
              <a:rPr lang="cs-CZ" sz="2400" dirty="0"/>
              <a:t> (</a:t>
            </a:r>
            <a:r>
              <a:rPr lang="cs-CZ" sz="2400" dirty="0" err="1"/>
              <a:t>Lagrangian</a:t>
            </a:r>
            <a:r>
              <a:rPr lang="cs-CZ" sz="2400" dirty="0"/>
              <a:t>) </a:t>
            </a:r>
            <a:r>
              <a:rPr lang="cs-CZ" sz="2400" dirty="0" err="1"/>
              <a:t>solution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2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5903272" y="4528026"/>
                <a:ext cx="3240728" cy="14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1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cs-CZ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r>
                        <a:rPr lang="cs-CZ" sz="1400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cs-CZ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cs-CZ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cs-CZ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400" dirty="0"/>
              </a:p>
              <a:p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400" dirty="0"/>
                  <a:t> – „</a:t>
                </a:r>
                <a:r>
                  <a:rPr lang="cs-CZ" sz="1400" dirty="0" err="1"/>
                  <a:t>present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value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marginal</a:t>
                </a:r>
                <a:r>
                  <a:rPr lang="cs-CZ" sz="1400" dirty="0"/>
                  <a:t> utility“</a:t>
                </a:r>
              </a:p>
              <a:p>
                <a:endParaRPr lang="cs-CZ" sz="1400" i="1" dirty="0">
                  <a:latin typeface="Cambria Math"/>
                </a:endParaRPr>
              </a:p>
              <a:p>
                <a:r>
                  <a:rPr lang="cs-CZ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cs-CZ" sz="1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sz="1400" i="1">
                        <a:latin typeface="Cambria Math"/>
                      </a:rPr>
                      <m:t>=</m:t>
                    </m:r>
                    <m:r>
                      <a:rPr lang="cs-CZ" sz="1400" i="1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cs-CZ" sz="1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sz="1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cs-CZ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400" dirty="0"/>
                  <a:t>(Euler </a:t>
                </a:r>
                <a:r>
                  <a:rPr lang="cs-CZ" sz="1400" dirty="0" err="1"/>
                  <a:t>equation</a:t>
                </a:r>
                <a:r>
                  <a:rPr lang="cs-CZ" sz="1400" dirty="0"/>
                  <a:t>)</a:t>
                </a:r>
                <a:endParaRPr lang="en-GB" sz="1400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272" y="4528026"/>
                <a:ext cx="3240728" cy="1434752"/>
              </a:xfrm>
              <a:prstGeom prst="rect">
                <a:avLst/>
              </a:prstGeom>
              <a:blipFill>
                <a:blip r:embed="rId3"/>
                <a:stretch>
                  <a:fillRect l="-564" b="-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7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0624"/>
                <a:ext cx="6038850" cy="54959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b="0" dirty="0"/>
                  <a:t>Utility </a:t>
                </a:r>
                <a:r>
                  <a:rPr lang="cs-CZ" sz="1800" b="0" dirty="0" err="1"/>
                  <a:t>function</a:t>
                </a:r>
                <a:r>
                  <a:rPr lang="cs-CZ" sz="1800" b="0" dirty="0"/>
                  <a:t>: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cs-CZ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cs-CZ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subject to: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sz="1800" b="0" dirty="0"/>
                  <a:t>, 	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2,…, ∞</m:t>
                    </m:r>
                  </m:oMath>
                </a14:m>
                <a:endParaRPr lang="cs-CZ" sz="18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800" dirty="0"/>
                  <a:t> - </a:t>
                </a:r>
                <a:r>
                  <a:rPr lang="cs-CZ" sz="1800" dirty="0" err="1"/>
                  <a:t>given</a:t>
                </a:r>
                <a:r>
                  <a:rPr lang="cs-CZ" sz="1800" dirty="0"/>
                  <a:t> </a:t>
                </a:r>
                <a:r>
                  <a:rPr lang="cs-CZ" sz="1800" dirty="0" err="1"/>
                  <a:t>size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of</a:t>
                </a:r>
                <a:r>
                  <a:rPr lang="cs-CZ" sz="1800" dirty="0"/>
                  <a:t> </a:t>
                </a:r>
                <a:r>
                  <a:rPr lang="cs-CZ" sz="1800" dirty="0" err="1"/>
                  <a:t>cake</a:t>
                </a:r>
                <a:r>
                  <a:rPr lang="cs-CZ" sz="18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1800" u="sng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We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have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value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function</a:t>
                </a:r>
                <a:r>
                  <a:rPr lang="cs-CZ" sz="1800" dirty="0"/>
                  <a:t> (utility </a:t>
                </a:r>
                <a:r>
                  <a:rPr lang="cs-CZ" sz="1800" dirty="0" err="1"/>
                  <a:t>function</a:t>
                </a:r>
                <a:r>
                  <a:rPr lang="cs-CZ" sz="1800" dirty="0"/>
                  <a:t>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cs-CZ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Subjected</a:t>
                </a:r>
                <a:r>
                  <a:rPr lang="cs-CZ" sz="1800" dirty="0"/>
                  <a:t> to: </a:t>
                </a:r>
                <a14:m>
                  <m:oMath xmlns:m="http://schemas.openxmlformats.org/officeDocument/2006/math">
                    <m:r>
                      <a:rPr lang="cs-CZ" sz="18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Lagrangian</a:t>
                </a:r>
                <a:r>
                  <a:rPr lang="cs-CZ" sz="1800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cs-CZ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cs-CZ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s-CZ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2000" i="1">
                              <a:latin typeface="Cambria Math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cs-CZ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0624"/>
                <a:ext cx="6038850" cy="5495925"/>
              </a:xfrm>
              <a:blipFill>
                <a:blip r:embed="rId2"/>
                <a:stretch>
                  <a:fillRect l="-605" t="-676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28650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</a:t>
            </a:r>
            <a:r>
              <a:rPr lang="cs-CZ" sz="2400" dirty="0" err="1"/>
              <a:t>Lagrangian</a:t>
            </a:r>
            <a:r>
              <a:rPr lang="cs-CZ" sz="2400" dirty="0"/>
              <a:t> </a:t>
            </a:r>
            <a:r>
              <a:rPr lang="cs-CZ" sz="2400" dirty="0" err="1"/>
              <a:t>solution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1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délník 1"/>
              <p:cNvSpPr/>
              <p:nvPr/>
            </p:nvSpPr>
            <p:spPr>
              <a:xfrm>
                <a:off x="6834329" y="1850241"/>
                <a:ext cx="2294474" cy="4876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This </a:t>
                </a:r>
                <a:r>
                  <a:rPr lang="cs-CZ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proves</a:t>
                </a: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cs-CZ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that</a:t>
                </a: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cs-CZ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constraints</a:t>
                </a: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Are </a:t>
                </a:r>
                <a:r>
                  <a:rPr lang="cs-CZ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equivalent</a:t>
                </a: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 to: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sz="1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Trick</a:t>
                </a: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cs-CZ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′=1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cs-CZ" sz="12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2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Sum </a:t>
                </a:r>
                <a:r>
                  <a:rPr lang="cs-CZ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of</a:t>
                </a: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cs-CZ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constraints</a:t>
                </a:r>
                <a:r>
                  <a:rPr lang="cs-CZ" sz="1200" dirty="0">
                    <a:solidFill>
                      <a:schemeClr val="bg2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sz="1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cs-CZ" sz="12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cs-CZ" sz="12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sz="1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′=1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cs-CZ" sz="12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2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cs-CZ" sz="12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cs-CZ" sz="12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2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cs-CZ" sz="12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cs-CZ" sz="1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29" y="1850241"/>
                <a:ext cx="2294474" cy="4876784"/>
              </a:xfrm>
              <a:prstGeom prst="rect">
                <a:avLst/>
              </a:prstGeom>
              <a:blipFill>
                <a:blip r:embed="rId3"/>
                <a:stretch>
                  <a:fillRect l="-5836" r="-2095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28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3825"/>
                <a:ext cx="5286375" cy="6657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800" dirty="0"/>
                  <a:t>These are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cs-CZ" sz="1800" dirty="0" err="1"/>
                  <a:t>equations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for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cs-CZ" sz="1800" dirty="0"/>
                  <a:t> </a:t>
                </a:r>
                <a:r>
                  <a:rPr lang="cs-CZ" sz="1800" dirty="0" err="1"/>
                  <a:t>unknown</a:t>
                </a:r>
                <a:r>
                  <a:rPr lang="cs-CZ" sz="1800" dirty="0"/>
                  <a:t> </a:t>
                </a:r>
                <a:r>
                  <a:rPr lang="cs-CZ" sz="1800" dirty="0" err="1"/>
                  <a:t>variables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cs-CZ" sz="1800" dirty="0"/>
                  <a:t> and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/>
                      </a:rPr>
                      <m:t>𝜆</m:t>
                    </m:r>
                  </m:oMath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cs-CZ" sz="1800" dirty="0" err="1"/>
                  <a:t>For</a:t>
                </a:r>
                <a:r>
                  <a:rPr lang="cs-CZ" sz="1800" dirty="0"/>
                  <a:t> </a:t>
                </a:r>
                <a:r>
                  <a:rPr lang="cs-CZ" sz="1800" dirty="0" err="1"/>
                  <a:t>any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sz="1800" dirty="0"/>
                  <a:t> </a:t>
                </a:r>
                <a:r>
                  <a:rPr lang="cs-CZ" sz="1800" dirty="0" err="1"/>
                  <a:t>holds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Euler </a:t>
                </a:r>
                <a:r>
                  <a:rPr lang="cs-CZ" sz="1800" dirty="0" err="1"/>
                  <a:t>equation</a:t>
                </a:r>
                <a:r>
                  <a:rPr lang="cs-CZ" sz="1800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800" dirty="0"/>
                  <a:t>   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>
                          <a:latin typeface="Cambria Math"/>
                        </a:rPr>
                        <m:t>𝑢</m:t>
                      </m:r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800" i="1">
                          <a:latin typeface="Cambria Math"/>
                        </a:rPr>
                        <m:t>𝑢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Let </a:t>
                </a:r>
                <a:r>
                  <a:rPr lang="cs-CZ" sz="1800" dirty="0" err="1"/>
                  <a:t>us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compute</a:t>
                </a:r>
                <a:r>
                  <a:rPr lang="cs-CZ" sz="1800" dirty="0"/>
                  <a:t>: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cs-CZ" sz="1800" dirty="0"/>
                  <a:t>   </a:t>
                </a:r>
                <a:r>
                  <a:rPr lang="cs-CZ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800" dirty="0"/>
                  <a:t>   </a:t>
                </a:r>
                <a:r>
                  <a:rPr lang="cs-CZ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800" dirty="0"/>
                  <a:t>  </a:t>
                </a:r>
                <a:r>
                  <a:rPr lang="cs-CZ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cs-CZ" sz="17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cs-CZ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7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7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It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follows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then</a:t>
                </a:r>
                <a:r>
                  <a:rPr lang="cs-CZ" sz="1800" dirty="0"/>
                  <a:t>: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…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3825"/>
                <a:ext cx="5286375" cy="6657975"/>
              </a:xfrm>
              <a:blipFill>
                <a:blip r:embed="rId2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5657850" y="2787729"/>
                <a:ext cx="2812373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400" dirty="0"/>
                  <a:t> – </a:t>
                </a:r>
                <a:r>
                  <a:rPr lang="cs-CZ" sz="1400" dirty="0" err="1"/>
                  <a:t>present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value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marginal</a:t>
                </a:r>
                <a:r>
                  <a:rPr lang="cs-CZ" sz="1400" dirty="0"/>
                  <a:t> utility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cs-CZ" sz="1400" i="1">
                          <a:latin typeface="Cambria Math"/>
                        </a:rPr>
                        <m:t>𝑢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2787729"/>
                <a:ext cx="2812373" cy="738664"/>
              </a:xfrm>
              <a:prstGeom prst="rect">
                <a:avLst/>
              </a:prstGeom>
              <a:blipFill>
                <a:blip r:embed="rId3"/>
                <a:stretch>
                  <a:fillRect r="-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élník 5"/>
              <p:cNvSpPr/>
              <p:nvPr/>
            </p:nvSpPr>
            <p:spPr>
              <a:xfrm>
                <a:off x="5663269" y="4857750"/>
                <a:ext cx="2852081" cy="1388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cs-CZ" b="1" dirty="0"/>
                  <a:t>Policy </a:t>
                </a:r>
                <a:r>
                  <a:rPr lang="cs-CZ" b="1" dirty="0" err="1"/>
                  <a:t>function</a:t>
                </a:r>
                <a:endParaRPr lang="cs-CZ" b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b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cs-CZ" b="1" dirty="0" err="1"/>
                  <a:t>Transition</a:t>
                </a:r>
                <a:r>
                  <a:rPr lang="cs-CZ" b="1" dirty="0"/>
                  <a:t> </a:t>
                </a:r>
                <a:r>
                  <a:rPr lang="cs-CZ" b="1" dirty="0" err="1"/>
                  <a:t>function</a:t>
                </a:r>
                <a:endParaRPr lang="cs-CZ" b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b="1" dirty="0"/>
              </a:p>
            </p:txBody>
          </p:sp>
        </mc:Choice>
        <mc:Fallback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69" y="4857750"/>
                <a:ext cx="2852081" cy="1388072"/>
              </a:xfrm>
              <a:prstGeom prst="rect">
                <a:avLst/>
              </a:prstGeom>
              <a:blipFill>
                <a:blip r:embed="rId4"/>
                <a:stretch>
                  <a:fillRect l="-1709" t="-175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29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cs-CZ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cs-CZ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cs-CZ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 err="1"/>
                  <a:t>Subjected</a:t>
                </a:r>
                <a:r>
                  <a:rPr lang="cs-CZ" b="0" dirty="0"/>
                  <a:t> to </a:t>
                </a:r>
                <a:r>
                  <a:rPr lang="cs-CZ" b="0" dirty="0" err="1"/>
                  <a:t>constrain</a:t>
                </a: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cs-CZ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cs-CZ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23400E23-248D-48A4-8F29-D10E0E7735D7}"/>
                  </a:ext>
                </a:extLst>
              </p:cNvPr>
              <p:cNvSpPr txBox="1"/>
              <p:nvPr/>
            </p:nvSpPr>
            <p:spPr>
              <a:xfrm>
                <a:off x="6505575" y="2714625"/>
                <a:ext cx="2409825" cy="178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cs-CZ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cs-CZ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cs-CZ" dirty="0"/>
              </a:p>
              <a:p>
                <a:endParaRPr lang="cs-CZ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23400E23-248D-48A4-8F29-D10E0E77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2714625"/>
                <a:ext cx="2409825" cy="1784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3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cs-CZ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244827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cs-CZ" sz="2000" dirty="0"/>
                  <a:t>Jdu do kopce</a:t>
                </a:r>
              </a:p>
              <a:p>
                <a:pPr>
                  <a:spcBef>
                    <a:spcPts val="1200"/>
                  </a:spcBef>
                </a:pPr>
                <a:r>
                  <a:rPr lang="cs-CZ" sz="2000" dirty="0"/>
                  <a:t>Mám skalární pole popsané skalární funkcí v rovině </a:t>
                </a:r>
                <a14:m>
                  <m:oMath xmlns:m="http://schemas.openxmlformats.org/officeDocument/2006/math">
                    <m:r>
                      <a:rPr lang="cs-CZ" sz="20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cs-CZ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cs-CZ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cs-CZ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2000" dirty="0"/>
                  <a:t>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cs-CZ" sz="1600" dirty="0"/>
                  <a:t>třeba nadmořskou výšku</a:t>
                </a:r>
              </a:p>
              <a:p>
                <a:pPr>
                  <a:spcBef>
                    <a:spcPts val="1200"/>
                  </a:spcBef>
                </a:pPr>
                <a:r>
                  <a:rPr lang="cs-CZ" sz="2000" dirty="0"/>
                  <a:t>Gradient (rovina)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z="2000">
                          <a:latin typeface="Cambria Math"/>
                        </a:rPr>
                        <m:t>grad</m:t>
                      </m:r>
                      <m:r>
                        <a:rPr lang="cs-CZ" sz="2000" i="1">
                          <a:latin typeface="Cambria Math"/>
                        </a:rPr>
                        <m:t> </m:t>
                      </m:r>
                      <m:r>
                        <a:rPr lang="cs-CZ" sz="2000" i="1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cs-CZ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cs-CZ" sz="2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cs-CZ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2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cs-CZ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cs-CZ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cs-CZ" sz="2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20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cs-CZ" sz="200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cs-CZ" sz="2000" dirty="0"/>
              </a:p>
              <a:p>
                <a:pPr>
                  <a:spcBef>
                    <a:spcPts val="1200"/>
                  </a:spcBef>
                </a:pPr>
                <a:r>
                  <a:rPr lang="cs-CZ" sz="2000" b="1" dirty="0"/>
                  <a:t>Výsledkem je vektorová funkce (!)</a:t>
                </a:r>
              </a:p>
              <a:p>
                <a:pPr>
                  <a:spcBef>
                    <a:spcPts val="1200"/>
                  </a:spcBef>
                </a:pPr>
                <a:endParaRPr lang="cs-CZ" sz="2000" dirty="0"/>
              </a:p>
              <a:p>
                <a:pPr>
                  <a:spcBef>
                    <a:spcPts val="1200"/>
                  </a:spcBef>
                </a:pPr>
                <a:endParaRPr lang="cs-CZ" sz="2000" dirty="0"/>
              </a:p>
              <a:p>
                <a:pPr>
                  <a:spcBef>
                    <a:spcPts val="1200"/>
                  </a:spcBef>
                </a:pPr>
                <a:endParaRPr lang="cs-CZ" sz="2000" dirty="0"/>
              </a:p>
              <a:p>
                <a:pPr>
                  <a:spcBef>
                    <a:spcPts val="1200"/>
                  </a:spcBef>
                </a:pPr>
                <a:endParaRPr lang="cs-CZ" sz="2000" dirty="0"/>
              </a:p>
              <a:p>
                <a:pPr>
                  <a:spcBef>
                    <a:spcPts val="1200"/>
                  </a:spcBef>
                </a:pPr>
                <a:endParaRPr lang="cs-CZ" sz="20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2448272"/>
              </a:xfrm>
              <a:blipFill>
                <a:blip r:embed="rId2"/>
                <a:stretch>
                  <a:fillRect l="-667" t="-1244" b="-20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://www.freeskiing.cz/galerie/131/Image/spica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24216"/>
            <a:ext cx="3629144" cy="328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179512" y="3789040"/>
                <a:ext cx="4896544" cy="3082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cs-CZ" dirty="0"/>
                  <a:t>Gradient (prostor)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z="1600" b="0" i="0" smtClean="0">
                          <a:latin typeface="Cambria Math"/>
                        </a:rPr>
                        <m:t>grad</m:t>
                      </m:r>
                      <m:r>
                        <a:rPr lang="cs-CZ" sz="1600" b="0" i="0">
                          <a:latin typeface="Cambria Math"/>
                        </a:rPr>
                        <m:t> </m:t>
                      </m:r>
                      <m:r>
                        <a:rPr lang="cs-CZ" sz="1600" b="0" i="1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cs-CZ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cs-CZ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cs-CZ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cs-CZ" sz="16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cs-CZ" sz="1600" b="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cs-CZ" sz="1600" b="0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cs-CZ" sz="1600" b="0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  <m:d>
                                <m:d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cs-CZ" sz="1600" b="0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1600" b="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sz="1400" i="1" dirty="0"/>
              </a:p>
              <a:p>
                <a:pPr>
                  <a:spcBef>
                    <a:spcPts val="1200"/>
                  </a:spcBef>
                </a:pPr>
                <a:r>
                  <a:rPr lang="cs-CZ" dirty="0"/>
                  <a:t>Zkráceně totéž: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z="2400">
                          <a:latin typeface="Cambria Math"/>
                        </a:rPr>
                        <m:t>grad</m:t>
                      </m:r>
                      <m:r>
                        <a:rPr lang="cs-CZ" sz="2400" i="1">
                          <a:latin typeface="Cambria Math"/>
                        </a:rPr>
                        <m:t> </m:t>
                      </m:r>
                      <m:r>
                        <a:rPr lang="cs-CZ" sz="2400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cs-CZ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cs-CZ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</m:num>
                            <m:den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cs-CZ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</m:num>
                            <m:den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cs-CZ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𝜕𝜑</m:t>
                              </m:r>
                            </m:num>
                            <m:den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dirty="0"/>
              </a:p>
              <a:p>
                <a:endParaRPr lang="cs-CZ" sz="90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>
                          <a:latin typeface="Cambria Math"/>
                        </a:rPr>
                        <m:t>grad</m:t>
                      </m:r>
                      <m:r>
                        <a:rPr lang="cs-CZ" i="1">
                          <a:latin typeface="Cambria Math"/>
                        </a:rPr>
                        <m:t> </m:t>
                      </m:r>
                      <m:r>
                        <a:rPr lang="cs-CZ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cs-CZ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cs-CZ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cs-CZ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sz="1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sz="1100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89040"/>
                <a:ext cx="4896544" cy="3082832"/>
              </a:xfrm>
              <a:prstGeom prst="rect">
                <a:avLst/>
              </a:prstGeom>
              <a:blipFill>
                <a:blip r:embed="rId4"/>
                <a:stretch>
                  <a:fillRect l="-995" t="-11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1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Constrained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85582" cy="4794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/>
                  <a:t>Maximize </a:t>
                </a:r>
                <a:r>
                  <a:rPr lang="cs-CZ" b="0" dirty="0" err="1"/>
                  <a:t>function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which</a:t>
                </a:r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subject</a:t>
                </a:r>
                <a:r>
                  <a:rPr lang="cs-CZ" b="0" dirty="0"/>
                  <a:t> to </a:t>
                </a:r>
                <a:r>
                  <a:rPr lang="cs-CZ" b="0" dirty="0" err="1"/>
                  <a:t>constraint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aim</a:t>
                </a:r>
                <a:r>
                  <a:rPr lang="cs-CZ" dirty="0"/>
                  <a:t> on </a:t>
                </a:r>
                <a:r>
                  <a:rPr lang="cs-CZ" dirty="0" err="1"/>
                  <a:t>finding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that</a:t>
                </a:r>
                <a:r>
                  <a:rPr lang="cs-CZ" dirty="0"/>
                  <a:t> </a:t>
                </a:r>
                <a:r>
                  <a:rPr lang="cs-CZ" dirty="0" err="1"/>
                  <a:t>maximize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dirty="0"/>
                  <a:t> and </a:t>
                </a:r>
                <a:r>
                  <a:rPr lang="cs-CZ" dirty="0" err="1"/>
                  <a:t>constraint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fulfilled</a:t>
                </a:r>
                <a:r>
                  <a:rPr lang="cs-CZ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/>
                  <a:t>Notes: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u="sng" dirty="0" err="1"/>
                  <a:t>control</a:t>
                </a:r>
                <a:r>
                  <a:rPr lang="cs-CZ" u="sng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cs-CZ" dirty="0"/>
                  <a:t> and </a:t>
                </a:r>
                <a:r>
                  <a:rPr lang="cs-CZ" dirty="0" err="1"/>
                  <a:t>want</a:t>
                </a:r>
                <a:r>
                  <a:rPr lang="cs-CZ" dirty="0"/>
                  <a:t> to </a:t>
                </a:r>
                <a:r>
                  <a:rPr lang="cs-CZ" dirty="0" err="1"/>
                  <a:t>find</a:t>
                </a:r>
                <a:r>
                  <a:rPr lang="cs-CZ" dirty="0"/>
                  <a:t> </a:t>
                </a:r>
                <a:r>
                  <a:rPr lang="cs-CZ" dirty="0" err="1"/>
                  <a:t>optimal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There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more </a:t>
                </a:r>
                <a:r>
                  <a:rPr lang="cs-CZ" dirty="0" err="1"/>
                  <a:t>variables</a:t>
                </a:r>
                <a:r>
                  <a:rPr lang="cs-CZ" dirty="0"/>
                  <a:t> </a:t>
                </a:r>
                <a:r>
                  <a:rPr lang="cs-CZ" dirty="0" err="1"/>
                  <a:t>than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cs-CZ" b="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Constraint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</a:t>
                </a:r>
                <a:r>
                  <a:rPr lang="cs-CZ" dirty="0" err="1"/>
                  <a:t>also</a:t>
                </a:r>
                <a:r>
                  <a:rPr lang="cs-CZ" dirty="0"/>
                  <a:t> </a:t>
                </a:r>
                <a:r>
                  <a:rPr lang="cs-CZ" dirty="0" err="1"/>
                  <a:t>written</a:t>
                </a:r>
                <a:r>
                  <a:rPr lang="cs-CZ" dirty="0"/>
                  <a:t> in </a:t>
                </a:r>
                <a:r>
                  <a:rPr lang="cs-CZ" dirty="0" err="1"/>
                  <a:t>form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b="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b="0" dirty="0" err="1"/>
                  <a:t>There</a:t>
                </a:r>
                <a:r>
                  <a:rPr lang="cs-CZ" b="0" dirty="0"/>
                  <a:t> </a:t>
                </a:r>
                <a:r>
                  <a:rPr lang="cs-CZ" b="0" dirty="0" err="1"/>
                  <a:t>can</a:t>
                </a:r>
                <a:r>
                  <a:rPr lang="cs-CZ" b="0" dirty="0"/>
                  <a:t> </a:t>
                </a:r>
                <a:r>
                  <a:rPr lang="cs-CZ" b="0" dirty="0" err="1"/>
                  <a:t>be</a:t>
                </a:r>
                <a:r>
                  <a:rPr lang="cs-CZ" b="0" dirty="0"/>
                  <a:t> plenty </a:t>
                </a:r>
                <a:r>
                  <a:rPr lang="cs-CZ" b="0" dirty="0" err="1"/>
                  <a:t>of</a:t>
                </a:r>
                <a:r>
                  <a:rPr lang="cs-CZ" b="0" dirty="0"/>
                  <a:t> </a:t>
                </a:r>
                <a:r>
                  <a:rPr lang="cs-CZ" b="0" dirty="0" err="1"/>
                  <a:t>this</a:t>
                </a:r>
                <a:r>
                  <a:rPr lang="cs-CZ" b="0" dirty="0"/>
                  <a:t> (</a:t>
                </a:r>
                <a:r>
                  <a:rPr lang="cs-CZ" b="0" dirty="0" err="1"/>
                  <a:t>equality</a:t>
                </a:r>
                <a:r>
                  <a:rPr lang="cs-CZ" b="0" dirty="0"/>
                  <a:t>) </a:t>
                </a:r>
                <a:r>
                  <a:rPr lang="cs-CZ" b="0" dirty="0" err="1"/>
                  <a:t>constraints</a:t>
                </a:r>
                <a:r>
                  <a:rPr lang="cs-CZ" b="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There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</a:t>
                </a:r>
                <a:r>
                  <a:rPr lang="cs-CZ" dirty="0" err="1"/>
                  <a:t>also</a:t>
                </a:r>
                <a:r>
                  <a:rPr lang="cs-CZ" dirty="0"/>
                  <a:t> </a:t>
                </a:r>
                <a:r>
                  <a:rPr lang="cs-CZ" dirty="0" err="1"/>
                  <a:t>inequality</a:t>
                </a:r>
                <a:r>
                  <a:rPr lang="cs-CZ" dirty="0"/>
                  <a:t> </a:t>
                </a:r>
                <a:r>
                  <a:rPr lang="cs-CZ" dirty="0" err="1"/>
                  <a:t>constraints</a:t>
                </a:r>
                <a:r>
                  <a:rPr lang="cs-CZ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construct</a:t>
                </a:r>
                <a:r>
                  <a:rPr lang="cs-CZ" dirty="0"/>
                  <a:t> </a:t>
                </a:r>
                <a:r>
                  <a:rPr lang="cs-CZ" dirty="0" err="1"/>
                  <a:t>Lagrangian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And </a:t>
                </a:r>
                <a:r>
                  <a:rPr lang="cs-CZ" dirty="0" err="1"/>
                  <a:t>then</a:t>
                </a:r>
                <a:r>
                  <a:rPr lang="cs-CZ" dirty="0"/>
                  <a:t> </a:t>
                </a:r>
                <a:r>
                  <a:rPr lang="cs-CZ" dirty="0" err="1"/>
                  <a:t>necessarry</a:t>
                </a:r>
                <a:r>
                  <a:rPr lang="cs-CZ" dirty="0"/>
                  <a:t> 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(not </a:t>
                </a:r>
                <a:r>
                  <a:rPr lang="cs-CZ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sufficient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</a:t>
                </a:r>
                <a:r>
                  <a:rPr lang="cs-CZ" dirty="0" err="1"/>
                  <a:t>conditions</a:t>
                </a:r>
                <a:r>
                  <a:rPr lang="cs-CZ" dirty="0"/>
                  <a:t>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cs-CZ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global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cs-CZ" dirty="0"/>
                  <a:t> maximum (optimum) are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85582" cy="4794250"/>
              </a:xfrm>
              <a:blipFill>
                <a:blip r:embed="rId2"/>
                <a:stretch>
                  <a:fillRect l="-301" t="-25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8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Constrained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/>
                  <a:t>Maximize </a:t>
                </a:r>
                <a:r>
                  <a:rPr lang="cs-CZ" b="0" dirty="0" err="1"/>
                  <a:t>function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which</a:t>
                </a:r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subject</a:t>
                </a:r>
                <a:r>
                  <a:rPr lang="cs-CZ" b="0" dirty="0"/>
                  <a:t> to </a:t>
                </a:r>
                <a:r>
                  <a:rPr lang="cs-CZ" b="0" dirty="0" err="1"/>
                  <a:t>constraint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3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3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3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sz="36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cs-CZ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3300" dirty="0" err="1"/>
                  <a:t>The</a:t>
                </a:r>
                <a:r>
                  <a:rPr lang="cs-CZ" sz="3300" dirty="0"/>
                  <a:t> last </a:t>
                </a:r>
                <a:r>
                  <a:rPr lang="cs-CZ" sz="3300" dirty="0" err="1"/>
                  <a:t>condition</a:t>
                </a:r>
                <a:r>
                  <a:rPr lang="cs-CZ" sz="3300" dirty="0"/>
                  <a:t> </a:t>
                </a:r>
                <a:r>
                  <a:rPr lang="cs-CZ" sz="3300" dirty="0" err="1"/>
                  <a:t>is</a:t>
                </a:r>
                <a:r>
                  <a:rPr lang="cs-CZ" sz="3300" dirty="0"/>
                  <a:t> </a:t>
                </a:r>
                <a:r>
                  <a:rPr lang="cs-CZ" sz="3300" dirty="0" err="1"/>
                  <a:t>equivalent</a:t>
                </a:r>
                <a:r>
                  <a:rPr lang="cs-CZ" sz="3300" dirty="0"/>
                  <a:t> to </a:t>
                </a:r>
                <a:r>
                  <a:rPr lang="cs-CZ" sz="3300" dirty="0" err="1"/>
                  <a:t>the</a:t>
                </a:r>
                <a:r>
                  <a:rPr lang="cs-CZ" sz="3300" dirty="0"/>
                  <a:t> </a:t>
                </a:r>
                <a:r>
                  <a:rPr lang="cs-CZ" sz="3300" dirty="0" err="1"/>
                  <a:t>constraint</a:t>
                </a:r>
                <a:r>
                  <a:rPr lang="cs-CZ" sz="330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3300" dirty="0"/>
                  <a:t>These are </a:t>
                </a:r>
                <a:r>
                  <a:rPr lang="cs-CZ" sz="3300" dirty="0" err="1"/>
                  <a:t>three</a:t>
                </a:r>
                <a:r>
                  <a:rPr lang="cs-CZ" sz="3300" dirty="0"/>
                  <a:t> </a:t>
                </a:r>
                <a:r>
                  <a:rPr lang="cs-CZ" sz="3300" dirty="0" err="1"/>
                  <a:t>algebraic</a:t>
                </a:r>
                <a:r>
                  <a:rPr lang="cs-CZ" sz="3300" dirty="0"/>
                  <a:t> </a:t>
                </a:r>
                <a:r>
                  <a:rPr lang="cs-CZ" sz="3300" dirty="0" err="1"/>
                  <a:t>equations</a:t>
                </a:r>
                <a:r>
                  <a:rPr lang="cs-CZ" sz="3300" dirty="0"/>
                  <a:t> </a:t>
                </a:r>
                <a:r>
                  <a:rPr lang="cs-CZ" sz="3300" dirty="0" err="1"/>
                  <a:t>for</a:t>
                </a:r>
                <a:r>
                  <a:rPr lang="cs-CZ" sz="3300" dirty="0"/>
                  <a:t> </a:t>
                </a:r>
                <a:r>
                  <a:rPr lang="cs-CZ" sz="3300" dirty="0" err="1"/>
                  <a:t>calculating</a:t>
                </a:r>
                <a:r>
                  <a:rPr lang="cs-CZ" sz="3300" dirty="0"/>
                  <a:t> </a:t>
                </a:r>
                <a:r>
                  <a:rPr lang="cs-CZ" sz="3300" dirty="0" err="1"/>
                  <a:t>three</a:t>
                </a:r>
                <a:r>
                  <a:rPr lang="cs-CZ" sz="3300" dirty="0"/>
                  <a:t> </a:t>
                </a:r>
                <a:r>
                  <a:rPr lang="cs-CZ" sz="3300" dirty="0" err="1"/>
                  <a:t>numbers</a:t>
                </a:r>
                <a:r>
                  <a:rPr lang="cs-CZ" sz="33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cs-CZ" sz="3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sz="3300" dirty="0"/>
                  <a:t> and </a:t>
                </a:r>
                <a14:m>
                  <m:oMath xmlns:m="http://schemas.openxmlformats.org/officeDocument/2006/math">
                    <m:r>
                      <a:rPr lang="cs-CZ" sz="33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3300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33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  <a:blipFill>
                <a:blip r:embed="rId2"/>
                <a:stretch>
                  <a:fillRect l="-603" t="-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63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Intuition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Lagrangian</a:t>
            </a:r>
            <a:r>
              <a:rPr lang="cs-CZ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5938405" cy="491477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0" dirty="0"/>
                  <a:t>Gradient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grad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function. Result of gradient operation is vector.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/>
                  <a:t>Direction of this vector is the direction in which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increases the most.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/>
                  <a:t>Size of this vector is how much it increases (steepness)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Let us have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This is curve in plane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/>
                  </a:rPr>
                  <a:t> Direction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ea typeface="Cambria Math"/>
                  </a:rPr>
                  <a:t>is always perpendicular to the curve.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ea typeface="Cambria Math"/>
                  </a:rPr>
                  <a:t>Exercise: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5938405" cy="4914776"/>
              </a:xfrm>
              <a:blipFill>
                <a:blip r:embed="rId2"/>
                <a:stretch>
                  <a:fillRect l="-821" t="-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6317673" y="2207990"/>
                <a:ext cx="2826327" cy="99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mtClean="0">
                          <a:latin typeface="Cambria Math"/>
                        </a:rPr>
                        <m:t>grad</m:t>
                      </m:r>
                      <m:r>
                        <a:rPr lang="cs-CZ" i="1">
                          <a:latin typeface="Cambria Math"/>
                        </a:rPr>
                        <m:t> 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73" y="2207990"/>
                <a:ext cx="2826327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67" y="3981745"/>
            <a:ext cx="3432733" cy="28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3024" y="137409"/>
            <a:ext cx="7886700" cy="1325563"/>
          </a:xfrm>
        </p:spPr>
        <p:txBody>
          <a:bodyPr/>
          <a:lstStyle/>
          <a:p>
            <a:r>
              <a:rPr lang="cs-CZ" dirty="0" err="1"/>
              <a:t>Intuition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Lagrangian</a:t>
            </a:r>
            <a:r>
              <a:rPr lang="cs-CZ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52214" y="1223158"/>
                <a:ext cx="5215830" cy="556428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b="0" dirty="0"/>
                  <a:t>Maximize </a:t>
                </a:r>
                <a:r>
                  <a:rPr lang="cs-CZ" sz="1400" b="0" dirty="0" err="1"/>
                  <a:t>function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dirty="0"/>
                  <a:t> </a:t>
                </a:r>
                <a:r>
                  <a:rPr lang="cs-CZ" sz="1400" b="0" dirty="0" err="1"/>
                  <a:t>which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is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subject</a:t>
                </a:r>
                <a:r>
                  <a:rPr lang="cs-CZ" sz="1400" b="0" dirty="0"/>
                  <a:t> to </a:t>
                </a:r>
                <a:r>
                  <a:rPr lang="cs-CZ" sz="1400" b="0" dirty="0" err="1"/>
                  <a:t>constraint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4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walk</a:t>
                </a:r>
                <a:r>
                  <a:rPr lang="cs-CZ" sz="1400" dirty="0"/>
                  <a:t> </a:t>
                </a:r>
                <a:r>
                  <a:rPr lang="cs-CZ" sz="1400" dirty="0" err="1"/>
                  <a:t>along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curve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400" b="0" i="1" dirty="0">
                    <a:latin typeface="Cambria Math" panose="02040503050406030204" pitchFamily="18" charset="0"/>
                  </a:rPr>
                  <a:t> </a:t>
                </a:r>
                <a:r>
                  <a:rPr lang="cs-CZ" sz="1400" dirty="0"/>
                  <a:t>and </a:t>
                </a:r>
                <a:r>
                  <a:rPr lang="cs-CZ" sz="1400" dirty="0" err="1"/>
                  <a:t>seek</a:t>
                </a:r>
                <a:r>
                  <a:rPr lang="cs-CZ" sz="1400" dirty="0"/>
                  <a:t> </a:t>
                </a:r>
                <a:r>
                  <a:rPr lang="cs-CZ" sz="1400" dirty="0" err="1"/>
                  <a:t>for</a:t>
                </a:r>
                <a:r>
                  <a:rPr lang="cs-CZ" sz="1400" dirty="0"/>
                  <a:t> maximum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i="1" dirty="0"/>
                  <a:t>.</a:t>
                </a:r>
                <a:r>
                  <a:rPr lang="cs-CZ" sz="1400" b="0" dirty="0"/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400" b="0" dirty="0" err="1"/>
                  <a:t>If</a:t>
                </a:r>
                <a:r>
                  <a:rPr lang="cs-CZ" sz="1400" b="0" dirty="0"/>
                  <a:t>  </a:t>
                </a:r>
                <a:r>
                  <a:rPr lang="cs-CZ" sz="1400" b="0" dirty="0" err="1"/>
                  <a:t>we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cros</a:t>
                </a:r>
                <a:r>
                  <a:rPr lang="cs-CZ" sz="1400" dirty="0" err="1"/>
                  <a:t>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contour</a:t>
                </a:r>
                <a:r>
                  <a:rPr lang="cs-CZ" sz="1400" dirty="0"/>
                  <a:t> lines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dirty="0"/>
                  <a:t>, </a:t>
                </a:r>
                <a:r>
                  <a:rPr lang="cs-CZ" sz="1400" b="0" dirty="0" err="1"/>
                  <a:t>we</a:t>
                </a:r>
                <a:r>
                  <a:rPr lang="cs-CZ" sz="1400" b="0" dirty="0"/>
                  <a:t> are not in </a:t>
                </a:r>
                <a:r>
                  <a:rPr lang="cs-CZ" sz="1400" b="0" dirty="0" err="1"/>
                  <a:t>the</a:t>
                </a:r>
                <a:r>
                  <a:rPr lang="cs-CZ" sz="1400" b="0" dirty="0"/>
                  <a:t> maximum (</a:t>
                </a:r>
                <a:r>
                  <a:rPr lang="cs-CZ" sz="1400" b="0" dirty="0" err="1"/>
                  <a:t>see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contour</a:t>
                </a:r>
                <a:r>
                  <a:rPr lang="cs-CZ" sz="1400" b="0" dirty="0"/>
                  <a:t>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400" b="0" dirty="0"/>
                  <a:t>).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400" dirty="0" err="1"/>
                  <a:t>We</a:t>
                </a:r>
                <a:r>
                  <a:rPr lang="cs-CZ" sz="1400" dirty="0"/>
                  <a:t> are </a:t>
                </a:r>
                <a:r>
                  <a:rPr lang="cs-CZ" sz="1400" dirty="0" err="1"/>
                  <a:t>at</a:t>
                </a:r>
                <a:r>
                  <a:rPr lang="cs-CZ" sz="1400" dirty="0"/>
                  <a:t> (</a:t>
                </a:r>
                <a:r>
                  <a:rPr lang="cs-CZ" sz="1400" dirty="0" err="1"/>
                  <a:t>local</a:t>
                </a:r>
                <a:r>
                  <a:rPr lang="cs-CZ" sz="1400" dirty="0"/>
                  <a:t>) maximum </a:t>
                </a:r>
                <a:r>
                  <a:rPr lang="cs-CZ" sz="1400" dirty="0" err="1"/>
                  <a:t>only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our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curve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400" i="1" dirty="0">
                    <a:latin typeface="Cambria Math" panose="02040503050406030204" pitchFamily="18" charset="0"/>
                  </a:rPr>
                  <a:t>  </a:t>
                </a:r>
                <a:r>
                  <a:rPr lang="cs-CZ" sz="1400" dirty="0"/>
                  <a:t>and </a:t>
                </a:r>
                <a:r>
                  <a:rPr lang="cs-CZ" sz="1400" dirty="0" err="1"/>
                  <a:t>contour</a:t>
                </a:r>
                <a:r>
                  <a:rPr lang="cs-CZ" sz="1400" dirty="0"/>
                  <a:t> line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dirty="0"/>
                  <a:t> are </a:t>
                </a:r>
                <a:r>
                  <a:rPr lang="cs-CZ" sz="1400" b="0" dirty="0" err="1"/>
                  <a:t>parallel</a:t>
                </a:r>
                <a:r>
                  <a:rPr lang="cs-CZ" sz="1400" b="0" dirty="0"/>
                  <a:t> </a:t>
                </a:r>
                <a:r>
                  <a:rPr lang="cs-CZ" sz="1400" dirty="0"/>
                  <a:t>(</a:t>
                </a:r>
                <a:r>
                  <a:rPr lang="cs-CZ" sz="1400" dirty="0" err="1"/>
                  <a:t>see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contour</a:t>
                </a:r>
                <a:r>
                  <a:rPr lang="cs-CZ" sz="1400" dirty="0"/>
                  <a:t>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400" dirty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400" b="0" dirty="0"/>
                  <a:t>But </a:t>
                </a:r>
                <a:r>
                  <a:rPr lang="cs-CZ" sz="1400" b="0" dirty="0" err="1"/>
                  <a:t>then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cs-CZ" sz="1400" i="1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</m:oMath>
                </a14:m>
                <a:r>
                  <a:rPr lang="cs-CZ" sz="1400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cs-CZ" sz="1400" b="0" i="1" smtClean="0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</m:oMath>
                </a14:m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have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either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the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same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direction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or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exactly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oposite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direction</a:t>
                </a:r>
                <a:r>
                  <a:rPr lang="cs-CZ" sz="1400" dirty="0">
                    <a:ea typeface="Cambria Math"/>
                  </a:rPr>
                  <a:t> (</a:t>
                </a:r>
                <a:r>
                  <a:rPr lang="cs-CZ" sz="1400" dirty="0" err="1">
                    <a:ea typeface="Cambria Math"/>
                  </a:rPr>
                  <a:t>see</a:t>
                </a:r>
                <a:r>
                  <a:rPr lang="cs-CZ" sz="1400" dirty="0">
                    <a:ea typeface="Cambria Math"/>
                  </a:rPr>
                  <a:t> image).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dirty="0" err="1">
                    <a:ea typeface="Cambria Math"/>
                  </a:rPr>
                  <a:t>This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can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be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written</a:t>
                </a:r>
                <a:r>
                  <a:rPr lang="cs-CZ" sz="1400" dirty="0">
                    <a:ea typeface="Cambria Math"/>
                  </a:rPr>
                  <a:t> as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sz="14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𝜆𝛻</m:t>
                      </m:r>
                      <m:r>
                        <a:rPr lang="cs-CZ" sz="1400" i="1"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cs-CZ" sz="1400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b="0" dirty="0" err="1"/>
                  <a:t>Where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</m:oMath>
                </a14:m>
                <a:r>
                  <a:rPr lang="cs-CZ" sz="1400" b="0" dirty="0"/>
                  <a:t> </a:t>
                </a:r>
                <a:r>
                  <a:rPr lang="cs-CZ" sz="1400" b="0" dirty="0" err="1"/>
                  <a:t>is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some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number</a:t>
                </a:r>
                <a:r>
                  <a:rPr lang="cs-CZ" sz="14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dirty="0" err="1"/>
                  <a:t>This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equality</a:t>
                </a:r>
                <a:r>
                  <a:rPr lang="cs-CZ" sz="1400" dirty="0"/>
                  <a:t> </a:t>
                </a:r>
                <a:r>
                  <a:rPr lang="cs-CZ" sz="1400" dirty="0" err="1"/>
                  <a:t>for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two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vectors</a:t>
                </a:r>
                <a:r>
                  <a:rPr lang="cs-CZ" sz="1400" dirty="0"/>
                  <a:t> (</a:t>
                </a:r>
                <a:r>
                  <a:rPr lang="cs-CZ" sz="1400" dirty="0" err="1"/>
                  <a:t>each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vector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with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two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coordinates</a:t>
                </a:r>
                <a:r>
                  <a:rPr lang="cs-CZ" sz="1400" dirty="0"/>
                  <a:t>).  </a:t>
                </a:r>
                <a:r>
                  <a:rPr lang="cs-CZ" sz="1400" dirty="0" err="1"/>
                  <a:t>Vectors</a:t>
                </a:r>
                <a:r>
                  <a:rPr lang="cs-CZ" sz="1400" dirty="0"/>
                  <a:t> are </a:t>
                </a:r>
                <a:r>
                  <a:rPr lang="cs-CZ" sz="1400" dirty="0" err="1"/>
                  <a:t>equal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each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coordinate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equals</a:t>
                </a:r>
                <a:r>
                  <a:rPr lang="cs-CZ" sz="1400" dirty="0"/>
                  <a:t>. </a:t>
                </a:r>
                <a:endParaRPr lang="cs-CZ" sz="14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b="0" dirty="0"/>
                  <a:t> </a:t>
                </a: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4" y="1223158"/>
                <a:ext cx="5215830" cy="5564289"/>
              </a:xfr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32" y="1291071"/>
            <a:ext cx="3987209" cy="259168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00" y="3710854"/>
            <a:ext cx="4135928" cy="2977869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5268043" y="6519446"/>
            <a:ext cx="36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err="1"/>
              <a:t>God</a:t>
            </a:r>
            <a:r>
              <a:rPr lang="cs-CZ" sz="1600" dirty="0"/>
              <a:t> </a:t>
            </a:r>
            <a:r>
              <a:rPr lang="cs-CZ" sz="1600" dirty="0" err="1"/>
              <a:t>bless</a:t>
            </a:r>
            <a:r>
              <a:rPr lang="cs-CZ" sz="1600" dirty="0"/>
              <a:t> </a:t>
            </a:r>
            <a:r>
              <a:rPr lang="cs-CZ" sz="1600" dirty="0" err="1"/>
              <a:t>Wikipedia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323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3024" y="137409"/>
            <a:ext cx="7886700" cy="1325563"/>
          </a:xfrm>
        </p:spPr>
        <p:txBody>
          <a:bodyPr/>
          <a:lstStyle/>
          <a:p>
            <a:r>
              <a:rPr lang="cs-CZ" dirty="0" err="1"/>
              <a:t>Intuition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Lagrangian</a:t>
            </a:r>
            <a:r>
              <a:rPr lang="cs-CZ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52213" y="1223158"/>
                <a:ext cx="5256057" cy="556428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sz="16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𝜆𝛻</m:t>
                      </m:r>
                      <m:r>
                        <a:rPr lang="cs-CZ" sz="1600" i="1"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cs-CZ" sz="1600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b="0" dirty="0"/>
                  <a:t>Where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</m:oMath>
                </a14:m>
                <a:r>
                  <a:rPr lang="cs-CZ" sz="1600" b="0" dirty="0"/>
                  <a:t> </a:t>
                </a:r>
                <a:r>
                  <a:rPr lang="cs-CZ" sz="1600" b="0" dirty="0" err="1"/>
                  <a:t>is</a:t>
                </a:r>
                <a:r>
                  <a:rPr lang="cs-CZ" sz="1600" b="0" dirty="0"/>
                  <a:t> </a:t>
                </a:r>
                <a:r>
                  <a:rPr lang="cs-CZ" sz="1600" b="0" dirty="0" err="1"/>
                  <a:t>some</a:t>
                </a:r>
                <a:r>
                  <a:rPr lang="cs-CZ" sz="1600" b="0" dirty="0"/>
                  <a:t> </a:t>
                </a:r>
                <a:r>
                  <a:rPr lang="cs-CZ" sz="1600" b="0" dirty="0" err="1"/>
                  <a:t>number</a:t>
                </a:r>
                <a:r>
                  <a:rPr lang="cs-CZ" sz="16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b="0" dirty="0"/>
                  <a:t> </a:t>
                </a: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/>
                  <a:t>And,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course</a:t>
                </a:r>
                <a:r>
                  <a:rPr lang="cs-CZ" sz="1600" dirty="0"/>
                  <a:t>, </a:t>
                </a:r>
                <a:r>
                  <a:rPr lang="cs-CZ" sz="1600" dirty="0" err="1"/>
                  <a:t>constraint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hold: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 err="1"/>
                  <a:t>Recall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Lagrangian</a:t>
                </a:r>
                <a:r>
                  <a:rPr lang="cs-CZ" sz="16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 sz="16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/>
                  <a:t>And </a:t>
                </a:r>
                <a:r>
                  <a:rPr lang="cs-CZ" sz="1600" dirty="0" err="1"/>
                  <a:t>conditions</a:t>
                </a:r>
                <a:r>
                  <a:rPr lang="cs-CZ" sz="1600" dirty="0"/>
                  <a:t> are: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sz="16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3" y="1223158"/>
                <a:ext cx="5256057" cy="5564289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6531429" y="4368323"/>
                <a:ext cx="2612571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600" dirty="0" err="1"/>
                  <a:t>Note</a:t>
                </a:r>
                <a:r>
                  <a:rPr lang="cs-CZ" sz="1600" dirty="0"/>
                  <a:t>: </a:t>
                </a:r>
                <a:r>
                  <a:rPr lang="cs-CZ" sz="1600" dirty="0" err="1"/>
                  <a:t>All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local</a:t>
                </a:r>
                <a:r>
                  <a:rPr lang="cs-CZ" sz="1600" dirty="0"/>
                  <a:t> maxima are </a:t>
                </a:r>
                <a:r>
                  <a:rPr lang="cs-CZ" sz="1600" dirty="0" err="1"/>
                  <a:t>found</a:t>
                </a:r>
                <a:r>
                  <a:rPr lang="cs-CZ" sz="1600" dirty="0"/>
                  <a:t> by </a:t>
                </a:r>
                <a:r>
                  <a:rPr lang="cs-CZ" sz="1600" dirty="0" err="1"/>
                  <a:t>Lagrangian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method</a:t>
                </a:r>
                <a:r>
                  <a:rPr lang="cs-CZ" sz="1600" dirty="0"/>
                  <a:t>. </a:t>
                </a:r>
                <a:r>
                  <a:rPr lang="cs-CZ" sz="1600" dirty="0" err="1"/>
                  <a:t>Values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calculated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all</a:t>
                </a:r>
                <a:r>
                  <a:rPr lang="cs-CZ" sz="1600" dirty="0"/>
                  <a:t> ‚</a:t>
                </a:r>
                <a:r>
                  <a:rPr lang="cs-CZ" sz="1600" dirty="0" err="1"/>
                  <a:t>suspicious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points</a:t>
                </a:r>
                <a:r>
                  <a:rPr lang="cs-CZ" sz="1600" dirty="0"/>
                  <a:t>‘ to </a:t>
                </a:r>
                <a:r>
                  <a:rPr lang="cs-CZ" sz="1600" dirty="0" err="1"/>
                  <a:t>calculate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global</a:t>
                </a:r>
                <a:r>
                  <a:rPr lang="cs-CZ" sz="1600" dirty="0"/>
                  <a:t> maximum. </a:t>
                </a:r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9" y="4368323"/>
                <a:ext cx="2612571" cy="1865126"/>
              </a:xfrm>
              <a:prstGeom prst="rect">
                <a:avLst/>
              </a:prstGeom>
              <a:blipFill>
                <a:blip r:embed="rId3"/>
                <a:stretch>
                  <a:fillRect l="-1166" r="-2564" b="-2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ovéPole 7"/>
          <p:cNvSpPr txBox="1"/>
          <p:nvPr/>
        </p:nvSpPr>
        <p:spPr>
          <a:xfrm>
            <a:off x="5450774" y="3574473"/>
            <a:ext cx="331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These are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conditions</a:t>
            </a:r>
            <a:r>
              <a:rPr lang="cs-CZ" dirty="0"/>
              <a:t>! </a:t>
            </a:r>
            <a:endParaRPr lang="en-GB" dirty="0"/>
          </a:p>
        </p:txBody>
      </p:sp>
      <p:cxnSp>
        <p:nvCxnSpPr>
          <p:cNvPr id="10" name="Přímá spojnice se šipkou 9"/>
          <p:cNvCxnSpPr>
            <a:stCxn id="8" idx="1"/>
          </p:cNvCxnSpPr>
          <p:nvPr/>
        </p:nvCxnSpPr>
        <p:spPr>
          <a:xfrm flipH="1" flipV="1">
            <a:off x="3918858" y="2671949"/>
            <a:ext cx="1531916" cy="1087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>
            <a:stCxn id="8" idx="1"/>
          </p:cNvCxnSpPr>
          <p:nvPr/>
        </p:nvCxnSpPr>
        <p:spPr>
          <a:xfrm flipH="1">
            <a:off x="4607627" y="3759139"/>
            <a:ext cx="843147" cy="1525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 – </a:t>
            </a:r>
            <a:r>
              <a:rPr lang="cs-CZ" sz="2400" dirty="0" err="1"/>
              <a:t>classical</a:t>
            </a:r>
            <a:r>
              <a:rPr lang="cs-CZ" sz="2400" dirty="0"/>
              <a:t> (</a:t>
            </a:r>
            <a:r>
              <a:rPr lang="cs-CZ" sz="2400" dirty="0" err="1"/>
              <a:t>Lagrangian</a:t>
            </a:r>
            <a:r>
              <a:rPr lang="cs-CZ" sz="2400" dirty="0"/>
              <a:t>) </a:t>
            </a:r>
            <a:r>
              <a:rPr lang="cs-CZ" sz="2400" dirty="0" err="1"/>
              <a:t>solution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1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1011678"/>
                <a:ext cx="8650224" cy="56748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700" b="0" dirty="0"/>
                  <a:t>Let </a:t>
                </a:r>
                <a:r>
                  <a:rPr lang="cs-CZ" sz="1700" b="0" dirty="0" err="1"/>
                  <a:t>us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eat</a:t>
                </a:r>
                <a:r>
                  <a:rPr lang="cs-CZ" sz="1700" b="0" dirty="0"/>
                  <a:t> a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! </a:t>
                </a:r>
                <a:r>
                  <a:rPr lang="cs-CZ" sz="1700" b="0" dirty="0" err="1"/>
                  <a:t>The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initial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size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of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is</a:t>
                </a:r>
                <a:r>
                  <a:rPr lang="cs-CZ" sz="1700" b="0" dirty="0"/>
                  <a:t> </a:t>
                </a:r>
                <a14:m>
                  <m:oMath xmlns:m="http://schemas.openxmlformats.org/officeDocument/2006/math">
                    <m:r>
                      <a:rPr lang="cs-CZ" sz="17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cs-CZ" sz="1700" b="0" dirty="0"/>
                  <a:t>, </a:t>
                </a:r>
                <a:r>
                  <a:rPr lang="cs-CZ" sz="1700" b="0" dirty="0" err="1"/>
                  <a:t>the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does</a:t>
                </a:r>
                <a:r>
                  <a:rPr lang="cs-CZ" sz="1700" b="0" dirty="0"/>
                  <a:t> not </a:t>
                </a:r>
                <a:r>
                  <a:rPr lang="cs-CZ" sz="1700" b="0" dirty="0" err="1"/>
                  <a:t>grow</a:t>
                </a:r>
                <a:r>
                  <a:rPr lang="cs-CZ" sz="1700" b="0" dirty="0"/>
                  <a:t> nor melt. Let </a:t>
                </a:r>
                <a:r>
                  <a:rPr lang="cs-CZ" sz="1700" b="0" dirty="0" err="1"/>
                  <a:t>us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eat</a:t>
                </a:r>
                <a:r>
                  <a:rPr lang="cs-CZ" sz="1700" b="0" dirty="0"/>
                  <a:t> a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 in </a:t>
                </a:r>
                <a:r>
                  <a:rPr lang="cs-CZ" sz="1700" b="0" dirty="0" err="1"/>
                  <a:t>three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steps</a:t>
                </a:r>
                <a:r>
                  <a:rPr lang="cs-CZ" sz="1700" b="0" dirty="0"/>
                  <a:t> (</a:t>
                </a:r>
                <a:r>
                  <a:rPr lang="cs-CZ" sz="1700" b="0" dirty="0" err="1"/>
                  <a:t>often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referred</a:t>
                </a:r>
                <a:r>
                  <a:rPr lang="cs-CZ" sz="1700" b="0" dirty="0"/>
                  <a:t> to as </a:t>
                </a:r>
                <a:r>
                  <a:rPr lang="cs-CZ" sz="1700" b="0" dirty="0" err="1"/>
                  <a:t>two</a:t>
                </a:r>
                <a:r>
                  <a:rPr lang="cs-CZ" sz="1700" b="0" dirty="0"/>
                  <a:t> </a:t>
                </a:r>
                <a:r>
                  <a:rPr lang="cs-CZ" sz="1700" dirty="0"/>
                  <a:t>period </a:t>
                </a:r>
                <a:r>
                  <a:rPr lang="cs-CZ" sz="1700" dirty="0" err="1"/>
                  <a:t>problem</a:t>
                </a:r>
                <a:r>
                  <a:rPr lang="cs-CZ" sz="1700" dirty="0"/>
                  <a:t>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700" b="0" dirty="0">
                    <a:hlinkClick r:id="rId2"/>
                  </a:rPr>
                  <a:t>https://www.youtube.com/watch?v=gsMnHOKA-JI</a:t>
                </a:r>
                <a:endParaRPr lang="cs-CZ" sz="17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17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900" b="0" dirty="0"/>
                  <a:t>Utility </a:t>
                </a:r>
                <a:r>
                  <a:rPr lang="cs-CZ" sz="1900" b="0" dirty="0" err="1"/>
                  <a:t>function</a:t>
                </a:r>
                <a:r>
                  <a:rPr lang="cs-CZ" sz="1900" b="0" dirty="0"/>
                  <a:t>: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7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7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subject</a:t>
                </a:r>
                <a:r>
                  <a:rPr lang="cs-CZ" sz="1800" dirty="0"/>
                  <a:t> to: 	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cs-CZ" sz="1800" dirty="0"/>
                  <a:t>- </a:t>
                </a:r>
                <a:r>
                  <a:rPr lang="cs-CZ" sz="1600" dirty="0"/>
                  <a:t>dort</a:t>
                </a:r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Budget </a:t>
                </a:r>
                <a:r>
                  <a:rPr lang="cs-CZ" sz="1800" dirty="0" err="1"/>
                  <a:t>constraint</a:t>
                </a:r>
                <a:r>
                  <a:rPr lang="cs-CZ" sz="180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cs-CZ" sz="1800" i="1">
                        <a:latin typeface="Cambria Math"/>
                      </a:rPr>
                      <m:t>=</m:t>
                    </m:r>
                    <m:r>
                      <a:rPr lang="cs-CZ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want</a:t>
                </a:r>
                <a:r>
                  <a:rPr lang="cs-CZ" sz="1600" dirty="0"/>
                  <a:t> to </a:t>
                </a:r>
                <a:r>
                  <a:rPr lang="cs-CZ" sz="1600" dirty="0" err="1"/>
                  <a:t>decide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about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/>
                  <a:t> to </a:t>
                </a:r>
                <a:r>
                  <a:rPr lang="cs-CZ" sz="1600" dirty="0" err="1"/>
                  <a:t>maximize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utility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b="1" dirty="0" err="1"/>
                  <a:t>control</a:t>
                </a:r>
                <a:r>
                  <a:rPr lang="cs-CZ" sz="1600" dirty="0"/>
                  <a:t> these </a:t>
                </a:r>
                <a:r>
                  <a:rPr lang="cs-CZ" sz="1600" dirty="0" err="1"/>
                  <a:t>values</a:t>
                </a:r>
                <a:r>
                  <a:rPr lang="cs-CZ" sz="1600" dirty="0"/>
                  <a:t>). </a:t>
                </a:r>
              </a:p>
              <a:p>
                <a:pPr marL="0" indent="0">
                  <a:buNone/>
                </a:pPr>
                <a:r>
                  <a:rPr lang="cs-CZ" sz="1600" dirty="0"/>
                  <a:t>It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optimization</a:t>
                </a:r>
                <a:r>
                  <a:rPr lang="cs-CZ" sz="1600" dirty="0"/>
                  <a:t> on a </a:t>
                </a:r>
                <a:r>
                  <a:rPr lang="cs-CZ" sz="1600" dirty="0" err="1"/>
                  <a:t>closed</a:t>
                </a:r>
                <a:r>
                  <a:rPr lang="cs-CZ" sz="1600" dirty="0"/>
                  <a:t> </a:t>
                </a:r>
                <a:r>
                  <a:rPr lang="cs-CZ" sz="1600" dirty="0" err="1"/>
                  <a:t>subset</a:t>
                </a:r>
                <a:r>
                  <a:rPr lang="cs-CZ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cs-CZ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sz="1600" dirty="0"/>
                  <a:t>.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solve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using</a:t>
                </a:r>
                <a:r>
                  <a:rPr lang="cs-CZ" sz="1600" dirty="0"/>
                  <a:t> </a:t>
                </a:r>
                <a:r>
                  <a:rPr lang="cs-CZ" sz="1600" dirty="0" err="1"/>
                  <a:t>Lagrangian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method</a:t>
                </a:r>
                <a:r>
                  <a:rPr lang="cs-CZ" sz="1600" dirty="0"/>
                  <a:t>.</a:t>
                </a:r>
              </a:p>
              <a:p>
                <a:pPr marL="0" indent="0">
                  <a:buNone/>
                </a:pPr>
                <a:endParaRPr lang="cs-CZ" sz="1600" dirty="0"/>
              </a:p>
              <a:p>
                <a:pPr marL="0" indent="0">
                  <a:buNone/>
                </a:pPr>
                <a:r>
                  <a:rPr lang="cs-CZ" sz="1600" dirty="0" err="1"/>
                  <a:t>Lagrangian</a:t>
                </a:r>
                <a:r>
                  <a:rPr lang="cs-CZ" sz="1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1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cs-CZ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cs-CZ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7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011678"/>
                <a:ext cx="8650224" cy="5674872"/>
              </a:xfr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7264130" y="3202783"/>
                <a:ext cx="16460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30" y="3202783"/>
                <a:ext cx="164602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810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1278</Words>
  <Application>Microsoft Office PowerPoint</Application>
  <PresentationFormat>Předvádění na obrazovce (4:3)</PresentationFormat>
  <Paragraphs>199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Motiv Office</vt:lpstr>
      <vt:lpstr>Exercise</vt:lpstr>
      <vt:lpstr>Exercise</vt:lpstr>
      <vt:lpstr>Gradient</vt:lpstr>
      <vt:lpstr>Constrained optimization</vt:lpstr>
      <vt:lpstr>Constrained optimization</vt:lpstr>
      <vt:lpstr>Intuition behind Lagrangian </vt:lpstr>
      <vt:lpstr>Intuition behind Lagrangian </vt:lpstr>
      <vt:lpstr>Intuition behind Lagrangian </vt:lpstr>
      <vt:lpstr>Cake eating – classical (Lagrangian) solution 1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</dc:title>
  <dc:creator>Josef Stráský</dc:creator>
  <cp:lastModifiedBy>Josef Stráský</cp:lastModifiedBy>
  <cp:revision>7</cp:revision>
  <cp:lastPrinted>2021-04-19T22:30:33Z</cp:lastPrinted>
  <dcterms:created xsi:type="dcterms:W3CDTF">2021-04-19T21:21:57Z</dcterms:created>
  <dcterms:modified xsi:type="dcterms:W3CDTF">2022-04-12T17:38:40Z</dcterms:modified>
</cp:coreProperties>
</file>