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82" r:id="rId4"/>
    <p:sldId id="295" r:id="rId5"/>
    <p:sldId id="283" r:id="rId6"/>
    <p:sldId id="296" r:id="rId7"/>
    <p:sldId id="259" r:id="rId8"/>
    <p:sldId id="260" r:id="rId9"/>
    <p:sldId id="285" r:id="rId10"/>
    <p:sldId id="261" r:id="rId11"/>
    <p:sldId id="286" r:id="rId12"/>
    <p:sldId id="287" r:id="rId13"/>
    <p:sldId id="266" r:id="rId14"/>
    <p:sldId id="299" r:id="rId15"/>
    <p:sldId id="300" r:id="rId16"/>
    <p:sldId id="297" r:id="rId17"/>
    <p:sldId id="298" r:id="rId18"/>
    <p:sldId id="301" r:id="rId19"/>
    <p:sldId id="268" r:id="rId20"/>
    <p:sldId id="269" r:id="rId21"/>
    <p:sldId id="271" r:id="rId22"/>
    <p:sldId id="272" r:id="rId23"/>
    <p:sldId id="288" r:id="rId24"/>
    <p:sldId id="274" r:id="rId25"/>
    <p:sldId id="275" r:id="rId26"/>
    <p:sldId id="276" r:id="rId27"/>
    <p:sldId id="290" r:id="rId28"/>
    <p:sldId id="277" r:id="rId29"/>
    <p:sldId id="289" r:id="rId30"/>
  </p:sldIdLst>
  <p:sldSz cx="10080625" cy="7559675"/>
  <p:notesSz cx="7102475" cy="102346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48" autoAdjust="0"/>
  </p:normalViewPr>
  <p:slideViewPr>
    <p:cSldViewPr>
      <p:cViewPr varScale="1">
        <p:scale>
          <a:sx n="63" d="100"/>
          <a:sy n="63" d="100"/>
        </p:scale>
        <p:origin x="1766" y="5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2097" cy="511265"/>
          </a:xfrm>
          <a:prstGeom prst="rect">
            <a:avLst/>
          </a:prstGeom>
          <a:noFill/>
          <a:ln>
            <a:noFill/>
          </a:ln>
        </p:spPr>
        <p:txBody>
          <a:bodyPr vert="horz" lIns="85482" tIns="42741" rIns="85482" bIns="42741" compatLnSpc="0"/>
          <a:lstStyle/>
          <a:p>
            <a:pPr hangingPunct="0">
              <a:defRPr sz="1400"/>
            </a:pPr>
            <a:endParaRPr lang="cs-CZ" sz="1300"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3" name="Zástupný symbol pro datum 2"/>
          <p:cNvSpPr txBox="1">
            <a:spLocks noGrp="1"/>
          </p:cNvSpPr>
          <p:nvPr>
            <p:ph type="dt" sz="quarter" idx="1"/>
          </p:nvPr>
        </p:nvSpPr>
        <p:spPr>
          <a:xfrm>
            <a:off x="4020263" y="0"/>
            <a:ext cx="3082097" cy="511265"/>
          </a:xfrm>
          <a:prstGeom prst="rect">
            <a:avLst/>
          </a:prstGeom>
          <a:noFill/>
          <a:ln>
            <a:noFill/>
          </a:ln>
        </p:spPr>
        <p:txBody>
          <a:bodyPr vert="horz" lIns="85482" tIns="42741" rIns="85482" bIns="42741" compatLnSpc="0"/>
          <a:lstStyle/>
          <a:p>
            <a:pPr algn="r" hangingPunct="0">
              <a:defRPr sz="1400"/>
            </a:pPr>
            <a:endParaRPr lang="cs-CZ" sz="1300"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4" name="Zástupný symbol pro zápatí 3"/>
          <p:cNvSpPr txBox="1">
            <a:spLocks noGrp="1"/>
          </p:cNvSpPr>
          <p:nvPr>
            <p:ph type="ftr" sz="quarter" idx="2"/>
          </p:nvPr>
        </p:nvSpPr>
        <p:spPr>
          <a:xfrm>
            <a:off x="0" y="9723300"/>
            <a:ext cx="3082097" cy="511265"/>
          </a:xfrm>
          <a:prstGeom prst="rect">
            <a:avLst/>
          </a:prstGeom>
          <a:noFill/>
          <a:ln>
            <a:noFill/>
          </a:ln>
        </p:spPr>
        <p:txBody>
          <a:bodyPr vert="horz" lIns="85482" tIns="42741" rIns="85482" bIns="42741" anchor="b" compatLnSpc="0"/>
          <a:lstStyle/>
          <a:p>
            <a:pPr hangingPunct="0">
              <a:defRPr sz="1400"/>
            </a:pPr>
            <a:endParaRPr lang="cs-CZ" sz="1300"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5" name="Zástupný symbol pro číslo snímku 4"/>
          <p:cNvSpPr txBox="1">
            <a:spLocks noGrp="1"/>
          </p:cNvSpPr>
          <p:nvPr>
            <p:ph type="sldNum" sz="quarter" idx="3"/>
          </p:nvPr>
        </p:nvSpPr>
        <p:spPr>
          <a:xfrm>
            <a:off x="4020263" y="9723300"/>
            <a:ext cx="3082097" cy="511265"/>
          </a:xfrm>
          <a:prstGeom prst="rect">
            <a:avLst/>
          </a:prstGeom>
          <a:noFill/>
          <a:ln>
            <a:noFill/>
          </a:ln>
        </p:spPr>
        <p:txBody>
          <a:bodyPr vert="horz" lIns="85482" tIns="42741" rIns="85482" bIns="42741" anchor="b" compatLnSpc="0"/>
          <a:lstStyle/>
          <a:p>
            <a:pPr algn="r" hangingPunct="0">
              <a:defRPr sz="1400"/>
            </a:pPr>
            <a:fld id="{4E662F9D-2637-4AF6-915F-C05C4BF44BC5}" type="slidenum">
              <a:pPr algn="r" hangingPunct="0">
                <a:defRPr sz="1400"/>
              </a:pPr>
              <a:t>‹#›</a:t>
            </a:fld>
            <a:endParaRPr lang="cs-CZ" sz="1300">
              <a:latin typeface="Arial" pitchFamily="18"/>
              <a:ea typeface="Tahoma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201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77875"/>
            <a:ext cx="5114925" cy="383698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3"/>
          </p:nvPr>
        </p:nvSpPr>
        <p:spPr>
          <a:xfrm>
            <a:off x="710278" y="4861354"/>
            <a:ext cx="5681886" cy="4605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/>
          </a:p>
        </p:txBody>
      </p:sp>
      <p:sp>
        <p:nvSpPr>
          <p:cNvPr id="4" name="Zástupný symbol pro záhlaví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2268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cs-CZ" sz="13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idx="1"/>
          </p:nvPr>
        </p:nvSpPr>
        <p:spPr>
          <a:xfrm>
            <a:off x="4020174" y="0"/>
            <a:ext cx="3082268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cs-CZ" sz="13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4"/>
          </p:nvPr>
        </p:nvSpPr>
        <p:spPr>
          <a:xfrm>
            <a:off x="0" y="9723052"/>
            <a:ext cx="3082268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cs-CZ" sz="13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5"/>
          </p:nvPr>
        </p:nvSpPr>
        <p:spPr>
          <a:xfrm>
            <a:off x="4020174" y="9723052"/>
            <a:ext cx="3082268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cs-CZ" sz="13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E6482EC1-43AD-4C78-B7A0-65CADFD53AF7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813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cs-CZ" sz="2000" b="0" i="0" u="none" strike="noStrike">
        <a:ln>
          <a:noFill/>
        </a:ln>
        <a:latin typeface="Arial" pitchFamily="18"/>
        <a:ea typeface="Tahoma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 err="1"/>
              <a:t>Linerita</a:t>
            </a:r>
            <a:r>
              <a:rPr lang="cs-CZ" dirty="0"/>
              <a:t> je ve funkci y. Není tam y^2, nebo třeba </a:t>
            </a:r>
            <a:r>
              <a:rPr lang="cs-CZ" dirty="0" err="1"/>
              <a:t>yy</a:t>
            </a:r>
            <a:r>
              <a:rPr lang="cs-CZ" dirty="0"/>
              <a:t>‘.</a:t>
            </a:r>
            <a:endParaRPr lang="cs-CZ" baseline="0" dirty="0"/>
          </a:p>
          <a:p>
            <a:r>
              <a:rPr lang="cs-CZ" baseline="0" dirty="0"/>
              <a:t>Homogenní – vpravo je nula.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Opět ukázat, že něco je řešení. Tzn. </a:t>
            </a:r>
            <a:r>
              <a:rPr lang="cs-CZ" dirty="0" err="1"/>
              <a:t>zderivovat</a:t>
            </a:r>
            <a:r>
              <a:rPr lang="cs-CZ" baseline="0" dirty="0"/>
              <a:t> y a pak dosadit y a y‘ do rovnice. Samozřejmě to vyjde. A vyjde to pro libovolné c. To je zajímavé – mám vlastně nekonečně funkcí (pro libovolné c), které mi tu rovnici řeší. Ale všechna řešení mají stejný tvar (</a:t>
            </a:r>
            <a:r>
              <a:rPr lang="cs-CZ" baseline="0" dirty="0" err="1"/>
              <a:t>general</a:t>
            </a:r>
            <a:r>
              <a:rPr lang="cs-CZ" baseline="0" dirty="0"/>
              <a:t> </a:t>
            </a:r>
            <a:r>
              <a:rPr lang="cs-CZ" baseline="0" dirty="0" err="1"/>
              <a:t>solution</a:t>
            </a:r>
            <a:r>
              <a:rPr lang="cs-CZ" baseline="0" dirty="0"/>
              <a:t>). </a:t>
            </a:r>
          </a:p>
          <a:p>
            <a:endParaRPr lang="cs-CZ" baseline="0" dirty="0"/>
          </a:p>
          <a:p>
            <a:r>
              <a:rPr lang="cs-CZ" baseline="0" dirty="0" err="1"/>
              <a:t>Exercise</a:t>
            </a:r>
            <a:r>
              <a:rPr lang="cs-CZ" baseline="0" dirty="0"/>
              <a:t> 2: </a:t>
            </a:r>
            <a:r>
              <a:rPr lang="cs-CZ" baseline="0" dirty="0" err="1"/>
              <a:t>Find</a:t>
            </a:r>
            <a:r>
              <a:rPr lang="cs-CZ" baseline="0" dirty="0"/>
              <a:t> </a:t>
            </a:r>
            <a:r>
              <a:rPr lang="cs-CZ" baseline="0" dirty="0" err="1"/>
              <a:t>solution</a:t>
            </a:r>
            <a:r>
              <a:rPr lang="cs-CZ" baseline="0" dirty="0"/>
              <a:t>…  Samozřejmě nehledám žádné nové svoje řešení, protože jsem si přece teď dokázal, že to řešení už mám. </a:t>
            </a:r>
          </a:p>
          <a:p>
            <a:r>
              <a:rPr lang="cs-CZ" baseline="0" dirty="0"/>
              <a:t>Do řešení y(t) stačí dosadit za t = 1 (z </a:t>
            </a:r>
            <a:r>
              <a:rPr lang="cs-CZ" baseline="0" dirty="0" err="1"/>
              <a:t>initial</a:t>
            </a:r>
            <a:r>
              <a:rPr lang="cs-CZ" baseline="0" dirty="0"/>
              <a:t> </a:t>
            </a:r>
            <a:r>
              <a:rPr lang="cs-CZ" baseline="0" dirty="0" err="1"/>
              <a:t>condition</a:t>
            </a:r>
            <a:r>
              <a:rPr lang="cs-CZ" baseline="0" dirty="0"/>
              <a:t>). A spočítat hodnotu konstanty c. Mám řešení rovnice s </a:t>
            </a:r>
            <a:r>
              <a:rPr lang="cs-CZ" baseline="0" dirty="0" err="1"/>
              <a:t>initial</a:t>
            </a:r>
            <a:r>
              <a:rPr lang="cs-CZ" baseline="0" dirty="0"/>
              <a:t> </a:t>
            </a:r>
            <a:r>
              <a:rPr lang="cs-CZ" baseline="0" dirty="0" err="1"/>
              <a:t>condition</a:t>
            </a:r>
            <a:r>
              <a:rPr lang="cs-CZ" baseline="0" dirty="0"/>
              <a:t> (já tomu říkám </a:t>
            </a:r>
            <a:r>
              <a:rPr lang="cs-CZ" baseline="0" dirty="0" err="1"/>
              <a:t>actual</a:t>
            </a:r>
            <a:r>
              <a:rPr lang="cs-CZ" baseline="0" dirty="0"/>
              <a:t> nebo </a:t>
            </a:r>
            <a:r>
              <a:rPr lang="cs-CZ" baseline="0" dirty="0" err="1"/>
              <a:t>specific</a:t>
            </a:r>
            <a:r>
              <a:rPr lang="cs-CZ" baseline="0" dirty="0"/>
              <a:t> </a:t>
            </a:r>
            <a:r>
              <a:rPr lang="cs-CZ" baseline="0" dirty="0" err="1"/>
              <a:t>solution</a:t>
            </a:r>
            <a:r>
              <a:rPr lang="cs-CZ" baseline="0" dirty="0"/>
              <a:t>). </a:t>
            </a:r>
          </a:p>
          <a:p>
            <a:endParaRPr lang="cs-CZ" baseline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Funkce vpravo</a:t>
            </a:r>
            <a:r>
              <a:rPr lang="cs-CZ" baseline="0" dirty="0"/>
              <a:t> závisí jen na funkci y(t). Tzn. nikoli specificky na t. To je typická vlastnost všech (diferenciálních i rekurzivních) rovnic v ekonomii. (Nic nezávisí jen tak na kalendáři, ale vždy na nějaké jiné veličině, která závisí na čase.) Proto jsou autonomní rovnice důležité. </a:t>
            </a:r>
          </a:p>
          <a:p>
            <a:r>
              <a:rPr lang="cs-CZ" baseline="0" dirty="0"/>
              <a:t>Pokud najdu y*, pro které f(y*)=0, tak toto y* je </a:t>
            </a:r>
            <a:r>
              <a:rPr lang="cs-CZ" baseline="0" dirty="0" err="1"/>
              <a:t>equilibrium</a:t>
            </a:r>
            <a:r>
              <a:rPr lang="cs-CZ" baseline="0" dirty="0"/>
              <a:t>. (Protože když f(y) je nula, tak ta derivace je nula, tak se to y nemůže měnit, tak je to </a:t>
            </a:r>
            <a:r>
              <a:rPr lang="cs-CZ" baseline="0" dirty="0" err="1"/>
              <a:t>equilibrium</a:t>
            </a:r>
            <a:r>
              <a:rPr lang="cs-CZ" baseline="0" dirty="0"/>
              <a:t>).</a:t>
            </a:r>
          </a:p>
          <a:p>
            <a:r>
              <a:rPr lang="cs-CZ" baseline="0" dirty="0"/>
              <a:t>(Pozn. pedagogická – pokud se v tomhle místě někdo tváří, že to vůbec nechápe, tak to bude problém na celý semestr.) </a:t>
            </a:r>
          </a:p>
          <a:p>
            <a:endParaRPr lang="cs-CZ" baseline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Hledám</a:t>
            </a:r>
            <a:r>
              <a:rPr lang="cs-CZ" baseline="0" dirty="0"/>
              <a:t> y‘=0. Takže hledám, kdy je pravá strana rovná nule. </a:t>
            </a:r>
            <a:r>
              <a:rPr lang="cs-CZ" dirty="0"/>
              <a:t>Hlavně </a:t>
            </a:r>
            <a:r>
              <a:rPr lang="cs-CZ" dirty="0" err="1"/>
              <a:t>neroznásobovat</a:t>
            </a:r>
            <a:r>
              <a:rPr lang="cs-CZ" dirty="0"/>
              <a:t> závorky!, stačí</a:t>
            </a:r>
            <a:r>
              <a:rPr lang="cs-CZ" baseline="0" dirty="0"/>
              <a:t> aby libovolná závorka byla nula.  </a:t>
            </a:r>
          </a:p>
          <a:p>
            <a:r>
              <a:rPr lang="cs-CZ" baseline="0" dirty="0"/>
              <a:t>y = -1,  y = 1 a y = 2  jsou </a:t>
            </a:r>
            <a:r>
              <a:rPr lang="cs-CZ" baseline="0" dirty="0" err="1"/>
              <a:t>steady</a:t>
            </a:r>
            <a:r>
              <a:rPr lang="cs-CZ" baseline="0" dirty="0"/>
              <a:t> </a:t>
            </a:r>
            <a:r>
              <a:rPr lang="cs-CZ" baseline="0" dirty="0" err="1"/>
              <a:t>state</a:t>
            </a:r>
            <a:r>
              <a:rPr lang="cs-CZ" baseline="0" dirty="0"/>
              <a:t> </a:t>
            </a:r>
            <a:r>
              <a:rPr lang="cs-CZ" baseline="0" dirty="0" err="1"/>
              <a:t>solutions</a:t>
            </a:r>
            <a:endParaRPr lang="cs-CZ" baseline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Vodorovné čáry jsou konstantní</a:t>
            </a:r>
            <a:r>
              <a:rPr lang="cs-CZ" baseline="0" dirty="0"/>
              <a:t> (rovnovážná)</a:t>
            </a:r>
            <a:r>
              <a:rPr lang="cs-CZ" dirty="0"/>
              <a:t> řešení.</a:t>
            </a:r>
          </a:p>
          <a:p>
            <a:r>
              <a:rPr lang="cs-CZ" dirty="0"/>
              <a:t>Kdy</a:t>
            </a:r>
            <a:r>
              <a:rPr lang="cs-CZ" baseline="0" dirty="0"/>
              <a:t>ž je y&gt;2 tak je derivace kladná (řešení v čase roste)</a:t>
            </a:r>
          </a:p>
          <a:p>
            <a:r>
              <a:rPr lang="cs-CZ" baseline="0" dirty="0"/>
              <a:t>Když je 2&gt;y&gt;1, tak řešení klesá (ale klesá jen k y=1, nemůže překřížit stabilní řešení)</a:t>
            </a:r>
          </a:p>
          <a:p>
            <a:r>
              <a:rPr lang="cs-CZ" baseline="0" dirty="0"/>
              <a:t>Atd. v ostatních intervalech (lze se přesvědčit třeba dosazením y=3, y=1.5, y=0; y=-2)</a:t>
            </a:r>
          </a:p>
          <a:p>
            <a:r>
              <a:rPr lang="cs-CZ" baseline="0" dirty="0"/>
              <a:t>y=2  - nestabilní (</a:t>
            </a:r>
            <a:r>
              <a:rPr lang="cs-CZ" baseline="0" dirty="0" err="1"/>
              <a:t>repelor</a:t>
            </a:r>
            <a:r>
              <a:rPr lang="cs-CZ" baseline="0" dirty="0"/>
              <a:t>)</a:t>
            </a:r>
          </a:p>
          <a:p>
            <a:r>
              <a:rPr lang="cs-CZ" baseline="0" dirty="0"/>
              <a:t>y=-1 je </a:t>
            </a:r>
            <a:r>
              <a:rPr lang="cs-CZ" baseline="0" dirty="0" err="1"/>
              <a:t>staiblní</a:t>
            </a:r>
            <a:r>
              <a:rPr lang="cs-CZ" baseline="0" dirty="0"/>
              <a:t> (</a:t>
            </a:r>
            <a:r>
              <a:rPr lang="cs-CZ" baseline="0" dirty="0" err="1"/>
              <a:t>atractor</a:t>
            </a:r>
            <a:r>
              <a:rPr lang="cs-CZ" baseline="0" dirty="0"/>
              <a:t>)</a:t>
            </a:r>
          </a:p>
          <a:p>
            <a:r>
              <a:rPr lang="cs-CZ" baseline="0" dirty="0"/>
              <a:t>y=1 je </a:t>
            </a:r>
            <a:r>
              <a:rPr lang="cs-CZ" baseline="0" dirty="0" err="1"/>
              <a:t>shunt</a:t>
            </a:r>
            <a:r>
              <a:rPr lang="cs-CZ" baseline="0" dirty="0"/>
              <a:t> (z jedné strany </a:t>
            </a:r>
            <a:r>
              <a:rPr lang="cs-CZ" baseline="0" dirty="0" err="1"/>
              <a:t>atractor</a:t>
            </a:r>
            <a:r>
              <a:rPr lang="cs-CZ" baseline="0" dirty="0"/>
              <a:t>, z této strany je stabilní; a z druhé strany </a:t>
            </a:r>
            <a:r>
              <a:rPr lang="cs-CZ" baseline="0" dirty="0" err="1"/>
              <a:t>repellor</a:t>
            </a:r>
            <a:r>
              <a:rPr lang="cs-CZ" baseline="0" dirty="0"/>
              <a:t>) </a:t>
            </a:r>
            <a:endParaRPr lang="cs-CZ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Závislost derivace (y´)</a:t>
            </a:r>
            <a:r>
              <a:rPr lang="cs-CZ" baseline="0" dirty="0"/>
              <a:t> na funkci y (tzn. je to graf pravé strany rovnice)</a:t>
            </a:r>
          </a:p>
          <a:p>
            <a:r>
              <a:rPr lang="cs-CZ" baseline="0" dirty="0"/>
              <a:t>Když y´=0, tak je to </a:t>
            </a:r>
            <a:r>
              <a:rPr lang="cs-CZ" baseline="0" dirty="0" err="1"/>
              <a:t>equilibrium</a:t>
            </a:r>
            <a:r>
              <a:rPr lang="cs-CZ" baseline="0" dirty="0"/>
              <a:t> </a:t>
            </a:r>
          </a:p>
          <a:p>
            <a:r>
              <a:rPr lang="cs-CZ" baseline="0" dirty="0"/>
              <a:t>Když y‘ &gt; 0, tak y roste; když y‘ &lt; 0, tak y klesá (viz šipky). </a:t>
            </a:r>
          </a:p>
          <a:p>
            <a:r>
              <a:rPr lang="cs-CZ" baseline="0" dirty="0"/>
              <a:t>Tj. pozná se, které </a:t>
            </a:r>
            <a:r>
              <a:rPr lang="cs-CZ" baseline="0" dirty="0" err="1"/>
              <a:t>equilibrium</a:t>
            </a:r>
            <a:r>
              <a:rPr lang="cs-CZ" baseline="0" dirty="0"/>
              <a:t> je stabilní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V těchto třech případech je to </a:t>
            </a:r>
            <a:r>
              <a:rPr lang="cs-CZ" dirty="0" err="1"/>
              <a:t>straightforward</a:t>
            </a:r>
            <a:r>
              <a:rPr lang="cs-CZ" dirty="0"/>
              <a:t>, ale budeme se učit</a:t>
            </a:r>
            <a:r>
              <a:rPr lang="cs-CZ" baseline="0" dirty="0"/>
              <a:t> jen poslední třetí případ.</a:t>
            </a:r>
            <a:endParaRPr lang="cs-CZ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Je to </a:t>
            </a:r>
            <a:r>
              <a:rPr lang="cs-CZ" dirty="0" err="1"/>
              <a:t>straightforward</a:t>
            </a:r>
            <a:r>
              <a:rPr lang="cs-CZ" dirty="0"/>
              <a:t>, ale po dvou letech jsem vzdal</a:t>
            </a:r>
            <a:r>
              <a:rPr lang="cs-CZ" baseline="0" dirty="0"/>
              <a:t> tohle učit. </a:t>
            </a:r>
            <a:endParaRPr lang="cs-CZ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05157" indent="-205157" defTabSz="868497">
              <a:defRPr/>
            </a:pPr>
            <a:r>
              <a:rPr lang="cs-CZ" dirty="0"/>
              <a:t>Je to </a:t>
            </a:r>
            <a:r>
              <a:rPr lang="cs-CZ" dirty="0" err="1"/>
              <a:t>straightforward</a:t>
            </a:r>
            <a:r>
              <a:rPr lang="cs-CZ" dirty="0"/>
              <a:t>, ale po dvou letech jsem vzdal</a:t>
            </a:r>
            <a:r>
              <a:rPr lang="cs-CZ" baseline="0" dirty="0"/>
              <a:t> tohle učit. 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Budeme řešit jen autonomní rovnici druhého řádu s konstantními koeficienty. </a:t>
            </a:r>
          </a:p>
          <a:p>
            <a:r>
              <a:rPr lang="cs-CZ" dirty="0"/>
              <a:t>Nejdřív ale musíme vyřešit rovnici homogenní.</a:t>
            </a:r>
          </a:p>
          <a:p>
            <a:r>
              <a:rPr lang="cs-CZ" dirty="0"/>
              <a:t>Existuje takový trik, kterému se říká charakteristický polynom.</a:t>
            </a:r>
            <a:r>
              <a:rPr lang="cs-CZ" baseline="0" dirty="0"/>
              <a:t> Vezmeme rovnici, tu opíšeme, ale místo druhé derivace napíšeme lambda na druhou, místo první derivace lambda na první (tj. lambda) a místo y nenapíšeme nic. </a:t>
            </a:r>
            <a:endParaRPr lang="cs-CZ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Charakteristický polynom</a:t>
            </a:r>
            <a:r>
              <a:rPr lang="cs-CZ" baseline="0" dirty="0"/>
              <a:t> je kvadratická rovnice pro lambda. V oboru reálných čísel má kvadratická rovnice dvě možnosti řešení pro lambda. Buď máme dvě různé řešení pro lambda - dva různé kořeny r a s, anebo jen jedno řešení r. </a:t>
            </a:r>
          </a:p>
          <a:p>
            <a:r>
              <a:rPr lang="cs-CZ" baseline="0" dirty="0"/>
              <a:t>Pokud nemá rovnice řešení v obou reálných čísel, tak má řešení v oboru komplexních čísel. Řešení pro lambda (kořeny kvadratické rovnice) jsou komplexně sdružená čísla (jinak to být nemůže). </a:t>
            </a:r>
          </a:p>
          <a:p>
            <a:r>
              <a:rPr lang="cs-CZ" baseline="0" dirty="0"/>
              <a:t>V seznamu je uvedeno, jaký je tvar řešení homogenní diferenciální rovnice druhého řádu. Každý si může vymyslet svoji rovnici, vyřešit charakteristický polynom, najít řešení a vyzkoušet, že to je opravdu řešení. </a:t>
            </a:r>
          </a:p>
          <a:p>
            <a:r>
              <a:rPr lang="cs-CZ" baseline="0" dirty="0"/>
              <a:t>Důkaz byl v předmětu Matematika IV. Stojí na vztahu mezi </a:t>
            </a:r>
            <a:r>
              <a:rPr lang="cs-CZ" baseline="0" dirty="0" err="1"/>
              <a:t>exponencielou</a:t>
            </a:r>
            <a:r>
              <a:rPr lang="cs-CZ" baseline="0" dirty="0"/>
              <a:t> (u komplexního řešení mezi tzv. komplexní </a:t>
            </a:r>
            <a:r>
              <a:rPr lang="cs-CZ" baseline="0" dirty="0" err="1"/>
              <a:t>exponencielou</a:t>
            </a:r>
            <a:r>
              <a:rPr lang="cs-CZ" baseline="0" dirty="0"/>
              <a:t>) a derivací. Pak je to trochu lineární algebry – a to vynecháváme. </a:t>
            </a:r>
            <a:endParaRPr lang="cs-CZ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Jak vyřešit nehomogenní rovnici? </a:t>
            </a:r>
          </a:p>
          <a:p>
            <a:r>
              <a:rPr lang="cs-CZ" dirty="0"/>
              <a:t>Je to řešení homogenní</a:t>
            </a:r>
            <a:r>
              <a:rPr lang="cs-CZ" baseline="0" dirty="0"/>
              <a:t> rovnice + řešení partikulární (které závisí na tvaru pravé strany).</a:t>
            </a:r>
          </a:p>
          <a:p>
            <a:r>
              <a:rPr lang="cs-CZ" baseline="0" dirty="0"/>
              <a:t>Obecně jsou dvě možnosti, jak řešení najít, ale ani jednu možnost nebudeme probírat.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05157" indent="-205157" defTabSz="868497">
              <a:defRPr/>
            </a:pPr>
            <a:r>
              <a:rPr lang="cs-CZ" dirty="0"/>
              <a:t>Je to </a:t>
            </a:r>
            <a:r>
              <a:rPr lang="cs-CZ" dirty="0" err="1"/>
              <a:t>straightforward</a:t>
            </a:r>
            <a:r>
              <a:rPr lang="cs-CZ" dirty="0"/>
              <a:t>, ale po třech letech jsem vzdal</a:t>
            </a:r>
            <a:r>
              <a:rPr lang="cs-CZ" baseline="0" dirty="0"/>
              <a:t> tohle učit. </a:t>
            </a:r>
            <a:endParaRPr lang="cs-CZ" dirty="0"/>
          </a:p>
          <a:p>
            <a:endParaRPr lang="cs-CZ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Autonomní</a:t>
            </a:r>
            <a:r>
              <a:rPr lang="cs-CZ" baseline="0" dirty="0"/>
              <a:t> rovnice n</a:t>
            </a:r>
            <a:r>
              <a:rPr lang="cs-CZ" dirty="0"/>
              <a:t>ení</a:t>
            </a:r>
            <a:r>
              <a:rPr lang="cs-CZ" baseline="0" dirty="0"/>
              <a:t> nutně homogenní, protože vpravo není nula, ale je tam konstanta.</a:t>
            </a:r>
          </a:p>
          <a:p>
            <a:r>
              <a:rPr lang="cs-CZ" baseline="0" dirty="0"/>
              <a:t>Tento případ je významný a proto se ho naučíme. </a:t>
            </a:r>
          </a:p>
          <a:p>
            <a:r>
              <a:rPr lang="cs-CZ" baseline="0" dirty="0"/>
              <a:t>Pokud je vpravo konstanta, tak návrh partikulárního řešení je taky konstanta (označená A). Pak stačí dosadit partikulární řešení (tedy konstantu) do původní rovnice a spočítat hodnotu konstanty A. (</a:t>
            </a:r>
            <a:r>
              <a:rPr lang="cs-CZ" baseline="0" dirty="0" err="1"/>
              <a:t>Note</a:t>
            </a:r>
            <a:r>
              <a:rPr lang="cs-CZ" baseline="0" dirty="0"/>
              <a:t> </a:t>
            </a:r>
            <a:r>
              <a:rPr lang="cs-CZ" baseline="0" dirty="0" err="1"/>
              <a:t>that</a:t>
            </a:r>
            <a:r>
              <a:rPr lang="cs-CZ" baseline="0" dirty="0"/>
              <a:t> derivace z konstanty je nula). </a:t>
            </a:r>
          </a:p>
          <a:p>
            <a:r>
              <a:rPr lang="cs-CZ" baseline="0" dirty="0" err="1"/>
              <a:t>First</a:t>
            </a:r>
            <a:r>
              <a:rPr lang="cs-CZ" baseline="0" dirty="0"/>
              <a:t> </a:t>
            </a:r>
            <a:r>
              <a:rPr lang="cs-CZ" baseline="0" dirty="0" err="1"/>
              <a:t>order</a:t>
            </a:r>
            <a:r>
              <a:rPr lang="cs-CZ" baseline="0" dirty="0"/>
              <a:t> A = c/b; second </a:t>
            </a:r>
            <a:r>
              <a:rPr lang="cs-CZ" baseline="0" dirty="0" err="1"/>
              <a:t>order</a:t>
            </a:r>
            <a:r>
              <a:rPr lang="cs-CZ" baseline="0" dirty="0"/>
              <a:t> A = d/c    (nepsat na tabuli, každý si to pak pamatuje jako zákon boží a nechápe podstatu)</a:t>
            </a:r>
          </a:p>
          <a:p>
            <a:endParaRPr lang="cs-CZ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Vyřešte si. </a:t>
            </a:r>
          </a:p>
          <a:p>
            <a:r>
              <a:rPr lang="cs-CZ" dirty="0"/>
              <a:t>Nejdřív</a:t>
            </a:r>
            <a:r>
              <a:rPr lang="cs-CZ" baseline="0" dirty="0"/>
              <a:t> se řeší homogenní rovnice; vyřeší se charakteristický polynom (tedy kvadratická rovnice – buď vzorečkem, nebo </a:t>
            </a:r>
            <a:r>
              <a:rPr lang="cs-CZ" baseline="0" dirty="0" err="1"/>
              <a:t>vietovými</a:t>
            </a:r>
            <a:r>
              <a:rPr lang="cs-CZ" baseline="0" dirty="0"/>
              <a:t> vzorci, nebo – to je nejlepší - pohledem) Např. v příkladu 1:   (y-2)(y-3)    y=c1 e^2t + c2 e^3t  </a:t>
            </a:r>
          </a:p>
          <a:p>
            <a:r>
              <a:rPr lang="cs-CZ" dirty="0"/>
              <a:t>Pokud není</a:t>
            </a:r>
            <a:r>
              <a:rPr lang="cs-CZ" baseline="0" dirty="0"/>
              <a:t> homogenní (př.2 a př.3), t</a:t>
            </a:r>
            <a:r>
              <a:rPr lang="cs-CZ" dirty="0"/>
              <a:t>ak se řeší partikulární (tj. konstanta,</a:t>
            </a:r>
            <a:r>
              <a:rPr lang="cs-CZ" baseline="0" dirty="0"/>
              <a:t> aby to vyšlo)  Např. v příkladu 2: -12A = 6    </a:t>
            </a:r>
            <a:r>
              <a:rPr lang="cs-CZ" baseline="0" dirty="0">
                <a:sym typeface="Wingdings" panose="05000000000000000000" pitchFamily="2" charset="2"/>
              </a:rPr>
              <a:t>   </a:t>
            </a:r>
            <a:r>
              <a:rPr lang="cs-CZ" baseline="0" dirty="0"/>
              <a:t>A = </a:t>
            </a:r>
            <a:r>
              <a:rPr lang="cs-CZ" baseline="0" dirty="0" err="1"/>
              <a:t>y</a:t>
            </a:r>
            <a:r>
              <a:rPr lang="cs-CZ" baseline="-25000" dirty="0" err="1"/>
              <a:t>p</a:t>
            </a:r>
            <a:r>
              <a:rPr lang="cs-CZ" baseline="0" dirty="0"/>
              <a:t> = -1/2 </a:t>
            </a:r>
          </a:p>
          <a:p>
            <a:r>
              <a:rPr lang="cs-CZ" dirty="0"/>
              <a:t>Př.</a:t>
            </a:r>
            <a:r>
              <a:rPr lang="cs-CZ" baseline="0" dirty="0"/>
              <a:t> 3:</a:t>
            </a:r>
          </a:p>
          <a:p>
            <a:r>
              <a:rPr lang="cs-CZ" baseline="0" dirty="0"/>
              <a:t>(y-2)(y-2); </a:t>
            </a:r>
            <a:r>
              <a:rPr lang="cs-CZ" baseline="0" dirty="0" err="1"/>
              <a:t>y</a:t>
            </a:r>
            <a:r>
              <a:rPr lang="cs-CZ" baseline="-25000" dirty="0" err="1"/>
              <a:t>H</a:t>
            </a:r>
            <a:r>
              <a:rPr lang="cs-CZ" baseline="0" dirty="0"/>
              <a:t> = y = c1e^(2t) + c2.t.e^(2t) </a:t>
            </a:r>
            <a:endParaRPr lang="cs-CZ" baseline="-25000" dirty="0"/>
          </a:p>
          <a:p>
            <a:pPr marL="205157" indent="-205157" defTabSz="868497">
              <a:defRPr/>
            </a:pPr>
            <a:r>
              <a:rPr lang="cs-CZ" dirty="0"/>
              <a:t>y‘ = 2.</a:t>
            </a:r>
            <a:r>
              <a:rPr lang="cs-CZ" baseline="0" dirty="0"/>
              <a:t>c1e^(2t) + 2.c2.t.e^(2t) +  c2.e^(2t) </a:t>
            </a:r>
          </a:p>
          <a:p>
            <a:pPr marL="205157" indent="-205157" defTabSz="868497">
              <a:defRPr/>
            </a:pPr>
            <a:r>
              <a:rPr lang="cs-CZ" baseline="0" dirty="0"/>
              <a:t>y(0)=12  : c1 + c2 =1  (dosadil jsem t = 0 do řešení a položil rovno 0)</a:t>
            </a:r>
          </a:p>
          <a:p>
            <a:pPr marL="205157" indent="-205157" defTabSz="868497">
              <a:defRPr/>
            </a:pPr>
            <a:r>
              <a:rPr lang="cs-CZ" baseline="0" dirty="0"/>
              <a:t>y‘(0) = -3 : 2c1 + c2 = -3</a:t>
            </a:r>
          </a:p>
          <a:p>
            <a:pPr marL="205157" indent="-205157" defTabSz="868497">
              <a:defRPr/>
            </a:pPr>
            <a:r>
              <a:rPr lang="cs-CZ" baseline="0" dirty="0"/>
              <a:t>c1 = -4, c2 = 5</a:t>
            </a:r>
            <a:r>
              <a:rPr lang="cs-CZ" baseline="-25000" dirty="0"/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Nejstarší</a:t>
            </a:r>
            <a:r>
              <a:rPr lang="cs-CZ" baseline="0" dirty="0"/>
              <a:t> dynamický model v ekonomii</a:t>
            </a:r>
          </a:p>
          <a:p>
            <a:r>
              <a:rPr lang="cs-CZ" baseline="0" dirty="0"/>
              <a:t>Růstový model – není </a:t>
            </a:r>
            <a:r>
              <a:rPr lang="cs-CZ" baseline="0" dirty="0" err="1"/>
              <a:t>equilibrium</a:t>
            </a:r>
            <a:endParaRPr lang="cs-CZ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Řešením</a:t>
            </a:r>
            <a:r>
              <a:rPr lang="cs-CZ" baseline="0" dirty="0"/>
              <a:t> je exponenciální funkce</a:t>
            </a:r>
            <a:endParaRPr lang="cs-CZ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Jiný populační model, stabilní </a:t>
            </a:r>
            <a:r>
              <a:rPr lang="cs-CZ" dirty="0" err="1"/>
              <a:t>equilibrium</a:t>
            </a:r>
            <a:r>
              <a:rPr lang="cs-CZ" dirty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F je funkce (</a:t>
            </a:r>
            <a:r>
              <a:rPr lang="cs-CZ" dirty="0" err="1"/>
              <a:t>funkcionál</a:t>
            </a:r>
            <a:r>
              <a:rPr lang="cs-CZ" dirty="0"/>
              <a:t>)</a:t>
            </a:r>
            <a:r>
              <a:rPr lang="cs-CZ" baseline="0" dirty="0"/>
              <a:t> proměnné x, funkce y(x) a všech derivací funkce y(x) až do n-té derivace. y(x) je funkce jedné proměnné a je řešením diferenciální rovnice. n-</a:t>
            </a:r>
            <a:r>
              <a:rPr lang="cs-CZ" baseline="0" dirty="0" err="1"/>
              <a:t>tý</a:t>
            </a:r>
            <a:r>
              <a:rPr lang="cs-CZ" baseline="0" dirty="0"/>
              <a:t> řád je nejvyšší řád derivace v rovnici. </a:t>
            </a:r>
          </a:p>
          <a:p>
            <a:r>
              <a:rPr lang="cs-CZ" baseline="0" dirty="0" err="1"/>
              <a:t>Rovice</a:t>
            </a:r>
            <a:r>
              <a:rPr lang="cs-CZ" baseline="0" dirty="0"/>
              <a:t> prvního řádu – různé zápisy téhož. </a:t>
            </a:r>
          </a:p>
          <a:p>
            <a:r>
              <a:rPr lang="cs-CZ" baseline="0" dirty="0"/>
              <a:t>V matematice je obvykle proměnná x a funkce y(x). V ekonomii je obvykle proměnná t a funkce x(t). (Celý semestr to různě střídám, takže na to speciálně upozorňuju.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Ošklivá</a:t>
            </a:r>
            <a:r>
              <a:rPr lang="cs-CZ" baseline="0" dirty="0"/>
              <a:t> funkce y(x) se musí dvakrát </a:t>
            </a:r>
            <a:r>
              <a:rPr lang="cs-CZ" baseline="0" dirty="0" err="1"/>
              <a:t>zderivovat</a:t>
            </a:r>
            <a:r>
              <a:rPr lang="cs-CZ" baseline="0" dirty="0"/>
              <a:t> (podle x). A pak se funkce, její první derivace a její druhá derivace dosadí do rovnice a musí to vyjít. </a:t>
            </a:r>
          </a:p>
          <a:p>
            <a:r>
              <a:rPr lang="cs-CZ" baseline="0" dirty="0"/>
              <a:t>Vždycky se našel dobrovolník, který to předvedl. </a:t>
            </a:r>
          </a:p>
          <a:p>
            <a:r>
              <a:rPr lang="cs-CZ" baseline="0" dirty="0"/>
              <a:t>Cíl je ukázat, že když mi řešení někdo napoví, tak už se snadno přesvědčím, že to doopravdy je řešení.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8" y="4861354"/>
            <a:ext cx="5681886" cy="4519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cs-CZ" dirty="0"/>
              <a:t>Jedná se o diferenciální</a:t>
            </a:r>
            <a:r>
              <a:rPr lang="cs-CZ" baseline="0" dirty="0"/>
              <a:t> rovnici pro funkci p(t). </a:t>
            </a:r>
          </a:p>
          <a:p>
            <a:r>
              <a:rPr lang="cs-CZ" baseline="0" dirty="0"/>
              <a:t>Cvičení: dosadí se za D a S. Místo p(t) se napíše p*. Místo </a:t>
            </a:r>
            <a:r>
              <a:rPr lang="cs-CZ" baseline="0" dirty="0" err="1"/>
              <a:t>dp</a:t>
            </a:r>
            <a:r>
              <a:rPr lang="cs-CZ" baseline="0" dirty="0"/>
              <a:t>/</a:t>
            </a:r>
            <a:r>
              <a:rPr lang="cs-CZ" baseline="0" dirty="0" err="1"/>
              <a:t>dt</a:t>
            </a:r>
            <a:r>
              <a:rPr lang="cs-CZ" baseline="0" dirty="0"/>
              <a:t> se napíše nula. (Hledám </a:t>
            </a:r>
            <a:r>
              <a:rPr lang="cs-CZ" baseline="0" dirty="0" err="1"/>
              <a:t>ekvilibrium</a:t>
            </a:r>
            <a:r>
              <a:rPr lang="cs-CZ" baseline="0" dirty="0"/>
              <a:t> a to je jeho definice.) Pak je to jedna rovnice pro p*, která se vyřeší. Tzn. najde se rovnovážná cena, která závisí jen na parametrech </a:t>
            </a:r>
            <a:r>
              <a:rPr lang="cs-CZ" baseline="0" dirty="0" err="1"/>
              <a:t>a,b,c,d</a:t>
            </a:r>
            <a:r>
              <a:rPr lang="cs-CZ" baseline="0" dirty="0"/>
              <a:t>.</a:t>
            </a:r>
          </a:p>
          <a:p>
            <a:r>
              <a:rPr lang="cs-CZ" baseline="0" dirty="0"/>
              <a:t>Pokud je cena p menší než p*, tak je převis nabídky. Cena začne růst, poptávka klesá a nabídka stoupá, dokud se nedosáhne p*. Pro p&gt;p* je to naopak.</a:t>
            </a:r>
          </a:p>
          <a:p>
            <a:r>
              <a:rPr lang="cs-CZ" baseline="0" dirty="0"/>
              <a:t>Všichni i bez počítání vidí, že </a:t>
            </a:r>
            <a:r>
              <a:rPr lang="cs-CZ" baseline="0" dirty="0" err="1"/>
              <a:t>equilibrium</a:t>
            </a:r>
            <a:r>
              <a:rPr lang="cs-CZ" baseline="0" dirty="0"/>
              <a:t> je stabilní (cena jde vždy k němu).</a:t>
            </a:r>
            <a:endParaRPr lang="cs-CZ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E8E534-9705-475F-9A1A-BF8CB9B0185F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3CFEB-4F8F-423C-BD8D-4D8C9E08D43A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467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E0368D-46A0-49F7-93A7-FFEE7F69951C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25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65DC85-7680-449D-9FF9-AA6EA5F389AC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275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01C9E4-6145-4B96-8CB1-DB265C104EA6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63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5FC5B-E538-45CD-881B-E6E6088BBFC9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24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FCABBA-658A-4987-8F6A-7A78C20E1E1E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164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F7C567-43ED-4999-949D-C72A03D95C66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460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D57BE2-71FB-446D-B913-1881440276E0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72556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9FC2B4-5218-4910-B3D0-911157816443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43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50C8F7-0010-4451-900A-EF150BF070A2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196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cs-CZ" sz="14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5" name="Zástupný symbol pro zápatí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cs-CZ" sz="14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6" name="Zástupný symbol pro číslo snímku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cs-CZ" sz="14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3D32227B-E9E8-4E7E-A380-F99B0F744EE2}" type="slidenum"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cs-CZ" sz="4400" b="0" i="0" u="none" strike="noStrike">
          <a:ln>
            <a:noFill/>
          </a:ln>
          <a:latin typeface="Arial" pitchFamily="18"/>
          <a:ea typeface="Tahoma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cs-CZ" sz="3200" b="0" i="0" u="none" strike="noStrike">
          <a:ln>
            <a:noFill/>
          </a:ln>
          <a:latin typeface="Arial" pitchFamily="18"/>
          <a:ea typeface="Tahoma" pitchFamily="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0" y="471446"/>
            <a:ext cx="10080000" cy="677108"/>
          </a:xfrm>
          <a:solidFill>
            <a:schemeClr val="bg1"/>
          </a:solidFill>
        </p:spPr>
        <p:txBody>
          <a:bodyPr wrap="square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err="1">
                <a:solidFill>
                  <a:schemeClr val="tx1"/>
                </a:solidFill>
              </a:rPr>
              <a:t>Economic</a:t>
            </a:r>
            <a:r>
              <a:rPr lang="cs-CZ" dirty="0">
                <a:solidFill>
                  <a:schemeClr val="tx1"/>
                </a:solidFill>
              </a:rPr>
              <a:t> Dynamics I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720000" y="1800000"/>
            <a:ext cx="9071640" cy="5560497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0" lvl="0" indent="0" algn="ctr">
              <a:buNone/>
            </a:pPr>
            <a:endParaRPr lang="en-GB" sz="1800" b="1" dirty="0"/>
          </a:p>
          <a:p>
            <a:pPr marL="0" lvl="0" indent="0" algn="ctr">
              <a:buNone/>
            </a:pPr>
            <a:endParaRPr lang="en-GB" sz="1800" b="1" dirty="0"/>
          </a:p>
          <a:p>
            <a:pPr marL="0" lvl="0" indent="0" algn="ctr">
              <a:buNone/>
            </a:pPr>
            <a:r>
              <a:rPr lang="cs-CZ" sz="4400" b="1" dirty="0" err="1"/>
              <a:t>Differential</a:t>
            </a:r>
            <a:r>
              <a:rPr lang="cs-CZ" sz="4400" b="1" dirty="0"/>
              <a:t> </a:t>
            </a:r>
            <a:r>
              <a:rPr lang="cs-CZ" sz="4400" b="1" dirty="0" err="1"/>
              <a:t>Equations</a:t>
            </a:r>
            <a:endParaRPr lang="en-GB" sz="4400" b="1" dirty="0"/>
          </a:p>
          <a:p>
            <a:pPr marL="0" lvl="0" indent="0" algn="ctr">
              <a:buNone/>
            </a:pPr>
            <a:r>
              <a:rPr lang="cs-CZ" i="1" dirty="0" err="1"/>
              <a:t>Lecture</a:t>
            </a:r>
            <a:endParaRPr lang="en-GB" i="1" dirty="0"/>
          </a:p>
          <a:p>
            <a:pPr marL="0" lvl="0" indent="0" algn="ctr">
              <a:buNone/>
            </a:pPr>
            <a:endParaRPr lang="en-GB" i="1" dirty="0"/>
          </a:p>
          <a:p>
            <a:pPr marL="0" lvl="0" indent="0" algn="ctr">
              <a:buNone/>
            </a:pPr>
            <a:endParaRPr lang="en-GB" i="1" dirty="0"/>
          </a:p>
          <a:p>
            <a:pPr marL="0" lvl="0" indent="0" algn="ctr">
              <a:buNone/>
            </a:pPr>
            <a:endParaRPr lang="en-GB" i="1" dirty="0"/>
          </a:p>
          <a:p>
            <a:pPr marL="0" lvl="0" indent="0" algn="ctr">
              <a:buNone/>
            </a:pPr>
            <a:endParaRPr lang="en-GB" i="1" dirty="0"/>
          </a:p>
          <a:p>
            <a:pPr marL="0" lvl="0" indent="0" algn="ctr">
              <a:buNone/>
            </a:pPr>
            <a:r>
              <a:rPr lang="cs-CZ" sz="2800" i="1" dirty="0" err="1"/>
              <a:t>josef.strasky</a:t>
            </a:r>
            <a:r>
              <a:rPr lang="en-GB" sz="2800" i="1" dirty="0"/>
              <a:t>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432484" y="179437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b="1" dirty="0">
                <a:solidFill>
                  <a:schemeClr val="tx1"/>
                </a:solidFill>
              </a:rPr>
              <a:t>Basic </a:t>
            </a:r>
            <a:r>
              <a:rPr lang="cs-CZ" b="1" dirty="0" err="1">
                <a:solidFill>
                  <a:schemeClr val="tx1"/>
                </a:solidFill>
              </a:rPr>
              <a:t>definitions</a:t>
            </a:r>
            <a:r>
              <a:rPr lang="cs-CZ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432484" y="1115541"/>
            <a:ext cx="9071640" cy="5409173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cs-CZ" b="1" dirty="0" err="1"/>
              <a:t>Linear</a:t>
            </a:r>
            <a:r>
              <a:rPr lang="cs-CZ" b="1" dirty="0"/>
              <a:t> </a:t>
            </a:r>
            <a:r>
              <a:rPr lang="cs-CZ" b="1" dirty="0" err="1"/>
              <a:t>differential</a:t>
            </a:r>
            <a:r>
              <a:rPr lang="cs-CZ" b="1" dirty="0"/>
              <a:t> </a:t>
            </a:r>
            <a:r>
              <a:rPr lang="cs-CZ" b="1" dirty="0" err="1"/>
              <a:t>equation</a:t>
            </a:r>
            <a:endParaRPr lang="cs-CZ" b="1" dirty="0"/>
          </a:p>
          <a:p>
            <a:pPr lvl="0">
              <a:buNone/>
            </a:pPr>
            <a:endParaRPr lang="cs-CZ" dirty="0"/>
          </a:p>
          <a:p>
            <a:pPr marL="0" lvl="0" indent="0">
              <a:buNone/>
            </a:pPr>
            <a:r>
              <a:rPr lang="cs-CZ" dirty="0" err="1"/>
              <a:t>Coefficients</a:t>
            </a:r>
            <a:r>
              <a:rPr lang="cs-CZ" dirty="0"/>
              <a:t> </a:t>
            </a:r>
            <a:r>
              <a:rPr lang="cs-CZ" i="1" dirty="0" err="1"/>
              <a:t>a</a:t>
            </a:r>
            <a:r>
              <a:rPr lang="cs-CZ" i="1" baseline="-33000" dirty="0" err="1"/>
              <a:t>n</a:t>
            </a:r>
            <a:r>
              <a:rPr lang="cs-CZ" i="1" dirty="0"/>
              <a:t>(t)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either</a:t>
            </a:r>
            <a:r>
              <a:rPr lang="cs-CZ" dirty="0"/>
              <a:t> </a:t>
            </a:r>
            <a:r>
              <a:rPr lang="cs-CZ" dirty="0" err="1"/>
              <a:t>constants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functions</a:t>
            </a:r>
            <a:r>
              <a:rPr lang="cs-CZ" dirty="0"/>
              <a:t>; </a:t>
            </a:r>
          </a:p>
          <a:p>
            <a:pPr marL="0" lvl="0" indent="0">
              <a:buNone/>
            </a:pPr>
            <a:r>
              <a:rPr lang="cs-CZ" b="1" dirty="0"/>
              <a:t>Linearity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determined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i="1" dirty="0"/>
              <a:t>y(t)</a:t>
            </a:r>
            <a:r>
              <a:rPr lang="cs-CZ" dirty="0"/>
              <a:t> and </a:t>
            </a:r>
            <a:r>
              <a:rPr lang="cs-CZ" dirty="0" err="1"/>
              <a:t>its</a:t>
            </a:r>
            <a:r>
              <a:rPr lang="cs-CZ" dirty="0"/>
              <a:t> </a:t>
            </a:r>
            <a:r>
              <a:rPr lang="cs-CZ" dirty="0" err="1"/>
              <a:t>derivatives</a:t>
            </a:r>
            <a:r>
              <a:rPr lang="cs-CZ" dirty="0"/>
              <a:t> </a:t>
            </a:r>
            <a:r>
              <a:rPr lang="cs-CZ" sz="2000" dirty="0"/>
              <a:t>(no </a:t>
            </a:r>
            <a:r>
              <a:rPr lang="cs-CZ" sz="2000" dirty="0" err="1"/>
              <a:t>cross-products</a:t>
            </a:r>
            <a:r>
              <a:rPr lang="cs-CZ" sz="2000" dirty="0"/>
              <a:t>, no </a:t>
            </a:r>
            <a:r>
              <a:rPr lang="cs-CZ" sz="2000" dirty="0" err="1"/>
              <a:t>higher</a:t>
            </a:r>
            <a:r>
              <a:rPr lang="cs-CZ" sz="2000" dirty="0"/>
              <a:t> </a:t>
            </a:r>
            <a:r>
              <a:rPr lang="cs-CZ" sz="2000" dirty="0" err="1"/>
              <a:t>powers</a:t>
            </a:r>
            <a:r>
              <a:rPr lang="cs-CZ" sz="2000" dirty="0"/>
              <a:t> </a:t>
            </a:r>
            <a:r>
              <a:rPr lang="cs-CZ" sz="2000" dirty="0" err="1"/>
              <a:t>etc</a:t>
            </a:r>
            <a:r>
              <a:rPr lang="cs-CZ" sz="2000" dirty="0"/>
              <a:t>.)</a:t>
            </a:r>
            <a:endParaRPr lang="cs-CZ" dirty="0"/>
          </a:p>
          <a:p>
            <a:pPr marL="0" lvl="0" indent="0">
              <a:buNone/>
            </a:pPr>
            <a:r>
              <a:rPr lang="cs-CZ" b="1" dirty="0" err="1"/>
              <a:t>Homogenous</a:t>
            </a:r>
            <a:r>
              <a:rPr lang="cs-CZ" b="1" dirty="0"/>
              <a:t>:</a:t>
            </a:r>
            <a:r>
              <a:rPr lang="cs-CZ" dirty="0"/>
              <a:t> </a:t>
            </a:r>
            <a:r>
              <a:rPr lang="cs-CZ" i="1" dirty="0"/>
              <a:t>g(t) = 0 </a:t>
            </a:r>
            <a:r>
              <a:rPr lang="cs-CZ" sz="2000" dirty="0"/>
              <a:t>(</a:t>
            </a:r>
            <a:r>
              <a:rPr lang="cs-CZ" sz="2000" dirty="0" err="1"/>
              <a:t>zero</a:t>
            </a:r>
            <a:r>
              <a:rPr lang="cs-CZ" sz="2000" dirty="0"/>
              <a:t> </a:t>
            </a:r>
            <a:r>
              <a:rPr lang="cs-CZ" sz="2000" dirty="0" err="1"/>
              <a:t>at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right</a:t>
            </a:r>
            <a:r>
              <a:rPr lang="cs-CZ" sz="2000" dirty="0"/>
              <a:t> hand </a:t>
            </a:r>
            <a:r>
              <a:rPr lang="cs-CZ" sz="2000" dirty="0" err="1"/>
              <a:t>side</a:t>
            </a:r>
            <a:r>
              <a:rPr lang="cs-CZ" sz="2000" dirty="0"/>
              <a:t>)</a:t>
            </a:r>
            <a:endParaRPr lang="cs-CZ" dirty="0"/>
          </a:p>
          <a:p>
            <a:pPr marL="889200" lvl="1" indent="-457200"/>
            <a:r>
              <a:rPr lang="cs-CZ" dirty="0" err="1"/>
              <a:t>others</a:t>
            </a:r>
            <a:r>
              <a:rPr lang="cs-CZ" dirty="0"/>
              <a:t> are </a:t>
            </a:r>
            <a:r>
              <a:rPr lang="cs-CZ" dirty="0" err="1"/>
              <a:t>nonhomogenous</a:t>
            </a:r>
            <a:r>
              <a:rPr lang="cs-CZ" dirty="0"/>
              <a:t>.</a:t>
            </a:r>
          </a:p>
          <a:p>
            <a:pPr marL="0" lvl="0" indent="0">
              <a:buNone/>
            </a:pPr>
            <a:r>
              <a:rPr lang="cs-CZ" dirty="0" err="1"/>
              <a:t>Linear</a:t>
            </a:r>
            <a:r>
              <a:rPr lang="cs-CZ" dirty="0"/>
              <a:t> </a:t>
            </a:r>
            <a:r>
              <a:rPr lang="cs-CZ" dirty="0" err="1"/>
              <a:t>diff</a:t>
            </a:r>
            <a:r>
              <a:rPr lang="cs-CZ" dirty="0"/>
              <a:t>. </a:t>
            </a:r>
            <a:r>
              <a:rPr lang="cs-CZ" dirty="0" err="1"/>
              <a:t>eq</a:t>
            </a:r>
            <a:r>
              <a:rPr lang="cs-CZ" dirty="0"/>
              <a:t>.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order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3848" y="1805209"/>
            <a:ext cx="7920880" cy="55334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5256336" y="6579438"/>
                <a:ext cx="44524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32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cs-CZ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sz="3200" b="0" i="1" smtClean="0">
                          <a:latin typeface="Cambria Math"/>
                        </a:rPr>
                        <m:t>+</m:t>
                      </m:r>
                      <m:r>
                        <a:rPr lang="cs-CZ" sz="3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cs-CZ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sz="32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cs-CZ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sz="3200" b="0" i="1" smtClean="0">
                          <a:latin typeface="Cambria Math"/>
                        </a:rPr>
                        <m:t>=</m:t>
                      </m:r>
                      <m:r>
                        <a:rPr lang="cs-CZ" sz="3200" b="0" i="1" smtClean="0">
                          <a:latin typeface="Cambria Math"/>
                        </a:rPr>
                        <m:t>𝑔</m:t>
                      </m:r>
                      <m:r>
                        <a:rPr lang="cs-CZ" sz="3200" b="0" i="1" smtClean="0">
                          <a:latin typeface="Cambria Math"/>
                        </a:rPr>
                        <m:t>(</m:t>
                      </m:r>
                      <m:r>
                        <a:rPr lang="cs-CZ" sz="3200" b="0" i="1" smtClean="0">
                          <a:latin typeface="Cambria Math"/>
                        </a:rPr>
                        <m:t>𝑡</m:t>
                      </m:r>
                      <m:r>
                        <a:rPr lang="cs-CZ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36" y="6579438"/>
                <a:ext cx="445243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432484" y="179437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b="1" dirty="0">
                <a:solidFill>
                  <a:schemeClr val="tx1"/>
                </a:solidFill>
              </a:rPr>
              <a:t>Basic </a:t>
            </a:r>
            <a:r>
              <a:rPr lang="cs-CZ" b="1" dirty="0" err="1">
                <a:solidFill>
                  <a:schemeClr val="tx1"/>
                </a:solidFill>
              </a:rPr>
              <a:t>definitions</a:t>
            </a:r>
            <a:r>
              <a:rPr lang="cs-CZ" b="1" dirty="0">
                <a:solidFill>
                  <a:schemeClr val="tx1"/>
                </a:solidFill>
              </a:rPr>
              <a:t>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863848" y="1043534"/>
                <a:ext cx="8784976" cy="6095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cs-CZ" sz="3200" b="1" dirty="0"/>
                  <a:t>General </a:t>
                </a:r>
                <a:r>
                  <a:rPr lang="cs-CZ" sz="3200" b="1" dirty="0" err="1"/>
                  <a:t>solution</a:t>
                </a:r>
                <a:endParaRPr lang="cs-CZ" sz="3200" b="1" dirty="0"/>
              </a:p>
              <a:p>
                <a:pPr marL="914400" lvl="1" indent="-457200">
                  <a:buFont typeface="Arial" pitchFamily="34" charset="0"/>
                  <a:buChar char="•"/>
                </a:pPr>
                <a:r>
                  <a:rPr lang="en-US" sz="2800" dirty="0"/>
                  <a:t>General form of the solution (no initial</a:t>
                </a:r>
                <a:r>
                  <a:rPr lang="cs-CZ" sz="2800" dirty="0"/>
                  <a:t> </a:t>
                </a:r>
                <a:r>
                  <a:rPr lang="en-US" sz="2800" dirty="0"/>
                  <a:t>conditions)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cs-CZ" sz="3200" b="1" dirty="0" err="1"/>
                  <a:t>Exercise</a:t>
                </a:r>
                <a:endParaRPr lang="cs-CZ" sz="3200" b="1" dirty="0"/>
              </a:p>
              <a:p>
                <a:pPr marL="914400" lvl="1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cs-CZ" sz="2800" dirty="0"/>
                  <a:t>Show </a:t>
                </a:r>
                <a:r>
                  <a:rPr lang="cs-CZ" sz="2800" dirty="0" err="1"/>
                  <a:t>that</a:t>
                </a:r>
                <a:r>
                  <a:rPr lang="cs-CZ" sz="3200" dirty="0"/>
                  <a:t>   	</a:t>
                </a:r>
                <a14:m>
                  <m:oMath xmlns:m="http://schemas.openxmlformats.org/officeDocument/2006/math">
                    <m:r>
                      <a:rPr lang="cs-CZ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cs-CZ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cs-CZ" sz="2400" i="1">
                            <a:latin typeface="Cambria Math"/>
                          </a:rPr>
                          <m:t> 4</m:t>
                        </m:r>
                      </m:den>
                    </m:f>
                    <m:r>
                      <a:rPr lang="cs-CZ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400" i="1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cs-CZ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cs-CZ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cs-CZ" sz="3200" dirty="0"/>
              </a:p>
              <a:p>
                <a:pPr marL="914400" lvl="1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cs-CZ" sz="2800" dirty="0" err="1"/>
                  <a:t>is</a:t>
                </a:r>
                <a:r>
                  <a:rPr lang="cs-CZ" sz="2800" dirty="0"/>
                  <a:t> a </a:t>
                </a:r>
                <a:r>
                  <a:rPr lang="cs-CZ" sz="2800" dirty="0" err="1"/>
                  <a:t>solution</a:t>
                </a:r>
                <a:r>
                  <a:rPr lang="cs-CZ" sz="2800" dirty="0"/>
                  <a:t> to</a:t>
                </a:r>
                <a:r>
                  <a:rPr lang="cs-CZ" sz="3200" dirty="0"/>
                  <a:t>		</a:t>
                </a:r>
                <a14:m>
                  <m:oMath xmlns:m="http://schemas.openxmlformats.org/officeDocument/2006/math">
                    <m:r>
                      <a:rPr lang="cs-CZ" sz="2800" b="0" i="0" smtClean="0">
                        <a:latin typeface="Cambria Math"/>
                      </a:rPr>
                      <m:t> </m:t>
                    </m:r>
                    <m:r>
                      <a:rPr lang="cs-CZ" sz="2400" b="0" i="1" smtClean="0">
                        <a:latin typeface="Cambria Math"/>
                      </a:rPr>
                      <m:t>2</m:t>
                    </m:r>
                    <m:r>
                      <a:rPr lang="cs-CZ" sz="2400" b="0" i="1" smtClean="0">
                        <a:latin typeface="Cambria Math"/>
                      </a:rPr>
                      <m:t>𝑡𝑦</m:t>
                    </m:r>
                    <m:r>
                      <a:rPr lang="cs-CZ" sz="2400" b="0" i="1" smtClean="0">
                        <a:latin typeface="Cambria Math"/>
                      </a:rPr>
                      <m:t>´</m:t>
                    </m:r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cs-CZ" sz="2400" b="0" i="1" smtClean="0">
                        <a:latin typeface="Cambria Math"/>
                      </a:rPr>
                      <m:t>+4</m:t>
                    </m:r>
                    <m:r>
                      <a:rPr lang="cs-CZ" sz="2400" b="0" i="1" smtClean="0">
                        <a:latin typeface="Cambria Math"/>
                      </a:rPr>
                      <m:t>𝑦</m:t>
                    </m:r>
                    <m:r>
                      <a:rPr lang="cs-CZ" sz="2400" b="0" i="1" smtClean="0">
                        <a:latin typeface="Cambria Math"/>
                      </a:rPr>
                      <m:t>(</m:t>
                    </m:r>
                    <m:r>
                      <a:rPr lang="cs-CZ" sz="2400" b="0" i="1" smtClean="0">
                        <a:latin typeface="Cambria Math"/>
                      </a:rPr>
                      <m:t>𝑡</m:t>
                    </m:r>
                    <m:r>
                      <a:rPr lang="cs-CZ" sz="2400" b="0" i="1" smtClean="0">
                        <a:latin typeface="Cambria Math"/>
                      </a:rPr>
                      <m:t>)=3</m:t>
                    </m:r>
                  </m:oMath>
                </a14:m>
                <a:endParaRPr lang="cs-CZ" sz="2400" b="0" i="1" dirty="0"/>
              </a:p>
              <a:p>
                <a:pPr marL="1828800" lvl="3" indent="-457200">
                  <a:buFont typeface="Arial" pitchFamily="34" charset="0"/>
                  <a:buChar char="•"/>
                </a:pPr>
                <a:r>
                  <a:rPr lang="en-US" sz="2400" dirty="0"/>
                  <a:t>Note that </a:t>
                </a:r>
                <a:r>
                  <a:rPr lang="en-US" sz="2400" i="1" dirty="0"/>
                  <a:t>c </a:t>
                </a:r>
                <a:r>
                  <a:rPr lang="en-US" sz="2400" dirty="0"/>
                  <a:t>is </a:t>
                </a:r>
                <a:r>
                  <a:rPr lang="cs-CZ" sz="2400" dirty="0" err="1"/>
                  <a:t>an</a:t>
                </a:r>
                <a:r>
                  <a:rPr lang="cs-CZ" sz="2400" dirty="0"/>
                  <a:t> </a:t>
                </a:r>
                <a:r>
                  <a:rPr lang="en-US" sz="2400" dirty="0"/>
                  <a:t>arbitrary constant</a:t>
                </a:r>
                <a:endParaRPr lang="cs-CZ" sz="2400" dirty="0"/>
              </a:p>
              <a:p>
                <a:pPr marL="1828800" lvl="3" indent="-457200">
                  <a:buFont typeface="Arial" pitchFamily="34" charset="0"/>
                  <a:buChar char="•"/>
                </a:pPr>
                <a:r>
                  <a:rPr lang="en-US" sz="2400" dirty="0"/>
                  <a:t>Note that </a:t>
                </a:r>
                <a:r>
                  <a:rPr lang="cs-CZ" sz="2400" dirty="0"/>
                  <a:t>a </a:t>
                </a:r>
                <a:r>
                  <a:rPr lang="en-US" sz="2400" dirty="0"/>
                  <a:t>differential equation has plenty</a:t>
                </a:r>
                <a:r>
                  <a:rPr lang="cs-CZ" sz="2400" dirty="0"/>
                  <a:t> </a:t>
                </a:r>
                <a:r>
                  <a:rPr lang="en-US" sz="2400" dirty="0"/>
                  <a:t>(infinity) of possible</a:t>
                </a:r>
                <a:r>
                  <a:rPr lang="cs-CZ" sz="2400" dirty="0"/>
                  <a:t> (</a:t>
                </a:r>
                <a:r>
                  <a:rPr lang="cs-CZ" sz="2400" dirty="0" err="1"/>
                  <a:t>actual</a:t>
                </a:r>
                <a:r>
                  <a:rPr lang="cs-CZ" sz="2400" dirty="0"/>
                  <a:t>) </a:t>
                </a:r>
                <a:r>
                  <a:rPr lang="cs-CZ" sz="2400" dirty="0" err="1"/>
                  <a:t>solutions</a:t>
                </a:r>
                <a:endParaRPr lang="cs-CZ" sz="2400" dirty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cs-CZ" sz="3200" b="1" dirty="0" err="1"/>
                  <a:t>Exercise</a:t>
                </a:r>
                <a:endParaRPr lang="cs-CZ" sz="3200" b="1" dirty="0"/>
              </a:p>
              <a:p>
                <a:pPr marL="914400" lvl="1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cs-CZ" sz="2800" dirty="0" err="1"/>
                  <a:t>Find</a:t>
                </a:r>
                <a:r>
                  <a:rPr lang="cs-CZ" sz="2800" dirty="0"/>
                  <a:t> </a:t>
                </a:r>
                <a:r>
                  <a:rPr lang="cs-CZ" sz="2800" dirty="0" err="1"/>
                  <a:t>solution</a:t>
                </a:r>
                <a:r>
                  <a:rPr lang="cs-CZ" sz="2800" dirty="0"/>
                  <a:t> </a:t>
                </a:r>
                <a:r>
                  <a:rPr lang="cs-CZ" sz="2800" dirty="0" err="1"/>
                  <a:t>of</a:t>
                </a:r>
                <a:r>
                  <a:rPr lang="cs-CZ" sz="2800" dirty="0"/>
                  <a:t>   </a:t>
                </a:r>
                <a14:m>
                  <m:oMath xmlns:m="http://schemas.openxmlformats.org/officeDocument/2006/math">
                    <m:r>
                      <a:rPr lang="cs-CZ" sz="2800">
                        <a:latin typeface="Cambria Math"/>
                      </a:rPr>
                      <m:t> </m:t>
                    </m:r>
                    <m:r>
                      <a:rPr lang="cs-CZ" sz="2400" i="1">
                        <a:latin typeface="Cambria Math"/>
                      </a:rPr>
                      <m:t>2</m:t>
                    </m:r>
                    <m:r>
                      <a:rPr lang="cs-CZ" sz="2400" i="1">
                        <a:latin typeface="Cambria Math"/>
                      </a:rPr>
                      <m:t>𝑡𝑦</m:t>
                    </m:r>
                    <m:r>
                      <a:rPr lang="cs-CZ" sz="2400" i="1">
                        <a:latin typeface="Cambria Math"/>
                      </a:rPr>
                      <m:t>´</m:t>
                    </m:r>
                    <m:d>
                      <m:d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cs-CZ" sz="2400" i="1">
                        <a:latin typeface="Cambria Math"/>
                      </a:rPr>
                      <m:t>+4</m:t>
                    </m:r>
                    <m:r>
                      <a:rPr lang="cs-CZ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cs-CZ" sz="2400" i="1">
                        <a:latin typeface="Cambria Math"/>
                      </a:rPr>
                      <m:t>=3</m:t>
                    </m:r>
                  </m:oMath>
                </a14:m>
                <a:endParaRPr lang="cs-CZ" sz="3200" dirty="0"/>
              </a:p>
              <a:p>
                <a:pPr lvl="1">
                  <a:spcBef>
                    <a:spcPts val="1200"/>
                  </a:spcBef>
                </a:pPr>
                <a:r>
                  <a:rPr lang="cs-CZ" sz="2800" dirty="0" err="1"/>
                  <a:t>for</a:t>
                </a:r>
                <a:r>
                  <a:rPr lang="cs-CZ" sz="2800" dirty="0"/>
                  <a:t> </a:t>
                </a:r>
                <a:r>
                  <a:rPr lang="cs-CZ" sz="2800" dirty="0" err="1"/>
                  <a:t>that</a:t>
                </a:r>
                <a:r>
                  <a:rPr lang="cs-CZ" sz="2800" dirty="0"/>
                  <a:t> </a:t>
                </a:r>
                <a:r>
                  <a:rPr lang="cs-CZ" sz="2800" dirty="0" err="1"/>
                  <a:t>holds</a:t>
                </a:r>
                <a:r>
                  <a:rPr lang="cs-CZ" sz="2800" dirty="0"/>
                  <a:t> </a:t>
                </a:r>
                <a14:m>
                  <m:oMath xmlns:m="http://schemas.openxmlformats.org/officeDocument/2006/math">
                    <m:r>
                      <a:rPr lang="cs-CZ" sz="2800">
                        <a:latin typeface="Cambria Math"/>
                      </a:rPr>
                      <m:t> </m:t>
                    </m:r>
                    <m:r>
                      <a:rPr lang="cs-CZ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cs-CZ" sz="2400" b="0" i="1" smtClean="0">
                        <a:latin typeface="Cambria Math"/>
                      </a:rPr>
                      <m:t>=−</m:t>
                    </m:r>
                    <m:r>
                      <a:rPr lang="cs-CZ" sz="2400" i="1">
                        <a:latin typeface="Cambria Math"/>
                      </a:rPr>
                      <m:t>4</m:t>
                    </m:r>
                  </m:oMath>
                </a14:m>
                <a:endParaRPr lang="cs-CZ" sz="2400" i="1" dirty="0"/>
              </a:p>
              <a:p>
                <a:pPr marL="1371600" lvl="2" indent="-457200">
                  <a:buFont typeface="Arial" pitchFamily="34" charset="0"/>
                  <a:buChar char="•"/>
                </a:pPr>
                <a:r>
                  <a:rPr lang="en-US" sz="2400" dirty="0"/>
                  <a:t>This condition is called </a:t>
                </a:r>
                <a:r>
                  <a:rPr lang="en-US" sz="3200" b="1" dirty="0"/>
                  <a:t>Initial </a:t>
                </a:r>
                <a:r>
                  <a:rPr lang="cs-CZ" sz="3200" b="1" dirty="0" err="1"/>
                  <a:t>condition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8" y="1043534"/>
                <a:ext cx="8784976" cy="6095002"/>
              </a:xfrm>
              <a:prstGeom prst="rect">
                <a:avLst/>
              </a:prstGeom>
              <a:blipFill rotWithShape="1">
                <a:blip r:embed="rId3"/>
                <a:stretch>
                  <a:fillRect l="-1596" t="-1300" b="-24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16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432484" y="397202"/>
            <a:ext cx="8712284" cy="430887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sz="2800" b="1" dirty="0" err="1">
                <a:solidFill>
                  <a:schemeClr val="tx1"/>
                </a:solidFill>
              </a:rPr>
              <a:t>Important</a:t>
            </a:r>
            <a:r>
              <a:rPr lang="cs-CZ" sz="2800" b="1" dirty="0">
                <a:solidFill>
                  <a:schemeClr val="tx1"/>
                </a:solidFill>
              </a:rPr>
              <a:t> </a:t>
            </a:r>
            <a:r>
              <a:rPr lang="cs-CZ" sz="2800" b="1" dirty="0" err="1">
                <a:solidFill>
                  <a:schemeClr val="tx1"/>
                </a:solidFill>
              </a:rPr>
              <a:t>special</a:t>
            </a:r>
            <a:r>
              <a:rPr lang="cs-CZ" sz="2800" b="1" dirty="0">
                <a:solidFill>
                  <a:schemeClr val="tx1"/>
                </a:solidFill>
              </a:rPr>
              <a:t> case – </a:t>
            </a:r>
            <a:r>
              <a:rPr lang="cs-CZ" sz="2800" b="1" dirty="0" err="1">
                <a:solidFill>
                  <a:schemeClr val="tx1"/>
                </a:solidFill>
              </a:rPr>
              <a:t>Autonomous</a:t>
            </a:r>
            <a:r>
              <a:rPr lang="cs-CZ" sz="2800" b="1" dirty="0">
                <a:solidFill>
                  <a:schemeClr val="tx1"/>
                </a:solidFill>
              </a:rPr>
              <a:t> </a:t>
            </a:r>
            <a:r>
              <a:rPr lang="cs-CZ" sz="2800" b="1" dirty="0" err="1">
                <a:solidFill>
                  <a:schemeClr val="tx1"/>
                </a:solidFill>
              </a:rPr>
              <a:t>equations</a:t>
            </a:r>
            <a:endParaRPr lang="cs-CZ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délník 2"/>
              <p:cNvSpPr/>
              <p:nvPr/>
            </p:nvSpPr>
            <p:spPr>
              <a:xfrm>
                <a:off x="287784" y="2627709"/>
                <a:ext cx="9649072" cy="2816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cs-CZ" sz="3200" dirty="0" err="1"/>
                  <a:t>Fixed</a:t>
                </a:r>
                <a:r>
                  <a:rPr lang="cs-CZ" sz="3200" dirty="0"/>
                  <a:t> point / </a:t>
                </a:r>
                <a:r>
                  <a:rPr lang="cs-CZ" sz="3200" dirty="0" err="1"/>
                  <a:t>equilibrium</a:t>
                </a:r>
                <a:endParaRPr lang="cs-CZ" sz="3200" dirty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cs-CZ" sz="2400" dirty="0" err="1"/>
                  <a:t>Observe</a:t>
                </a:r>
                <a:r>
                  <a:rPr lang="cs-CZ" sz="2400" dirty="0"/>
                  <a:t> </a:t>
                </a:r>
                <a:r>
                  <a:rPr lang="cs-CZ" sz="2400" dirty="0" err="1"/>
                  <a:t>that</a:t>
                </a:r>
                <a:r>
                  <a:rPr lang="cs-CZ" sz="2400" dirty="0"/>
                  <a:t>: i</a:t>
                </a:r>
                <a:r>
                  <a:rPr lang="en-US" sz="2400" dirty="0"/>
                  <a:t>f</a:t>
                </a:r>
                <a:r>
                  <a:rPr lang="cs-CZ" sz="2400" dirty="0"/>
                  <a:t> </a:t>
                </a:r>
                <a:r>
                  <a:rPr lang="cs-CZ" sz="2400" dirty="0" err="1"/>
                  <a:t>we</a:t>
                </a:r>
                <a:r>
                  <a:rPr lang="cs-CZ" sz="2400" dirty="0"/>
                  <a:t> set </a:t>
                </a:r>
                <a:r>
                  <a:rPr lang="cs-CZ" sz="2400" dirty="0" err="1"/>
                  <a:t>all</a:t>
                </a:r>
                <a:r>
                  <a:rPr lang="cs-CZ" sz="2400" dirty="0"/>
                  <a:t> </a:t>
                </a:r>
                <a:r>
                  <a:rPr lang="cs-CZ" sz="2400" dirty="0" err="1"/>
                  <a:t>derivatives</a:t>
                </a:r>
                <a:r>
                  <a:rPr lang="cs-CZ" sz="2400" dirty="0"/>
                  <a:t> </a:t>
                </a:r>
                <a14:m>
                  <m:oMath xmlns:m="http://schemas.openxmlformats.org/officeDocument/2006/math">
                    <m:r>
                      <a:rPr lang="cs-CZ" sz="2400" i="1" smtClean="0">
                        <a:latin typeface="Cambria Math"/>
                      </a:rPr>
                      <m:t>𝑦</m:t>
                    </m:r>
                    <m:r>
                      <a:rPr lang="cs-CZ" sz="2400" i="1" smtClean="0">
                        <a:latin typeface="Cambria Math"/>
                      </a:rPr>
                      <m:t>´</m:t>
                    </m:r>
                    <m:d>
                      <m:d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sz="2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400" i="1">
                            <a:latin typeface="Cambria Math"/>
                          </a:rPr>
                          <m:t>𝑦</m:t>
                        </m:r>
                        <m:r>
                          <a:rPr lang="cs-CZ" sz="2400" i="1">
                            <a:latin typeface="Cambria Math"/>
                          </a:rPr>
                          <m:t>´´</m:t>
                        </m:r>
                        <m:d>
                          <m:dPr>
                            <m:ctrlPr>
                              <a:rPr lang="cs-CZ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sz="2400" i="1">
                            <a:latin typeface="Cambria Math"/>
                          </a:rPr>
                          <m:t>,…,</m:t>
                        </m:r>
                        <m:r>
                          <a:rPr lang="cs-CZ" sz="24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cs-CZ" sz="2400" i="1">
                            <a:latin typeface="Cambria Math"/>
                          </a:rPr>
                          <m:t>(</m:t>
                        </m:r>
                        <m:r>
                          <a:rPr lang="cs-CZ" sz="2400" i="1">
                            <a:latin typeface="Cambria Math"/>
                          </a:rPr>
                          <m:t>𝑛</m:t>
                        </m:r>
                        <m:r>
                          <a:rPr lang="cs-CZ" sz="2400" i="1">
                            <a:latin typeface="Cambria Math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b="1" i="1" dirty="0"/>
                  <a:t> </a:t>
                </a:r>
                <a:r>
                  <a:rPr lang="cs-CZ" sz="2400" dirty="0"/>
                  <a:t>=</a:t>
                </a:r>
                <a:r>
                  <a:rPr lang="en-US" sz="2400" dirty="0"/>
                  <a:t> 0</a:t>
                </a:r>
                <a:r>
                  <a:rPr lang="cs-CZ" sz="2400" dirty="0"/>
                  <a:t> </a:t>
                </a:r>
                <a:r>
                  <a:rPr lang="cs-CZ" sz="2400" dirty="0" err="1"/>
                  <a:t>we</a:t>
                </a:r>
                <a:r>
                  <a:rPr lang="cs-CZ" sz="2400" dirty="0"/>
                  <a:t> </a:t>
                </a:r>
                <a:r>
                  <a:rPr lang="cs-CZ" sz="2400" dirty="0" err="1"/>
                  <a:t>can</a:t>
                </a:r>
                <a:r>
                  <a:rPr lang="cs-CZ" sz="2400" dirty="0"/>
                  <a:t> </a:t>
                </a:r>
                <a:r>
                  <a:rPr lang="cs-CZ" sz="2400" dirty="0" err="1"/>
                  <a:t>calculate</a:t>
                </a:r>
                <a:r>
                  <a:rPr lang="cs-CZ" sz="2400" dirty="0"/>
                  <a:t> </a:t>
                </a:r>
                <a14:m>
                  <m:oMath xmlns:m="http://schemas.openxmlformats.org/officeDocument/2006/math">
                    <m:r>
                      <a:rPr lang="cs-CZ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2400" b="1" i="1" dirty="0"/>
                  <a:t> </a:t>
                </a:r>
                <a:r>
                  <a:rPr lang="cs-CZ" sz="2400" dirty="0"/>
                  <a:t>which </a:t>
                </a:r>
                <a:r>
                  <a:rPr lang="cs-CZ" sz="2400" dirty="0" err="1"/>
                  <a:t>is</a:t>
                </a:r>
                <a:r>
                  <a:rPr lang="cs-CZ" sz="2400" dirty="0"/>
                  <a:t> not a </a:t>
                </a:r>
                <a:r>
                  <a:rPr lang="cs-CZ" sz="2400" dirty="0" err="1"/>
                  <a:t>fucntion</a:t>
                </a:r>
                <a:r>
                  <a:rPr lang="cs-CZ" sz="2400" dirty="0"/>
                  <a:t> </a:t>
                </a:r>
                <a:r>
                  <a:rPr lang="cs-CZ" sz="2400" dirty="0" err="1"/>
                  <a:t>of</a:t>
                </a:r>
                <a:r>
                  <a:rPr lang="cs-CZ" sz="2400" dirty="0"/>
                  <a:t> </a:t>
                </a:r>
                <a:r>
                  <a:rPr lang="cs-CZ" sz="2400" dirty="0" err="1"/>
                  <a:t>time</a:t>
                </a:r>
                <a:r>
                  <a:rPr lang="cs-CZ" sz="2400" dirty="0"/>
                  <a:t> (</a:t>
                </a:r>
                <a:r>
                  <a:rPr lang="cs-CZ" sz="2400" dirty="0" err="1"/>
                  <a:t>it</a:t>
                </a:r>
                <a:r>
                  <a:rPr lang="cs-CZ" sz="2400" dirty="0"/>
                  <a:t> </a:t>
                </a:r>
                <a:r>
                  <a:rPr lang="cs-CZ" sz="2400" dirty="0" err="1"/>
                  <a:t>is</a:t>
                </a:r>
                <a:r>
                  <a:rPr lang="cs-CZ" sz="2400" dirty="0"/>
                  <a:t> a </a:t>
                </a:r>
                <a:r>
                  <a:rPr lang="cs-CZ" sz="2400" dirty="0" err="1"/>
                  <a:t>constant</a:t>
                </a:r>
                <a:r>
                  <a:rPr lang="cs-CZ" sz="2400" dirty="0"/>
                  <a:t> – </a:t>
                </a:r>
                <a:r>
                  <a:rPr lang="cs-CZ" sz="2400" dirty="0" err="1"/>
                  <a:t>number</a:t>
                </a:r>
                <a:r>
                  <a:rPr lang="cs-CZ" sz="2400" dirty="0"/>
                  <a:t>)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cs-CZ" sz="2400" dirty="0" err="1"/>
                  <a:t>Then</a:t>
                </a:r>
                <a:r>
                  <a:rPr lang="cs-CZ" sz="2400" dirty="0"/>
                  <a:t> </a:t>
                </a:r>
                <a:r>
                  <a:rPr lang="cs-CZ" sz="2400" dirty="0" err="1"/>
                  <a:t>the</a:t>
                </a:r>
                <a:r>
                  <a:rPr lang="cs-CZ" sz="2400" dirty="0"/>
                  <a:t> </a:t>
                </a:r>
                <a:r>
                  <a:rPr lang="cs-CZ" sz="2400" dirty="0" err="1"/>
                  <a:t>constant</a:t>
                </a:r>
                <a:r>
                  <a:rPr lang="cs-CZ" sz="2400" dirty="0"/>
                  <a:t> </a:t>
                </a:r>
                <a:r>
                  <a:rPr lang="en-US" sz="2400" b="1" dirty="0"/>
                  <a:t>y</a:t>
                </a:r>
                <a:r>
                  <a:rPr lang="cs-CZ" sz="2400" b="1" dirty="0"/>
                  <a:t>*</a:t>
                </a:r>
                <a:r>
                  <a:rPr lang="en-US" sz="2400" dirty="0"/>
                  <a:t> is one of the possible solutions of a</a:t>
                </a:r>
                <a:r>
                  <a:rPr lang="cs-CZ" sz="2400" dirty="0"/>
                  <a:t>n a</a:t>
                </a:r>
                <a:r>
                  <a:rPr lang="en-US" sz="2400" dirty="0" err="1"/>
                  <a:t>utonomous</a:t>
                </a:r>
                <a:r>
                  <a:rPr lang="cs-CZ" sz="2400" dirty="0"/>
                  <a:t> </a:t>
                </a:r>
                <a:r>
                  <a:rPr lang="cs-CZ" sz="2400" dirty="0" err="1"/>
                  <a:t>differential</a:t>
                </a:r>
                <a:r>
                  <a:rPr lang="cs-CZ" sz="2400" dirty="0"/>
                  <a:t> </a:t>
                </a:r>
                <a:r>
                  <a:rPr lang="cs-CZ" sz="2400" dirty="0" err="1"/>
                  <a:t>equation</a:t>
                </a:r>
                <a:r>
                  <a:rPr lang="cs-CZ" sz="2400" dirty="0"/>
                  <a:t> (</a:t>
                </a:r>
                <a:r>
                  <a:rPr lang="cs-CZ" sz="2400" dirty="0" err="1"/>
                  <a:t>fixed</a:t>
                </a:r>
                <a:r>
                  <a:rPr lang="cs-CZ" sz="2400" dirty="0"/>
                  <a:t> point)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400" dirty="0"/>
                  <a:t>These are</a:t>
                </a:r>
                <a:r>
                  <a:rPr lang="cs-CZ" sz="2400" dirty="0"/>
                  <a:t> </a:t>
                </a:r>
                <a:r>
                  <a:rPr lang="cs-CZ" sz="2400" b="1" dirty="0" err="1"/>
                  <a:t>fixed</a:t>
                </a:r>
                <a:r>
                  <a:rPr lang="cs-CZ" sz="2400" b="1" dirty="0"/>
                  <a:t> </a:t>
                </a:r>
                <a:r>
                  <a:rPr lang="cs-CZ" sz="2400" b="1" dirty="0" err="1"/>
                  <a:t>points</a:t>
                </a:r>
                <a:r>
                  <a:rPr lang="cs-CZ" sz="2400" dirty="0"/>
                  <a:t> are </a:t>
                </a:r>
                <a:r>
                  <a:rPr lang="cs-CZ" sz="2400" dirty="0" err="1"/>
                  <a:t>regarded</a:t>
                </a:r>
                <a:r>
                  <a:rPr lang="cs-CZ" sz="2400" dirty="0"/>
                  <a:t> as</a:t>
                </a:r>
                <a:r>
                  <a:rPr lang="en-US" sz="2400" dirty="0"/>
                  <a:t> </a:t>
                </a:r>
                <a:r>
                  <a:rPr lang="en-US" sz="2400" b="1" dirty="0"/>
                  <a:t>equilibrium</a:t>
                </a:r>
                <a:r>
                  <a:rPr lang="en-US" sz="2400" dirty="0"/>
                  <a:t> solutions</a:t>
                </a:r>
                <a:r>
                  <a:rPr lang="cs-CZ" sz="2400" dirty="0"/>
                  <a:t> (</a:t>
                </a:r>
                <a:r>
                  <a:rPr lang="en-US" sz="2400" dirty="0"/>
                  <a:t>steady</a:t>
                </a:r>
                <a:r>
                  <a:rPr lang="cs-CZ" sz="2400" dirty="0"/>
                  <a:t>-</a:t>
                </a:r>
                <a:r>
                  <a:rPr lang="en-US" sz="2400" dirty="0"/>
                  <a:t>state</a:t>
                </a:r>
                <a:r>
                  <a:rPr lang="cs-CZ" sz="2400" dirty="0"/>
                  <a:t> </a:t>
                </a:r>
                <a:r>
                  <a:rPr lang="cs-CZ" sz="2400" dirty="0" err="1"/>
                  <a:t>solutions</a:t>
                </a:r>
                <a:r>
                  <a:rPr lang="cs-CZ" sz="2400" dirty="0"/>
                  <a:t>)</a:t>
                </a:r>
              </a:p>
            </p:txBody>
          </p:sp>
        </mc:Choice>
        <mc:Fallback xmlns="">
          <p:sp>
            <p:nvSpPr>
              <p:cNvPr id="3" name="Obdélní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84" y="2627709"/>
                <a:ext cx="9649072" cy="2816092"/>
              </a:xfrm>
              <a:prstGeom prst="rect">
                <a:avLst/>
              </a:prstGeom>
              <a:blipFill>
                <a:blip r:embed="rId3"/>
                <a:stretch>
                  <a:fillRect l="-1579" t="-2814" b="-389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9AD4670C-0138-4797-AE40-BC9AE81291A5}"/>
                  </a:ext>
                </a:extLst>
              </p:cNvPr>
              <p:cNvSpPr txBox="1"/>
              <p:nvPr/>
            </p:nvSpPr>
            <p:spPr>
              <a:xfrm>
                <a:off x="2304053" y="1221348"/>
                <a:ext cx="5184823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cs-CZ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400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2400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2400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cs-CZ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2400" i="1">
                              <a:latin typeface="Cambria Math"/>
                            </a:rPr>
                            <m:t>,</m:t>
                          </m:r>
                          <m:r>
                            <a:rPr lang="cs-CZ" sz="2400" i="1">
                              <a:latin typeface="Cambria Math"/>
                            </a:rPr>
                            <m:t>𝑦</m:t>
                          </m:r>
                          <m:r>
                            <a:rPr lang="cs-CZ" sz="2400" i="1">
                              <a:latin typeface="Cambria Math"/>
                            </a:rPr>
                            <m:t>´</m:t>
                          </m:r>
                          <m:d>
                            <m:d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cs-CZ" sz="24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cs-CZ" sz="2400" i="1">
                                  <a:latin typeface="Cambria Math"/>
                                </a:rPr>
                                <m:t>´´</m:t>
                              </m:r>
                              <m:d>
                                <m:dPr>
                                  <m:ctrlPr>
                                    <a:rPr lang="cs-CZ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cs-CZ" sz="2400" i="1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cs-CZ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cs-CZ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cs-CZ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cs-CZ" sz="24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cs-CZ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2400" dirty="0"/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9AD4670C-0138-4797-AE40-BC9AE812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053" y="1221348"/>
                <a:ext cx="5184823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ovéPole 9">
            <a:extLst>
              <a:ext uri="{FF2B5EF4-FFF2-40B4-BE49-F238E27FC236}">
                <a16:creationId xmlns:a16="http://schemas.microsoft.com/office/drawing/2014/main" id="{97E0A015-513A-4E88-B441-E6EB595836BA}"/>
              </a:ext>
            </a:extLst>
          </p:cNvPr>
          <p:cNvSpPr txBox="1"/>
          <p:nvPr/>
        </p:nvSpPr>
        <p:spPr>
          <a:xfrm>
            <a:off x="1079872" y="2051645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Thus </a:t>
            </a:r>
            <a:r>
              <a:rPr lang="cs-CZ" sz="2400" dirty="0" err="1"/>
              <a:t>time</a:t>
            </a:r>
            <a:r>
              <a:rPr lang="cs-CZ" sz="2400" dirty="0"/>
              <a:t> </a:t>
            </a:r>
            <a:r>
              <a:rPr lang="cs-CZ" sz="2400" b="1" i="1" dirty="0"/>
              <a:t>t</a:t>
            </a:r>
            <a:r>
              <a:rPr lang="cs-CZ" sz="2400" dirty="0"/>
              <a:t> </a:t>
            </a:r>
            <a:r>
              <a:rPr lang="en-US" sz="2400" dirty="0"/>
              <a:t>is not explicitly included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024F5D38-D4D8-4241-B0B4-B5F92859B3D7}"/>
                  </a:ext>
                </a:extLst>
              </p:cNvPr>
              <p:cNvSpPr txBox="1"/>
              <p:nvPr/>
            </p:nvSpPr>
            <p:spPr>
              <a:xfrm>
                <a:off x="3599983" y="5991475"/>
                <a:ext cx="3024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32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cs-CZ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sz="3200" b="0" i="1" smtClean="0">
                          <a:latin typeface="Cambria Math"/>
                        </a:rPr>
                        <m:t>=</m:t>
                      </m:r>
                      <m:r>
                        <a:rPr lang="cs-CZ" sz="3200" b="0" i="1" smtClean="0">
                          <a:latin typeface="Cambria Math"/>
                        </a:rPr>
                        <m:t>𝑓</m:t>
                      </m:r>
                      <m:r>
                        <a:rPr lang="cs-CZ" sz="3200" b="0" i="1" smtClean="0">
                          <a:latin typeface="Cambria Math"/>
                        </a:rPr>
                        <m:t>(</m:t>
                      </m:r>
                      <m:r>
                        <a:rPr lang="cs-CZ" sz="32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cs-CZ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024F5D38-D4D8-4241-B0B4-B5F92859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83" y="5991475"/>
                <a:ext cx="302467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ovéPole 13">
            <a:extLst>
              <a:ext uri="{FF2B5EF4-FFF2-40B4-BE49-F238E27FC236}">
                <a16:creationId xmlns:a16="http://schemas.microsoft.com/office/drawing/2014/main" id="{DAE8ADD4-4C4A-4C93-BAAE-0E9D81685DC7}"/>
              </a:ext>
            </a:extLst>
          </p:cNvPr>
          <p:cNvSpPr txBox="1"/>
          <p:nvPr/>
        </p:nvSpPr>
        <p:spPr>
          <a:xfrm>
            <a:off x="287784" y="5526485"/>
            <a:ext cx="8496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400" dirty="0" err="1"/>
              <a:t>First</a:t>
            </a:r>
            <a:r>
              <a:rPr lang="cs-CZ" sz="2400" dirty="0"/>
              <a:t> </a:t>
            </a:r>
            <a:r>
              <a:rPr lang="cs-CZ" sz="2400" dirty="0" err="1"/>
              <a:t>order</a:t>
            </a:r>
            <a:r>
              <a:rPr lang="cs-CZ" sz="2400" dirty="0"/>
              <a:t> </a:t>
            </a:r>
            <a:r>
              <a:rPr lang="cs-CZ" sz="2400" dirty="0" err="1"/>
              <a:t>autonomous</a:t>
            </a:r>
            <a:r>
              <a:rPr lang="cs-CZ" sz="2400" dirty="0"/>
              <a:t> </a:t>
            </a:r>
            <a:r>
              <a:rPr lang="cs-CZ" sz="2400" dirty="0" err="1"/>
              <a:t>differential</a:t>
            </a:r>
            <a:r>
              <a:rPr lang="cs-CZ" sz="2400" dirty="0"/>
              <a:t> </a:t>
            </a:r>
            <a:r>
              <a:rPr lang="cs-CZ" sz="2400" dirty="0" err="1"/>
              <a:t>equation</a:t>
            </a:r>
            <a:endParaRPr lang="cs-CZ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D8AB037-2CD7-4964-8798-3DBD05836E59}"/>
                  </a:ext>
                </a:extLst>
              </p:cNvPr>
              <p:cNvSpPr txBox="1"/>
              <p:nvPr/>
            </p:nvSpPr>
            <p:spPr>
              <a:xfrm>
                <a:off x="430968" y="6804173"/>
                <a:ext cx="727364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cs-CZ" sz="2400" b="1" dirty="0"/>
                  <a:t>F</a:t>
                </a:r>
                <a:r>
                  <a:rPr lang="cs-CZ" sz="2400" b="1" dirty="0" err="1"/>
                  <a:t>ixed</a:t>
                </a:r>
                <a:r>
                  <a:rPr lang="cs-CZ" sz="2400" b="1" dirty="0"/>
                  <a:t> point(s) </a:t>
                </a:r>
                <a:r>
                  <a:rPr lang="cs-CZ" sz="2400" dirty="0"/>
                  <a:t>are </a:t>
                </a:r>
                <a:r>
                  <a:rPr lang="cs-CZ" sz="2400" dirty="0" err="1"/>
                  <a:t>found</a:t>
                </a:r>
                <a:r>
                  <a:rPr lang="cs-CZ" sz="2400" dirty="0"/>
                  <a:t> by </a:t>
                </a:r>
                <a:r>
                  <a:rPr lang="cs-CZ" sz="2400" dirty="0" err="1"/>
                  <a:t>setting</a:t>
                </a:r>
                <a:r>
                  <a:rPr lang="cs-CZ" sz="2400" dirty="0"/>
                  <a:t> 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sz="2400" dirty="0"/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D8AB037-2CD7-4964-8798-3DBD05836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8" y="6804173"/>
                <a:ext cx="7273640" cy="509178"/>
              </a:xfrm>
              <a:prstGeom prst="rect">
                <a:avLst/>
              </a:prstGeom>
              <a:blipFill>
                <a:blip r:embed="rId6"/>
                <a:stretch>
                  <a:fillRect l="-1341" t="-3571" b="-2261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1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40400" y="1880827"/>
            <a:ext cx="8999823" cy="5575885"/>
          </a:xfrm>
        </p:spPr>
        <p:txBody>
          <a:bodyPr wrap="square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108000" indent="0">
              <a:buNone/>
            </a:pPr>
            <a:r>
              <a:rPr lang="cs-CZ" sz="2800" b="1" dirty="0" err="1"/>
              <a:t>Exercise</a:t>
            </a:r>
            <a:r>
              <a:rPr lang="cs-CZ" sz="2800" b="1" dirty="0"/>
              <a:t>:</a:t>
            </a:r>
          </a:p>
          <a:p>
            <a:pPr lvl="1"/>
            <a:r>
              <a:rPr lang="en-US" sz="2400" dirty="0"/>
              <a:t>Find equilibria (where </a:t>
            </a:r>
            <a:r>
              <a:rPr lang="en-US" sz="2400" b="1" i="1" dirty="0"/>
              <a:t>y</a:t>
            </a:r>
            <a:r>
              <a:rPr lang="cs-CZ" sz="2400" b="1" i="1" dirty="0"/>
              <a:t>‘(t)</a:t>
            </a:r>
            <a:r>
              <a:rPr lang="en-US" sz="2400" b="1" i="1" dirty="0"/>
              <a:t> = 0</a:t>
            </a:r>
            <a:r>
              <a:rPr lang="en-US" sz="2400" dirty="0"/>
              <a:t>)</a:t>
            </a:r>
            <a:endParaRPr lang="cs-CZ" sz="2400" dirty="0"/>
          </a:p>
          <a:p>
            <a:pPr lvl="1"/>
            <a:endParaRPr lang="cs-CZ" b="1" dirty="0"/>
          </a:p>
          <a:p>
            <a:pPr marL="108000" indent="0">
              <a:buNone/>
            </a:pPr>
            <a:r>
              <a:rPr lang="cs-CZ" sz="3600" b="1" dirty="0"/>
              <a:t>Stability </a:t>
            </a:r>
            <a:r>
              <a:rPr lang="cs-CZ" sz="3600" b="1" dirty="0" err="1"/>
              <a:t>of</a:t>
            </a:r>
            <a:r>
              <a:rPr lang="cs-CZ" sz="3600" b="1" dirty="0"/>
              <a:t> </a:t>
            </a:r>
            <a:r>
              <a:rPr lang="cs-CZ" sz="3600" b="1" dirty="0" err="1"/>
              <a:t>equilibrium</a:t>
            </a:r>
            <a:r>
              <a:rPr lang="cs-CZ" sz="3600" b="1" dirty="0"/>
              <a:t> </a:t>
            </a:r>
          </a:p>
          <a:p>
            <a:pPr marL="576000" lvl="1" indent="0">
              <a:buNone/>
            </a:pPr>
            <a:r>
              <a:rPr lang="cs-CZ" sz="2400" b="1" dirty="0" err="1"/>
              <a:t>Asymptotically</a:t>
            </a:r>
            <a:r>
              <a:rPr lang="cs-CZ" sz="2400" b="1" dirty="0"/>
              <a:t> </a:t>
            </a:r>
            <a:r>
              <a:rPr lang="cs-CZ" sz="2400" b="1" dirty="0" err="1"/>
              <a:t>stable</a:t>
            </a:r>
            <a:r>
              <a:rPr lang="cs-CZ" sz="2400" dirty="0"/>
              <a:t> </a:t>
            </a:r>
            <a:r>
              <a:rPr lang="cs-CZ" sz="2400" dirty="0" err="1"/>
              <a:t>equilibrium</a:t>
            </a:r>
            <a:r>
              <a:rPr lang="cs-CZ" sz="2400" dirty="0"/>
              <a:t>: </a:t>
            </a:r>
            <a:br>
              <a:rPr lang="cs-CZ" sz="2400" dirty="0"/>
            </a:br>
            <a:r>
              <a:rPr lang="cs-CZ" sz="2400" dirty="0" err="1"/>
              <a:t>If</a:t>
            </a:r>
            <a:r>
              <a:rPr lang="cs-CZ" sz="2400" dirty="0"/>
              <a:t> y(t) </a:t>
            </a:r>
            <a:r>
              <a:rPr lang="cs-CZ" sz="2400" dirty="0" err="1"/>
              <a:t>is</a:t>
            </a:r>
            <a:r>
              <a:rPr lang="cs-CZ" sz="2400" dirty="0"/>
              <a:t> </a:t>
            </a:r>
            <a:r>
              <a:rPr lang="cs-CZ" sz="2400" i="1" dirty="0" err="1"/>
              <a:t>close</a:t>
            </a:r>
            <a:r>
              <a:rPr lang="cs-CZ" sz="2400" dirty="0"/>
              <a:t> to y* </a:t>
            </a:r>
            <a:r>
              <a:rPr lang="cs-CZ" sz="2400" dirty="0" err="1"/>
              <a:t>then</a:t>
            </a:r>
            <a:r>
              <a:rPr lang="cs-CZ" sz="2400" dirty="0"/>
              <a:t> y(</a:t>
            </a:r>
            <a:r>
              <a:rPr lang="en-US" sz="2400" dirty="0"/>
              <a:t>t) → </a:t>
            </a:r>
            <a:r>
              <a:rPr lang="cs-CZ" sz="2400" dirty="0"/>
              <a:t>y</a:t>
            </a:r>
            <a:r>
              <a:rPr lang="en-US" sz="2400" dirty="0"/>
              <a:t>* as t →∞ </a:t>
            </a:r>
            <a:r>
              <a:rPr lang="cs-CZ" sz="2400" dirty="0"/>
              <a:t>(</a:t>
            </a:r>
            <a:r>
              <a:rPr lang="en-US" sz="2400" dirty="0"/>
              <a:t>attractor</a:t>
            </a:r>
            <a:r>
              <a:rPr lang="cs-CZ" sz="2400" dirty="0"/>
              <a:t>)</a:t>
            </a:r>
          </a:p>
          <a:p>
            <a:pPr marL="576000" lvl="1" indent="0">
              <a:buNone/>
            </a:pPr>
            <a:r>
              <a:rPr lang="cs-CZ" sz="2400" b="1" dirty="0" err="1"/>
              <a:t>Stable</a:t>
            </a:r>
            <a:r>
              <a:rPr lang="cs-CZ" sz="2400" b="1" dirty="0"/>
              <a:t> </a:t>
            </a:r>
            <a:r>
              <a:rPr lang="cs-CZ" sz="2400" b="1" dirty="0" err="1"/>
              <a:t>equilibrium</a:t>
            </a:r>
            <a:r>
              <a:rPr lang="cs-CZ" sz="2400" b="1" dirty="0"/>
              <a:t> </a:t>
            </a:r>
            <a:r>
              <a:rPr lang="cs-CZ" sz="2400" dirty="0"/>
              <a:t>– </a:t>
            </a:r>
            <a:r>
              <a:rPr lang="cs-CZ" sz="2400" dirty="0" err="1"/>
              <a:t>if</a:t>
            </a:r>
            <a:r>
              <a:rPr lang="cs-CZ" sz="2400" dirty="0"/>
              <a:t> y(t) </a:t>
            </a:r>
            <a:r>
              <a:rPr lang="cs-CZ" sz="2400" dirty="0" err="1"/>
              <a:t>is</a:t>
            </a:r>
            <a:r>
              <a:rPr lang="cs-CZ" sz="2400" dirty="0"/>
              <a:t> </a:t>
            </a:r>
            <a:r>
              <a:rPr lang="cs-CZ" sz="2400" i="1" dirty="0" err="1"/>
              <a:t>close</a:t>
            </a:r>
            <a:r>
              <a:rPr lang="en-US" sz="2400" dirty="0"/>
              <a:t> </a:t>
            </a:r>
            <a:r>
              <a:rPr lang="cs-CZ" sz="2400" dirty="0"/>
              <a:t>to</a:t>
            </a:r>
            <a:r>
              <a:rPr lang="en-US" sz="2400" dirty="0"/>
              <a:t> </a:t>
            </a:r>
            <a:r>
              <a:rPr lang="cs-CZ" sz="2400" dirty="0"/>
              <a:t>y</a:t>
            </a:r>
            <a:r>
              <a:rPr lang="en-US" sz="2400" dirty="0"/>
              <a:t>*</a:t>
            </a:r>
            <a:r>
              <a:rPr lang="cs-CZ" sz="2400" dirty="0"/>
              <a:t>, </a:t>
            </a:r>
            <a:r>
              <a:rPr lang="cs-CZ" sz="2400" dirty="0" err="1"/>
              <a:t>it</a:t>
            </a:r>
            <a:r>
              <a:rPr lang="cs-CZ" sz="2400" dirty="0"/>
              <a:t> </a:t>
            </a:r>
            <a:r>
              <a:rPr lang="cs-CZ" sz="2400" dirty="0" err="1"/>
              <a:t>converges</a:t>
            </a:r>
            <a:r>
              <a:rPr lang="cs-CZ" sz="2400" dirty="0"/>
              <a:t> to y* (</a:t>
            </a:r>
            <a:r>
              <a:rPr lang="cs-CZ" sz="2400" dirty="0" err="1"/>
              <a:t>asymptotically</a:t>
            </a:r>
            <a:r>
              <a:rPr lang="cs-CZ" sz="2400" dirty="0"/>
              <a:t> </a:t>
            </a:r>
            <a:r>
              <a:rPr lang="cs-CZ" sz="2400" dirty="0" err="1"/>
              <a:t>stable</a:t>
            </a:r>
            <a:r>
              <a:rPr lang="cs-CZ" sz="2400" dirty="0"/>
              <a:t>) </a:t>
            </a:r>
            <a:r>
              <a:rPr lang="cs-CZ" sz="2400" dirty="0" err="1"/>
              <a:t>or</a:t>
            </a:r>
            <a:r>
              <a:rPr lang="cs-CZ" sz="2400" dirty="0"/>
              <a:t> </a:t>
            </a:r>
            <a:r>
              <a:rPr lang="cs-CZ" sz="2400" dirty="0" err="1"/>
              <a:t>remains</a:t>
            </a:r>
            <a:r>
              <a:rPr lang="cs-CZ" sz="2400" dirty="0"/>
              <a:t> </a:t>
            </a:r>
            <a:r>
              <a:rPr lang="cs-CZ" sz="2400" i="1" dirty="0" err="1"/>
              <a:t>close</a:t>
            </a:r>
            <a:endParaRPr lang="en-US" sz="2400" b="1" i="1" dirty="0"/>
          </a:p>
          <a:p>
            <a:pPr marL="576000" lvl="1" indent="0">
              <a:buNone/>
            </a:pPr>
            <a:r>
              <a:rPr lang="cs-CZ" sz="2400" b="1" dirty="0" err="1"/>
              <a:t>Unstable</a:t>
            </a:r>
            <a:r>
              <a:rPr lang="cs-CZ" sz="2400" dirty="0"/>
              <a:t> </a:t>
            </a:r>
            <a:r>
              <a:rPr lang="cs-CZ" sz="2400" dirty="0" err="1"/>
              <a:t>equilibrium</a:t>
            </a:r>
            <a:endParaRPr lang="cs-CZ" sz="2400" dirty="0"/>
          </a:p>
          <a:p>
            <a:pPr lvl="1"/>
            <a:r>
              <a:rPr lang="cs-CZ" sz="2400" dirty="0"/>
              <a:t>y(t) </a:t>
            </a:r>
            <a:r>
              <a:rPr lang="cs-CZ" sz="2400" dirty="0" err="1"/>
              <a:t>moves</a:t>
            </a:r>
            <a:r>
              <a:rPr lang="cs-CZ" sz="2400" dirty="0"/>
              <a:t> </a:t>
            </a:r>
            <a:r>
              <a:rPr lang="cs-CZ" sz="2400" dirty="0" err="1"/>
              <a:t>away</a:t>
            </a:r>
            <a:r>
              <a:rPr lang="cs-CZ" sz="2400" dirty="0"/>
              <a:t> </a:t>
            </a:r>
            <a:r>
              <a:rPr lang="cs-CZ" sz="2400" dirty="0" err="1"/>
              <a:t>from</a:t>
            </a:r>
            <a:r>
              <a:rPr lang="cs-CZ" sz="2400" dirty="0"/>
              <a:t> </a:t>
            </a:r>
            <a:r>
              <a:rPr lang="cs-CZ" sz="2400" dirty="0" err="1"/>
              <a:t>equilibrium</a:t>
            </a:r>
            <a:r>
              <a:rPr lang="cs-CZ" sz="2400" dirty="0"/>
              <a:t> (</a:t>
            </a:r>
            <a:r>
              <a:rPr lang="cs-CZ" sz="2400" dirty="0" err="1"/>
              <a:t>repellor</a:t>
            </a:r>
            <a:r>
              <a:rPr lang="cs-CZ" sz="2400" dirty="0"/>
              <a:t>)</a:t>
            </a:r>
          </a:p>
          <a:p>
            <a:pPr lvl="1"/>
            <a:r>
              <a:rPr lang="en-US" sz="2400" dirty="0"/>
              <a:t>from one side attractor, </a:t>
            </a:r>
            <a:r>
              <a:rPr lang="cs-CZ" sz="2400" dirty="0"/>
              <a:t>but </a:t>
            </a:r>
            <a:r>
              <a:rPr lang="cs-CZ" sz="2400" dirty="0" err="1"/>
              <a:t>from</a:t>
            </a:r>
            <a:r>
              <a:rPr lang="en-US" sz="2400" dirty="0"/>
              <a:t> the other </a:t>
            </a:r>
            <a:r>
              <a:rPr lang="en-US" sz="2400" dirty="0" err="1"/>
              <a:t>repellor</a:t>
            </a:r>
            <a:r>
              <a:rPr lang="cs-CZ" sz="2400" dirty="0"/>
              <a:t> (</a:t>
            </a:r>
            <a:r>
              <a:rPr lang="cs-CZ" sz="2400" dirty="0" err="1"/>
              <a:t>shunt</a:t>
            </a:r>
            <a:r>
              <a:rPr lang="cs-CZ" sz="2400" dirty="0"/>
              <a:t>)</a:t>
            </a:r>
            <a:endParaRPr lang="en-US" sz="24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34851" y="1115541"/>
            <a:ext cx="4210920" cy="765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délník 5"/>
          <p:cNvSpPr/>
          <p:nvPr/>
        </p:nvSpPr>
        <p:spPr>
          <a:xfrm>
            <a:off x="791452" y="226400"/>
            <a:ext cx="81372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cs-CZ" sz="4400" b="1" dirty="0" err="1"/>
              <a:t>Example</a:t>
            </a:r>
            <a:r>
              <a:rPr lang="cs-CZ" sz="4400" b="1" dirty="0"/>
              <a:t> &amp; stability </a:t>
            </a:r>
            <a:r>
              <a:rPr lang="cs-CZ" sz="4400" b="1" dirty="0" err="1"/>
              <a:t>of</a:t>
            </a:r>
            <a:r>
              <a:rPr lang="cs-CZ" sz="4400" b="1" dirty="0"/>
              <a:t> </a:t>
            </a:r>
            <a:r>
              <a:rPr lang="cs-CZ" sz="4400" b="1" dirty="0" err="1"/>
              <a:t>equilibrium</a:t>
            </a:r>
            <a:endParaRPr lang="cs-CZ" sz="4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808" y="1184775"/>
            <a:ext cx="9071640" cy="6027291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0" lvl="0" indent="0">
              <a:buNone/>
            </a:pPr>
            <a:r>
              <a:rPr lang="en-US" dirty="0">
                <a:cs typeface="Arial" pitchFamily="34"/>
              </a:rPr>
              <a:t>Qualitative or quantitative solutions?</a:t>
            </a:r>
          </a:p>
          <a:p>
            <a:pPr marL="457200" indent="-457200"/>
            <a:r>
              <a:rPr lang="en-US" b="1" dirty="0">
                <a:cs typeface="Arial" pitchFamily="34"/>
              </a:rPr>
              <a:t>Qualitative </a:t>
            </a:r>
          </a:p>
          <a:p>
            <a:pPr marL="889200" lvl="1" indent="-457200"/>
            <a:r>
              <a:rPr lang="en-US" dirty="0">
                <a:cs typeface="Arial" pitchFamily="34"/>
              </a:rPr>
              <a:t>Direction field</a:t>
            </a:r>
          </a:p>
          <a:p>
            <a:pPr marL="889200" lvl="1" indent="-457200"/>
            <a:r>
              <a:rPr lang="en-US" dirty="0">
                <a:cs typeface="Arial" pitchFamily="34"/>
              </a:rPr>
              <a:t>Phase diagram.</a:t>
            </a:r>
          </a:p>
          <a:p>
            <a:pPr marL="889200" lvl="1" indent="-457200"/>
            <a:r>
              <a:rPr lang="en-US" dirty="0">
                <a:cs typeface="Arial" pitchFamily="34"/>
              </a:rPr>
              <a:t>Focus on dynamics around stationary solutions/equilibria.</a:t>
            </a:r>
          </a:p>
          <a:p>
            <a:pPr marL="457200" indent="-457200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/>
              </a:rPr>
              <a:t>Quantitative</a:t>
            </a:r>
          </a:p>
          <a:p>
            <a:pPr marL="889200" lvl="1" indent="-45720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/>
              </a:rPr>
              <a:t>General solutions – all functions that solve differential equation</a:t>
            </a:r>
          </a:p>
          <a:p>
            <a:pPr marL="889200" lvl="1" indent="-45720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/>
              </a:rPr>
              <a:t>Solution of initial problem – function that solves differential equation and satisfies initial condition(s)</a:t>
            </a:r>
          </a:p>
        </p:txBody>
      </p:sp>
      <p:sp>
        <p:nvSpPr>
          <p:cNvPr id="6" name="Obdélník 5"/>
          <p:cNvSpPr/>
          <p:nvPr/>
        </p:nvSpPr>
        <p:spPr>
          <a:xfrm>
            <a:off x="2304008" y="251445"/>
            <a:ext cx="51455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cs-CZ" sz="4400" b="1" dirty="0"/>
              <a:t>Notes </a:t>
            </a:r>
            <a:r>
              <a:rPr lang="cs-CZ" sz="4400" b="1" dirty="0" err="1"/>
              <a:t>about</a:t>
            </a:r>
            <a:r>
              <a:rPr lang="cs-CZ" sz="4400" b="1" dirty="0"/>
              <a:t> </a:t>
            </a:r>
            <a:r>
              <a:rPr lang="cs-CZ" sz="4400" b="1" dirty="0" err="1"/>
              <a:t>Solution</a:t>
            </a:r>
            <a:endParaRPr lang="cs-CZ" sz="4400" b="1" dirty="0"/>
          </a:p>
        </p:txBody>
      </p:sp>
    </p:spTree>
    <p:extLst>
      <p:ext uri="{BB962C8B-B14F-4D97-AF65-F5344CB8AC3E}">
        <p14:creationId xmlns:p14="http://schemas.microsoft.com/office/powerpoint/2010/main" val="422385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9" y="624803"/>
            <a:ext cx="9071640" cy="61555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sz="4000" b="1" dirty="0" err="1"/>
              <a:t>Qualitative</a:t>
            </a:r>
            <a:r>
              <a:rPr lang="cs-CZ" sz="4000" b="1" dirty="0"/>
              <a:t> </a:t>
            </a:r>
            <a:r>
              <a:rPr lang="cs-CZ" sz="4000" b="1" dirty="0" err="1"/>
              <a:t>solutions</a:t>
            </a:r>
            <a:r>
              <a:rPr lang="cs-CZ" sz="4000" b="1" dirty="0"/>
              <a:t> (</a:t>
            </a:r>
            <a:r>
              <a:rPr lang="cs-CZ" sz="4000" b="1" dirty="0" err="1"/>
              <a:t>first</a:t>
            </a:r>
            <a:r>
              <a:rPr lang="cs-CZ" sz="4000" b="1" dirty="0"/>
              <a:t> </a:t>
            </a:r>
            <a:r>
              <a:rPr lang="cs-CZ" sz="4000" b="1" dirty="0" err="1"/>
              <a:t>order</a:t>
            </a:r>
            <a:r>
              <a:rPr lang="cs-CZ" sz="4000" b="1" dirty="0"/>
              <a:t> </a:t>
            </a:r>
            <a:r>
              <a:rPr lang="cs-CZ" sz="4000" b="1" dirty="0" err="1"/>
              <a:t>eqs</a:t>
            </a:r>
            <a:r>
              <a:rPr lang="cs-CZ" sz="4000" b="1" dirty="0"/>
              <a:t>.)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808" y="1907629"/>
            <a:ext cx="9071640" cy="3490699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89200" lvl="1" indent="-457200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Dependence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y(t)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89200" lvl="1" indent="-457200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(many)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 diagram</a:t>
            </a:r>
          </a:p>
          <a:p>
            <a:pPr marL="889200" lvl="1" indent="-457200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Dependence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y‘(t) on y(t)</a:t>
            </a:r>
          </a:p>
          <a:p>
            <a:pPr marL="889200" lvl="1" indent="-457200"/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Equilibria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stability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deduced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7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719832" y="341525"/>
            <a:ext cx="85524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cs-CZ" sz="4400" b="1" dirty="0" err="1"/>
              <a:t>Qualitative</a:t>
            </a:r>
            <a:r>
              <a:rPr lang="cs-CZ" sz="4400" b="1" dirty="0"/>
              <a:t> </a:t>
            </a:r>
            <a:r>
              <a:rPr lang="cs-CZ" sz="4400" b="1" dirty="0" err="1"/>
              <a:t>solution</a:t>
            </a:r>
            <a:r>
              <a:rPr lang="cs-CZ" sz="4400" b="1" dirty="0"/>
              <a:t> - </a:t>
            </a:r>
            <a:r>
              <a:rPr lang="cs-CZ" sz="4400" b="1" dirty="0" err="1"/>
              <a:t>Direction</a:t>
            </a:r>
            <a:r>
              <a:rPr lang="cs-CZ" sz="4400" b="1" dirty="0"/>
              <a:t> </a:t>
            </a:r>
            <a:r>
              <a:rPr lang="cs-CZ" sz="4400" b="1" dirty="0" err="1"/>
              <a:t>field</a:t>
            </a:r>
            <a:endParaRPr lang="cs-CZ" sz="4400" b="1" dirty="0"/>
          </a:p>
        </p:txBody>
      </p:sp>
      <p:pic>
        <p:nvPicPr>
          <p:cNvPr id="3074" name="Picture 2" descr="C:\Users\Pepa\Dropbox\ED\ED_vyuka_2014\ED_vyuka_2015\Obr_mathematica\dirfield_phasediag.ti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45" y="2051646"/>
            <a:ext cx="8002279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15825" y="1237320"/>
            <a:ext cx="4210920" cy="765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Přímá spojnice se šipkou 9"/>
          <p:cNvCxnSpPr/>
          <p:nvPr/>
        </p:nvCxnSpPr>
        <p:spPr>
          <a:xfrm flipV="1">
            <a:off x="3600152" y="2267669"/>
            <a:ext cx="1224136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/>
          <p:nvPr/>
        </p:nvCxnSpPr>
        <p:spPr>
          <a:xfrm flipV="1">
            <a:off x="3744168" y="6300117"/>
            <a:ext cx="1224136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/>
          <p:nvPr/>
        </p:nvCxnSpPr>
        <p:spPr>
          <a:xfrm>
            <a:off x="3672160" y="4859957"/>
            <a:ext cx="1224136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/>
          <p:cNvCxnSpPr/>
          <p:nvPr/>
        </p:nvCxnSpPr>
        <p:spPr>
          <a:xfrm>
            <a:off x="3600152" y="3347789"/>
            <a:ext cx="1224136" cy="495672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5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pa\Dropbox\ED\ED_vyuka_2014\ED_vyuka_2015\Obr_mathematica\phase_diag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733053"/>
            <a:ext cx="70231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/>
          <p:cNvSpPr/>
          <p:nvPr/>
        </p:nvSpPr>
        <p:spPr>
          <a:xfrm>
            <a:off x="692585" y="251445"/>
            <a:ext cx="8668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cs-CZ" sz="4400" b="1" dirty="0" err="1"/>
              <a:t>Qualitative</a:t>
            </a:r>
            <a:r>
              <a:rPr lang="cs-CZ" sz="4400" b="1" dirty="0"/>
              <a:t> </a:t>
            </a:r>
            <a:r>
              <a:rPr lang="cs-CZ" sz="4400" b="1" dirty="0" err="1"/>
              <a:t>solution</a:t>
            </a:r>
            <a:r>
              <a:rPr lang="cs-CZ" sz="4400" b="1" dirty="0"/>
              <a:t> - </a:t>
            </a:r>
            <a:r>
              <a:rPr lang="cs-CZ" sz="4400" b="1" dirty="0" err="1"/>
              <a:t>Phase</a:t>
            </a:r>
            <a:r>
              <a:rPr lang="cs-CZ" sz="4400" b="1" dirty="0"/>
              <a:t> diagram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15825" y="1043533"/>
            <a:ext cx="4210920" cy="765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Přímá spojnice se šipkou 9"/>
          <p:cNvCxnSpPr/>
          <p:nvPr/>
        </p:nvCxnSpPr>
        <p:spPr>
          <a:xfrm>
            <a:off x="2293162" y="4340621"/>
            <a:ext cx="198022" cy="80736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/>
          <p:nvPr/>
        </p:nvCxnSpPr>
        <p:spPr>
          <a:xfrm flipH="1">
            <a:off x="4896296" y="5796061"/>
            <a:ext cx="93610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/>
          <p:nvPr/>
        </p:nvCxnSpPr>
        <p:spPr>
          <a:xfrm flipH="1" flipV="1">
            <a:off x="2592040" y="5796061"/>
            <a:ext cx="323785" cy="88412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/>
          <p:cNvCxnSpPr/>
          <p:nvPr/>
        </p:nvCxnSpPr>
        <p:spPr>
          <a:xfrm flipH="1" flipV="1">
            <a:off x="6912520" y="5724053"/>
            <a:ext cx="1062244" cy="25202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/>
          <p:cNvCxnSpPr/>
          <p:nvPr/>
        </p:nvCxnSpPr>
        <p:spPr>
          <a:xfrm flipV="1">
            <a:off x="8509268" y="4553866"/>
            <a:ext cx="657564" cy="836476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8424688" y="5508029"/>
            <a:ext cx="666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4032200" y="3051046"/>
            <a:ext cx="666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y´</a:t>
            </a:r>
          </a:p>
        </p:txBody>
      </p:sp>
    </p:spTree>
    <p:extLst>
      <p:ext uri="{BB962C8B-B14F-4D97-AF65-F5344CB8AC3E}">
        <p14:creationId xmlns:p14="http://schemas.microsoft.com/office/powerpoint/2010/main" val="223688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808" y="1184775"/>
            <a:ext cx="9071640" cy="6027291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0" lvl="0" indent="0">
              <a:buNone/>
            </a:pPr>
            <a:r>
              <a:rPr lang="en-US" dirty="0">
                <a:cs typeface="Arial" pitchFamily="34"/>
              </a:rPr>
              <a:t>Qualitative or quantitative solutions?</a:t>
            </a:r>
          </a:p>
          <a:p>
            <a:pPr marL="457200" indent="-457200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/>
              </a:rPr>
              <a:t>Qualitative </a:t>
            </a:r>
          </a:p>
          <a:p>
            <a:pPr marL="889200" lvl="1" indent="-45720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/>
              </a:rPr>
              <a:t>Direction field</a:t>
            </a:r>
          </a:p>
          <a:p>
            <a:pPr marL="889200" lvl="1" indent="-45720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/>
              </a:rPr>
              <a:t>Phase diagram.</a:t>
            </a:r>
          </a:p>
          <a:p>
            <a:pPr marL="889200" lvl="1" indent="-45720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/>
              </a:rPr>
              <a:t>Focus on dynamics around stationary solutions/equilibria.</a:t>
            </a:r>
          </a:p>
          <a:p>
            <a:pPr marL="457200" indent="-457200"/>
            <a:r>
              <a:rPr lang="en-US" b="1" dirty="0">
                <a:solidFill>
                  <a:schemeClr val="tx1"/>
                </a:solidFill>
                <a:cs typeface="Arial" pitchFamily="34"/>
              </a:rPr>
              <a:t>Quantitative</a:t>
            </a:r>
          </a:p>
          <a:p>
            <a:pPr marL="889200" lvl="1" indent="-457200"/>
            <a:r>
              <a:rPr lang="en-US" dirty="0">
                <a:solidFill>
                  <a:schemeClr val="tx1"/>
                </a:solidFill>
                <a:cs typeface="Arial" pitchFamily="34"/>
              </a:rPr>
              <a:t>General solutions – all functions that solve differential equation</a:t>
            </a:r>
          </a:p>
          <a:p>
            <a:pPr marL="889200" lvl="1" indent="-457200"/>
            <a:r>
              <a:rPr lang="en-US" dirty="0">
                <a:solidFill>
                  <a:schemeClr val="tx1"/>
                </a:solidFill>
                <a:cs typeface="Arial" pitchFamily="34"/>
              </a:rPr>
              <a:t>Solution of initial problem – function that solves differential equation and satisfies initial condition(s)</a:t>
            </a:r>
          </a:p>
        </p:txBody>
      </p:sp>
      <p:sp>
        <p:nvSpPr>
          <p:cNvPr id="6" name="Obdélník 5"/>
          <p:cNvSpPr/>
          <p:nvPr/>
        </p:nvSpPr>
        <p:spPr>
          <a:xfrm>
            <a:off x="2304008" y="251445"/>
            <a:ext cx="51455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cs-CZ" sz="4400" b="1" dirty="0"/>
              <a:t>Notes </a:t>
            </a:r>
            <a:r>
              <a:rPr lang="cs-CZ" sz="4400" b="1" dirty="0" err="1"/>
              <a:t>about</a:t>
            </a:r>
            <a:r>
              <a:rPr lang="cs-CZ" sz="4400" b="1" dirty="0"/>
              <a:t> </a:t>
            </a:r>
            <a:r>
              <a:rPr lang="cs-CZ" sz="4400" b="1" dirty="0" err="1"/>
              <a:t>Solution</a:t>
            </a:r>
            <a:endParaRPr lang="cs-CZ" sz="4400" b="1" dirty="0"/>
          </a:p>
        </p:txBody>
      </p:sp>
    </p:spTree>
    <p:extLst>
      <p:ext uri="{BB962C8B-B14F-4D97-AF65-F5344CB8AC3E}">
        <p14:creationId xmlns:p14="http://schemas.microsoft.com/office/powerpoint/2010/main" val="299156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808" y="395461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b="1" dirty="0" err="1">
                <a:solidFill>
                  <a:schemeClr val="tx1"/>
                </a:solidFill>
                <a:latin typeface="+mj-lt"/>
              </a:rPr>
              <a:t>Solution</a:t>
            </a:r>
            <a:r>
              <a:rPr lang="cs-CZ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/>
                </a:solidFill>
                <a:latin typeface="+mj-lt"/>
              </a:rPr>
              <a:t>algorithms</a:t>
            </a:r>
            <a:endParaRPr lang="cs-CZ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50073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en-US" dirty="0"/>
              <a:t>Finding complete general (quantitative) solution is generally very complicated or even impossible</a:t>
            </a:r>
          </a:p>
          <a:p>
            <a:pPr marL="457200" indent="-457200"/>
            <a:r>
              <a:rPr lang="en-US" dirty="0"/>
              <a:t>General solution for following cases is straightforward:</a:t>
            </a:r>
          </a:p>
          <a:p>
            <a:pPr marL="889200" lvl="1" indent="-45720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 order with separable functions</a:t>
            </a:r>
          </a:p>
          <a:p>
            <a:pPr marL="889200" lvl="1" indent="-45720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differential equations of the first order</a:t>
            </a:r>
          </a:p>
          <a:p>
            <a:pPr marL="889200" lvl="1" indent="-457200"/>
            <a:r>
              <a:rPr lang="cs-CZ" b="1" dirty="0" err="1"/>
              <a:t>First</a:t>
            </a:r>
            <a:r>
              <a:rPr lang="cs-CZ" b="1" dirty="0"/>
              <a:t> and s</a:t>
            </a:r>
            <a:r>
              <a:rPr lang="en-US" b="1" dirty="0" err="1"/>
              <a:t>econd</a:t>
            </a:r>
            <a:r>
              <a:rPr lang="en-US" b="1" dirty="0"/>
              <a:t>-order linear differential equations with constant coefficients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808" y="323453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b="1" dirty="0" err="1">
                <a:latin typeface="+mj-lt"/>
              </a:rPr>
              <a:t>Outline</a:t>
            </a:r>
            <a:r>
              <a:rPr lang="cs-CZ" b="1" dirty="0">
                <a:latin typeface="+mj-lt"/>
              </a:rPr>
              <a:t> – </a:t>
            </a:r>
            <a:r>
              <a:rPr lang="cs-CZ" b="1" dirty="0" err="1">
                <a:latin typeface="+mj-lt"/>
              </a:rPr>
              <a:t>differential</a:t>
            </a:r>
            <a:r>
              <a:rPr lang="cs-CZ" b="1" dirty="0">
                <a:latin typeface="+mj-lt"/>
              </a:rPr>
              <a:t> </a:t>
            </a:r>
            <a:r>
              <a:rPr lang="cs-CZ" b="1" dirty="0" err="1">
                <a:latin typeface="+mj-lt"/>
              </a:rPr>
              <a:t>equations</a:t>
            </a:r>
            <a:endParaRPr lang="cs-CZ" b="1" dirty="0">
              <a:latin typeface="+mj-lt"/>
            </a:endParaRP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808" y="1259557"/>
            <a:ext cx="9071640" cy="5622052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457200" indent="-457200">
              <a:spcBef>
                <a:spcPts val="300"/>
              </a:spcBef>
            </a:pPr>
            <a:r>
              <a:rPr lang="cs-CZ" sz="2800" b="1" dirty="0" err="1">
                <a:latin typeface="+mj-lt"/>
              </a:rPr>
              <a:t>Malthusian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Population</a:t>
            </a:r>
            <a:r>
              <a:rPr lang="cs-CZ" sz="2800" b="1" dirty="0">
                <a:latin typeface="+mj-lt"/>
              </a:rPr>
              <a:t> Model</a:t>
            </a:r>
          </a:p>
          <a:p>
            <a:pPr marL="457200" indent="-457200">
              <a:spcBef>
                <a:spcPts val="300"/>
              </a:spcBef>
            </a:pPr>
            <a:r>
              <a:rPr lang="cs-CZ" sz="2800" b="1" dirty="0" err="1">
                <a:latin typeface="+mj-lt"/>
              </a:rPr>
              <a:t>Differential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equations</a:t>
            </a:r>
            <a:r>
              <a:rPr lang="cs-CZ" sz="2800" b="1" dirty="0">
                <a:latin typeface="+mj-lt"/>
              </a:rPr>
              <a:t>, </a:t>
            </a:r>
            <a:r>
              <a:rPr lang="cs-CZ" sz="2800" b="1" dirty="0" err="1">
                <a:latin typeface="+mj-lt"/>
              </a:rPr>
              <a:t>order</a:t>
            </a:r>
            <a:endParaRPr lang="cs-CZ" sz="2800" b="1" dirty="0">
              <a:latin typeface="+mj-lt"/>
            </a:endParaRPr>
          </a:p>
          <a:p>
            <a:pPr marL="457200" indent="-457200">
              <a:spcBef>
                <a:spcPts val="300"/>
              </a:spcBef>
            </a:pPr>
            <a:r>
              <a:rPr lang="cs-CZ" sz="2800" b="1" dirty="0" err="1">
                <a:latin typeface="+mj-lt"/>
              </a:rPr>
              <a:t>Demand</a:t>
            </a:r>
            <a:r>
              <a:rPr lang="cs-CZ" sz="2800" b="1" dirty="0">
                <a:latin typeface="+mj-lt"/>
              </a:rPr>
              <a:t>/Supply Model</a:t>
            </a:r>
          </a:p>
          <a:p>
            <a:pPr marL="457200" indent="-457200">
              <a:spcBef>
                <a:spcPts val="300"/>
              </a:spcBef>
            </a:pPr>
            <a:r>
              <a:rPr lang="cs-CZ" sz="2800" b="1" dirty="0">
                <a:latin typeface="+mj-lt"/>
              </a:rPr>
              <a:t>General </a:t>
            </a:r>
            <a:r>
              <a:rPr lang="cs-CZ" sz="2800" b="1" dirty="0" err="1">
                <a:latin typeface="+mj-lt"/>
              </a:rPr>
              <a:t>solution</a:t>
            </a:r>
            <a:endParaRPr lang="cs-CZ" sz="2800" b="1" dirty="0">
              <a:latin typeface="+mj-lt"/>
            </a:endParaRPr>
          </a:p>
          <a:p>
            <a:pPr marL="457200" indent="-457200">
              <a:spcBef>
                <a:spcPts val="300"/>
              </a:spcBef>
            </a:pPr>
            <a:r>
              <a:rPr lang="cs-CZ" sz="2800" b="1" dirty="0" err="1">
                <a:latin typeface="+mj-lt"/>
              </a:rPr>
              <a:t>Fixed</a:t>
            </a:r>
            <a:r>
              <a:rPr lang="cs-CZ" sz="2800" b="1" dirty="0">
                <a:latin typeface="+mj-lt"/>
              </a:rPr>
              <a:t> point/</a:t>
            </a:r>
            <a:r>
              <a:rPr lang="cs-CZ" sz="2800" b="1" dirty="0" err="1">
                <a:latin typeface="+mj-lt"/>
              </a:rPr>
              <a:t>steady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state</a:t>
            </a:r>
            <a:r>
              <a:rPr lang="cs-CZ" sz="2800" b="1" dirty="0">
                <a:latin typeface="+mj-lt"/>
              </a:rPr>
              <a:t>/</a:t>
            </a:r>
            <a:r>
              <a:rPr lang="cs-CZ" sz="2800" b="1" dirty="0" err="1">
                <a:latin typeface="+mj-lt"/>
              </a:rPr>
              <a:t>equilibrium</a:t>
            </a:r>
            <a:endParaRPr lang="cs-CZ" sz="2800" b="1" dirty="0">
              <a:latin typeface="+mj-lt"/>
            </a:endParaRPr>
          </a:p>
          <a:p>
            <a:pPr marL="457200" indent="-457200">
              <a:spcBef>
                <a:spcPts val="300"/>
              </a:spcBef>
            </a:pPr>
            <a:r>
              <a:rPr lang="cs-CZ" sz="2800" b="1" dirty="0">
                <a:latin typeface="+mj-lt"/>
              </a:rPr>
              <a:t>Stability </a:t>
            </a:r>
            <a:r>
              <a:rPr lang="cs-CZ" sz="2800" b="1" dirty="0" err="1">
                <a:latin typeface="+mj-lt"/>
              </a:rPr>
              <a:t>of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equilibrium</a:t>
            </a:r>
            <a:endParaRPr lang="cs-CZ" sz="2800" b="1" dirty="0">
              <a:latin typeface="+mj-lt"/>
            </a:endParaRPr>
          </a:p>
          <a:p>
            <a:pPr marL="457200" indent="-457200">
              <a:spcBef>
                <a:spcPts val="300"/>
              </a:spcBef>
            </a:pPr>
            <a:r>
              <a:rPr lang="cs-CZ" sz="2800" b="1" dirty="0" err="1">
                <a:latin typeface="+mj-lt"/>
              </a:rPr>
              <a:t>Direction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field</a:t>
            </a:r>
            <a:r>
              <a:rPr lang="cs-CZ" sz="2800" b="1" dirty="0">
                <a:latin typeface="+mj-lt"/>
              </a:rPr>
              <a:t> and </a:t>
            </a:r>
            <a:r>
              <a:rPr lang="cs-CZ" sz="2800" b="1" dirty="0" err="1">
                <a:latin typeface="+mj-lt"/>
              </a:rPr>
              <a:t>phase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diagrams</a:t>
            </a:r>
            <a:endParaRPr lang="cs-CZ" sz="2800" b="1" dirty="0">
              <a:latin typeface="+mj-lt"/>
            </a:endParaRPr>
          </a:p>
          <a:p>
            <a:pPr marL="457200" indent="-457200">
              <a:spcBef>
                <a:spcPts val="300"/>
              </a:spcBef>
            </a:pPr>
            <a:r>
              <a:rPr lang="cs-CZ" sz="2800" b="1" dirty="0" err="1">
                <a:latin typeface="+mj-lt"/>
              </a:rPr>
              <a:t>Linear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homogenous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equations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with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constant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coefficients</a:t>
            </a:r>
            <a:endParaRPr lang="cs-CZ" sz="2800" b="1" dirty="0">
              <a:latin typeface="+mj-lt"/>
            </a:endParaRPr>
          </a:p>
          <a:p>
            <a:pPr marL="457200" indent="-457200">
              <a:spcBef>
                <a:spcPts val="300"/>
              </a:spcBef>
            </a:pPr>
            <a:r>
              <a:rPr lang="cs-CZ" sz="2800" b="1" dirty="0" err="1">
                <a:latin typeface="+mj-lt"/>
              </a:rPr>
              <a:t>Solution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using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characteristic</a:t>
            </a:r>
            <a:r>
              <a:rPr lang="cs-CZ" sz="2800" b="1" dirty="0">
                <a:latin typeface="+mj-lt"/>
              </a:rPr>
              <a:t> </a:t>
            </a:r>
            <a:r>
              <a:rPr lang="cs-CZ" sz="2800" b="1" dirty="0" err="1">
                <a:latin typeface="+mj-lt"/>
              </a:rPr>
              <a:t>polynomial</a:t>
            </a:r>
            <a:endParaRPr lang="cs-CZ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82" y="1525335"/>
            <a:ext cx="9900000" cy="843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délník 5"/>
          <p:cNvSpPr/>
          <p:nvPr/>
        </p:nvSpPr>
        <p:spPr>
          <a:xfrm>
            <a:off x="696464" y="323453"/>
            <a:ext cx="85070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cs-CZ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cs-CZ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</a:t>
            </a:r>
            <a:r>
              <a:rPr lang="cs-CZ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cs-CZ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separable</a:t>
            </a:r>
            <a:r>
              <a:rPr lang="cs-CZ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functions</a:t>
            </a:r>
            <a:endParaRPr lang="cs-CZ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élník 6"/>
              <p:cNvSpPr/>
              <p:nvPr/>
            </p:nvSpPr>
            <p:spPr>
              <a:xfrm>
                <a:off x="503808" y="2373749"/>
                <a:ext cx="8699728" cy="4975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Exercise: find general solution of</a:t>
                </a:r>
                <a:endParaRPr lang="cs-CZ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cs-CZ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=6</m:t>
                      </m:r>
                      <m:sSup>
                        <m:sSupPr>
                          <m:ctrlPr>
                            <a:rPr lang="cs-CZ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cs-CZ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cs-CZ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.</m:t>
                      </m:r>
                      <m:r>
                        <a:rPr lang="cs-CZ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cs-CZ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cs-CZ" sz="3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Solution</a:t>
                </a:r>
                <a:r>
                  <a:rPr lang="cs-CZ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  <a:p>
                <a:pPr marL="342900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cs-CZ" sz="20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cs-CZ" sz="20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6</m:t>
                    </m:r>
                    <m:r>
                      <a:rPr lang="cs-CZ" sz="20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cs-CZ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/>
                </a:endParaRPr>
              </a:p>
              <a:p>
                <a:pPr marL="342900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cs-CZ" sz="2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𝑑𝑦</m:t>
                            </m:r>
                            <m:r>
                              <a:rPr lang="cs-CZ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cs-CZ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cs-CZ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cs-CZ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cs-CZ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=6</m:t>
                    </m:r>
                    <m:r>
                      <a:rPr lang="cs-CZ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𝑡</m:t>
                    </m:r>
                    <m:r>
                      <a:rPr lang="cs-CZ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  /.</m:t>
                    </m:r>
                    <m:r>
                      <a:rPr lang="cs-CZ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𝑑𝑡</m:t>
                    </m:r>
                  </m:oMath>
                </a14:m>
                <a:endParaRPr lang="cs-CZ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𝑑𝑦</m:t>
                        </m:r>
                        <m: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cs-CZ" sz="20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=6</m:t>
                    </m:r>
                    <m:r>
                      <a:rPr lang="cs-CZ" sz="20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𝑡𝑑𝑡</m:t>
                    </m:r>
                    <m:r>
                      <a:rPr lang="cs-CZ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  /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cs-CZ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cs-CZ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cs-CZ" sz="2000" b="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cs-CZ" sz="20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𝑑𝑦</m:t>
                            </m:r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)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cs-CZ" sz="20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20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cs-CZ" sz="20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cs-CZ" sz="20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0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cs-CZ" sz="20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cs-CZ" sz="20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𝑡𝑑𝑡</m:t>
                        </m:r>
                      </m:e>
                    </m:nary>
                  </m:oMath>
                </a14:m>
                <a:endParaRPr lang="cs-CZ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cs-CZ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cs-CZ" sz="20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sz="20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cs-CZ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cs-CZ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cs-CZ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cs-CZ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20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y</m:t>
                    </m:r>
                    <m:d>
                      <m:dPr>
                        <m:ctrlP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cs-CZ" sz="20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cs-CZ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cs-CZ" sz="20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cs-CZ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cs-CZ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cs-CZ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cs-CZ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cs-CZ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Obdélní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08" y="2373749"/>
                <a:ext cx="8699728" cy="4975593"/>
              </a:xfrm>
              <a:prstGeom prst="rect">
                <a:avLst/>
              </a:prstGeom>
              <a:blipFill rotWithShape="1">
                <a:blip r:embed="rId4"/>
                <a:stretch>
                  <a:fillRect l="-1612" t="-159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409032" y="467469"/>
            <a:ext cx="9287855" cy="677108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First</a:t>
            </a:r>
            <a:r>
              <a:rPr lang="cs-CZ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order</a:t>
            </a:r>
            <a:r>
              <a:rPr lang="cs-CZ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linear</a:t>
            </a:r>
            <a:r>
              <a:rPr lang="cs-CZ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differential</a:t>
            </a:r>
            <a:r>
              <a:rPr lang="cs-CZ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equations</a:t>
            </a:r>
            <a:endParaRPr lang="cs-CZ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17140" y="1403573"/>
                <a:ext cx="9071640" cy="671979"/>
              </a:xfrm>
            </p:spPr>
            <p:txBody>
              <a:bodyPr>
                <a:spAutoFit/>
              </a:bodyPr>
              <a:lstStyle>
                <a:defPPr marL="432000" marR="0" lvl="0" indent="-324000">
                  <a:spcBef>
                    <a:spcPts val="0"/>
                  </a:spcBef>
                  <a:spcAft>
                    <a:spcPts val="1417"/>
                  </a:spcAft>
                  <a:buSzPct val="45000"/>
                  <a:buFont typeface="StarSymbol"/>
                  <a:buNone/>
                  <a:defRPr lang="cs-CZ" sz="32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defPPr>
                <a:lvl1pPr marL="432000" marR="0" lvl="0" indent="-324000">
                  <a:spcBef>
                    <a:spcPts val="0"/>
                  </a:spcBef>
                  <a:spcAft>
                    <a:spcPts val="1417"/>
                  </a:spcAft>
                  <a:buSzPct val="45000"/>
                  <a:buFont typeface="StarSymbol"/>
                  <a:buChar char="●"/>
                  <a:defRPr lang="cs-CZ" sz="32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1pPr>
                <a:lvl2pPr marL="864000" marR="0" lvl="1" indent="-288000">
                  <a:spcBef>
                    <a:spcPts val="0"/>
                  </a:spcBef>
                  <a:spcAft>
                    <a:spcPts val="1134"/>
                  </a:spcAft>
                  <a:buSzPct val="75000"/>
                  <a:buFont typeface="StarSymbol"/>
                  <a:buChar char="–"/>
                  <a:defRPr lang="cs-CZ" sz="28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2pPr>
                <a:lvl3pPr marL="1296000" marR="0" lvl="2" indent="-216000">
                  <a:spcBef>
                    <a:spcPts val="0"/>
                  </a:spcBef>
                  <a:spcAft>
                    <a:spcPts val="850"/>
                  </a:spcAft>
                  <a:buSzPct val="45000"/>
                  <a:buFont typeface="StarSymbol"/>
                  <a:buChar char="●"/>
                  <a:defRPr lang="cs-CZ" sz="24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3pPr>
                <a:lvl4pPr marL="1728000" marR="0" lvl="3" indent="-216000">
                  <a:spcBef>
                    <a:spcPts val="0"/>
                  </a:spcBef>
                  <a:spcAft>
                    <a:spcPts val="567"/>
                  </a:spcAft>
                  <a:buSzPct val="75000"/>
                  <a:buFont typeface="StarSymbol"/>
                  <a:buChar char="–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4pPr>
                <a:lvl5pPr marL="2160000" marR="0" lvl="4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5pPr>
                <a:lvl6pPr marL="2592000" marR="0" lvl="5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6pPr>
                <a:lvl7pPr marL="3024000" marR="0" lvl="6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7pPr>
                <a:lvl8pPr marL="3456000" marR="0" lvl="7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8pPr>
                <a:lvl9pPr marL="3887999" marR="0" lvl="8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9pPr>
              </a:lstStyle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cs-CZ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´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cs-CZ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𝑞</m:t>
                      </m:r>
                      <m:r>
                        <a:rPr lang="cs-CZ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cs-CZ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cs-CZ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17140" y="1403573"/>
                <a:ext cx="9071640" cy="671979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3123" y="6030938"/>
            <a:ext cx="8333889" cy="14531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643584" y="2051645"/>
                <a:ext cx="8712968" cy="3979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cs-CZ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Linear in </a:t>
                </a:r>
                <a:r>
                  <a:rPr lang="cs-CZ" sz="28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y(x)</a:t>
                </a:r>
              </a:p>
              <a:p>
                <a:pPr marL="285750" indent="-28575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cs-CZ" sz="28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p(x) </a:t>
                </a:r>
                <a:r>
                  <a:rPr lang="cs-CZ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and </a:t>
                </a:r>
                <a:r>
                  <a:rPr lang="cs-CZ" sz="28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q(x) </a:t>
                </a:r>
                <a:r>
                  <a:rPr lang="cs-CZ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– </a:t>
                </a:r>
                <a:r>
                  <a:rPr lang="cs-CZ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arbitrary</a:t>
                </a:r>
                <a:r>
                  <a:rPr lang="cs-CZ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cs-CZ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functions</a:t>
                </a:r>
                <a:endParaRPr lang="cs-CZ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cs-CZ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Integration</a:t>
                </a:r>
                <a:r>
                  <a:rPr lang="cs-CZ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cs-CZ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factor</a:t>
                </a:r>
                <a:r>
                  <a:rPr lang="cs-CZ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cs-CZ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method</a:t>
                </a:r>
                <a:endParaRPr lang="cs-CZ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cs-CZ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Trick</a:t>
                </a:r>
                <a:r>
                  <a:rPr lang="cs-CZ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cs-CZ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multiply</a:t>
                </a:r>
                <a:r>
                  <a:rPr lang="cs-CZ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cs-CZ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equation</a:t>
                </a:r>
                <a:r>
                  <a:rPr lang="cs-CZ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by: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cs-CZ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cs-CZ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cs-CZ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cs-CZ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endParaRPr lang="cs-CZ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cs-CZ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´</m:t>
                    </m:r>
                    <m:d>
                      <m:dPr>
                        <m:ctrlPr>
                          <a:rPr lang="cs-CZ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  <m:r>
                      <a:rPr lang="cs-CZ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cs-CZ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cs-CZ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cs-CZ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cs-CZ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  <m:r>
                      <a:rPr lang="cs-CZ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cs-CZ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𝑞</m:t>
                    </m:r>
                    <m:r>
                      <a:rPr lang="cs-CZ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cs-CZ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cs-CZ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endParaRPr lang="cs-CZ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cs-CZ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cs-CZ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cs-CZ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𝑑𝑥</m:t>
                                </m:r>
                              </m:e>
                            </m:nary>
                          </m:sup>
                        </m:sSup>
                      </m:e>
                    </m:d>
                    <m:r>
                      <a:rPr lang="cs-CZ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´</m:t>
                    </m:r>
                    <m:r>
                      <a:rPr lang="cs-CZ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cs-CZ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  <m:r>
                      <a:rPr lang="cs-CZ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/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cs-CZ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cs-CZ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cs-CZ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  <m:r>
                      <a:rPr lang="cs-CZ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cs-CZ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cs-CZ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cs-CZ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cs-CZ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cs-CZ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𝑑𝑥</m:t>
                                </m:r>
                              </m:e>
                            </m:nary>
                          </m:sup>
                        </m:sSup>
                        <m:r>
                          <m:rPr>
                            <m:nor/>
                          </m:rPr>
                          <a:rPr lang="cs-CZ" sz="2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 </m:t>
                        </m:r>
                        <m:r>
                          <a:rPr lang="cs-CZ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cs-CZ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84" y="2051645"/>
                <a:ext cx="8712968" cy="3979294"/>
              </a:xfrm>
              <a:prstGeom prst="rect">
                <a:avLst/>
              </a:prstGeom>
              <a:blipFill rotWithShape="1">
                <a:blip r:embed="rId5"/>
                <a:stretch>
                  <a:fillRect l="-1260" t="-138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9" y="378582"/>
            <a:ext cx="9071640" cy="110799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b="1" baseline="30000" dirty="0">
                <a:solidFill>
                  <a:schemeClr val="tx1"/>
                </a:solidFill>
                <a:latin typeface="+mj-lt"/>
              </a:rPr>
              <a:t>nd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order linear differential equations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sz="2800" b="1" dirty="0">
                <a:solidFill>
                  <a:schemeClr val="tx1"/>
                </a:solidFill>
                <a:latin typeface="+mj-lt"/>
              </a:rPr>
              <a:t>(with constant coefficients)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999" y="1769040"/>
                <a:ext cx="9071640" cy="4642296"/>
              </a:xfrm>
            </p:spPr>
            <p:txBody>
              <a:bodyPr>
                <a:spAutoFit/>
              </a:bodyPr>
              <a:lstStyle>
                <a:defPPr marL="432000" marR="0" lvl="0" indent="-324000">
                  <a:spcBef>
                    <a:spcPts val="0"/>
                  </a:spcBef>
                  <a:spcAft>
                    <a:spcPts val="1417"/>
                  </a:spcAft>
                  <a:buSzPct val="45000"/>
                  <a:buFont typeface="StarSymbol"/>
                  <a:buNone/>
                  <a:defRPr lang="cs-CZ" sz="32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defPPr>
                <a:lvl1pPr marL="432000" marR="0" lvl="0" indent="-324000">
                  <a:spcBef>
                    <a:spcPts val="0"/>
                  </a:spcBef>
                  <a:spcAft>
                    <a:spcPts val="1417"/>
                  </a:spcAft>
                  <a:buSzPct val="45000"/>
                  <a:buFont typeface="StarSymbol"/>
                  <a:buChar char="●"/>
                  <a:defRPr lang="cs-CZ" sz="32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1pPr>
                <a:lvl2pPr marL="864000" marR="0" lvl="1" indent="-288000">
                  <a:spcBef>
                    <a:spcPts val="0"/>
                  </a:spcBef>
                  <a:spcAft>
                    <a:spcPts val="1134"/>
                  </a:spcAft>
                  <a:buSzPct val="75000"/>
                  <a:buFont typeface="StarSymbol"/>
                  <a:buChar char="–"/>
                  <a:defRPr lang="cs-CZ" sz="28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2pPr>
                <a:lvl3pPr marL="1296000" marR="0" lvl="2" indent="-216000">
                  <a:spcBef>
                    <a:spcPts val="0"/>
                  </a:spcBef>
                  <a:spcAft>
                    <a:spcPts val="850"/>
                  </a:spcAft>
                  <a:buSzPct val="45000"/>
                  <a:buFont typeface="StarSymbol"/>
                  <a:buChar char="●"/>
                  <a:defRPr lang="cs-CZ" sz="24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3pPr>
                <a:lvl4pPr marL="1728000" marR="0" lvl="3" indent="-216000">
                  <a:spcBef>
                    <a:spcPts val="0"/>
                  </a:spcBef>
                  <a:spcAft>
                    <a:spcPts val="567"/>
                  </a:spcAft>
                  <a:buSzPct val="75000"/>
                  <a:buFont typeface="StarSymbol"/>
                  <a:buChar char="–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4pPr>
                <a:lvl5pPr marL="2160000" marR="0" lvl="4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5pPr>
                <a:lvl6pPr marL="2592000" marR="0" lvl="5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6pPr>
                <a:lvl7pPr marL="3024000" marR="0" lvl="6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7pPr>
                <a:lvl8pPr marL="3456000" marR="0" lvl="7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8pPr>
                <a:lvl9pPr marL="3887999" marR="0" lvl="8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9pPr>
              </a:lstStyle>
              <a:p>
                <a:pPr marL="457200" indent="-457200"/>
                <a:r>
                  <a:rPr lang="en-US" sz="2800" b="1" dirty="0"/>
                  <a:t>Second order linear</a:t>
                </a:r>
                <a:r>
                  <a:rPr lang="en-US" sz="2800" dirty="0"/>
                  <a:t> differential equation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𝑔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457200" indent="-457200"/>
                <a:r>
                  <a:rPr lang="en-US" sz="2800" dirty="0"/>
                  <a:t>With </a:t>
                </a:r>
                <a:r>
                  <a:rPr lang="en-US" sz="2800" b="1" dirty="0"/>
                  <a:t>constant coefficients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𝑐</m:t>
                      </m:r>
                      <m:r>
                        <a:rPr lang="en-US" sz="2800" i="1">
                          <a:latin typeface="Cambria Math"/>
                        </a:rPr>
                        <m:t>𝑦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𝑡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  <a:p>
                <a:pPr marL="457200" indent="-457200"/>
                <a:r>
                  <a:rPr lang="en-US" sz="2800" b="1" dirty="0" err="1"/>
                  <a:t>Homogen</a:t>
                </a:r>
                <a:r>
                  <a:rPr lang="cs-CZ" sz="2800" b="1" dirty="0"/>
                  <a:t>e</a:t>
                </a:r>
                <a:r>
                  <a:rPr lang="en-US" sz="2800" b="1" dirty="0" err="1"/>
                  <a:t>ous</a:t>
                </a:r>
                <a:r>
                  <a:rPr lang="en-US" sz="2800" b="1" dirty="0"/>
                  <a:t>: </a:t>
                </a:r>
                <a:r>
                  <a:rPr lang="en-US" sz="2800" i="1" dirty="0"/>
                  <a:t>g(t) = 0</a:t>
                </a:r>
              </a:p>
              <a:p>
                <a:pPr marL="457200" indent="-457200"/>
                <a:r>
                  <a:rPr lang="en-US" sz="2800" b="1" dirty="0"/>
                  <a:t>Autonomous:</a:t>
                </a:r>
                <a:r>
                  <a:rPr lang="en-US" sz="2800" dirty="0"/>
                  <a:t> </a:t>
                </a:r>
                <a:r>
                  <a:rPr lang="en-US" sz="2800" i="1" dirty="0"/>
                  <a:t>g(t) = d</a:t>
                </a:r>
                <a:endParaRPr lang="en-US" sz="2800" dirty="0"/>
              </a:p>
              <a:p>
                <a:pPr marL="457200" indent="-457200"/>
                <a:r>
                  <a:rPr lang="en-US" sz="2400" dirty="0"/>
                  <a:t>Let us first find the solution of </a:t>
                </a:r>
                <a:r>
                  <a:rPr lang="en-US" sz="2400" b="1" u="sng" dirty="0" err="1"/>
                  <a:t>homogen</a:t>
                </a:r>
                <a:r>
                  <a:rPr lang="cs-CZ" sz="2400" b="1" u="sng" dirty="0"/>
                  <a:t>e</a:t>
                </a:r>
                <a:r>
                  <a:rPr lang="en-US" sz="2400" b="1" u="sng" dirty="0" err="1"/>
                  <a:t>ous</a:t>
                </a:r>
                <a:r>
                  <a:rPr lang="en-US" sz="2400" dirty="0"/>
                  <a:t> equation:</a:t>
                </a:r>
              </a:p>
              <a:p>
                <a:pPr marL="457200" indent="-457200"/>
                <a:r>
                  <a:rPr lang="en-US" sz="2800" b="1" dirty="0"/>
                  <a:t>Characteristic polynomial:</a:t>
                </a: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999" y="1769040"/>
                <a:ext cx="9071640" cy="4642296"/>
              </a:xfrm>
              <a:blipFill rotWithShape="1">
                <a:blip r:embed="rId3"/>
                <a:stretch>
                  <a:fillRect l="-1075" t="-2231" b="-367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/>
              <p:cNvSpPr txBox="1"/>
              <p:nvPr/>
            </p:nvSpPr>
            <p:spPr>
              <a:xfrm>
                <a:off x="2736625" y="6372125"/>
                <a:ext cx="38158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32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cs-CZ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3200" i="1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cs-CZ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cs-CZ" sz="3200" b="0" i="1" smtClean="0">
                          <a:latin typeface="Cambria Math"/>
                        </a:rPr>
                        <m:t>+</m:t>
                      </m:r>
                      <m:r>
                        <a:rPr lang="cs-CZ" sz="3200" b="0" i="1" smtClean="0">
                          <a:latin typeface="Cambria Math"/>
                        </a:rPr>
                        <m:t>𝑏</m:t>
                      </m:r>
                      <m:r>
                        <a:rPr lang="cs-CZ" sz="3200" b="0" i="1" smtClean="0">
                          <a:latin typeface="Cambria Math"/>
                        </a:rPr>
                        <m:t>𝜆</m:t>
                      </m:r>
                      <m:r>
                        <a:rPr lang="cs-CZ" sz="3200" b="0" i="1" smtClean="0">
                          <a:latin typeface="Cambria Math"/>
                        </a:rPr>
                        <m:t>+</m:t>
                      </m:r>
                      <m:r>
                        <a:rPr lang="cs-CZ" sz="3200" b="0" i="1" smtClean="0">
                          <a:latin typeface="Cambria Math"/>
                        </a:rPr>
                        <m:t>𝑐</m:t>
                      </m:r>
                      <m:r>
                        <a:rPr lang="cs-CZ" sz="3200" b="0" i="1" smtClean="0">
                          <a:latin typeface="Cambria Math"/>
                        </a:rPr>
                        <m:t>=</m:t>
                      </m:r>
                      <m:r>
                        <a:rPr lang="cs-CZ" sz="32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7" name="TextovéPo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25" y="6372125"/>
                <a:ext cx="3815855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9" y="378582"/>
            <a:ext cx="9071640" cy="110799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b="1" dirty="0">
                <a:solidFill>
                  <a:schemeClr val="tx1"/>
                </a:solidFill>
                <a:latin typeface="+mj-lt"/>
              </a:rPr>
              <a:t>2</a:t>
            </a:r>
            <a:r>
              <a:rPr lang="cs-CZ" b="1" baseline="30000" dirty="0">
                <a:solidFill>
                  <a:schemeClr val="tx1"/>
                </a:solidFill>
                <a:latin typeface="+mj-lt"/>
              </a:rPr>
              <a:t>nd</a:t>
            </a:r>
            <a:r>
              <a:rPr lang="cs-CZ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/>
                </a:solidFill>
                <a:latin typeface="+mj-lt"/>
              </a:rPr>
              <a:t>order</a:t>
            </a:r>
            <a:r>
              <a:rPr lang="cs-CZ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/>
                </a:solidFill>
                <a:latin typeface="+mj-lt"/>
              </a:rPr>
              <a:t>linear</a:t>
            </a:r>
            <a:r>
              <a:rPr lang="cs-CZ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/>
                </a:solidFill>
                <a:latin typeface="+mj-lt"/>
              </a:rPr>
              <a:t>differential</a:t>
            </a:r>
            <a:r>
              <a:rPr lang="cs-CZ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/>
                </a:solidFill>
                <a:latin typeface="+mj-lt"/>
              </a:rPr>
              <a:t>equations</a:t>
            </a:r>
            <a:br>
              <a:rPr lang="cs-CZ" b="1" dirty="0">
                <a:solidFill>
                  <a:schemeClr val="tx1"/>
                </a:solidFill>
                <a:latin typeface="+mj-lt"/>
              </a:rPr>
            </a:br>
            <a:r>
              <a:rPr lang="cs-CZ" sz="28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cs-CZ" sz="2800" b="1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cs-CZ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2800" b="1" dirty="0" err="1">
                <a:solidFill>
                  <a:schemeClr val="tx1"/>
                </a:solidFill>
                <a:latin typeface="+mj-lt"/>
              </a:rPr>
              <a:t>constant</a:t>
            </a:r>
            <a:r>
              <a:rPr lang="cs-CZ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2800" b="1" dirty="0" err="1">
                <a:solidFill>
                  <a:schemeClr val="tx1"/>
                </a:solidFill>
                <a:latin typeface="+mj-lt"/>
              </a:rPr>
              <a:t>coefficients</a:t>
            </a:r>
            <a:r>
              <a:rPr lang="cs-CZ" sz="2800" b="1" dirty="0">
                <a:solidFill>
                  <a:schemeClr val="tx1"/>
                </a:solidFill>
                <a:latin typeface="+mj-lt"/>
              </a:rPr>
              <a:t>)</a:t>
            </a:r>
            <a:endParaRPr lang="cs-CZ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447157" y="2836605"/>
            <a:ext cx="921536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cs-CZ" sz="3200" b="1" dirty="0" err="1">
                <a:latin typeface="+mj-lt"/>
              </a:rPr>
              <a:t>Roots</a:t>
            </a:r>
            <a:r>
              <a:rPr lang="cs-CZ" sz="3200" dirty="0">
                <a:latin typeface="+mj-lt"/>
              </a:rPr>
              <a:t> </a:t>
            </a:r>
            <a:r>
              <a:rPr lang="cs-CZ" sz="3200" dirty="0" err="1">
                <a:latin typeface="+mj-lt"/>
              </a:rPr>
              <a:t>of</a:t>
            </a:r>
            <a:r>
              <a:rPr lang="cs-CZ" sz="3200" dirty="0">
                <a:latin typeface="+mj-lt"/>
              </a:rPr>
              <a:t> </a:t>
            </a:r>
            <a:r>
              <a:rPr lang="cs-CZ" sz="3200" dirty="0" err="1">
                <a:latin typeface="+mj-lt"/>
              </a:rPr>
              <a:t>characteristic</a:t>
            </a:r>
            <a:r>
              <a:rPr lang="cs-CZ" sz="3200" dirty="0">
                <a:latin typeface="+mj-lt"/>
              </a:rPr>
              <a:t> </a:t>
            </a:r>
            <a:r>
              <a:rPr lang="cs-CZ" sz="3200" dirty="0" err="1">
                <a:latin typeface="+mj-lt"/>
              </a:rPr>
              <a:t>polynomial</a:t>
            </a:r>
            <a:r>
              <a:rPr lang="cs-CZ" sz="3200" dirty="0">
                <a:latin typeface="+mj-lt"/>
              </a:rPr>
              <a:t> (3 </a:t>
            </a:r>
            <a:r>
              <a:rPr lang="cs-CZ" sz="3200" dirty="0" err="1">
                <a:latin typeface="+mj-lt"/>
              </a:rPr>
              <a:t>possibilities</a:t>
            </a:r>
            <a:r>
              <a:rPr lang="cs-CZ" sz="3200" dirty="0">
                <a:latin typeface="+mj-lt"/>
              </a:rPr>
              <a:t>) :</a:t>
            </a:r>
            <a:endParaRPr lang="cs-CZ" sz="3200" b="1" dirty="0">
              <a:latin typeface="+mj-lt"/>
            </a:endParaRPr>
          </a:p>
          <a:p>
            <a:pPr lvl="2" indent="-457200" hangingPunct="0">
              <a:spcBef>
                <a:spcPts val="1000"/>
              </a:spcBef>
              <a:buSzPct val="45000"/>
              <a:buFont typeface="Arial" pitchFamily="34" charset="0"/>
              <a:buChar char="•"/>
            </a:pPr>
            <a:r>
              <a:rPr lang="cs-CZ" sz="3200" b="1" dirty="0">
                <a:latin typeface="+mj-lt"/>
              </a:rPr>
              <a:t>Real &amp; </a:t>
            </a:r>
            <a:r>
              <a:rPr lang="cs-CZ" sz="3200" b="1" dirty="0" err="1">
                <a:latin typeface="+mj-lt"/>
              </a:rPr>
              <a:t>distinct</a:t>
            </a:r>
            <a:r>
              <a:rPr lang="cs-CZ" sz="3200" b="1" dirty="0">
                <a:latin typeface="+mj-lt"/>
              </a:rPr>
              <a:t>:</a:t>
            </a:r>
            <a:r>
              <a:rPr lang="cs-CZ" sz="3200" dirty="0">
                <a:latin typeface="+mj-lt"/>
              </a:rPr>
              <a:t> </a:t>
            </a:r>
            <a:r>
              <a:rPr lang="cs-CZ" sz="3200" b="1" i="1" dirty="0">
                <a:latin typeface="+mj-lt"/>
              </a:rPr>
              <a:t>r</a:t>
            </a:r>
            <a:r>
              <a:rPr lang="cs-CZ" sz="3200" dirty="0">
                <a:latin typeface="+mj-lt"/>
              </a:rPr>
              <a:t> and </a:t>
            </a:r>
            <a:r>
              <a:rPr lang="cs-CZ" sz="3200" b="1" i="1" dirty="0">
                <a:latin typeface="+mj-lt"/>
              </a:rPr>
              <a:t>s</a:t>
            </a:r>
            <a:r>
              <a:rPr lang="cs-CZ" sz="3200" b="1" dirty="0">
                <a:latin typeface="+mj-lt"/>
              </a:rPr>
              <a:t> </a:t>
            </a:r>
          </a:p>
          <a:p>
            <a:pPr lvl="3" indent="-457200" hangingPunct="0">
              <a:spcBef>
                <a:spcPts val="1000"/>
              </a:spcBef>
              <a:buSzPct val="45000"/>
              <a:buFont typeface="Arial" pitchFamily="34" charset="0"/>
              <a:buChar char="•"/>
            </a:pPr>
            <a:r>
              <a:rPr lang="cs-CZ" sz="3200" b="1" i="1" dirty="0" err="1">
                <a:latin typeface="+mj-lt"/>
              </a:rPr>
              <a:t>y</a:t>
            </a:r>
            <a:r>
              <a:rPr lang="cs-CZ" sz="3200" b="1" i="1" baseline="-25000" dirty="0" err="1">
                <a:latin typeface="+mj-lt"/>
              </a:rPr>
              <a:t>H</a:t>
            </a:r>
            <a:r>
              <a:rPr lang="cs-CZ" sz="3200" b="1" i="1" dirty="0">
                <a:latin typeface="+mj-lt"/>
              </a:rPr>
              <a:t> = c</a:t>
            </a:r>
            <a:r>
              <a:rPr lang="cs-CZ" sz="3200" b="1" i="1" baseline="-33000" dirty="0">
                <a:latin typeface="+mj-lt"/>
              </a:rPr>
              <a:t>1</a:t>
            </a:r>
            <a:r>
              <a:rPr lang="cs-CZ" sz="3200" b="1" i="1" dirty="0">
                <a:latin typeface="+mj-lt"/>
              </a:rPr>
              <a:t>e</a:t>
            </a:r>
            <a:r>
              <a:rPr lang="cs-CZ" sz="3200" b="1" i="1" baseline="33000" dirty="0">
                <a:latin typeface="+mj-lt"/>
              </a:rPr>
              <a:t>rt </a:t>
            </a:r>
            <a:r>
              <a:rPr lang="cs-CZ" sz="3200" b="1" i="1" dirty="0">
                <a:latin typeface="+mj-lt"/>
              </a:rPr>
              <a:t>+ c</a:t>
            </a:r>
            <a:r>
              <a:rPr lang="cs-CZ" sz="3200" b="1" i="1" baseline="-33000" dirty="0">
                <a:latin typeface="+mj-lt"/>
              </a:rPr>
              <a:t>2</a:t>
            </a:r>
            <a:r>
              <a:rPr lang="cs-CZ" sz="3200" b="1" i="1" dirty="0">
                <a:latin typeface="+mj-lt"/>
              </a:rPr>
              <a:t>e</a:t>
            </a:r>
            <a:r>
              <a:rPr lang="cs-CZ" sz="3200" b="1" i="1" baseline="33000" dirty="0">
                <a:latin typeface="+mj-lt"/>
              </a:rPr>
              <a:t>st</a:t>
            </a:r>
          </a:p>
          <a:p>
            <a:pPr lvl="2" indent="-457200" hangingPunct="0">
              <a:spcBef>
                <a:spcPts val="1000"/>
              </a:spcBef>
              <a:buSzPct val="45000"/>
              <a:buFont typeface="Arial" pitchFamily="34" charset="0"/>
              <a:buChar char="•"/>
            </a:pPr>
            <a:r>
              <a:rPr lang="cs-CZ" sz="3200" b="1" dirty="0">
                <a:latin typeface="+mj-lt"/>
              </a:rPr>
              <a:t>Real &amp; </a:t>
            </a:r>
            <a:r>
              <a:rPr lang="cs-CZ" sz="3200" b="1" dirty="0" err="1">
                <a:latin typeface="+mj-lt"/>
              </a:rPr>
              <a:t>equal</a:t>
            </a:r>
            <a:r>
              <a:rPr lang="cs-CZ" sz="3200" b="1" dirty="0">
                <a:latin typeface="+mj-lt"/>
              </a:rPr>
              <a:t>:  </a:t>
            </a:r>
            <a:r>
              <a:rPr lang="cs-CZ" sz="3200" b="1" i="1" dirty="0">
                <a:latin typeface="+mj-lt"/>
              </a:rPr>
              <a:t>r</a:t>
            </a:r>
            <a:r>
              <a:rPr lang="cs-CZ" sz="3200" b="1" dirty="0">
                <a:latin typeface="+mj-lt"/>
              </a:rPr>
              <a:t> </a:t>
            </a:r>
          </a:p>
          <a:p>
            <a:pPr lvl="3" indent="-457200" hangingPunct="0">
              <a:spcBef>
                <a:spcPts val="1000"/>
              </a:spcBef>
              <a:buSzPct val="45000"/>
              <a:buFont typeface="Arial" pitchFamily="34" charset="0"/>
              <a:buChar char="•"/>
            </a:pPr>
            <a:r>
              <a:rPr lang="cs-CZ" sz="3200" b="1" i="1" dirty="0" err="1">
                <a:latin typeface="+mj-lt"/>
              </a:rPr>
              <a:t>y</a:t>
            </a:r>
            <a:r>
              <a:rPr lang="cs-CZ" sz="3200" b="1" i="1" baseline="-25000" dirty="0" err="1">
                <a:latin typeface="+mj-lt"/>
              </a:rPr>
              <a:t>H</a:t>
            </a:r>
            <a:r>
              <a:rPr lang="cs-CZ" sz="3200" b="1" i="1" dirty="0">
                <a:latin typeface="+mj-lt"/>
              </a:rPr>
              <a:t> = c</a:t>
            </a:r>
            <a:r>
              <a:rPr lang="cs-CZ" sz="3200" b="1" i="1" baseline="-33000" dirty="0">
                <a:latin typeface="+mj-lt"/>
              </a:rPr>
              <a:t>1</a:t>
            </a:r>
            <a:r>
              <a:rPr lang="cs-CZ" sz="3200" b="1" i="1" dirty="0">
                <a:latin typeface="+mj-lt"/>
              </a:rPr>
              <a:t>e</a:t>
            </a:r>
            <a:r>
              <a:rPr lang="cs-CZ" sz="3200" b="1" i="1" baseline="33000" dirty="0">
                <a:latin typeface="+mj-lt"/>
              </a:rPr>
              <a:t>rt </a:t>
            </a:r>
            <a:r>
              <a:rPr lang="cs-CZ" sz="3200" b="1" i="1" dirty="0">
                <a:latin typeface="+mj-lt"/>
              </a:rPr>
              <a:t>+ c</a:t>
            </a:r>
            <a:r>
              <a:rPr lang="cs-CZ" sz="3200" b="1" i="1" baseline="-33000" dirty="0">
                <a:latin typeface="+mj-lt"/>
              </a:rPr>
              <a:t>2</a:t>
            </a:r>
            <a:r>
              <a:rPr lang="cs-CZ" sz="3200" b="1" i="1" dirty="0">
                <a:latin typeface="+mj-lt"/>
              </a:rPr>
              <a:t>te</a:t>
            </a:r>
            <a:r>
              <a:rPr lang="cs-CZ" sz="3200" b="1" i="1" baseline="33000" dirty="0">
                <a:latin typeface="+mj-lt"/>
              </a:rPr>
              <a:t>rt</a:t>
            </a:r>
          </a:p>
          <a:p>
            <a:pPr lvl="1" indent="-457200" hangingPunct="0">
              <a:spcBef>
                <a:spcPts val="1000"/>
              </a:spcBef>
              <a:buSzPct val="45000"/>
              <a:buFont typeface="Arial" pitchFamily="34" charset="0"/>
              <a:buChar char="•"/>
            </a:pPr>
            <a:r>
              <a:rPr lang="cs-CZ" sz="3200" b="1" dirty="0" err="1">
                <a:latin typeface="+mj-lt"/>
              </a:rPr>
              <a:t>Complex</a:t>
            </a:r>
            <a:r>
              <a:rPr lang="cs-CZ" sz="3200" b="1" dirty="0">
                <a:latin typeface="+mj-lt"/>
              </a:rPr>
              <a:t> </a:t>
            </a:r>
            <a:r>
              <a:rPr lang="cs-CZ" sz="3200" b="1" dirty="0" err="1">
                <a:latin typeface="+mj-lt"/>
              </a:rPr>
              <a:t>conjugate</a:t>
            </a:r>
            <a:r>
              <a:rPr lang="cs-CZ" sz="3200" b="1" dirty="0">
                <a:latin typeface="+mj-lt"/>
              </a:rPr>
              <a:t>: </a:t>
            </a:r>
            <a:r>
              <a:rPr lang="cs-CZ" sz="3200" b="1" dirty="0">
                <a:latin typeface="+mj-lt"/>
                <a:cs typeface="Arial" pitchFamily="34"/>
              </a:rPr>
              <a:t>α</a:t>
            </a:r>
            <a:r>
              <a:rPr lang="cs-CZ" sz="3200" b="1" baseline="33000" dirty="0">
                <a:latin typeface="+mj-lt"/>
                <a:cs typeface="Arial" pitchFamily="34"/>
              </a:rPr>
              <a:t> </a:t>
            </a:r>
            <a:r>
              <a:rPr lang="cs-CZ" sz="3200" b="1" dirty="0">
                <a:latin typeface="+mj-lt"/>
                <a:cs typeface="Arial" pitchFamily="34"/>
              </a:rPr>
              <a:t>+ βi </a:t>
            </a:r>
            <a:r>
              <a:rPr lang="cs-CZ" sz="3200" dirty="0">
                <a:latin typeface="+mj-lt"/>
                <a:cs typeface="Arial" pitchFamily="34"/>
              </a:rPr>
              <a:t>and</a:t>
            </a:r>
            <a:r>
              <a:rPr lang="cs-CZ" sz="3200" b="1" dirty="0">
                <a:latin typeface="+mj-lt"/>
                <a:cs typeface="Arial" pitchFamily="34"/>
              </a:rPr>
              <a:t> α – βi</a:t>
            </a:r>
            <a:endParaRPr lang="cs-CZ" sz="3200" b="1" dirty="0">
              <a:latin typeface="+mj-lt"/>
            </a:endParaRPr>
          </a:p>
          <a:p>
            <a:pPr lvl="3" indent="-457200" hangingPunct="0">
              <a:spcBef>
                <a:spcPts val="1000"/>
              </a:spcBef>
              <a:buSzPct val="45000"/>
              <a:buFont typeface="Arial" pitchFamily="34" charset="0"/>
              <a:buChar char="•"/>
            </a:pPr>
            <a:r>
              <a:rPr lang="cs-CZ" sz="3200" b="1" i="1" dirty="0" err="1">
                <a:latin typeface="+mj-lt"/>
              </a:rPr>
              <a:t>y</a:t>
            </a:r>
            <a:r>
              <a:rPr lang="cs-CZ" sz="3200" b="1" i="1" baseline="-25000" dirty="0" err="1">
                <a:latin typeface="+mj-lt"/>
              </a:rPr>
              <a:t>H</a:t>
            </a:r>
            <a:r>
              <a:rPr lang="cs-CZ" sz="3200" b="1" i="1" dirty="0">
                <a:latin typeface="+mj-lt"/>
              </a:rPr>
              <a:t> = c</a:t>
            </a:r>
            <a:r>
              <a:rPr lang="cs-CZ" sz="3200" b="1" i="1" baseline="-33000" dirty="0">
                <a:latin typeface="+mj-lt"/>
              </a:rPr>
              <a:t>1</a:t>
            </a:r>
            <a:r>
              <a:rPr lang="cs-CZ" sz="3200" b="1" i="1" dirty="0">
                <a:latin typeface="+mj-lt"/>
              </a:rPr>
              <a:t>e</a:t>
            </a:r>
            <a:r>
              <a:rPr lang="cs-CZ" sz="3200" b="1" i="1" baseline="33000" dirty="0">
                <a:latin typeface="+mj-lt"/>
                <a:cs typeface="Arial" pitchFamily="34"/>
              </a:rPr>
              <a:t>α</a:t>
            </a:r>
            <a:r>
              <a:rPr lang="cs-CZ" sz="3200" b="1" i="1" baseline="33000" dirty="0" err="1">
                <a:latin typeface="+mj-lt"/>
              </a:rPr>
              <a:t>t</a:t>
            </a:r>
            <a:r>
              <a:rPr lang="cs-CZ" sz="3200" b="1" i="1" dirty="0" err="1">
                <a:latin typeface="+mj-lt"/>
              </a:rPr>
              <a:t>cos</a:t>
            </a:r>
            <a:r>
              <a:rPr lang="cs-CZ" sz="3200" b="1" i="1" dirty="0">
                <a:latin typeface="+mj-lt"/>
              </a:rPr>
              <a:t>(</a:t>
            </a:r>
            <a:r>
              <a:rPr lang="cs-CZ" sz="3200" b="1" i="1" dirty="0">
                <a:latin typeface="+mj-lt"/>
                <a:cs typeface="Arial" pitchFamily="34"/>
              </a:rPr>
              <a:t>βt)+c</a:t>
            </a:r>
            <a:r>
              <a:rPr lang="cs-CZ" sz="3200" b="1" i="1" baseline="-33000" dirty="0">
                <a:latin typeface="+mj-lt"/>
                <a:cs typeface="Arial" pitchFamily="34"/>
              </a:rPr>
              <a:t>2</a:t>
            </a:r>
            <a:r>
              <a:rPr lang="cs-CZ" sz="3200" b="1" i="1" dirty="0">
                <a:latin typeface="+mj-lt"/>
                <a:cs typeface="Arial" pitchFamily="34"/>
              </a:rPr>
              <a:t>e</a:t>
            </a:r>
            <a:r>
              <a:rPr lang="cs-CZ" sz="3200" b="1" i="1" baseline="33000" dirty="0">
                <a:latin typeface="+mj-lt"/>
                <a:cs typeface="Arial" pitchFamily="34"/>
              </a:rPr>
              <a:t>α</a:t>
            </a:r>
            <a:r>
              <a:rPr lang="cs-CZ" sz="3200" b="1" i="1" baseline="33000" dirty="0" err="1">
                <a:latin typeface="+mj-lt"/>
                <a:cs typeface="Arial" pitchFamily="34"/>
              </a:rPr>
              <a:t>t</a:t>
            </a:r>
            <a:r>
              <a:rPr lang="cs-CZ" sz="3200" b="1" i="1" dirty="0" err="1">
                <a:latin typeface="+mj-lt"/>
                <a:cs typeface="Arial" pitchFamily="34"/>
              </a:rPr>
              <a:t>sin</a:t>
            </a:r>
            <a:r>
              <a:rPr lang="cs-CZ" sz="3200" b="1" i="1" dirty="0">
                <a:latin typeface="+mj-lt"/>
                <a:cs typeface="Arial" pitchFamily="34"/>
              </a:rPr>
              <a:t>(βt)</a:t>
            </a:r>
          </a:p>
        </p:txBody>
      </p:sp>
      <p:sp>
        <p:nvSpPr>
          <p:cNvPr id="8" name="Obdélník 7"/>
          <p:cNvSpPr/>
          <p:nvPr/>
        </p:nvSpPr>
        <p:spPr>
          <a:xfrm>
            <a:off x="434088" y="1667055"/>
            <a:ext cx="4620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cs-CZ" sz="3200" b="1" dirty="0" err="1"/>
              <a:t>Characteristic</a:t>
            </a:r>
            <a:r>
              <a:rPr lang="cs-CZ" sz="3200" b="1" dirty="0"/>
              <a:t> </a:t>
            </a:r>
            <a:r>
              <a:rPr lang="cs-CZ" sz="3200" b="1" dirty="0" err="1"/>
              <a:t>polynomial</a:t>
            </a:r>
            <a:r>
              <a:rPr lang="cs-CZ" sz="32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/>
              <p:cNvSpPr txBox="1"/>
              <p:nvPr/>
            </p:nvSpPr>
            <p:spPr>
              <a:xfrm>
                <a:off x="2744464" y="2251830"/>
                <a:ext cx="38158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32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cs-CZ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3200" i="1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cs-CZ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cs-CZ" sz="3200" b="0" i="1" smtClean="0">
                          <a:latin typeface="Cambria Math"/>
                        </a:rPr>
                        <m:t>+</m:t>
                      </m:r>
                      <m:r>
                        <a:rPr lang="cs-CZ" sz="3200" b="0" i="1" smtClean="0">
                          <a:latin typeface="Cambria Math"/>
                        </a:rPr>
                        <m:t>𝑏</m:t>
                      </m:r>
                      <m:r>
                        <a:rPr lang="cs-CZ" sz="3200" b="0" i="1" smtClean="0">
                          <a:latin typeface="Cambria Math"/>
                        </a:rPr>
                        <m:t>𝜆</m:t>
                      </m:r>
                      <m:r>
                        <a:rPr lang="cs-CZ" sz="3200" b="0" i="1" smtClean="0">
                          <a:latin typeface="Cambria Math"/>
                        </a:rPr>
                        <m:t>+</m:t>
                      </m:r>
                      <m:r>
                        <a:rPr lang="cs-CZ" sz="3200" b="0" i="1" smtClean="0">
                          <a:latin typeface="Cambria Math"/>
                        </a:rPr>
                        <m:t>𝑐</m:t>
                      </m:r>
                      <m:r>
                        <a:rPr lang="cs-CZ" sz="3200" b="0" i="1" smtClean="0">
                          <a:latin typeface="Cambria Math"/>
                        </a:rPr>
                        <m:t>=</m:t>
                      </m:r>
                      <m:r>
                        <a:rPr lang="cs-CZ" sz="32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9" name="TextovéPo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64" y="2251830"/>
                <a:ext cx="3815855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78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808" y="395461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b="1" dirty="0">
                <a:solidFill>
                  <a:schemeClr val="tx1"/>
                </a:solidFill>
                <a:latin typeface="+mj-lt"/>
              </a:rPr>
              <a:t>2</a:t>
            </a:r>
            <a:r>
              <a:rPr lang="cs-CZ" b="1" baseline="30000" dirty="0">
                <a:solidFill>
                  <a:schemeClr val="tx1"/>
                </a:solidFill>
                <a:latin typeface="+mj-lt"/>
              </a:rPr>
              <a:t>nd</a:t>
            </a:r>
            <a:r>
              <a:rPr lang="cs-CZ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/>
                </a:solidFill>
                <a:latin typeface="+mj-lt"/>
              </a:rPr>
              <a:t>order</a:t>
            </a:r>
            <a:r>
              <a:rPr lang="cs-CZ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/>
                </a:solidFill>
                <a:latin typeface="+mj-lt"/>
              </a:rPr>
              <a:t>linear</a:t>
            </a:r>
            <a:r>
              <a:rPr lang="cs-CZ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/>
                </a:solidFill>
                <a:latin typeface="+mj-lt"/>
              </a:rPr>
              <a:t>differential</a:t>
            </a:r>
            <a:r>
              <a:rPr lang="cs-CZ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/>
                </a:solidFill>
                <a:latin typeface="+mj-lt"/>
              </a:rPr>
              <a:t>equations</a:t>
            </a:r>
            <a:endParaRPr lang="cs-CZ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808" y="1547589"/>
            <a:ext cx="9071640" cy="518347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cs-CZ" sz="4000" dirty="0"/>
              <a:t>Non-</a:t>
            </a:r>
            <a:r>
              <a:rPr lang="cs-CZ" sz="4000" dirty="0" err="1"/>
              <a:t>homogenous</a:t>
            </a:r>
            <a:r>
              <a:rPr lang="cs-CZ" sz="4000" dirty="0"/>
              <a:t>:</a:t>
            </a:r>
          </a:p>
          <a:p>
            <a:pPr marL="457200" indent="-457200"/>
            <a:r>
              <a:rPr lang="cs-CZ" sz="4000" dirty="0"/>
              <a:t>Full </a:t>
            </a:r>
            <a:r>
              <a:rPr lang="cs-CZ" sz="4000" dirty="0" err="1"/>
              <a:t>general</a:t>
            </a:r>
            <a:r>
              <a:rPr lang="cs-CZ" sz="4000" dirty="0"/>
              <a:t> </a:t>
            </a:r>
            <a:r>
              <a:rPr lang="cs-CZ" sz="4000" dirty="0" err="1"/>
              <a:t>solution</a:t>
            </a:r>
            <a:r>
              <a:rPr lang="cs-CZ" sz="4000" dirty="0"/>
              <a:t>:  </a:t>
            </a:r>
          </a:p>
          <a:p>
            <a:pPr marL="457200" indent="-457200"/>
            <a:r>
              <a:rPr lang="cs-CZ" sz="3600" dirty="0">
                <a:latin typeface="+mj-lt"/>
              </a:rPr>
              <a:t>Full </a:t>
            </a:r>
            <a:r>
              <a:rPr lang="cs-CZ" sz="3600" dirty="0" err="1">
                <a:latin typeface="+mj-lt"/>
              </a:rPr>
              <a:t>solution</a:t>
            </a:r>
            <a:r>
              <a:rPr lang="cs-CZ" sz="3600" dirty="0">
                <a:latin typeface="+mj-lt"/>
              </a:rPr>
              <a:t> = </a:t>
            </a:r>
            <a:r>
              <a:rPr lang="cs-CZ" sz="3600" dirty="0" err="1">
                <a:latin typeface="+mj-lt"/>
              </a:rPr>
              <a:t>homogenous</a:t>
            </a:r>
            <a:r>
              <a:rPr lang="cs-CZ" sz="3600" dirty="0">
                <a:latin typeface="+mj-lt"/>
              </a:rPr>
              <a:t> + </a:t>
            </a:r>
            <a:r>
              <a:rPr lang="cs-CZ" sz="3600" dirty="0" err="1">
                <a:latin typeface="+mj-lt"/>
              </a:rPr>
              <a:t>particular</a:t>
            </a:r>
            <a:endParaRPr lang="cs-CZ" sz="3600" dirty="0">
              <a:latin typeface="+mj-lt"/>
            </a:endParaRPr>
          </a:p>
          <a:p>
            <a:pPr marL="457200" indent="-457200"/>
            <a:r>
              <a:rPr lang="cs-CZ" sz="4000" dirty="0" err="1">
                <a:latin typeface="+mj-lt"/>
              </a:rPr>
              <a:t>How</a:t>
            </a:r>
            <a:r>
              <a:rPr lang="cs-CZ" sz="4000" dirty="0">
                <a:latin typeface="+mj-lt"/>
              </a:rPr>
              <a:t> to </a:t>
            </a:r>
            <a:r>
              <a:rPr lang="cs-CZ" sz="4000" dirty="0" err="1">
                <a:latin typeface="+mj-lt"/>
              </a:rPr>
              <a:t>find</a:t>
            </a:r>
            <a:r>
              <a:rPr lang="cs-CZ" sz="4000" dirty="0">
                <a:latin typeface="+mj-lt"/>
              </a:rPr>
              <a:t> </a:t>
            </a:r>
            <a:r>
              <a:rPr lang="cs-CZ" sz="4000" dirty="0" err="1">
                <a:latin typeface="+mj-lt"/>
              </a:rPr>
              <a:t>the</a:t>
            </a:r>
            <a:r>
              <a:rPr lang="cs-CZ" sz="4000" dirty="0">
                <a:latin typeface="+mj-lt"/>
              </a:rPr>
              <a:t> </a:t>
            </a:r>
            <a:r>
              <a:rPr lang="cs-CZ" sz="4000" dirty="0" err="1">
                <a:latin typeface="+mj-lt"/>
              </a:rPr>
              <a:t>particular</a:t>
            </a:r>
            <a:r>
              <a:rPr lang="cs-CZ" sz="4000" dirty="0">
                <a:latin typeface="+mj-lt"/>
              </a:rPr>
              <a:t> </a:t>
            </a:r>
            <a:r>
              <a:rPr lang="cs-CZ" sz="4000" dirty="0" err="1">
                <a:latin typeface="+mj-lt"/>
              </a:rPr>
              <a:t>solution</a:t>
            </a:r>
            <a:r>
              <a:rPr lang="cs-CZ" sz="4000" dirty="0">
                <a:latin typeface="+mj-lt"/>
              </a:rPr>
              <a:t>?</a:t>
            </a:r>
          </a:p>
          <a:p>
            <a:pPr marL="889200" lvl="1" indent="-457200"/>
            <a:r>
              <a:rPr lang="cs-CZ" sz="3600" dirty="0"/>
              <a:t>2 </a:t>
            </a:r>
            <a:r>
              <a:rPr lang="cs-CZ" sz="3600" dirty="0" err="1"/>
              <a:t>solution</a:t>
            </a:r>
            <a:r>
              <a:rPr lang="cs-CZ" sz="3600" dirty="0"/>
              <a:t> </a:t>
            </a:r>
            <a:r>
              <a:rPr lang="cs-CZ" sz="3600" dirty="0" err="1"/>
              <a:t>algorithms</a:t>
            </a:r>
            <a:r>
              <a:rPr lang="cs-CZ" sz="3600" dirty="0"/>
              <a:t>:</a:t>
            </a:r>
          </a:p>
          <a:p>
            <a:pPr marL="1321200" lvl="3" indent="-457200" rtl="0" hangingPunct="0"/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variation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constants</a:t>
            </a:r>
            <a:endParaRPr lang="cs-CZ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21200" lvl="3" indent="-457200" rtl="0" hangingPunct="0"/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special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cs-CZ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undetermined</a:t>
            </a:r>
            <a:r>
              <a:rPr lang="cs-CZ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coefficients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5256336" y="1666705"/>
                <a:ext cx="4601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1" i="1" smtClean="0">
                          <a:latin typeface="Cambria Math"/>
                        </a:rPr>
                        <m:t>𝒂</m:t>
                      </m:r>
                      <m:r>
                        <a:rPr lang="cs-CZ" sz="2400" b="1" i="1" smtClean="0">
                          <a:latin typeface="Cambria Math"/>
                        </a:rPr>
                        <m:t>.</m:t>
                      </m:r>
                      <m:r>
                        <a:rPr lang="cs-CZ" sz="2400" b="1" i="1" smtClean="0">
                          <a:latin typeface="Cambria Math"/>
                        </a:rPr>
                        <m:t>𝒚</m:t>
                      </m:r>
                      <m:r>
                        <a:rPr lang="cs-CZ" sz="2400" b="1" i="1" smtClean="0">
                          <a:latin typeface="Cambria Math"/>
                        </a:rPr>
                        <m:t>´´</m:t>
                      </m:r>
                      <m:d>
                        <m:dPr>
                          <m:ctrlPr>
                            <a:rPr lang="cs-CZ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4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cs-CZ" sz="2400" b="1" i="1" smtClean="0">
                          <a:latin typeface="Cambria Math"/>
                        </a:rPr>
                        <m:t>+</m:t>
                      </m:r>
                      <m:r>
                        <a:rPr lang="cs-CZ" sz="2400" b="1" i="1" smtClean="0">
                          <a:latin typeface="Cambria Math"/>
                        </a:rPr>
                        <m:t>𝒃𝒚</m:t>
                      </m:r>
                      <m:r>
                        <a:rPr lang="cs-CZ" sz="2400" b="1" i="1" smtClean="0">
                          <a:latin typeface="Cambria Math"/>
                        </a:rPr>
                        <m:t>´</m:t>
                      </m:r>
                      <m:d>
                        <m:dPr>
                          <m:ctrlPr>
                            <a:rPr lang="cs-CZ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4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cs-CZ" sz="2400" b="1" i="1" smtClean="0">
                          <a:latin typeface="Cambria Math"/>
                        </a:rPr>
                        <m:t>+</m:t>
                      </m:r>
                      <m:r>
                        <a:rPr lang="cs-CZ" sz="2400" b="1" i="1" smtClean="0">
                          <a:latin typeface="Cambria Math"/>
                        </a:rPr>
                        <m:t>𝒄𝒚</m:t>
                      </m:r>
                      <m:d>
                        <m:dPr>
                          <m:ctrlPr>
                            <a:rPr lang="cs-CZ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4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cs-CZ" sz="2400" b="1" i="1" smtClean="0">
                          <a:latin typeface="Cambria Math"/>
                        </a:rPr>
                        <m:t>=</m:t>
                      </m:r>
                      <m:r>
                        <a:rPr lang="cs-CZ" sz="2400" b="1" i="1" smtClean="0">
                          <a:latin typeface="Cambria Math"/>
                        </a:rPr>
                        <m:t>𝒈</m:t>
                      </m:r>
                      <m:r>
                        <a:rPr lang="cs-CZ" sz="2400" b="1" i="1" smtClean="0">
                          <a:latin typeface="Cambria Math"/>
                        </a:rPr>
                        <m:t>(</m:t>
                      </m:r>
                      <m:r>
                        <a:rPr lang="cs-CZ" sz="2400" b="1" i="1" smtClean="0">
                          <a:latin typeface="Cambria Math"/>
                        </a:rPr>
                        <m:t>𝒕</m:t>
                      </m:r>
                      <m:r>
                        <a:rPr lang="cs-CZ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2400" b="1" dirty="0"/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36" y="1666705"/>
                <a:ext cx="460164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/>
              <p:cNvSpPr txBox="1"/>
              <p:nvPr/>
            </p:nvSpPr>
            <p:spPr>
              <a:xfrm>
                <a:off x="5832400" y="2411685"/>
                <a:ext cx="30844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1" i="1" smtClean="0"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cs-CZ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4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cs-CZ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cs-CZ" sz="2400" b="1" i="1" smtClean="0">
                              <a:latin typeface="Cambria Math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cs-CZ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4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cs-CZ" sz="24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cs-CZ" sz="2400" b="1" i="1" smtClean="0">
                              <a:latin typeface="Cambria Math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cs-CZ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400" b="1" i="1"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cs-CZ" sz="2400" b="1" dirty="0"/>
              </a:p>
            </p:txBody>
          </p:sp>
        </mc:Choice>
        <mc:Fallback xmlns="">
          <p:sp>
            <p:nvSpPr>
              <p:cNvPr id="6" name="TextovéPo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400" y="2411685"/>
                <a:ext cx="308449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808" y="395461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Variation</a:t>
            </a:r>
            <a:r>
              <a:rPr lang="cs-CZ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cs-CZ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constants</a:t>
            </a:r>
            <a:endParaRPr lang="cs-CZ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431800" y="1331565"/>
            <a:ext cx="9071831" cy="5983689"/>
          </a:xfrm>
        </p:spPr>
        <p:txBody>
          <a:bodyPr wrap="square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Never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not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have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to!</a:t>
            </a:r>
          </a:p>
          <a:p>
            <a:pPr marL="457200" indent="-457200"/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Variation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constants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will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follow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864000" lvl="0" indent="-288000" algn="l">
              <a:spcAft>
                <a:spcPts val="1134"/>
              </a:spcAft>
              <a:buNone/>
            </a:pP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 = c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(t)y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 + c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(t)y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(t),</a:t>
            </a:r>
          </a:p>
          <a:p>
            <a:pPr marL="864000" lvl="0" indent="-288000" algn="l">
              <a:spcAft>
                <a:spcPts val="1134"/>
              </a:spcAft>
              <a:buNone/>
            </a:pP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c(t) are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differentiable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functions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cs-CZ" sz="2800" baseline="-33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 are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solutions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homogenous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457200" indent="-457200"/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functions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fulfill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864000" lvl="0" indent="-288000" algn="l">
              <a:spcAft>
                <a:spcPts val="1134"/>
              </a:spcAft>
              <a:buNone/>
            </a:pP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´(t)y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 + c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´(t)y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 = 0</a:t>
            </a:r>
          </a:p>
          <a:p>
            <a:pPr marL="864000" lvl="0" indent="-288000" algn="l">
              <a:spcAft>
                <a:spcPts val="1134"/>
              </a:spcAft>
              <a:buNone/>
            </a:pP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´(t)y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´(t) + c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´(t)y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´(t) = g(t)</a:t>
            </a:r>
          </a:p>
          <a:p>
            <a:pPr marL="457200" lvl="0" indent="-457200" algn="l"/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Solve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´(t) and 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cs-CZ" sz="2800" i="1" baseline="-3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´(t).</a:t>
            </a:r>
          </a:p>
          <a:p>
            <a:pPr marL="457200" indent="-457200"/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Finally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functions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cs-CZ" sz="2800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cs-CZ" sz="2800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cs-CZ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21240" y="323453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Undetermined</a:t>
            </a:r>
            <a:r>
              <a:rPr lang="cs-CZ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coefficients</a:t>
            </a:r>
            <a:endParaRPr lang="cs-CZ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21240" y="1259557"/>
            <a:ext cx="9071640" cy="1102866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342900" indent="-342900"/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Undetermined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coefficients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guess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and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verify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approach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is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much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much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easier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than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variation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of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constants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but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works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only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for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special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right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hand </a:t>
            </a:r>
            <a:r>
              <a:rPr lang="cs-CZ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side</a:t>
            </a:r>
            <a:r>
              <a:rPr lang="cs-CZ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</a:p>
          <a:p>
            <a:pPr marL="0" lvl="0" indent="0"/>
            <a:endParaRPr lang="cs-CZ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814" y="2051646"/>
            <a:ext cx="10098492" cy="535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143768" y="251445"/>
            <a:ext cx="9721080" cy="677108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Undetermined coefficients – simple case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215776" y="1259558"/>
            <a:ext cx="9577064" cy="1195199"/>
          </a:xfrm>
        </p:spPr>
        <p:txBody>
          <a:bodyPr wrap="square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342900" indent="-342900"/>
            <a:r>
              <a:rPr lang="en-US" sz="2400" b="1" dirty="0">
                <a:solidFill>
                  <a:schemeClr val="tx1"/>
                </a:solidFill>
                <a:latin typeface="+mj-lt"/>
              </a:rPr>
              <a:t>Let us have only AUTONOMOUS  differential equation with CONSTANT COEFFICIENTS</a:t>
            </a:r>
          </a:p>
          <a:p>
            <a:pPr marL="774900" lvl="1" indent="-342900"/>
            <a:r>
              <a:rPr lang="en-US" sz="1800" b="1" dirty="0">
                <a:solidFill>
                  <a:schemeClr val="tx1"/>
                </a:solidFill>
                <a:latin typeface="+mj-lt"/>
              </a:rPr>
              <a:t>This is the often case in economics</a:t>
            </a:r>
          </a:p>
        </p:txBody>
      </p:sp>
      <p:sp>
        <p:nvSpPr>
          <p:cNvPr id="7" name="Zástupný symbol pro text 2"/>
          <p:cNvSpPr txBox="1">
            <a:spLocks/>
          </p:cNvSpPr>
          <p:nvPr/>
        </p:nvSpPr>
        <p:spPr>
          <a:xfrm>
            <a:off x="179772" y="2627709"/>
            <a:ext cx="9577064" cy="22057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Right-hand side is only a constant</a:t>
            </a:r>
            <a:r>
              <a:rPr lang="en-US" sz="2400" b="1" dirty="0">
                <a:latin typeface="+mn-lt"/>
              </a:rPr>
              <a:t>, therefore p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articular solution is also only a constant</a:t>
            </a:r>
            <a:r>
              <a:rPr lang="cs-CZ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2400" b="1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2400" b="1" dirty="0" err="1">
                <a:solidFill>
                  <a:schemeClr val="tx1"/>
                </a:solidFill>
                <a:latin typeface="+mn-lt"/>
              </a:rPr>
              <a:t>particular</a:t>
            </a:r>
            <a:r>
              <a:rPr lang="cs-CZ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2400" b="1" dirty="0" err="1">
                <a:solidFill>
                  <a:schemeClr val="tx1"/>
                </a:solidFill>
                <a:latin typeface="+mn-lt"/>
              </a:rPr>
              <a:t>solution</a:t>
            </a:r>
            <a:r>
              <a:rPr lang="cs-CZ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has</a:t>
            </a:r>
            <a:r>
              <a:rPr lang="cs-CZ" sz="2400" b="1" dirty="0">
                <a:solidFill>
                  <a:schemeClr val="tx1"/>
                </a:solidFill>
                <a:latin typeface="+mn-lt"/>
              </a:rPr>
              <a:t> a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 simple form</a:t>
            </a:r>
            <a:r>
              <a:rPr lang="cs-CZ" sz="2400" b="1" dirty="0">
                <a:solidFill>
                  <a:schemeClr val="tx1"/>
                </a:solidFill>
                <a:latin typeface="+mn-lt"/>
              </a:rPr>
              <a:t>: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+mn-lt"/>
              </a:rPr>
              <a:t>y</a:t>
            </a:r>
            <a:r>
              <a:rPr lang="en-US" sz="2400" b="1" i="1" baseline="-25000" dirty="0" err="1">
                <a:solidFill>
                  <a:schemeClr val="tx1"/>
                </a:solidFill>
                <a:latin typeface="+mn-lt"/>
              </a:rPr>
              <a:t>P</a:t>
            </a:r>
            <a:r>
              <a:rPr lang="en-US" sz="2400" b="1" i="1" dirty="0">
                <a:solidFill>
                  <a:schemeClr val="tx1"/>
                </a:solidFill>
                <a:latin typeface="+mn-lt"/>
              </a:rPr>
              <a:t>(t) = A</a:t>
            </a:r>
            <a:endParaRPr lang="en-US" sz="2400" b="1" dirty="0">
              <a:latin typeface="+mn-lt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Plug </a:t>
            </a:r>
            <a:r>
              <a:rPr lang="cs-CZ" sz="2400" b="1" i="1" dirty="0">
                <a:latin typeface="+mn-lt"/>
              </a:rPr>
              <a:t>A</a:t>
            </a:r>
            <a:r>
              <a:rPr lang="cs-CZ" sz="2400" b="1" dirty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into original equation</a:t>
            </a:r>
            <a:r>
              <a:rPr lang="cs-CZ" sz="2400" b="1" dirty="0">
                <a:latin typeface="+mn-lt"/>
              </a:rPr>
              <a:t> </a:t>
            </a:r>
            <a:r>
              <a:rPr lang="cs-CZ" sz="2400" b="1" dirty="0" err="1">
                <a:latin typeface="+mn-lt"/>
              </a:rPr>
              <a:t>instead</a:t>
            </a:r>
            <a:r>
              <a:rPr lang="cs-CZ" sz="2400" b="1" dirty="0">
                <a:latin typeface="+mn-lt"/>
              </a:rPr>
              <a:t> </a:t>
            </a:r>
            <a:r>
              <a:rPr lang="cs-CZ" sz="2400" b="1" dirty="0" err="1">
                <a:latin typeface="+mn-lt"/>
              </a:rPr>
              <a:t>of</a:t>
            </a:r>
            <a:r>
              <a:rPr lang="cs-CZ" sz="2400" b="1" dirty="0">
                <a:latin typeface="+mn-lt"/>
              </a:rPr>
              <a:t> </a:t>
            </a:r>
            <a:r>
              <a:rPr lang="cs-CZ" sz="2400" b="1" i="1" dirty="0">
                <a:latin typeface="+mn-lt"/>
              </a:rPr>
              <a:t>y(t)</a:t>
            </a:r>
            <a:r>
              <a:rPr lang="en-US" sz="2400" b="1" dirty="0">
                <a:latin typeface="+mn-lt"/>
              </a:rPr>
              <a:t> (note that all derivatives of constant function are zero) and compute A</a:t>
            </a:r>
            <a:endParaRPr lang="en-US" sz="2400" b="1" i="1" dirty="0">
              <a:latin typeface="+mn-lt"/>
              <a:sym typeface="Wingdings" pitchFamily="2" charset="2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>
                <a:latin typeface="+mn-lt"/>
                <a:sym typeface="Wingdings" pitchFamily="2" charset="2"/>
              </a:rPr>
              <a:t>Complete solution </a:t>
            </a: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/>
              <p:cNvSpPr txBox="1"/>
              <p:nvPr/>
            </p:nvSpPr>
            <p:spPr>
              <a:xfrm>
                <a:off x="2592040" y="5972015"/>
                <a:ext cx="51125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𝒂</m:t>
                      </m:r>
                      <m:r>
                        <a:rPr lang="en-US" sz="2800" b="1" i="1" smtClean="0">
                          <a:latin typeface="Cambria Math"/>
                        </a:rPr>
                        <m:t>.</m:t>
                      </m:r>
                      <m:r>
                        <a:rPr lang="en-US" sz="2800" b="1" i="1" smtClean="0"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latin typeface="Cambria Math"/>
                        </a:rPr>
                        <m:t>´´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𝒃𝒚</m:t>
                      </m:r>
                      <m:r>
                        <a:rPr lang="en-US" sz="2800" b="1" i="1" smtClean="0">
                          <a:latin typeface="Cambria Math"/>
                        </a:rPr>
                        <m:t>´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𝒄𝒚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ovéPol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40" y="5972015"/>
                <a:ext cx="511256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/>
              <p:cNvSpPr txBox="1"/>
              <p:nvPr/>
            </p:nvSpPr>
            <p:spPr>
              <a:xfrm>
                <a:off x="3352619" y="4398292"/>
                <a:ext cx="25517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ovéPo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19" y="4398292"/>
                <a:ext cx="255178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élník 4"/>
              <p:cNvSpPr/>
              <p:nvPr/>
            </p:nvSpPr>
            <p:spPr>
              <a:xfrm>
                <a:off x="2448024" y="5364013"/>
                <a:ext cx="37972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𝒂</m:t>
                      </m:r>
                      <m:r>
                        <a:rPr lang="en-US" sz="2800" b="1" i="1">
                          <a:latin typeface="Cambria Math"/>
                        </a:rPr>
                        <m:t>𝒚</m:t>
                      </m:r>
                      <m:r>
                        <a:rPr lang="en-US" sz="2800" b="1" i="1">
                          <a:latin typeface="Cambria Math"/>
                        </a:rPr>
                        <m:t>´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𝒃</m:t>
                      </m:r>
                      <m:r>
                        <a:rPr lang="en-US" sz="2800" b="1" i="1"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Obdélní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24" y="5364013"/>
                <a:ext cx="379724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délník 14"/>
          <p:cNvSpPr/>
          <p:nvPr/>
        </p:nvSpPr>
        <p:spPr>
          <a:xfrm>
            <a:off x="719832" y="6002793"/>
            <a:ext cx="2656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Second order </a:t>
            </a:r>
            <a:endParaRPr lang="en-US" sz="2400" dirty="0"/>
          </a:p>
        </p:txBody>
      </p:sp>
      <p:sp>
        <p:nvSpPr>
          <p:cNvPr id="16" name="Obdélník 15"/>
          <p:cNvSpPr/>
          <p:nvPr/>
        </p:nvSpPr>
        <p:spPr>
          <a:xfrm>
            <a:off x="792757" y="5364013"/>
            <a:ext cx="214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First order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2144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9" y="59402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dirty="0" err="1"/>
              <a:t>Final</a:t>
            </a:r>
            <a:r>
              <a:rPr lang="cs-CZ" dirty="0"/>
              <a:t> </a:t>
            </a:r>
            <a:r>
              <a:rPr lang="cs-CZ" dirty="0" err="1"/>
              <a:t>exercises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999" y="1769040"/>
                <a:ext cx="9071640" cy="2877711"/>
              </a:xfrm>
            </p:spPr>
            <p:txBody>
              <a:bodyPr>
                <a:spAutoFit/>
              </a:bodyPr>
              <a:lstStyle>
                <a:defPPr marL="432000" marR="0" lvl="0" indent="-324000">
                  <a:spcBef>
                    <a:spcPts val="0"/>
                  </a:spcBef>
                  <a:spcAft>
                    <a:spcPts val="1417"/>
                  </a:spcAft>
                  <a:buSzPct val="45000"/>
                  <a:buFont typeface="StarSymbol"/>
                  <a:buNone/>
                  <a:defRPr lang="cs-CZ" sz="32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defPPr>
                <a:lvl1pPr marL="432000" marR="0" lvl="0" indent="-324000">
                  <a:spcBef>
                    <a:spcPts val="0"/>
                  </a:spcBef>
                  <a:spcAft>
                    <a:spcPts val="1417"/>
                  </a:spcAft>
                  <a:buSzPct val="45000"/>
                  <a:buFont typeface="StarSymbol"/>
                  <a:buChar char="●"/>
                  <a:defRPr lang="cs-CZ" sz="32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1pPr>
                <a:lvl2pPr marL="864000" marR="0" lvl="1" indent="-288000">
                  <a:spcBef>
                    <a:spcPts val="0"/>
                  </a:spcBef>
                  <a:spcAft>
                    <a:spcPts val="1134"/>
                  </a:spcAft>
                  <a:buSzPct val="75000"/>
                  <a:buFont typeface="StarSymbol"/>
                  <a:buChar char="–"/>
                  <a:defRPr lang="cs-CZ" sz="28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2pPr>
                <a:lvl3pPr marL="1296000" marR="0" lvl="2" indent="-216000">
                  <a:spcBef>
                    <a:spcPts val="0"/>
                  </a:spcBef>
                  <a:spcAft>
                    <a:spcPts val="850"/>
                  </a:spcAft>
                  <a:buSzPct val="45000"/>
                  <a:buFont typeface="StarSymbol"/>
                  <a:buChar char="●"/>
                  <a:defRPr lang="cs-CZ" sz="24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3pPr>
                <a:lvl4pPr marL="1728000" marR="0" lvl="3" indent="-216000">
                  <a:spcBef>
                    <a:spcPts val="0"/>
                  </a:spcBef>
                  <a:spcAft>
                    <a:spcPts val="567"/>
                  </a:spcAft>
                  <a:buSzPct val="75000"/>
                  <a:buFont typeface="StarSymbol"/>
                  <a:buChar char="–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4pPr>
                <a:lvl5pPr marL="2160000" marR="0" lvl="4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5pPr>
                <a:lvl6pPr marL="2592000" marR="0" lvl="5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6pPr>
                <a:lvl7pPr marL="3024000" marR="0" lvl="6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7pPr>
                <a:lvl8pPr marL="3456000" marR="0" lvl="7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8pPr>
                <a:lvl9pPr marL="3887999" marR="0" lvl="8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9pPr>
              </a:lstStyle>
              <a:p>
                <a:pPr marL="457200" indent="-457200"/>
                <a:r>
                  <a:rPr lang="cs-CZ" dirty="0"/>
                  <a:t>Find full </a:t>
                </a:r>
                <a:r>
                  <a:rPr lang="cs-CZ" dirty="0" err="1"/>
                  <a:t>general</a:t>
                </a:r>
                <a:r>
                  <a:rPr lang="cs-CZ" dirty="0"/>
                  <a:t> </a:t>
                </a:r>
                <a:r>
                  <a:rPr lang="cs-CZ" dirty="0" err="1"/>
                  <a:t>solution</a:t>
                </a:r>
                <a:r>
                  <a:rPr lang="cs-CZ" dirty="0"/>
                  <a:t>:</a:t>
                </a:r>
              </a:p>
              <a:p>
                <a:pPr marL="0" indent="0">
                  <a:buNone/>
                </a:pPr>
                <a:r>
                  <a:rPr lang="cs-CZ" i="1" dirty="0"/>
                  <a:t>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𝑦</m:t>
                    </m:r>
                    <m:r>
                      <a:rPr lang="cs-CZ" b="0" i="1" smtClean="0">
                        <a:latin typeface="Cambria Math"/>
                      </a:rPr>
                      <m:t>´´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−</m:t>
                    </m:r>
                    <m:r>
                      <a:rPr lang="cs-CZ" b="0" i="1" smtClean="0">
                        <a:latin typeface="Cambria Math"/>
                      </a:rPr>
                      <m:t>5</m:t>
                    </m:r>
                    <m:r>
                      <a:rPr lang="cs-CZ" b="0" i="1" smtClean="0">
                        <a:latin typeface="Cambria Math"/>
                      </a:rPr>
                      <m:t>𝑦</m:t>
                    </m:r>
                    <m:r>
                      <a:rPr lang="cs-CZ" b="0" i="1" smtClean="0">
                        <a:latin typeface="Cambria Math"/>
                      </a:rPr>
                      <m:t>´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+</m:t>
                    </m:r>
                    <m:r>
                      <a:rPr lang="cs-CZ" b="0" i="1" smtClean="0">
                        <a:latin typeface="Cambria Math"/>
                      </a:rPr>
                      <m:t>6</m:t>
                    </m:r>
                    <m:r>
                      <a:rPr lang="cs-CZ" b="0" i="1" smtClean="0">
                        <a:latin typeface="Cambria Math"/>
                      </a:rPr>
                      <m:t>𝑦</m:t>
                    </m:r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0</m:t>
                    </m:r>
                  </m:oMath>
                </a14:m>
                <a:endParaRPr lang="cs-CZ" i="1" dirty="0"/>
              </a:p>
              <a:p>
                <a:pPr marL="0" indent="0">
                  <a:buNone/>
                </a:pPr>
                <a:r>
                  <a:rPr lang="cs-CZ" i="1" dirty="0"/>
                  <a:t>	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/>
                      </a:rPr>
                      <m:t>𝑦</m:t>
                    </m:r>
                    <m:r>
                      <a:rPr lang="cs-CZ" i="1">
                        <a:latin typeface="Cambria Math"/>
                      </a:rPr>
                      <m:t>´´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cs-CZ" i="1">
                        <a:latin typeface="Cambria Math"/>
                      </a:rPr>
                      <m:t>−</m:t>
                    </m:r>
                    <m:r>
                      <a:rPr lang="cs-CZ" b="0" i="1" smtClean="0">
                        <a:latin typeface="Cambria Math"/>
                      </a:rPr>
                      <m:t>4</m:t>
                    </m:r>
                    <m:r>
                      <a:rPr lang="cs-CZ" i="1">
                        <a:latin typeface="Cambria Math"/>
                      </a:rPr>
                      <m:t>𝑦</m:t>
                    </m:r>
                    <m:r>
                      <a:rPr lang="cs-CZ" i="1">
                        <a:latin typeface="Cambria Math"/>
                      </a:rPr>
                      <m:t>´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−</m:t>
                    </m:r>
                    <m:r>
                      <a:rPr lang="cs-CZ" b="0" i="1" smtClean="0">
                        <a:latin typeface="Cambria Math"/>
                      </a:rPr>
                      <m:t>12</m:t>
                    </m:r>
                    <m:r>
                      <a:rPr lang="cs-CZ" b="0" i="1" smtClean="0">
                        <a:latin typeface="Cambria Math"/>
                      </a:rPr>
                      <m:t>𝑦</m:t>
                    </m:r>
                    <m:r>
                      <a:rPr lang="cs-CZ" i="1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6</m:t>
                    </m:r>
                  </m:oMath>
                </a14:m>
                <a:endParaRPr lang="cs-CZ" i="1" dirty="0"/>
              </a:p>
              <a:p>
                <a:pPr marL="457200" indent="-457200"/>
                <a:r>
                  <a:rPr lang="cs-CZ" dirty="0" err="1"/>
                  <a:t>Solve</a:t>
                </a:r>
                <a:r>
                  <a:rPr lang="cs-CZ" dirty="0"/>
                  <a:t> </a:t>
                </a:r>
                <a:r>
                  <a:rPr lang="cs-CZ" dirty="0" err="1"/>
                  <a:t>initial</a:t>
                </a:r>
                <a:r>
                  <a:rPr lang="cs-CZ" dirty="0"/>
                  <a:t> </a:t>
                </a:r>
                <a:r>
                  <a:rPr lang="cs-CZ" dirty="0" err="1"/>
                  <a:t>value</a:t>
                </a:r>
                <a:r>
                  <a:rPr lang="cs-CZ" dirty="0"/>
                  <a:t> </a:t>
                </a:r>
                <a:r>
                  <a:rPr lang="cs-CZ" dirty="0" err="1"/>
                  <a:t>problem</a:t>
                </a:r>
                <a:r>
                  <a:rPr lang="cs-CZ" dirty="0"/>
                  <a:t> </a:t>
                </a:r>
                <a:r>
                  <a:rPr lang="cs-CZ" sz="2400" dirty="0"/>
                  <a:t>(</a:t>
                </a:r>
                <a:r>
                  <a:rPr lang="cs-CZ" sz="2400" dirty="0" err="1"/>
                  <a:t>note</a:t>
                </a:r>
                <a:r>
                  <a:rPr lang="cs-CZ" sz="2400" dirty="0"/>
                  <a:t> </a:t>
                </a:r>
                <a:r>
                  <a:rPr lang="cs-CZ" sz="2400" dirty="0" err="1"/>
                  <a:t>that</a:t>
                </a:r>
                <a:r>
                  <a:rPr lang="cs-CZ" sz="2400" dirty="0"/>
                  <a:t> </a:t>
                </a:r>
                <a:r>
                  <a:rPr lang="cs-CZ" sz="2400" dirty="0" err="1"/>
                  <a:t>for</a:t>
                </a:r>
                <a:r>
                  <a:rPr lang="cs-CZ" sz="2400" dirty="0"/>
                  <a:t> second </a:t>
                </a:r>
                <a:r>
                  <a:rPr lang="cs-CZ" sz="2400" dirty="0" err="1"/>
                  <a:t>order</a:t>
                </a:r>
                <a:r>
                  <a:rPr lang="cs-CZ" sz="2400" dirty="0"/>
                  <a:t> </a:t>
                </a:r>
                <a:r>
                  <a:rPr lang="cs-CZ" sz="2400" dirty="0" err="1"/>
                  <a:t>differential</a:t>
                </a:r>
                <a:r>
                  <a:rPr lang="cs-CZ" sz="2400" dirty="0"/>
                  <a:t> </a:t>
                </a:r>
                <a:r>
                  <a:rPr lang="cs-CZ" sz="2400" dirty="0" err="1"/>
                  <a:t>equation</a:t>
                </a:r>
                <a:r>
                  <a:rPr lang="cs-CZ" sz="2400" dirty="0"/>
                  <a:t>, </a:t>
                </a:r>
                <a:r>
                  <a:rPr lang="cs-CZ" sz="2400" dirty="0" err="1"/>
                  <a:t>you</a:t>
                </a:r>
                <a:r>
                  <a:rPr lang="cs-CZ" sz="2400" dirty="0"/>
                  <a:t> </a:t>
                </a:r>
                <a:r>
                  <a:rPr lang="cs-CZ" sz="2400" dirty="0" err="1"/>
                  <a:t>need</a:t>
                </a:r>
                <a:r>
                  <a:rPr lang="cs-CZ" sz="2400" dirty="0"/>
                  <a:t> </a:t>
                </a:r>
                <a:r>
                  <a:rPr lang="cs-CZ" sz="2400" dirty="0" err="1"/>
                  <a:t>two</a:t>
                </a:r>
                <a:r>
                  <a:rPr lang="cs-CZ" sz="2400" dirty="0"/>
                  <a:t> </a:t>
                </a:r>
                <a:r>
                  <a:rPr lang="cs-CZ" sz="2400" dirty="0" err="1"/>
                  <a:t>initial</a:t>
                </a:r>
                <a:r>
                  <a:rPr lang="cs-CZ" sz="2400" dirty="0"/>
                  <a:t> </a:t>
                </a:r>
                <a:r>
                  <a:rPr lang="cs-CZ" sz="2400" dirty="0" err="1"/>
                  <a:t>conditions</a:t>
                </a:r>
                <a:r>
                  <a:rPr lang="cs-CZ" sz="2400" dirty="0"/>
                  <a:t>):</a:t>
                </a: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999" y="1769040"/>
                <a:ext cx="9071640" cy="2877711"/>
              </a:xfrm>
              <a:blipFill rotWithShape="1">
                <a:blip r:embed="rId3"/>
                <a:stretch>
                  <a:fillRect l="-1142" t="-4237" b="-572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élník 4"/>
              <p:cNvSpPr/>
              <p:nvPr/>
            </p:nvSpPr>
            <p:spPr>
              <a:xfrm>
                <a:off x="575816" y="5226846"/>
                <a:ext cx="81263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800" b="0" i="1">
                          <a:latin typeface="Cambria Math"/>
                        </a:rPr>
                        <m:t>𝑦</m:t>
                      </m:r>
                      <m:r>
                        <a:rPr lang="cs-CZ" sz="2800" b="0" i="1">
                          <a:latin typeface="Cambria Math"/>
                        </a:rPr>
                        <m:t>´´</m:t>
                      </m:r>
                      <m:d>
                        <m:dPr>
                          <m:ctrlPr>
                            <a:rPr lang="cs-CZ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b="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sz="2800" b="0" i="1">
                          <a:latin typeface="Cambria Math"/>
                        </a:rPr>
                        <m:t>−</m:t>
                      </m:r>
                      <m:r>
                        <a:rPr lang="cs-CZ" sz="2800" b="0" i="1">
                          <a:latin typeface="Cambria Math"/>
                        </a:rPr>
                        <m:t>4</m:t>
                      </m:r>
                      <m:r>
                        <a:rPr lang="cs-CZ" sz="2800" b="0" i="1">
                          <a:latin typeface="Cambria Math"/>
                        </a:rPr>
                        <m:t>𝑦</m:t>
                      </m:r>
                      <m:r>
                        <a:rPr lang="cs-CZ" sz="2800" b="0" i="1">
                          <a:latin typeface="Cambria Math"/>
                        </a:rPr>
                        <m:t>´</m:t>
                      </m:r>
                      <m:d>
                        <m:dPr>
                          <m:ctrlPr>
                            <a:rPr lang="cs-CZ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b="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sz="2800" b="0" i="1" smtClean="0">
                          <a:latin typeface="Cambria Math"/>
                        </a:rPr>
                        <m:t>+</m:t>
                      </m:r>
                      <m:r>
                        <a:rPr lang="cs-CZ" sz="2800" b="0" i="1" smtClean="0">
                          <a:latin typeface="Cambria Math"/>
                        </a:rPr>
                        <m:t>4</m:t>
                      </m:r>
                      <m:r>
                        <a:rPr lang="cs-CZ" sz="2800" b="0" i="1">
                          <a:latin typeface="Cambria Math"/>
                        </a:rPr>
                        <m:t>𝑦</m:t>
                      </m:r>
                      <m:r>
                        <a:rPr lang="cs-CZ" sz="2800" b="0" i="1">
                          <a:latin typeface="Cambria Math"/>
                        </a:rPr>
                        <m:t>=</m:t>
                      </m:r>
                      <m:r>
                        <a:rPr lang="cs-CZ" sz="2800" b="0" i="1">
                          <a:latin typeface="Cambria Math"/>
                        </a:rPr>
                        <m:t>0</m:t>
                      </m:r>
                      <m:r>
                        <a:rPr lang="cs-CZ" sz="2800" b="0" i="1">
                          <a:latin typeface="Cambria Math"/>
                        </a:rPr>
                        <m:t>;    </m:t>
                      </m:r>
                      <m:r>
                        <a:rPr lang="cs-CZ" sz="2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cs-CZ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cs-CZ" sz="2800" b="0" i="1" smtClean="0">
                          <a:latin typeface="Cambria Math"/>
                        </a:rPr>
                        <m:t>=</m:t>
                      </m:r>
                      <m:r>
                        <a:rPr lang="cs-CZ" sz="2800" b="0" i="1" smtClean="0">
                          <a:latin typeface="Cambria Math"/>
                        </a:rPr>
                        <m:t>1</m:t>
                      </m:r>
                      <m:r>
                        <a:rPr lang="cs-CZ" sz="2800" b="0" i="1" smtClean="0">
                          <a:latin typeface="Cambria Math"/>
                        </a:rPr>
                        <m:t>;  </m:t>
                      </m:r>
                      <m:r>
                        <a:rPr lang="cs-CZ" sz="2800" b="0" i="1" smtClean="0">
                          <a:latin typeface="Cambria Math"/>
                        </a:rPr>
                        <m:t>𝑦</m:t>
                      </m:r>
                      <m:r>
                        <a:rPr lang="cs-CZ" sz="2800" b="0" i="1" smtClean="0">
                          <a:latin typeface="Cambria Math"/>
                        </a:rPr>
                        <m:t>´</m:t>
                      </m:r>
                      <m:d>
                        <m:dPr>
                          <m:ctrlPr>
                            <a:rPr lang="cs-CZ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cs-CZ" sz="2800" b="0" i="1" smtClean="0">
                          <a:latin typeface="Cambria Math"/>
                        </a:rPr>
                        <m:t>=−</m:t>
                      </m:r>
                      <m:r>
                        <a:rPr lang="cs-CZ" sz="28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cs-CZ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Obdélní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6" y="5226846"/>
                <a:ext cx="81263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9" y="59402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96267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cs-CZ" dirty="0" err="1"/>
              <a:t>Differential</a:t>
            </a:r>
            <a:r>
              <a:rPr lang="cs-CZ" dirty="0"/>
              <a:t> </a:t>
            </a:r>
            <a:r>
              <a:rPr lang="cs-CZ" dirty="0" err="1"/>
              <a:t>equation</a:t>
            </a:r>
            <a:r>
              <a:rPr lang="cs-CZ" dirty="0"/>
              <a:t>,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order</a:t>
            </a:r>
            <a:r>
              <a:rPr lang="cs-CZ" dirty="0"/>
              <a:t>, second </a:t>
            </a:r>
            <a:r>
              <a:rPr lang="cs-CZ" dirty="0" err="1"/>
              <a:t>order</a:t>
            </a:r>
            <a:endParaRPr lang="cs-CZ" dirty="0"/>
          </a:p>
          <a:p>
            <a:pPr marL="457200" indent="-457200"/>
            <a:r>
              <a:rPr lang="cs-CZ" dirty="0" err="1"/>
              <a:t>Fixed</a:t>
            </a:r>
            <a:r>
              <a:rPr lang="cs-CZ" dirty="0"/>
              <a:t> point/</a:t>
            </a:r>
            <a:r>
              <a:rPr lang="cs-CZ" dirty="0" err="1"/>
              <a:t>steady</a:t>
            </a:r>
            <a:r>
              <a:rPr lang="cs-CZ" dirty="0"/>
              <a:t> </a:t>
            </a:r>
            <a:r>
              <a:rPr lang="cs-CZ" dirty="0" err="1"/>
              <a:t>state</a:t>
            </a:r>
            <a:r>
              <a:rPr lang="cs-CZ" dirty="0"/>
              <a:t>/</a:t>
            </a:r>
            <a:r>
              <a:rPr lang="cs-CZ" dirty="0" err="1"/>
              <a:t>equilibrium</a:t>
            </a:r>
            <a:endParaRPr lang="cs-CZ" dirty="0"/>
          </a:p>
          <a:p>
            <a:pPr marL="457200" indent="-457200"/>
            <a:r>
              <a:rPr lang="cs-CZ" dirty="0"/>
              <a:t>Stability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equilibrium</a:t>
            </a:r>
            <a:endParaRPr lang="cs-CZ" dirty="0"/>
          </a:p>
          <a:p>
            <a:pPr marL="457200" indent="-457200"/>
            <a:r>
              <a:rPr lang="cs-CZ" dirty="0" err="1"/>
              <a:t>Qualitative</a:t>
            </a:r>
            <a:r>
              <a:rPr lang="cs-CZ" dirty="0"/>
              <a:t> </a:t>
            </a:r>
            <a:r>
              <a:rPr lang="cs-CZ" dirty="0" err="1"/>
              <a:t>solution</a:t>
            </a:r>
            <a:r>
              <a:rPr lang="cs-CZ" dirty="0"/>
              <a:t> </a:t>
            </a:r>
          </a:p>
          <a:p>
            <a:pPr marL="432000" lvl="1" indent="0">
              <a:buNone/>
            </a:pPr>
            <a:r>
              <a:rPr lang="cs-CZ" dirty="0"/>
              <a:t>	– </a:t>
            </a:r>
            <a:r>
              <a:rPr lang="cs-CZ" dirty="0" err="1"/>
              <a:t>direction</a:t>
            </a:r>
            <a:r>
              <a:rPr lang="cs-CZ" dirty="0"/>
              <a:t> </a:t>
            </a:r>
            <a:r>
              <a:rPr lang="cs-CZ" dirty="0" err="1"/>
              <a:t>field</a:t>
            </a:r>
            <a:r>
              <a:rPr lang="cs-CZ" dirty="0"/>
              <a:t>, </a:t>
            </a:r>
            <a:r>
              <a:rPr lang="cs-CZ" dirty="0" err="1"/>
              <a:t>phase</a:t>
            </a:r>
            <a:r>
              <a:rPr lang="cs-CZ" dirty="0"/>
              <a:t> diagram</a:t>
            </a:r>
          </a:p>
          <a:p>
            <a:pPr marL="457200" indent="-457200"/>
            <a:r>
              <a:rPr lang="cs-CZ" dirty="0" err="1"/>
              <a:t>Linear</a:t>
            </a:r>
            <a:r>
              <a:rPr lang="cs-CZ" dirty="0"/>
              <a:t>, </a:t>
            </a:r>
            <a:r>
              <a:rPr lang="cs-CZ" dirty="0" err="1"/>
              <a:t>constant</a:t>
            </a:r>
            <a:r>
              <a:rPr lang="cs-CZ" dirty="0"/>
              <a:t> </a:t>
            </a:r>
            <a:r>
              <a:rPr lang="cs-CZ" dirty="0" err="1"/>
              <a:t>coefficients</a:t>
            </a:r>
            <a:r>
              <a:rPr lang="cs-CZ" dirty="0"/>
              <a:t>, </a:t>
            </a:r>
            <a:r>
              <a:rPr lang="cs-CZ" dirty="0" err="1"/>
              <a:t>homogeneous</a:t>
            </a:r>
            <a:r>
              <a:rPr lang="cs-CZ" dirty="0"/>
              <a:t>…</a:t>
            </a:r>
          </a:p>
          <a:p>
            <a:pPr marL="457200" indent="-457200"/>
            <a:r>
              <a:rPr lang="cs-CZ" dirty="0"/>
              <a:t>General </a:t>
            </a:r>
            <a:r>
              <a:rPr lang="cs-CZ" dirty="0" err="1"/>
              <a:t>solution</a:t>
            </a:r>
            <a:r>
              <a:rPr lang="cs-CZ" dirty="0"/>
              <a:t>, </a:t>
            </a:r>
            <a:r>
              <a:rPr lang="cs-CZ" dirty="0" err="1"/>
              <a:t>initial</a:t>
            </a:r>
            <a:r>
              <a:rPr lang="cs-CZ" dirty="0"/>
              <a:t> </a:t>
            </a:r>
            <a:r>
              <a:rPr lang="cs-CZ" dirty="0" err="1"/>
              <a:t>condition</a:t>
            </a:r>
            <a:r>
              <a:rPr lang="cs-CZ" dirty="0"/>
              <a:t>(s)</a:t>
            </a:r>
          </a:p>
          <a:p>
            <a:pPr marL="457200" indent="-457200"/>
            <a:r>
              <a:rPr lang="cs-CZ" dirty="0" err="1"/>
              <a:t>Characteristic</a:t>
            </a:r>
            <a:r>
              <a:rPr lang="cs-CZ" dirty="0"/>
              <a:t> </a:t>
            </a:r>
            <a:r>
              <a:rPr lang="cs-CZ" dirty="0" err="1"/>
              <a:t>polynomial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520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9" y="59402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b="1" dirty="0" err="1"/>
              <a:t>Malthusian</a:t>
            </a:r>
            <a:r>
              <a:rPr lang="cs-CZ" b="1" dirty="0"/>
              <a:t> </a:t>
            </a:r>
            <a:r>
              <a:rPr lang="cs-CZ" b="1" dirty="0" err="1"/>
              <a:t>population</a:t>
            </a:r>
            <a:r>
              <a:rPr lang="cs-CZ" b="1" dirty="0"/>
              <a:t> model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1674817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cs-CZ" dirty="0"/>
              <a:t>Thomas </a:t>
            </a:r>
            <a:r>
              <a:rPr lang="cs-CZ" dirty="0" err="1"/>
              <a:t>Malthus</a:t>
            </a:r>
            <a:r>
              <a:rPr lang="cs-CZ" dirty="0"/>
              <a:t> (1766 – 1834)</a:t>
            </a:r>
          </a:p>
          <a:p>
            <a:pPr marL="889200" lvl="1" indent="-457200"/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population</a:t>
            </a:r>
            <a:r>
              <a:rPr lang="cs-CZ" dirty="0"/>
              <a:t> model</a:t>
            </a:r>
          </a:p>
          <a:p>
            <a:pPr marL="889200" lvl="1" indent="-457200"/>
            <a:r>
              <a:rPr lang="cs-CZ" dirty="0" err="1"/>
              <a:t>Known</a:t>
            </a:r>
            <a:r>
              <a:rPr lang="cs-CZ" dirty="0"/>
              <a:t> as a </a:t>
            </a:r>
            <a:r>
              <a:rPr lang="cs-CZ" dirty="0" err="1"/>
              <a:t>growth</a:t>
            </a:r>
            <a:r>
              <a:rPr lang="cs-CZ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2801863" y="3659921"/>
                <a:ext cx="41764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3600" b="0" i="1" smtClean="0">
                          <a:latin typeface="Cambria Math"/>
                        </a:rPr>
                        <m:t>𝑃</m:t>
                      </m:r>
                      <m:r>
                        <a:rPr lang="cs-CZ" sz="3600" b="0" i="1" smtClean="0">
                          <a:latin typeface="Cambria Math"/>
                        </a:rPr>
                        <m:t>´</m:t>
                      </m:r>
                      <m:d>
                        <m:dPr>
                          <m:ctrlPr>
                            <a:rPr lang="cs-CZ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sz="3600" b="0" i="1" smtClean="0">
                          <a:latin typeface="Cambria Math"/>
                        </a:rPr>
                        <m:t>=</m:t>
                      </m:r>
                      <m:r>
                        <a:rPr lang="cs-CZ" sz="3600" b="0" i="1" smtClean="0">
                          <a:latin typeface="Cambria Math"/>
                        </a:rPr>
                        <m:t>𝑟</m:t>
                      </m:r>
                      <m:r>
                        <a:rPr lang="cs-CZ" sz="3600" b="0" i="1" smtClean="0">
                          <a:latin typeface="Cambria Math"/>
                        </a:rPr>
                        <m:t>.</m:t>
                      </m:r>
                      <m:r>
                        <a:rPr lang="cs-CZ" sz="3600" b="0" i="1" smtClean="0">
                          <a:latin typeface="Cambria Math"/>
                        </a:rPr>
                        <m:t>𝑃</m:t>
                      </m:r>
                      <m:r>
                        <a:rPr lang="cs-CZ" sz="3600" b="0" i="1" smtClean="0">
                          <a:latin typeface="Cambria Math"/>
                        </a:rPr>
                        <m:t>(</m:t>
                      </m:r>
                      <m:r>
                        <a:rPr lang="cs-CZ" sz="3600" b="0" i="1" smtClean="0">
                          <a:latin typeface="Cambria Math"/>
                        </a:rPr>
                        <m:t>𝑡</m:t>
                      </m:r>
                      <m:r>
                        <a:rPr lang="cs-CZ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63" y="3659921"/>
                <a:ext cx="417646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ástupný symbol pro text 2"/>
          <p:cNvSpPr txBox="1">
            <a:spLocks/>
          </p:cNvSpPr>
          <p:nvPr/>
        </p:nvSpPr>
        <p:spPr>
          <a:xfrm>
            <a:off x="354275" y="4931965"/>
            <a:ext cx="9071640" cy="492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a </a:t>
            </a:r>
            <a:r>
              <a:rPr lang="cs-CZ" dirty="0" err="1"/>
              <a:t>differential</a:t>
            </a:r>
            <a:r>
              <a:rPr lang="cs-CZ" dirty="0"/>
              <a:t> </a:t>
            </a:r>
            <a:r>
              <a:rPr lang="cs-CZ" dirty="0" err="1"/>
              <a:t>equation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460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9" y="323453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b="1" dirty="0" err="1"/>
              <a:t>Malthusian</a:t>
            </a:r>
            <a:r>
              <a:rPr lang="cs-CZ" b="1" dirty="0"/>
              <a:t> </a:t>
            </a:r>
            <a:r>
              <a:rPr lang="cs-CZ" b="1" dirty="0" err="1"/>
              <a:t>population</a:t>
            </a:r>
            <a:r>
              <a:rPr lang="cs-CZ" b="1" dirty="0"/>
              <a:t> model</a:t>
            </a:r>
          </a:p>
        </p:txBody>
      </p:sp>
      <p:pic>
        <p:nvPicPr>
          <p:cNvPr id="1026" name="Picture 2" descr="C:\Users\Pepa\Dropbox\ED\ED_vyuka_2014\ED_vyuka_2015\Obr_mathematica\malthus_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68" y="1073479"/>
            <a:ext cx="6656412" cy="641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9" y="59402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b="1" dirty="0" err="1"/>
              <a:t>Logistic</a:t>
            </a:r>
            <a:r>
              <a:rPr lang="cs-CZ" b="1" dirty="0"/>
              <a:t> </a:t>
            </a:r>
            <a:r>
              <a:rPr lang="cs-CZ" b="1" dirty="0" err="1"/>
              <a:t>population</a:t>
            </a:r>
            <a:r>
              <a:rPr lang="cs-CZ" b="1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2520032" y="2051645"/>
                <a:ext cx="49685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3200" b="0" i="1" smtClean="0">
                          <a:latin typeface="Cambria Math"/>
                        </a:rPr>
                        <m:t>𝑃</m:t>
                      </m:r>
                      <m:r>
                        <a:rPr lang="cs-CZ" sz="3200" b="0" i="1" smtClean="0">
                          <a:latin typeface="Cambria Math"/>
                        </a:rPr>
                        <m:t>´</m:t>
                      </m:r>
                      <m:d>
                        <m:dPr>
                          <m:ctrlPr>
                            <a:rPr lang="cs-CZ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sz="3200" b="0" i="1" smtClean="0">
                          <a:latin typeface="Cambria Math"/>
                        </a:rPr>
                        <m:t>=</m:t>
                      </m:r>
                      <m:r>
                        <a:rPr lang="cs-CZ" sz="3200" b="0" i="1" smtClean="0">
                          <a:latin typeface="Cambria Math"/>
                        </a:rPr>
                        <m:t>𝑎</m:t>
                      </m:r>
                      <m:r>
                        <a:rPr lang="cs-CZ" sz="3200" b="0" i="1" smtClean="0">
                          <a:latin typeface="Cambria Math"/>
                        </a:rPr>
                        <m:t>.</m:t>
                      </m:r>
                      <m:r>
                        <a:rPr lang="cs-CZ" sz="3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cs-CZ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sz="32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cs-CZ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32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cs-CZ" sz="3200" b="0" i="1" smtClean="0">
                              <a:latin typeface="Cambria Math"/>
                            </a:rPr>
                            <m:t>.</m:t>
                          </m:r>
                          <m:r>
                            <a:rPr lang="cs-CZ" sz="32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cs-CZ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cs-CZ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32" y="2051645"/>
                <a:ext cx="496855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ástupný symbol pro text 2"/>
          <p:cNvSpPr txBox="1">
            <a:spLocks/>
          </p:cNvSpPr>
          <p:nvPr/>
        </p:nvSpPr>
        <p:spPr>
          <a:xfrm>
            <a:off x="354275" y="3347789"/>
            <a:ext cx="9071640" cy="11644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marL="457200" indent="-457200"/>
            <a:r>
              <a:rPr lang="cs-CZ" dirty="0"/>
              <a:t>No </a:t>
            </a:r>
            <a:r>
              <a:rPr lang="cs-CZ" dirty="0" err="1"/>
              <a:t>indefinite</a:t>
            </a:r>
            <a:r>
              <a:rPr lang="cs-CZ" dirty="0"/>
              <a:t> </a:t>
            </a:r>
            <a:r>
              <a:rPr lang="cs-CZ" dirty="0" err="1"/>
              <a:t>growth</a:t>
            </a:r>
            <a:endParaRPr lang="cs-CZ" dirty="0"/>
          </a:p>
          <a:p>
            <a:pPr marL="457200" indent="-457200"/>
            <a:r>
              <a:rPr lang="cs-CZ" dirty="0" err="1"/>
              <a:t>Stable</a:t>
            </a:r>
            <a:r>
              <a:rPr lang="cs-CZ" dirty="0"/>
              <a:t> </a:t>
            </a:r>
            <a:r>
              <a:rPr lang="cs-CZ" dirty="0" err="1"/>
              <a:t>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2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9" y="179437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b="1" dirty="0" err="1"/>
              <a:t>Logistic</a:t>
            </a:r>
            <a:r>
              <a:rPr lang="cs-CZ" b="1" dirty="0"/>
              <a:t> </a:t>
            </a:r>
            <a:r>
              <a:rPr lang="cs-CZ" b="1" dirty="0" err="1"/>
              <a:t>population</a:t>
            </a:r>
            <a:r>
              <a:rPr lang="cs-CZ" b="1" dirty="0"/>
              <a:t> model</a:t>
            </a:r>
          </a:p>
        </p:txBody>
      </p:sp>
      <p:pic>
        <p:nvPicPr>
          <p:cNvPr id="2050" name="Picture 2" descr="C:\Users\Pepa\Dropbox\ED\ED_vyuka_2014\ED_vyuka_2015\Obr_mathematica\logistic_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93" y="899517"/>
            <a:ext cx="6633344" cy="657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1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647824" y="1403573"/>
                <a:ext cx="9071640" cy="6126485"/>
              </a:xfrm>
            </p:spPr>
            <p:txBody>
              <a:bodyPr>
                <a:spAutoFit/>
              </a:bodyPr>
              <a:lstStyle>
                <a:defPPr marL="432000" marR="0" lvl="0" indent="-324000">
                  <a:spcBef>
                    <a:spcPts val="0"/>
                  </a:spcBef>
                  <a:spcAft>
                    <a:spcPts val="1417"/>
                  </a:spcAft>
                  <a:buSzPct val="45000"/>
                  <a:buFont typeface="StarSymbol"/>
                  <a:buNone/>
                  <a:defRPr lang="cs-CZ" sz="32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defPPr>
                <a:lvl1pPr marL="432000" marR="0" lvl="0" indent="-324000">
                  <a:spcBef>
                    <a:spcPts val="0"/>
                  </a:spcBef>
                  <a:spcAft>
                    <a:spcPts val="1417"/>
                  </a:spcAft>
                  <a:buSzPct val="45000"/>
                  <a:buFont typeface="StarSymbol"/>
                  <a:buChar char="●"/>
                  <a:defRPr lang="cs-CZ" sz="32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1pPr>
                <a:lvl2pPr marL="864000" marR="0" lvl="1" indent="-288000">
                  <a:spcBef>
                    <a:spcPts val="0"/>
                  </a:spcBef>
                  <a:spcAft>
                    <a:spcPts val="1134"/>
                  </a:spcAft>
                  <a:buSzPct val="75000"/>
                  <a:buFont typeface="StarSymbol"/>
                  <a:buChar char="–"/>
                  <a:defRPr lang="cs-CZ" sz="28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2pPr>
                <a:lvl3pPr marL="1296000" marR="0" lvl="2" indent="-216000">
                  <a:spcBef>
                    <a:spcPts val="0"/>
                  </a:spcBef>
                  <a:spcAft>
                    <a:spcPts val="850"/>
                  </a:spcAft>
                  <a:buSzPct val="45000"/>
                  <a:buFont typeface="StarSymbol"/>
                  <a:buChar char="●"/>
                  <a:defRPr lang="cs-CZ" sz="24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3pPr>
                <a:lvl4pPr marL="1728000" marR="0" lvl="3" indent="-216000">
                  <a:spcBef>
                    <a:spcPts val="0"/>
                  </a:spcBef>
                  <a:spcAft>
                    <a:spcPts val="567"/>
                  </a:spcAft>
                  <a:buSzPct val="75000"/>
                  <a:buFont typeface="StarSymbol"/>
                  <a:buChar char="–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4pPr>
                <a:lvl5pPr marL="2160000" marR="0" lvl="4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5pPr>
                <a:lvl6pPr marL="2592000" marR="0" lvl="5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6pPr>
                <a:lvl7pPr marL="3024000" marR="0" lvl="6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7pPr>
                <a:lvl8pPr marL="3456000" marR="0" lvl="7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8pPr>
                <a:lvl9pPr marL="3887999" marR="0" lvl="8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9pPr>
              </a:lstStyle>
              <a:p>
                <a:pPr marL="457200" indent="-457200"/>
                <a:r>
                  <a:rPr lang="cs-CZ" b="1" dirty="0"/>
                  <a:t>D</a:t>
                </a:r>
                <a:r>
                  <a:rPr lang="cs-CZ" b="1" dirty="0" err="1"/>
                  <a:t>ifferential</a:t>
                </a:r>
                <a:r>
                  <a:rPr lang="cs-CZ" b="1" dirty="0"/>
                  <a:t> </a:t>
                </a:r>
                <a:r>
                  <a:rPr lang="cs-CZ" b="1" dirty="0" err="1"/>
                  <a:t>equation</a:t>
                </a:r>
                <a:r>
                  <a:rPr lang="cs-CZ" b="1" dirty="0"/>
                  <a:t> </a:t>
                </a:r>
                <a:r>
                  <a:rPr lang="cs-CZ" sz="2400" dirty="0"/>
                  <a:t>(</a:t>
                </a:r>
                <a:r>
                  <a:rPr lang="cs-CZ" sz="2400" dirty="0" err="1"/>
                  <a:t>ordinary</a:t>
                </a:r>
                <a:r>
                  <a:rPr lang="cs-CZ" sz="2400" dirty="0"/>
                  <a:t>, n-</a:t>
                </a:r>
                <a:r>
                  <a:rPr lang="cs-CZ" sz="2400" dirty="0" err="1"/>
                  <a:t>th</a:t>
                </a:r>
                <a:r>
                  <a:rPr lang="cs-CZ" sz="2400" dirty="0"/>
                  <a:t> </a:t>
                </a:r>
                <a:r>
                  <a:rPr lang="cs-CZ" sz="2400" dirty="0" err="1"/>
                  <a:t>order</a:t>
                </a:r>
                <a:r>
                  <a:rPr lang="cs-CZ" sz="2400" dirty="0"/>
                  <a:t>)</a:t>
                </a:r>
                <a:r>
                  <a:rPr lang="cs-CZ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/>
                            </a:rPr>
                            <m:t>𝑥</m:t>
                          </m:r>
                          <m:r>
                            <a:rPr lang="cs-CZ" i="1">
                              <a:latin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cs-CZ" i="1">
                              <a:latin typeface="Cambria Math"/>
                            </a:rPr>
                            <m:t>,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  <m:r>
                            <a:rPr lang="cs-CZ" i="1">
                              <a:latin typeface="Cambria Math"/>
                            </a:rPr>
                            <m:t>´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cs-CZ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´´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cs-CZ" i="1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cs-CZ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dirty="0"/>
              </a:p>
              <a:p>
                <a:pPr marL="457200" lvl="0" indent="-457200" algn="l"/>
                <a:r>
                  <a:rPr lang="cs-CZ" sz="2000" b="1" dirty="0" err="1"/>
                  <a:t>Order</a:t>
                </a:r>
                <a:r>
                  <a:rPr lang="cs-CZ" sz="2000" dirty="0"/>
                  <a:t> </a:t>
                </a:r>
                <a:r>
                  <a:rPr lang="cs-CZ" sz="2000" dirty="0" err="1"/>
                  <a:t>of</a:t>
                </a:r>
                <a:r>
                  <a:rPr lang="cs-CZ" sz="2000" dirty="0"/>
                  <a:t> </a:t>
                </a:r>
                <a:r>
                  <a:rPr lang="cs-CZ" sz="2000" dirty="0" err="1"/>
                  <a:t>diff</a:t>
                </a:r>
                <a:r>
                  <a:rPr lang="cs-CZ" sz="2000" dirty="0"/>
                  <a:t>. </a:t>
                </a:r>
                <a:r>
                  <a:rPr lang="cs-CZ" sz="2000" dirty="0" err="1"/>
                  <a:t>eq</a:t>
                </a:r>
                <a:r>
                  <a:rPr lang="cs-CZ" sz="2000" dirty="0"/>
                  <a:t>. = </a:t>
                </a:r>
                <a:r>
                  <a:rPr lang="cs-CZ" sz="2000" dirty="0" err="1"/>
                  <a:t>the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largest</a:t>
                </a:r>
                <a:r>
                  <a:rPr lang="cs-CZ" sz="2000" dirty="0"/>
                  <a:t> </a:t>
                </a:r>
                <a:r>
                  <a:rPr lang="cs-CZ" sz="2000" dirty="0" err="1"/>
                  <a:t>derivative</a:t>
                </a:r>
                <a:r>
                  <a:rPr lang="cs-CZ" sz="2000" dirty="0"/>
                  <a:t> in </a:t>
                </a:r>
                <a:r>
                  <a:rPr lang="cs-CZ" sz="2000" dirty="0" err="1"/>
                  <a:t>the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differential</a:t>
                </a:r>
                <a:r>
                  <a:rPr lang="cs-CZ" sz="2000" dirty="0"/>
                  <a:t> </a:t>
                </a:r>
                <a:r>
                  <a:rPr lang="cs-CZ" sz="2000" dirty="0" err="1"/>
                  <a:t>equation</a:t>
                </a:r>
                <a:r>
                  <a:rPr lang="cs-CZ" sz="2000" dirty="0"/>
                  <a:t>.</a:t>
                </a:r>
              </a:p>
              <a:p>
                <a:pPr algn="l"/>
                <a:r>
                  <a:rPr lang="cs-CZ" b="1" dirty="0" err="1"/>
                  <a:t>First</a:t>
                </a:r>
                <a:r>
                  <a:rPr lang="cs-CZ" b="1" dirty="0"/>
                  <a:t> </a:t>
                </a:r>
                <a:r>
                  <a:rPr lang="cs-CZ" b="1" dirty="0" err="1"/>
                  <a:t>order</a:t>
                </a:r>
                <a:r>
                  <a:rPr lang="cs-CZ" b="1" dirty="0"/>
                  <a:t> </a:t>
                </a:r>
                <a:r>
                  <a:rPr lang="cs-CZ" b="1" dirty="0" err="1"/>
                  <a:t>differential</a:t>
                </a:r>
                <a:r>
                  <a:rPr lang="cs-CZ" b="1" dirty="0"/>
                  <a:t> </a:t>
                </a:r>
                <a:r>
                  <a:rPr lang="cs-CZ" b="1" dirty="0" err="1"/>
                  <a:t>equation</a:t>
                </a:r>
                <a:endParaRPr lang="cs-CZ" b="1" dirty="0"/>
              </a:p>
              <a:p>
                <a:pPr marL="576000" lvl="1" indent="0" algn="l">
                  <a:buNone/>
                </a:pPr>
                <a:r>
                  <a:rPr lang="cs-CZ" b="1" dirty="0"/>
                  <a:t>     	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/>
                          </a:rPr>
                          <m:t>𝑥</m:t>
                        </m:r>
                        <m:r>
                          <a:rPr lang="cs-CZ" i="1">
                            <a:latin typeface="Cambria Math"/>
                          </a:rPr>
                          <m:t>,</m:t>
                        </m:r>
                        <m:r>
                          <a:rPr lang="cs-CZ" i="1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cs-CZ" i="1">
                            <a:latin typeface="Cambria Math"/>
                          </a:rPr>
                          <m:t>,</m:t>
                        </m:r>
                        <m:r>
                          <a:rPr lang="cs-CZ" i="1">
                            <a:latin typeface="Cambria Math"/>
                          </a:rPr>
                          <m:t>𝑦</m:t>
                        </m:r>
                        <m:r>
                          <a:rPr lang="cs-CZ" i="1">
                            <a:latin typeface="Cambria Math"/>
                          </a:rPr>
                          <m:t>´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cs-CZ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b="1" dirty="0"/>
              </a:p>
              <a:p>
                <a:pPr marL="57600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dirty="0">
                          <a:latin typeface="Cambria Math"/>
                        </a:rPr>
                        <m:t>	</m:t>
                      </m:r>
                      <m:r>
                        <a:rPr lang="cs-CZ" i="1">
                          <a:latin typeface="Cambria Math"/>
                        </a:rPr>
                        <m:t>𝑦</m:t>
                      </m:r>
                      <m:r>
                        <a:rPr lang="cs-CZ" i="1">
                          <a:latin typeface="Cambria Math"/>
                        </a:rPr>
                        <m:t>´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/>
                            </a:rPr>
                            <m:t>𝑑𝑦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(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cs-CZ" b="0" i="1" smtClean="0">
                              <a:latin typeface="Cambria Math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</a:endParaRPr>
              </a:p>
              <a:p>
                <a:pPr marL="457200" indent="-457200"/>
                <a:r>
                  <a:rPr lang="cs-CZ" dirty="0"/>
                  <a:t>In </a:t>
                </a:r>
                <a:r>
                  <a:rPr lang="cs-CZ" dirty="0" err="1"/>
                  <a:t>economics</a:t>
                </a:r>
                <a:r>
                  <a:rPr lang="cs-CZ" dirty="0"/>
                  <a:t>, </a:t>
                </a:r>
                <a:r>
                  <a:rPr lang="cs-CZ" dirty="0" err="1"/>
                  <a:t>variables</a:t>
                </a:r>
                <a:r>
                  <a:rPr lang="cs-CZ" dirty="0"/>
                  <a:t> </a:t>
                </a:r>
                <a:r>
                  <a:rPr lang="cs-CZ" dirty="0" err="1"/>
                  <a:t>evolve</a:t>
                </a:r>
                <a:r>
                  <a:rPr lang="cs-CZ" dirty="0"/>
                  <a:t> in </a:t>
                </a:r>
                <a:r>
                  <a:rPr lang="cs-CZ" dirty="0" err="1"/>
                  <a:t>time</a:t>
                </a:r>
                <a:r>
                  <a:rPr lang="cs-CZ" dirty="0"/>
                  <a:t> </a:t>
                </a:r>
                <a:r>
                  <a:rPr lang="cs-CZ" i="1" dirty="0"/>
                  <a:t>t:</a:t>
                </a:r>
              </a:p>
              <a:p>
                <a:pPr lvl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/>
                            </a:rPr>
                            <m:t>𝑑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cs-CZ" i="1">
                              <a:latin typeface="Cambria Math"/>
                            </a:rPr>
                            <m:t>(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cs-CZ" i="1">
                              <a:latin typeface="Cambria Math"/>
                            </a:rPr>
                            <m:t>𝑑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cs-CZ" i="1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cs-CZ" i="1">
                              <a:latin typeface="Cambria Math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cs-CZ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47824" y="1403573"/>
                <a:ext cx="9071640" cy="6126485"/>
              </a:xfrm>
              <a:blipFill>
                <a:blip r:embed="rId3"/>
                <a:stretch>
                  <a:fillRect l="-1277" t="-19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adpis 3"/>
          <p:cNvSpPr txBox="1">
            <a:spLocks noGrp="1"/>
          </p:cNvSpPr>
          <p:nvPr>
            <p:ph type="title" idx="4294967295"/>
          </p:nvPr>
        </p:nvSpPr>
        <p:spPr>
          <a:xfrm>
            <a:off x="0" y="471446"/>
            <a:ext cx="10080000" cy="677108"/>
          </a:xfrm>
          <a:solidFill>
            <a:schemeClr val="bg1"/>
          </a:solidFill>
        </p:spPr>
        <p:txBody>
          <a:bodyPr wrap="square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b="1" dirty="0">
                <a:solidFill>
                  <a:schemeClr val="tx1"/>
                </a:solidFill>
              </a:rPr>
              <a:t>Basic </a:t>
            </a:r>
            <a:r>
              <a:rPr lang="cs-CZ" b="1" dirty="0" err="1">
                <a:solidFill>
                  <a:schemeClr val="tx1"/>
                </a:solidFill>
              </a:rPr>
              <a:t>definitions</a:t>
            </a:r>
            <a:r>
              <a:rPr lang="cs-CZ" b="1" dirty="0">
                <a:solidFill>
                  <a:schemeClr val="tx1"/>
                </a:solidFill>
              </a:rPr>
              <a:t>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808" y="1547589"/>
                <a:ext cx="9289032" cy="3587649"/>
              </a:xfrm>
            </p:spPr>
            <p:txBody>
              <a:bodyPr wrap="square">
                <a:spAutoFit/>
              </a:bodyPr>
              <a:lstStyle>
                <a:defPPr marL="432000" marR="0" lvl="0" indent="-324000">
                  <a:spcBef>
                    <a:spcPts val="0"/>
                  </a:spcBef>
                  <a:spcAft>
                    <a:spcPts val="1417"/>
                  </a:spcAft>
                  <a:buSzPct val="45000"/>
                  <a:buFont typeface="StarSymbol"/>
                  <a:buNone/>
                  <a:defRPr lang="cs-CZ" sz="32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defPPr>
                <a:lvl1pPr marL="432000" marR="0" lvl="0" indent="-324000">
                  <a:spcBef>
                    <a:spcPts val="0"/>
                  </a:spcBef>
                  <a:spcAft>
                    <a:spcPts val="1417"/>
                  </a:spcAft>
                  <a:buSzPct val="45000"/>
                  <a:buFont typeface="StarSymbol"/>
                  <a:buChar char="●"/>
                  <a:defRPr lang="cs-CZ" sz="32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1pPr>
                <a:lvl2pPr marL="864000" marR="0" lvl="1" indent="-288000">
                  <a:spcBef>
                    <a:spcPts val="0"/>
                  </a:spcBef>
                  <a:spcAft>
                    <a:spcPts val="1134"/>
                  </a:spcAft>
                  <a:buSzPct val="75000"/>
                  <a:buFont typeface="StarSymbol"/>
                  <a:buChar char="–"/>
                  <a:defRPr lang="cs-CZ" sz="28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2pPr>
                <a:lvl3pPr marL="1296000" marR="0" lvl="2" indent="-216000">
                  <a:spcBef>
                    <a:spcPts val="0"/>
                  </a:spcBef>
                  <a:spcAft>
                    <a:spcPts val="850"/>
                  </a:spcAft>
                  <a:buSzPct val="45000"/>
                  <a:buFont typeface="StarSymbol"/>
                  <a:buChar char="●"/>
                  <a:defRPr lang="cs-CZ" sz="24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3pPr>
                <a:lvl4pPr marL="1728000" marR="0" lvl="3" indent="-216000">
                  <a:spcBef>
                    <a:spcPts val="0"/>
                  </a:spcBef>
                  <a:spcAft>
                    <a:spcPts val="567"/>
                  </a:spcAft>
                  <a:buSzPct val="75000"/>
                  <a:buFont typeface="StarSymbol"/>
                  <a:buChar char="–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4pPr>
                <a:lvl5pPr marL="2160000" marR="0" lvl="4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5pPr>
                <a:lvl6pPr marL="2592000" marR="0" lvl="5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6pPr>
                <a:lvl7pPr marL="3024000" marR="0" lvl="6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7pPr>
                <a:lvl8pPr marL="3456000" marR="0" lvl="7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8pPr>
                <a:lvl9pPr marL="3887999" marR="0" lvl="8" indent="-216000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defRPr lang="cs-CZ" sz="2000" b="0" i="0" u="none" strike="noStrike">
                    <a:ln>
                      <a:noFill/>
                    </a:ln>
                    <a:latin typeface="Arial" pitchFamily="18"/>
                    <a:ea typeface="Tahoma" pitchFamily="2"/>
                    <a:cs typeface="Tahoma" pitchFamily="2"/>
                  </a:defRPr>
                </a:lvl9pPr>
              </a:lstStyle>
              <a:p>
                <a:pPr marL="457200" indent="-457200"/>
                <a:r>
                  <a:rPr lang="cs-CZ" sz="2800" dirty="0"/>
                  <a:t>Function </a:t>
                </a:r>
                <a:r>
                  <a:rPr lang="cs-CZ" sz="2800" i="1" dirty="0"/>
                  <a:t>y(x)</a:t>
                </a:r>
                <a:r>
                  <a:rPr lang="cs-CZ" sz="2800" dirty="0"/>
                  <a:t>, </a:t>
                </a:r>
                <a:r>
                  <a:rPr lang="cs-CZ" sz="2800" dirty="0" err="1"/>
                  <a:t>which</a:t>
                </a:r>
                <a:r>
                  <a:rPr lang="cs-CZ" sz="2800" dirty="0"/>
                  <a:t> </a:t>
                </a:r>
                <a:r>
                  <a:rPr lang="cs-CZ" sz="2800" dirty="0" err="1"/>
                  <a:t>satisfies</a:t>
                </a:r>
                <a:r>
                  <a:rPr lang="cs-CZ" sz="2800" dirty="0"/>
                  <a:t> </a:t>
                </a:r>
                <a:r>
                  <a:rPr lang="cs-CZ" sz="2800" dirty="0" err="1"/>
                  <a:t>exactly</a:t>
                </a:r>
                <a:r>
                  <a:rPr lang="cs-CZ" sz="2800" dirty="0"/>
                  <a:t> a </a:t>
                </a:r>
                <a:r>
                  <a:rPr lang="cs-CZ" sz="2800" dirty="0" err="1"/>
                  <a:t>differential</a:t>
                </a:r>
                <a:r>
                  <a:rPr lang="cs-CZ" sz="2800" dirty="0"/>
                  <a:t> </a:t>
                </a:r>
                <a:r>
                  <a:rPr lang="cs-CZ" sz="2800" dirty="0" err="1"/>
                  <a:t>equation</a:t>
                </a:r>
                <a:r>
                  <a:rPr lang="cs-CZ" sz="2800" dirty="0"/>
                  <a:t> </a:t>
                </a:r>
                <a:r>
                  <a:rPr lang="cs-CZ" sz="2800" dirty="0" err="1"/>
                  <a:t>is</a:t>
                </a:r>
                <a:r>
                  <a:rPr lang="cs-CZ" sz="2800" dirty="0"/>
                  <a:t> </a:t>
                </a:r>
                <a:r>
                  <a:rPr lang="cs-CZ" sz="2800" b="1" dirty="0" err="1"/>
                  <a:t>the</a:t>
                </a:r>
                <a:r>
                  <a:rPr lang="cs-CZ" sz="2800" b="1" dirty="0"/>
                  <a:t> </a:t>
                </a:r>
                <a:r>
                  <a:rPr lang="cs-CZ" sz="2800" b="1" dirty="0" err="1"/>
                  <a:t>solution</a:t>
                </a:r>
                <a:r>
                  <a:rPr lang="cs-CZ" sz="2800" b="1" dirty="0"/>
                  <a:t> </a:t>
                </a:r>
                <a:r>
                  <a:rPr lang="cs-CZ" sz="2800" dirty="0" err="1"/>
                  <a:t>of</a:t>
                </a:r>
                <a:r>
                  <a:rPr lang="cs-CZ" sz="2800" dirty="0"/>
                  <a:t> a </a:t>
                </a:r>
                <a:r>
                  <a:rPr lang="cs-CZ" sz="2800" dirty="0" err="1"/>
                  <a:t>differential</a:t>
                </a:r>
                <a:r>
                  <a:rPr lang="cs-CZ" sz="2800" dirty="0"/>
                  <a:t> </a:t>
                </a:r>
                <a:r>
                  <a:rPr lang="cs-CZ" sz="2800" dirty="0" err="1"/>
                  <a:t>equation</a:t>
                </a:r>
                <a:endParaRPr lang="cs-CZ" sz="2800" dirty="0"/>
              </a:p>
              <a:p>
                <a:pPr marL="457200" indent="-457200"/>
                <a:r>
                  <a:rPr lang="cs-CZ" dirty="0" err="1"/>
                  <a:t>Exercise</a:t>
                </a:r>
                <a:r>
                  <a:rPr lang="cs-CZ" dirty="0"/>
                  <a:t>: </a:t>
                </a:r>
              </a:p>
              <a:p>
                <a:pPr marL="432000" lvl="1" indent="0">
                  <a:buNone/>
                </a:pPr>
                <a:r>
                  <a:rPr lang="cs-CZ" dirty="0"/>
                  <a:t>Show </a:t>
                </a:r>
                <a:r>
                  <a:rPr lang="cs-CZ" dirty="0" err="1"/>
                  <a:t>that</a:t>
                </a:r>
                <a:r>
                  <a:rPr lang="cs-CZ" dirty="0"/>
                  <a:t> 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cs-CZ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cs-CZ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solution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</a:p>
              <a:p>
                <a:pPr marL="432000" lvl="1" indent="0">
                  <a:buNone/>
                </a:pPr>
                <a:endParaRPr lang="cs-CZ" dirty="0"/>
              </a:p>
              <a:p>
                <a:pPr marL="432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4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cs-CZ" b="0" i="1" smtClean="0">
                          <a:latin typeface="Cambria Math"/>
                        </a:rPr>
                        <m:t>𝑦</m:t>
                      </m:r>
                      <m:r>
                        <a:rPr lang="cs-CZ" b="0" i="1" smtClean="0">
                          <a:latin typeface="Cambria Math"/>
                        </a:rPr>
                        <m:t>´´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/>
                        </a:rPr>
                        <m:t>+12</m:t>
                      </m:r>
                      <m:r>
                        <a:rPr lang="cs-CZ" b="0" i="1" smtClean="0">
                          <a:latin typeface="Cambria Math"/>
                        </a:rPr>
                        <m:t>𝑥𝑦</m:t>
                      </m:r>
                      <m:r>
                        <a:rPr lang="cs-CZ" b="0" i="1" smtClean="0">
                          <a:latin typeface="Cambria Math"/>
                        </a:rPr>
                        <m:t>´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/>
                        </a:rPr>
                        <m:t>+3</m:t>
                      </m:r>
                      <m:r>
                        <a:rPr lang="cs-CZ" b="0" i="1" smtClean="0">
                          <a:latin typeface="Cambria Math"/>
                        </a:rPr>
                        <m:t>𝑦</m:t>
                      </m:r>
                      <m:r>
                        <a:rPr lang="cs-CZ" b="0" i="1" smtClean="0">
                          <a:latin typeface="Cambria Math"/>
                        </a:rPr>
                        <m:t>(</m:t>
                      </m:r>
                      <m:r>
                        <a:rPr lang="cs-CZ" b="0" i="1" smtClean="0">
                          <a:latin typeface="Cambria Math"/>
                        </a:rPr>
                        <m:t>𝑥</m:t>
                      </m:r>
                      <m:r>
                        <a:rPr lang="cs-CZ" b="0" i="1" smtClean="0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cs-CZ" b="0" dirty="0"/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808" y="1547589"/>
                <a:ext cx="9289032" cy="3587649"/>
              </a:xfrm>
              <a:blipFill rotWithShape="1">
                <a:blip r:embed="rId3"/>
                <a:stretch>
                  <a:fillRect l="-1116" t="-30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Nadpis 3"/>
          <p:cNvSpPr txBox="1">
            <a:spLocks noGrp="1"/>
          </p:cNvSpPr>
          <p:nvPr>
            <p:ph type="title" idx="4294967295"/>
          </p:nvPr>
        </p:nvSpPr>
        <p:spPr>
          <a:xfrm>
            <a:off x="503808" y="467469"/>
            <a:ext cx="9072562" cy="677108"/>
          </a:xfrm>
          <a:solidFill>
            <a:schemeClr val="bg1"/>
          </a:solidFill>
        </p:spPr>
        <p:txBody>
          <a:bodyPr wrap="square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cs-CZ" b="1" dirty="0">
                <a:solidFill>
                  <a:schemeClr val="tx1"/>
                </a:solidFill>
              </a:rPr>
              <a:t>Basic </a:t>
            </a:r>
            <a:r>
              <a:rPr lang="cs-CZ" b="1" dirty="0" err="1">
                <a:solidFill>
                  <a:schemeClr val="tx1"/>
                </a:solidFill>
              </a:rPr>
              <a:t>definitions</a:t>
            </a:r>
            <a:r>
              <a:rPr lang="cs-CZ" b="1" dirty="0">
                <a:solidFill>
                  <a:schemeClr val="tx1"/>
                </a:solidFill>
              </a:rPr>
              <a:t>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808" y="323453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b="1" dirty="0" err="1">
                <a:solidFill>
                  <a:schemeClr val="tx1"/>
                </a:solidFill>
              </a:rPr>
              <a:t>Example</a:t>
            </a:r>
            <a:r>
              <a:rPr lang="cs-CZ" b="1" dirty="0">
                <a:solidFill>
                  <a:schemeClr val="tx1"/>
                </a:solidFill>
              </a:rPr>
              <a:t>: </a:t>
            </a:r>
            <a:r>
              <a:rPr lang="cs-CZ" b="1" dirty="0" err="1">
                <a:solidFill>
                  <a:schemeClr val="tx1"/>
                </a:solidFill>
              </a:rPr>
              <a:t>Demand</a:t>
            </a:r>
            <a:r>
              <a:rPr lang="cs-CZ" b="1" dirty="0">
                <a:solidFill>
                  <a:schemeClr val="tx1"/>
                </a:solidFill>
              </a:rPr>
              <a:t>/Supply Model</a:t>
            </a:r>
            <a:endParaRPr lang="cs-CZ" b="1" dirty="0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808" y="1331565"/>
            <a:ext cx="9071640" cy="5768246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32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8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4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>
                <a:ln>
                  <a:noFill/>
                </a:ln>
                <a:latin typeface="Arial" pitchFamily="18"/>
                <a:ea typeface="Tahoma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cs-CZ" b="1" dirty="0" err="1">
                <a:latin typeface="+mj-lt"/>
              </a:rPr>
              <a:t>Demand</a:t>
            </a:r>
            <a:r>
              <a:rPr lang="cs-CZ" b="1" dirty="0">
                <a:latin typeface="+mj-lt"/>
              </a:rPr>
              <a:t>: 	</a:t>
            </a:r>
            <a:r>
              <a:rPr lang="cs-CZ" dirty="0">
                <a:latin typeface="+mj-lt"/>
              </a:rPr>
              <a:t>	</a:t>
            </a:r>
            <a:r>
              <a:rPr lang="cs-CZ" i="1" dirty="0">
                <a:latin typeface="+mj-lt"/>
              </a:rPr>
              <a:t>D(p(t)) = a – </a:t>
            </a:r>
            <a:r>
              <a:rPr lang="cs-CZ" i="1" dirty="0" err="1">
                <a:latin typeface="+mj-lt"/>
              </a:rPr>
              <a:t>bp</a:t>
            </a:r>
            <a:r>
              <a:rPr lang="cs-CZ" i="1" dirty="0">
                <a:latin typeface="+mj-lt"/>
              </a:rPr>
              <a:t>(t)</a:t>
            </a:r>
          </a:p>
          <a:p>
            <a:pPr lvl="0">
              <a:buNone/>
            </a:pPr>
            <a:r>
              <a:rPr lang="cs-CZ" b="1" dirty="0">
                <a:latin typeface="+mj-lt"/>
              </a:rPr>
              <a:t>Supply:	</a:t>
            </a:r>
            <a:r>
              <a:rPr lang="cs-CZ" dirty="0">
                <a:latin typeface="+mj-lt"/>
              </a:rPr>
              <a:t>	S(p(t))</a:t>
            </a:r>
            <a:r>
              <a:rPr lang="cs-CZ" i="1" dirty="0">
                <a:latin typeface="+mj-lt"/>
              </a:rPr>
              <a:t> = c + </a:t>
            </a:r>
            <a:r>
              <a:rPr lang="cs-CZ" i="1" dirty="0" err="1">
                <a:latin typeface="+mj-lt"/>
              </a:rPr>
              <a:t>dp</a:t>
            </a:r>
            <a:r>
              <a:rPr lang="cs-CZ" i="1" dirty="0">
                <a:latin typeface="+mj-lt"/>
              </a:rPr>
              <a:t>(t)</a:t>
            </a:r>
          </a:p>
          <a:p>
            <a:pPr lvl="0">
              <a:buNone/>
            </a:pPr>
            <a:r>
              <a:rPr lang="cs-CZ" i="1" dirty="0" err="1">
                <a:latin typeface="+mj-lt"/>
              </a:rPr>
              <a:t>a,b,c,d</a:t>
            </a:r>
            <a:r>
              <a:rPr lang="cs-CZ" dirty="0">
                <a:latin typeface="+mj-lt"/>
              </a:rPr>
              <a:t> &gt; 0</a:t>
            </a:r>
          </a:p>
          <a:p>
            <a:pPr lvl="0">
              <a:buNone/>
            </a:pPr>
            <a:r>
              <a:rPr lang="cs-CZ" b="1" dirty="0" err="1">
                <a:latin typeface="+mj-lt"/>
              </a:rPr>
              <a:t>Adjustment</a:t>
            </a:r>
            <a:r>
              <a:rPr lang="cs-CZ" b="1" dirty="0">
                <a:latin typeface="+mj-lt"/>
              </a:rPr>
              <a:t> </a:t>
            </a:r>
            <a:r>
              <a:rPr lang="cs-CZ" b="1" dirty="0" err="1">
                <a:latin typeface="+mj-lt"/>
              </a:rPr>
              <a:t>process</a:t>
            </a:r>
            <a:r>
              <a:rPr lang="cs-CZ" b="1" dirty="0">
                <a:latin typeface="+mj-lt"/>
              </a:rPr>
              <a:t>:</a:t>
            </a:r>
            <a:r>
              <a:rPr lang="cs-CZ" dirty="0">
                <a:latin typeface="+mj-lt"/>
              </a:rPr>
              <a:t> </a:t>
            </a:r>
            <a:r>
              <a:rPr lang="cs-CZ" i="1" dirty="0" err="1">
                <a:latin typeface="+mj-lt"/>
              </a:rPr>
              <a:t>dp</a:t>
            </a:r>
            <a:r>
              <a:rPr lang="cs-CZ" i="1" dirty="0">
                <a:latin typeface="+mj-lt"/>
              </a:rPr>
              <a:t>/</a:t>
            </a:r>
            <a:r>
              <a:rPr lang="cs-CZ" i="1" dirty="0" err="1">
                <a:latin typeface="+mj-lt"/>
              </a:rPr>
              <a:t>dt</a:t>
            </a:r>
            <a:r>
              <a:rPr lang="cs-CZ" i="1" dirty="0">
                <a:latin typeface="+mj-lt"/>
              </a:rPr>
              <a:t> = </a:t>
            </a:r>
            <a:r>
              <a:rPr lang="cs-CZ" i="1" dirty="0">
                <a:latin typeface="+mj-lt"/>
                <a:cs typeface="Arial" pitchFamily="34"/>
              </a:rPr>
              <a:t>α(D – S)</a:t>
            </a:r>
          </a:p>
          <a:p>
            <a:pPr lvl="0">
              <a:buNone/>
            </a:pPr>
            <a:r>
              <a:rPr lang="cs-CZ" b="1" dirty="0" err="1">
                <a:latin typeface="+mj-lt"/>
                <a:cs typeface="Arial" pitchFamily="34"/>
              </a:rPr>
              <a:t>Stationary</a:t>
            </a:r>
            <a:r>
              <a:rPr lang="cs-CZ" b="1" dirty="0">
                <a:latin typeface="+mj-lt"/>
                <a:cs typeface="Arial" pitchFamily="34"/>
              </a:rPr>
              <a:t> </a:t>
            </a:r>
            <a:r>
              <a:rPr lang="cs-CZ" b="1" dirty="0" err="1">
                <a:latin typeface="+mj-lt"/>
                <a:cs typeface="Arial" pitchFamily="34"/>
              </a:rPr>
              <a:t>solution</a:t>
            </a:r>
            <a:r>
              <a:rPr lang="cs-CZ" dirty="0">
                <a:latin typeface="+mj-lt"/>
                <a:cs typeface="Arial" pitchFamily="34"/>
              </a:rPr>
              <a:t>: </a:t>
            </a:r>
            <a:r>
              <a:rPr lang="cs-CZ" dirty="0" err="1">
                <a:latin typeface="+mj-lt"/>
                <a:cs typeface="Arial" pitchFamily="34"/>
              </a:rPr>
              <a:t>Equilibrium</a:t>
            </a:r>
            <a:r>
              <a:rPr lang="cs-CZ" dirty="0">
                <a:latin typeface="+mj-lt"/>
                <a:cs typeface="Arial" pitchFamily="34"/>
              </a:rPr>
              <a:t> </a:t>
            </a:r>
            <a:r>
              <a:rPr lang="cs-CZ" dirty="0" err="1">
                <a:latin typeface="+mj-lt"/>
                <a:cs typeface="Arial" pitchFamily="34"/>
              </a:rPr>
              <a:t>price</a:t>
            </a:r>
            <a:r>
              <a:rPr lang="cs-CZ" dirty="0">
                <a:latin typeface="+mj-lt"/>
                <a:cs typeface="Arial" pitchFamily="34"/>
              </a:rPr>
              <a:t> </a:t>
            </a:r>
            <a:r>
              <a:rPr lang="cs-CZ" b="1" i="1" dirty="0">
                <a:latin typeface="+mj-lt"/>
                <a:cs typeface="Arial" pitchFamily="34"/>
              </a:rPr>
              <a:t>p*</a:t>
            </a:r>
            <a:r>
              <a:rPr lang="cs-CZ" dirty="0">
                <a:latin typeface="+mj-lt"/>
                <a:cs typeface="Arial" pitchFamily="34"/>
              </a:rPr>
              <a:t> </a:t>
            </a:r>
            <a:r>
              <a:rPr lang="cs-CZ" dirty="0" err="1">
                <a:latin typeface="+mj-lt"/>
                <a:cs typeface="Arial" pitchFamily="34"/>
              </a:rPr>
              <a:t>when</a:t>
            </a:r>
            <a:r>
              <a:rPr lang="cs-CZ" dirty="0">
                <a:latin typeface="+mj-lt"/>
                <a:cs typeface="Arial" pitchFamily="34"/>
              </a:rPr>
              <a:t>: </a:t>
            </a:r>
          </a:p>
          <a:p>
            <a:pPr lvl="0">
              <a:buNone/>
            </a:pPr>
            <a:r>
              <a:rPr lang="cs-CZ" i="1" dirty="0">
                <a:latin typeface="+mj-lt"/>
                <a:cs typeface="Arial" pitchFamily="34"/>
              </a:rPr>
              <a:t>D = S     </a:t>
            </a:r>
            <a:r>
              <a:rPr lang="cs-CZ" dirty="0">
                <a:latin typeface="+mj-lt"/>
                <a:cs typeface="Arial" pitchFamily="34"/>
              </a:rPr>
              <a:t>=&gt; </a:t>
            </a:r>
            <a:r>
              <a:rPr lang="cs-CZ" b="1" i="1" dirty="0">
                <a:latin typeface="+mj-lt"/>
                <a:cs typeface="Arial" pitchFamily="34"/>
              </a:rPr>
              <a:t>p*</a:t>
            </a:r>
            <a:r>
              <a:rPr lang="cs-CZ" dirty="0">
                <a:latin typeface="+mj-lt"/>
                <a:cs typeface="Arial" pitchFamily="34"/>
              </a:rPr>
              <a:t> such </a:t>
            </a:r>
            <a:r>
              <a:rPr lang="cs-CZ" dirty="0" err="1">
                <a:latin typeface="+mj-lt"/>
                <a:cs typeface="Arial" pitchFamily="34"/>
              </a:rPr>
              <a:t>that</a:t>
            </a:r>
            <a:r>
              <a:rPr lang="cs-CZ" dirty="0">
                <a:latin typeface="+mj-lt"/>
                <a:cs typeface="Arial" pitchFamily="34"/>
              </a:rPr>
              <a:t> </a:t>
            </a:r>
            <a:r>
              <a:rPr lang="cs-CZ" i="1" dirty="0" err="1">
                <a:latin typeface="+mj-lt"/>
                <a:cs typeface="Arial" pitchFamily="34"/>
              </a:rPr>
              <a:t>dp</a:t>
            </a:r>
            <a:r>
              <a:rPr lang="cs-CZ" i="1" dirty="0">
                <a:latin typeface="+mj-lt"/>
                <a:cs typeface="Arial" pitchFamily="34"/>
              </a:rPr>
              <a:t>/</a:t>
            </a:r>
            <a:r>
              <a:rPr lang="cs-CZ" i="1" dirty="0" err="1">
                <a:latin typeface="+mj-lt"/>
                <a:cs typeface="Arial" pitchFamily="34"/>
              </a:rPr>
              <a:t>dt</a:t>
            </a:r>
            <a:r>
              <a:rPr lang="cs-CZ" i="1" dirty="0">
                <a:latin typeface="+mj-lt"/>
                <a:cs typeface="Arial" pitchFamily="34"/>
              </a:rPr>
              <a:t> =</a:t>
            </a:r>
            <a:r>
              <a:rPr lang="cs-CZ" dirty="0">
                <a:latin typeface="+mj-lt"/>
                <a:cs typeface="Arial" pitchFamily="34"/>
              </a:rPr>
              <a:t> 0 </a:t>
            </a:r>
            <a:r>
              <a:rPr lang="cs-CZ" dirty="0" err="1">
                <a:latin typeface="+mj-lt"/>
                <a:cs typeface="Arial" pitchFamily="34"/>
              </a:rPr>
              <a:t>holds</a:t>
            </a:r>
            <a:r>
              <a:rPr lang="cs-CZ" dirty="0">
                <a:latin typeface="+mj-lt"/>
                <a:cs typeface="Arial" pitchFamily="34"/>
              </a:rPr>
              <a:t>.</a:t>
            </a:r>
          </a:p>
          <a:p>
            <a:pPr lvl="0">
              <a:buNone/>
            </a:pPr>
            <a:r>
              <a:rPr lang="cs-CZ" b="1" dirty="0" err="1">
                <a:latin typeface="+mj-lt"/>
                <a:cs typeface="Arial" pitchFamily="34"/>
              </a:rPr>
              <a:t>Exercise</a:t>
            </a:r>
            <a:r>
              <a:rPr lang="cs-CZ" b="1" dirty="0">
                <a:latin typeface="+mj-lt"/>
                <a:cs typeface="Arial" pitchFamily="34"/>
              </a:rPr>
              <a:t>: </a:t>
            </a:r>
          </a:p>
          <a:p>
            <a:pPr lvl="1"/>
            <a:r>
              <a:rPr lang="cs-CZ" dirty="0" err="1">
                <a:latin typeface="+mj-lt"/>
                <a:cs typeface="Arial" pitchFamily="34"/>
              </a:rPr>
              <a:t>Find</a:t>
            </a:r>
            <a:r>
              <a:rPr lang="cs-CZ" dirty="0">
                <a:latin typeface="+mj-lt"/>
                <a:cs typeface="Arial" pitchFamily="34"/>
              </a:rPr>
              <a:t> </a:t>
            </a:r>
            <a:r>
              <a:rPr lang="cs-CZ" b="1" i="1" dirty="0">
                <a:latin typeface="+mj-lt"/>
                <a:cs typeface="Arial" pitchFamily="34"/>
              </a:rPr>
              <a:t>p*</a:t>
            </a:r>
          </a:p>
          <a:p>
            <a:pPr lvl="1"/>
            <a:r>
              <a:rPr lang="cs-CZ" dirty="0" err="1">
                <a:latin typeface="+mj-lt"/>
                <a:cs typeface="Arial" pitchFamily="34"/>
              </a:rPr>
              <a:t>What</a:t>
            </a:r>
            <a:r>
              <a:rPr lang="cs-CZ" dirty="0">
                <a:latin typeface="+mj-lt"/>
                <a:cs typeface="Arial" pitchFamily="34"/>
              </a:rPr>
              <a:t> </a:t>
            </a:r>
            <a:r>
              <a:rPr lang="cs-CZ" dirty="0" err="1">
                <a:latin typeface="+mj-lt"/>
                <a:cs typeface="Arial" pitchFamily="34"/>
              </a:rPr>
              <a:t>happens</a:t>
            </a:r>
            <a:r>
              <a:rPr lang="cs-CZ" dirty="0">
                <a:latin typeface="+mj-lt"/>
                <a:cs typeface="Arial" pitchFamily="34"/>
              </a:rPr>
              <a:t> to </a:t>
            </a:r>
            <a:r>
              <a:rPr lang="cs-CZ" i="1" dirty="0">
                <a:latin typeface="+mj-lt"/>
                <a:cs typeface="Arial" pitchFamily="34"/>
              </a:rPr>
              <a:t>p, D</a:t>
            </a:r>
            <a:r>
              <a:rPr lang="cs-CZ" dirty="0">
                <a:latin typeface="+mj-lt"/>
                <a:cs typeface="Arial" pitchFamily="34"/>
              </a:rPr>
              <a:t> and </a:t>
            </a:r>
            <a:r>
              <a:rPr lang="cs-CZ" i="1" dirty="0">
                <a:latin typeface="+mj-lt"/>
                <a:cs typeface="Arial" pitchFamily="34"/>
              </a:rPr>
              <a:t>S</a:t>
            </a:r>
            <a:r>
              <a:rPr lang="cs-CZ" dirty="0">
                <a:latin typeface="+mj-lt"/>
                <a:cs typeface="Arial" pitchFamily="34"/>
              </a:rPr>
              <a:t> </a:t>
            </a:r>
            <a:r>
              <a:rPr lang="cs-CZ" dirty="0" err="1">
                <a:latin typeface="+mj-lt"/>
                <a:cs typeface="Arial" pitchFamily="34"/>
              </a:rPr>
              <a:t>when</a:t>
            </a:r>
            <a:r>
              <a:rPr lang="cs-CZ" dirty="0">
                <a:latin typeface="+mj-lt"/>
                <a:cs typeface="Arial" pitchFamily="34"/>
              </a:rPr>
              <a:t> </a:t>
            </a:r>
            <a:r>
              <a:rPr lang="cs-CZ" i="1" dirty="0">
                <a:latin typeface="+mj-lt"/>
                <a:cs typeface="Arial" pitchFamily="34"/>
              </a:rPr>
              <a:t>p&gt;p*</a:t>
            </a:r>
            <a:r>
              <a:rPr lang="cs-CZ" dirty="0">
                <a:latin typeface="+mj-lt"/>
                <a:cs typeface="Arial" pitchFamily="34"/>
              </a:rPr>
              <a:t> </a:t>
            </a:r>
            <a:r>
              <a:rPr lang="cs-CZ" dirty="0" err="1">
                <a:latin typeface="+mj-lt"/>
                <a:cs typeface="Arial" pitchFamily="34"/>
              </a:rPr>
              <a:t>or</a:t>
            </a:r>
            <a:r>
              <a:rPr lang="cs-CZ" dirty="0">
                <a:latin typeface="+mj-lt"/>
                <a:cs typeface="Arial" pitchFamily="34"/>
              </a:rPr>
              <a:t> </a:t>
            </a:r>
            <a:r>
              <a:rPr lang="cs-CZ" i="1" dirty="0">
                <a:latin typeface="+mj-lt"/>
                <a:cs typeface="Arial" pitchFamily="34"/>
              </a:rPr>
              <a:t>p&lt;p*</a:t>
            </a:r>
            <a:r>
              <a:rPr lang="cs-CZ" dirty="0">
                <a:latin typeface="+mj-lt"/>
                <a:cs typeface="Arial" pitchFamily="3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9147921"/>
      </p:ext>
    </p:extLst>
  </p:cSld>
  <p:clrMapOvr>
    <a:masterClrMapping/>
  </p:clrMapOvr>
</p:sld>
</file>

<file path=ppt/theme/theme1.xml><?xml version="1.0" encoding="utf-8"?>
<a:theme xmlns:a="http://schemas.openxmlformats.org/drawingml/2006/main" name="Výchozí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3098</Words>
  <Application>Microsoft Office PowerPoint</Application>
  <PresentationFormat>Vlastní</PresentationFormat>
  <Paragraphs>284</Paragraphs>
  <Slides>29</Slides>
  <Notes>29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StarSymbol</vt:lpstr>
      <vt:lpstr>Times New Roman</vt:lpstr>
      <vt:lpstr>Výchozí</vt:lpstr>
      <vt:lpstr>Economic Dynamics I</vt:lpstr>
      <vt:lpstr>Outline – differential equations</vt:lpstr>
      <vt:lpstr>Malthusian population model</vt:lpstr>
      <vt:lpstr>Malthusian population model</vt:lpstr>
      <vt:lpstr>Logistic population model</vt:lpstr>
      <vt:lpstr>Logistic population model</vt:lpstr>
      <vt:lpstr> </vt:lpstr>
      <vt:lpstr>Basic definitions 2</vt:lpstr>
      <vt:lpstr>Example: Demand/Supply Model</vt:lpstr>
      <vt:lpstr>Basic definitions 3</vt:lpstr>
      <vt:lpstr>Basic definitions 5</vt:lpstr>
      <vt:lpstr>Important special case – Autonomous equations</vt:lpstr>
      <vt:lpstr>Prezentace aplikace PowerPoint</vt:lpstr>
      <vt:lpstr>Prezentace aplikace PowerPoint</vt:lpstr>
      <vt:lpstr>Qualitative solutions (first order eqs.)</vt:lpstr>
      <vt:lpstr>Prezentace aplikace PowerPoint</vt:lpstr>
      <vt:lpstr>Prezentace aplikace PowerPoint</vt:lpstr>
      <vt:lpstr>Prezentace aplikace PowerPoint</vt:lpstr>
      <vt:lpstr>Solution algorithms</vt:lpstr>
      <vt:lpstr>Prezentace aplikace PowerPoint</vt:lpstr>
      <vt:lpstr>First order linear differential equations</vt:lpstr>
      <vt:lpstr>2nd order linear differential equations (with constant coefficients)</vt:lpstr>
      <vt:lpstr>2nd order linear differential equations (with constant coefficients)</vt:lpstr>
      <vt:lpstr>2nd order linear differential equations</vt:lpstr>
      <vt:lpstr>Variation of constants</vt:lpstr>
      <vt:lpstr>Undetermined coefficients</vt:lpstr>
      <vt:lpstr>Undetermined coefficients – simple case</vt:lpstr>
      <vt:lpstr>Final exercises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Dynamics I</dc:title>
  <dc:creator>Jaromír Baxa</dc:creator>
  <cp:lastModifiedBy>Josef Stráský</cp:lastModifiedBy>
  <cp:revision>66</cp:revision>
  <cp:lastPrinted>2020-10-01T10:59:11Z</cp:lastPrinted>
  <dcterms:created xsi:type="dcterms:W3CDTF">2006-10-11T11:57:30Z</dcterms:created>
  <dcterms:modified xsi:type="dcterms:W3CDTF">2021-10-07T11:33:02Z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