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5" r:id="rId9"/>
    <p:sldId id="263" r:id="rId10"/>
    <p:sldId id="268" r:id="rId11"/>
    <p:sldId id="266" r:id="rId12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02" y="4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cs-CZ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cs-CZ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cs-CZ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8FC4CB0B-0863-4E2C-A9A3-15D96F2B96D1}" type="slidenum">
              <a:t>‹#›</a:t>
            </a:fld>
            <a:endParaRPr lang="cs-CZ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Tahoma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8739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cs-CZ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3" name="Zástupný symbol pro obrázek snímku 2"/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880"/>
            <a:ext cx="53434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Zástupný symbol pro poznámky 3"/>
          <p:cNvSpPr txBox="1">
            <a:spLocks noGrp="1"/>
          </p:cNvSpPr>
          <p:nvPr>
            <p:ph type="body" sz="quarter" idx="3"/>
          </p:nvPr>
        </p:nvSpPr>
        <p:spPr>
          <a:xfrm>
            <a:off x="755280" y="5078160"/>
            <a:ext cx="6046920" cy="48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  <p:sp>
        <p:nvSpPr>
          <p:cNvPr id="5" name="Zástupný symbol pro záhlaví 4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600" cy="533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1400" b="0" i="0" u="none" strike="noStrike" baseline="0">
                <a:solidFill>
                  <a:srgbClr val="000000"/>
                </a:solidFill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Zástupný symbol pro datum 5"/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9959" cy="533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1400" b="0" i="0" u="none" strike="noStrike" baseline="0">
                <a:solidFill>
                  <a:srgbClr val="000000"/>
                </a:solidFill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Zástupný symbol pro zápatí 6"/>
          <p:cNvSpPr txBox="1">
            <a:spLocks noGrp="1"/>
          </p:cNvSpPr>
          <p:nvPr>
            <p:ph type="ftr" sz="quarter" idx="4"/>
          </p:nvPr>
        </p:nvSpPr>
        <p:spPr>
          <a:xfrm>
            <a:off x="0" y="10156320"/>
            <a:ext cx="3279600" cy="533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1400" b="0" i="0" u="none" strike="noStrike" baseline="0">
                <a:solidFill>
                  <a:srgbClr val="000000"/>
                </a:solidFill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Zástupný symbol pro číslo snímku 7"/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6320"/>
            <a:ext cx="3279959" cy="533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1400" b="0" i="0" u="none" strike="noStrike" baseline="0">
                <a:solidFill>
                  <a:srgbClr val="000000"/>
                </a:solidFill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57F89704-24F2-4660-9864-5F038CF983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cs-CZ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Tahoma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106640" y="812880"/>
            <a:ext cx="5344920" cy="40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106640" y="812880"/>
            <a:ext cx="5344920" cy="40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106640" y="812880"/>
            <a:ext cx="5344920" cy="40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106640" y="812880"/>
            <a:ext cx="5344920" cy="40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106640" y="812880"/>
            <a:ext cx="5344920" cy="40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106640" y="812880"/>
            <a:ext cx="5344920" cy="40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10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DFF37-A37F-4C56-B94C-7103A2490DC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5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BD075A-85A6-4E02-9587-22ADA6CBF11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6363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6363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96931E-E50D-4AEC-89F9-D3975E06323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C2B452-CB66-400A-8CB6-CD1D34967B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3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61EAB-9451-4DC8-B8A7-8E8F8BE58A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3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342057-19F9-4AAE-90C1-12806E9411F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97280-7665-45B0-BDB7-F5AE7AD367F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D203B4-8605-4E01-A747-B4C1745FEC3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F3D1F-CAC4-45E3-B0AA-1A50B9CF11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613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F1AB45-1D3B-424E-ADB7-E9D6FEF6868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FC0DC2-F2B9-47E1-B1FF-89495E80BED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59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 txBox="1">
            <a:spLocks noGrp="1"/>
          </p:cNvSpPr>
          <p:nvPr>
            <p:ph type="title"/>
          </p:nvPr>
        </p:nvSpPr>
        <p:spPr>
          <a:xfrm>
            <a:off x="50292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45000"/>
              <a:buFont typeface="StarSymbol" pitchFamily="2"/>
              <a:buNone/>
            </a:defPPr>
            <a:lvl1pPr lvl="0">
              <a:buClr>
                <a:srgbClr val="000000"/>
              </a:buClr>
              <a:buSzPct val="45000"/>
              <a:buFont typeface="StarSymbol" pitchFamily="2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1"/>
          </p:nvPr>
        </p:nvSpPr>
        <p:spPr>
          <a:xfrm>
            <a:off x="502920" y="1768320"/>
            <a:ext cx="907092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2"/>
          </p:nvPr>
        </p:nvSpPr>
        <p:spPr>
          <a:xfrm>
            <a:off x="502920" y="6886080"/>
            <a:ext cx="234612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1400" b="0" i="0" u="none" strike="noStrike" baseline="0">
                <a:solidFill>
                  <a:srgbClr val="000000"/>
                </a:solidFill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3"/>
          </p:nvPr>
        </p:nvSpPr>
        <p:spPr>
          <a:xfrm>
            <a:off x="3448080" y="688608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ct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1400" b="0" i="0" u="none" strike="noStrike" baseline="0">
                <a:solidFill>
                  <a:srgbClr val="000000"/>
                </a:solidFill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4"/>
          </p:nvPr>
        </p:nvSpPr>
        <p:spPr>
          <a:xfrm>
            <a:off x="7227720" y="6886080"/>
            <a:ext cx="23464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1400" b="0" i="0" u="none" strike="noStrike" baseline="0">
                <a:solidFill>
                  <a:srgbClr val="000000"/>
                </a:solidFill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DF411B92-8B98-4A0F-9446-71C519281327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93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cs-CZ" sz="4400" b="0" i="0" u="none" strike="noStrike" baseline="0">
          <a:ln>
            <a:noFill/>
          </a:ln>
          <a:solidFill>
            <a:srgbClr val="FFFFFF"/>
          </a:solidFill>
          <a:latin typeface="Arial" pitchFamily="18"/>
          <a:ea typeface="Tahoma" pitchFamily="2"/>
          <a:cs typeface="Tahoma" pitchFamily="2"/>
        </a:defRPr>
      </a:lvl1pPr>
    </p:titleStyle>
    <p:bodyStyle>
      <a:lvl1pPr marL="0" marR="0" indent="0" algn="l" rtl="0" hangingPunct="0">
        <a:lnSpc>
          <a:spcPct val="93000"/>
        </a:lnSpc>
        <a:spcBef>
          <a:spcPts val="0"/>
        </a:spcBef>
        <a:spcAft>
          <a:spcPts val="1423"/>
        </a:spcAft>
        <a:tabLst>
          <a:tab pos="17280" algn="l"/>
          <a:tab pos="466560" algn="l"/>
          <a:tab pos="915840" algn="l"/>
          <a:tab pos="1365120" algn="l"/>
          <a:tab pos="1814400" algn="l"/>
          <a:tab pos="2263680" algn="l"/>
          <a:tab pos="2712960" algn="l"/>
          <a:tab pos="3162239" algn="l"/>
          <a:tab pos="3611520" algn="l"/>
          <a:tab pos="4060800" algn="l"/>
          <a:tab pos="4510079" algn="l"/>
          <a:tab pos="4959000" algn="l"/>
          <a:tab pos="5408280" algn="l"/>
          <a:tab pos="5857560" algn="l"/>
          <a:tab pos="6306840" algn="l"/>
          <a:tab pos="6756120" algn="l"/>
          <a:tab pos="7205400" algn="l"/>
          <a:tab pos="7654679" algn="l"/>
          <a:tab pos="8103960" algn="l"/>
          <a:tab pos="8553240" algn="l"/>
        </a:tabLst>
        <a:defRPr lang="cs-CZ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Tahoma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l1.cuni.cz/course/view.php?id=270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467640" y="2893484"/>
            <a:ext cx="9072360" cy="3263073"/>
          </a:xfrm>
        </p:spPr>
        <p:txBody>
          <a:bodyPr wrap="square" anchor="ctr" anchorCtr="0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 pitchFamily="2"/>
              <a:buNone/>
            </a:defPPr>
            <a:lvl1pPr lvl="0">
              <a:buClr>
                <a:srgbClr val="000000"/>
              </a:buClr>
              <a:buSzPct val="45000"/>
              <a:buFont typeface="StarSymbol" pitchFamily="2"/>
              <a:buChar char="●"/>
            </a:lvl1pPr>
            <a:lvl2pPr lvl="1">
              <a:buClr>
                <a:srgbClr val="000000"/>
              </a:buClr>
              <a:buSzPct val="45000"/>
              <a:buFont typeface="StarSymbol" pitchFamily="2"/>
              <a:buChar char="●"/>
            </a:lvl2pPr>
            <a:lvl3pPr lvl="2">
              <a:buClr>
                <a:srgbClr val="000000"/>
              </a:buClr>
              <a:buSzPct val="45000"/>
              <a:buFont typeface="StarSymbol" pitchFamily="2"/>
              <a:buChar char="●"/>
            </a:lvl3pPr>
            <a:lvl4pPr lvl="3">
              <a:buClr>
                <a:srgbClr val="000000"/>
              </a:buClr>
              <a:buSzPct val="45000"/>
              <a:buFont typeface="StarSymbol" pitchFamily="2"/>
              <a:buChar char="●"/>
            </a:lvl4pPr>
            <a:lvl5pPr lvl="4">
              <a:buClr>
                <a:srgbClr val="000000"/>
              </a:buClr>
              <a:buSzPct val="45000"/>
              <a:buFont typeface="StarSymbol" pitchFamily="2"/>
              <a:buChar char="●"/>
            </a:lvl5pPr>
            <a:lvl6pPr lvl="5">
              <a:buClr>
                <a:srgbClr val="000000"/>
              </a:buClr>
              <a:buSzPct val="45000"/>
              <a:buFont typeface="StarSymbol" pitchFamily="2"/>
              <a:buChar char="●"/>
            </a:lvl6pPr>
            <a:lvl7pPr lvl="6">
              <a:buClr>
                <a:srgbClr val="000000"/>
              </a:buClr>
              <a:buSzPct val="45000"/>
              <a:buFont typeface="StarSymbol" pitchFamily="2"/>
              <a:buChar char="●"/>
            </a:lvl7pPr>
            <a:lvl8pPr lvl="7">
              <a:buClr>
                <a:srgbClr val="000000"/>
              </a:buClr>
              <a:buSzPct val="45000"/>
              <a:buFont typeface="StarSymbol" pitchFamily="2"/>
              <a:buChar char="●"/>
            </a:lvl8pPr>
            <a:lvl9pPr lvl="8">
              <a:buClr>
                <a:srgbClr val="000000"/>
              </a:buClr>
              <a:buSzPct val="45000"/>
              <a:buFont typeface="StarSymbol" pitchFamily="2"/>
              <a:buChar char="●"/>
            </a:lvl9pPr>
          </a:lstStyle>
          <a:p>
            <a:pPr marL="0" lvl="0" indent="0" algn="ctr"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2800" b="1" dirty="0">
                <a:latin typeface="Arial" pitchFamily="18"/>
              </a:rPr>
              <a:t>Institute </a:t>
            </a:r>
            <a:r>
              <a:rPr lang="cs-CZ" sz="2800" b="1" dirty="0" err="1">
                <a:latin typeface="Arial" pitchFamily="18"/>
              </a:rPr>
              <a:t>of</a:t>
            </a:r>
            <a:r>
              <a:rPr lang="cs-CZ" sz="2800" b="1" dirty="0">
                <a:latin typeface="Arial" pitchFamily="18"/>
              </a:rPr>
              <a:t> </a:t>
            </a:r>
            <a:r>
              <a:rPr lang="cs-CZ" sz="2800" b="1" dirty="0" err="1">
                <a:latin typeface="Arial" pitchFamily="18"/>
              </a:rPr>
              <a:t>Economic</a:t>
            </a:r>
            <a:r>
              <a:rPr lang="cs-CZ" sz="2800" b="1" dirty="0">
                <a:latin typeface="Arial" pitchFamily="18"/>
              </a:rPr>
              <a:t> </a:t>
            </a:r>
            <a:r>
              <a:rPr lang="cs-CZ" sz="2800" b="1" dirty="0" err="1">
                <a:latin typeface="Arial" pitchFamily="18"/>
              </a:rPr>
              <a:t>Studies</a:t>
            </a:r>
            <a:endParaRPr lang="cs-CZ" sz="2800" b="1" dirty="0">
              <a:latin typeface="Arial" pitchFamily="18"/>
            </a:endParaRPr>
          </a:p>
          <a:p>
            <a:pPr marL="0" lvl="0" indent="0" algn="ctr"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2800" b="1" dirty="0" err="1">
                <a:latin typeface="Arial" pitchFamily="18"/>
              </a:rPr>
              <a:t>Faculty</a:t>
            </a:r>
            <a:r>
              <a:rPr lang="cs-CZ" sz="2800" b="1" dirty="0">
                <a:latin typeface="Arial" pitchFamily="18"/>
              </a:rPr>
              <a:t> </a:t>
            </a:r>
            <a:r>
              <a:rPr lang="cs-CZ" sz="2800" b="1" dirty="0" err="1">
                <a:latin typeface="Arial" pitchFamily="18"/>
              </a:rPr>
              <a:t>of</a:t>
            </a:r>
            <a:r>
              <a:rPr lang="cs-CZ" sz="2800" b="1" dirty="0">
                <a:latin typeface="Arial" pitchFamily="18"/>
              </a:rPr>
              <a:t> </a:t>
            </a:r>
            <a:r>
              <a:rPr lang="cs-CZ" sz="2800" b="1" dirty="0" err="1">
                <a:latin typeface="Arial" pitchFamily="18"/>
              </a:rPr>
              <a:t>Social</a:t>
            </a:r>
            <a:r>
              <a:rPr lang="cs-CZ" sz="2800" b="1" dirty="0">
                <a:latin typeface="Arial" pitchFamily="18"/>
              </a:rPr>
              <a:t> </a:t>
            </a:r>
            <a:r>
              <a:rPr lang="cs-CZ" sz="2800" b="1" dirty="0" err="1">
                <a:latin typeface="Arial" pitchFamily="18"/>
              </a:rPr>
              <a:t>Sciences</a:t>
            </a:r>
            <a:endParaRPr lang="cs-CZ" sz="2800" b="1" dirty="0">
              <a:latin typeface="Arial" pitchFamily="18"/>
            </a:endParaRPr>
          </a:p>
          <a:p>
            <a:pPr marL="0" lvl="0" indent="0" algn="ctr"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2800" b="1" dirty="0">
                <a:latin typeface="Arial" pitchFamily="18"/>
              </a:rPr>
              <a:t>Charles </a:t>
            </a:r>
            <a:r>
              <a:rPr lang="cs-CZ" sz="2800" b="1" dirty="0">
                <a:solidFill>
                  <a:schemeClr val="tx1"/>
                </a:solidFill>
                <a:latin typeface="Arial" pitchFamily="18"/>
              </a:rPr>
              <a:t>University in Prague</a:t>
            </a:r>
            <a:endParaRPr lang="en-GB" sz="2800" b="1" dirty="0">
              <a:solidFill>
                <a:schemeClr val="tx1"/>
              </a:solidFill>
              <a:latin typeface="Arial" pitchFamily="18"/>
            </a:endParaRPr>
          </a:p>
          <a:p>
            <a:pPr marL="0" lvl="0" indent="0" algn="ctr"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cs-CZ" sz="3600" b="1" dirty="0">
              <a:latin typeface="Arial" pitchFamily="18"/>
            </a:endParaRPr>
          </a:p>
          <a:p>
            <a:pPr marL="0" lvl="0" indent="0" algn="ctr"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3600" b="1" dirty="0">
              <a:latin typeface="Arial" pitchFamily="18"/>
            </a:endParaRPr>
          </a:p>
          <a:p>
            <a:pPr marL="0" lvl="0" indent="0" algn="ctr"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600" b="1" dirty="0">
                <a:latin typeface="Arial" pitchFamily="18"/>
              </a:rPr>
              <a:t>Josef Stráský</a:t>
            </a:r>
            <a:endParaRPr lang="cs-CZ" sz="3600" b="1" dirty="0">
              <a:latin typeface="Arial" pitchFamily="18"/>
            </a:endParaRPr>
          </a:p>
          <a:p>
            <a:pPr marL="0" lvl="0" indent="0" algn="ctr"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3600" b="1" dirty="0">
                <a:latin typeface="Arial" pitchFamily="18"/>
              </a:rPr>
              <a:t>Michal Kubišta</a:t>
            </a:r>
            <a:endParaRPr lang="en-GB" sz="2800" dirty="0">
              <a:latin typeface="Arial" pitchFamily="18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95634" y="395461"/>
            <a:ext cx="6416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 Mathematical Methods </a:t>
            </a:r>
            <a:endParaRPr lang="cs-CZ" sz="4000" b="1" dirty="0"/>
          </a:p>
          <a:p>
            <a:pPr algn="ctr"/>
            <a:r>
              <a:rPr lang="en-GB" sz="4000" b="1" dirty="0"/>
              <a:t>in Macroeconomics (JEM183)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143768" y="1768320"/>
            <a:ext cx="9721080" cy="5231689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cs-CZ" b="1" dirty="0" err="1">
                <a:latin typeface="" pitchFamily="16"/>
              </a:rPr>
              <a:t>Today</a:t>
            </a:r>
            <a:r>
              <a:rPr lang="cs-CZ" b="1" dirty="0">
                <a:latin typeface="" pitchFamily="16"/>
              </a:rPr>
              <a:t> </a:t>
            </a:r>
            <a:r>
              <a:rPr lang="cs-CZ" b="1" dirty="0" err="1">
                <a:latin typeface="" pitchFamily="16"/>
              </a:rPr>
              <a:t>after</a:t>
            </a:r>
            <a:r>
              <a:rPr lang="cs-CZ" b="1" dirty="0">
                <a:latin typeface="" pitchFamily="16"/>
              </a:rPr>
              <a:t> </a:t>
            </a:r>
            <a:r>
              <a:rPr lang="cs-CZ" b="1" dirty="0" err="1">
                <a:latin typeface="" pitchFamily="16"/>
              </a:rPr>
              <a:t>break</a:t>
            </a:r>
            <a:r>
              <a:rPr lang="cs-CZ" b="1" dirty="0">
                <a:latin typeface="" pitchFamily="16"/>
              </a:rPr>
              <a:t>: </a:t>
            </a:r>
            <a:r>
              <a:rPr lang="en-US" b="1" dirty="0">
                <a:latin typeface="" pitchFamily="16"/>
              </a:rPr>
              <a:t>Lecture</a:t>
            </a:r>
            <a:r>
              <a:rPr lang="cs-CZ" b="1" dirty="0">
                <a:latin typeface="" pitchFamily="16"/>
              </a:rPr>
              <a:t> -</a:t>
            </a:r>
            <a:r>
              <a:rPr lang="en-US" b="1" dirty="0">
                <a:latin typeface="" pitchFamily="16"/>
              </a:rPr>
              <a:t> Differential equations</a:t>
            </a:r>
          </a:p>
          <a:p>
            <a:pPr marL="888840" lvl="1" indent="-457200"/>
            <a:r>
              <a:rPr lang="en-US" dirty="0">
                <a:latin typeface="" pitchFamily="16"/>
              </a:rPr>
              <a:t>First and second order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differential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equations</a:t>
            </a:r>
            <a:endParaRPr lang="en-US" dirty="0">
              <a:latin typeface="" pitchFamily="16"/>
            </a:endParaRPr>
          </a:p>
          <a:p>
            <a:pPr marL="888840" lvl="1" indent="-457200"/>
            <a:r>
              <a:rPr lang="cs-CZ" dirty="0" err="1">
                <a:latin typeface="" pitchFamily="16"/>
              </a:rPr>
              <a:t>Autonomus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linear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differential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equations</a:t>
            </a:r>
            <a:endParaRPr lang="en-US" dirty="0">
              <a:latin typeface="" pitchFamily="16"/>
            </a:endParaRPr>
          </a:p>
          <a:p>
            <a:pPr marL="888840" lvl="1" indent="-457200"/>
            <a:r>
              <a:rPr lang="en-US" dirty="0">
                <a:latin typeface="" pitchFamily="16"/>
              </a:rPr>
              <a:t>Phase plane</a:t>
            </a:r>
            <a:r>
              <a:rPr lang="cs-CZ" dirty="0">
                <a:latin typeface="" pitchFamily="16"/>
              </a:rPr>
              <a:t>, </a:t>
            </a:r>
            <a:r>
              <a:rPr lang="cs-CZ" dirty="0" err="1">
                <a:latin typeface="" pitchFamily="16"/>
              </a:rPr>
              <a:t>qualtitative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solution</a:t>
            </a:r>
            <a:endParaRPr lang="cs-CZ" dirty="0">
              <a:latin typeface="" pitchFamily="16"/>
            </a:endParaRPr>
          </a:p>
          <a:p>
            <a:pPr marL="888840" lvl="1" indent="-457200"/>
            <a:r>
              <a:rPr lang="cs-CZ" dirty="0" err="1">
                <a:latin typeface="" pitchFamily="16"/>
              </a:rPr>
              <a:t>Exercises</a:t>
            </a:r>
            <a:endParaRPr lang="cs-CZ" dirty="0">
              <a:latin typeface="" pitchFamily="16"/>
            </a:endParaRPr>
          </a:p>
          <a:p>
            <a:pPr marL="0" lvl="1" indent="0">
              <a:buNone/>
            </a:pPr>
            <a:r>
              <a:rPr lang="cs-CZ" b="1" dirty="0" err="1">
                <a:latin typeface="" pitchFamily="16"/>
              </a:rPr>
              <a:t>Next</a:t>
            </a:r>
            <a:r>
              <a:rPr lang="cs-CZ" b="1" dirty="0">
                <a:latin typeface="" pitchFamily="16"/>
              </a:rPr>
              <a:t> </a:t>
            </a:r>
            <a:r>
              <a:rPr lang="cs-CZ" b="1" dirty="0" err="1">
                <a:latin typeface="" pitchFamily="16"/>
              </a:rPr>
              <a:t>week</a:t>
            </a:r>
            <a:endParaRPr lang="cs-CZ" b="1" dirty="0">
              <a:latin typeface="" pitchFamily="16"/>
            </a:endParaRPr>
          </a:p>
          <a:p>
            <a:pPr marL="888840" lvl="1" indent="-457200"/>
            <a:r>
              <a:rPr lang="cs-CZ" dirty="0" err="1">
                <a:latin typeface="" pitchFamily="16"/>
              </a:rPr>
              <a:t>Inroduction</a:t>
            </a:r>
            <a:r>
              <a:rPr lang="cs-CZ" dirty="0">
                <a:latin typeface="" pitchFamily="16"/>
              </a:rPr>
              <a:t> to Python</a:t>
            </a:r>
          </a:p>
          <a:p>
            <a:pPr marL="888840" lvl="1" indent="-457200"/>
            <a:r>
              <a:rPr lang="cs-CZ" dirty="0" err="1">
                <a:latin typeface="" pitchFamily="16"/>
              </a:rPr>
              <a:t>Applications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of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differential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equations</a:t>
            </a:r>
            <a:r>
              <a:rPr lang="cs-CZ" dirty="0">
                <a:latin typeface="" pitchFamily="16"/>
              </a:rPr>
              <a:t> in </a:t>
            </a:r>
            <a:r>
              <a:rPr lang="cs-CZ" dirty="0" err="1">
                <a:latin typeface="" pitchFamily="16"/>
              </a:rPr>
              <a:t>simple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economic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models</a:t>
            </a:r>
            <a:r>
              <a:rPr lang="cs-CZ" dirty="0">
                <a:latin typeface="" pitchFamily="16"/>
              </a:rPr>
              <a:t> </a:t>
            </a:r>
          </a:p>
          <a:p>
            <a:pPr marL="888840" lvl="1" indent="-457200"/>
            <a:r>
              <a:rPr lang="cs-CZ" dirty="0" err="1">
                <a:latin typeface="" pitchFamily="16"/>
              </a:rPr>
              <a:t>Difference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equations</a:t>
            </a:r>
            <a:r>
              <a:rPr lang="cs-CZ" dirty="0">
                <a:latin typeface="" pitchFamily="16"/>
              </a:rPr>
              <a:t> (</a:t>
            </a:r>
            <a:r>
              <a:rPr lang="cs-CZ" dirty="0" err="1">
                <a:latin typeface="" pitchFamily="16"/>
              </a:rPr>
              <a:t>maybe</a:t>
            </a:r>
            <a:r>
              <a:rPr lang="cs-CZ" dirty="0">
                <a:latin typeface="" pitchFamily="16"/>
              </a:rPr>
              <a:t>)</a:t>
            </a:r>
          </a:p>
        </p:txBody>
      </p:sp>
      <p:sp>
        <p:nvSpPr>
          <p:cNvPr id="4" name="Volný tvar 3"/>
          <p:cNvSpPr/>
          <p:nvPr/>
        </p:nvSpPr>
        <p:spPr>
          <a:xfrm>
            <a:off x="0" y="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dirty="0" err="1">
                <a:latin typeface="Arial" pitchFamily="18"/>
                <a:ea typeface="Tahoma" pitchFamily="2"/>
                <a:cs typeface="Tahoma" pitchFamily="2"/>
              </a:rPr>
              <a:t>Today</a:t>
            </a:r>
            <a:r>
              <a:rPr lang="cs-CZ" sz="4400" dirty="0">
                <a:latin typeface="Arial" pitchFamily="18"/>
                <a:ea typeface="Tahoma" pitchFamily="2"/>
                <a:cs typeface="Tahoma" pitchFamily="2"/>
              </a:rPr>
              <a:t> and </a:t>
            </a:r>
            <a:r>
              <a:rPr lang="cs-CZ" sz="4400" dirty="0" err="1">
                <a:latin typeface="Arial" pitchFamily="18"/>
                <a:ea typeface="Tahoma" pitchFamily="2"/>
                <a:cs typeface="Tahoma" pitchFamily="2"/>
              </a:rPr>
              <a:t>next</a:t>
            </a:r>
            <a:r>
              <a:rPr lang="cs-CZ" sz="4400" dirty="0">
                <a:latin typeface="Arial" pitchFamily="18"/>
                <a:ea typeface="Tahoma" pitchFamily="2"/>
                <a:cs typeface="Tahoma" pitchFamily="2"/>
              </a:rPr>
              <a:t> </a:t>
            </a:r>
            <a:r>
              <a:rPr lang="cs-CZ" sz="4400" dirty="0" err="1">
                <a:latin typeface="Arial" pitchFamily="18"/>
                <a:ea typeface="Tahoma" pitchFamily="2"/>
                <a:cs typeface="Tahoma" pitchFamily="2"/>
              </a:rPr>
              <a:t>week</a:t>
            </a:r>
            <a:endParaRPr lang="cs-CZ" sz="4400" b="0" i="0" u="none" strike="noStrike" baseline="0" dirty="0">
              <a:ln>
                <a:noFill/>
              </a:ln>
              <a:latin typeface="Arial" pitchFamily="18"/>
              <a:ea typeface="Tahoma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1665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2920" y="1768320"/>
            <a:ext cx="9070920" cy="980974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dirty="0">
                <a:latin typeface="" pitchFamily="16"/>
              </a:rPr>
              <a:t>And </a:t>
            </a:r>
            <a:r>
              <a:rPr lang="cs-CZ" dirty="0" err="1">
                <a:latin typeface="" pitchFamily="16"/>
              </a:rPr>
              <a:t>now</a:t>
            </a:r>
            <a:r>
              <a:rPr lang="cs-CZ" dirty="0">
                <a:latin typeface="" pitchFamily="16"/>
              </a:rPr>
              <a:t>… </a:t>
            </a:r>
            <a:r>
              <a:rPr lang="cs-CZ" dirty="0" err="1">
                <a:latin typeface="" pitchFamily="16"/>
              </a:rPr>
              <a:t>Introductory</a:t>
            </a:r>
            <a:r>
              <a:rPr lang="cs-CZ" dirty="0">
                <a:latin typeface="" pitchFamily="16"/>
              </a:rPr>
              <a:t> test</a:t>
            </a:r>
          </a:p>
          <a:p>
            <a:pPr marL="1320840" lvl="2" indent="-457200"/>
            <a:r>
              <a:rPr lang="cs-CZ" dirty="0" err="1">
                <a:latin typeface="" pitchFamily="16"/>
              </a:rPr>
              <a:t>This</a:t>
            </a:r>
            <a:r>
              <a:rPr lang="cs-CZ" dirty="0">
                <a:latin typeface="" pitchFamily="16"/>
              </a:rPr>
              <a:t> test has </a:t>
            </a:r>
            <a:r>
              <a:rPr lang="cs-CZ" b="1" dirty="0">
                <a:latin typeface="" pitchFamily="16"/>
              </a:rPr>
              <a:t>no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effect</a:t>
            </a:r>
            <a:r>
              <a:rPr lang="cs-CZ" dirty="0">
                <a:latin typeface="" pitchFamily="16"/>
              </a:rPr>
              <a:t> on </a:t>
            </a:r>
            <a:r>
              <a:rPr lang="cs-CZ" dirty="0" err="1">
                <a:latin typeface="" pitchFamily="16"/>
              </a:rPr>
              <a:t>your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final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evaluation</a:t>
            </a:r>
            <a:endParaRPr lang="en-US" dirty="0">
              <a:latin typeface="" pitchFamily="16"/>
            </a:endParaRPr>
          </a:p>
        </p:txBody>
      </p:sp>
      <p:sp>
        <p:nvSpPr>
          <p:cNvPr id="4" name="Volný tvar 3"/>
          <p:cNvSpPr/>
          <p:nvPr/>
        </p:nvSpPr>
        <p:spPr>
          <a:xfrm>
            <a:off x="0" y="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Introductory</a:t>
            </a:r>
            <a:r>
              <a:rPr lang="cs-CZ" sz="4400" b="0" i="0" u="none" strike="noStrike" baseline="0" dirty="0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59825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2920" y="1979280"/>
            <a:ext cx="9072360" cy="5102615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marL="457200" indent="-457200">
              <a:lnSpc>
                <a:spcPct val="83000"/>
              </a:lnSpc>
            </a:pPr>
            <a:r>
              <a:rPr lang="cs-CZ" sz="2800" dirty="0">
                <a:latin typeface="" pitchFamily="16"/>
              </a:rPr>
              <a:t>More art </a:t>
            </a:r>
            <a:r>
              <a:rPr lang="cs-CZ" sz="2800" dirty="0" err="1">
                <a:latin typeface="" pitchFamily="16"/>
              </a:rPr>
              <a:t>than</a:t>
            </a:r>
            <a:r>
              <a:rPr lang="cs-CZ" sz="2800" dirty="0">
                <a:latin typeface="" pitchFamily="16"/>
              </a:rPr>
              <a:t> science…</a:t>
            </a:r>
          </a:p>
          <a:p>
            <a:pPr marL="342900" lvl="1" indent="-342900" rtl="0">
              <a:lnSpc>
                <a:spcPct val="83000"/>
              </a:lnSpc>
            </a:pPr>
            <a:r>
              <a:rPr lang="cs-CZ" sz="2400" dirty="0">
                <a:latin typeface="" pitchFamily="16"/>
              </a:rPr>
              <a:t>Science: </a:t>
            </a:r>
            <a:r>
              <a:rPr lang="cs-CZ" sz="2400" b="1" dirty="0" err="1">
                <a:solidFill>
                  <a:srgbClr val="FF0000"/>
                </a:solidFill>
                <a:latin typeface="" pitchFamily="16"/>
              </a:rPr>
              <a:t>calculus</a:t>
            </a:r>
            <a:r>
              <a:rPr lang="cs-CZ" sz="2400" dirty="0">
                <a:latin typeface="" pitchFamily="16"/>
              </a:rPr>
              <a:t>, </a:t>
            </a:r>
            <a:r>
              <a:rPr lang="cs-CZ" sz="2400" dirty="0" err="1">
                <a:latin typeface="" pitchFamily="16"/>
              </a:rPr>
              <a:t>statistics</a:t>
            </a:r>
            <a:r>
              <a:rPr lang="cs-CZ" sz="2400" dirty="0">
                <a:latin typeface="" pitchFamily="16"/>
              </a:rPr>
              <a:t>, </a:t>
            </a:r>
            <a:r>
              <a:rPr lang="cs-CZ" sz="2400" dirty="0" err="1">
                <a:latin typeface="" pitchFamily="16"/>
              </a:rPr>
              <a:t>econometrics</a:t>
            </a:r>
            <a:endParaRPr lang="cs-CZ" sz="2400" dirty="0">
              <a:latin typeface="" pitchFamily="16"/>
            </a:endParaRPr>
          </a:p>
          <a:p>
            <a:pPr marL="342900" lvl="1" indent="-342900" rtl="0">
              <a:lnSpc>
                <a:spcPct val="83000"/>
              </a:lnSpc>
            </a:pPr>
            <a:r>
              <a:rPr lang="cs-CZ" sz="2400" dirty="0">
                <a:latin typeface="" pitchFamily="16"/>
              </a:rPr>
              <a:t>Art: </a:t>
            </a:r>
            <a:r>
              <a:rPr lang="cs-CZ" sz="2400" dirty="0" err="1">
                <a:latin typeface="" pitchFamily="16"/>
              </a:rPr>
              <a:t>selecting</a:t>
            </a:r>
            <a:r>
              <a:rPr lang="cs-CZ" sz="2400" dirty="0">
                <a:latin typeface="" pitchFamily="16"/>
              </a:rPr>
              <a:t> </a:t>
            </a:r>
            <a:r>
              <a:rPr lang="cs-CZ" sz="2400" dirty="0" err="1">
                <a:latin typeface="" pitchFamily="16"/>
              </a:rPr>
              <a:t>problem</a:t>
            </a:r>
            <a:r>
              <a:rPr lang="cs-CZ" sz="2400" dirty="0">
                <a:latin typeface="" pitchFamily="16"/>
              </a:rPr>
              <a:t>, </a:t>
            </a:r>
            <a:r>
              <a:rPr lang="cs-CZ" sz="2400" dirty="0" err="1">
                <a:latin typeface="" pitchFamily="16"/>
              </a:rPr>
              <a:t>identification</a:t>
            </a:r>
            <a:r>
              <a:rPr lang="cs-CZ" sz="2400" dirty="0">
                <a:latin typeface="" pitchFamily="16"/>
              </a:rPr>
              <a:t>, </a:t>
            </a:r>
            <a:r>
              <a:rPr lang="cs-CZ" sz="2400" dirty="0" err="1">
                <a:latin typeface="" pitchFamily="16"/>
              </a:rPr>
              <a:t>formalization</a:t>
            </a:r>
            <a:r>
              <a:rPr lang="cs-CZ" sz="2400" dirty="0">
                <a:latin typeface="" pitchFamily="16"/>
              </a:rPr>
              <a:t>…</a:t>
            </a:r>
          </a:p>
          <a:p>
            <a:pPr marL="457200" indent="-457200">
              <a:lnSpc>
                <a:spcPct val="83000"/>
              </a:lnSpc>
            </a:pPr>
            <a:r>
              <a:rPr lang="cs-CZ" sz="2800" dirty="0" err="1">
                <a:latin typeface="" pitchFamily="16"/>
              </a:rPr>
              <a:t>Ideal</a:t>
            </a:r>
            <a:r>
              <a:rPr lang="cs-CZ" sz="2800" dirty="0">
                <a:latin typeface="" pitchFamily="16"/>
              </a:rPr>
              <a:t> </a:t>
            </a:r>
            <a:r>
              <a:rPr lang="cs-CZ" sz="2800" dirty="0" err="1">
                <a:latin typeface="" pitchFamily="16"/>
              </a:rPr>
              <a:t>procedure</a:t>
            </a:r>
            <a:r>
              <a:rPr lang="cs-CZ" sz="2800" dirty="0">
                <a:latin typeface="" pitchFamily="16"/>
              </a:rPr>
              <a:t>:</a:t>
            </a:r>
          </a:p>
          <a:p>
            <a:pPr marL="457200" lvl="1" indent="-457200" rtl="0">
              <a:lnSpc>
                <a:spcPct val="83000"/>
              </a:lnSpc>
              <a:buFont typeface="+mj-lt"/>
              <a:buAutoNum type="arabicPeriod"/>
            </a:pPr>
            <a:r>
              <a:rPr lang="cs-CZ" sz="2400" dirty="0" err="1">
                <a:latin typeface="" pitchFamily="16"/>
              </a:rPr>
              <a:t>Specify</a:t>
            </a:r>
            <a:r>
              <a:rPr lang="cs-CZ" sz="2400" dirty="0">
                <a:latin typeface="" pitchFamily="16"/>
              </a:rPr>
              <a:t> </a:t>
            </a:r>
            <a:r>
              <a:rPr lang="cs-CZ" sz="2400" dirty="0" err="1">
                <a:latin typeface="" pitchFamily="16"/>
              </a:rPr>
              <a:t>the</a:t>
            </a:r>
            <a:r>
              <a:rPr lang="cs-CZ" sz="2400" dirty="0">
                <a:latin typeface="" pitchFamily="16"/>
              </a:rPr>
              <a:t> </a:t>
            </a:r>
            <a:r>
              <a:rPr lang="cs-CZ" sz="2400" dirty="0" err="1">
                <a:latin typeface="" pitchFamily="16"/>
              </a:rPr>
              <a:t>problem</a:t>
            </a:r>
            <a:endParaRPr lang="cs-CZ" sz="2400" dirty="0">
              <a:latin typeface="" pitchFamily="16"/>
            </a:endParaRPr>
          </a:p>
          <a:p>
            <a:pPr marL="457200" lvl="1" indent="-457200" rtl="0">
              <a:lnSpc>
                <a:spcPct val="83000"/>
              </a:lnSpc>
              <a:buFont typeface="+mj-lt"/>
              <a:buAutoNum type="arabicPeriod"/>
            </a:pPr>
            <a:r>
              <a:rPr lang="cs-CZ" sz="2400" dirty="0" err="1">
                <a:latin typeface="" pitchFamily="16"/>
              </a:rPr>
              <a:t>Mathematise</a:t>
            </a:r>
            <a:r>
              <a:rPr lang="cs-CZ" sz="2400" dirty="0">
                <a:latin typeface="" pitchFamily="16"/>
              </a:rPr>
              <a:t> </a:t>
            </a:r>
            <a:r>
              <a:rPr lang="cs-CZ" sz="2400" dirty="0" err="1">
                <a:latin typeface="" pitchFamily="16"/>
              </a:rPr>
              <a:t>the</a:t>
            </a:r>
            <a:r>
              <a:rPr lang="cs-CZ" sz="2400" dirty="0">
                <a:latin typeface="" pitchFamily="16"/>
              </a:rPr>
              <a:t> </a:t>
            </a:r>
            <a:r>
              <a:rPr lang="cs-CZ" sz="2400" dirty="0" err="1">
                <a:latin typeface="" pitchFamily="16"/>
              </a:rPr>
              <a:t>problem</a:t>
            </a:r>
            <a:endParaRPr lang="cs-CZ" sz="2400" dirty="0">
              <a:latin typeface="" pitchFamily="16"/>
            </a:endParaRPr>
          </a:p>
          <a:p>
            <a:pPr marL="457200" lvl="1" indent="-457200" rtl="0">
              <a:lnSpc>
                <a:spcPct val="83000"/>
              </a:lnSpc>
              <a:buFont typeface="+mj-lt"/>
              <a:buAutoNum type="arabicPeriod"/>
            </a:pPr>
            <a:r>
              <a:rPr lang="cs-CZ" sz="2400" b="1" dirty="0" err="1">
                <a:latin typeface="" pitchFamily="16"/>
              </a:rPr>
              <a:t>Mathematical</a:t>
            </a:r>
            <a:r>
              <a:rPr lang="cs-CZ" sz="2400" b="1" dirty="0">
                <a:latin typeface="" pitchFamily="16"/>
              </a:rPr>
              <a:t> </a:t>
            </a:r>
            <a:r>
              <a:rPr lang="cs-CZ" sz="2400" b="1" dirty="0" err="1">
                <a:latin typeface="" pitchFamily="16"/>
              </a:rPr>
              <a:t>solution</a:t>
            </a:r>
            <a:r>
              <a:rPr lang="cs-CZ" sz="2400" b="1" dirty="0">
                <a:latin typeface="" pitchFamily="16"/>
              </a:rPr>
              <a:t> and </a:t>
            </a:r>
            <a:r>
              <a:rPr lang="cs-CZ" sz="2400" b="1" dirty="0" err="1">
                <a:latin typeface="" pitchFamily="16"/>
              </a:rPr>
              <a:t>its</a:t>
            </a:r>
            <a:r>
              <a:rPr lang="cs-CZ" sz="2400" b="1" dirty="0">
                <a:latin typeface="" pitchFamily="16"/>
              </a:rPr>
              <a:t> </a:t>
            </a:r>
            <a:r>
              <a:rPr lang="cs-CZ" sz="2400" b="1" dirty="0" err="1">
                <a:latin typeface="" pitchFamily="16"/>
              </a:rPr>
              <a:t>properties</a:t>
            </a:r>
            <a:endParaRPr lang="cs-CZ" sz="2400" b="1" dirty="0">
              <a:latin typeface="" pitchFamily="16"/>
            </a:endParaRPr>
          </a:p>
          <a:p>
            <a:pPr marL="457200" lvl="1" indent="-457200" rtl="0">
              <a:lnSpc>
                <a:spcPct val="83000"/>
              </a:lnSpc>
              <a:buFont typeface="+mj-lt"/>
              <a:buAutoNum type="arabicPeriod"/>
            </a:pPr>
            <a:r>
              <a:rPr lang="cs-CZ" sz="2400" b="1" dirty="0" err="1">
                <a:latin typeface="" pitchFamily="16"/>
              </a:rPr>
              <a:t>Interpretation</a:t>
            </a:r>
            <a:endParaRPr lang="cs-CZ" sz="2400" b="1" dirty="0">
              <a:latin typeface="" pitchFamily="16"/>
            </a:endParaRPr>
          </a:p>
          <a:p>
            <a:pPr marL="457200" lvl="1" indent="-457200" rtl="0">
              <a:lnSpc>
                <a:spcPct val="83000"/>
              </a:lnSpc>
              <a:buFont typeface="+mj-lt"/>
              <a:buAutoNum type="arabicPeriod"/>
            </a:pPr>
            <a:r>
              <a:rPr lang="cs-CZ" sz="2400" dirty="0" err="1">
                <a:latin typeface="" pitchFamily="16"/>
              </a:rPr>
              <a:t>Empirical</a:t>
            </a:r>
            <a:r>
              <a:rPr lang="cs-CZ" sz="2400" dirty="0">
                <a:latin typeface="" pitchFamily="16"/>
              </a:rPr>
              <a:t> </a:t>
            </a:r>
            <a:r>
              <a:rPr lang="cs-CZ" sz="2400" dirty="0" err="1">
                <a:latin typeface="" pitchFamily="16"/>
              </a:rPr>
              <a:t>verification</a:t>
            </a:r>
            <a:endParaRPr lang="cs-CZ" sz="2400" dirty="0">
              <a:latin typeface="" pitchFamily="16"/>
            </a:endParaRPr>
          </a:p>
          <a:p>
            <a:pPr marL="0" indent="0">
              <a:lnSpc>
                <a:spcPct val="83000"/>
              </a:lnSpc>
              <a:buNone/>
            </a:pPr>
            <a:endParaRPr lang="cs-CZ" sz="2800" dirty="0">
              <a:latin typeface="" pitchFamily="16"/>
            </a:endParaRPr>
          </a:p>
          <a:p>
            <a:pPr marL="0" indent="0">
              <a:lnSpc>
                <a:spcPct val="83000"/>
              </a:lnSpc>
              <a:buNone/>
            </a:pPr>
            <a:r>
              <a:rPr lang="cs-CZ" sz="2800" dirty="0" err="1">
                <a:latin typeface="" pitchFamily="16"/>
              </a:rPr>
              <a:t>This</a:t>
            </a:r>
            <a:r>
              <a:rPr lang="cs-CZ" sz="2800" dirty="0">
                <a:latin typeface="" pitchFamily="16"/>
              </a:rPr>
              <a:t> </a:t>
            </a:r>
            <a:r>
              <a:rPr lang="cs-CZ" sz="2800" dirty="0" err="1">
                <a:latin typeface="" pitchFamily="16"/>
              </a:rPr>
              <a:t>course</a:t>
            </a:r>
            <a:r>
              <a:rPr lang="cs-CZ" sz="2800" dirty="0">
                <a:latin typeface="" pitchFamily="16"/>
              </a:rPr>
              <a:t> </a:t>
            </a:r>
            <a:r>
              <a:rPr lang="cs-CZ" sz="2800" dirty="0" err="1">
                <a:latin typeface="" pitchFamily="16"/>
              </a:rPr>
              <a:t>helps</a:t>
            </a:r>
            <a:r>
              <a:rPr lang="cs-CZ" sz="2800" dirty="0">
                <a:latin typeface="" pitchFamily="16"/>
              </a:rPr>
              <a:t> </a:t>
            </a:r>
            <a:r>
              <a:rPr lang="cs-CZ" sz="2800" dirty="0" err="1">
                <a:latin typeface="" pitchFamily="16"/>
              </a:rPr>
              <a:t>you</a:t>
            </a:r>
            <a:r>
              <a:rPr lang="cs-CZ" sz="2800" dirty="0">
                <a:latin typeface="" pitchFamily="16"/>
              </a:rPr>
              <a:t> </a:t>
            </a:r>
            <a:r>
              <a:rPr lang="cs-CZ" sz="2800" dirty="0" err="1">
                <a:latin typeface="" pitchFamily="16"/>
              </a:rPr>
              <a:t>with</a:t>
            </a:r>
            <a:r>
              <a:rPr lang="cs-CZ" sz="2800" dirty="0">
                <a:latin typeface="" pitchFamily="16"/>
              </a:rPr>
              <a:t> </a:t>
            </a:r>
            <a:r>
              <a:rPr lang="cs-CZ" sz="2800" dirty="0" err="1">
                <a:latin typeface="" pitchFamily="16"/>
              </a:rPr>
              <a:t>the</a:t>
            </a:r>
            <a:r>
              <a:rPr lang="cs-CZ" sz="2800" dirty="0">
                <a:latin typeface="" pitchFamily="16"/>
              </a:rPr>
              <a:t> point 3 and (</a:t>
            </a:r>
            <a:r>
              <a:rPr lang="cs-CZ" sz="2800" dirty="0" err="1">
                <a:latin typeface="" pitchFamily="16"/>
              </a:rPr>
              <a:t>maybe</a:t>
            </a:r>
            <a:r>
              <a:rPr lang="cs-CZ" sz="2800" dirty="0">
                <a:latin typeface="" pitchFamily="16"/>
              </a:rPr>
              <a:t>) 4.</a:t>
            </a:r>
          </a:p>
        </p:txBody>
      </p:sp>
      <p:sp>
        <p:nvSpPr>
          <p:cNvPr id="4" name="Volný tvar 3"/>
          <p:cNvSpPr/>
          <p:nvPr/>
        </p:nvSpPr>
        <p:spPr>
          <a:xfrm>
            <a:off x="0" y="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Principles</a:t>
            </a:r>
            <a:r>
              <a:rPr lang="cs-CZ" sz="4400" b="0" i="0" u="none" strike="noStrike" baseline="0" dirty="0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 </a:t>
            </a: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of</a:t>
            </a:r>
            <a:r>
              <a:rPr lang="cs-CZ" sz="4400" b="0" i="0" u="none" strike="noStrike" baseline="0" dirty="0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 </a:t>
            </a: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Economic</a:t>
            </a:r>
            <a:r>
              <a:rPr lang="cs-CZ" sz="4400" b="0" i="0" u="none" strike="noStrike" baseline="0" dirty="0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 Modelling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2920" y="2411280"/>
            <a:ext cx="9072360" cy="2179058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dirty="0" err="1">
                <a:latin typeface="" pitchFamily="16"/>
              </a:rPr>
              <a:t>Two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main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approaches</a:t>
            </a:r>
            <a:r>
              <a:rPr lang="cs-CZ" dirty="0">
                <a:latin typeface="" pitchFamily="16"/>
              </a:rPr>
              <a:t> to </a:t>
            </a:r>
            <a:r>
              <a:rPr lang="cs-CZ" dirty="0" err="1">
                <a:latin typeface="" pitchFamily="16"/>
              </a:rPr>
              <a:t>mathematical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models</a:t>
            </a:r>
            <a:r>
              <a:rPr lang="cs-CZ" dirty="0">
                <a:latin typeface="" pitchFamily="16"/>
              </a:rPr>
              <a:t>:</a:t>
            </a:r>
          </a:p>
          <a:p>
            <a:pPr marL="457200" lvl="1" indent="-457200" rtl="0"/>
            <a:r>
              <a:rPr lang="cs-CZ" dirty="0">
                <a:latin typeface="" pitchFamily="16"/>
              </a:rPr>
              <a:t>Static =&gt; </a:t>
            </a:r>
            <a:r>
              <a:rPr lang="cs-CZ" dirty="0" err="1">
                <a:latin typeface="" pitchFamily="16"/>
              </a:rPr>
              <a:t>Comparative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statics</a:t>
            </a:r>
            <a:endParaRPr lang="cs-CZ" dirty="0">
              <a:latin typeface="" pitchFamily="16"/>
            </a:endParaRPr>
          </a:p>
          <a:p>
            <a:pPr marL="457200" lvl="1" indent="-457200" rtl="0"/>
            <a:r>
              <a:rPr lang="cs-CZ" b="1" dirty="0" err="1">
                <a:latin typeface="" pitchFamily="16"/>
              </a:rPr>
              <a:t>Dynamic</a:t>
            </a:r>
            <a:r>
              <a:rPr lang="cs-CZ" b="1" dirty="0">
                <a:latin typeface="" pitchFamily="16"/>
              </a:rPr>
              <a:t> =&gt; </a:t>
            </a:r>
            <a:r>
              <a:rPr lang="cs-CZ" b="1" dirty="0" err="1">
                <a:latin typeface="" pitchFamily="16"/>
              </a:rPr>
              <a:t>Economic</a:t>
            </a:r>
            <a:r>
              <a:rPr lang="cs-CZ" b="1" dirty="0">
                <a:latin typeface="" pitchFamily="16"/>
              </a:rPr>
              <a:t> </a:t>
            </a:r>
            <a:r>
              <a:rPr lang="cs-CZ" b="1" dirty="0" err="1">
                <a:latin typeface="" pitchFamily="16"/>
              </a:rPr>
              <a:t>dynamics</a:t>
            </a:r>
            <a:endParaRPr lang="cs-CZ" b="1" dirty="0">
              <a:latin typeface="" pitchFamily="16"/>
            </a:endParaRPr>
          </a:p>
          <a:p>
            <a:pPr marL="457200" indent="-457200"/>
            <a:r>
              <a:rPr lang="cs-CZ" dirty="0" err="1">
                <a:latin typeface="" pitchFamily="16"/>
              </a:rPr>
              <a:t>Where´s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the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difference</a:t>
            </a:r>
            <a:r>
              <a:rPr lang="cs-CZ" dirty="0">
                <a:latin typeface="" pitchFamily="16"/>
              </a:rPr>
              <a:t>?</a:t>
            </a:r>
          </a:p>
        </p:txBody>
      </p:sp>
      <p:sp>
        <p:nvSpPr>
          <p:cNvPr id="4" name="Volný tvar 3"/>
          <p:cNvSpPr/>
          <p:nvPr/>
        </p:nvSpPr>
        <p:spPr>
          <a:xfrm>
            <a:off x="0" y="-72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b="0" i="0" u="none" strike="noStrike" baseline="0" dirty="0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Static vs. </a:t>
            </a: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Dynamic</a:t>
            </a:r>
            <a:r>
              <a:rPr lang="cs-CZ" sz="4400" b="0" i="0" u="none" strike="noStrike" baseline="0" dirty="0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 </a:t>
            </a: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Models</a:t>
            </a:r>
            <a:endParaRPr lang="cs-CZ" sz="4400" b="0" i="0" u="none" strike="noStrike" baseline="0" dirty="0">
              <a:ln>
                <a:noFill/>
              </a:ln>
              <a:latin typeface="Arial" pitchFamily="18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2920" y="1808320"/>
            <a:ext cx="9289920" cy="3483005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" pitchFamily="16"/>
              </a:rPr>
              <a:t>Typical example: Consumer‘s problem, General Equilibrium.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" pitchFamily="16"/>
              </a:rPr>
              <a:t>Comparative statics tells you if any </a:t>
            </a:r>
            <a:r>
              <a:rPr lang="en-US" sz="2400" b="1" dirty="0">
                <a:latin typeface="" pitchFamily="16"/>
              </a:rPr>
              <a:t>equilibrium exists</a:t>
            </a:r>
            <a:r>
              <a:rPr lang="en-US" sz="2400" dirty="0">
                <a:latin typeface="" pitchFamily="16"/>
              </a:rPr>
              <a:t>, where it is, change of equilibrium after change of parameters.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" pitchFamily="16"/>
              </a:rPr>
              <a:t>MRS(x1,x2) = - MU(x1)/MU(x2) = - p1/p2?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b="1" dirty="0">
                <a:latin typeface="" pitchFamily="16"/>
              </a:rPr>
              <a:t>Stability of equilibrium?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b="1" dirty="0">
                <a:latin typeface="" pitchFamily="16"/>
              </a:rPr>
              <a:t>Paths to equilibrium?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b="1" dirty="0">
                <a:latin typeface="" pitchFamily="16"/>
              </a:rPr>
              <a:t>Equilibrium (steady state) in a stochastic model?</a:t>
            </a:r>
          </a:p>
        </p:txBody>
      </p:sp>
      <p:sp>
        <p:nvSpPr>
          <p:cNvPr id="4" name="Volný tvar 3"/>
          <p:cNvSpPr/>
          <p:nvPr/>
        </p:nvSpPr>
        <p:spPr>
          <a:xfrm>
            <a:off x="0" y="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Comparative</a:t>
            </a:r>
            <a:r>
              <a:rPr lang="cs-CZ" sz="4400" b="0" i="0" u="none" strike="noStrike" baseline="0" dirty="0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 </a:t>
            </a: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Statics</a:t>
            </a:r>
            <a:endParaRPr lang="cs-CZ" sz="4400" b="0" i="0" u="none" strike="noStrike" baseline="0" dirty="0">
              <a:ln>
                <a:noFill/>
              </a:ln>
              <a:latin typeface="Arial" pitchFamily="18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2920" y="1891913"/>
            <a:ext cx="9070920" cy="4672048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en-US" sz="2800" dirty="0">
                <a:latin typeface="" pitchFamily="16"/>
              </a:rPr>
              <a:t>Evolution over time modelled explicitly</a:t>
            </a:r>
          </a:p>
          <a:p>
            <a:pPr marL="457200" indent="-457200"/>
            <a:r>
              <a:rPr lang="en-US" sz="2800" dirty="0">
                <a:latin typeface="" pitchFamily="16"/>
              </a:rPr>
              <a:t>Issues: stability, convergence, saddle/optimal path</a:t>
            </a:r>
          </a:p>
          <a:p>
            <a:pPr marL="457200" indent="-457200"/>
            <a:r>
              <a:rPr lang="en-US" sz="2800" dirty="0">
                <a:latin typeface="" pitchFamily="16"/>
              </a:rPr>
              <a:t>Typical form: </a:t>
            </a:r>
          </a:p>
          <a:p>
            <a:pPr marL="888840" lvl="1" indent="-457200"/>
            <a:r>
              <a:rPr lang="en-US" sz="2400" dirty="0">
                <a:latin typeface="" pitchFamily="16"/>
              </a:rPr>
              <a:t>Differential eq. (continuous) </a:t>
            </a:r>
            <a:r>
              <a:rPr lang="en-US" sz="2400" i="1" dirty="0">
                <a:latin typeface="" pitchFamily="16"/>
              </a:rPr>
              <a:t>y(t) = f(</a:t>
            </a:r>
            <a:r>
              <a:rPr lang="en-US" sz="2400" i="1" dirty="0" err="1">
                <a:latin typeface="" pitchFamily="16"/>
              </a:rPr>
              <a:t>t,y</a:t>
            </a:r>
            <a:r>
              <a:rPr lang="en-US" sz="2400" i="1" dirty="0">
                <a:latin typeface="" pitchFamily="16"/>
              </a:rPr>
              <a:t>(t),y‘(t))</a:t>
            </a:r>
            <a:r>
              <a:rPr lang="en-US" sz="2400" dirty="0">
                <a:latin typeface="" pitchFamily="16"/>
              </a:rPr>
              <a:t> </a:t>
            </a:r>
          </a:p>
          <a:p>
            <a:pPr marL="888840" lvl="1" indent="-457200"/>
            <a:r>
              <a:rPr lang="en-US" sz="2400" dirty="0">
                <a:latin typeface="" pitchFamily="16"/>
              </a:rPr>
              <a:t>Or Difference/</a:t>
            </a:r>
            <a:r>
              <a:rPr lang="en-US" sz="2400" dirty="0" err="1">
                <a:latin typeface="" pitchFamily="16"/>
              </a:rPr>
              <a:t>recursi</a:t>
            </a:r>
            <a:r>
              <a:rPr lang="cs-CZ" sz="2400" dirty="0">
                <a:latin typeface="" pitchFamily="16"/>
              </a:rPr>
              <a:t>v</a:t>
            </a:r>
            <a:r>
              <a:rPr lang="en-US" sz="2400" dirty="0">
                <a:latin typeface="" pitchFamily="16"/>
              </a:rPr>
              <a:t>e eq. (discrete) </a:t>
            </a:r>
            <a:r>
              <a:rPr lang="en-US" sz="2400" i="1" dirty="0" err="1">
                <a:latin typeface="" pitchFamily="16"/>
              </a:rPr>
              <a:t>y</a:t>
            </a:r>
            <a:r>
              <a:rPr lang="en-US" sz="2400" i="1" baseline="-25000" dirty="0" err="1">
                <a:latin typeface="" pitchFamily="16"/>
              </a:rPr>
              <a:t>t</a:t>
            </a:r>
            <a:r>
              <a:rPr lang="en-US" sz="2400" i="1" dirty="0">
                <a:latin typeface="" pitchFamily="16"/>
              </a:rPr>
              <a:t> = f(y</a:t>
            </a:r>
            <a:r>
              <a:rPr lang="en-US" sz="2400" i="1" baseline="-25000" dirty="0">
                <a:latin typeface="" pitchFamily="16"/>
              </a:rPr>
              <a:t>t-1</a:t>
            </a:r>
            <a:r>
              <a:rPr lang="en-US" sz="2400" i="1" dirty="0">
                <a:latin typeface="" pitchFamily="16"/>
              </a:rPr>
              <a:t>, y</a:t>
            </a:r>
            <a:r>
              <a:rPr lang="en-US" sz="2400" i="1" baseline="-25000" dirty="0">
                <a:latin typeface="" pitchFamily="16"/>
              </a:rPr>
              <a:t>t-2</a:t>
            </a:r>
            <a:r>
              <a:rPr lang="en-US" sz="2400" i="1" dirty="0">
                <a:latin typeface="" pitchFamily="16"/>
              </a:rPr>
              <a:t>)</a:t>
            </a:r>
          </a:p>
          <a:p>
            <a:pPr marL="457200" indent="-457200"/>
            <a:r>
              <a:rPr lang="en-US" sz="2800" dirty="0">
                <a:latin typeface="" pitchFamily="16"/>
              </a:rPr>
              <a:t>Stability: stable and unstable equilibria</a:t>
            </a:r>
          </a:p>
          <a:p>
            <a:pPr marL="457200" indent="-457200"/>
            <a:r>
              <a:rPr lang="en-US" sz="2800" dirty="0">
                <a:latin typeface="" pitchFamily="16"/>
              </a:rPr>
              <a:t>Examples: IS-LM model, Ramsey model, Population models..., …., …., and many others</a:t>
            </a:r>
          </a:p>
          <a:p>
            <a:pPr marL="457200" indent="-457200"/>
            <a:r>
              <a:rPr lang="en-US" sz="2800" dirty="0">
                <a:latin typeface="" pitchFamily="16"/>
              </a:rPr>
              <a:t>We will discuss these topics during the semester, yes!</a:t>
            </a:r>
          </a:p>
        </p:txBody>
      </p:sp>
      <p:sp>
        <p:nvSpPr>
          <p:cNvPr id="4" name="Volný tvar 3"/>
          <p:cNvSpPr/>
          <p:nvPr/>
        </p:nvSpPr>
        <p:spPr>
          <a:xfrm>
            <a:off x="0" y="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Dynamic</a:t>
            </a:r>
            <a:r>
              <a:rPr lang="cs-CZ" sz="4400" b="0" i="0" u="none" strike="noStrike" baseline="0" dirty="0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 </a:t>
            </a: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systems</a:t>
            </a:r>
            <a:endParaRPr lang="cs-CZ" sz="4400" b="0" i="0" u="none" strike="noStrike" baseline="0" dirty="0">
              <a:ln>
                <a:noFill/>
              </a:ln>
              <a:latin typeface="Arial" pitchFamily="18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olný tvar 2"/>
          <p:cNvSpPr/>
          <p:nvPr/>
        </p:nvSpPr>
        <p:spPr>
          <a:xfrm>
            <a:off x="0" y="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Overview</a:t>
            </a:r>
            <a:endParaRPr lang="cs-CZ" sz="4400" b="0" i="0" u="none" strike="noStrike" baseline="0" dirty="0">
              <a:ln>
                <a:noFill/>
              </a:ln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4" name="Zástupný symbol pro text 3"/>
          <p:cNvSpPr txBox="1">
            <a:spLocks noGrp="1"/>
          </p:cNvSpPr>
          <p:nvPr>
            <p:ph type="body" idx="4294967295"/>
          </p:nvPr>
        </p:nvSpPr>
        <p:spPr>
          <a:xfrm>
            <a:off x="504180" y="1331565"/>
            <a:ext cx="9072360" cy="5309274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dirty="0">
                <a:latin typeface="" pitchFamily="16"/>
              </a:rPr>
              <a:t>This course is about:</a:t>
            </a:r>
          </a:p>
          <a:p>
            <a:pPr marL="457200" indent="-457200"/>
            <a:r>
              <a:rPr lang="en-US" dirty="0">
                <a:latin typeface="" pitchFamily="16"/>
              </a:rPr>
              <a:t>Mathematic background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of</a:t>
            </a:r>
            <a:r>
              <a:rPr lang="cs-CZ" dirty="0">
                <a:latin typeface="" pitchFamily="16"/>
              </a:rPr>
              <a:t> (</a:t>
            </a:r>
            <a:r>
              <a:rPr lang="cs-CZ" dirty="0" err="1">
                <a:latin typeface="" pitchFamily="16"/>
              </a:rPr>
              <a:t>macro</a:t>
            </a:r>
            <a:r>
              <a:rPr lang="cs-CZ" dirty="0">
                <a:latin typeface="" pitchFamily="16"/>
              </a:rPr>
              <a:t>)</a:t>
            </a:r>
            <a:r>
              <a:rPr lang="cs-CZ" dirty="0" err="1">
                <a:latin typeface="" pitchFamily="16"/>
              </a:rPr>
              <a:t>economics</a:t>
            </a:r>
            <a:endParaRPr lang="cs-CZ" dirty="0">
              <a:latin typeface="" pitchFamily="16"/>
            </a:endParaRPr>
          </a:p>
          <a:p>
            <a:pPr marL="457200" indent="-457200"/>
            <a:r>
              <a:rPr lang="en-US" dirty="0">
                <a:latin typeface="" pitchFamily="16"/>
              </a:rPr>
              <a:t>Dynamic models in economics</a:t>
            </a:r>
          </a:p>
          <a:p>
            <a:pPr marL="457200" indent="-457200"/>
            <a:r>
              <a:rPr lang="en-US" dirty="0">
                <a:latin typeface="" pitchFamily="16"/>
              </a:rPr>
              <a:t>Phase diagrams and qualitative solutions</a:t>
            </a:r>
          </a:p>
          <a:p>
            <a:pPr marL="457200" indent="-457200"/>
            <a:r>
              <a:rPr lang="en-US" dirty="0">
                <a:latin typeface="" pitchFamily="16"/>
              </a:rPr>
              <a:t>Computer applications (</a:t>
            </a:r>
            <a:r>
              <a:rPr lang="cs-CZ" dirty="0">
                <a:latin typeface="" pitchFamily="16"/>
              </a:rPr>
              <a:t>Python</a:t>
            </a:r>
            <a:r>
              <a:rPr lang="en-US" dirty="0">
                <a:latin typeface="" pitchFamily="16"/>
              </a:rPr>
              <a:t>)</a:t>
            </a:r>
          </a:p>
          <a:p>
            <a:pPr marL="457200" indent="-457200"/>
            <a:r>
              <a:rPr lang="en-US" dirty="0">
                <a:latin typeface="" pitchFamily="16"/>
              </a:rPr>
              <a:t>Prerequisites</a:t>
            </a:r>
            <a:r>
              <a:rPr lang="cs-CZ" dirty="0">
                <a:latin typeface="" pitchFamily="16"/>
              </a:rPr>
              <a:t> </a:t>
            </a:r>
          </a:p>
          <a:p>
            <a:pPr marL="888840" lvl="1" indent="-457200"/>
            <a:r>
              <a:rPr lang="en-US" dirty="0">
                <a:latin typeface="" pitchFamily="16"/>
              </a:rPr>
              <a:t>mathematical skills at undergraduate level</a:t>
            </a:r>
            <a:endParaRPr lang="cs-CZ" dirty="0">
              <a:latin typeface="" pitchFamily="16"/>
            </a:endParaRPr>
          </a:p>
          <a:p>
            <a:pPr marL="888840" lvl="1" indent="-457200"/>
            <a:r>
              <a:rPr lang="cs-CZ" dirty="0">
                <a:latin typeface="" pitchFamily="16"/>
              </a:rPr>
              <a:t>open mind</a:t>
            </a:r>
          </a:p>
          <a:p>
            <a:pPr marL="888840" lvl="1" indent="-457200"/>
            <a:r>
              <a:rPr lang="cs-CZ" dirty="0">
                <a:latin typeface="" pitchFamily="16"/>
              </a:rPr>
              <a:t>(free </a:t>
            </a:r>
            <a:r>
              <a:rPr lang="cs-CZ" dirty="0" err="1">
                <a:latin typeface="" pitchFamily="16"/>
              </a:rPr>
              <a:t>time</a:t>
            </a:r>
            <a:r>
              <a:rPr lang="cs-CZ" dirty="0">
                <a:latin typeface="" pitchFamily="16"/>
              </a:rPr>
              <a:t> on </a:t>
            </a:r>
            <a:r>
              <a:rPr lang="cs-CZ" dirty="0" err="1">
                <a:latin typeface="" pitchFamily="16"/>
              </a:rPr>
              <a:t>Thursday</a:t>
            </a:r>
            <a:r>
              <a:rPr lang="cs-CZ" dirty="0">
                <a:latin typeface="" pitchFamily="16"/>
              </a:rPr>
              <a:t> </a:t>
            </a:r>
            <a:r>
              <a:rPr lang="cs-CZ" dirty="0" err="1">
                <a:latin typeface="" pitchFamily="16"/>
              </a:rPr>
              <a:t>afternoon</a:t>
            </a:r>
            <a:r>
              <a:rPr lang="cs-CZ" dirty="0">
                <a:latin typeface="" pitchFamily="16"/>
              </a:rPr>
              <a:t>)</a:t>
            </a:r>
            <a:endParaRPr lang="en-US" dirty="0">
              <a:latin typeface="" pitchFamily="16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4180" y="1907629"/>
            <a:ext cx="9072360" cy="1038233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cs-CZ" b="1" u="sng" dirty="0" err="1">
                <a:latin typeface="" pitchFamily="16"/>
              </a:rPr>
              <a:t>Moodle</a:t>
            </a:r>
            <a:r>
              <a:rPr lang="cs-CZ" b="1" u="sng" dirty="0">
                <a:latin typeface="" pitchFamily="16"/>
              </a:rPr>
              <a:t> </a:t>
            </a:r>
            <a:r>
              <a:rPr lang="cs-CZ" b="1" u="sng" dirty="0" err="1">
                <a:latin typeface="" pitchFamily="16"/>
              </a:rPr>
              <a:t>course</a:t>
            </a:r>
            <a:r>
              <a:rPr lang="cs-CZ" b="1" u="sng" dirty="0">
                <a:latin typeface="" pitchFamily="16"/>
              </a:rPr>
              <a:t> </a:t>
            </a:r>
            <a:r>
              <a:rPr lang="cs-CZ" b="1" u="sng" dirty="0" err="1">
                <a:latin typeface="" pitchFamily="16"/>
              </a:rPr>
              <a:t>page</a:t>
            </a:r>
            <a:r>
              <a:rPr lang="cs-CZ" b="1" u="sng" dirty="0">
                <a:latin typeface="" pitchFamily="16"/>
              </a:rPr>
              <a:t>:</a:t>
            </a:r>
          </a:p>
          <a:p>
            <a:pPr marL="888840" lvl="1" indent="-457200"/>
            <a:r>
              <a:rPr lang="cs-CZ" dirty="0">
                <a:latin typeface="" pitchFamily="16"/>
                <a:hlinkClick r:id="rId3"/>
              </a:rPr>
              <a:t>http://dl1.cuni.cz/course/view.php?id=2709</a:t>
            </a:r>
            <a:endParaRPr lang="cs-CZ" dirty="0">
              <a:latin typeface="" pitchFamily="16"/>
            </a:endParaRPr>
          </a:p>
        </p:txBody>
      </p:sp>
      <p:sp>
        <p:nvSpPr>
          <p:cNvPr id="4" name="Volný tvar 3"/>
          <p:cNvSpPr/>
          <p:nvPr/>
        </p:nvSpPr>
        <p:spPr>
          <a:xfrm>
            <a:off x="0" y="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b="0" i="0" u="none" strike="noStrike" baseline="0" dirty="0" err="1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Sources</a:t>
            </a:r>
            <a:endParaRPr lang="cs-CZ" sz="4400" b="0" i="0" u="none" strike="noStrike" baseline="0" dirty="0">
              <a:ln>
                <a:noFill/>
              </a:ln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503808" y="3225839"/>
            <a:ext cx="885698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cs-CZ" sz="3200" b="1" dirty="0" err="1">
                <a:latin typeface="" pitchFamily="16"/>
              </a:rPr>
              <a:t>Literature</a:t>
            </a:r>
            <a:endParaRPr lang="cs-CZ" sz="3200" b="1" dirty="0">
              <a:latin typeface="" pitchFamily="16"/>
            </a:endParaRPr>
          </a:p>
          <a:p>
            <a:pPr marL="0" lvl="1">
              <a:buNone/>
            </a:pPr>
            <a:r>
              <a:rPr lang="cs-CZ" b="1" dirty="0">
                <a:latin typeface="+mj-lt"/>
              </a:rPr>
              <a:t>Ronald Shone: </a:t>
            </a:r>
            <a:r>
              <a:rPr lang="cs-CZ" b="1" dirty="0" err="1">
                <a:latin typeface="+mj-lt"/>
              </a:rPr>
              <a:t>Economic</a:t>
            </a:r>
            <a:r>
              <a:rPr lang="cs-CZ" b="1" dirty="0">
                <a:latin typeface="+mj-lt"/>
              </a:rPr>
              <a:t> Dynamics: </a:t>
            </a:r>
            <a:r>
              <a:rPr lang="cs-CZ" b="1" dirty="0" err="1">
                <a:latin typeface="+mj-lt"/>
              </a:rPr>
              <a:t>Phase</a:t>
            </a:r>
            <a:r>
              <a:rPr lang="cs-CZ" b="1" dirty="0">
                <a:latin typeface="+mj-lt"/>
              </a:rPr>
              <a:t> </a:t>
            </a:r>
            <a:r>
              <a:rPr lang="cs-CZ" b="1" dirty="0" err="1">
                <a:latin typeface="+mj-lt"/>
              </a:rPr>
              <a:t>Diagrams</a:t>
            </a:r>
            <a:r>
              <a:rPr lang="cs-CZ" b="1" dirty="0">
                <a:latin typeface="+mj-lt"/>
              </a:rPr>
              <a:t> and </a:t>
            </a:r>
            <a:r>
              <a:rPr lang="cs-CZ" b="1" dirty="0" err="1">
                <a:latin typeface="+mj-lt"/>
              </a:rPr>
              <a:t>their</a:t>
            </a:r>
            <a:r>
              <a:rPr lang="cs-CZ" b="1" dirty="0">
                <a:latin typeface="+mj-lt"/>
              </a:rPr>
              <a:t> </a:t>
            </a:r>
            <a:r>
              <a:rPr lang="cs-CZ" b="1" dirty="0" err="1">
                <a:latin typeface="+mj-lt"/>
              </a:rPr>
              <a:t>Economic</a:t>
            </a:r>
            <a:r>
              <a:rPr lang="cs-CZ" b="1" dirty="0">
                <a:latin typeface="+mj-lt"/>
              </a:rPr>
              <a:t> </a:t>
            </a:r>
            <a:r>
              <a:rPr lang="cs-CZ" b="1" dirty="0" err="1">
                <a:latin typeface="+mj-lt"/>
              </a:rPr>
              <a:t>Application</a:t>
            </a:r>
            <a:r>
              <a:rPr lang="cs-CZ" b="1" dirty="0">
                <a:latin typeface="+mj-lt"/>
              </a:rPr>
              <a:t>, Cambridge University </a:t>
            </a:r>
            <a:r>
              <a:rPr lang="cs-CZ" b="1" dirty="0" err="1">
                <a:latin typeface="+mj-lt"/>
              </a:rPr>
              <a:t>Press</a:t>
            </a:r>
            <a:r>
              <a:rPr lang="cs-CZ" b="1" dirty="0">
                <a:latin typeface="+mj-lt"/>
              </a:rPr>
              <a:t>, 2003</a:t>
            </a:r>
          </a:p>
          <a:p>
            <a:pPr marL="0" lvl="1">
              <a:buNone/>
            </a:pPr>
            <a:r>
              <a:rPr lang="cs-CZ" dirty="0">
                <a:latin typeface="+mj-lt"/>
              </a:rPr>
              <a:t>Ronald Shone: </a:t>
            </a:r>
            <a:r>
              <a:rPr lang="cs-CZ" dirty="0" err="1">
                <a:latin typeface="+mj-lt"/>
              </a:rPr>
              <a:t>An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latin typeface="+mj-lt"/>
              </a:rPr>
              <a:t>Introduction</a:t>
            </a:r>
            <a:r>
              <a:rPr lang="cs-CZ" dirty="0">
                <a:latin typeface="+mj-lt"/>
              </a:rPr>
              <a:t> to </a:t>
            </a:r>
            <a:r>
              <a:rPr lang="cs-CZ" dirty="0" err="1">
                <a:latin typeface="+mj-lt"/>
              </a:rPr>
              <a:t>Economic</a:t>
            </a:r>
            <a:r>
              <a:rPr lang="cs-CZ" dirty="0">
                <a:latin typeface="+mj-lt"/>
              </a:rPr>
              <a:t> Dynamics, Cambridge University </a:t>
            </a:r>
            <a:r>
              <a:rPr lang="cs-CZ" dirty="0" err="1">
                <a:latin typeface="+mj-lt"/>
              </a:rPr>
              <a:t>Press</a:t>
            </a:r>
            <a:r>
              <a:rPr lang="cs-CZ" dirty="0">
                <a:latin typeface="+mj-lt"/>
              </a:rPr>
              <a:t>, 2001</a:t>
            </a:r>
          </a:p>
          <a:p>
            <a:pPr marL="0" lvl="1">
              <a:buNone/>
            </a:pPr>
            <a:r>
              <a:rPr lang="cs-CZ" dirty="0">
                <a:latin typeface="+mj-lt"/>
              </a:rPr>
              <a:t>Dawkins, Paul: </a:t>
            </a:r>
            <a:r>
              <a:rPr lang="cs-CZ" dirty="0" err="1">
                <a:latin typeface="+mj-lt"/>
              </a:rPr>
              <a:t>Differential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latin typeface="+mj-lt"/>
              </a:rPr>
              <a:t>Equations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http://tutorial.math.lamar.edu/ (</a:t>
            </a:r>
            <a:r>
              <a:rPr lang="cs-CZ" dirty="0" err="1">
                <a:latin typeface="+mj-lt"/>
              </a:rPr>
              <a:t>follow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latin typeface="+mj-lt"/>
              </a:rPr>
              <a:t>the</a:t>
            </a:r>
            <a:r>
              <a:rPr lang="cs-CZ" dirty="0">
                <a:latin typeface="+mj-lt"/>
              </a:rPr>
              <a:t> link to </a:t>
            </a:r>
            <a:r>
              <a:rPr lang="cs-CZ" dirty="0" err="1">
                <a:latin typeface="+mj-lt"/>
              </a:rPr>
              <a:t>Differential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latin typeface="+mj-lt"/>
              </a:rPr>
              <a:t>Equations</a:t>
            </a:r>
            <a:r>
              <a:rPr lang="cs-CZ" dirty="0">
                <a:latin typeface="+mj-lt"/>
              </a:rPr>
              <a:t> (</a:t>
            </a:r>
            <a:r>
              <a:rPr lang="cs-CZ" dirty="0" err="1">
                <a:latin typeface="+mj-lt"/>
              </a:rPr>
              <a:t>Math</a:t>
            </a:r>
            <a:r>
              <a:rPr lang="cs-CZ" dirty="0">
                <a:latin typeface="+mj-lt"/>
              </a:rPr>
              <a:t> 3301) link).</a:t>
            </a:r>
          </a:p>
          <a:p>
            <a:pPr marL="0" lvl="1">
              <a:buNone/>
            </a:pPr>
            <a:r>
              <a:rPr lang="cs-CZ" b="1" dirty="0">
                <a:latin typeface="+mj-lt"/>
              </a:rPr>
              <a:t>Hájková, John, Kalenda, Zelený: Matematika, </a:t>
            </a:r>
            <a:r>
              <a:rPr lang="cs-CZ" b="1" dirty="0" err="1">
                <a:latin typeface="+mj-lt"/>
              </a:rPr>
              <a:t>Matfyzpress</a:t>
            </a:r>
            <a:r>
              <a:rPr lang="cs-CZ" b="1" dirty="0">
                <a:latin typeface="+mj-lt"/>
              </a:rPr>
              <a:t>, Praha 2006</a:t>
            </a:r>
          </a:p>
          <a:p>
            <a:pPr marL="0" lvl="1">
              <a:buNone/>
            </a:pPr>
            <a:endParaRPr lang="cs-CZ" dirty="0">
              <a:latin typeface="+mj-lt"/>
            </a:endParaRPr>
          </a:p>
          <a:p>
            <a:pPr marL="0" lvl="1">
              <a:buNone/>
            </a:pPr>
            <a:r>
              <a:rPr lang="en-US" dirty="0" err="1">
                <a:latin typeface="+mj-lt"/>
              </a:rPr>
              <a:t>Ljunqvist</a:t>
            </a:r>
            <a:r>
              <a:rPr lang="en-US" dirty="0">
                <a:latin typeface="+mj-lt"/>
              </a:rPr>
              <a:t>, Sargent: Recursive Macroeconomic Theory, third edition, The MIT Press 2012</a:t>
            </a:r>
            <a:endParaRPr lang="cs-CZ" dirty="0">
              <a:latin typeface="+mj-lt"/>
            </a:endParaRPr>
          </a:p>
          <a:p>
            <a:pPr marL="0" lvl="1">
              <a:buNone/>
            </a:pPr>
            <a:r>
              <a:rPr lang="en-US" dirty="0" err="1">
                <a:latin typeface="+mj-lt"/>
              </a:rPr>
              <a:t>Jianjun</a:t>
            </a:r>
            <a:r>
              <a:rPr lang="en-US" dirty="0">
                <a:latin typeface="+mj-lt"/>
              </a:rPr>
              <a:t> Miao: Economic Dynamics in Discrete Time, The MIT Press 2014</a:t>
            </a:r>
            <a:endParaRPr lang="cs-CZ" dirty="0">
              <a:latin typeface="+mj-lt"/>
            </a:endParaRPr>
          </a:p>
          <a:p>
            <a:pPr marL="0" lvl="1"/>
            <a:r>
              <a:rPr lang="en-US" b="1" dirty="0"/>
              <a:t>J</a:t>
            </a:r>
            <a:r>
              <a:rPr lang="cs-CZ" b="1" dirty="0" err="1"/>
              <a:t>er</a:t>
            </a:r>
            <a:r>
              <a:rPr lang="en-US" b="1" dirty="0" err="1"/>
              <a:t>ome</a:t>
            </a:r>
            <a:r>
              <a:rPr lang="en-US" b="1" dirty="0"/>
              <a:t> </a:t>
            </a:r>
            <a:r>
              <a:rPr lang="en-US" b="1" dirty="0" err="1"/>
              <a:t>Adda</a:t>
            </a:r>
            <a:r>
              <a:rPr lang="en-US" b="1" dirty="0"/>
              <a:t> and Russell Cooper</a:t>
            </a:r>
            <a:r>
              <a:rPr lang="cs-CZ" b="1" dirty="0"/>
              <a:t>: </a:t>
            </a:r>
            <a:r>
              <a:rPr lang="en-US" b="1" dirty="0"/>
              <a:t>Dynamic Economics</a:t>
            </a:r>
            <a:r>
              <a:rPr lang="cs-CZ" b="1" dirty="0"/>
              <a:t> - </a:t>
            </a:r>
            <a:r>
              <a:rPr lang="en-US" b="1" dirty="0"/>
              <a:t>Quantitative Methods and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287784" y="1907629"/>
            <a:ext cx="9433048" cy="5489003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r>
              <a:rPr lang="en-US" sz="2400" dirty="0"/>
              <a:t>Prerequisites: mathematical skills at undergraduate level</a:t>
            </a:r>
          </a:p>
          <a:p>
            <a:r>
              <a:rPr lang="en-US" sz="2400" dirty="0"/>
              <a:t> Workshop style course</a:t>
            </a:r>
          </a:p>
          <a:p>
            <a:r>
              <a:rPr lang="en-US" sz="2400" dirty="0"/>
              <a:t> </a:t>
            </a:r>
            <a:r>
              <a:rPr lang="en-US" sz="2400" b="1" dirty="0"/>
              <a:t>Problem Sets</a:t>
            </a:r>
            <a:r>
              <a:rPr lang="en-US" sz="2400" dirty="0"/>
              <a:t> – </a:t>
            </a:r>
            <a:r>
              <a:rPr lang="cs-CZ" sz="2400" dirty="0"/>
              <a:t>4</a:t>
            </a:r>
            <a:r>
              <a:rPr lang="en-US" sz="2400" dirty="0"/>
              <a:t> problem sets, </a:t>
            </a:r>
            <a:r>
              <a:rPr lang="cs-CZ" sz="2400" dirty="0"/>
              <a:t>6</a:t>
            </a:r>
            <a:r>
              <a:rPr lang="en-US" sz="2400" dirty="0"/>
              <a:t> points each</a:t>
            </a:r>
          </a:p>
          <a:p>
            <a:pPr marL="530225" indent="-423863"/>
            <a:r>
              <a:rPr lang="cs-CZ" sz="2400" b="1" u="sng" dirty="0" err="1"/>
              <a:t>Small</a:t>
            </a:r>
            <a:r>
              <a:rPr lang="cs-CZ" sz="2400" b="1" dirty="0"/>
              <a:t> </a:t>
            </a:r>
            <a:r>
              <a:rPr lang="cs-CZ" sz="2400" b="1" dirty="0" err="1"/>
              <a:t>creative</a:t>
            </a:r>
            <a:r>
              <a:rPr lang="cs-CZ" sz="2400" b="1" dirty="0"/>
              <a:t> </a:t>
            </a:r>
            <a:r>
              <a:rPr lang="cs-CZ" sz="2400" b="1" u="sng" dirty="0"/>
              <a:t>team</a:t>
            </a:r>
            <a:r>
              <a:rPr lang="cs-CZ" sz="2400" b="1" dirty="0"/>
              <a:t> </a:t>
            </a:r>
            <a:r>
              <a:rPr lang="cs-CZ" sz="2400" b="1" dirty="0" err="1"/>
              <a:t>project</a:t>
            </a:r>
            <a:r>
              <a:rPr lang="cs-CZ" sz="2400" dirty="0"/>
              <a:t> </a:t>
            </a:r>
            <a:r>
              <a:rPr lang="en-US" sz="2400" dirty="0"/>
              <a:t>– </a:t>
            </a:r>
            <a:r>
              <a:rPr lang="cs-CZ" sz="2400" dirty="0"/>
              <a:t>4</a:t>
            </a:r>
            <a:r>
              <a:rPr lang="en-US" sz="2400" dirty="0"/>
              <a:t> points</a:t>
            </a:r>
            <a:r>
              <a:rPr lang="cs-CZ" sz="2400" dirty="0"/>
              <a:t> + </a:t>
            </a:r>
            <a:r>
              <a:rPr lang="cs-CZ" sz="2400" dirty="0" err="1"/>
              <a:t>its</a:t>
            </a:r>
            <a:r>
              <a:rPr lang="cs-CZ" sz="2400" dirty="0"/>
              <a:t> „defense“ </a:t>
            </a:r>
            <a:r>
              <a:rPr lang="cs-CZ" sz="2400" dirty="0" err="1"/>
              <a:t>during</a:t>
            </a:r>
            <a:r>
              <a:rPr lang="cs-CZ" sz="2400" dirty="0"/>
              <a:t> </a:t>
            </a:r>
            <a:r>
              <a:rPr lang="cs-CZ" sz="2400" dirty="0" err="1"/>
              <a:t>exam</a:t>
            </a:r>
            <a:r>
              <a:rPr lang="cs-CZ" sz="2400" dirty="0"/>
              <a:t> (2 </a:t>
            </a:r>
            <a:r>
              <a:rPr lang="cs-CZ" sz="2400" dirty="0" err="1"/>
              <a:t>points</a:t>
            </a:r>
            <a:r>
              <a:rPr lang="cs-CZ" sz="2400" dirty="0"/>
              <a:t>)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Exam</a:t>
            </a:r>
            <a:r>
              <a:rPr lang="en-US" sz="2400" dirty="0"/>
              <a:t> – 2</a:t>
            </a:r>
            <a:r>
              <a:rPr lang="cs-CZ" sz="2400" dirty="0"/>
              <a:t>4</a:t>
            </a:r>
            <a:r>
              <a:rPr lang="en-US" sz="2400" dirty="0"/>
              <a:t> points</a:t>
            </a:r>
          </a:p>
          <a:p>
            <a:r>
              <a:rPr lang="cs-CZ" sz="2400" dirty="0"/>
              <a:t>(</a:t>
            </a:r>
            <a:r>
              <a:rPr lang="en-US" sz="2400" b="1" dirty="0"/>
              <a:t>Activity during the lectures/seminars</a:t>
            </a:r>
            <a:r>
              <a:rPr lang="en-US" sz="2400" dirty="0"/>
              <a:t> – some extra points</a:t>
            </a:r>
            <a:r>
              <a:rPr lang="cs-CZ" sz="2400" dirty="0"/>
              <a:t>)</a:t>
            </a:r>
            <a:endParaRPr lang="en-US" sz="2400" dirty="0"/>
          </a:p>
          <a:p>
            <a:r>
              <a:rPr lang="en-US" sz="2400" dirty="0"/>
              <a:t>To pass the course you should attempt to solve </a:t>
            </a:r>
            <a:r>
              <a:rPr lang="en-US" sz="2400" b="1" u="sng" dirty="0"/>
              <a:t>each</a:t>
            </a:r>
            <a:r>
              <a:rPr lang="en-US" sz="2400" dirty="0"/>
              <a:t> problem set and </a:t>
            </a:r>
            <a:r>
              <a:rPr lang="cs-CZ" sz="2400" dirty="0" err="1"/>
              <a:t>the</a:t>
            </a:r>
            <a:r>
              <a:rPr lang="cs-CZ" sz="2400" dirty="0"/>
              <a:t> </a:t>
            </a:r>
            <a:r>
              <a:rPr lang="cs-CZ" sz="2400" dirty="0" err="1"/>
              <a:t>project</a:t>
            </a:r>
            <a:r>
              <a:rPr lang="cs-CZ" sz="2400" dirty="0"/>
              <a:t> and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Get</a:t>
            </a:r>
            <a:r>
              <a:rPr lang="cs-CZ" sz="2000" dirty="0"/>
              <a:t> </a:t>
            </a:r>
            <a:r>
              <a:rPr lang="cs-CZ" sz="2000" dirty="0" err="1"/>
              <a:t>at</a:t>
            </a:r>
            <a:r>
              <a:rPr lang="cs-CZ" sz="2000" dirty="0"/>
              <a:t> least</a:t>
            </a:r>
            <a:r>
              <a:rPr lang="en-US" sz="2000" dirty="0"/>
              <a:t> 7</a:t>
            </a:r>
            <a:r>
              <a:rPr lang="cs-CZ" sz="2000" dirty="0"/>
              <a:t>0</a:t>
            </a:r>
            <a:r>
              <a:rPr lang="en-US" sz="2000" dirty="0"/>
              <a:t>% points from problem sets and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project</a:t>
            </a:r>
            <a:endParaRPr lang="en-US" sz="2000" dirty="0"/>
          </a:p>
          <a:p>
            <a:pPr lvl="1"/>
            <a:r>
              <a:rPr lang="en-US" sz="2000" dirty="0"/>
              <a:t>Get </a:t>
            </a:r>
            <a:r>
              <a:rPr lang="cs-CZ" sz="2000" dirty="0" err="1"/>
              <a:t>at</a:t>
            </a:r>
            <a:r>
              <a:rPr lang="cs-CZ" sz="2000" dirty="0"/>
              <a:t> least</a:t>
            </a:r>
            <a:r>
              <a:rPr lang="en-US" sz="2000" dirty="0"/>
              <a:t> 60% points from exam</a:t>
            </a:r>
          </a:p>
          <a:p>
            <a:pPr lvl="1"/>
            <a:r>
              <a:rPr lang="en-US" sz="2000" dirty="0"/>
              <a:t>Get </a:t>
            </a:r>
            <a:r>
              <a:rPr lang="cs-CZ" sz="2000" dirty="0" err="1"/>
              <a:t>at</a:t>
            </a:r>
            <a:r>
              <a:rPr lang="cs-CZ" sz="2000" dirty="0"/>
              <a:t> least</a:t>
            </a:r>
            <a:r>
              <a:rPr lang="en-US" sz="2000" dirty="0"/>
              <a:t> 70% points total</a:t>
            </a:r>
          </a:p>
        </p:txBody>
      </p:sp>
      <p:sp>
        <p:nvSpPr>
          <p:cNvPr id="4" name="Volný tvar 3"/>
          <p:cNvSpPr/>
          <p:nvPr/>
        </p:nvSpPr>
        <p:spPr>
          <a:xfrm>
            <a:off x="0" y="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lvl="0" algn="ctr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dirty="0" err="1"/>
              <a:t>Requirements</a:t>
            </a:r>
            <a:endParaRPr lang="cs-CZ" sz="4400" b="0" i="0" u="none" strike="noStrike" baseline="0" dirty="0">
              <a:ln>
                <a:noFill/>
              </a:ln>
              <a:latin typeface="Arial" pitchFamily="18"/>
              <a:ea typeface="Tahoma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609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2920" y="1768320"/>
            <a:ext cx="9070920" cy="2484976"/>
          </a:xfrm>
        </p:spPr>
        <p:txBody>
          <a:bodyPr wrap="square" anchor="t" anchorCtr="0">
            <a:spAutoFit/>
          </a:bodyPr>
          <a:lstStyle>
            <a:def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None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defPPr>
            <a:lvl1pPr marL="431640" marR="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17280" algn="l"/>
                <a:tab pos="466560" algn="l"/>
                <a:tab pos="915840" algn="l"/>
                <a:tab pos="1365120" algn="l"/>
                <a:tab pos="1814400" algn="l"/>
                <a:tab pos="2263680" algn="l"/>
                <a:tab pos="2712960" algn="l"/>
                <a:tab pos="3162239" algn="l"/>
                <a:tab pos="3611520" algn="l"/>
                <a:tab pos="4060800" algn="l"/>
                <a:tab pos="4510079" algn="l"/>
                <a:tab pos="4959000" algn="l"/>
                <a:tab pos="5408280" algn="l"/>
                <a:tab pos="5857560" algn="l"/>
                <a:tab pos="6306840" algn="l"/>
                <a:tab pos="6756120" algn="l"/>
                <a:tab pos="7205400" algn="l"/>
                <a:tab pos="7654679" algn="l"/>
                <a:tab pos="8103960" algn="l"/>
                <a:tab pos="8553240" algn="l"/>
              </a:tabLst>
              <a:defRPr lang="cs-CZ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1pPr>
            <a:lvl2pPr marL="863280" marR="0" lvl="1" indent="-287280" algn="l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34920" algn="l"/>
                <a:tab pos="483840" algn="l"/>
                <a:tab pos="933119" algn="l"/>
                <a:tab pos="1382400" algn="l"/>
                <a:tab pos="1831680" algn="l"/>
                <a:tab pos="2280960" algn="l"/>
                <a:tab pos="2730240" algn="l"/>
                <a:tab pos="3179520" algn="l"/>
                <a:tab pos="3628800" algn="l"/>
                <a:tab pos="4078080" algn="l"/>
                <a:tab pos="4527360" algn="l"/>
                <a:tab pos="4976640" algn="l"/>
                <a:tab pos="5425920" algn="l"/>
                <a:tab pos="5875200" algn="l"/>
                <a:tab pos="6324479" algn="l"/>
                <a:tab pos="6773760" algn="l"/>
                <a:tab pos="7223040" algn="l"/>
                <a:tab pos="7672320" algn="l"/>
                <a:tab pos="8121600" algn="l"/>
                <a:tab pos="8570880" algn="l"/>
              </a:tabLst>
              <a:defRPr lang="cs-CZ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2pPr>
            <a:lvl3pPr marL="1295280" marR="0" lvl="2" indent="-216000" algn="l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52200" algn="l"/>
                <a:tab pos="501480" algn="l"/>
                <a:tab pos="950760" algn="l"/>
                <a:tab pos="1400040" algn="l"/>
                <a:tab pos="1849319" algn="l"/>
                <a:tab pos="2298600" algn="l"/>
                <a:tab pos="2747880" algn="l"/>
                <a:tab pos="3197160" algn="l"/>
                <a:tab pos="3646440" algn="l"/>
                <a:tab pos="4095720" algn="l"/>
                <a:tab pos="4545000" algn="l"/>
                <a:tab pos="4993920" algn="l"/>
                <a:tab pos="5443200" algn="l"/>
                <a:tab pos="5892479" algn="l"/>
                <a:tab pos="6341760" algn="l"/>
                <a:tab pos="6791040" algn="l"/>
                <a:tab pos="7240320" algn="l"/>
                <a:tab pos="7689600" algn="l"/>
                <a:tab pos="8138880" algn="l"/>
                <a:tab pos="8588160" algn="l"/>
              </a:tabLst>
              <a:defRPr lang="cs-CZ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3pPr>
            <a:lvl4pPr marL="1726919" marR="0" lvl="3" indent="-215640" algn="l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75000"/>
              <a:buFont typeface="Symbol" pitchFamily="2"/>
              <a:buChar char=""/>
              <a:tabLst>
                <a:tab pos="69840" algn="l"/>
                <a:tab pos="518759" algn="l"/>
                <a:tab pos="968040" algn="l"/>
                <a:tab pos="1417320" algn="l"/>
                <a:tab pos="1866599" algn="l"/>
                <a:tab pos="2315880" algn="l"/>
                <a:tab pos="2765160" algn="l"/>
                <a:tab pos="3214440" algn="l"/>
                <a:tab pos="3663720" algn="l"/>
                <a:tab pos="4113000" algn="l"/>
                <a:tab pos="4562280" algn="l"/>
                <a:tab pos="5011560" algn="l"/>
                <a:tab pos="5460840" algn="l"/>
                <a:tab pos="5910120" algn="l"/>
                <a:tab pos="6359400" algn="l"/>
                <a:tab pos="6808680" algn="l"/>
                <a:tab pos="7257960" algn="l"/>
                <a:tab pos="7707240" algn="l"/>
                <a:tab pos="8156520" algn="l"/>
                <a:tab pos="860580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4pPr>
            <a:lvl5pPr marL="2158919" marR="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5pPr>
            <a:lvl6pPr marL="2158919" marR="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6pPr>
            <a:lvl7pPr marL="2158919" marR="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7pPr>
            <a:lvl8pPr marL="2158919" marR="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45000"/>
              <a:buFont typeface="StarSymbol" pitchFamily="2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87120" algn="l"/>
                <a:tab pos="536400" algn="l"/>
                <a:tab pos="985680" algn="l"/>
                <a:tab pos="1434960" algn="l"/>
                <a:tab pos="1884240" algn="l"/>
                <a:tab pos="2333520" algn="l"/>
                <a:tab pos="2782800" algn="l"/>
                <a:tab pos="3232080" algn="l"/>
                <a:tab pos="3681359" algn="l"/>
                <a:tab pos="4130640" algn="l"/>
                <a:tab pos="4579920" algn="l"/>
                <a:tab pos="5029200" algn="l"/>
                <a:tab pos="5478120" algn="l"/>
                <a:tab pos="5927399" algn="l"/>
                <a:tab pos="6376680" algn="l"/>
                <a:tab pos="6825959" algn="l"/>
                <a:tab pos="7275240" algn="l"/>
                <a:tab pos="7724520" algn="l"/>
                <a:tab pos="8173799" algn="l"/>
                <a:tab pos="8623080" algn="l"/>
              </a:tabLst>
              <a:defRPr lang="cs-CZ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b="1" dirty="0">
                <a:latin typeface="" pitchFamily="16"/>
              </a:rPr>
              <a:t>Michal Kubišta</a:t>
            </a:r>
          </a:p>
          <a:p>
            <a:pPr marL="0" indent="0">
              <a:buNone/>
            </a:pPr>
            <a:endParaRPr lang="cs-CZ" b="1" dirty="0">
              <a:latin typeface="" pitchFamily="16"/>
            </a:endParaRPr>
          </a:p>
          <a:p>
            <a:pPr marL="342900" indent="-342900"/>
            <a:r>
              <a:rPr lang="cs-CZ" sz="2400" b="1" u="sng" dirty="0" err="1">
                <a:latin typeface="" pitchFamily="16"/>
              </a:rPr>
              <a:t>Install</a:t>
            </a:r>
            <a:r>
              <a:rPr lang="cs-CZ" sz="2400" b="1" u="sng" dirty="0">
                <a:latin typeface="" pitchFamily="16"/>
              </a:rPr>
              <a:t> Python</a:t>
            </a:r>
            <a:r>
              <a:rPr lang="cs-CZ" sz="2400" dirty="0">
                <a:latin typeface="" pitchFamily="16"/>
              </a:rPr>
              <a:t> (</a:t>
            </a:r>
            <a:r>
              <a:rPr lang="cs-CZ" sz="2400" dirty="0" err="1">
                <a:latin typeface="" pitchFamily="16"/>
              </a:rPr>
              <a:t>Anaconda</a:t>
            </a:r>
            <a:r>
              <a:rPr lang="cs-CZ" sz="2400" dirty="0">
                <a:latin typeface="" pitchFamily="16"/>
              </a:rPr>
              <a:t>) </a:t>
            </a:r>
            <a:r>
              <a:rPr lang="cs-CZ" sz="2400" dirty="0" err="1">
                <a:latin typeface="" pitchFamily="16"/>
              </a:rPr>
              <a:t>using</a:t>
            </a:r>
            <a:r>
              <a:rPr lang="cs-CZ" sz="2400" dirty="0">
                <a:latin typeface="" pitchFamily="16"/>
              </a:rPr>
              <a:t> conda.io </a:t>
            </a:r>
            <a:r>
              <a:rPr lang="cs-CZ" sz="2400" dirty="0" err="1">
                <a:latin typeface="" pitchFamily="16"/>
              </a:rPr>
              <a:t>installer</a:t>
            </a:r>
            <a:endParaRPr lang="cs-CZ" sz="2400" dirty="0">
              <a:latin typeface="" pitchFamily="16"/>
            </a:endParaRPr>
          </a:p>
          <a:p>
            <a:pPr marL="0" indent="0">
              <a:buNone/>
            </a:pPr>
            <a:r>
              <a:rPr lang="cs-CZ" sz="2400" dirty="0">
                <a:latin typeface="" pitchFamily="16"/>
              </a:rPr>
              <a:t>https://docs.conda.io/projects/conda/en/latest/user-guide/install/index.html#regular-installation</a:t>
            </a:r>
          </a:p>
        </p:txBody>
      </p:sp>
      <p:sp>
        <p:nvSpPr>
          <p:cNvPr id="4" name="Volný tvar 3"/>
          <p:cNvSpPr/>
          <p:nvPr/>
        </p:nvSpPr>
        <p:spPr>
          <a:xfrm>
            <a:off x="0" y="0"/>
            <a:ext cx="10080720" cy="162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/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cs-CZ" sz="4400" b="0" i="0" u="none" strike="noStrike" baseline="0" dirty="0">
                <a:ln>
                  <a:noFill/>
                </a:ln>
                <a:latin typeface="Arial" pitchFamily="18"/>
                <a:ea typeface="Tahoma" pitchFamily="2"/>
                <a:cs typeface="Tahoma" pitchFamily="2"/>
              </a:rPr>
              <a:t>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chozí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662</Words>
  <Application>Microsoft Office PowerPoint</Application>
  <PresentationFormat>Vlastní</PresentationFormat>
  <Paragraphs>93</Paragraphs>
  <Slides>11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StarSymbol</vt:lpstr>
      <vt:lpstr>Symbol</vt:lpstr>
      <vt:lpstr>Times New Roman</vt:lpstr>
      <vt:lpstr>Výchozí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to Advanced Macroeconomics</dc:title>
  <dc:creator>Pepa</dc:creator>
  <cp:lastModifiedBy>Josef Stráský</cp:lastModifiedBy>
  <cp:revision>30</cp:revision>
  <cp:lastPrinted>2006-10-05T14:48:04Z</cp:lastPrinted>
  <dcterms:created xsi:type="dcterms:W3CDTF">2007-10-03T22:44:30Z</dcterms:created>
  <dcterms:modified xsi:type="dcterms:W3CDTF">2021-10-02T08:22:58Z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