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3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324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47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942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8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9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6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4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0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460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D7DB-FCF6-4B70-AE85-560E8F6052A8}" type="datetimeFigureOut">
              <a:rPr lang="cs-CZ" smtClean="0"/>
              <a:t>26.11.2020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CC7E-3A19-431F-B910-0F4A934848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2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Intermezzo: CRRA vs. Log-utility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608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cs-CZ" b="1" dirty="0"/>
                  <a:t>Constant </a:t>
                </a:r>
                <a:r>
                  <a:rPr lang="cs-CZ" b="1" dirty="0" err="1"/>
                  <a:t>relative</a:t>
                </a:r>
                <a:r>
                  <a:rPr lang="cs-CZ" b="1" dirty="0"/>
                  <a:t> risk </a:t>
                </a:r>
                <a:r>
                  <a:rPr lang="cs-CZ" b="1" dirty="0" err="1"/>
                  <a:t>aversion</a:t>
                </a:r>
                <a:r>
                  <a:rPr lang="cs-CZ" dirty="0"/>
                  <a:t> (CRRA) utility:</a:t>
                </a:r>
                <a:endParaRPr lang="cs-CZ" b="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cs-CZ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cs-CZ" b="0" i="1" smtClean="0">
                                <a:latin typeface="Cambria Math"/>
                              </a:rPr>
                              <m:t>𝜃</m:t>
                            </m:r>
                          </m:sup>
                        </m:sSubSup>
                      </m:num>
                      <m:den>
                        <m:r>
                          <a:rPr lang="cs-CZ" b="0" i="1" smtClean="0">
                            <a:latin typeface="Cambria Math"/>
                          </a:rPr>
                          <m:t>1−</m:t>
                        </m:r>
                        <m:r>
                          <a:rPr lang="cs-CZ" b="0" i="1" smtClean="0">
                            <a:latin typeface="Cambria Math"/>
                          </a:rPr>
                          <m:t>𝜃</m:t>
                        </m:r>
                      </m:den>
                    </m:f>
                  </m:oMath>
                </a14:m>
                <a:r>
                  <a:rPr lang="cs-CZ" dirty="0"/>
                  <a:t> or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cs-CZ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cs-CZ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cs-CZ" i="1">
                                <a:latin typeface="Cambria Math"/>
                              </a:rPr>
                              <m:t>1−</m:t>
                            </m:r>
                            <m:r>
                              <a:rPr lang="cs-CZ" i="1">
                                <a:latin typeface="Cambria Math"/>
                              </a:rPr>
                              <m:t>𝜃</m:t>
                            </m:r>
                          </m:sup>
                        </m:sSubSup>
                        <m:r>
                          <a:rPr lang="cs-CZ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cs-CZ" i="1">
                            <a:latin typeface="Cambria Math"/>
                          </a:rPr>
                          <m:t>1−</m:t>
                        </m:r>
                        <m:r>
                          <a:rPr lang="cs-CZ" i="1">
                            <a:latin typeface="Cambria Math"/>
                          </a:rPr>
                          <m:t>𝜃</m:t>
                        </m:r>
                      </m:den>
                    </m:f>
                  </m:oMath>
                </a14:m>
                <a:endParaRPr lang="cs-CZ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cs-CZ" sz="2400" dirty="0" err="1"/>
                  <a:t>Marginal</a:t>
                </a:r>
                <a:r>
                  <a:rPr lang="cs-CZ" sz="2400" dirty="0"/>
                  <a:t> utility: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800" b="0" i="0" smtClean="0">
                        <a:latin typeface="Cambria Math"/>
                      </a:rPr>
                      <m:t>MU</m:t>
                    </m:r>
                    <m:r>
                      <a:rPr lang="cs-CZ" sz="1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b="0" i="1" smtClean="0">
                            <a:latin typeface="Cambria Math"/>
                          </a:rPr>
                          <m:t>𝑑𝑈</m:t>
                        </m:r>
                        <m:d>
                          <m:dPr>
                            <m:ctrlP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cs-CZ" sz="1800" b="0" i="1" smtClean="0">
                            <a:latin typeface="Cambria Math"/>
                          </a:rPr>
                          <m:t>𝑑𝐶</m:t>
                        </m:r>
                      </m:den>
                    </m:f>
                    <m:r>
                      <a:rPr lang="cs-CZ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cs-CZ" sz="1800" b="0" i="1" smtClean="0">
                            <a:latin typeface="Cambria Math"/>
                          </a:rPr>
                          <m:t>−</m:t>
                        </m:r>
                        <m:r>
                          <a:rPr lang="cs-CZ" sz="1800" b="0" i="1" smtClean="0">
                            <a:latin typeface="Cambria Math"/>
                          </a:rPr>
                          <m:t>𝜃</m:t>
                        </m:r>
                      </m:sup>
                    </m:sSup>
                  </m:oMath>
                </a14:m>
                <a:endParaRPr lang="cs-CZ" sz="2400" dirty="0"/>
              </a:p>
              <a:p>
                <a:pPr marL="0" indent="0">
                  <a:buNone/>
                </a:pPr>
                <a:endParaRPr lang="cs-CZ" sz="24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60848"/>
              </a:xfrm>
              <a:blipFill>
                <a:blip r:embed="rId2"/>
                <a:stretch>
                  <a:fillRect l="-1481" t="-189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Documents and Settings\josef strasky\Dokumenty\Dropbox\ED\ED_vyuka_2014\crra_utility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15" y="3206486"/>
            <a:ext cx="453505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élník 3"/>
              <p:cNvSpPr/>
              <p:nvPr/>
            </p:nvSpPr>
            <p:spPr>
              <a:xfrm>
                <a:off x="530221" y="4005064"/>
                <a:ext cx="3362844" cy="2668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cs-CZ" b="0" dirty="0"/>
                  <a:t>Arrow-Prat </a:t>
                </a:r>
                <a:r>
                  <a:rPr lang="cs-CZ" b="0" dirty="0" err="1"/>
                  <a:t>absolute</a:t>
                </a:r>
                <a:r>
                  <a:rPr lang="cs-CZ" b="0" dirty="0"/>
                  <a:t> risk </a:t>
                </a:r>
                <a:r>
                  <a:rPr lang="cs-CZ" b="0" dirty="0" err="1"/>
                  <a:t>aversion</a:t>
                </a:r>
                <a:endParaRPr lang="cs-CZ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𝑀𝑈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i="1">
                                  <a:latin typeface="Cambria Math"/>
                                </a:rPr>
                                <m:t>𝑑𝐶</m:t>
                              </m:r>
                            </m:den>
                          </m:f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𝑀𝑈</m:t>
                          </m:r>
                        </m:den>
                      </m:f>
                      <m:r>
                        <a:rPr lang="cs-CZ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cs-CZ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  <a:p>
                <a:r>
                  <a:rPr lang="cs-CZ" dirty="0" err="1"/>
                  <a:t>Relative</a:t>
                </a:r>
                <a:r>
                  <a:rPr lang="cs-CZ" dirty="0"/>
                  <a:t> risk </a:t>
                </a:r>
                <a:r>
                  <a:rPr lang="cs-CZ" dirty="0" err="1"/>
                  <a:t>aversion</a:t>
                </a:r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cs-CZ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𝑀𝑈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a:rPr lang="cs-CZ" i="1">
                                  <a:latin typeface="Cambria Math"/>
                                </a:rPr>
                                <m:t>𝑑𝐶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/>
                                </a:rPr>
                                <m:t>𝑀𝑈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cs-CZ" dirty="0"/>
              </a:p>
              <a:p>
                <a:r>
                  <a:rPr lang="cs-CZ" dirty="0"/>
                  <a:t>CRRA utility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isoelastic</a:t>
                </a:r>
                <a:endParaRPr lang="cs-CZ" dirty="0"/>
              </a:p>
            </p:txBody>
          </p:sp>
        </mc:Choice>
        <mc:Fallback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1" y="4005064"/>
                <a:ext cx="3362844" cy="2668808"/>
              </a:xfrm>
              <a:prstGeom prst="rect">
                <a:avLst/>
              </a:prstGeom>
              <a:blipFill>
                <a:blip r:embed="rId4"/>
                <a:stretch>
                  <a:fillRect l="-1630" t="-1370" b="-182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E4652BC-53B5-4CD0-9E27-8134409B2CB3}"/>
                  </a:ext>
                </a:extLst>
              </p:cNvPr>
              <p:cNvSpPr txBox="1"/>
              <p:nvPr/>
            </p:nvSpPr>
            <p:spPr>
              <a:xfrm>
                <a:off x="4310743" y="6363478"/>
                <a:ext cx="4749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solidFill>
                      <a:schemeClr val="tx1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cs-CZ" i="1" smtClean="0">
                        <a:solidFill>
                          <a:schemeClr val="tx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</a:rPr>
                  <a:t>leads</a:t>
                </a:r>
                <a:r>
                  <a:rPr lang="cs-CZ" dirty="0">
                    <a:solidFill>
                      <a:schemeClr val="tx1"/>
                    </a:solidFill>
                  </a:rPr>
                  <a:t> to </a:t>
                </a:r>
                <a:r>
                  <a:rPr lang="cs-CZ" dirty="0" err="1">
                    <a:solidFill>
                      <a:schemeClr val="tx1"/>
                    </a:solidFill>
                  </a:rPr>
                  <a:t>larger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</a:rPr>
                  <a:t>consumption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</a:rPr>
                  <a:t>smoothing</a:t>
                </a:r>
                <a:r>
                  <a:rPr lang="cs-CZ" dirty="0">
                    <a:solidFill>
                      <a:schemeClr val="tx1"/>
                    </a:solidFill>
                  </a:rPr>
                  <a:t>.  </a:t>
                </a: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6E4652BC-53B5-4CD0-9E27-8134409B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3" y="6363478"/>
                <a:ext cx="4749281" cy="369332"/>
              </a:xfrm>
              <a:prstGeom prst="rect">
                <a:avLst/>
              </a:prstGeom>
              <a:blipFill>
                <a:blip r:embed="rId5"/>
                <a:stretch>
                  <a:fillRect l="-1027" t="-10000" r="-2311" b="-266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+mn-lt"/>
              </a:rPr>
              <a:t>Intermezzo: CRRA vs. Log-utility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091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cs-CZ" sz="2400" dirty="0"/>
                  <a:t>CRRA utility </a:t>
                </a:r>
                <a:r>
                  <a:rPr lang="cs-CZ" sz="2400" dirty="0">
                    <a:sym typeface="Wingdings" panose="05000000000000000000" pitchFamily="2" charset="2"/>
                  </a:rPr>
                  <a:t> log-utility </a:t>
                </a:r>
                <a:r>
                  <a:rPr lang="cs-CZ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  <m:r>
                      <a:rPr lang="cs-CZ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→1</m:t>
                    </m:r>
                  </m:oMath>
                </a14:m>
                <a:r>
                  <a:rPr lang="cs-CZ" sz="2400" dirty="0">
                    <a:solidFill>
                      <a:srgbClr val="FF0000"/>
                    </a:solidFill>
                  </a:rPr>
                  <a:t>)</a:t>
                </a:r>
                <a:endParaRPr lang="cs-CZ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b="0" i="1" smtClean="0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cs-CZ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cs-CZ" sz="2400" dirty="0" err="1"/>
                  <a:t>We</a:t>
                </a:r>
                <a:r>
                  <a:rPr lang="cs-CZ" sz="2400" dirty="0"/>
                  <a:t> use </a:t>
                </a:r>
                <a:r>
                  <a:rPr lang="cs-CZ" sz="2400" dirty="0" err="1"/>
                  <a:t>L‘Hospital</a:t>
                </a:r>
                <a:r>
                  <a:rPr lang="cs-CZ" sz="2400" dirty="0"/>
                  <a:t> rule, so </a:t>
                </a:r>
                <a:r>
                  <a:rPr lang="cs-CZ" sz="2400" dirty="0" err="1"/>
                  <a:t>we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need</a:t>
                </a:r>
                <a:r>
                  <a:rPr lang="cs-CZ" sz="2400" dirty="0"/>
                  <a:t> </a:t>
                </a:r>
                <a:r>
                  <a:rPr lang="cs-CZ" sz="2400" dirty="0" err="1"/>
                  <a:t>derivative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nominator</a:t>
                </a:r>
                <a:r>
                  <a:rPr lang="cs-CZ" sz="2400" dirty="0"/>
                  <a:t> and </a:t>
                </a:r>
                <a:r>
                  <a:rPr lang="cs-CZ" sz="2400" dirty="0" err="1"/>
                  <a:t>denominator</a:t>
                </a:r>
                <a:endParaRPr lang="cs-CZ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4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4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4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4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400" b="0" i="1" smtClean="0">
                                  <a:latin typeface="Cambria Math"/>
                                </a:rPr>
                                <m:t>)′</m:t>
                              </m:r>
                            </m:num>
                            <m:den>
                              <m:r>
                                <a:rPr lang="cs-CZ" sz="24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cs-CZ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cs-CZ" sz="2400" dirty="0" err="1"/>
                  <a:t>Recall</a:t>
                </a:r>
                <a:r>
                  <a:rPr lang="cs-CZ" sz="2400" dirty="0"/>
                  <a:t> </a:t>
                </a:r>
                <a:r>
                  <a:rPr lang="cs-CZ" sz="2400" dirty="0" err="1"/>
                  <a:t>that</a:t>
                </a:r>
                <a:r>
                  <a:rPr lang="cs-CZ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cs-C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cs-CZ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cs-CZ" sz="24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2400" b="0" i="1" smtClean="0">
                            <a:latin typeface="Cambria Math"/>
                          </a:rPr>
                          <m:t>(</m:t>
                        </m:r>
                        <m:r>
                          <a:rPr lang="cs-CZ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cs-CZ" sz="2400" i="1">
                            <a:latin typeface="Cambria Math"/>
                          </a:rPr>
                          <m:t>1−</m:t>
                        </m:r>
                        <m:r>
                          <a:rPr lang="cs-CZ" sz="2400" i="1">
                            <a:latin typeface="Cambria Math"/>
                          </a:rPr>
                          <m:t>𝜃</m:t>
                        </m:r>
                      </m:sup>
                    </m:sSubSup>
                    <m:r>
                      <a:rPr lang="cs-CZ" sz="2400" b="0" i="1" smtClean="0">
                        <a:latin typeface="Cambria Math"/>
                      </a:rPr>
                      <m:t>)′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cs-CZ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cs-CZ" sz="2400" i="1">
                            <a:latin typeface="Cambria Math"/>
                          </a:rPr>
                          <m:t>1−</m:t>
                        </m:r>
                        <m:r>
                          <a:rPr lang="cs-CZ" sz="2400" i="1">
                            <a:latin typeface="Cambria Math"/>
                          </a:rPr>
                          <m:t>𝜃</m:t>
                        </m:r>
                      </m:sup>
                    </m:sSubSup>
                    <m:r>
                      <m:rPr>
                        <m:sty m:val="p"/>
                      </m:rPr>
                      <a:rPr lang="cs-CZ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cs-CZ" sz="2400" dirty="0"/>
                  <a:t> 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3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3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3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3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3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3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3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300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cs-CZ" sz="23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cs-CZ" sz="2300" i="1">
                                  <a:latin typeface="Cambria Math"/>
                                </a:rPr>
                                <m:t>𝜃</m:t>
                              </m:r>
                            </m:den>
                          </m:f>
                        </m:e>
                      </m:func>
                      <m:r>
                        <a:rPr lang="cs-CZ" sz="23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3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3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3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cs-CZ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3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cs-CZ" sz="23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3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3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3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a:rPr lang="cs-CZ" sz="2300" i="1">
                                  <a:latin typeface="Cambria Math"/>
                                </a:rPr>
                                <m:t>)′</m:t>
                              </m:r>
                            </m:num>
                            <m:den>
                              <m:r>
                                <a:rPr lang="cs-CZ" sz="23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cs-CZ" sz="23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sz="23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cs-CZ" sz="23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cs-CZ" sz="2300" i="1">
                                  <a:latin typeface="Cambria Math"/>
                                </a:rPr>
                                <m:t> 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cs-CZ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cs-CZ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cs-CZ" sz="23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cs-CZ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cs-CZ" sz="2300" i="1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cs-CZ" sz="2300" i="1">
                                      <a:latin typeface="Cambria Math"/>
                                    </a:rPr>
                                    <m:t>𝜃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cs-CZ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cs-CZ" sz="23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cs-CZ" sz="23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cs-CZ" sz="23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cs-CZ" sz="23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3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300" b="0" i="0" smtClean="0">
                              <a:latin typeface="Cambria Math"/>
                            </a:rPr>
                            <m:t>l</m:t>
                          </m:r>
                          <m:r>
                            <a:rPr lang="cs-CZ" sz="2300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r>
                            <a:rPr lang="cs-CZ" sz="2300" b="0" i="1" smtClean="0">
                              <a:latin typeface="Cambria Math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cs-CZ" sz="23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09119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700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119</Words>
  <Application>Microsoft Office PowerPoint</Application>
  <PresentationFormat>Předvádění na obrazovce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Motiv Office</vt:lpstr>
      <vt:lpstr>Intermezzo: CRRA vs. Log-utility</vt:lpstr>
      <vt:lpstr>Intermezzo: CRRA vs. Log-utility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Intermezzo: CRRA vs. Log-utility</dc:title>
  <dc:creator>Josef Stráský</dc:creator>
  <cp:lastModifiedBy>Josef Stráský</cp:lastModifiedBy>
  <cp:revision>3</cp:revision>
  <dcterms:created xsi:type="dcterms:W3CDTF">2016-11-24T10:59:13Z</dcterms:created>
  <dcterms:modified xsi:type="dcterms:W3CDTF">2020-11-26T16:27:46Z</dcterms:modified>
</cp:coreProperties>
</file>