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84" r:id="rId5"/>
    <p:sldId id="285" r:id="rId6"/>
    <p:sldId id="288" r:id="rId7"/>
    <p:sldId id="264" r:id="rId8"/>
    <p:sldId id="297" r:id="rId9"/>
    <p:sldId id="289" r:id="rId10"/>
    <p:sldId id="290" r:id="rId11"/>
    <p:sldId id="291" r:id="rId12"/>
    <p:sldId id="292" r:id="rId13"/>
    <p:sldId id="293" r:id="rId14"/>
    <p:sldId id="275" r:id="rId15"/>
    <p:sldId id="276" r:id="rId16"/>
    <p:sldId id="277" r:id="rId17"/>
    <p:sldId id="296" r:id="rId18"/>
    <p:sldId id="278" r:id="rId19"/>
    <p:sldId id="279" r:id="rId20"/>
    <p:sldId id="280" r:id="rId21"/>
    <p:sldId id="281" r:id="rId22"/>
  </p:sldIdLst>
  <p:sldSz cx="10080625" cy="7559675"/>
  <p:notesSz cx="7102475" cy="102346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584" y="6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 txBox="1">
            <a:spLocks noGrp="1"/>
          </p:cNvSpPr>
          <p:nvPr>
            <p:ph type="hdr" sz="quarter"/>
          </p:nvPr>
        </p:nvSpPr>
        <p:spPr>
          <a:xfrm>
            <a:off x="1" y="0"/>
            <a:ext cx="3082100" cy="511262"/>
          </a:xfrm>
          <a:prstGeom prst="rect">
            <a:avLst/>
          </a:prstGeom>
          <a:noFill/>
          <a:ln>
            <a:noFill/>
          </a:ln>
        </p:spPr>
        <p:txBody>
          <a:bodyPr vert="horz" wrap="square" lIns="85486" tIns="42738" rIns="85486" bIns="42738" anchor="t" anchorCtr="0" compatLnSpc="0"/>
          <a:lstStyle/>
          <a:p>
            <a:pPr defTabSz="868497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00">
              <a:solidFill>
                <a:srgbClr val="000000"/>
              </a:solidFill>
              <a:latin typeface="Arial" pitchFamily="18"/>
              <a:ea typeface="Tahoma" pitchFamily="2"/>
              <a:cs typeface="Tahoma" pitchFamily="2"/>
            </a:endParaRPr>
          </a:p>
        </p:txBody>
      </p:sp>
      <p:sp>
        <p:nvSpPr>
          <p:cNvPr id="3" name="Zástupný symbol pro datum 2"/>
          <p:cNvSpPr txBox="1">
            <a:spLocks noGrp="1"/>
          </p:cNvSpPr>
          <p:nvPr>
            <p:ph type="dt" sz="quarter" idx="1"/>
          </p:nvPr>
        </p:nvSpPr>
        <p:spPr>
          <a:xfrm>
            <a:off x="4020262" y="0"/>
            <a:ext cx="3082100" cy="511262"/>
          </a:xfrm>
          <a:prstGeom prst="rect">
            <a:avLst/>
          </a:prstGeom>
          <a:noFill/>
          <a:ln>
            <a:noFill/>
          </a:ln>
        </p:spPr>
        <p:txBody>
          <a:bodyPr vert="horz" wrap="square" lIns="85486" tIns="42738" rIns="85486" bIns="42738" anchor="t" anchorCtr="0" compatLnSpc="0"/>
          <a:lstStyle/>
          <a:p>
            <a:pPr algn="r" defTabSz="868497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00">
              <a:solidFill>
                <a:srgbClr val="000000"/>
              </a:solidFill>
              <a:latin typeface="Arial" pitchFamily="18"/>
              <a:ea typeface="Tahoma" pitchFamily="2"/>
              <a:cs typeface="Tahoma" pitchFamily="2"/>
            </a:endParaRPr>
          </a:p>
        </p:txBody>
      </p:sp>
      <p:sp>
        <p:nvSpPr>
          <p:cNvPr id="4" name="Zástupný symbol pro zápatí 3"/>
          <p:cNvSpPr txBox="1">
            <a:spLocks noGrp="1"/>
          </p:cNvSpPr>
          <p:nvPr>
            <p:ph type="ftr" sz="quarter" idx="2"/>
          </p:nvPr>
        </p:nvSpPr>
        <p:spPr>
          <a:xfrm>
            <a:off x="1" y="9723300"/>
            <a:ext cx="3082100" cy="511262"/>
          </a:xfrm>
          <a:prstGeom prst="rect">
            <a:avLst/>
          </a:prstGeom>
          <a:noFill/>
          <a:ln>
            <a:noFill/>
          </a:ln>
        </p:spPr>
        <p:txBody>
          <a:bodyPr vert="horz" wrap="square" lIns="85486" tIns="42738" rIns="85486" bIns="42738" anchor="b" anchorCtr="0" compatLnSpc="0"/>
          <a:lstStyle/>
          <a:p>
            <a:pPr defTabSz="868497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00">
              <a:solidFill>
                <a:srgbClr val="000000"/>
              </a:solidFill>
              <a:latin typeface="Arial" pitchFamily="18"/>
              <a:ea typeface="Tahoma" pitchFamily="2"/>
              <a:cs typeface="Tahoma" pitchFamily="2"/>
            </a:endParaRPr>
          </a:p>
        </p:txBody>
      </p:sp>
      <p:sp>
        <p:nvSpPr>
          <p:cNvPr id="5" name="Zástupný symbol pro číslo snímku 4"/>
          <p:cNvSpPr txBox="1">
            <a:spLocks noGrp="1"/>
          </p:cNvSpPr>
          <p:nvPr>
            <p:ph type="sldNum" sz="quarter" idx="3"/>
          </p:nvPr>
        </p:nvSpPr>
        <p:spPr>
          <a:xfrm>
            <a:off x="4020262" y="9723300"/>
            <a:ext cx="3082100" cy="511262"/>
          </a:xfrm>
          <a:prstGeom prst="rect">
            <a:avLst/>
          </a:prstGeom>
          <a:noFill/>
          <a:ln>
            <a:noFill/>
          </a:ln>
        </p:spPr>
        <p:txBody>
          <a:bodyPr vert="horz" wrap="square" lIns="85486" tIns="42738" rIns="85486" bIns="42738" anchor="b" anchorCtr="0" compatLnSpc="0"/>
          <a:lstStyle/>
          <a:p>
            <a:pPr algn="r" defTabSz="868497" hangingPunct="0"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115FE56-456C-425F-B607-3768B2047D15}" type="slidenum">
              <a:pPr algn="r" defTabSz="868497" hangingPunct="0">
                <a:defRPr sz="14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‹#›</a:t>
            </a:fld>
            <a:endParaRPr lang="en-US" sz="1300">
              <a:solidFill>
                <a:srgbClr val="000000"/>
              </a:solidFill>
              <a:latin typeface="Arial" pitchFamily="18"/>
              <a:ea typeface="Tahoma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4186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77875"/>
            <a:ext cx="5114925" cy="383698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3"/>
          </p:nvPr>
        </p:nvSpPr>
        <p:spPr>
          <a:xfrm>
            <a:off x="710276" y="4861356"/>
            <a:ext cx="5681886" cy="460531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en-US"/>
          </a:p>
        </p:txBody>
      </p:sp>
      <p:sp>
        <p:nvSpPr>
          <p:cNvPr id="4" name="Zástupný symbol pro záhlaví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82272" cy="5113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868497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Zástupný symbol pro datum 4"/>
          <p:cNvSpPr txBox="1">
            <a:spLocks noGrp="1"/>
          </p:cNvSpPr>
          <p:nvPr>
            <p:ph type="dt" idx="1"/>
          </p:nvPr>
        </p:nvSpPr>
        <p:spPr>
          <a:xfrm>
            <a:off x="4020176" y="0"/>
            <a:ext cx="3082272" cy="5113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868497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Zástupný symbol pro zápatí 5"/>
          <p:cNvSpPr txBox="1">
            <a:spLocks noGrp="1"/>
          </p:cNvSpPr>
          <p:nvPr>
            <p:ph type="ftr" sz="quarter" idx="4"/>
          </p:nvPr>
        </p:nvSpPr>
        <p:spPr>
          <a:xfrm>
            <a:off x="0" y="9723054"/>
            <a:ext cx="3082272" cy="5113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868497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Zástupný symbol pro číslo snímku 6"/>
          <p:cNvSpPr txBox="1">
            <a:spLocks noGrp="1"/>
          </p:cNvSpPr>
          <p:nvPr>
            <p:ph type="sldNum" sz="quarter" idx="5"/>
          </p:nvPr>
        </p:nvSpPr>
        <p:spPr>
          <a:xfrm>
            <a:off x="4020176" y="9723054"/>
            <a:ext cx="3082272" cy="5113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868497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3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AA6EA650-BC30-434E-B9B8-F90C9EBF60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1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SzPct val="45000"/>
      <a:buFont typeface="StarSymbol"/>
      <a:buChar char="●"/>
      <a:tabLst/>
      <a:defRPr lang="en-US" sz="2000" b="0" i="0" u="none" strike="noStrike" kern="0" cap="none" spc="0" baseline="0">
        <a:solidFill>
          <a:srgbClr val="000000"/>
        </a:solidFill>
        <a:uFillTx/>
        <a:latin typeface="Arial" pitchFamily="18"/>
        <a:ea typeface="Tahoma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6" y="4861357"/>
            <a:ext cx="5681886" cy="307777"/>
          </a:xfrm>
        </p:spPr>
        <p:txBody>
          <a:bodyPr>
            <a:spAutoFit/>
          </a:bodyPr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7" y="4861357"/>
            <a:ext cx="5681886" cy="4519158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7" y="4861357"/>
            <a:ext cx="5681886" cy="4519158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7" y="4861357"/>
            <a:ext cx="5681886" cy="4519158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7" y="4861357"/>
            <a:ext cx="5681886" cy="4519158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6" y="4861356"/>
            <a:ext cx="5681886" cy="4519158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6" y="4861356"/>
            <a:ext cx="5681886" cy="4519158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6" y="4861356"/>
            <a:ext cx="5681886" cy="4519158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6" y="4861356"/>
            <a:ext cx="5681886" cy="4519158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6" y="4861356"/>
            <a:ext cx="5681886" cy="4519158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6" y="4861356"/>
            <a:ext cx="5681886" cy="4519158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6" y="4861356"/>
            <a:ext cx="5681886" cy="4519158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6" y="4861356"/>
            <a:ext cx="5681886" cy="4519158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6" y="4861356"/>
            <a:ext cx="5681886" cy="4519158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6" y="4861356"/>
            <a:ext cx="5681886" cy="4519158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6" y="4861356"/>
            <a:ext cx="5681886" cy="4519158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6" y="4861356"/>
            <a:ext cx="5681886" cy="4519158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7" y="4861357"/>
            <a:ext cx="5681886" cy="4519158"/>
          </a:xfrm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1873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6" y="4861356"/>
            <a:ext cx="5681886" cy="4519158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6" y="4861356"/>
            <a:ext cx="5681886" cy="4519158"/>
          </a:xfrm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5351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992188" y="777875"/>
            <a:ext cx="5116512" cy="3836988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>
          <a:xfrm>
            <a:off x="710277" y="4861357"/>
            <a:ext cx="5681886" cy="4519158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ctrTitle"/>
          </p:nvPr>
        </p:nvSpPr>
        <p:spPr>
          <a:xfrm>
            <a:off x="755651" y="2347914"/>
            <a:ext cx="8569327" cy="1620838"/>
          </a:xfrm>
        </p:spPr>
        <p:txBody>
          <a:bodyPr/>
          <a:lstStyle>
            <a:lvl1pPr>
              <a:defRPr lang="cs-CZ"/>
            </a:lvl1pPr>
          </a:lstStyle>
          <a:p>
            <a:pPr lvl="0"/>
            <a:r>
              <a:rPr lang="cs-CZ"/>
              <a:t>Kliknutím lze upravit styl.</a:t>
            </a:r>
          </a:p>
        </p:txBody>
      </p:sp>
      <p:sp>
        <p:nvSpPr>
          <p:cNvPr id="3" name="Podnadpis 2"/>
          <p:cNvSpPr txBox="1">
            <a:spLocks noGrp="1"/>
          </p:cNvSpPr>
          <p:nvPr>
            <p:ph type="subTitle" idx="1"/>
          </p:nvPr>
        </p:nvSpPr>
        <p:spPr>
          <a:xfrm>
            <a:off x="1512883" y="4283077"/>
            <a:ext cx="7056433" cy="1931990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Zástupný symbol pro zápatí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Zástupný symbol pro číslo snímku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5C15C3-80FE-4816-943B-6BE06FC3F7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9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cs-CZ"/>
            </a:lvl1pPr>
          </a:lstStyle>
          <a:p>
            <a:pPr lvl="0"/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Zástupný symbol pro zápatí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Zástupný symbol pro číslo snímku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9A143A-C736-43C9-BF1C-00E82C1F3B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0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6456358"/>
          </a:xfrm>
        </p:spPr>
        <p:txBody>
          <a:bodyPr vert="eaVert"/>
          <a:lstStyle>
            <a:lvl1pPr>
              <a:defRPr lang="cs-CZ"/>
            </a:lvl1pPr>
          </a:lstStyle>
          <a:p>
            <a:pPr lvl="0"/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645635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Zástupný symbol pro zápatí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Zástupný symbol pro číslo snímku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C18480-DA49-46C1-A865-4C682D7987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8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cs-CZ"/>
            </a:lvl1pPr>
          </a:lstStyle>
          <a:p>
            <a:pPr lvl="0"/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Zástupný symbol pro zápatí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Zástupný symbol pro číslo snímku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896E7D-0F6F-40EB-9426-1D8ABEB7E8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>
          <a:xfrm>
            <a:off x="796927" y="4857749"/>
            <a:ext cx="8567735" cy="1501773"/>
          </a:xfrm>
        </p:spPr>
        <p:txBody>
          <a:bodyPr anchor="t" anchorCtr="0"/>
          <a:lstStyle>
            <a:lvl1pPr algn="l">
              <a:defRPr lang="cs-CZ" sz="4000" b="1" cap="all"/>
            </a:lvl1pPr>
          </a:lstStyle>
          <a:p>
            <a:pPr lvl="0"/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1"/>
          </p:nvPr>
        </p:nvSpPr>
        <p:spPr>
          <a:xfrm>
            <a:off x="796927" y="3203572"/>
            <a:ext cx="8567735" cy="165417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Zástupný symbol pro zápatí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Zástupný symbol pro číslo snímku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D32D8-CF59-42A8-815D-BAE39DC9F8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cs-CZ"/>
            </a:lvl1pPr>
          </a:lstStyle>
          <a:p>
            <a:pPr lvl="0"/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9895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9895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Zástupný symbol pro zápatí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Zástupný symbol pro číslo snímku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88573C-D8E7-40B3-AD8D-07D0C40DA5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5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>
          <a:xfrm>
            <a:off x="504821" y="303215"/>
            <a:ext cx="9072567" cy="1258891"/>
          </a:xfrm>
        </p:spPr>
        <p:txBody>
          <a:bodyPr/>
          <a:lstStyle>
            <a:lvl1pPr>
              <a:defRPr lang="cs-CZ"/>
            </a:lvl1pPr>
          </a:lstStyle>
          <a:p>
            <a:pPr lvl="0"/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1"/>
          </p:nvPr>
        </p:nvSpPr>
        <p:spPr>
          <a:xfrm>
            <a:off x="504821" y="1692270"/>
            <a:ext cx="4452935" cy="704846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 txBox="1">
            <a:spLocks noGrp="1"/>
          </p:cNvSpPr>
          <p:nvPr>
            <p:ph idx="2"/>
          </p:nvPr>
        </p:nvSpPr>
        <p:spPr>
          <a:xfrm>
            <a:off x="504821" y="2397127"/>
            <a:ext cx="4452935" cy="43561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 txBox="1">
            <a:spLocks noGrp="1"/>
          </p:cNvSpPr>
          <p:nvPr>
            <p:ph type="body" idx="3"/>
          </p:nvPr>
        </p:nvSpPr>
        <p:spPr>
          <a:xfrm>
            <a:off x="5121270" y="1692270"/>
            <a:ext cx="4456108" cy="704846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 txBox="1">
            <a:spLocks noGrp="1"/>
          </p:cNvSpPr>
          <p:nvPr>
            <p:ph idx="4"/>
          </p:nvPr>
        </p:nvSpPr>
        <p:spPr>
          <a:xfrm>
            <a:off x="5121270" y="2397127"/>
            <a:ext cx="4456108" cy="43561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Zástupný symbol pro zápatí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Zástupný symbol pro číslo snímku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41A047-3F3D-4847-937A-9D31D0F31A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6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cs-CZ"/>
            </a:lvl1pPr>
          </a:lstStyle>
          <a:p>
            <a:pPr lvl="0"/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Zástupný symbol pro zápatí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Zástupný symbol pro číslo snímku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C69B09-BCFC-41A4-B4C4-2DFDC6172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9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Zástupný symbol pro zápatí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Zástupný symbol pro číslo snímku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98595B-3A76-4F46-960B-4E6FB61BD8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26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>
          <a:xfrm>
            <a:off x="504821" y="301623"/>
            <a:ext cx="3316291" cy="1279529"/>
          </a:xfrm>
        </p:spPr>
        <p:txBody>
          <a:bodyPr anchor="b" anchorCtr="0"/>
          <a:lstStyle>
            <a:lvl1pPr algn="l">
              <a:defRPr lang="cs-CZ" sz="2000" b="1"/>
            </a:lvl1pPr>
          </a:lstStyle>
          <a:p>
            <a:pPr lvl="0"/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 txBox="1">
            <a:spLocks noGrp="1"/>
          </p:cNvSpPr>
          <p:nvPr>
            <p:ph idx="1"/>
          </p:nvPr>
        </p:nvSpPr>
        <p:spPr>
          <a:xfrm>
            <a:off x="3941758" y="301623"/>
            <a:ext cx="5635620" cy="64516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 txBox="1">
            <a:spLocks noGrp="1"/>
          </p:cNvSpPr>
          <p:nvPr>
            <p:ph type="body" idx="2"/>
          </p:nvPr>
        </p:nvSpPr>
        <p:spPr>
          <a:xfrm>
            <a:off x="504821" y="1581153"/>
            <a:ext cx="3316291" cy="517207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Zástupný symbol pro zápatí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Zástupný symbol pro číslo snímku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75CA93-0FEC-46B1-8D61-EACDE75CF3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6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>
          <a:xfrm>
            <a:off x="1976439" y="5291139"/>
            <a:ext cx="6048371" cy="625477"/>
          </a:xfrm>
        </p:spPr>
        <p:txBody>
          <a:bodyPr anchor="b" anchorCtr="0"/>
          <a:lstStyle>
            <a:lvl1pPr algn="l">
              <a:defRPr lang="cs-CZ" sz="2000" b="1"/>
            </a:lvl1pPr>
          </a:lstStyle>
          <a:p>
            <a:pPr lvl="0"/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 txBox="1">
            <a:spLocks noGrp="1"/>
          </p:cNvSpPr>
          <p:nvPr>
            <p:ph type="pic" idx="1"/>
          </p:nvPr>
        </p:nvSpPr>
        <p:spPr>
          <a:xfrm>
            <a:off x="1976439" y="674690"/>
            <a:ext cx="6048371" cy="45370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cs-CZ"/>
          </a:p>
        </p:txBody>
      </p:sp>
      <p:sp>
        <p:nvSpPr>
          <p:cNvPr id="4" name="Zástupný symbol pro text 3"/>
          <p:cNvSpPr txBox="1">
            <a:spLocks noGrp="1"/>
          </p:cNvSpPr>
          <p:nvPr>
            <p:ph type="body" idx="2"/>
          </p:nvPr>
        </p:nvSpPr>
        <p:spPr>
          <a:xfrm>
            <a:off x="1976439" y="5916616"/>
            <a:ext cx="6048371" cy="88741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Zástupný symbol pro zápatí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Zástupný symbol pro číslo snímku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6EE4AC-6E8D-4705-9862-0B7F77073B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2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endParaRPr lang="en-US"/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989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Zástupný symbol pro zápatí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Zástupný symbol pro číslo snímku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7DE93476-7C14-45D5-BD9C-7126BD8C569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4400" b="0" i="0" u="none" strike="noStrike" kern="0" cap="none" spc="0" baseline="0">
          <a:solidFill>
            <a:srgbClr val="000000"/>
          </a:solidFill>
          <a:uFillTx/>
          <a:latin typeface="Arial" pitchFamily="18"/>
          <a:ea typeface="Tahoma" pitchFamily="2"/>
          <a:cs typeface="Tahoma" pitchFamily="2"/>
        </a:defRPr>
      </a:lvl1pPr>
    </p:titleStyle>
    <p:bodyStyle>
      <a:lvl1pPr marL="431999" marR="0" lvl="0" indent="-323999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cs-CZ" sz="3200" b="0" i="0" u="none" strike="noStrike" kern="0" cap="none" spc="0" baseline="0">
          <a:solidFill>
            <a:srgbClr val="000000"/>
          </a:solidFill>
          <a:uFillTx/>
          <a:latin typeface="Arial" pitchFamily="18"/>
          <a:ea typeface="Tahoma" pitchFamily="2"/>
          <a:cs typeface="Tahoma" pitchFamily="2"/>
        </a:defRPr>
      </a:lvl1pPr>
      <a:lvl2pPr marL="863998" marR="0" lvl="1" indent="-287999" defTabSz="914400" rtl="0" fontAlgn="auto" hangingPunct="1">
        <a:lnSpc>
          <a:spcPct val="100000"/>
        </a:lnSpc>
        <a:spcBef>
          <a:spcPts val="0"/>
        </a:spcBef>
        <a:spcAft>
          <a:spcPts val="1135"/>
        </a:spcAft>
        <a:buSzPct val="75000"/>
        <a:buFont typeface="StarSymbol"/>
        <a:buChar char="–"/>
        <a:tabLst/>
        <a:defRPr lang="cs-CZ" sz="2800" b="0" i="0" u="none" strike="noStrike" kern="0" cap="none" spc="0" baseline="0">
          <a:solidFill>
            <a:srgbClr val="000000"/>
          </a:solidFill>
          <a:uFillTx/>
          <a:latin typeface="Arial" pitchFamily="18"/>
          <a:ea typeface="Tahoma" pitchFamily="2"/>
          <a:cs typeface="Tahoma" pitchFamily="2"/>
        </a:defRPr>
      </a:lvl2pPr>
      <a:lvl3pPr marL="1295997" marR="0" lvl="2" indent="-215999" defTabSz="914400" rtl="0" fontAlgn="auto" hangingPunct="1">
        <a:lnSpc>
          <a:spcPct val="100000"/>
        </a:lnSpc>
        <a:spcBef>
          <a:spcPts val="0"/>
        </a:spcBef>
        <a:spcAft>
          <a:spcPts val="850"/>
        </a:spcAft>
        <a:buSzPct val="45000"/>
        <a:buFont typeface="StarSymbol"/>
        <a:buChar char="●"/>
        <a:tabLst/>
        <a:defRPr lang="cs-CZ" sz="2400" b="0" i="0" u="none" strike="noStrike" kern="0" cap="none" spc="0" baseline="0">
          <a:solidFill>
            <a:srgbClr val="000000"/>
          </a:solidFill>
          <a:uFillTx/>
          <a:latin typeface="Arial" pitchFamily="18"/>
          <a:ea typeface="Tahoma" pitchFamily="2"/>
          <a:cs typeface="Tahoma" pitchFamily="2"/>
        </a:defRPr>
      </a:lvl3pPr>
      <a:lvl4pPr marL="1727996" marR="0" lvl="3" indent="-215999" defTabSz="914400" rtl="0" fontAlgn="auto" hangingPunct="1">
        <a:lnSpc>
          <a:spcPct val="100000"/>
        </a:lnSpc>
        <a:spcBef>
          <a:spcPts val="0"/>
        </a:spcBef>
        <a:spcAft>
          <a:spcPts val="565"/>
        </a:spcAft>
        <a:buSzPct val="75000"/>
        <a:buFont typeface="StarSymbol"/>
        <a:buChar char="–"/>
        <a:tabLst/>
        <a:defRPr lang="cs-CZ" sz="2000" b="0" i="0" u="none" strike="noStrike" kern="0" cap="none" spc="0" baseline="0">
          <a:solidFill>
            <a:srgbClr val="000000"/>
          </a:solidFill>
          <a:uFillTx/>
          <a:latin typeface="Arial" pitchFamily="18"/>
          <a:ea typeface="Tahoma" pitchFamily="2"/>
          <a:cs typeface="Tahoma" pitchFamily="2"/>
        </a:defRPr>
      </a:lvl4pPr>
      <a:lvl5pPr marL="2159995" marR="0" lvl="4" indent="-215999" defTabSz="914400" rtl="0" fontAlgn="auto" hangingPunct="1">
        <a:lnSpc>
          <a:spcPct val="100000"/>
        </a:lnSpc>
        <a:spcBef>
          <a:spcPts val="0"/>
        </a:spcBef>
        <a:spcAft>
          <a:spcPts val="285"/>
        </a:spcAft>
        <a:buSzPct val="45000"/>
        <a:buFont typeface="StarSymbol"/>
        <a:buChar char="●"/>
        <a:tabLst/>
        <a:defRPr lang="cs-CZ" sz="2000" b="0" i="0" u="none" strike="noStrike" kern="0" cap="none" spc="0" baseline="0">
          <a:solidFill>
            <a:srgbClr val="000000"/>
          </a:solidFill>
          <a:uFillTx/>
          <a:latin typeface="Arial" pitchFamily="18"/>
          <a:ea typeface="Tahoma" pitchFamily="2"/>
          <a:cs typeface="Tahoma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806" y="467468"/>
            <a:ext cx="9071643" cy="677104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cs-CZ" dirty="0"/>
              <a:t>MMM</a:t>
            </a:r>
            <a:endParaRPr lang="en-US" dirty="0"/>
          </a:p>
        </p:txBody>
      </p:sp>
      <p:sp>
        <p:nvSpPr>
          <p:cNvPr id="3" name="Podnadpis 2"/>
          <p:cNvSpPr txBox="1">
            <a:spLocks noGrp="1"/>
          </p:cNvSpPr>
          <p:nvPr>
            <p:ph type="subTitle" idx="4294967295"/>
          </p:nvPr>
        </p:nvSpPr>
        <p:spPr>
          <a:xfrm>
            <a:off x="503998" y="2294065"/>
            <a:ext cx="9071643" cy="3939536"/>
          </a:xfrm>
        </p:spPr>
        <p:txBody>
          <a:bodyPr anchor="ctr" anchorCtr="1">
            <a:spAutoFit/>
          </a:bodyPr>
          <a:lstStyle/>
          <a:p>
            <a:pPr marL="0" lvl="0" indent="0" algn="ctr">
              <a:buNone/>
            </a:pPr>
            <a:r>
              <a:rPr lang="cs-CZ" sz="3600" b="1" dirty="0" err="1"/>
              <a:t>Difference</a:t>
            </a:r>
            <a:r>
              <a:rPr lang="cs-CZ" sz="3600" b="1" dirty="0"/>
              <a:t> </a:t>
            </a:r>
            <a:r>
              <a:rPr lang="cs-CZ" sz="3600" b="1" dirty="0" err="1"/>
              <a:t>equations</a:t>
            </a:r>
            <a:endParaRPr lang="en-GB" sz="3600" b="1" dirty="0"/>
          </a:p>
          <a:p>
            <a:pPr marL="0" lvl="0" indent="0" algn="ctr">
              <a:buNone/>
            </a:pPr>
            <a:r>
              <a:rPr lang="cs-CZ" sz="2600" i="1" dirty="0" err="1"/>
              <a:t>Lecture</a:t>
            </a:r>
            <a:endParaRPr lang="en-GB" sz="2600" i="1" dirty="0"/>
          </a:p>
          <a:p>
            <a:pPr marL="0" lvl="0" indent="0" algn="ctr">
              <a:buNone/>
            </a:pPr>
            <a:endParaRPr lang="en-GB" sz="2600" i="1" dirty="0"/>
          </a:p>
          <a:p>
            <a:pPr marL="0" lvl="0" indent="0" algn="ctr">
              <a:buNone/>
            </a:pPr>
            <a:endParaRPr lang="en-GB" sz="2600" i="1" dirty="0"/>
          </a:p>
          <a:p>
            <a:pPr marL="0" lvl="0" indent="0" algn="ctr">
              <a:buNone/>
            </a:pPr>
            <a:endParaRPr lang="en-GB" sz="2600" i="1" dirty="0"/>
          </a:p>
          <a:p>
            <a:pPr marL="0" lvl="0" indent="0" algn="ctr">
              <a:buNone/>
            </a:pPr>
            <a:endParaRPr lang="en-GB" sz="2600" i="1" dirty="0"/>
          </a:p>
          <a:p>
            <a:pPr marL="0" lvl="0" indent="0" algn="ctr">
              <a:buNone/>
            </a:pPr>
            <a:r>
              <a:rPr lang="cs-CZ" sz="2000" i="1" dirty="0" err="1"/>
              <a:t>josef.strasky</a:t>
            </a:r>
            <a:r>
              <a:rPr lang="en-GB" sz="2000" i="1" dirty="0"/>
              <a:t>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809" y="179437"/>
            <a:ext cx="9071643" cy="1046440"/>
          </a:xfrm>
        </p:spPr>
        <p:txBody>
          <a:bodyPr>
            <a:spAutoFit/>
          </a:bodyPr>
          <a:lstStyle/>
          <a:p>
            <a:pPr>
              <a:spcAft>
                <a:spcPts val="300"/>
              </a:spcAft>
              <a:buNone/>
            </a:pPr>
            <a:r>
              <a:rPr lang="cs-CZ" sz="3600" dirty="0" err="1"/>
              <a:t>Equilibrium</a:t>
            </a:r>
            <a:r>
              <a:rPr lang="cs-CZ" sz="3600" dirty="0"/>
              <a:t> and stability </a:t>
            </a:r>
            <a:br>
              <a:rPr lang="cs-CZ" sz="3600" dirty="0"/>
            </a:br>
            <a:r>
              <a:rPr lang="cs-CZ" sz="3200" i="1" dirty="0" err="1"/>
              <a:t>important</a:t>
            </a:r>
            <a:r>
              <a:rPr lang="cs-CZ" sz="3200" i="1" dirty="0"/>
              <a:t> </a:t>
            </a:r>
            <a:r>
              <a:rPr lang="cs-CZ" sz="3200" i="1" dirty="0" err="1"/>
              <a:t>simple</a:t>
            </a:r>
            <a:r>
              <a:rPr lang="cs-CZ" sz="3200" i="1" dirty="0"/>
              <a:t>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text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359793" y="1547590"/>
                <a:ext cx="9215999" cy="5359865"/>
              </a:xfrm>
            </p:spPr>
            <p:txBody>
              <a:bodyPr>
                <a:spAutoFit/>
              </a:bodyPr>
              <a:lstStyle/>
              <a:p>
                <a:pPr marL="107989" indent="0">
                  <a:spcAft>
                    <a:spcPts val="600"/>
                  </a:spcAft>
                  <a:buNone/>
                </a:pPr>
                <a:r>
                  <a:rPr lang="cs-CZ" sz="3600" dirty="0">
                    <a:latin typeface="+mj-lt"/>
                  </a:rPr>
                  <a:t>Exercise: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3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sz="3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 sz="3600" i="1">
                        <a:latin typeface="Cambria Math"/>
                      </a:rPr>
                      <m:t>=</m:t>
                    </m:r>
                    <m:r>
                      <a:rPr lang="cs-CZ" sz="3600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cs-CZ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3600" i="1">
                            <a:latin typeface="Cambria Math"/>
                          </a:rPr>
                          <m:t>.</m:t>
                        </m:r>
                        <m:r>
                          <a:rPr lang="cs-CZ" sz="3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sz="3600" i="1">
                            <a:latin typeface="Cambria Math"/>
                          </a:rPr>
                          <m:t>𝑡</m:t>
                        </m:r>
                        <m:r>
                          <a:rPr lang="cs-CZ" sz="3600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cs-CZ" b="0" dirty="0">
                  <a:latin typeface="+mj-lt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cs-CZ" sz="2800" dirty="0" err="1">
                    <a:latin typeface="+mj-lt"/>
                  </a:rPr>
                  <a:t>Intuitive</a:t>
                </a:r>
                <a:r>
                  <a:rPr lang="cs-CZ" sz="2800" dirty="0">
                    <a:latin typeface="+mj-lt"/>
                  </a:rPr>
                  <a:t> solution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 i="1">
                        <a:latin typeface="Cambria Math"/>
                      </a:rPr>
                      <m:t>=</m:t>
                    </m:r>
                    <m:r>
                      <a:rPr lang="cs-CZ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.</m:t>
                        </m:r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  <m:r>
                          <a:rPr lang="cs-CZ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cs-CZ" i="1">
                        <a:latin typeface="Cambria Math"/>
                      </a:rPr>
                      <m:t> </m:t>
                    </m:r>
                  </m:oMath>
                </a14:m>
                <a:r>
                  <a:rPr lang="cs-CZ" dirty="0">
                    <a:latin typeface="+mj-lt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cs-CZ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.</m:t>
                        </m:r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  <m:r>
                          <a:rPr lang="cs-CZ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cs-CZ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cs-CZ" dirty="0">
                    <a:latin typeface="+mj-lt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cs-CZ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.</m:t>
                        </m:r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  <m:r>
                          <a:rPr lang="cs-CZ" i="1">
                            <a:latin typeface="Cambria Math"/>
                          </a:rPr>
                          <m:t>−3</m:t>
                        </m:r>
                      </m:sub>
                    </m:sSub>
                    <m:r>
                      <a:rPr lang="cs-CZ" i="1">
                        <a:latin typeface="Cambria Math"/>
                      </a:rPr>
                      <m:t> </m:t>
                    </m:r>
                  </m:oMath>
                </a14:m>
                <a:endParaRPr lang="cs-CZ" dirty="0">
                  <a:latin typeface="+mj-lt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cs-CZ" dirty="0">
                    <a:latin typeface="+mj-lt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3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sz="3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 sz="36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cs-CZ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36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cs-CZ" sz="3600" i="1">
                            <a:latin typeface="Cambria Math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cs-CZ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3600" i="1">
                            <a:latin typeface="Cambria Math"/>
                          </a:rPr>
                          <m:t>.</m:t>
                        </m:r>
                        <m:r>
                          <a:rPr lang="cs-CZ" sz="3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sz="36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cs-CZ" sz="3600" dirty="0">
                  <a:latin typeface="+mj-lt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cs-CZ" dirty="0">
                    <a:latin typeface="+mj-lt"/>
                  </a:rPr>
                  <a:t>Case 1: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cs-CZ" i="1">
                        <a:latin typeface="Cambria Math"/>
                      </a:rPr>
                      <m:t>&lt;1</m:t>
                    </m:r>
                  </m:oMath>
                </a14:m>
                <a:r>
                  <a:rPr lang="cs-CZ" dirty="0">
                    <a:latin typeface="+mj-lt"/>
                  </a:rPr>
                  <a:t> – </a:t>
                </a:r>
                <a:r>
                  <a:rPr lang="cs-CZ" b="1" dirty="0" err="1">
                    <a:latin typeface="+mj-lt"/>
                  </a:rPr>
                  <a:t>attractor</a:t>
                </a:r>
                <a:endParaRPr lang="cs-CZ" b="1" dirty="0">
                  <a:latin typeface="+mj-lt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cs-CZ" dirty="0">
                    <a:latin typeface="+mj-lt"/>
                  </a:rPr>
                  <a:t>Case 2: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cs-CZ" b="0" i="1" smtClean="0">
                        <a:latin typeface="Cambria Math"/>
                      </a:rPr>
                      <m:t>&gt;</m:t>
                    </m:r>
                    <m:r>
                      <a:rPr lang="cs-CZ" i="1">
                        <a:latin typeface="Cambria Math"/>
                      </a:rPr>
                      <m:t>1</m:t>
                    </m:r>
                  </m:oMath>
                </a14:m>
                <a:r>
                  <a:rPr lang="cs-CZ" dirty="0">
                    <a:latin typeface="+mj-lt"/>
                  </a:rPr>
                  <a:t> – </a:t>
                </a:r>
                <a:r>
                  <a:rPr lang="cs-CZ" b="1" dirty="0" err="1">
                    <a:latin typeface="+mj-lt"/>
                  </a:rPr>
                  <a:t>repellor</a:t>
                </a:r>
                <a:endParaRPr lang="cs-CZ" b="1" dirty="0">
                  <a:latin typeface="+mj-lt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cs-CZ" dirty="0" err="1">
                    <a:latin typeface="+mj-lt"/>
                  </a:rPr>
                  <a:t>If</a:t>
                </a:r>
                <a:r>
                  <a:rPr lang="cs-CZ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/>
                      </a:rPr>
                      <m:t>𝑎</m:t>
                    </m:r>
                    <m:r>
                      <a:rPr lang="cs-CZ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cs-CZ" dirty="0">
                    <a:latin typeface="+mj-lt"/>
                  </a:rPr>
                  <a:t> – </a:t>
                </a:r>
                <a:r>
                  <a:rPr lang="cs-CZ" dirty="0" err="1">
                    <a:latin typeface="+mj-lt"/>
                  </a:rPr>
                  <a:t>oscillatory</a:t>
                </a:r>
                <a:r>
                  <a:rPr lang="cs-CZ" dirty="0">
                    <a:latin typeface="+mj-lt"/>
                  </a:rPr>
                  <a:t> </a:t>
                </a:r>
                <a:r>
                  <a:rPr lang="cs-CZ" dirty="0" err="1">
                    <a:latin typeface="+mj-lt"/>
                  </a:rPr>
                  <a:t>behaviour</a:t>
                </a:r>
                <a:endParaRPr lang="cs-CZ" dirty="0">
                  <a:latin typeface="+mj-lt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cs-CZ" dirty="0">
                    <a:latin typeface="+mj-lt"/>
                  </a:rPr>
                  <a:t>If 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/>
                      </a:rPr>
                      <m:t>𝑎</m:t>
                    </m:r>
                    <m:r>
                      <a:rPr lang="cs-CZ" b="0" i="1" smtClean="0">
                        <a:latin typeface="Cambria Math"/>
                      </a:rPr>
                      <m:t>=−1</m:t>
                    </m:r>
                  </m:oMath>
                </a14:m>
                <a:r>
                  <a:rPr lang="cs-CZ" dirty="0">
                    <a:latin typeface="+mj-lt"/>
                  </a:rPr>
                  <a:t> – </a:t>
                </a:r>
                <a:r>
                  <a:rPr lang="cs-CZ" dirty="0" err="1">
                    <a:latin typeface="+mj-lt"/>
                  </a:rPr>
                  <a:t>cyclical</a:t>
                </a:r>
                <a:r>
                  <a:rPr lang="cs-CZ" dirty="0">
                    <a:latin typeface="+mj-lt"/>
                  </a:rPr>
                  <a:t> </a:t>
                </a:r>
                <a:r>
                  <a:rPr lang="cs-CZ" dirty="0" err="1">
                    <a:latin typeface="+mj-lt"/>
                  </a:rPr>
                  <a:t>behaviour</a:t>
                </a:r>
                <a:endParaRPr lang="cs-CZ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Zástupný symbol pro tex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59793" y="1547590"/>
                <a:ext cx="9215999" cy="5359865"/>
              </a:xfrm>
              <a:blipFill rotWithShape="1">
                <a:blip r:embed="rId3"/>
                <a:stretch>
                  <a:fillRect l="-1786" t="-2617" b="-364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36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9999" y="2159996"/>
            <a:ext cx="9824039" cy="48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Nadpis 1"/>
          <p:cNvSpPr txBox="1">
            <a:spLocks/>
          </p:cNvSpPr>
          <p:nvPr/>
        </p:nvSpPr>
        <p:spPr>
          <a:xfrm>
            <a:off x="503809" y="179437"/>
            <a:ext cx="9071643" cy="104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44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Tahoma" pitchFamily="2"/>
                <a:cs typeface="Tahoma" pitchFamily="2"/>
              </a:defRPr>
            </a:lvl1pPr>
          </a:lstStyle>
          <a:p>
            <a:pPr>
              <a:spcAft>
                <a:spcPts val="300"/>
              </a:spcAft>
              <a:buNone/>
            </a:pPr>
            <a:r>
              <a:rPr lang="cs-CZ" sz="3600" dirty="0" err="1"/>
              <a:t>Equilibrium</a:t>
            </a:r>
            <a:r>
              <a:rPr lang="cs-CZ" sz="3600" dirty="0"/>
              <a:t> and stability </a:t>
            </a:r>
            <a:br>
              <a:rPr lang="cs-CZ" sz="3600" dirty="0"/>
            </a:br>
            <a:r>
              <a:rPr lang="cs-CZ" sz="3200" i="1" dirty="0" err="1"/>
              <a:t>important</a:t>
            </a:r>
            <a:r>
              <a:rPr lang="cs-CZ" sz="3200" i="1" dirty="0"/>
              <a:t> </a:t>
            </a:r>
            <a:r>
              <a:rPr lang="cs-CZ" sz="3200" i="1" dirty="0" err="1"/>
              <a:t>simple</a:t>
            </a:r>
            <a:r>
              <a:rPr lang="cs-CZ" sz="3200" i="1" dirty="0"/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45707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0636" y="2176556"/>
            <a:ext cx="9729362" cy="48434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Nadpis 1"/>
          <p:cNvSpPr txBox="1">
            <a:spLocks/>
          </p:cNvSpPr>
          <p:nvPr/>
        </p:nvSpPr>
        <p:spPr>
          <a:xfrm>
            <a:off x="503809" y="179437"/>
            <a:ext cx="9071643" cy="104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44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Tahoma" pitchFamily="2"/>
                <a:cs typeface="Tahoma" pitchFamily="2"/>
              </a:defRPr>
            </a:lvl1pPr>
          </a:lstStyle>
          <a:p>
            <a:pPr>
              <a:spcAft>
                <a:spcPts val="300"/>
              </a:spcAft>
              <a:buNone/>
            </a:pPr>
            <a:r>
              <a:rPr lang="cs-CZ" sz="3600"/>
              <a:t>Equilibrium and stability </a:t>
            </a:r>
            <a:br>
              <a:rPr lang="cs-CZ" sz="3600"/>
            </a:br>
            <a:r>
              <a:rPr lang="cs-CZ" sz="3200" i="1"/>
              <a:t>important simple case</a:t>
            </a:r>
            <a:endParaRPr lang="cs-CZ" sz="3200" i="1" dirty="0"/>
          </a:p>
        </p:txBody>
      </p:sp>
    </p:spTree>
    <p:extLst>
      <p:ext uri="{BB962C8B-B14F-4D97-AF65-F5344CB8AC3E}">
        <p14:creationId xmlns:p14="http://schemas.microsoft.com/office/powerpoint/2010/main" val="193484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00003" y="2237757"/>
            <a:ext cx="4488478" cy="44222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Nadpis 1"/>
          <p:cNvSpPr txBox="1">
            <a:spLocks/>
          </p:cNvSpPr>
          <p:nvPr/>
        </p:nvSpPr>
        <p:spPr>
          <a:xfrm>
            <a:off x="503809" y="179437"/>
            <a:ext cx="9071643" cy="104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44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Tahoma" pitchFamily="2"/>
                <a:cs typeface="Tahoma" pitchFamily="2"/>
              </a:defRPr>
            </a:lvl1pPr>
          </a:lstStyle>
          <a:p>
            <a:pPr>
              <a:spcAft>
                <a:spcPts val="300"/>
              </a:spcAft>
              <a:buNone/>
            </a:pPr>
            <a:r>
              <a:rPr lang="cs-CZ" sz="3600"/>
              <a:t>Equilibrium and stability </a:t>
            </a:r>
            <a:br>
              <a:rPr lang="cs-CZ" sz="3600"/>
            </a:br>
            <a:r>
              <a:rPr lang="cs-CZ" sz="3200" i="1"/>
              <a:t>important simple case</a:t>
            </a:r>
            <a:endParaRPr lang="cs-CZ" sz="3200" i="1" dirty="0"/>
          </a:p>
        </p:txBody>
      </p:sp>
    </p:spTree>
    <p:extLst>
      <p:ext uri="{BB962C8B-B14F-4D97-AF65-F5344CB8AC3E}">
        <p14:creationId xmlns:p14="http://schemas.microsoft.com/office/powerpoint/2010/main" val="106724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text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503808" y="1403573"/>
                <a:ext cx="9071643" cy="6209905"/>
              </a:xfrm>
            </p:spPr>
            <p:txBody>
              <a:bodyPr>
                <a:spAutoFit/>
              </a:bodyPr>
              <a:lstStyle/>
              <a:p>
                <a:pPr marL="0" lvl="0" indent="0">
                  <a:buNone/>
                </a:pPr>
                <a:r>
                  <a:rPr lang="en-US" sz="2800" dirty="0">
                    <a:latin typeface="+mj-lt"/>
                  </a:rPr>
                  <a:t>Consider previously discussed </a:t>
                </a:r>
                <a:r>
                  <a:rPr lang="cs-CZ" sz="2800" dirty="0" err="1">
                    <a:latin typeface="+mj-lt"/>
                  </a:rPr>
                  <a:t>simple</a:t>
                </a:r>
                <a:r>
                  <a:rPr lang="cs-CZ" sz="2800" dirty="0">
                    <a:latin typeface="+mj-lt"/>
                  </a:rPr>
                  <a:t> case</a:t>
                </a:r>
              </a:p>
              <a:p>
                <a:pPr marL="0" lvl="0" indent="0">
                  <a:buNone/>
                </a:pPr>
                <a:r>
                  <a:rPr lang="cs-CZ" sz="2800" dirty="0" err="1">
                    <a:latin typeface="+mj-lt"/>
                  </a:rPr>
                  <a:t>This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is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first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order</a:t>
                </a:r>
                <a:r>
                  <a:rPr lang="cs-CZ" sz="2800" dirty="0">
                    <a:latin typeface="+mj-lt"/>
                  </a:rPr>
                  <a:t>, </a:t>
                </a:r>
                <a:r>
                  <a:rPr lang="cs-CZ" sz="2800" dirty="0" err="1">
                    <a:latin typeface="+mj-lt"/>
                  </a:rPr>
                  <a:t>homogenous</a:t>
                </a:r>
                <a:r>
                  <a:rPr lang="cs-CZ" sz="2800" dirty="0">
                    <a:latin typeface="+mj-lt"/>
                  </a:rPr>
                  <a:t>, </a:t>
                </a:r>
                <a:r>
                  <a:rPr lang="cs-CZ" sz="2800" dirty="0" err="1">
                    <a:latin typeface="+mj-lt"/>
                  </a:rPr>
                  <a:t>linear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difference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equation</a:t>
                </a:r>
                <a:r>
                  <a:rPr lang="cs-CZ" sz="2800" dirty="0">
                    <a:latin typeface="+mj-lt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 i="1">
                        <a:latin typeface="Cambria Math"/>
                      </a:rPr>
                      <m:t>=</m:t>
                    </m:r>
                    <m:r>
                      <a:rPr lang="cs-CZ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.</m:t>
                        </m:r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  <m:r>
                          <a:rPr lang="cs-CZ" i="1">
                            <a:latin typeface="Cambria Math"/>
                          </a:rPr>
                          <m:t>−</m:t>
                        </m:r>
                        <m:r>
                          <a:rPr lang="cs-CZ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cs-CZ" sz="2800" dirty="0">
                  <a:latin typeface="+mj-lt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cs-CZ" sz="2400" dirty="0" err="1">
                    <a:latin typeface="+mj-lt"/>
                  </a:rPr>
                  <a:t>Intuitive</a:t>
                </a:r>
                <a:r>
                  <a:rPr lang="cs-CZ" sz="2400" dirty="0">
                    <a:latin typeface="+mj-lt"/>
                  </a:rPr>
                  <a:t> solution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 sz="2800" i="1">
                        <a:latin typeface="Cambria Math"/>
                      </a:rPr>
                      <m:t>=</m:t>
                    </m:r>
                    <m:r>
                      <a:rPr lang="cs-CZ" sz="2800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cs-CZ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800" i="1">
                            <a:latin typeface="Cambria Math"/>
                          </a:rPr>
                          <m:t>.</m:t>
                        </m:r>
                        <m:r>
                          <a:rPr lang="cs-CZ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sz="2800" i="1">
                            <a:latin typeface="Cambria Math"/>
                          </a:rPr>
                          <m:t>𝑡</m:t>
                        </m:r>
                        <m:r>
                          <a:rPr lang="cs-CZ" sz="2800" i="1">
                            <a:latin typeface="Cambria Math"/>
                          </a:rPr>
                          <m:t>−</m:t>
                        </m:r>
                        <m:r>
                          <a:rPr lang="cs-CZ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cs-CZ" sz="2800" i="1">
                        <a:latin typeface="Cambria Math"/>
                      </a:rPr>
                      <m:t> </m:t>
                    </m:r>
                  </m:oMath>
                </a14:m>
                <a:r>
                  <a:rPr lang="cs-CZ" sz="2800" dirty="0">
                    <a:latin typeface="+mj-lt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cs-CZ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28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cs-CZ" sz="2800" i="1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cs-CZ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800" i="1">
                            <a:latin typeface="Cambria Math"/>
                          </a:rPr>
                          <m:t>.</m:t>
                        </m:r>
                        <m:r>
                          <a:rPr lang="cs-CZ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sz="2800" i="1">
                            <a:latin typeface="Cambria Math"/>
                          </a:rPr>
                          <m:t>𝑡</m:t>
                        </m:r>
                        <m:r>
                          <a:rPr lang="cs-CZ" sz="2800" i="1">
                            <a:latin typeface="Cambria Math"/>
                          </a:rPr>
                          <m:t>−</m:t>
                        </m:r>
                        <m:r>
                          <a:rPr lang="cs-CZ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cs-CZ" sz="2800" i="1">
                        <a:latin typeface="Cambria Math"/>
                      </a:rPr>
                      <m:t> </m:t>
                    </m:r>
                  </m:oMath>
                </a14:m>
                <a:r>
                  <a:rPr lang="cs-CZ" sz="2800" dirty="0">
                    <a:latin typeface="+mj-lt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cs-CZ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28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cs-CZ" sz="2800" i="1">
                            <a:latin typeface="Cambria Math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cs-CZ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800" i="1">
                            <a:latin typeface="Cambria Math"/>
                          </a:rPr>
                          <m:t>.</m:t>
                        </m:r>
                        <m:r>
                          <a:rPr lang="cs-CZ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sz="2800" i="1">
                            <a:latin typeface="Cambria Math"/>
                          </a:rPr>
                          <m:t>𝑡</m:t>
                        </m:r>
                        <m:r>
                          <a:rPr lang="cs-CZ" sz="2800" i="1">
                            <a:latin typeface="Cambria Math"/>
                          </a:rPr>
                          <m:t>−</m:t>
                        </m:r>
                        <m:r>
                          <a:rPr lang="cs-CZ" sz="2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cs-CZ" sz="2800" i="1">
                        <a:latin typeface="Cambria Math"/>
                      </a:rPr>
                      <m:t> </m:t>
                    </m:r>
                  </m:oMath>
                </a14:m>
                <a:endParaRPr lang="cs-CZ" sz="2800" dirty="0">
                  <a:latin typeface="+mj-lt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cs-CZ" sz="2800" dirty="0">
                    <a:latin typeface="+mj-lt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.</m:t>
                        </m:r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dirty="0">
                    <a:latin typeface="+mj-lt"/>
                  </a:rPr>
                  <a:t>   </a:t>
                </a:r>
                <a:r>
                  <a:rPr lang="cs-CZ" sz="2800" dirty="0" err="1">
                    <a:latin typeface="+mj-lt"/>
                  </a:rPr>
                  <a:t>is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the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solution</a:t>
                </a:r>
                <a:endParaRPr lang="cs-CZ" sz="2800" dirty="0">
                  <a:latin typeface="+mj-lt"/>
                </a:endParaRPr>
              </a:p>
              <a:p>
                <a:pPr marL="108000" indent="0">
                  <a:spcAft>
                    <a:spcPts val="600"/>
                  </a:spcAft>
                  <a:buNone/>
                </a:pPr>
                <a:endParaRPr lang="cs-CZ" sz="2800" dirty="0">
                  <a:latin typeface="+mj-lt"/>
                </a:endParaRPr>
              </a:p>
              <a:p>
                <a:pPr marL="108000" indent="0">
                  <a:spcAft>
                    <a:spcPts val="600"/>
                  </a:spcAft>
                  <a:buNone/>
                </a:pPr>
                <a:endParaRPr lang="cs-CZ" sz="2800" dirty="0">
                  <a:latin typeface="+mj-lt"/>
                </a:endParaRPr>
              </a:p>
              <a:p>
                <a:pPr marL="108000" indent="0">
                  <a:spcAft>
                    <a:spcPts val="600"/>
                  </a:spcAft>
                  <a:buNone/>
                </a:pPr>
                <a:r>
                  <a:rPr lang="cs-CZ" sz="2800" dirty="0">
                    <a:latin typeface="+mj-lt"/>
                  </a:rPr>
                  <a:t>Non-</a:t>
                </a:r>
                <a:r>
                  <a:rPr lang="cs-CZ" sz="2800" dirty="0" err="1">
                    <a:latin typeface="+mj-lt"/>
                  </a:rPr>
                  <a:t>homogenous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equations</a:t>
                </a:r>
                <a:r>
                  <a:rPr lang="cs-CZ" sz="2800" dirty="0">
                    <a:latin typeface="+mj-lt"/>
                  </a:rPr>
                  <a:t> – sum </a:t>
                </a:r>
                <a:r>
                  <a:rPr lang="cs-CZ" sz="2800" dirty="0" err="1">
                    <a:latin typeface="+mj-lt"/>
                  </a:rPr>
                  <a:t>of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solution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of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homogenous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equation</a:t>
                </a:r>
                <a:r>
                  <a:rPr lang="cs-CZ" sz="2800" dirty="0">
                    <a:latin typeface="+mj-lt"/>
                  </a:rPr>
                  <a:t> and </a:t>
                </a:r>
                <a:r>
                  <a:rPr lang="cs-CZ" sz="2800" dirty="0" err="1">
                    <a:latin typeface="+mj-lt"/>
                  </a:rPr>
                  <a:t>particular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solution</a:t>
                </a:r>
                <a:r>
                  <a:rPr lang="cs-CZ" sz="2800" dirty="0">
                    <a:latin typeface="+mj-lt"/>
                  </a:rPr>
                  <a:t>:</a:t>
                </a:r>
              </a:p>
              <a:p>
                <a:pPr marL="108000" lv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sz="28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cs-CZ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sz="28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cs-CZ" sz="2800" b="0" i="1" smtClean="0">
                              <a:latin typeface="Cambria Math"/>
                            </a:rPr>
                            <m:t>𝐻</m:t>
                          </m:r>
                        </m:sup>
                      </m:sSubSup>
                      <m:sSubSup>
                        <m:sSubSupPr>
                          <m:ctrlPr>
                            <a:rPr lang="cs-CZ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cs-CZ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sz="28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cs-CZ" sz="2800" b="0" i="1" smtClean="0">
                              <a:latin typeface="Cambria Math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cs-CZ" sz="2800" dirty="0">
                  <a:solidFill>
                    <a:schemeClr val="tx1"/>
                  </a:solidFill>
                  <a:latin typeface="+mj-lt"/>
                </a:endParaRPr>
              </a:p>
              <a:p>
                <a:pPr marL="108000" indent="0">
                  <a:spcAft>
                    <a:spcPts val="600"/>
                  </a:spcAft>
                  <a:buNone/>
                </a:pPr>
                <a:endParaRPr lang="cs-CZ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Zástupný symbol pro tex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3808" y="1403573"/>
                <a:ext cx="9071643" cy="6209905"/>
              </a:xfrm>
              <a:blipFill>
                <a:blip r:embed="rId3"/>
                <a:stretch>
                  <a:fillRect l="-2419" t="-1668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adpis 1"/>
          <p:cNvSpPr txBox="1">
            <a:spLocks/>
          </p:cNvSpPr>
          <p:nvPr/>
        </p:nvSpPr>
        <p:spPr>
          <a:xfrm>
            <a:off x="503808" y="467469"/>
            <a:ext cx="9071643" cy="6771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44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Tahoma" pitchFamily="2"/>
                <a:cs typeface="Tahoma" pitchFamily="2"/>
              </a:defRPr>
            </a:lvl1pPr>
          </a:lstStyle>
          <a:p>
            <a:pPr>
              <a:buFont typeface="StarSymbol"/>
              <a:buNone/>
            </a:pPr>
            <a:r>
              <a:rPr lang="cs-CZ">
                <a:solidFill>
                  <a:schemeClr val="tx1"/>
                </a:solidFill>
                <a:latin typeface="+mj-lt"/>
              </a:rPr>
              <a:t>Solution Methods: 1</a:t>
            </a:r>
            <a:r>
              <a:rPr lang="cs-CZ" baseline="30000">
                <a:solidFill>
                  <a:schemeClr val="tx1"/>
                </a:solidFill>
                <a:latin typeface="+mj-lt"/>
              </a:rPr>
              <a:t>st</a:t>
            </a:r>
            <a:r>
              <a:rPr lang="cs-CZ">
                <a:solidFill>
                  <a:schemeClr val="tx1"/>
                </a:solidFill>
                <a:latin typeface="+mj-lt"/>
              </a:rPr>
              <a:t> Order</a:t>
            </a:r>
            <a:endParaRPr lang="cs-CZ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468355" y="1259557"/>
            <a:ext cx="9071643" cy="6027291"/>
          </a:xfrm>
        </p:spPr>
        <p:txBody>
          <a:bodyPr>
            <a:spAutoFit/>
          </a:bodyPr>
          <a:lstStyle/>
          <a:p>
            <a:pPr marL="457200" indent="-45720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Non-homogeneous: Undetermined coefficients</a:t>
            </a:r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method</a:t>
            </a:r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Suppose an equation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y</a:t>
            </a:r>
            <a:r>
              <a:rPr lang="en-US" i="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t+1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+ay</a:t>
            </a:r>
            <a:r>
              <a:rPr lang="en-US" i="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t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=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r</a:t>
            </a:r>
            <a:r>
              <a:rPr lang="en-US" i="1" baseline="-3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k</a:t>
            </a:r>
            <a:endParaRPr lang="en-US" i="1" baseline="-33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/>
            </a:endParaRPr>
          </a:p>
          <a:p>
            <a:pPr marL="457200" indent="-45720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Now the form of the </a:t>
            </a:r>
            <a:r>
              <a:rPr lang="cs-CZ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particular</a:t>
            </a:r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 depends on the form of the right side of the equation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r</a:t>
            </a:r>
            <a:r>
              <a:rPr lang="en-US" i="1" baseline="-3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k</a:t>
            </a:r>
            <a:endParaRPr lang="cs-CZ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63998" lvl="0" indent="-287999" algn="l">
              <a:spcAft>
                <a:spcPts val="1135"/>
              </a:spcAft>
              <a:buNone/>
            </a:pPr>
            <a:endParaRPr lang="cs-CZ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63998" lvl="0" indent="-287999" algn="l">
              <a:spcAft>
                <a:spcPts val="1135"/>
              </a:spcAft>
              <a:buNone/>
            </a:pP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Right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side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r</a:t>
            </a:r>
            <a:r>
              <a:rPr lang="cs-CZ" i="1" baseline="-3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k</a:t>
            </a:r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     Trial </a:t>
            </a:r>
            <a:r>
              <a:rPr lang="cs-CZ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solution</a:t>
            </a:r>
            <a:endParaRPr lang="cs-CZ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63998" lvl="0" indent="-287999" algn="l">
              <a:spcAft>
                <a:spcPts val="1135"/>
              </a:spcAft>
              <a:buNone/>
            </a:pPr>
            <a:r>
              <a:rPr lang="cs-CZ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cs-CZ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a</a:t>
            </a:r>
            <a:r>
              <a:rPr lang="cs-CZ" i="1" baseline="3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k</a:t>
            </a:r>
            <a:r>
              <a:rPr lang="cs-CZ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					</a:t>
            </a:r>
            <a:r>
              <a:rPr lang="cs-CZ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Aa</a:t>
            </a:r>
            <a:r>
              <a:rPr lang="cs-CZ" i="1" baseline="3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k</a:t>
            </a:r>
            <a:endParaRPr lang="cs-CZ" i="1" baseline="33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/>
            </a:endParaRPr>
          </a:p>
          <a:p>
            <a:pPr marL="863998" lvl="0" indent="-287999" algn="l">
              <a:spcAft>
                <a:spcPts val="1135"/>
              </a:spcAft>
              <a:buNone/>
            </a:pPr>
            <a:r>
              <a:rPr lang="cs-CZ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        </a:t>
            </a:r>
            <a:r>
              <a:rPr lang="cs-CZ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k</a:t>
            </a:r>
            <a:r>
              <a:rPr lang="cs-CZ" i="1" baseline="3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n</a:t>
            </a:r>
            <a:r>
              <a:rPr lang="cs-CZ" i="1" baseline="33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 </a:t>
            </a:r>
            <a:r>
              <a:rPr lang="cs-CZ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				A</a:t>
            </a:r>
            <a:r>
              <a:rPr lang="cs-CZ" i="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0</a:t>
            </a:r>
            <a:r>
              <a:rPr lang="cs-CZ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+A</a:t>
            </a:r>
            <a:r>
              <a:rPr lang="cs-CZ" i="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1</a:t>
            </a:r>
            <a:r>
              <a:rPr lang="cs-CZ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k+A</a:t>
            </a:r>
            <a:r>
              <a:rPr lang="cs-CZ" i="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2</a:t>
            </a:r>
            <a:r>
              <a:rPr lang="cs-CZ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k</a:t>
            </a:r>
            <a:r>
              <a:rPr lang="cs-CZ" i="1" baseline="33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2</a:t>
            </a:r>
            <a:r>
              <a:rPr lang="cs-CZ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+…+</a:t>
            </a:r>
            <a:r>
              <a:rPr lang="cs-CZ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A</a:t>
            </a:r>
            <a:r>
              <a:rPr lang="cs-CZ" i="1" baseline="-3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n</a:t>
            </a:r>
            <a:r>
              <a:rPr lang="cs-CZ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k</a:t>
            </a:r>
            <a:r>
              <a:rPr lang="cs-CZ" i="1" baseline="3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n</a:t>
            </a:r>
            <a:endParaRPr lang="cs-CZ" i="1" baseline="33000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/>
            </a:endParaRPr>
          </a:p>
          <a:p>
            <a:pPr marL="863998" lvl="0" indent="-287999" algn="l">
              <a:spcAft>
                <a:spcPts val="1135"/>
              </a:spcAft>
              <a:buNone/>
            </a:pPr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sin</a:t>
            </a:r>
            <a:r>
              <a:rPr lang="cs-CZ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(</a:t>
            </a:r>
            <a:r>
              <a:rPr lang="cs-CZ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  <a:cs typeface="Arial" pitchFamily="34"/>
              </a:rPr>
              <a:t>αk) </a:t>
            </a:r>
            <a:r>
              <a:rPr lang="cs-CZ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/>
                <a:cs typeface="Arial" pitchFamily="34"/>
              </a:rPr>
              <a:t>or</a:t>
            </a:r>
            <a:r>
              <a:rPr lang="cs-CZ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  <a:cs typeface="Arial" pitchFamily="34"/>
              </a:rPr>
              <a:t> </a:t>
            </a:r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  <a:cs typeface="Arial" pitchFamily="34"/>
              </a:rPr>
              <a:t>cos</a:t>
            </a:r>
            <a:r>
              <a:rPr lang="cs-CZ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  <a:cs typeface="Arial" pitchFamily="34"/>
              </a:rPr>
              <a:t>(αk)	 	 </a:t>
            </a:r>
            <a:r>
              <a:rPr lang="cs-CZ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  <a:cs typeface="Arial" pitchFamily="34"/>
              </a:rPr>
              <a:t>A</a:t>
            </a:r>
            <a:r>
              <a:rPr lang="cs-CZ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  <a:cs typeface="Arial" pitchFamily="34"/>
              </a:rPr>
              <a:t>sin</a:t>
            </a:r>
            <a:r>
              <a:rPr lang="cs-CZ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  <a:cs typeface="Arial" pitchFamily="34"/>
              </a:rPr>
              <a:t>(αk)+</a:t>
            </a:r>
            <a:r>
              <a:rPr lang="cs-CZ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  <a:cs typeface="Arial" pitchFamily="34"/>
              </a:rPr>
              <a:t>B</a:t>
            </a:r>
            <a:r>
              <a:rPr lang="cs-CZ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  <a:cs typeface="Arial" pitchFamily="34"/>
              </a:rPr>
              <a:t>cos</a:t>
            </a:r>
            <a:r>
              <a:rPr lang="cs-CZ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  <a:cs typeface="Arial" pitchFamily="34"/>
              </a:rPr>
              <a:t>(αk)</a:t>
            </a:r>
          </a:p>
        </p:txBody>
      </p:sp>
      <p:sp>
        <p:nvSpPr>
          <p:cNvPr id="5" name="Přímá spojnice 4"/>
          <p:cNvSpPr/>
          <p:nvPr/>
        </p:nvSpPr>
        <p:spPr>
          <a:xfrm>
            <a:off x="539998" y="5436021"/>
            <a:ext cx="900000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4" tIns="44997" rIns="90004" bIns="44997" anchor="ctr" anchorCtr="1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itchFamily="18"/>
              <a:ea typeface="Tahoma" pitchFamily="2"/>
              <a:cs typeface="Tahoma" pitchFamily="2"/>
            </a:endParaRPr>
          </a:p>
        </p:txBody>
      </p:sp>
      <p:sp>
        <p:nvSpPr>
          <p:cNvPr id="6" name="Přímá spojnice 5"/>
          <p:cNvSpPr/>
          <p:nvPr/>
        </p:nvSpPr>
        <p:spPr>
          <a:xfrm>
            <a:off x="4500000" y="4859957"/>
            <a:ext cx="0" cy="25200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4" tIns="44997" rIns="90004" bIns="44997" anchor="ctr" anchorCtr="1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chemeClr val="tx1">
                  <a:lumMod val="50000"/>
                  <a:lumOff val="50000"/>
                </a:schemeClr>
              </a:solidFill>
              <a:uFillTx/>
              <a:latin typeface="Arial" pitchFamily="18"/>
              <a:ea typeface="Tahoma" pitchFamily="2"/>
              <a:cs typeface="Tahoma" pitchFamily="2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-1" y="529024"/>
            <a:ext cx="10080625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44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Tahoma" pitchFamily="2"/>
                <a:cs typeface="Tahoma" pitchFamily="2"/>
              </a:defRPr>
            </a:lvl1pPr>
          </a:lstStyle>
          <a:p>
            <a:pPr>
              <a:buFont typeface="StarSymbol"/>
              <a:buNone/>
            </a:pPr>
            <a:r>
              <a:rPr lang="cs-CZ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Solution</a:t>
            </a:r>
            <a:r>
              <a:rPr lang="cs-CZ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Methods</a:t>
            </a:r>
            <a:r>
              <a:rPr lang="cs-CZ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1</a:t>
            </a:r>
            <a:r>
              <a:rPr lang="cs-CZ" sz="36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cs-CZ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</a:t>
            </a:r>
            <a:r>
              <a:rPr lang="cs-CZ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non </a:t>
            </a:r>
            <a:r>
              <a:rPr lang="cs-CZ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homogenous</a:t>
            </a:r>
            <a:endParaRPr lang="cs-CZ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503998" y="1769043"/>
            <a:ext cx="9071643" cy="4514056"/>
          </a:xfrm>
        </p:spPr>
        <p:txBody>
          <a:bodyPr>
            <a:spAutoFit/>
          </a:bodyPr>
          <a:lstStyle/>
          <a:p>
            <a:pPr marL="0" lvl="0" indent="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Solution algorithm:</a:t>
            </a:r>
          </a:p>
          <a:p>
            <a:pPr marL="0" lvl="1" indent="0" hangingPunct="0">
              <a:buSzPct val="100000"/>
              <a:buAutoNum type="arabicParenR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 particular form of the solution according to the right side of the equation</a:t>
            </a:r>
          </a:p>
          <a:p>
            <a:pPr marL="0" lvl="1" indent="0" hangingPunct="0">
              <a:buSzPct val="100000"/>
              <a:buAutoNum type="arabicParenR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Plug it into the original equation and where was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y</a:t>
            </a:r>
            <a:r>
              <a:rPr lang="en-US" i="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k+1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put the trial solution with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(k+1)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instead of k.</a:t>
            </a:r>
          </a:p>
          <a:p>
            <a:pPr marL="0" lvl="0" indent="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Examples:</a:t>
            </a:r>
          </a:p>
          <a:p>
            <a:pPr lvl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      y</a:t>
            </a:r>
            <a:r>
              <a:rPr lang="en-US" i="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k+1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-3y</a:t>
            </a:r>
            <a:r>
              <a:rPr lang="en-US" i="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k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=2</a:t>
            </a:r>
          </a:p>
          <a:p>
            <a:pPr lvl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      y</a:t>
            </a:r>
            <a:r>
              <a:rPr lang="en-US" i="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k+1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-3y</a:t>
            </a:r>
            <a:r>
              <a:rPr lang="en-US" i="1" baseline="-33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k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=k</a:t>
            </a:r>
            <a:r>
              <a:rPr lang="en-US" i="1" baseline="33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2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/>
              </a:rPr>
              <a:t>+k+2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-1" y="529024"/>
            <a:ext cx="10080625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44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Tahoma" pitchFamily="2"/>
                <a:cs typeface="Tahoma" pitchFamily="2"/>
              </a:defRPr>
            </a:lvl1pPr>
          </a:lstStyle>
          <a:p>
            <a:pPr>
              <a:buFont typeface="StarSymbol"/>
              <a:buNone/>
            </a:pPr>
            <a:r>
              <a:rPr lang="cs-CZ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Solution</a:t>
            </a:r>
            <a:r>
              <a:rPr lang="cs-CZ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Methods</a:t>
            </a:r>
            <a:r>
              <a:rPr lang="cs-CZ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1</a:t>
            </a:r>
            <a:r>
              <a:rPr lang="cs-CZ" sz="36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</a:t>
            </a:r>
            <a:r>
              <a:rPr lang="cs-CZ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cs-CZ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</a:t>
            </a:r>
            <a:r>
              <a:rPr lang="cs-CZ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non-</a:t>
            </a:r>
            <a:r>
              <a:rPr lang="cs-CZ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homogenous</a:t>
            </a:r>
            <a:r>
              <a:rPr lang="cs-CZ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text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504489" y="1331565"/>
                <a:ext cx="9071643" cy="2019592"/>
              </a:xfrm>
            </p:spPr>
            <p:txBody>
              <a:bodyPr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b="0" i="1" smtClean="0">
                          <a:latin typeface="Cambria Math"/>
                        </a:rPr>
                        <m:t>−</m:t>
                      </m:r>
                      <m:r>
                        <a:rPr lang="cs-CZ" i="1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.</m:t>
                          </m:r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cs-CZ" b="0" i="1" smtClean="0">
                          <a:latin typeface="Cambria Math"/>
                        </a:rPr>
                        <m:t>=</m:t>
                      </m:r>
                      <m:r>
                        <a:rPr lang="cs-CZ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cs-CZ" dirty="0">
                  <a:solidFill>
                    <a:schemeClr val="tx1"/>
                  </a:solidFill>
                  <a:latin typeface="+mj-lt"/>
                </a:endParaRPr>
              </a:p>
              <a:p>
                <a:pPr marL="0" lvl="0" indent="0">
                  <a:buNone/>
                </a:pPr>
                <a:r>
                  <a:rPr lang="cs-CZ" dirty="0">
                    <a:solidFill>
                      <a:schemeClr val="tx1"/>
                    </a:solidFill>
                    <a:latin typeface="+mj-lt"/>
                  </a:rPr>
                  <a:t>Trial </a:t>
                </a:r>
                <a:r>
                  <a:rPr lang="cs-CZ" dirty="0" err="1">
                    <a:solidFill>
                      <a:schemeClr val="tx1"/>
                    </a:solidFill>
                    <a:latin typeface="+mj-lt"/>
                  </a:rPr>
                  <a:t>solution</a:t>
                </a:r>
                <a:r>
                  <a:rPr lang="cs-CZ" dirty="0">
                    <a:solidFill>
                      <a:schemeClr val="tx1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cs-CZ" b="0" i="1" smtClean="0">
                            <a:latin typeface="Cambria Math"/>
                          </a:rPr>
                          <m:t>𝑃</m:t>
                        </m:r>
                      </m:sup>
                    </m:sSubSup>
                    <m:r>
                      <a:rPr lang="cs-CZ" i="1">
                        <a:latin typeface="Cambria Math"/>
                      </a:rPr>
                      <m:t>=</m:t>
                    </m:r>
                    <m:r>
                      <a:rPr lang="cs-CZ" b="0" i="1" smtClean="0">
                        <a:latin typeface="Cambria Math"/>
                      </a:rPr>
                      <m:t>𝐴</m:t>
                    </m:r>
                  </m:oMath>
                </a14:m>
                <a:endParaRPr lang="cs-CZ" dirty="0">
                  <a:solidFill>
                    <a:schemeClr val="tx1"/>
                  </a:solidFill>
                  <a:latin typeface="+mj-lt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/>
                        </a:rPr>
                        <m:t>𝐴</m:t>
                      </m:r>
                      <m:r>
                        <a:rPr lang="cs-CZ" i="1">
                          <a:latin typeface="Cambria Math"/>
                        </a:rPr>
                        <m:t>−</m:t>
                      </m:r>
                      <m:r>
                        <a:rPr lang="cs-CZ" i="1">
                          <a:latin typeface="Cambria Math"/>
                        </a:rPr>
                        <m:t>𝑎𝐴</m:t>
                      </m:r>
                      <m:r>
                        <a:rPr lang="cs-CZ" i="1">
                          <a:latin typeface="Cambria Math"/>
                        </a:rPr>
                        <m:t>=</m:t>
                      </m:r>
                      <m:r>
                        <a:rPr lang="cs-CZ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cs-CZ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Zástupný symbol pro tex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4489" y="1331565"/>
                <a:ext cx="9071643" cy="2019592"/>
              </a:xfrm>
              <a:blipFill rotWithShape="1">
                <a:blip r:embed="rId3"/>
                <a:stretch>
                  <a:fillRect l="-275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adpis 1"/>
          <p:cNvSpPr txBox="1">
            <a:spLocks/>
          </p:cNvSpPr>
          <p:nvPr/>
        </p:nvSpPr>
        <p:spPr>
          <a:xfrm>
            <a:off x="-1" y="529024"/>
            <a:ext cx="10080625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44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Tahoma" pitchFamily="2"/>
                <a:cs typeface="Tahoma" pitchFamily="2"/>
              </a:defRPr>
            </a:lvl1pPr>
          </a:lstStyle>
          <a:p>
            <a:pPr>
              <a:buFont typeface="StarSymbol"/>
              <a:buNone/>
            </a:pPr>
            <a:r>
              <a:rPr lang="cs-CZ" sz="3600" dirty="0" err="1">
                <a:solidFill>
                  <a:schemeClr val="tx1"/>
                </a:solidFill>
                <a:latin typeface="+mj-lt"/>
              </a:rPr>
              <a:t>Solution</a:t>
            </a:r>
            <a:r>
              <a:rPr lang="cs-CZ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3600" dirty="0" err="1">
                <a:solidFill>
                  <a:schemeClr val="tx1"/>
                </a:solidFill>
                <a:latin typeface="+mj-lt"/>
              </a:rPr>
              <a:t>Methods</a:t>
            </a:r>
            <a:r>
              <a:rPr lang="cs-CZ" sz="3600" dirty="0">
                <a:solidFill>
                  <a:schemeClr val="tx1"/>
                </a:solidFill>
                <a:latin typeface="+mj-lt"/>
              </a:rPr>
              <a:t>: 1</a:t>
            </a:r>
            <a:r>
              <a:rPr lang="cs-CZ" sz="3600" baseline="30000" dirty="0">
                <a:solidFill>
                  <a:schemeClr val="tx1"/>
                </a:solidFill>
                <a:latin typeface="+mj-lt"/>
              </a:rPr>
              <a:t>st</a:t>
            </a:r>
            <a:r>
              <a:rPr lang="cs-CZ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3600" dirty="0" err="1">
                <a:solidFill>
                  <a:schemeClr val="tx1"/>
                </a:solidFill>
                <a:latin typeface="+mj-lt"/>
              </a:rPr>
              <a:t>order</a:t>
            </a:r>
            <a:r>
              <a:rPr lang="cs-CZ" sz="3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cs-CZ" sz="3600" dirty="0" err="1">
                <a:solidFill>
                  <a:schemeClr val="tx1"/>
                </a:solidFill>
                <a:latin typeface="+mj-lt"/>
              </a:rPr>
              <a:t>autonomous</a:t>
            </a:r>
            <a:endParaRPr lang="cs-CZ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431800" y="3456673"/>
            <a:ext cx="5038725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cs-CZ" sz="3200" dirty="0" err="1"/>
              <a:t>Exercise</a:t>
            </a:r>
            <a:r>
              <a:rPr lang="en-US" sz="3200" dirty="0"/>
              <a:t>:</a:t>
            </a:r>
          </a:p>
          <a:p>
            <a:pPr lvl="0">
              <a:buNone/>
            </a:pPr>
            <a:r>
              <a:rPr lang="en-US" sz="3200" i="1" dirty="0"/>
              <a:t>      y</a:t>
            </a:r>
            <a:r>
              <a:rPr lang="en-US" sz="3200" i="1" baseline="-33000" dirty="0"/>
              <a:t>k+1</a:t>
            </a:r>
            <a:r>
              <a:rPr lang="cs-CZ" sz="3200" i="1" baseline="-33000" dirty="0"/>
              <a:t> </a:t>
            </a:r>
            <a:r>
              <a:rPr lang="en-US" sz="3200" i="1" dirty="0"/>
              <a:t>-</a:t>
            </a:r>
            <a:r>
              <a:rPr lang="cs-CZ" sz="3200" i="1" dirty="0"/>
              <a:t> </a:t>
            </a:r>
            <a:r>
              <a:rPr lang="en-US" sz="3200" i="1" dirty="0"/>
              <a:t>3y</a:t>
            </a:r>
            <a:r>
              <a:rPr lang="en-US" sz="3200" i="1" baseline="-33000" dirty="0"/>
              <a:t>k</a:t>
            </a:r>
            <a:r>
              <a:rPr lang="en-US" sz="3200" i="1" dirty="0"/>
              <a:t>=</a:t>
            </a:r>
            <a:r>
              <a:rPr lang="cs-CZ" sz="3200" i="1" dirty="0"/>
              <a:t> </a:t>
            </a:r>
            <a:r>
              <a:rPr lang="en-US" sz="3200" i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45813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808" y="467469"/>
            <a:ext cx="9071643" cy="677108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cs-CZ" dirty="0" err="1">
                <a:solidFill>
                  <a:schemeClr val="tx1"/>
                </a:solidFill>
                <a:latin typeface="+mj-lt"/>
              </a:rPr>
              <a:t>Solution</a:t>
            </a:r>
            <a:r>
              <a:rPr lang="cs-CZ" dirty="0">
                <a:solidFill>
                  <a:schemeClr val="tx1"/>
                </a:solidFill>
                <a:latin typeface="+mj-lt"/>
              </a:rPr>
              <a:t> </a:t>
            </a:r>
            <a:r>
              <a:rPr lang="cs-CZ" dirty="0" err="1">
                <a:solidFill>
                  <a:schemeClr val="tx1"/>
                </a:solidFill>
                <a:latin typeface="+mj-lt"/>
              </a:rPr>
              <a:t>Methods</a:t>
            </a:r>
            <a:r>
              <a:rPr lang="cs-CZ" dirty="0">
                <a:solidFill>
                  <a:schemeClr val="tx1"/>
                </a:solidFill>
                <a:latin typeface="+mj-lt"/>
              </a:rPr>
              <a:t>: 2</a:t>
            </a:r>
            <a:r>
              <a:rPr lang="cs-CZ" baseline="30000" dirty="0">
                <a:solidFill>
                  <a:schemeClr val="tx1"/>
                </a:solidFill>
                <a:latin typeface="+mj-lt"/>
              </a:rPr>
              <a:t>nd</a:t>
            </a:r>
            <a:r>
              <a:rPr lang="cs-CZ" dirty="0">
                <a:solidFill>
                  <a:schemeClr val="tx1"/>
                </a:solidFill>
                <a:latin typeface="+mj-lt"/>
              </a:rPr>
              <a:t> </a:t>
            </a:r>
            <a:r>
              <a:rPr lang="cs-CZ" dirty="0" err="1">
                <a:solidFill>
                  <a:schemeClr val="tx1"/>
                </a:solidFill>
                <a:latin typeface="+mj-lt"/>
              </a:rPr>
              <a:t>Order</a:t>
            </a:r>
            <a:endParaRPr lang="cs-CZ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text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503808" y="1547589"/>
                <a:ext cx="9071643" cy="5329664"/>
              </a:xfrm>
            </p:spPr>
            <p:txBody>
              <a:bodyPr>
                <a:spAutoFit/>
              </a:bodyPr>
              <a:lstStyle/>
              <a:p>
                <a:pPr marL="347663" indent="-1714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.</m:t>
                          </m:r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 i="1">
                              <a:latin typeface="Cambria Math"/>
                            </a:rPr>
                            <m:t>−</m:t>
                          </m:r>
                          <m:r>
                            <a:rPr lang="cs-CZ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cs-CZ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.</m:t>
                          </m:r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 i="1">
                              <a:latin typeface="Cambria Math"/>
                            </a:rPr>
                            <m:t>−</m:t>
                          </m:r>
                          <m:r>
                            <a:rPr lang="cs-CZ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cs-CZ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  <a:p>
                <a:pPr marL="347663" lvl="0" indent="-171450"/>
                <a:r>
                  <a:rPr lang="en-US" dirty="0" err="1"/>
                  <a:t>Homogen</a:t>
                </a:r>
                <a:r>
                  <a:rPr lang="cs-CZ" dirty="0"/>
                  <a:t>e</a:t>
                </a:r>
                <a:r>
                  <a:rPr lang="en-US" dirty="0" err="1"/>
                  <a:t>ous</a:t>
                </a:r>
                <a:r>
                  <a:rPr lang="en-US" dirty="0"/>
                  <a:t>:</a:t>
                </a:r>
                <a:endParaRPr lang="cs-CZ" dirty="0"/>
              </a:p>
              <a:p>
                <a:pPr marL="347663" indent="-1714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.</m:t>
                          </m:r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 i="1">
                              <a:latin typeface="Cambria Math"/>
                            </a:rPr>
                            <m:t>−</m:t>
                          </m:r>
                          <m:r>
                            <a:rPr lang="cs-CZ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cs-CZ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.</m:t>
                          </m:r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 i="1">
                              <a:latin typeface="Cambria Math"/>
                            </a:rPr>
                            <m:t>−</m:t>
                          </m:r>
                          <m:r>
                            <a:rPr lang="cs-CZ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cs-CZ" i="1">
                          <a:latin typeface="Cambria Math"/>
                        </a:rPr>
                        <m:t>=</m:t>
                      </m:r>
                      <m:r>
                        <a:rPr lang="cs-CZ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347663" lvl="0" indent="-171450"/>
                <a:r>
                  <a:rPr lang="en-US" dirty="0"/>
                  <a:t>Solution of homogeneous: characteristic </a:t>
                </a:r>
                <a:r>
                  <a:rPr lang="en-US" dirty="0" err="1"/>
                  <a:t>polynom</a:t>
                </a:r>
                <a:r>
                  <a:rPr lang="cs-CZ" dirty="0" err="1"/>
                  <a:t>ial</a:t>
                </a:r>
                <a:r>
                  <a:rPr lang="en-US" dirty="0"/>
                  <a:t>, its roots and fundamental system</a:t>
                </a:r>
              </a:p>
              <a:p>
                <a:pPr marL="347663" lvl="0" indent="-171450"/>
                <a:r>
                  <a:rPr lang="cs-CZ" dirty="0" err="1"/>
                  <a:t>Particular</a:t>
                </a:r>
                <a:r>
                  <a:rPr lang="cs-CZ" dirty="0"/>
                  <a:t> </a:t>
                </a:r>
                <a:r>
                  <a:rPr lang="cs-CZ" dirty="0" err="1"/>
                  <a:t>solution</a:t>
                </a:r>
                <a:r>
                  <a:rPr lang="en-US" dirty="0"/>
                  <a:t>: Undetermined coefficients approach</a:t>
                </a:r>
              </a:p>
              <a:p>
                <a:pPr marL="347663" lvl="0" indent="-171450">
                  <a:spcAft>
                    <a:spcPts val="600"/>
                  </a:spcAft>
                  <a:buNone/>
                </a:pPr>
                <a:r>
                  <a:rPr lang="en-US" dirty="0"/>
                  <a:t>Again combine the solutions of </a:t>
                </a:r>
                <a:r>
                  <a:rPr lang="en-US" dirty="0" err="1"/>
                  <a:t>hom</a:t>
                </a:r>
                <a:r>
                  <a:rPr lang="cs-CZ" dirty="0" err="1"/>
                  <a:t>ogenous</a:t>
                </a:r>
                <a:r>
                  <a:rPr lang="cs-CZ" dirty="0"/>
                  <a:t> </a:t>
                </a:r>
                <a:r>
                  <a:rPr lang="cs-CZ" dirty="0" err="1"/>
                  <a:t>equation</a:t>
                </a:r>
                <a:r>
                  <a:rPr lang="en-US" dirty="0"/>
                  <a:t> and </a:t>
                </a:r>
                <a:r>
                  <a:rPr lang="cs-CZ" dirty="0" err="1"/>
                  <a:t>particular</a:t>
                </a:r>
                <a:r>
                  <a:rPr lang="cs-CZ" dirty="0"/>
                  <a:t> </a:t>
                </a:r>
                <a:r>
                  <a:rPr lang="cs-CZ" dirty="0" err="1"/>
                  <a:t>solutinon</a:t>
                </a:r>
                <a:r>
                  <a:rPr lang="cs-CZ" dirty="0"/>
                  <a:t> 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cs-CZ" i="1">
                            <a:latin typeface="Cambria Math"/>
                          </a:rPr>
                          <m:t>𝐻</m:t>
                        </m:r>
                      </m:sup>
                    </m:sSubSup>
                    <m:sSubSup>
                      <m:sSub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i="1">
                            <a:latin typeface="Cambria Math"/>
                          </a:rPr>
                          <m:t>+</m:t>
                        </m:r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cs-CZ" i="1">
                            <a:latin typeface="Cambria Math"/>
                          </a:rPr>
                          <m:t>𝑃</m:t>
                        </m:r>
                      </m:sup>
                    </m:sSubSup>
                  </m:oMath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symbol pro tex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3808" y="1547589"/>
                <a:ext cx="9071643" cy="5329664"/>
              </a:xfrm>
              <a:blipFill rotWithShape="1">
                <a:blip r:embed="rId3"/>
                <a:stretch>
                  <a:fillRect l="-806" b="-366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287784" y="467469"/>
            <a:ext cx="9649072" cy="553998"/>
          </a:xfrm>
        </p:spPr>
        <p:txBody>
          <a:bodyPr wrap="square">
            <a:spAutoFit/>
          </a:bodyPr>
          <a:lstStyle/>
          <a:p>
            <a:pPr>
              <a:buNone/>
            </a:pPr>
            <a:r>
              <a:rPr lang="cs-CZ" sz="3600" dirty="0" err="1">
                <a:solidFill>
                  <a:schemeClr val="tx1"/>
                </a:solidFill>
              </a:rPr>
              <a:t>Solution</a:t>
            </a:r>
            <a:r>
              <a:rPr lang="cs-CZ" sz="3600" dirty="0">
                <a:solidFill>
                  <a:schemeClr val="tx1"/>
                </a:solidFill>
              </a:rPr>
              <a:t> </a:t>
            </a:r>
            <a:r>
              <a:rPr lang="cs-CZ" sz="3600" dirty="0" err="1">
                <a:solidFill>
                  <a:schemeClr val="tx1"/>
                </a:solidFill>
              </a:rPr>
              <a:t>Methods</a:t>
            </a:r>
            <a:r>
              <a:rPr lang="cs-CZ" sz="3600" dirty="0">
                <a:solidFill>
                  <a:schemeClr val="tx1"/>
                </a:solidFill>
              </a:rPr>
              <a:t>: 2</a:t>
            </a:r>
            <a:r>
              <a:rPr lang="cs-CZ" sz="3600" baseline="30000" dirty="0">
                <a:solidFill>
                  <a:schemeClr val="tx1"/>
                </a:solidFill>
              </a:rPr>
              <a:t>nd</a:t>
            </a:r>
            <a:r>
              <a:rPr lang="cs-CZ" sz="3600" dirty="0">
                <a:solidFill>
                  <a:schemeClr val="tx1"/>
                </a:solidFill>
              </a:rPr>
              <a:t> </a:t>
            </a:r>
            <a:r>
              <a:rPr lang="cs-CZ" sz="3600" dirty="0" err="1">
                <a:solidFill>
                  <a:schemeClr val="tx1"/>
                </a:solidFill>
              </a:rPr>
              <a:t>Order</a:t>
            </a:r>
            <a:r>
              <a:rPr lang="cs-CZ" sz="3600" dirty="0">
                <a:solidFill>
                  <a:schemeClr val="tx1"/>
                </a:solidFill>
              </a:rPr>
              <a:t> - </a:t>
            </a:r>
            <a:r>
              <a:rPr lang="cs-CZ" sz="3600" dirty="0" err="1">
                <a:solidFill>
                  <a:schemeClr val="tx1"/>
                </a:solidFill>
              </a:rPr>
              <a:t>homogenous</a:t>
            </a:r>
            <a:endParaRPr lang="cs-CZ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text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503808" y="1403573"/>
                <a:ext cx="9071643" cy="5716501"/>
              </a:xfrm>
            </p:spPr>
            <p:txBody>
              <a:bodyPr>
                <a:spAutoFit/>
              </a:bodyPr>
              <a:lstStyle/>
              <a:p>
                <a:pPr marL="0" lvl="0" indent="0"/>
                <a:r>
                  <a:rPr lang="en-US" dirty="0"/>
                  <a:t>Characteristic </a:t>
                </a:r>
                <a:r>
                  <a:rPr lang="en-US" dirty="0" err="1"/>
                  <a:t>polynom</a:t>
                </a:r>
                <a:r>
                  <a:rPr lang="cs-CZ" dirty="0" err="1"/>
                  <a:t>ial</a:t>
                </a:r>
                <a:r>
                  <a:rPr lang="en-US" dirty="0"/>
                  <a:t>: </a:t>
                </a:r>
                <a:r>
                  <a:rPr lang="en-US" i="1" dirty="0">
                    <a:latin typeface="Times New Roman" pitchFamily="18"/>
                    <a:cs typeface="Arial" pitchFamily="34"/>
                  </a:rPr>
                  <a:t>λ</a:t>
                </a:r>
                <a:r>
                  <a:rPr lang="en-US" i="1" baseline="33000" dirty="0">
                    <a:latin typeface="Times New Roman" pitchFamily="18"/>
                  </a:rPr>
                  <a:t>2 </a:t>
                </a:r>
                <a:r>
                  <a:rPr lang="en-US" i="1" dirty="0">
                    <a:latin typeface="Times New Roman" pitchFamily="18"/>
                  </a:rPr>
                  <a:t>+ a</a:t>
                </a:r>
                <a:r>
                  <a:rPr lang="en-US" i="1" baseline="-33000" dirty="0">
                    <a:latin typeface="Times New Roman" pitchFamily="18"/>
                  </a:rPr>
                  <a:t>1</a:t>
                </a:r>
                <a:r>
                  <a:rPr lang="en-US" i="1" dirty="0">
                    <a:latin typeface="Times New Roman" pitchFamily="18"/>
                    <a:cs typeface="Arial" pitchFamily="34"/>
                  </a:rPr>
                  <a:t>λ</a:t>
                </a:r>
                <a:r>
                  <a:rPr lang="en-US" i="1" dirty="0">
                    <a:latin typeface="Times New Roman" pitchFamily="18"/>
                  </a:rPr>
                  <a:t> + a</a:t>
                </a:r>
                <a:r>
                  <a:rPr lang="en-US" i="1" baseline="-33000" dirty="0">
                    <a:latin typeface="Times New Roman" pitchFamily="18"/>
                  </a:rPr>
                  <a:t>2</a:t>
                </a:r>
                <a:r>
                  <a:rPr lang="en-US" i="1" dirty="0">
                    <a:latin typeface="Times New Roman" pitchFamily="18"/>
                  </a:rPr>
                  <a:t> = 0</a:t>
                </a:r>
              </a:p>
              <a:p>
                <a:pPr marL="0" lvl="0" indent="0"/>
                <a:r>
                  <a:rPr lang="en-US" dirty="0"/>
                  <a:t>Solutions:</a:t>
                </a:r>
              </a:p>
              <a:p>
                <a:pPr marL="0" lvl="1" indent="0" hangingPunct="0">
                  <a:buSzPct val="100000"/>
                  <a:buAutoNum type="arabicParenR"/>
                </a:pPr>
                <a:r>
                  <a:rPr lang="en-US" dirty="0"/>
                  <a:t>Real, distinct 	=&gt; 	</a:t>
                </a:r>
                <a:r>
                  <a:rPr lang="en-US" sz="3200" b="1" i="1" dirty="0">
                    <a:latin typeface="Times New Roman" pitchFamily="18"/>
                  </a:rPr>
                  <a:t>y</a:t>
                </a:r>
                <a:r>
                  <a:rPr lang="cs-CZ" sz="3200" b="1" i="1" baseline="-25000" dirty="0">
                    <a:latin typeface="Times New Roman" pitchFamily="18"/>
                  </a:rPr>
                  <a:t>t</a:t>
                </a:r>
                <a:r>
                  <a:rPr lang="en-US" sz="3200" b="1" i="1" dirty="0">
                    <a:latin typeface="Times New Roman" pitchFamily="18"/>
                  </a:rPr>
                  <a:t>=C</a:t>
                </a:r>
                <a:r>
                  <a:rPr lang="en-US" sz="3200" b="1" i="1" baseline="-25000" dirty="0">
                    <a:latin typeface="Times New Roman" pitchFamily="18"/>
                  </a:rPr>
                  <a:t>1</a:t>
                </a:r>
                <a:r>
                  <a:rPr lang="en-US" sz="3200" b="1" i="1" dirty="0">
                    <a:latin typeface="Times New Roman" pitchFamily="18"/>
                    <a:cs typeface="Arial" pitchFamily="34"/>
                  </a:rPr>
                  <a:t>λ</a:t>
                </a:r>
                <a:r>
                  <a:rPr lang="en-US" sz="3200" b="1" i="1" baseline="-25000" dirty="0">
                    <a:latin typeface="Times New Roman" pitchFamily="18"/>
                    <a:cs typeface="Arial" pitchFamily="34"/>
                  </a:rPr>
                  <a:t>1</a:t>
                </a:r>
                <a:r>
                  <a:rPr lang="cs-CZ" sz="3200" b="1" i="1" baseline="33000" dirty="0">
                    <a:latin typeface="Times New Roman" pitchFamily="18"/>
                    <a:cs typeface="Arial" pitchFamily="34"/>
                  </a:rPr>
                  <a:t>t</a:t>
                </a:r>
                <a:r>
                  <a:rPr lang="en-US" sz="3200" b="1" i="1" baseline="-33000" dirty="0">
                    <a:latin typeface="Times New Roman" pitchFamily="18"/>
                    <a:cs typeface="Arial" pitchFamily="34"/>
                  </a:rPr>
                  <a:t> </a:t>
                </a:r>
                <a:r>
                  <a:rPr lang="en-US" sz="3200" b="1" i="1" dirty="0">
                    <a:latin typeface="Times New Roman" pitchFamily="18"/>
                    <a:cs typeface="Arial" pitchFamily="34"/>
                  </a:rPr>
                  <a:t>+ C</a:t>
                </a:r>
                <a:r>
                  <a:rPr lang="en-US" sz="3200" b="1" i="1" baseline="-33000" dirty="0">
                    <a:latin typeface="Times New Roman" pitchFamily="18"/>
                    <a:cs typeface="Arial" pitchFamily="34"/>
                  </a:rPr>
                  <a:t>2</a:t>
                </a:r>
                <a:r>
                  <a:rPr lang="en-US" sz="3200" b="1" i="1" dirty="0">
                    <a:latin typeface="Times New Roman" pitchFamily="18"/>
                    <a:cs typeface="Arial" pitchFamily="34"/>
                  </a:rPr>
                  <a:t>λ</a:t>
                </a:r>
                <a:r>
                  <a:rPr lang="en-US" sz="3200" b="1" i="1" baseline="-33000" dirty="0">
                    <a:latin typeface="Times New Roman" pitchFamily="18"/>
                    <a:cs typeface="Arial" pitchFamily="34"/>
                  </a:rPr>
                  <a:t>2</a:t>
                </a:r>
                <a:r>
                  <a:rPr lang="cs-CZ" sz="3200" b="1" i="1" baseline="33000" dirty="0">
                    <a:latin typeface="Times New Roman" pitchFamily="18"/>
                    <a:cs typeface="Arial" pitchFamily="34"/>
                  </a:rPr>
                  <a:t>t</a:t>
                </a:r>
                <a:endParaRPr lang="en-US" sz="3200" b="1" i="1" baseline="33000" dirty="0">
                  <a:latin typeface="Times New Roman" pitchFamily="18"/>
                  <a:cs typeface="Arial" pitchFamily="34"/>
                </a:endParaRPr>
              </a:p>
              <a:p>
                <a:pPr marL="0" lvl="1" indent="0" hangingPunct="0">
                  <a:buSzPct val="100000"/>
                  <a:buAutoNum type="arabicParenR"/>
                </a:pPr>
                <a:r>
                  <a:rPr lang="en-US" dirty="0">
                    <a:latin typeface="Arial" pitchFamily="34"/>
                    <a:cs typeface="Arial" pitchFamily="34"/>
                  </a:rPr>
                  <a:t>Real, identical 	=&gt; 	</a:t>
                </a:r>
                <a:r>
                  <a:rPr lang="en-US" sz="3200" b="1" i="1" dirty="0">
                    <a:latin typeface="Times New Roman" pitchFamily="18"/>
                    <a:cs typeface="Arial" pitchFamily="34"/>
                  </a:rPr>
                  <a:t>y</a:t>
                </a:r>
                <a:r>
                  <a:rPr lang="cs-CZ" sz="3200" b="1" i="1" baseline="-25000" dirty="0">
                    <a:latin typeface="Times New Roman" pitchFamily="18"/>
                    <a:cs typeface="Arial" pitchFamily="34"/>
                  </a:rPr>
                  <a:t>t</a:t>
                </a:r>
                <a:r>
                  <a:rPr lang="en-US" sz="3200" b="1" i="1" dirty="0">
                    <a:latin typeface="Times New Roman" pitchFamily="18"/>
                    <a:cs typeface="Arial" pitchFamily="34"/>
                  </a:rPr>
                  <a:t>=λ</a:t>
                </a:r>
                <a:r>
                  <a:rPr lang="cs-CZ" sz="3200" b="1" i="1" baseline="33000" dirty="0" err="1">
                    <a:latin typeface="Times New Roman" pitchFamily="18"/>
                    <a:cs typeface="Arial" pitchFamily="34"/>
                  </a:rPr>
                  <a:t>t</a:t>
                </a:r>
                <a:r>
                  <a:rPr lang="en-US" sz="3200" b="1" i="1" dirty="0">
                    <a:latin typeface="Times New Roman" pitchFamily="18"/>
                    <a:cs typeface="Arial" pitchFamily="34"/>
                  </a:rPr>
                  <a:t>(C</a:t>
                </a:r>
                <a:r>
                  <a:rPr lang="en-US" sz="3200" b="1" i="1" baseline="-33000" dirty="0">
                    <a:latin typeface="Times New Roman" pitchFamily="18"/>
                    <a:cs typeface="Arial" pitchFamily="34"/>
                  </a:rPr>
                  <a:t>1</a:t>
                </a:r>
                <a:r>
                  <a:rPr lang="en-US" sz="3200" b="1" i="1" dirty="0">
                    <a:latin typeface="Times New Roman" pitchFamily="18"/>
                    <a:cs typeface="Arial" pitchFamily="34"/>
                  </a:rPr>
                  <a:t>+</a:t>
                </a:r>
                <a:r>
                  <a:rPr lang="cs-CZ" sz="3200" b="1" i="1" dirty="0">
                    <a:latin typeface="Times New Roman" pitchFamily="18"/>
                    <a:cs typeface="Arial" pitchFamily="34"/>
                  </a:rPr>
                  <a:t>t</a:t>
                </a:r>
                <a:r>
                  <a:rPr lang="en-US" sz="3200" b="1" i="1" dirty="0">
                    <a:latin typeface="Times New Roman" pitchFamily="18"/>
                    <a:cs typeface="Arial" pitchFamily="34"/>
                  </a:rPr>
                  <a:t>C</a:t>
                </a:r>
                <a:r>
                  <a:rPr lang="en-US" sz="3200" b="1" i="1" baseline="-33000" dirty="0">
                    <a:latin typeface="Times New Roman" pitchFamily="18"/>
                    <a:cs typeface="Arial" pitchFamily="34"/>
                  </a:rPr>
                  <a:t>2</a:t>
                </a:r>
                <a:r>
                  <a:rPr lang="en-US" sz="3200" b="1" i="1" dirty="0">
                    <a:latin typeface="Times New Roman" pitchFamily="18"/>
                    <a:cs typeface="Arial" pitchFamily="34"/>
                  </a:rPr>
                  <a:t>)</a:t>
                </a:r>
              </a:p>
              <a:p>
                <a:pPr marL="0" lvl="1" indent="0" hangingPunct="0">
                  <a:buSzPct val="100000"/>
                  <a:buAutoNum type="arabicParenR"/>
                </a:pPr>
                <a:r>
                  <a:rPr lang="en-US" dirty="0">
                    <a:latin typeface="Arial" pitchFamily="34"/>
                    <a:cs typeface="Arial" pitchFamily="34"/>
                  </a:rPr>
                  <a:t>Complex conjugate 	</a:t>
                </a:r>
                <a:r>
                  <a:rPr lang="en-US" sz="3200" i="1" dirty="0">
                    <a:latin typeface="Times New Roman" pitchFamily="18"/>
                    <a:cs typeface="Arial" pitchFamily="34"/>
                  </a:rPr>
                  <a:t>λ</a:t>
                </a:r>
                <a:r>
                  <a:rPr lang="en-US" sz="3200" i="1" baseline="-33000" dirty="0">
                    <a:latin typeface="Times New Roman" pitchFamily="18"/>
                    <a:cs typeface="Arial" pitchFamily="34"/>
                  </a:rPr>
                  <a:t>1,2</a:t>
                </a:r>
                <a:r>
                  <a:rPr lang="en-US" sz="3200" i="1" dirty="0">
                    <a:latin typeface="Times New Roman" pitchFamily="18"/>
                    <a:cs typeface="Arial" pitchFamily="34"/>
                  </a:rPr>
                  <a:t>=α±β</a:t>
                </a:r>
                <a:r>
                  <a:rPr lang="en-US" sz="3200" i="1" dirty="0" err="1">
                    <a:latin typeface="Times New Roman" pitchFamily="18"/>
                    <a:cs typeface="Arial" pitchFamily="34"/>
                  </a:rPr>
                  <a:t>i</a:t>
                </a:r>
                <a:endParaRPr lang="en-US" sz="3200" i="1" dirty="0">
                  <a:latin typeface="Times New Roman" pitchFamily="18"/>
                  <a:cs typeface="Arial" pitchFamily="34"/>
                </a:endParaRPr>
              </a:p>
              <a:p>
                <a:pPr marL="863998" lvl="0" indent="-287999" algn="l">
                  <a:spcAft>
                    <a:spcPts val="1135"/>
                  </a:spcAft>
                  <a:buNone/>
                </a:pPr>
                <a:r>
                  <a:rPr lang="cs-CZ" sz="2800" dirty="0">
                    <a:latin typeface="Arial" pitchFamily="34"/>
                    <a:cs typeface="Arial" pitchFamily="34"/>
                  </a:rPr>
                  <a:t>=&gt; </a:t>
                </a:r>
                <a:r>
                  <a:rPr lang="cs-CZ" sz="2800" dirty="0" err="1">
                    <a:latin typeface="Arial" pitchFamily="34"/>
                    <a:cs typeface="Arial" pitchFamily="34"/>
                  </a:rPr>
                  <a:t>goniometric</a:t>
                </a:r>
                <a:r>
                  <a:rPr lang="cs-CZ" sz="2800" dirty="0">
                    <a:latin typeface="Arial" pitchFamily="34"/>
                    <a:cs typeface="Arial" pitchFamily="34"/>
                  </a:rPr>
                  <a:t> </a:t>
                </a:r>
                <a:r>
                  <a:rPr lang="cs-CZ" sz="2800" dirty="0" err="1">
                    <a:latin typeface="Arial" pitchFamily="34"/>
                    <a:cs typeface="Arial" pitchFamily="34"/>
                  </a:rPr>
                  <a:t>representation</a:t>
                </a:r>
                <a:r>
                  <a:rPr lang="cs-CZ" sz="2800" dirty="0">
                    <a:latin typeface="Arial" pitchFamily="34"/>
                    <a:cs typeface="Arial" pitchFamily="34"/>
                  </a:rPr>
                  <a:t> (Euler </a:t>
                </a:r>
                <a:r>
                  <a:rPr lang="cs-CZ" sz="2800" dirty="0" err="1">
                    <a:latin typeface="Arial" pitchFamily="34"/>
                    <a:cs typeface="Arial" pitchFamily="34"/>
                  </a:rPr>
                  <a:t>formula</a:t>
                </a:r>
                <a:r>
                  <a:rPr lang="cs-CZ" sz="2800" dirty="0">
                    <a:latin typeface="Arial" pitchFamily="34"/>
                    <a:cs typeface="Arial" pitchFamily="34"/>
                  </a:rPr>
                  <a:t>)</a:t>
                </a:r>
              </a:p>
              <a:p>
                <a:pPr marL="863998" lvl="0" indent="-287999" algn="l">
                  <a:spcAft>
                    <a:spcPts val="1135"/>
                  </a:spcAft>
                  <a:buNone/>
                </a:pPr>
                <a:r>
                  <a:rPr lang="cs-CZ" i="1" dirty="0">
                    <a:latin typeface="Times New Roman" pitchFamily="18"/>
                    <a:cs typeface="Arial" pitchFamily="34"/>
                  </a:rPr>
                  <a:t>(α ± βi)</a:t>
                </a:r>
                <a:r>
                  <a:rPr lang="cs-CZ" i="1" baseline="30000" dirty="0">
                    <a:latin typeface="Times New Roman" pitchFamily="18"/>
                    <a:cs typeface="Arial" pitchFamily="34"/>
                  </a:rPr>
                  <a:t>t</a:t>
                </a:r>
                <a:r>
                  <a:rPr lang="cs-CZ" i="1" dirty="0">
                    <a:latin typeface="Times New Roman" pitchFamily="18"/>
                    <a:cs typeface="Arial" pitchFamily="34"/>
                  </a:rPr>
                  <a:t> = </a:t>
                </a:r>
                <a:r>
                  <a:rPr lang="cs-CZ" i="1" dirty="0" err="1">
                    <a:latin typeface="Times New Roman" pitchFamily="18"/>
                    <a:cs typeface="Arial" pitchFamily="34"/>
                  </a:rPr>
                  <a:t>R</a:t>
                </a:r>
                <a:r>
                  <a:rPr lang="cs-CZ" i="1" baseline="30000" dirty="0" err="1">
                    <a:latin typeface="Times New Roman" pitchFamily="18"/>
                    <a:cs typeface="Arial" pitchFamily="34"/>
                  </a:rPr>
                  <a:t>t</a:t>
                </a:r>
                <a:r>
                  <a:rPr lang="cs-CZ" i="1" dirty="0">
                    <a:latin typeface="Times New Roman" pitchFamily="18"/>
                    <a:cs typeface="Arial" pitchFamily="34"/>
                  </a:rPr>
                  <a:t>(cos(</a:t>
                </a:r>
                <a:r>
                  <a:rPr lang="cs-CZ" i="1" dirty="0" err="1">
                    <a:latin typeface="Times New Roman" pitchFamily="18"/>
                    <a:cs typeface="Arial" pitchFamily="34"/>
                  </a:rPr>
                  <a:t>θt</a:t>
                </a:r>
                <a:r>
                  <a:rPr lang="cs-CZ" i="1" dirty="0">
                    <a:latin typeface="Times New Roman" pitchFamily="18"/>
                    <a:cs typeface="Arial" pitchFamily="34"/>
                  </a:rPr>
                  <a:t>) ± </a:t>
                </a:r>
                <a:r>
                  <a:rPr lang="cs-CZ" i="1" dirty="0" err="1">
                    <a:latin typeface="Times New Roman" pitchFamily="18"/>
                    <a:cs typeface="Arial" pitchFamily="34"/>
                  </a:rPr>
                  <a:t>isin</a:t>
                </a:r>
                <a:r>
                  <a:rPr lang="cs-CZ" i="1" dirty="0">
                    <a:latin typeface="Times New Roman" pitchFamily="18"/>
                    <a:cs typeface="Arial" pitchFamily="34"/>
                  </a:rPr>
                  <a:t>(</a:t>
                </a:r>
                <a:r>
                  <a:rPr lang="cs-CZ" i="1" dirty="0" err="1">
                    <a:latin typeface="Times New Roman" pitchFamily="18"/>
                    <a:cs typeface="Arial" pitchFamily="34"/>
                  </a:rPr>
                  <a:t>θt</a:t>
                </a:r>
                <a:r>
                  <a:rPr lang="cs-CZ" i="1" dirty="0">
                    <a:latin typeface="Times New Roman" pitchFamily="18"/>
                    <a:cs typeface="Arial" pitchFamily="34"/>
                  </a:rPr>
                  <a:t>))</a:t>
                </a:r>
              </a:p>
              <a:p>
                <a:pPr marL="863998" indent="-287999" algn="l">
                  <a:spcAft>
                    <a:spcPts val="1135"/>
                  </a:spcAft>
                  <a:buNone/>
                </a:pPr>
                <a14:m>
                  <m:oMath xmlns:m="http://schemas.openxmlformats.org/officeDocument/2006/math">
                    <m:r>
                      <a:rPr lang="cs-CZ" sz="2800" b="0" i="1" smtClean="0">
                        <a:latin typeface="Cambria Math"/>
                        <a:cs typeface="Arial" pitchFamily="34"/>
                      </a:rPr>
                      <m:t>𝑅</m:t>
                    </m:r>
                    <m:r>
                      <a:rPr lang="cs-CZ" sz="2800" b="0" i="1" smtClean="0">
                        <a:latin typeface="Cambria Math"/>
                        <a:cs typeface="Arial" pitchFamily="34"/>
                      </a:rPr>
                      <m:t>=</m:t>
                    </m:r>
                    <m:rad>
                      <m:radPr>
                        <m:degHide m:val="on"/>
                        <m:ctrlPr>
                          <a:rPr lang="cs-CZ" sz="2800" b="0" i="1" smtClean="0">
                            <a:latin typeface="Cambria Math" panose="02040503050406030204" pitchFamily="18" charset="0"/>
                            <a:cs typeface="Arial" pitchFamily="34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cs-CZ" sz="2800" b="0" i="1" smtClean="0">
                                <a:latin typeface="Cambria Math" panose="02040503050406030204" pitchFamily="18" charset="0"/>
                                <a:ea typeface="Cambria Math"/>
                                <a:cs typeface="Arial" pitchFamily="34"/>
                              </a:rPr>
                            </m:ctrlPr>
                          </m:sSupPr>
                          <m:e>
                            <m:r>
                              <a:rPr lang="cs-CZ" sz="2800" b="0" i="1" smtClean="0">
                                <a:latin typeface="Cambria Math"/>
                                <a:ea typeface="Cambria Math"/>
                                <a:cs typeface="Arial" pitchFamily="34"/>
                              </a:rPr>
                              <m:t>𝛼</m:t>
                            </m:r>
                          </m:e>
                          <m:sup>
                            <m:r>
                              <a:rPr lang="cs-CZ" sz="2800" b="0" i="1" smtClean="0">
                                <a:latin typeface="Cambria Math"/>
                                <a:ea typeface="Cambria Math"/>
                                <a:cs typeface="Arial" pitchFamily="34"/>
                              </a:rPr>
                              <m:t>2</m:t>
                            </m:r>
                          </m:sup>
                        </m:sSup>
                        <m:r>
                          <a:rPr lang="cs-CZ" sz="2800" b="0" i="1" smtClean="0">
                            <a:latin typeface="Cambria Math"/>
                            <a:ea typeface="Cambria Math"/>
                            <a:cs typeface="Arial" pitchFamily="34"/>
                          </a:rPr>
                          <m:t>+</m:t>
                        </m:r>
                        <m:sSup>
                          <m:sSupPr>
                            <m:ctrlPr>
                              <a:rPr lang="cs-CZ" sz="2800" b="0" i="1" smtClean="0">
                                <a:latin typeface="Cambria Math" panose="02040503050406030204" pitchFamily="18" charset="0"/>
                                <a:ea typeface="Cambria Math"/>
                                <a:cs typeface="Arial" pitchFamily="34"/>
                              </a:rPr>
                            </m:ctrlPr>
                          </m:sSupPr>
                          <m:e>
                            <m:r>
                              <a:rPr lang="cs-CZ" sz="2800" b="0" i="1" smtClean="0">
                                <a:latin typeface="Cambria Math"/>
                                <a:ea typeface="Cambria Math"/>
                                <a:cs typeface="Arial" pitchFamily="34"/>
                              </a:rPr>
                              <m:t>𝛽</m:t>
                            </m:r>
                          </m:e>
                          <m:sup>
                            <m:r>
                              <a:rPr lang="cs-CZ" sz="2800" b="0" i="1" smtClean="0">
                                <a:latin typeface="Cambria Math"/>
                                <a:ea typeface="Cambria Math"/>
                                <a:cs typeface="Arial" pitchFamily="34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cs-CZ" sz="2800" dirty="0">
                    <a:latin typeface="Arial" pitchFamily="34"/>
                    <a:cs typeface="Arial" pitchFamily="34"/>
                  </a:rPr>
                  <a:t>	</a:t>
                </a:r>
                <a14:m>
                  <m:oMath xmlns:m="http://schemas.openxmlformats.org/officeDocument/2006/math">
                    <m:r>
                      <a:rPr lang="cs-CZ" sz="2800" i="1">
                        <a:latin typeface="Cambria Math"/>
                        <a:cs typeface="Arial" pitchFamily="34"/>
                      </a:rPr>
                      <m:t>𝑡𝑎𝑛</m:t>
                    </m:r>
                    <m:d>
                      <m:dPr>
                        <m:ctrlPr>
                          <a:rPr lang="cs-CZ" sz="2800" i="1" smtClean="0">
                            <a:latin typeface="Cambria Math" panose="02040503050406030204" pitchFamily="18" charset="0"/>
                            <a:cs typeface="Arial" pitchFamily="34"/>
                          </a:rPr>
                        </m:ctrlPr>
                      </m:dPr>
                      <m:e>
                        <m:r>
                          <a:rPr lang="cs-CZ" sz="2800" i="1" smtClean="0">
                            <a:latin typeface="Cambria Math"/>
                            <a:ea typeface="Cambria Math"/>
                            <a:cs typeface="Arial" pitchFamily="34"/>
                          </a:rPr>
                          <m:t>𝜃</m:t>
                        </m:r>
                      </m:e>
                    </m:d>
                    <m:r>
                      <a:rPr lang="cs-CZ" sz="2800" i="1">
                        <a:latin typeface="Cambria Math"/>
                        <a:cs typeface="Arial" pitchFamily="34"/>
                      </a:rPr>
                      <m:t>=</m:t>
                    </m:r>
                    <m:f>
                      <m:fPr>
                        <m:ctrlPr>
                          <a:rPr lang="cs-CZ" sz="2800" i="1">
                            <a:latin typeface="Cambria Math" panose="02040503050406030204" pitchFamily="18" charset="0"/>
                            <a:cs typeface="Arial" pitchFamily="34"/>
                          </a:rPr>
                        </m:ctrlPr>
                      </m:fPr>
                      <m:num>
                        <m:r>
                          <a:rPr lang="cs-CZ" sz="2800" i="1">
                            <a:latin typeface="Cambria Math"/>
                            <a:ea typeface="Cambria Math"/>
                            <a:cs typeface="Arial" pitchFamily="34"/>
                          </a:rPr>
                          <m:t>𝛽</m:t>
                        </m:r>
                      </m:num>
                      <m:den>
                        <m:r>
                          <a:rPr lang="cs-CZ" sz="2800" i="1">
                            <a:latin typeface="Cambria Math"/>
                            <a:ea typeface="Cambria Math"/>
                            <a:cs typeface="Arial" pitchFamily="34"/>
                          </a:rPr>
                          <m:t>𝛼</m:t>
                        </m:r>
                      </m:den>
                    </m:f>
                  </m:oMath>
                </a14:m>
                <a:endParaRPr lang="cs-CZ" sz="2800" dirty="0">
                  <a:latin typeface="Arial" pitchFamily="34"/>
                  <a:cs typeface="Arial" pitchFamily="34"/>
                </a:endParaRPr>
              </a:p>
              <a:p>
                <a:pPr marL="863998" indent="-287999" algn="l">
                  <a:spcAft>
                    <a:spcPts val="1135"/>
                  </a:spcAft>
                  <a:buNone/>
                </a:pPr>
                <a:r>
                  <a:rPr lang="cs-CZ" sz="2800" dirty="0">
                    <a:latin typeface="Arial" pitchFamily="34"/>
                    <a:cs typeface="Arial" pitchFamily="34"/>
                  </a:rPr>
                  <a:t>=&gt; </a:t>
                </a:r>
                <a:r>
                  <a:rPr lang="cs-CZ" b="1" i="1" dirty="0" err="1">
                    <a:latin typeface="Times New Roman" pitchFamily="18"/>
                    <a:cs typeface="Arial" pitchFamily="34"/>
                  </a:rPr>
                  <a:t>y</a:t>
                </a:r>
                <a:r>
                  <a:rPr lang="cs-CZ" b="1" i="1" baseline="-25000" dirty="0" err="1">
                    <a:latin typeface="Times New Roman" pitchFamily="18"/>
                    <a:cs typeface="Arial" pitchFamily="34"/>
                  </a:rPr>
                  <a:t>t</a:t>
                </a:r>
                <a:r>
                  <a:rPr lang="cs-CZ" b="1" i="1" dirty="0">
                    <a:latin typeface="Times New Roman" pitchFamily="18"/>
                    <a:cs typeface="Arial" pitchFamily="34"/>
                  </a:rPr>
                  <a:t>=C</a:t>
                </a:r>
                <a:r>
                  <a:rPr lang="cs-CZ" b="1" i="1" baseline="-33000" dirty="0">
                    <a:latin typeface="Times New Roman" pitchFamily="18"/>
                    <a:cs typeface="Arial" pitchFamily="34"/>
                  </a:rPr>
                  <a:t>1</a:t>
                </a:r>
                <a:r>
                  <a:rPr lang="cs-CZ" b="1" i="1" dirty="0">
                    <a:latin typeface="Times New Roman" pitchFamily="18"/>
                    <a:cs typeface="Arial" pitchFamily="34"/>
                  </a:rPr>
                  <a:t>R</a:t>
                </a:r>
                <a:r>
                  <a:rPr lang="cs-CZ" b="1" i="1" baseline="33000" dirty="0">
                    <a:latin typeface="Times New Roman" pitchFamily="18"/>
                    <a:cs typeface="Arial" pitchFamily="34"/>
                  </a:rPr>
                  <a:t>t</a:t>
                </a:r>
                <a:r>
                  <a:rPr lang="cs-CZ" b="1" i="1" dirty="0">
                    <a:latin typeface="Times New Roman" pitchFamily="18"/>
                    <a:cs typeface="Arial" pitchFamily="34"/>
                  </a:rPr>
                  <a:t>cos(</a:t>
                </a:r>
                <a:r>
                  <a:rPr lang="cs-CZ" b="1" i="1" dirty="0" err="1">
                    <a:latin typeface="Times New Roman" pitchFamily="18"/>
                    <a:cs typeface="Arial" pitchFamily="34"/>
                  </a:rPr>
                  <a:t>θt</a:t>
                </a:r>
                <a:r>
                  <a:rPr lang="cs-CZ" b="1" i="1" dirty="0">
                    <a:latin typeface="Times New Roman" pitchFamily="18"/>
                    <a:cs typeface="Arial" pitchFamily="34"/>
                  </a:rPr>
                  <a:t>) + C</a:t>
                </a:r>
                <a:r>
                  <a:rPr lang="cs-CZ" b="1" i="1" baseline="-33000" dirty="0">
                    <a:latin typeface="Times New Roman" pitchFamily="18"/>
                    <a:cs typeface="Arial" pitchFamily="34"/>
                  </a:rPr>
                  <a:t>2</a:t>
                </a:r>
                <a:r>
                  <a:rPr lang="cs-CZ" b="1" i="1" dirty="0">
                    <a:latin typeface="Times New Roman" pitchFamily="18"/>
                    <a:cs typeface="Arial" pitchFamily="34"/>
                  </a:rPr>
                  <a:t>R</a:t>
                </a:r>
                <a:r>
                  <a:rPr lang="cs-CZ" b="1" i="1" baseline="33000" dirty="0">
                    <a:latin typeface="Times New Roman" pitchFamily="18"/>
                    <a:cs typeface="Arial" pitchFamily="34"/>
                  </a:rPr>
                  <a:t>t</a:t>
                </a:r>
                <a:r>
                  <a:rPr lang="cs-CZ" b="1" i="1" dirty="0">
                    <a:latin typeface="Times New Roman" pitchFamily="18"/>
                    <a:cs typeface="Arial" pitchFamily="34"/>
                  </a:rPr>
                  <a:t>sin(</a:t>
                </a:r>
                <a:r>
                  <a:rPr lang="cs-CZ" b="1" i="1" dirty="0" err="1">
                    <a:latin typeface="Times New Roman" pitchFamily="18"/>
                    <a:cs typeface="Arial" pitchFamily="34"/>
                  </a:rPr>
                  <a:t>θt</a:t>
                </a:r>
                <a:r>
                  <a:rPr lang="cs-CZ" b="1" i="1" dirty="0">
                    <a:latin typeface="Times New Roman" pitchFamily="18"/>
                    <a:cs typeface="Arial" pitchFamily="34"/>
                  </a:rPr>
                  <a:t>)</a:t>
                </a:r>
              </a:p>
            </p:txBody>
          </p:sp>
        </mc:Choice>
        <mc:Fallback xmlns="">
          <p:sp>
            <p:nvSpPr>
              <p:cNvPr id="3" name="Zástupný symbol pro tex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3808" y="1403573"/>
                <a:ext cx="9071643" cy="5716501"/>
              </a:xfrm>
              <a:blipFill rotWithShape="1">
                <a:blip r:embed="rId3"/>
                <a:stretch>
                  <a:fillRect l="-2218" t="-2239" b="-362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998" y="594021"/>
            <a:ext cx="9071643" cy="677104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cs-CZ"/>
              <a:t>Outline</a:t>
            </a:r>
            <a:endParaRPr lang="en-US"/>
          </a:p>
        </p:txBody>
      </p:sp>
      <p:sp>
        <p:nvSpPr>
          <p:cNvPr id="3" name="Zástupný symbol pro text 3"/>
          <p:cNvSpPr txBox="1">
            <a:spLocks noGrp="1"/>
          </p:cNvSpPr>
          <p:nvPr>
            <p:ph type="body" idx="4294967295"/>
          </p:nvPr>
        </p:nvSpPr>
        <p:spPr>
          <a:xfrm>
            <a:off x="539998" y="1799996"/>
            <a:ext cx="9071643" cy="3180358"/>
          </a:xfrm>
        </p:spPr>
        <p:txBody>
          <a:bodyPr>
            <a:spAutoFit/>
          </a:bodyPr>
          <a:lstStyle/>
          <a:p>
            <a:pPr marL="457200" lvl="0" indent="-457200"/>
            <a:r>
              <a:rPr lang="en-US" dirty="0"/>
              <a:t>Basic definitions</a:t>
            </a:r>
          </a:p>
          <a:p>
            <a:pPr marL="457200" lvl="0" indent="-457200"/>
            <a:r>
              <a:rPr lang="en-US" dirty="0"/>
              <a:t>Equilibrium and stability in discrete systems</a:t>
            </a:r>
            <a:endParaRPr lang="cs-CZ" dirty="0"/>
          </a:p>
          <a:p>
            <a:pPr marL="457200" lvl="0" indent="-457200"/>
            <a:r>
              <a:rPr lang="cs-CZ" dirty="0" err="1"/>
              <a:t>Phase</a:t>
            </a:r>
            <a:r>
              <a:rPr lang="cs-CZ" dirty="0"/>
              <a:t> </a:t>
            </a:r>
            <a:r>
              <a:rPr lang="cs-CZ" dirty="0" err="1"/>
              <a:t>diagrams</a:t>
            </a:r>
            <a:endParaRPr lang="en-US" dirty="0"/>
          </a:p>
          <a:p>
            <a:pPr marL="457200" lvl="0" indent="-457200"/>
            <a:r>
              <a:rPr lang="en-US" dirty="0"/>
              <a:t>Solution methods: 1</a:t>
            </a:r>
            <a:r>
              <a:rPr lang="en-US" baseline="30000" dirty="0"/>
              <a:t>st</a:t>
            </a:r>
            <a:r>
              <a:rPr lang="en-US" dirty="0"/>
              <a:t> order</a:t>
            </a:r>
          </a:p>
          <a:p>
            <a:pPr marL="457200" lvl="0" indent="-457200"/>
            <a:r>
              <a:rPr lang="en-US" dirty="0"/>
              <a:t>Solution methods: 2</a:t>
            </a:r>
            <a:r>
              <a:rPr lang="en-US" baseline="30000" dirty="0"/>
              <a:t>nd</a:t>
            </a:r>
            <a:r>
              <a:rPr lang="en-US" dirty="0"/>
              <a:t> order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414177" y="1285207"/>
            <a:ext cx="9071643" cy="2405787"/>
          </a:xfrm>
        </p:spPr>
        <p:txBody>
          <a:bodyPr>
            <a:spAutoFit/>
          </a:bodyPr>
          <a:lstStyle/>
          <a:p>
            <a:pPr marL="0" lvl="0" indent="0">
              <a:buNone/>
            </a:pPr>
            <a:r>
              <a:rPr lang="cs-CZ" dirty="0">
                <a:latin typeface="+mj-lt"/>
              </a:rPr>
              <a:t>Same </a:t>
            </a:r>
            <a:r>
              <a:rPr lang="cs-CZ" dirty="0" err="1">
                <a:latin typeface="+mj-lt"/>
              </a:rPr>
              <a:t>approach</a:t>
            </a:r>
            <a:r>
              <a:rPr lang="cs-CZ" dirty="0">
                <a:latin typeface="+mj-lt"/>
              </a:rPr>
              <a:t> as in </a:t>
            </a:r>
            <a:r>
              <a:rPr lang="cs-CZ" dirty="0" err="1">
                <a:latin typeface="+mj-lt"/>
              </a:rPr>
              <a:t>the</a:t>
            </a:r>
            <a:r>
              <a:rPr lang="cs-CZ" dirty="0">
                <a:latin typeface="+mj-lt"/>
              </a:rPr>
              <a:t> case </a:t>
            </a:r>
            <a:r>
              <a:rPr lang="cs-CZ" dirty="0" err="1">
                <a:latin typeface="+mj-lt"/>
              </a:rPr>
              <a:t>of</a:t>
            </a:r>
            <a:r>
              <a:rPr lang="cs-CZ" dirty="0">
                <a:latin typeface="+mj-lt"/>
              </a:rPr>
              <a:t> 1</a:t>
            </a:r>
            <a:r>
              <a:rPr lang="cs-CZ" baseline="30000" dirty="0">
                <a:latin typeface="+mj-lt"/>
              </a:rPr>
              <a:t>st</a:t>
            </a:r>
            <a:r>
              <a:rPr lang="cs-CZ" dirty="0">
                <a:latin typeface="+mj-lt"/>
              </a:rPr>
              <a:t> </a:t>
            </a:r>
            <a:r>
              <a:rPr lang="cs-CZ" dirty="0" err="1">
                <a:latin typeface="+mj-lt"/>
              </a:rPr>
              <a:t>order</a:t>
            </a:r>
            <a:endParaRPr lang="cs-CZ" dirty="0">
              <a:latin typeface="+mj-lt"/>
            </a:endParaRPr>
          </a:p>
          <a:p>
            <a:pPr marL="0" indent="0">
              <a:buNone/>
            </a:pPr>
            <a:r>
              <a:rPr lang="cs-CZ" dirty="0">
                <a:solidFill>
                  <a:schemeClr val="tx1"/>
                </a:solidFill>
                <a:latin typeface="+mj-lt"/>
              </a:rPr>
              <a:t>2</a:t>
            </a:r>
            <a:r>
              <a:rPr lang="cs-CZ" baseline="30000" dirty="0">
                <a:solidFill>
                  <a:schemeClr val="tx1"/>
                </a:solidFill>
                <a:latin typeface="+mj-lt"/>
              </a:rPr>
              <a:t>nd</a:t>
            </a:r>
            <a:r>
              <a:rPr lang="cs-CZ" dirty="0">
                <a:solidFill>
                  <a:schemeClr val="tx1"/>
                </a:solidFill>
                <a:latin typeface="+mj-lt"/>
              </a:rPr>
              <a:t> </a:t>
            </a:r>
            <a:r>
              <a:rPr lang="cs-CZ" dirty="0" err="1">
                <a:solidFill>
                  <a:schemeClr val="tx1"/>
                </a:solidFill>
                <a:latin typeface="+mj-lt"/>
              </a:rPr>
              <a:t>order</a:t>
            </a:r>
            <a:r>
              <a:rPr lang="cs-CZ" dirty="0">
                <a:solidFill>
                  <a:schemeClr val="tx1"/>
                </a:solidFill>
                <a:latin typeface="+mj-lt"/>
              </a:rPr>
              <a:t>, </a:t>
            </a:r>
            <a:r>
              <a:rPr lang="cs-CZ" dirty="0" err="1">
                <a:solidFill>
                  <a:schemeClr val="tx1"/>
                </a:solidFill>
                <a:latin typeface="+mj-lt"/>
              </a:rPr>
              <a:t>autonomous</a:t>
            </a:r>
            <a:r>
              <a:rPr lang="cs-CZ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0" lvl="0" indent="0">
              <a:buNone/>
            </a:pPr>
            <a:endParaRPr lang="cs-CZ" dirty="0">
              <a:latin typeface="+mj-lt"/>
            </a:endParaRPr>
          </a:p>
          <a:p>
            <a:pPr marL="0" lvl="0" indent="0">
              <a:buNone/>
            </a:pPr>
            <a:endParaRPr lang="cs-CZ" baseline="30000" dirty="0">
              <a:latin typeface="+mj-lt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0" y="323454"/>
            <a:ext cx="9936856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sp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44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Tahoma" pitchFamily="2"/>
                <a:cs typeface="Tahoma" pitchFamily="2"/>
              </a:defRPr>
            </a:lvl1pPr>
          </a:lstStyle>
          <a:p>
            <a:pPr>
              <a:buFont typeface="StarSymbol"/>
              <a:buNone/>
            </a:pPr>
            <a:r>
              <a:rPr lang="cs-CZ" sz="3600" dirty="0" err="1">
                <a:solidFill>
                  <a:schemeClr val="tx1"/>
                </a:solidFill>
                <a:latin typeface="+mj-lt"/>
              </a:rPr>
              <a:t>Solution</a:t>
            </a:r>
            <a:r>
              <a:rPr lang="cs-CZ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3600" dirty="0" err="1">
                <a:solidFill>
                  <a:schemeClr val="tx1"/>
                </a:solidFill>
                <a:latin typeface="+mj-lt"/>
              </a:rPr>
              <a:t>Methods</a:t>
            </a:r>
            <a:r>
              <a:rPr lang="cs-CZ" sz="3600" dirty="0">
                <a:solidFill>
                  <a:schemeClr val="tx1"/>
                </a:solidFill>
                <a:latin typeface="+mj-lt"/>
              </a:rPr>
              <a:t>: 2</a:t>
            </a:r>
            <a:r>
              <a:rPr lang="cs-CZ" sz="3600" baseline="30000" dirty="0">
                <a:solidFill>
                  <a:schemeClr val="tx1"/>
                </a:solidFill>
                <a:latin typeface="+mj-lt"/>
              </a:rPr>
              <a:t>nd</a:t>
            </a:r>
            <a:r>
              <a:rPr lang="cs-CZ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3600" dirty="0" err="1">
                <a:solidFill>
                  <a:schemeClr val="tx1"/>
                </a:solidFill>
                <a:latin typeface="+mj-lt"/>
              </a:rPr>
              <a:t>order</a:t>
            </a:r>
            <a:r>
              <a:rPr lang="cs-CZ" sz="3600" dirty="0">
                <a:solidFill>
                  <a:schemeClr val="tx1"/>
                </a:solidFill>
                <a:latin typeface="+mj-lt"/>
              </a:rPr>
              <a:t> – non-</a:t>
            </a:r>
            <a:r>
              <a:rPr lang="cs-CZ" sz="3600" dirty="0" err="1">
                <a:solidFill>
                  <a:schemeClr val="tx1"/>
                </a:solidFill>
                <a:latin typeface="+mj-lt"/>
              </a:rPr>
              <a:t>homogenous</a:t>
            </a:r>
            <a:endParaRPr lang="cs-CZ" sz="36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ástupný symbol pro text 2"/>
              <p:cNvSpPr txBox="1">
                <a:spLocks/>
              </p:cNvSpPr>
              <p:nvPr/>
            </p:nvSpPr>
            <p:spPr>
              <a:xfrm>
                <a:off x="576497" y="2699717"/>
                <a:ext cx="9071643" cy="33672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0" tIns="0" rIns="0" bIns="0" anchor="t" anchorCtr="0" compatLnSpc="1">
                <a:spAutoFit/>
              </a:bodyPr>
              <a:lstStyle>
                <a:lvl1pPr marL="431999" marR="0" lvl="0" indent="-323999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1415"/>
                  </a:spcAft>
                  <a:buSzPct val="45000"/>
                  <a:buFont typeface="StarSymbol"/>
                  <a:buChar char="●"/>
                  <a:tabLst/>
                  <a:defRPr lang="cs-CZ" sz="3200" b="0" i="0" u="none" strike="noStrike" kern="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Tahoma" pitchFamily="2"/>
                    <a:cs typeface="Tahoma" pitchFamily="2"/>
                  </a:defRPr>
                </a:lvl1pPr>
                <a:lvl2pPr marL="863998" marR="0" lvl="1" indent="-287999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135"/>
                  </a:spcAft>
                  <a:buSzPct val="75000"/>
                  <a:buFont typeface="StarSymbol"/>
                  <a:buChar char="–"/>
                  <a:tabLst/>
                  <a:defRPr lang="cs-CZ" sz="2800" b="0" i="0" u="none" strike="noStrike" kern="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Tahoma" pitchFamily="2"/>
                    <a:cs typeface="Tahoma" pitchFamily="2"/>
                  </a:defRPr>
                </a:lvl2pPr>
                <a:lvl3pPr marL="1295997" marR="0" lvl="2" indent="-215999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50"/>
                  </a:spcAft>
                  <a:buSzPct val="45000"/>
                  <a:buFont typeface="StarSymbol"/>
                  <a:buChar char="●"/>
                  <a:tabLst/>
                  <a:defRPr lang="cs-CZ" sz="2400" b="0" i="0" u="none" strike="noStrike" kern="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Tahoma" pitchFamily="2"/>
                    <a:cs typeface="Tahoma" pitchFamily="2"/>
                  </a:defRPr>
                </a:lvl3pPr>
                <a:lvl4pPr marL="1727996" marR="0" lvl="3" indent="-215999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65"/>
                  </a:spcAft>
                  <a:buSzPct val="75000"/>
                  <a:buFont typeface="StarSymbol"/>
                  <a:buChar char="–"/>
                  <a:tabLst/>
                  <a:defRPr lang="cs-CZ" sz="2000" b="0" i="0" u="none" strike="noStrike" kern="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Tahoma" pitchFamily="2"/>
                    <a:cs typeface="Tahoma" pitchFamily="2"/>
                  </a:defRPr>
                </a:lvl4pPr>
                <a:lvl5pPr marL="2159995" marR="0" lvl="4" indent="-215999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85"/>
                  </a:spcAft>
                  <a:buSzPct val="45000"/>
                  <a:buFont typeface="StarSymbol"/>
                  <a:buChar char="●"/>
                  <a:tabLst/>
                  <a:defRPr lang="cs-CZ" sz="2000" b="0" i="0" u="none" strike="noStrike" kern="0" cap="none" spc="0" baseline="0">
                    <a:solidFill>
                      <a:srgbClr val="000000"/>
                    </a:solidFill>
                    <a:uFillTx/>
                    <a:latin typeface="Arial" pitchFamily="18"/>
                    <a:ea typeface="Tahoma" pitchFamily="2"/>
                    <a:cs typeface="Tahoma" pitchFamily="2"/>
                  </a:defRPr>
                </a:lvl5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.</m:t>
                          </m:r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cs-CZ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.</m:t>
                          </m:r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 i="1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cs-CZ" i="1">
                          <a:latin typeface="Cambria Math"/>
                        </a:rPr>
                        <m:t>=</m:t>
                      </m:r>
                      <m:r>
                        <a:rPr lang="cs-CZ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cs-CZ" dirty="0">
                  <a:latin typeface="+mj-lt"/>
                </a:endParaRPr>
              </a:p>
              <a:p>
                <a:pPr marL="0" indent="0">
                  <a:buFont typeface="StarSymbol"/>
                  <a:buNone/>
                </a:pPr>
                <a:r>
                  <a:rPr lang="cs-CZ" dirty="0">
                    <a:solidFill>
                      <a:schemeClr val="tx1"/>
                    </a:solidFill>
                    <a:latin typeface="+mj-lt"/>
                  </a:rPr>
                  <a:t>Trial </a:t>
                </a:r>
                <a:r>
                  <a:rPr lang="cs-CZ" dirty="0" err="1">
                    <a:solidFill>
                      <a:schemeClr val="tx1"/>
                    </a:solidFill>
                    <a:latin typeface="+mj-lt"/>
                  </a:rPr>
                  <a:t>solution</a:t>
                </a:r>
                <a:r>
                  <a:rPr lang="cs-CZ" dirty="0">
                    <a:solidFill>
                      <a:schemeClr val="tx1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cs-CZ" b="1" i="1" smtClean="0">
                            <a:latin typeface="Cambria Math"/>
                          </a:rPr>
                          <m:t>𝒕</m:t>
                        </m:r>
                      </m:sub>
                      <m:sup>
                        <m:r>
                          <a:rPr lang="cs-CZ" b="1" i="1" smtClean="0">
                            <a:latin typeface="Cambria Math"/>
                          </a:rPr>
                          <m:t>𝑷</m:t>
                        </m:r>
                      </m:sup>
                    </m:sSubSup>
                    <m:r>
                      <a:rPr lang="ar-AE" b="1" i="1">
                        <a:latin typeface="Cambria Math"/>
                      </a:rPr>
                      <m:t>=</m:t>
                    </m:r>
                    <m:r>
                      <a:rPr lang="cs-CZ" b="1" i="1" smtClean="0">
                        <a:latin typeface="Cambria Math"/>
                      </a:rPr>
                      <m:t>𝑨</m:t>
                    </m:r>
                  </m:oMath>
                </a14:m>
                <a:endParaRPr lang="cs-CZ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Font typeface="StarSymbo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latin typeface="Cambria Math"/>
                        </a:rPr>
                        <m:t>𝐴</m:t>
                      </m:r>
                      <m:r>
                        <a:rPr lang="cs-CZ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cs-CZ" i="1" smtClean="0">
                          <a:latin typeface="Cambria Math"/>
                        </a:rPr>
                        <m:t>𝐴</m:t>
                      </m:r>
                      <m:r>
                        <a:rPr lang="cs-CZ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cs-CZ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cs-CZ" b="0" i="1" smtClean="0">
                          <a:latin typeface="Cambria Math"/>
                        </a:rPr>
                        <m:t>𝐴</m:t>
                      </m:r>
                      <m:r>
                        <a:rPr lang="cs-CZ" i="1">
                          <a:latin typeface="Cambria Math"/>
                        </a:rPr>
                        <m:t>=</m:t>
                      </m:r>
                      <m:r>
                        <a:rPr lang="cs-CZ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cs-CZ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Font typeface="StarSymbol"/>
                  <a:buNone/>
                </a:pPr>
                <a:r>
                  <a:rPr lang="cs-CZ" dirty="0" err="1">
                    <a:solidFill>
                      <a:schemeClr val="tx1"/>
                    </a:solidFill>
                    <a:latin typeface="+mj-lt"/>
                  </a:rPr>
                  <a:t>Compute</a:t>
                </a:r>
                <a:r>
                  <a:rPr lang="cs-CZ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cs-CZ" dirty="0" err="1">
                    <a:solidFill>
                      <a:schemeClr val="tx1"/>
                    </a:solidFill>
                    <a:latin typeface="+mj-lt"/>
                  </a:rPr>
                  <a:t>value</a:t>
                </a:r>
                <a:r>
                  <a:rPr lang="cs-CZ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cs-CZ" dirty="0" err="1">
                    <a:solidFill>
                      <a:schemeClr val="tx1"/>
                    </a:solidFill>
                    <a:latin typeface="+mj-lt"/>
                  </a:rPr>
                  <a:t>of</a:t>
                </a:r>
                <a:r>
                  <a:rPr lang="cs-CZ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cs-CZ" i="1" dirty="0">
                    <a:solidFill>
                      <a:schemeClr val="tx1"/>
                    </a:solidFill>
                    <a:latin typeface="+mj-lt"/>
                  </a:rPr>
                  <a:t>A</a:t>
                </a:r>
                <a:r>
                  <a:rPr lang="cs-CZ" dirty="0">
                    <a:solidFill>
                      <a:schemeClr val="tx1"/>
                    </a:solidFill>
                    <a:latin typeface="+mj-lt"/>
                  </a:rPr>
                  <a:t> and </a:t>
                </a:r>
                <a:r>
                  <a:rPr lang="cs-CZ" dirty="0" err="1">
                    <a:solidFill>
                      <a:schemeClr val="tx1"/>
                    </a:solidFill>
                    <a:latin typeface="+mj-lt"/>
                  </a:rPr>
                  <a:t>put</a:t>
                </a:r>
                <a:r>
                  <a:rPr lang="cs-CZ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cs-CZ" dirty="0" err="1">
                    <a:solidFill>
                      <a:schemeClr val="tx1"/>
                    </a:solidFill>
                    <a:latin typeface="+mj-lt"/>
                  </a:rPr>
                  <a:t>whole</a:t>
                </a:r>
                <a:r>
                  <a:rPr lang="cs-CZ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cs-CZ" dirty="0" err="1">
                    <a:solidFill>
                      <a:schemeClr val="tx1"/>
                    </a:solidFill>
                    <a:latin typeface="+mj-lt"/>
                  </a:rPr>
                  <a:t>solution</a:t>
                </a:r>
                <a:r>
                  <a:rPr lang="cs-CZ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cs-CZ" dirty="0" err="1">
                    <a:solidFill>
                      <a:schemeClr val="tx1"/>
                    </a:solidFill>
                    <a:latin typeface="+mj-lt"/>
                  </a:rPr>
                  <a:t>together</a:t>
                </a:r>
                <a:r>
                  <a:rPr lang="cs-CZ" dirty="0">
                    <a:solidFill>
                      <a:schemeClr val="tx1"/>
                    </a:solidFill>
                    <a:latin typeface="+mj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cs-CZ" i="1">
                              <a:latin typeface="Cambria Math"/>
                            </a:rPr>
                            <m:t>𝐻</m:t>
                          </m:r>
                        </m:sup>
                      </m:sSubSup>
                      <m:sSubSup>
                        <m:sSub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i="1">
                              <a:latin typeface="Cambria Math"/>
                            </a:rPr>
                            <m:t>+</m:t>
                          </m:r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cs-CZ" i="1">
                              <a:latin typeface="Cambria Math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ar-AE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Zástupný symbol pro tex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97" y="2699717"/>
                <a:ext cx="9071643" cy="3367204"/>
              </a:xfrm>
              <a:prstGeom prst="rect">
                <a:avLst/>
              </a:prstGeom>
              <a:blipFill rotWithShape="1">
                <a:blip r:embed="rId3"/>
                <a:stretch>
                  <a:fillRect l="-27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998" y="594028"/>
            <a:ext cx="9071643" cy="677108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cs-CZ" dirty="0" err="1">
                <a:latin typeface="+mj-lt"/>
              </a:rPr>
              <a:t>Final</a:t>
            </a:r>
            <a:r>
              <a:rPr lang="cs-CZ" dirty="0">
                <a:latin typeface="+mj-lt"/>
              </a:rPr>
              <a:t> </a:t>
            </a:r>
            <a:r>
              <a:rPr lang="cs-CZ" dirty="0" err="1">
                <a:latin typeface="+mj-lt"/>
              </a:rPr>
              <a:t>exercises</a:t>
            </a:r>
            <a:endParaRPr lang="cs-CZ" dirty="0">
              <a:latin typeface="+mj-lt"/>
            </a:endParaRPr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503998" y="1769043"/>
            <a:ext cx="9071643" cy="4162678"/>
          </a:xfrm>
        </p:spPr>
        <p:txBody>
          <a:bodyPr>
            <a:spAutoFit/>
          </a:bodyPr>
          <a:lstStyle/>
          <a:p>
            <a:pPr marL="0" lvl="0" indent="0">
              <a:buNone/>
            </a:pPr>
            <a:r>
              <a:rPr lang="en-US" dirty="0">
                <a:latin typeface="+mj-lt"/>
              </a:rPr>
              <a:t>Find all solutions of following difference equations:</a:t>
            </a:r>
            <a:endParaRPr lang="cs-CZ" dirty="0">
              <a:latin typeface="+mj-lt"/>
            </a:endParaRPr>
          </a:p>
          <a:p>
            <a:pPr marL="0" lvl="0" indent="0"/>
            <a:endParaRPr lang="cs-CZ" dirty="0">
              <a:latin typeface="+mj-lt"/>
            </a:endParaRPr>
          </a:p>
          <a:p>
            <a:pPr marL="0" lvl="0" indent="0"/>
            <a:endParaRPr lang="en-US" dirty="0">
              <a:latin typeface="+mj-lt"/>
            </a:endParaRPr>
          </a:p>
          <a:p>
            <a:pPr marL="0" lvl="1" indent="0" hangingPunct="0">
              <a:buSzPct val="100000"/>
              <a:buAutoNum type="arabicParenR"/>
            </a:pPr>
            <a:endParaRPr lang="en-US" dirty="0">
              <a:latin typeface="+mj-lt"/>
            </a:endParaRPr>
          </a:p>
          <a:p>
            <a:pPr marL="0" lvl="1" indent="0" hangingPunct="0">
              <a:buSzPct val="100000"/>
              <a:buAutoNum type="arabicParenR"/>
            </a:pPr>
            <a:endParaRPr lang="en-US" dirty="0">
              <a:latin typeface="+mj-lt"/>
            </a:endParaRPr>
          </a:p>
          <a:p>
            <a:pPr marL="0" lvl="1" indent="0" hangingPunct="0">
              <a:buSzPct val="100000"/>
              <a:buAutoNum type="arabicParenR"/>
            </a:pPr>
            <a:endParaRPr lang="en-US" dirty="0">
              <a:latin typeface="+mj-lt"/>
            </a:endParaRPr>
          </a:p>
          <a:p>
            <a:pPr marL="0" lvl="1" indent="0" hangingPunct="0">
              <a:buSzPct val="100000"/>
              <a:buAutoNum type="arabicParenR"/>
            </a:pP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/>
              <p:cNvSpPr txBox="1"/>
              <p:nvPr/>
            </p:nvSpPr>
            <p:spPr>
              <a:xfrm>
                <a:off x="1602355" y="2699717"/>
                <a:ext cx="6390283" cy="40451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0004" tIns="44997" rIns="90004" bIns="44997" anchor="t" anchorCtr="0" compatLnSpc="0"/>
              <a:lstStyle/>
              <a:p>
                <a:pPr marL="0" marR="0" lvl="0" indent="0" algn="l" defTabSz="914400" rtl="0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cs-CZ" sz="4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cs-CZ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4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cs-CZ" sz="44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cs-CZ" sz="4400" i="0">
                                    <a:latin typeface="Cambria Math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cs-CZ" sz="4400" i="0">
                                <a:latin typeface="Cambria Math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lang="cs-CZ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4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cs-CZ" sz="44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cs-CZ" sz="4400" i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cs-CZ" sz="4400" i="0">
                                <a:latin typeface="Cambria Math"/>
                              </a:rPr>
                              <m:t>+6</m:t>
                            </m:r>
                            <m:sSub>
                              <m:sSubPr>
                                <m:ctrlPr>
                                  <a:rPr lang="cs-CZ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4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cs-CZ" sz="44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cs-CZ" sz="4400" i="0">
                                <a:latin typeface="Cambria Math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cs-CZ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4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cs-CZ" sz="44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cs-CZ" sz="4400" i="0">
                                    <a:latin typeface="Cambria Math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cs-CZ" sz="4400" i="0">
                                <a:latin typeface="Cambria Math"/>
                              </a:rPr>
                              <m:t>−8</m:t>
                            </m:r>
                            <m:sSub>
                              <m:sSubPr>
                                <m:ctrlPr>
                                  <a:rPr lang="cs-CZ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4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cs-CZ" sz="44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cs-CZ" sz="4400" i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cs-CZ" sz="4400" i="0">
                                <a:latin typeface="Cambria Math"/>
                              </a:rPr>
                              <m:t>+16</m:t>
                            </m:r>
                            <m:sSub>
                              <m:sSubPr>
                                <m:ctrlPr>
                                  <a:rPr lang="cs-CZ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4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cs-CZ" sz="44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cs-CZ" sz="4400" i="0">
                                <a:latin typeface="Cambria Math"/>
                              </a:rPr>
                              <m:t>=</m:t>
                            </m:r>
                            <m:r>
                              <a:rPr lang="cs-CZ" sz="4400" b="0" i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cs-CZ" sz="4400" b="0" i="1" smtClean="0">
                                <a:latin typeface="Cambria Math"/>
                              </a:rPr>
                              <m:t>9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cs-CZ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4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cs-CZ" sz="44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cs-CZ" sz="4400" i="0">
                                    <a:latin typeface="Cambria Math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cs-CZ" sz="4400" i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cs-CZ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4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cs-CZ" sz="44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cs-CZ" sz="4400" i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cs-CZ" sz="4400" i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cs-CZ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4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cs-CZ" sz="44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cs-CZ" sz="4400" i="0">
                                <a:latin typeface="Cambria Math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cs-CZ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4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cs-CZ" sz="44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cs-CZ" sz="4400" i="0">
                                    <a:latin typeface="Cambria Math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cs-CZ" sz="4400" i="0">
                                <a:latin typeface="Cambria Math"/>
                              </a:rPr>
                              <m:t>−4</m:t>
                            </m:r>
                            <m:sSub>
                              <m:sSubPr>
                                <m:ctrlPr>
                                  <a:rPr lang="cs-CZ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4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cs-CZ" sz="44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cs-CZ" sz="4400" i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cs-CZ" sz="4400" i="0">
                                <a:latin typeface="Cambria Math"/>
                              </a:rPr>
                              <m:t>+16</m:t>
                            </m:r>
                            <m:sSub>
                              <m:sSubPr>
                                <m:ctrlPr>
                                  <a:rPr lang="cs-CZ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4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cs-CZ" sz="44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cs-CZ" sz="4400" i="0">
                                <a:latin typeface="Cambria Math"/>
                              </a:rPr>
                              <m:t>=2</m:t>
                            </m:r>
                            <m:r>
                              <a:rPr lang="cs-CZ" sz="4400" b="0" i="1" smtClean="0">
                                <a:latin typeface="Cambria Math"/>
                              </a:rPr>
                              <m:t>6</m:t>
                            </m:r>
                          </m:e>
                        </m:mr>
                      </m:m>
                    </m:oMath>
                  </m:oMathPara>
                </a14:m>
                <a:endParaRPr lang="cs-CZ" sz="4400" b="0" i="0" u="none" strike="noStrike" kern="1200" cap="none" spc="0" baseline="0" dirty="0">
                  <a:solidFill>
                    <a:srgbClr val="000000"/>
                  </a:solidFill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" name="TextovéPo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355" y="2699717"/>
                <a:ext cx="6390283" cy="4045136"/>
              </a:xfrm>
              <a:prstGeom prst="rect">
                <a:avLst/>
              </a:prstGeom>
              <a:blipFill rotWithShape="1">
                <a:blip r:embed="rId3"/>
                <a:stretch>
                  <a:fillRect r="-20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806" y="323450"/>
            <a:ext cx="9071643" cy="677104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cs-CZ"/>
              <a:t>Basic Definitions 1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text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31797" y="1259558"/>
                <a:ext cx="9071643" cy="6161684"/>
              </a:xfrm>
            </p:spPr>
            <p:txBody>
              <a:bodyPr>
                <a:spAutoFit/>
              </a:bodyPr>
              <a:lstStyle/>
              <a:p>
                <a:pPr marL="0" lvl="0" indent="0">
                  <a:spcAft>
                    <a:spcPts val="600"/>
                  </a:spcAft>
                  <a:buNone/>
                </a:pPr>
                <a:r>
                  <a:rPr lang="cs-CZ">
                    <a:latin typeface="Times New Roman" pitchFamily="18"/>
                    <a:cs typeface="Arial" pitchFamily="34"/>
                  </a:rPr>
                  <a:t>Difference equation (</a:t>
                </a:r>
                <a:r>
                  <a:rPr lang="cs-CZ" i="1">
                    <a:latin typeface="Times New Roman" pitchFamily="18"/>
                    <a:cs typeface="Arial" pitchFamily="34"/>
                  </a:rPr>
                  <a:t>t </a:t>
                </a:r>
                <a:r>
                  <a:rPr lang="cs-CZ">
                    <a:latin typeface="Times New Roman" pitchFamily="18"/>
                    <a:cs typeface="Arial" pitchFamily="34"/>
                  </a:rPr>
                  <a:t>is integer!) </a:t>
                </a:r>
                <a:r>
                  <a:rPr lang="cs-CZ" sz="2800">
                    <a:solidFill>
                      <a:srgbClr val="FF0000"/>
                    </a:solidFill>
                    <a:latin typeface="Times New Roman" pitchFamily="18"/>
                    <a:cs typeface="Arial" pitchFamily="34"/>
                  </a:rPr>
                  <a:t>(</a:t>
                </a:r>
                <a:r>
                  <a:rPr lang="cs-CZ" sz="2800" i="1">
                    <a:solidFill>
                      <a:srgbClr val="FF0000"/>
                    </a:solidFill>
                    <a:latin typeface="Times New Roman" pitchFamily="18"/>
                    <a:cs typeface="Arial" pitchFamily="34"/>
                  </a:rPr>
                  <a:t>n</a:t>
                </a:r>
                <a:r>
                  <a:rPr lang="cs-CZ" sz="2800">
                    <a:solidFill>
                      <a:srgbClr val="FF0000"/>
                    </a:solidFill>
                    <a:latin typeface="Times New Roman" pitchFamily="18"/>
                    <a:cs typeface="Arial" pitchFamily="34"/>
                  </a:rPr>
                  <a:t>-th order)</a:t>
                </a:r>
                <a:endParaRPr lang="cs-CZ" i="1">
                  <a:solidFill>
                    <a:srgbClr val="FF0000"/>
                  </a:solidFill>
                  <a:latin typeface="Times New Roman" pitchFamily="18"/>
                  <a:cs typeface="Arial" pitchFamily="34"/>
                </a:endParaRPr>
              </a:p>
              <a:p>
                <a:pPr marL="0" lv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=</m:t>
                      </m:r>
                      <m:r>
                        <a:rPr lang="cs-CZ" i="1">
                          <a:latin typeface="Cambria Math"/>
                        </a:rPr>
                        <m:t>𝑓</m:t>
                      </m:r>
                      <m:r>
                        <a:rPr lang="cs-CZ">
                          <a:latin typeface="Cambria Math"/>
                        </a:rPr>
                        <m:t>(</m:t>
                      </m:r>
                      <m:r>
                        <a:rPr lang="cs-CZ" i="1">
                          <a:latin typeface="Cambria Math"/>
                        </a:rPr>
                        <m:t>𝑡</m:t>
                      </m:r>
                      <m:r>
                        <a:rPr lang="cs-CZ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>
                              <a:latin typeface="Cambria Math"/>
                            </a:rPr>
                            <m:t>−</m:t>
                          </m:r>
                          <m:r>
                            <a:rPr lang="cs-CZ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>
                              <a:latin typeface="Cambria Math"/>
                            </a:rPr>
                            <m:t>−</m:t>
                          </m:r>
                          <m:r>
                            <a:rPr lang="cs-CZ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>
                              <a:latin typeface="Cambria Math"/>
                            </a:rPr>
                            <m:t>−</m:t>
                          </m:r>
                          <m:r>
                            <a:rPr lang="cs-CZ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cs-CZ" sz="2800" i="1">
                  <a:latin typeface="Times New Roman" pitchFamily="18"/>
                  <a:cs typeface="Arial" pitchFamily="34"/>
                </a:endParaRPr>
              </a:p>
              <a:p>
                <a:pPr marL="0" lvl="0" indent="0">
                  <a:spcAft>
                    <a:spcPts val="600"/>
                  </a:spcAft>
                  <a:buNone/>
                </a:pPr>
                <a:r>
                  <a:rPr lang="cs-CZ">
                    <a:latin typeface="Times New Roman" pitchFamily="18"/>
                    <a:cs typeface="Arial" pitchFamily="34"/>
                  </a:rPr>
                  <a:t>Autonomous</a:t>
                </a:r>
              </a:p>
              <a:p>
                <a:pPr marL="0" lv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=</m:t>
                      </m:r>
                      <m:r>
                        <a:rPr lang="cs-CZ" i="1">
                          <a:latin typeface="Cambria Math"/>
                        </a:rPr>
                        <m:t>𝑓</m:t>
                      </m:r>
                      <m:r>
                        <a:rPr lang="cs-CZ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>
                              <a:latin typeface="Cambria Math"/>
                            </a:rPr>
                            <m:t>−</m:t>
                          </m:r>
                          <m:r>
                            <a:rPr lang="cs-CZ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>
                              <a:latin typeface="Cambria Math"/>
                            </a:rPr>
                            <m:t>−</m:t>
                          </m:r>
                          <m:r>
                            <a:rPr lang="cs-CZ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>
                              <a:latin typeface="Cambria Math"/>
                            </a:rPr>
                            <m:t>−</m:t>
                          </m:r>
                          <m:r>
                            <a:rPr lang="cs-CZ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cs-CZ" sz="2800">
                  <a:latin typeface="Times New Roman" pitchFamily="18"/>
                  <a:cs typeface="Arial" pitchFamily="34"/>
                </a:endParaRPr>
              </a:p>
              <a:p>
                <a:pPr marL="0" lvl="0" indent="0">
                  <a:spcAft>
                    <a:spcPts val="600"/>
                  </a:spcAft>
                  <a:buNone/>
                </a:pPr>
                <a:r>
                  <a:rPr lang="cs-CZ">
                    <a:latin typeface="Times New Roman" pitchFamily="18"/>
                    <a:cs typeface="Arial" pitchFamily="34"/>
                  </a:rPr>
                  <a:t>First order </a:t>
                </a:r>
              </a:p>
              <a:p>
                <a:pPr marL="0" lv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>
                        <a:latin typeface="Cambria Math"/>
                      </a:rPr>
                      <m:t>=</m:t>
                    </m:r>
                    <m:r>
                      <a:rPr lang="cs-CZ" i="1">
                        <a:latin typeface="Cambria Math"/>
                      </a:rPr>
                      <m:t>𝑓</m:t>
                    </m:r>
                    <m:r>
                      <a:rPr lang="cs-CZ">
                        <a:latin typeface="Cambria Math"/>
                      </a:rPr>
                      <m:t>(</m:t>
                    </m:r>
                    <m:r>
                      <a:rPr lang="cs-CZ" i="1">
                        <a:latin typeface="Cambria Math"/>
                      </a:rPr>
                      <m:t>𝑡</m:t>
                    </m:r>
                    <m:r>
                      <a:rPr lang="cs-CZ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  <m:r>
                          <a:rPr lang="cs-CZ">
                            <a:latin typeface="Cambria Math"/>
                          </a:rPr>
                          <m:t>−</m:t>
                        </m:r>
                        <m:r>
                          <a:rPr lang="cs-CZ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cs-CZ">
                        <a:latin typeface="Cambria Math"/>
                      </a:rPr>
                      <m:t>)</m:t>
                    </m:r>
                  </m:oMath>
                </a14:m>
                <a:r>
                  <a:rPr lang="cs-CZ" sz="2800">
                    <a:latin typeface="Times New Roman" pitchFamily="18"/>
                    <a:cs typeface="Arial" pitchFamily="34"/>
                  </a:rPr>
                  <a:t>    </a:t>
                </a:r>
                <a:r>
                  <a:rPr lang="cs-CZ">
                    <a:latin typeface="Times New Roman" pitchFamily="18"/>
                    <a:cs typeface="Arial" pitchFamily="34"/>
                  </a:rPr>
                  <a:t>or  </a:t>
                </a:r>
                <a:r>
                  <a:rPr lang="cs-CZ" sz="2800">
                    <a:latin typeface="Times New Roman" pitchFamily="18"/>
                    <a:cs typeface="Arial" pitchFamily="34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  <m:r>
                          <a:rPr lang="cs-CZ">
                            <a:latin typeface="Cambria Math"/>
                          </a:rPr>
                          <m:t>+</m:t>
                        </m:r>
                        <m:r>
                          <a:rPr lang="cs-CZ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cs-CZ">
                        <a:latin typeface="Cambria Math"/>
                      </a:rPr>
                      <m:t>=</m:t>
                    </m:r>
                    <m:r>
                      <a:rPr lang="cs-CZ" i="1">
                        <a:latin typeface="Cambria Math"/>
                      </a:rPr>
                      <m:t>𝑓</m:t>
                    </m:r>
                    <m:r>
                      <a:rPr lang="cs-CZ">
                        <a:latin typeface="Cambria Math"/>
                      </a:rPr>
                      <m:t>(</m:t>
                    </m:r>
                    <m:r>
                      <a:rPr lang="cs-CZ" i="1">
                        <a:latin typeface="Cambria Math"/>
                      </a:rPr>
                      <m:t>𝑡</m:t>
                    </m:r>
                    <m:r>
                      <a:rPr lang="cs-CZ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>
                        <a:latin typeface="Cambria Math"/>
                      </a:rPr>
                      <m:t>)</m:t>
                    </m:r>
                  </m:oMath>
                </a14:m>
                <a:endParaRPr lang="cs-CZ" sz="2800">
                  <a:latin typeface="Times New Roman" pitchFamily="18"/>
                  <a:cs typeface="Arial" pitchFamily="34"/>
                </a:endParaRPr>
              </a:p>
              <a:p>
                <a:pPr marL="0" lvl="0" indent="0">
                  <a:spcAft>
                    <a:spcPts val="600"/>
                  </a:spcAft>
                  <a:buNone/>
                </a:pPr>
                <a:r>
                  <a:rPr lang="cs-CZ">
                    <a:latin typeface="Times New Roman" pitchFamily="18"/>
                    <a:cs typeface="Arial" pitchFamily="34"/>
                  </a:rPr>
                  <a:t>Linear</a:t>
                </a:r>
              </a:p>
              <a:p>
                <a:pPr marL="0" lv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cs-CZ">
                              <a:latin typeface="Cambria Math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>
                              <a:latin typeface="Cambria Math"/>
                            </a:rPr>
                            <m:t>−</m:t>
                          </m:r>
                          <m:r>
                            <a:rPr lang="cs-CZ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cs-CZ">
                              <a:latin typeface="Cambria Math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>
                              <a:latin typeface="Cambria Math"/>
                            </a:rPr>
                            <m:t>−</m:t>
                          </m:r>
                          <m:r>
                            <a:rPr lang="cs-CZ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+…+</m:t>
                      </m:r>
                      <m:sSubSup>
                        <m:sSub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cs-CZ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cs-CZ" i="1">
                              <a:latin typeface="Cambria Math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>
                              <a:latin typeface="Cambria Math"/>
                            </a:rPr>
                            <m:t>−</m:t>
                          </m:r>
                          <m:r>
                            <a:rPr lang="cs-CZ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=</m:t>
                      </m:r>
                      <m:r>
                        <a:rPr lang="cs-CZ" i="1">
                          <a:latin typeface="Cambria Math"/>
                        </a:rPr>
                        <m:t>𝑔</m:t>
                      </m:r>
                      <m:r>
                        <a:rPr lang="cs-CZ">
                          <a:latin typeface="Cambria Math"/>
                        </a:rPr>
                        <m:t>(</m:t>
                      </m:r>
                      <m:r>
                        <a:rPr lang="cs-CZ" i="1">
                          <a:latin typeface="Cambria Math"/>
                        </a:rPr>
                        <m:t>𝑡</m:t>
                      </m:r>
                      <m:r>
                        <a:rPr lang="cs-CZ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cs-CZ" sz="2800">
                  <a:latin typeface="Times New Roman" pitchFamily="18"/>
                  <a:cs typeface="Arial" pitchFamily="34"/>
                </a:endParaRPr>
              </a:p>
              <a:p>
                <a:pPr marL="0" lvl="0" indent="0">
                  <a:spcAft>
                    <a:spcPts val="600"/>
                  </a:spcAft>
                  <a:buNone/>
                </a:pPr>
                <a:r>
                  <a:rPr lang="cs-CZ">
                    <a:latin typeface="Times New Roman" pitchFamily="18"/>
                    <a:cs typeface="Arial" pitchFamily="34"/>
                  </a:rPr>
                  <a:t>Linear with constant coefficients</a:t>
                </a:r>
              </a:p>
              <a:p>
                <a:pPr marL="0" lv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cs-CZ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>
                              <a:latin typeface="Cambria Math"/>
                            </a:rPr>
                            <m:t>−</m:t>
                          </m:r>
                          <m:r>
                            <a:rPr lang="cs-CZ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cs-CZ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>
                              <a:latin typeface="Cambria Math"/>
                            </a:rPr>
                            <m:t>−</m:t>
                          </m:r>
                          <m:r>
                            <a:rPr lang="cs-CZ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>
                              <a:latin typeface="Cambria Math"/>
                            </a:rPr>
                            <m:t>−</m:t>
                          </m:r>
                          <m:r>
                            <a:rPr lang="cs-CZ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=</m:t>
                      </m:r>
                      <m:r>
                        <a:rPr lang="cs-CZ" i="1">
                          <a:latin typeface="Cambria Math"/>
                        </a:rPr>
                        <m:t>𝑔</m:t>
                      </m:r>
                      <m:r>
                        <a:rPr lang="cs-CZ">
                          <a:latin typeface="Cambria Math"/>
                        </a:rPr>
                        <m:t>(</m:t>
                      </m:r>
                      <m:r>
                        <a:rPr lang="cs-CZ" i="1">
                          <a:latin typeface="Cambria Math"/>
                        </a:rPr>
                        <m:t>𝑡</m:t>
                      </m:r>
                      <m:r>
                        <a:rPr lang="cs-CZ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cs-CZ" sz="2800">
                  <a:latin typeface="Times New Roman" pitchFamily="18"/>
                  <a:cs typeface="Arial" pitchFamily="34"/>
                </a:endParaRPr>
              </a:p>
              <a:p>
                <a:pPr marL="0" lvl="0" indent="0">
                  <a:spcAft>
                    <a:spcPts val="600"/>
                  </a:spcAft>
                  <a:buNone/>
                </a:pPr>
                <a:endParaRPr lang="cs-CZ">
                  <a:latin typeface="Times New Roman" pitchFamily="18"/>
                  <a:cs typeface="Arial" pitchFamily="34"/>
                </a:endParaRPr>
              </a:p>
            </p:txBody>
          </p:sp>
        </mc:Choice>
        <mc:Fallback xmlns="">
          <p:sp>
            <p:nvSpPr>
              <p:cNvPr id="3" name="Zástupný symbol pro tex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31797" y="1259558"/>
                <a:ext cx="9071643" cy="6161684"/>
              </a:xfrm>
              <a:blipFill rotWithShape="1">
                <a:blip r:embed="rId3"/>
                <a:stretch>
                  <a:fillRect l="-2755" t="-2178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806" y="323450"/>
            <a:ext cx="9071643" cy="677104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cs-CZ"/>
              <a:t>Basic Definitions 2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text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31797" y="1187549"/>
                <a:ext cx="9289032" cy="6478697"/>
              </a:xfrm>
            </p:spPr>
            <p:txBody>
              <a:bodyPr>
                <a:spAutoFit/>
              </a:bodyPr>
              <a:lstStyle/>
              <a:p>
                <a:pPr marL="0" lvl="0" indent="0">
                  <a:spcAft>
                    <a:spcPts val="600"/>
                  </a:spcAft>
                  <a:buNone/>
                </a:pPr>
                <a:r>
                  <a:rPr lang="cs-CZ">
                    <a:latin typeface="Times New Roman" pitchFamily="18"/>
                    <a:cs typeface="Arial" pitchFamily="34"/>
                  </a:rPr>
                  <a:t>Linear with constant coefficients and autonomous</a:t>
                </a:r>
                <a:endParaRPr lang="cs-CZ" i="1">
                  <a:latin typeface="Cambria Math"/>
                </a:endParaRPr>
              </a:p>
              <a:p>
                <a:pPr marL="0" lv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cs-CZ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>
                              <a:latin typeface="Cambria Math"/>
                            </a:rPr>
                            <m:t>−</m:t>
                          </m:r>
                          <m:r>
                            <a:rPr lang="cs-CZ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cs-CZ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>
                              <a:latin typeface="Cambria Math"/>
                            </a:rPr>
                            <m:t>−</m:t>
                          </m:r>
                          <m:r>
                            <a:rPr lang="cs-CZ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>
                              <a:latin typeface="Cambria Math"/>
                            </a:rPr>
                            <m:t>−</m:t>
                          </m:r>
                          <m:r>
                            <a:rPr lang="cs-CZ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=</m:t>
                      </m:r>
                      <m:r>
                        <a:rPr lang="cs-CZ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cs-CZ" sz="2800">
                  <a:latin typeface="Times New Roman" pitchFamily="18"/>
                </a:endParaRPr>
              </a:p>
              <a:p>
                <a:pPr marL="0" lvl="0" indent="0">
                  <a:spcAft>
                    <a:spcPts val="600"/>
                  </a:spcAft>
                  <a:buNone/>
                </a:pPr>
                <a:endParaRPr lang="cs-CZ" sz="2800">
                  <a:latin typeface="Times New Roman" pitchFamily="18"/>
                  <a:cs typeface="Arial" pitchFamily="34"/>
                </a:endParaRPr>
              </a:p>
              <a:p>
                <a:pPr marL="0" lvl="0" indent="0">
                  <a:spcAft>
                    <a:spcPts val="600"/>
                  </a:spcAft>
                  <a:buNone/>
                </a:pPr>
                <a:r>
                  <a:rPr lang="cs-CZ">
                    <a:latin typeface="Times New Roman" pitchFamily="18"/>
                    <a:cs typeface="Arial" pitchFamily="34"/>
                  </a:rPr>
                  <a:t>Linear with constant coefficients and </a:t>
                </a:r>
                <a:r>
                  <a:rPr lang="cs-CZ" b="1">
                    <a:latin typeface="Times New Roman" pitchFamily="18"/>
                    <a:cs typeface="Arial" pitchFamily="34"/>
                  </a:rPr>
                  <a:t>homogenous</a:t>
                </a:r>
                <a:endParaRPr lang="cs-CZ" b="1" i="1">
                  <a:latin typeface="Cambria Math"/>
                </a:endParaRPr>
              </a:p>
              <a:p>
                <a:pPr marL="0" lv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cs-CZ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>
                              <a:latin typeface="Cambria Math"/>
                            </a:rPr>
                            <m:t>−</m:t>
                          </m:r>
                          <m:r>
                            <a:rPr lang="cs-CZ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cs-CZ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>
                              <a:latin typeface="Cambria Math"/>
                            </a:rPr>
                            <m:t>−</m:t>
                          </m:r>
                          <m:r>
                            <a:rPr lang="cs-CZ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>
                              <a:latin typeface="Cambria Math"/>
                            </a:rPr>
                            <m:t>−</m:t>
                          </m:r>
                          <m:r>
                            <a:rPr lang="cs-CZ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=</m:t>
                      </m:r>
                      <m:r>
                        <a:rPr lang="cs-CZ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cs-CZ" sz="2800">
                  <a:latin typeface="Times New Roman" pitchFamily="18"/>
                  <a:cs typeface="Arial" pitchFamily="34"/>
                </a:endParaRPr>
              </a:p>
              <a:p>
                <a:pPr marL="0" lvl="0" indent="0">
                  <a:spcAft>
                    <a:spcPts val="600"/>
                  </a:spcAft>
                  <a:buNone/>
                </a:pPr>
                <a:endParaRPr lang="cs-CZ" sz="3000" b="1">
                  <a:latin typeface="Times New Roman" pitchFamily="18"/>
                  <a:cs typeface="Arial" pitchFamily="34"/>
                </a:endParaRPr>
              </a:p>
              <a:p>
                <a:pPr marL="0" lvl="0" indent="0">
                  <a:spcAft>
                    <a:spcPts val="600"/>
                  </a:spcAft>
                  <a:buNone/>
                </a:pPr>
                <a:r>
                  <a:rPr lang="cs-CZ" sz="3000" b="1">
                    <a:latin typeface="Times New Roman" pitchFamily="18"/>
                    <a:cs typeface="Arial" pitchFamily="34"/>
                  </a:rPr>
                  <a:t>First order with constant coefficients and autonomous</a:t>
                </a:r>
              </a:p>
              <a:p>
                <a:pPr marL="0" lv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+</m:t>
                      </m:r>
                      <m:r>
                        <a:rPr lang="cs-CZ" i="1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>
                              <a:latin typeface="Cambria Math"/>
                            </a:rPr>
                            <m:t>−</m:t>
                          </m:r>
                          <m:r>
                            <a:rPr lang="cs-CZ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=</m:t>
                      </m:r>
                      <m:r>
                        <a:rPr lang="cs-CZ" i="1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cs-CZ">
                  <a:latin typeface="Times New Roman" pitchFamily="18"/>
                  <a:cs typeface="Arial" pitchFamily="34"/>
                </a:endParaRPr>
              </a:p>
              <a:p>
                <a:pPr marL="0" lvl="0" indent="0">
                  <a:spcAft>
                    <a:spcPts val="600"/>
                  </a:spcAft>
                  <a:buNone/>
                </a:pPr>
                <a:endParaRPr lang="cs-CZ">
                  <a:latin typeface="Times New Roman" pitchFamily="18"/>
                  <a:cs typeface="Arial" pitchFamily="34"/>
                </a:endParaRPr>
              </a:p>
              <a:p>
                <a:pPr marL="0" lvl="0" indent="0">
                  <a:spcAft>
                    <a:spcPts val="600"/>
                  </a:spcAft>
                  <a:buNone/>
                </a:pPr>
                <a:r>
                  <a:rPr lang="cs-CZ" sz="3000" b="1">
                    <a:latin typeface="Times New Roman" pitchFamily="18"/>
                    <a:cs typeface="Arial" pitchFamily="34"/>
                  </a:rPr>
                  <a:t>Second order with constant coefficients and autonomous</a:t>
                </a:r>
              </a:p>
              <a:p>
                <a:pPr marL="0" lv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+</m:t>
                      </m:r>
                      <m:r>
                        <a:rPr lang="cs-CZ" i="1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>
                              <a:latin typeface="Cambria Math"/>
                            </a:rPr>
                            <m:t>−</m:t>
                          </m:r>
                          <m:r>
                            <a:rPr lang="cs-CZ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+</m:t>
                      </m:r>
                      <m:r>
                        <a:rPr lang="cs-CZ" i="1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𝑡</m:t>
                          </m:r>
                          <m:r>
                            <a:rPr lang="cs-CZ">
                              <a:latin typeface="Cambria Math"/>
                            </a:rPr>
                            <m:t>−</m:t>
                          </m:r>
                          <m:r>
                            <a:rPr lang="cs-CZ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cs-CZ">
                          <a:latin typeface="Cambria Math"/>
                        </a:rPr>
                        <m:t>=</m:t>
                      </m:r>
                      <m:r>
                        <a:rPr lang="cs-CZ" i="1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cs-CZ">
                  <a:latin typeface="Times New Roman" pitchFamily="18"/>
                  <a:cs typeface="Arial" pitchFamily="34"/>
                </a:endParaRPr>
              </a:p>
              <a:p>
                <a:pPr marL="0" lvl="0" indent="0">
                  <a:spcAft>
                    <a:spcPts val="600"/>
                  </a:spcAft>
                  <a:buNone/>
                </a:pPr>
                <a:endParaRPr lang="cs-CZ">
                  <a:latin typeface="Times New Roman" pitchFamily="18"/>
                  <a:cs typeface="Arial" pitchFamily="34"/>
                </a:endParaRPr>
              </a:p>
            </p:txBody>
          </p:sp>
        </mc:Choice>
        <mc:Fallback xmlns="">
          <p:sp>
            <p:nvSpPr>
              <p:cNvPr id="3" name="Zástupný symbol pro tex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31797" y="1187549"/>
                <a:ext cx="9289032" cy="6478697"/>
              </a:xfrm>
              <a:blipFill rotWithShape="1">
                <a:blip r:embed="rId3"/>
                <a:stretch>
                  <a:fillRect l="-2690" t="-2070" r="-131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806" y="323450"/>
            <a:ext cx="9071643" cy="677104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cs-CZ"/>
              <a:t>Basic Definitions 3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text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31797" y="1187549"/>
                <a:ext cx="9505059" cy="4955203"/>
              </a:xfrm>
            </p:spPr>
            <p:txBody>
              <a:bodyPr>
                <a:spAutoFit/>
              </a:bodyPr>
              <a:lstStyle/>
              <a:p>
                <a:pPr marL="457200" lvl="0" indent="-457200">
                  <a:spcAft>
                    <a:spcPts val="1200"/>
                  </a:spcAft>
                </a:pPr>
                <a:r>
                  <a:rPr lang="en-US" dirty="0">
                    <a:latin typeface="Calibri"/>
                    <a:cs typeface="Arial" pitchFamily="34"/>
                  </a:rPr>
                  <a:t>Order of difference equation – number of lags</a:t>
                </a:r>
              </a:p>
              <a:p>
                <a:pPr marL="457200" lvl="0" indent="-457200">
                  <a:spcAft>
                    <a:spcPts val="1200"/>
                  </a:spcAft>
                </a:pPr>
                <a:r>
                  <a:rPr lang="en-US" dirty="0">
                    <a:latin typeface="Calibri"/>
                    <a:cs typeface="Arial" pitchFamily="34"/>
                  </a:rPr>
                  <a:t>Common notation (‘</a:t>
                </a:r>
                <a:r>
                  <a:rPr lang="en-US" dirty="0" err="1">
                    <a:latin typeface="Calibri"/>
                    <a:cs typeface="Arial" pitchFamily="34"/>
                  </a:rPr>
                  <a:t>differen</a:t>
                </a:r>
                <a:r>
                  <a:rPr lang="cs-CZ" dirty="0" err="1">
                    <a:latin typeface="Calibri"/>
                    <a:cs typeface="Arial" pitchFamily="34"/>
                  </a:rPr>
                  <a:t>ce</a:t>
                </a:r>
                <a:r>
                  <a:rPr lang="en-US" dirty="0">
                    <a:latin typeface="Calibri"/>
                    <a:cs typeface="Arial" pitchFamily="34"/>
                  </a:rPr>
                  <a:t>’)</a:t>
                </a:r>
                <a:r>
                  <a:rPr lang="cs-CZ" dirty="0">
                    <a:latin typeface="Calibri"/>
                    <a:cs typeface="Arial" pitchFamily="34"/>
                  </a:rPr>
                  <a:t> -  </a:t>
                </a:r>
                <a14:m>
                  <m:oMath xmlns:m="http://schemas.openxmlformats.org/officeDocument/2006/math">
                    <m:r>
                      <a:rPr lang="cs-CZ">
                        <a:latin typeface="Cambria Math"/>
                      </a:rPr>
                      <m:t>∆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  <m:r>
                          <a:rPr lang="cs-CZ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cs-CZ" dirty="0">
                  <a:latin typeface="Calibri"/>
                </a:endParaRPr>
              </a:p>
              <a:p>
                <a:pPr marL="457200" lvl="0" indent="-457200">
                  <a:spcAft>
                    <a:spcPts val="1200"/>
                  </a:spcAft>
                </a:pPr>
                <a:r>
                  <a:rPr lang="cs-CZ" dirty="0" err="1">
                    <a:latin typeface="Calibri"/>
                    <a:cs typeface="Arial" pitchFamily="34"/>
                  </a:rPr>
                  <a:t>Initial</a:t>
                </a:r>
                <a:r>
                  <a:rPr lang="cs-CZ" dirty="0">
                    <a:latin typeface="Calibri"/>
                    <a:cs typeface="Arial" pitchFamily="34"/>
                  </a:rPr>
                  <a:t> </a:t>
                </a:r>
                <a:r>
                  <a:rPr lang="cs-CZ" dirty="0" err="1">
                    <a:latin typeface="Calibri"/>
                    <a:cs typeface="Arial" pitchFamily="34"/>
                  </a:rPr>
                  <a:t>conditions</a:t>
                </a:r>
                <a:endParaRPr lang="cs-CZ" dirty="0">
                  <a:latin typeface="Calibri"/>
                  <a:cs typeface="Arial" pitchFamily="34"/>
                </a:endParaRPr>
              </a:p>
              <a:p>
                <a:pPr marL="889199" lvl="1" indent="-457200">
                  <a:spcAft>
                    <a:spcPts val="1200"/>
                  </a:spcAft>
                </a:pPr>
                <a:r>
                  <a:rPr lang="cs-CZ" dirty="0" err="1">
                    <a:latin typeface="Calibri"/>
                    <a:cs typeface="Arial" pitchFamily="34"/>
                  </a:rPr>
                  <a:t>for</a:t>
                </a:r>
                <a:r>
                  <a:rPr lang="cs-CZ" dirty="0">
                    <a:latin typeface="Calibri"/>
                    <a:cs typeface="Arial" pitchFamily="34"/>
                  </a:rPr>
                  <a:t> </a:t>
                </a:r>
                <a:r>
                  <a:rPr lang="cs-CZ" i="1" dirty="0">
                    <a:latin typeface="Calibri"/>
                    <a:cs typeface="Arial" pitchFamily="34"/>
                  </a:rPr>
                  <a:t>n</a:t>
                </a:r>
                <a:r>
                  <a:rPr lang="cs-CZ" dirty="0">
                    <a:latin typeface="Calibri"/>
                    <a:cs typeface="Arial" pitchFamily="34"/>
                  </a:rPr>
                  <a:t>-</a:t>
                </a:r>
                <a:r>
                  <a:rPr lang="cs-CZ" dirty="0" err="1">
                    <a:latin typeface="Calibri"/>
                    <a:cs typeface="Arial" pitchFamily="34"/>
                  </a:rPr>
                  <a:t>th</a:t>
                </a:r>
                <a:r>
                  <a:rPr lang="cs-CZ" dirty="0">
                    <a:latin typeface="Calibri"/>
                    <a:cs typeface="Arial" pitchFamily="34"/>
                  </a:rPr>
                  <a:t> </a:t>
                </a:r>
                <a:r>
                  <a:rPr lang="cs-CZ" dirty="0" err="1">
                    <a:latin typeface="Calibri"/>
                    <a:cs typeface="Arial" pitchFamily="34"/>
                  </a:rPr>
                  <a:t>order</a:t>
                </a:r>
                <a:r>
                  <a:rPr lang="cs-CZ" dirty="0">
                    <a:latin typeface="Calibri"/>
                    <a:cs typeface="Arial" pitchFamily="34"/>
                  </a:rPr>
                  <a:t> </a:t>
                </a:r>
                <a:r>
                  <a:rPr lang="cs-CZ" dirty="0" err="1">
                    <a:latin typeface="Calibri"/>
                    <a:cs typeface="Arial" pitchFamily="34"/>
                  </a:rPr>
                  <a:t>we</a:t>
                </a:r>
                <a:r>
                  <a:rPr lang="cs-CZ" dirty="0">
                    <a:latin typeface="Calibri"/>
                    <a:cs typeface="Arial" pitchFamily="34"/>
                  </a:rPr>
                  <a:t> </a:t>
                </a:r>
                <a:r>
                  <a:rPr lang="cs-CZ" dirty="0" err="1">
                    <a:latin typeface="Calibri"/>
                    <a:cs typeface="Arial" pitchFamily="34"/>
                  </a:rPr>
                  <a:t>need</a:t>
                </a:r>
                <a:r>
                  <a:rPr lang="cs-CZ" dirty="0">
                    <a:latin typeface="Calibri"/>
                    <a:cs typeface="Arial" pitchFamily="34"/>
                  </a:rPr>
                  <a:t> </a:t>
                </a:r>
                <a:r>
                  <a:rPr lang="cs-CZ" i="1" dirty="0">
                    <a:latin typeface="Calibri"/>
                    <a:cs typeface="Arial" pitchFamily="34"/>
                  </a:rPr>
                  <a:t>n</a:t>
                </a:r>
                <a:r>
                  <a:rPr lang="cs-CZ" dirty="0">
                    <a:latin typeface="Calibri"/>
                    <a:cs typeface="Arial" pitchFamily="34"/>
                  </a:rPr>
                  <a:t> </a:t>
                </a:r>
                <a:r>
                  <a:rPr lang="cs-CZ" dirty="0" err="1">
                    <a:latin typeface="Calibri"/>
                    <a:cs typeface="Arial" pitchFamily="34"/>
                  </a:rPr>
                  <a:t>conditions</a:t>
                </a:r>
                <a:endParaRPr lang="cs-CZ" dirty="0">
                  <a:latin typeface="Calibri"/>
                  <a:cs typeface="Arial" pitchFamily="34"/>
                </a:endParaRPr>
              </a:p>
              <a:p>
                <a:pPr marL="889199" lvl="1" indent="-457200">
                  <a:spcAft>
                    <a:spcPts val="1200"/>
                  </a:spcAft>
                </a:pPr>
                <a:r>
                  <a:rPr lang="cs-CZ" dirty="0" err="1">
                    <a:latin typeface="Calibri"/>
                    <a:cs typeface="Arial" pitchFamily="34"/>
                  </a:rPr>
                  <a:t>e.g</a:t>
                </a:r>
                <a:r>
                  <a:rPr lang="cs-CZ" dirty="0">
                    <a:latin typeface="Calibri"/>
                    <a:cs typeface="Arial" pitchFamily="34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cs-CZ">
                        <a:latin typeface="Cambria Math"/>
                      </a:rPr>
                      <m:t>=3</m:t>
                    </m:r>
                  </m:oMath>
                </a14:m>
                <a:r>
                  <a:rPr lang="cs-CZ" dirty="0">
                    <a:latin typeface="Calibri"/>
                    <a:cs typeface="Arial" pitchFamily="34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cs-CZ">
                        <a:latin typeface="Cambria Math"/>
                      </a:rPr>
                      <m:t>=7,</m:t>
                    </m:r>
                  </m:oMath>
                </a14:m>
                <a:r>
                  <a:rPr lang="cs-CZ" dirty="0">
                    <a:latin typeface="Calibri"/>
                    <a:cs typeface="Arial" pitchFamily="34"/>
                  </a:rPr>
                  <a:t>…</a:t>
                </a:r>
              </a:p>
              <a:p>
                <a:pPr marL="457200" lvl="0" indent="-457200">
                  <a:spcAft>
                    <a:spcPts val="1200"/>
                  </a:spcAft>
                </a:pPr>
                <a:endParaRPr lang="cs-CZ" dirty="0">
                  <a:latin typeface="Calibri"/>
                  <a:cs typeface="Arial" pitchFamily="34"/>
                </a:endParaRPr>
              </a:p>
              <a:p>
                <a:pPr marL="457200" lvl="0" indent="-457200">
                  <a:spcAft>
                    <a:spcPts val="1200"/>
                  </a:spcAft>
                </a:pPr>
                <a:r>
                  <a:rPr lang="en-US" sz="3400" dirty="0">
                    <a:latin typeface="Calibri"/>
                    <a:cs typeface="Arial" pitchFamily="34"/>
                  </a:rPr>
                  <a:t>Solution (</a:t>
                </a:r>
                <a:r>
                  <a:rPr lang="en-US" sz="3400" i="1" dirty="0">
                    <a:latin typeface="Calibri"/>
                    <a:cs typeface="Arial" pitchFamily="34"/>
                  </a:rPr>
                  <a:t>quantitative</a:t>
                </a:r>
                <a:r>
                  <a:rPr lang="en-US" sz="3400" dirty="0">
                    <a:latin typeface="Calibri"/>
                    <a:cs typeface="Arial" pitchFamily="34"/>
                  </a:rPr>
                  <a:t>) – </a:t>
                </a:r>
                <a:r>
                  <a:rPr lang="cs-CZ" sz="3400" dirty="0" err="1">
                    <a:latin typeface="Calibri"/>
                    <a:cs typeface="Arial" pitchFamily="34"/>
                  </a:rPr>
                  <a:t>formula</a:t>
                </a:r>
                <a:r>
                  <a:rPr lang="cs-CZ" sz="3400" dirty="0">
                    <a:latin typeface="Calibri"/>
                    <a:cs typeface="Arial" pitchFamily="34"/>
                  </a:rPr>
                  <a:t> </a:t>
                </a:r>
                <a:r>
                  <a:rPr lang="cs-CZ" sz="3400" dirty="0" err="1">
                    <a:latin typeface="Calibri"/>
                    <a:cs typeface="Arial" pitchFamily="34"/>
                  </a:rPr>
                  <a:t>for</a:t>
                </a:r>
                <a:r>
                  <a:rPr lang="cs-CZ" sz="3400" dirty="0">
                    <a:latin typeface="Calibri"/>
                    <a:cs typeface="Arial" pitchFamily="34"/>
                  </a:rPr>
                  <a:t> </a:t>
                </a:r>
                <a:r>
                  <a:rPr lang="en-US" sz="3400" b="1" dirty="0">
                    <a:latin typeface="Calibri"/>
                    <a:cs typeface="Arial" pitchFamily="34"/>
                  </a:rPr>
                  <a:t>sequence </a:t>
                </a:r>
                <a:r>
                  <a:rPr lang="en-US" sz="3400" b="1" i="1" dirty="0">
                    <a:latin typeface="Calibri"/>
                    <a:cs typeface="Arial" pitchFamily="34"/>
                  </a:rPr>
                  <a:t>{</a:t>
                </a:r>
                <a:r>
                  <a:rPr lang="en-US" sz="3400" b="1" i="1" dirty="0" err="1">
                    <a:latin typeface="Calibri"/>
                    <a:cs typeface="Arial" pitchFamily="34"/>
                  </a:rPr>
                  <a:t>y</a:t>
                </a:r>
                <a:r>
                  <a:rPr lang="en-US" sz="3400" b="1" i="1" baseline="-25000" dirty="0" err="1">
                    <a:latin typeface="Calibri"/>
                    <a:cs typeface="Arial" pitchFamily="34"/>
                  </a:rPr>
                  <a:t>t</a:t>
                </a:r>
                <a:r>
                  <a:rPr lang="en-US" sz="3400" b="1" i="1" dirty="0">
                    <a:latin typeface="Calibri"/>
                    <a:cs typeface="Arial" pitchFamily="34"/>
                  </a:rPr>
                  <a:t>}</a:t>
                </a:r>
                <a:endParaRPr lang="cs-CZ" sz="3400" b="1" dirty="0">
                  <a:latin typeface="Calibri"/>
                  <a:cs typeface="Arial" pitchFamily="34"/>
                </a:endParaRPr>
              </a:p>
              <a:p>
                <a:pPr marL="457200" lvl="0" indent="-457200">
                  <a:spcAft>
                    <a:spcPts val="1200"/>
                  </a:spcAft>
                </a:pPr>
                <a:r>
                  <a:rPr lang="cs-CZ" sz="3400" dirty="0" err="1">
                    <a:latin typeface="Calibri"/>
                    <a:cs typeface="Arial" pitchFamily="34"/>
                  </a:rPr>
                  <a:t>Solution</a:t>
                </a:r>
                <a:r>
                  <a:rPr lang="cs-CZ" sz="3400" dirty="0">
                    <a:latin typeface="Calibri"/>
                    <a:cs typeface="Arial" pitchFamily="34"/>
                  </a:rPr>
                  <a:t> (</a:t>
                </a:r>
                <a:r>
                  <a:rPr lang="cs-CZ" sz="3400" i="1" dirty="0" err="1">
                    <a:latin typeface="Calibri"/>
                    <a:cs typeface="Arial" pitchFamily="34"/>
                  </a:rPr>
                  <a:t>qualitative</a:t>
                </a:r>
                <a:r>
                  <a:rPr lang="cs-CZ" sz="3400" dirty="0">
                    <a:latin typeface="Calibri"/>
                    <a:cs typeface="Arial" pitchFamily="34"/>
                  </a:rPr>
                  <a:t>) – </a:t>
                </a:r>
                <a:r>
                  <a:rPr lang="cs-CZ" sz="3400" dirty="0" err="1">
                    <a:latin typeface="Calibri"/>
                    <a:cs typeface="Arial" pitchFamily="34"/>
                  </a:rPr>
                  <a:t>phase</a:t>
                </a:r>
                <a:r>
                  <a:rPr lang="cs-CZ" sz="3400" dirty="0">
                    <a:latin typeface="Calibri"/>
                    <a:cs typeface="Arial" pitchFamily="34"/>
                  </a:rPr>
                  <a:t> diagram</a:t>
                </a:r>
              </a:p>
            </p:txBody>
          </p:sp>
        </mc:Choice>
        <mc:Fallback xmlns="">
          <p:sp>
            <p:nvSpPr>
              <p:cNvPr id="3" name="Zástupný symbol pro tex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31797" y="1187549"/>
                <a:ext cx="9505059" cy="4955203"/>
              </a:xfrm>
              <a:blipFill>
                <a:blip r:embed="rId3"/>
                <a:stretch>
                  <a:fillRect l="-1219" t="-2583" r="-513" b="-430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998" y="594029"/>
            <a:ext cx="9071643" cy="677108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cs-CZ" dirty="0" err="1"/>
              <a:t>Equilibrium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text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359793" y="1691606"/>
                <a:ext cx="9215999" cy="3038010"/>
              </a:xfrm>
            </p:spPr>
            <p:txBody>
              <a:bodyPr>
                <a:spAutoFit/>
              </a:bodyPr>
              <a:lstStyle/>
              <a:p>
                <a:r>
                  <a:rPr lang="cs-CZ" b="1" dirty="0">
                    <a:latin typeface="+mj-lt"/>
                  </a:rPr>
                  <a:t>Equilibrium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  <m:r>
                          <a:rPr lang="cs-CZ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cs-CZ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cs-CZ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cs-CZ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s-CZ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cs-CZ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cs-CZ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cs-CZ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=…</m:t>
                    </m:r>
                    <m:r>
                      <a:rPr lang="cs-CZ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cs-CZ" b="0" i="0" smtClean="0">
                            <a:latin typeface="Cambria Math"/>
                          </a:rPr>
                          <m:t>y</m:t>
                        </m:r>
                      </m:e>
                      <m:sup>
                        <m:r>
                          <a:rPr lang="cs-CZ" b="0" i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cs-CZ" b="0" dirty="0">
                  <a:latin typeface="+mj-lt"/>
                </a:endParaRPr>
              </a:p>
              <a:p>
                <a:pPr lvl="1"/>
                <a:r>
                  <a:rPr lang="cs-CZ" dirty="0" err="1">
                    <a:latin typeface="+mj-lt"/>
                  </a:rPr>
                  <a:t>How</a:t>
                </a:r>
                <a:r>
                  <a:rPr lang="cs-CZ" dirty="0">
                    <a:latin typeface="+mj-lt"/>
                  </a:rPr>
                  <a:t> to </a:t>
                </a:r>
                <a:r>
                  <a:rPr lang="cs-CZ" dirty="0" err="1">
                    <a:latin typeface="+mj-lt"/>
                  </a:rPr>
                  <a:t>find</a:t>
                </a:r>
                <a:r>
                  <a:rPr lang="cs-CZ" dirty="0">
                    <a:latin typeface="+mj-lt"/>
                  </a:rPr>
                  <a:t> </a:t>
                </a:r>
                <a:r>
                  <a:rPr lang="cs-CZ" dirty="0" err="1">
                    <a:latin typeface="+mj-lt"/>
                  </a:rPr>
                  <a:t>the</a:t>
                </a:r>
                <a:r>
                  <a:rPr lang="cs-CZ" dirty="0">
                    <a:latin typeface="+mj-lt"/>
                  </a:rPr>
                  <a:t> </a:t>
                </a:r>
                <a:r>
                  <a:rPr lang="cs-CZ" dirty="0" err="1">
                    <a:latin typeface="+mj-lt"/>
                  </a:rPr>
                  <a:t>equilibrium</a:t>
                </a:r>
                <a:r>
                  <a:rPr lang="cs-CZ" dirty="0">
                    <a:latin typeface="+mj-lt"/>
                  </a:rPr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>
                        <a:latin typeface="Cambria Math"/>
                      </a:rPr>
                      <m:t>=</m:t>
                    </m:r>
                    <m:r>
                      <a:rPr lang="cs-CZ" i="1">
                        <a:latin typeface="Cambria Math"/>
                      </a:rPr>
                      <m:t>𝑓</m:t>
                    </m:r>
                    <m:r>
                      <a:rPr lang="cs-CZ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i="1">
                            <a:latin typeface="Cambria Math"/>
                          </a:rPr>
                          <m:t>𝑡</m:t>
                        </m:r>
                        <m:r>
                          <a:rPr lang="cs-CZ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cs-CZ">
                        <a:latin typeface="Cambria Math"/>
                      </a:rPr>
                      <m:t>)</m:t>
                    </m:r>
                  </m:oMath>
                </a14:m>
                <a:r>
                  <a:rPr lang="cs-CZ" dirty="0">
                    <a:latin typeface="+mj-lt"/>
                  </a:rPr>
                  <a:t> </a:t>
                </a:r>
                <a:r>
                  <a:rPr lang="cs-CZ" dirty="0">
                    <a:latin typeface="+mj-lt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cs-CZ" b="0" i="0" smtClean="0">
                            <a:latin typeface="Cambria Math"/>
                          </a:rPr>
                          <m:t>y</m:t>
                        </m:r>
                      </m:e>
                      <m:sup>
                        <m:r>
                          <a:rPr lang="cs-CZ" b="0" i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cs-CZ">
                        <a:latin typeface="Cambria Math"/>
                      </a:rPr>
                      <m:t>=</m:t>
                    </m:r>
                    <m:r>
                      <a:rPr lang="cs-CZ" i="1">
                        <a:latin typeface="Cambria Math"/>
                      </a:rPr>
                      <m:t>𝑓</m:t>
                    </m:r>
                    <m:r>
                      <a:rPr lang="cs-CZ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cs-CZ" b="0" i="0" smtClean="0">
                            <a:latin typeface="Cambria Math"/>
                          </a:rPr>
                          <m:t>y</m:t>
                        </m:r>
                      </m:e>
                      <m:sup>
                        <m:r>
                          <a:rPr lang="cs-CZ" b="0" i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cs-CZ">
                        <a:latin typeface="Cambria Math"/>
                      </a:rPr>
                      <m:t>)</m:t>
                    </m:r>
                  </m:oMath>
                </a14:m>
                <a:r>
                  <a:rPr lang="cs-CZ" sz="2400" dirty="0">
                    <a:latin typeface="+mj-lt"/>
                    <a:cs typeface="Arial" pitchFamily="34"/>
                  </a:rPr>
                  <a:t> </a:t>
                </a:r>
              </a:p>
              <a:p>
                <a:pPr lvl="1"/>
                <a:r>
                  <a:rPr lang="cs-CZ" dirty="0">
                    <a:latin typeface="+mj-lt"/>
                    <a:cs typeface="Arial" pitchFamily="34"/>
                  </a:rPr>
                  <a:t>And </a:t>
                </a:r>
                <a:r>
                  <a:rPr lang="cs-CZ" dirty="0" err="1">
                    <a:latin typeface="+mj-lt"/>
                    <a:cs typeface="Arial" pitchFamily="34"/>
                  </a:rPr>
                  <a:t>solve</a:t>
                </a:r>
                <a:r>
                  <a:rPr lang="cs-CZ" dirty="0">
                    <a:latin typeface="+mj-lt"/>
                    <a:cs typeface="Arial" pitchFamily="34"/>
                  </a:rPr>
                  <a:t> </a:t>
                </a:r>
                <a:r>
                  <a:rPr lang="cs-CZ" dirty="0" err="1">
                    <a:latin typeface="+mj-lt"/>
                    <a:cs typeface="Arial" pitchFamily="34"/>
                  </a:rPr>
                  <a:t>for</a:t>
                </a:r>
                <a:r>
                  <a:rPr lang="cs-CZ" sz="2400" b="1" dirty="0">
                    <a:latin typeface="+mj-lt"/>
                    <a:cs typeface="Arial" pitchFamily="34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32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cs-CZ" sz="320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cs-CZ" dirty="0">
                  <a:latin typeface="+mj-lt"/>
                </a:endParaRPr>
              </a:p>
              <a:p>
                <a:endParaRPr lang="cs-CZ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Zástupný symbol pro tex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59793" y="1691606"/>
                <a:ext cx="9215999" cy="3038010"/>
              </a:xfrm>
              <a:blipFill>
                <a:blip r:embed="rId3"/>
                <a:stretch>
                  <a:fillRect l="-66" t="-3808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468355" y="251441"/>
            <a:ext cx="9071643" cy="677104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cs-CZ"/>
              <a:t>Economic example</a:t>
            </a:r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499683" y="1259558"/>
            <a:ext cx="9071643" cy="4524314"/>
          </a:xfrm>
        </p:spPr>
        <p:txBody>
          <a:bodyPr>
            <a:spAutoFit/>
          </a:bodyPr>
          <a:lstStyle/>
          <a:p>
            <a:pPr marL="457200" lvl="0" indent="-457200"/>
            <a:r>
              <a:rPr lang="cs-CZ" b="1"/>
              <a:t>C</a:t>
            </a:r>
            <a:r>
              <a:rPr lang="en-US" b="1"/>
              <a:t>obweb model </a:t>
            </a:r>
            <a:endParaRPr lang="cs-CZ" b="1"/>
          </a:p>
          <a:p>
            <a:pPr marL="889199" lvl="1" indent="-457200"/>
            <a:r>
              <a:rPr lang="en-US"/>
              <a:t>Demand-Supply model in discrete time</a:t>
            </a:r>
          </a:p>
          <a:p>
            <a:pPr marL="457200" lvl="0" indent="-457200"/>
            <a:r>
              <a:rPr lang="en-US" i="1">
                <a:latin typeface="Times New Roman" pitchFamily="18"/>
              </a:rPr>
              <a:t>q</a:t>
            </a:r>
            <a:r>
              <a:rPr lang="en-US" i="1" baseline="33000">
                <a:latin typeface="Times New Roman" pitchFamily="18"/>
              </a:rPr>
              <a:t>d</a:t>
            </a:r>
            <a:r>
              <a:rPr lang="en-US" i="1" baseline="-33000">
                <a:latin typeface="Times New Roman" pitchFamily="18"/>
              </a:rPr>
              <a:t>t</a:t>
            </a:r>
            <a:r>
              <a:rPr lang="en-US" i="1">
                <a:latin typeface="Times New Roman" pitchFamily="18"/>
              </a:rPr>
              <a:t>=a-bp</a:t>
            </a:r>
            <a:r>
              <a:rPr lang="en-US" i="1" baseline="-33000">
                <a:latin typeface="Times New Roman" pitchFamily="18"/>
              </a:rPr>
              <a:t>t	</a:t>
            </a:r>
            <a:r>
              <a:rPr lang="en-US" i="1">
                <a:latin typeface="Times New Roman" pitchFamily="18"/>
              </a:rPr>
              <a:t>a,b&gt;0</a:t>
            </a:r>
          </a:p>
          <a:p>
            <a:pPr marL="457200" lvl="0" indent="-457200"/>
            <a:r>
              <a:rPr lang="en-US" i="1">
                <a:latin typeface="Times New Roman" pitchFamily="18"/>
              </a:rPr>
              <a:t>q</a:t>
            </a:r>
            <a:r>
              <a:rPr lang="en-US" i="1" baseline="33000">
                <a:latin typeface="Times New Roman" pitchFamily="18"/>
              </a:rPr>
              <a:t>s</a:t>
            </a:r>
            <a:r>
              <a:rPr lang="en-US" i="1" baseline="-33000">
                <a:latin typeface="Times New Roman" pitchFamily="18"/>
              </a:rPr>
              <a:t>t</a:t>
            </a:r>
            <a:r>
              <a:rPr lang="en-US" i="1">
                <a:latin typeface="Times New Roman" pitchFamily="18"/>
              </a:rPr>
              <a:t>=c+dp</a:t>
            </a:r>
            <a:r>
              <a:rPr lang="en-US" i="1" baseline="-33000">
                <a:latin typeface="Times New Roman" pitchFamily="18"/>
              </a:rPr>
              <a:t>t-1	</a:t>
            </a:r>
            <a:r>
              <a:rPr lang="en-US" i="1">
                <a:latin typeface="Times New Roman" pitchFamily="18"/>
              </a:rPr>
              <a:t>c,d&gt;0</a:t>
            </a:r>
          </a:p>
          <a:p>
            <a:pPr marL="457200" lvl="0" indent="-457200"/>
            <a:r>
              <a:rPr lang="en-US" i="1">
                <a:latin typeface="Times New Roman" pitchFamily="18"/>
              </a:rPr>
              <a:t>q</a:t>
            </a:r>
            <a:r>
              <a:rPr lang="en-US" i="1" baseline="33000">
                <a:latin typeface="Times New Roman" pitchFamily="18"/>
              </a:rPr>
              <a:t>s</a:t>
            </a:r>
            <a:r>
              <a:rPr lang="en-US" i="1">
                <a:latin typeface="Times New Roman" pitchFamily="18"/>
              </a:rPr>
              <a:t>=q</a:t>
            </a:r>
            <a:r>
              <a:rPr lang="en-US" i="1" baseline="33000">
                <a:latin typeface="Times New Roman" pitchFamily="18"/>
              </a:rPr>
              <a:t>d</a:t>
            </a:r>
          </a:p>
          <a:p>
            <a:pPr marL="457200" lvl="0" indent="-457200"/>
            <a:r>
              <a:rPr lang="en-US" i="1">
                <a:latin typeface="Times New Roman" pitchFamily="18"/>
              </a:rPr>
              <a:t>a-bp</a:t>
            </a:r>
            <a:r>
              <a:rPr lang="en-US" i="1" baseline="-33000">
                <a:latin typeface="Times New Roman" pitchFamily="18"/>
              </a:rPr>
              <a:t>t</a:t>
            </a:r>
            <a:r>
              <a:rPr lang="en-US" i="1">
                <a:latin typeface="Times New Roman" pitchFamily="18"/>
              </a:rPr>
              <a:t>=c+dp</a:t>
            </a:r>
            <a:r>
              <a:rPr lang="en-US" i="1" baseline="-33000">
                <a:latin typeface="Times New Roman" pitchFamily="18"/>
              </a:rPr>
              <a:t>t-1</a:t>
            </a:r>
            <a:r>
              <a:rPr lang="en-US" i="1">
                <a:latin typeface="Times New Roman" pitchFamily="18"/>
              </a:rPr>
              <a:t>.</a:t>
            </a:r>
          </a:p>
          <a:p>
            <a:pPr marL="457200" lvl="0" indent="-457200"/>
            <a:r>
              <a:rPr lang="en-US"/>
              <a:t>Find equilibrium </a:t>
            </a:r>
            <a:r>
              <a:rPr lang="en-US" i="1">
                <a:latin typeface="Times New Roman" pitchFamily="18"/>
              </a:rPr>
              <a:t>p*</a:t>
            </a:r>
            <a:endParaRPr lang="en-US"/>
          </a:p>
        </p:txBody>
      </p:sp>
      <p:pic>
        <p:nvPicPr>
          <p:cNvPr id="4" name="Obrázek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59999" y="2340004"/>
            <a:ext cx="4679999" cy="459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468355" y="251441"/>
            <a:ext cx="9071643" cy="677104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cs-CZ"/>
              <a:t>Economic example</a:t>
            </a:r>
          </a:p>
        </p:txBody>
      </p:sp>
      <p:sp>
        <p:nvSpPr>
          <p:cNvPr id="3" name="Zástupný symbol pro text 2"/>
          <p:cNvSpPr txBox="1">
            <a:spLocks noGrp="1"/>
          </p:cNvSpPr>
          <p:nvPr>
            <p:ph type="body" idx="4294967295"/>
          </p:nvPr>
        </p:nvSpPr>
        <p:spPr>
          <a:xfrm>
            <a:off x="499683" y="1259558"/>
            <a:ext cx="9071643" cy="3752309"/>
          </a:xfrm>
        </p:spPr>
        <p:txBody>
          <a:bodyPr>
            <a:spAutoFit/>
          </a:bodyPr>
          <a:lstStyle/>
          <a:p>
            <a:pPr marL="457200" lvl="0" indent="-457200"/>
            <a:r>
              <a:rPr lang="cs-CZ" b="1" dirty="0"/>
              <a:t>C</a:t>
            </a:r>
            <a:r>
              <a:rPr lang="en-US" b="1" dirty="0" err="1"/>
              <a:t>obweb</a:t>
            </a:r>
            <a:r>
              <a:rPr lang="en-US" b="1" dirty="0"/>
              <a:t> model </a:t>
            </a:r>
            <a:endParaRPr lang="cs-CZ" b="1" dirty="0"/>
          </a:p>
          <a:p>
            <a:pPr marL="889199" lvl="1" indent="-457200"/>
            <a:r>
              <a:rPr lang="en-US" dirty="0"/>
              <a:t>Demand-Supply model in discrete time</a:t>
            </a:r>
          </a:p>
          <a:p>
            <a:pPr marL="457200" lvl="0" indent="-457200"/>
            <a:r>
              <a:rPr lang="en-US" i="1" dirty="0" err="1">
                <a:latin typeface="Times New Roman" pitchFamily="18"/>
              </a:rPr>
              <a:t>q</a:t>
            </a:r>
            <a:r>
              <a:rPr lang="en-US" i="1" baseline="33000" dirty="0" err="1">
                <a:latin typeface="Times New Roman" pitchFamily="18"/>
              </a:rPr>
              <a:t>d</a:t>
            </a:r>
            <a:r>
              <a:rPr lang="en-US" i="1" baseline="-33000" dirty="0" err="1">
                <a:latin typeface="Times New Roman" pitchFamily="18"/>
              </a:rPr>
              <a:t>t</a:t>
            </a:r>
            <a:r>
              <a:rPr lang="en-US" i="1" dirty="0">
                <a:latin typeface="Times New Roman" pitchFamily="18"/>
              </a:rPr>
              <a:t>=</a:t>
            </a:r>
            <a:r>
              <a:rPr lang="cs-CZ" i="1" dirty="0">
                <a:latin typeface="Times New Roman" pitchFamily="18"/>
              </a:rPr>
              <a:t>4</a:t>
            </a:r>
            <a:r>
              <a:rPr lang="en-US" i="1" dirty="0">
                <a:latin typeface="Times New Roman" pitchFamily="18"/>
              </a:rPr>
              <a:t>-</a:t>
            </a:r>
            <a:r>
              <a:rPr lang="cs-CZ" i="1" dirty="0">
                <a:latin typeface="Times New Roman" pitchFamily="18"/>
              </a:rPr>
              <a:t>2</a:t>
            </a:r>
            <a:r>
              <a:rPr lang="en-US" i="1" dirty="0" err="1">
                <a:latin typeface="Times New Roman" pitchFamily="18"/>
              </a:rPr>
              <a:t>p</a:t>
            </a:r>
            <a:r>
              <a:rPr lang="en-US" i="1" baseline="-33000" dirty="0" err="1">
                <a:latin typeface="Times New Roman" pitchFamily="18"/>
              </a:rPr>
              <a:t>t</a:t>
            </a:r>
            <a:r>
              <a:rPr lang="en-US" i="1" baseline="-33000" dirty="0">
                <a:latin typeface="Times New Roman" pitchFamily="18"/>
              </a:rPr>
              <a:t>	</a:t>
            </a:r>
            <a:endParaRPr lang="cs-CZ" i="1" baseline="-33000" dirty="0">
              <a:latin typeface="Times New Roman" pitchFamily="18"/>
            </a:endParaRPr>
          </a:p>
          <a:p>
            <a:pPr marL="457200" lvl="0" indent="-457200"/>
            <a:r>
              <a:rPr lang="en-US" i="1" dirty="0" err="1">
                <a:latin typeface="Times New Roman" pitchFamily="18"/>
              </a:rPr>
              <a:t>q</a:t>
            </a:r>
            <a:r>
              <a:rPr lang="en-US" i="1" baseline="33000" dirty="0" err="1">
                <a:latin typeface="Times New Roman" pitchFamily="18"/>
              </a:rPr>
              <a:t>s</a:t>
            </a:r>
            <a:r>
              <a:rPr lang="en-US" i="1" baseline="-33000" dirty="0" err="1">
                <a:latin typeface="Times New Roman" pitchFamily="18"/>
              </a:rPr>
              <a:t>t</a:t>
            </a:r>
            <a:r>
              <a:rPr lang="en-US" i="1" dirty="0">
                <a:latin typeface="Times New Roman" pitchFamily="18"/>
              </a:rPr>
              <a:t>=</a:t>
            </a:r>
            <a:r>
              <a:rPr lang="cs-CZ" i="1" dirty="0">
                <a:latin typeface="Times New Roman" pitchFamily="18"/>
              </a:rPr>
              <a:t>2</a:t>
            </a:r>
            <a:r>
              <a:rPr lang="en-US" i="1" dirty="0">
                <a:latin typeface="Times New Roman" pitchFamily="18"/>
              </a:rPr>
              <a:t>+p</a:t>
            </a:r>
            <a:r>
              <a:rPr lang="en-US" i="1" baseline="-33000" dirty="0">
                <a:latin typeface="Times New Roman" pitchFamily="18"/>
              </a:rPr>
              <a:t>t-1</a:t>
            </a:r>
            <a:endParaRPr lang="cs-CZ" i="1" baseline="-33000" dirty="0">
              <a:latin typeface="Times New Roman" pitchFamily="18"/>
            </a:endParaRPr>
          </a:p>
          <a:p>
            <a:pPr marL="457200" lvl="0" indent="-457200"/>
            <a:r>
              <a:rPr lang="en-US" i="1" baseline="-33000" dirty="0">
                <a:latin typeface="Times New Roman" pitchFamily="18"/>
              </a:rPr>
              <a:t>	</a:t>
            </a:r>
            <a:r>
              <a:rPr lang="en-US" i="1" dirty="0">
                <a:latin typeface="Times New Roman" pitchFamily="18"/>
              </a:rPr>
              <a:t>p</a:t>
            </a:r>
            <a:r>
              <a:rPr lang="cs-CZ" i="1" baseline="-33000" dirty="0">
                <a:latin typeface="Times New Roman" pitchFamily="18"/>
              </a:rPr>
              <a:t>0</a:t>
            </a:r>
            <a:r>
              <a:rPr lang="cs-CZ" i="1" dirty="0">
                <a:latin typeface="Times New Roman" pitchFamily="18"/>
              </a:rPr>
              <a:t> =</a:t>
            </a:r>
            <a:r>
              <a:rPr lang="cs-CZ" dirty="0">
                <a:latin typeface="Times New Roman" pitchFamily="18"/>
              </a:rPr>
              <a:t>1.5</a:t>
            </a:r>
            <a:endParaRPr lang="cs-CZ" baseline="-33000" dirty="0">
              <a:latin typeface="Times New Roman" pitchFamily="18"/>
            </a:endParaRPr>
          </a:p>
          <a:p>
            <a:pPr marL="457200" lvl="0" indent="-457200"/>
            <a:r>
              <a:rPr lang="cs-CZ" dirty="0" err="1"/>
              <a:t>Draw</a:t>
            </a:r>
            <a:r>
              <a:rPr lang="cs-CZ" dirty="0"/>
              <a:t> </a:t>
            </a:r>
            <a:r>
              <a:rPr lang="cs-CZ" dirty="0" err="1"/>
              <a:t>phase</a:t>
            </a:r>
            <a:r>
              <a:rPr lang="cs-CZ" dirty="0"/>
              <a:t> diagram.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4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 idx="4294967295"/>
          </p:nvPr>
        </p:nvSpPr>
        <p:spPr>
          <a:xfrm>
            <a:off x="503809" y="323452"/>
            <a:ext cx="9071643" cy="677108"/>
          </a:xfrm>
        </p:spPr>
        <p:txBody>
          <a:bodyPr>
            <a:spAutoFit/>
          </a:bodyPr>
          <a:lstStyle/>
          <a:p>
            <a:pPr lvl="0">
              <a:buNone/>
            </a:pPr>
            <a:r>
              <a:rPr lang="cs-CZ" dirty="0" err="1"/>
              <a:t>Equilibrium</a:t>
            </a:r>
            <a:r>
              <a:rPr lang="cs-CZ" dirty="0"/>
              <a:t> and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text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359793" y="1259559"/>
                <a:ext cx="9215999" cy="5637441"/>
              </a:xfrm>
            </p:spPr>
            <p:txBody>
              <a:bodyPr>
                <a:spAutoFit/>
              </a:bodyPr>
              <a:lstStyle/>
              <a:p>
                <a:r>
                  <a:rPr lang="cs-CZ" sz="2800" dirty="0">
                    <a:latin typeface="+mj-lt"/>
                  </a:rPr>
                  <a:t>Fixed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cs-CZ" sz="2800">
                            <a:latin typeface="Cambria Math"/>
                          </a:rPr>
                          <m:t>y</m:t>
                        </m:r>
                      </m:e>
                      <m:sup>
                        <m:r>
                          <a:rPr lang="cs-CZ" sz="280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is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b="1" dirty="0" err="1">
                    <a:latin typeface="+mj-lt"/>
                  </a:rPr>
                  <a:t>stable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if</a:t>
                </a:r>
                <a:r>
                  <a:rPr lang="cs-CZ" sz="2800" dirty="0">
                    <a:latin typeface="+mj-lt"/>
                  </a:rPr>
                  <a:t> and </a:t>
                </a:r>
                <a:r>
                  <a:rPr lang="cs-CZ" sz="2800" dirty="0" err="1">
                    <a:latin typeface="+mj-lt"/>
                  </a:rPr>
                  <a:t>only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if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there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exists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some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neighborhood</a:t>
                </a:r>
                <a:r>
                  <a:rPr lang="cs-CZ" sz="2800" dirty="0">
                    <a:latin typeface="+mj-lt"/>
                  </a:rPr>
                  <a:t> such </a:t>
                </a:r>
                <a:r>
                  <a:rPr lang="cs-CZ" sz="2800" dirty="0" err="1">
                    <a:latin typeface="+mj-lt"/>
                  </a:rPr>
                  <a:t>that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if</a:t>
                </a:r>
                <a:r>
                  <a:rPr lang="cs-CZ" sz="2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sz="2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cs-CZ" sz="2800" i="1">
                        <a:latin typeface="Cambria Math"/>
                      </a:rPr>
                      <m:t> </m:t>
                    </m:r>
                  </m:oMath>
                </a14:m>
                <a:r>
                  <a:rPr lang="cs-CZ" sz="2800" dirty="0" err="1">
                    <a:latin typeface="+mj-lt"/>
                  </a:rPr>
                  <a:t>belongs</a:t>
                </a:r>
                <a:r>
                  <a:rPr lang="cs-CZ" sz="2800" dirty="0">
                    <a:latin typeface="+mj-lt"/>
                  </a:rPr>
                  <a:t> to </a:t>
                </a:r>
                <a:r>
                  <a:rPr lang="cs-CZ" sz="2800" dirty="0" err="1">
                    <a:latin typeface="+mj-lt"/>
                  </a:rPr>
                  <a:t>this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neghborhood</a:t>
                </a:r>
                <a:r>
                  <a:rPr lang="cs-CZ" sz="2800" dirty="0">
                    <a:latin typeface="+mj-lt"/>
                  </a:rPr>
                  <a:t>, </a:t>
                </a:r>
                <a:r>
                  <a:rPr lang="cs-CZ" sz="2800" dirty="0" err="1">
                    <a:latin typeface="+mj-lt"/>
                  </a:rPr>
                  <a:t>it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will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always</a:t>
                </a:r>
                <a:r>
                  <a:rPr lang="cs-CZ" sz="2800" dirty="0">
                    <a:latin typeface="+mj-lt"/>
                  </a:rPr>
                  <a:t> (for </a:t>
                </a:r>
                <a14:m>
                  <m:oMath xmlns:m="http://schemas.openxmlformats.org/officeDocument/2006/math">
                    <m:r>
                      <a:rPr lang="cs-CZ" sz="2800" i="1">
                        <a:latin typeface="Cambria Math"/>
                      </a:rPr>
                      <m:t>𝑡</m:t>
                    </m:r>
                    <m:r>
                      <a:rPr lang="cs-CZ" sz="2800" i="1">
                        <a:latin typeface="Cambria Math"/>
                      </a:rPr>
                      <m:t> →∞)</m:t>
                    </m:r>
                  </m:oMath>
                </a14:m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stay</a:t>
                </a:r>
                <a:r>
                  <a:rPr lang="cs-CZ" sz="2800" dirty="0">
                    <a:latin typeface="+mj-lt"/>
                  </a:rPr>
                  <a:t> in </a:t>
                </a:r>
                <a:r>
                  <a:rPr lang="cs-CZ" sz="2800" dirty="0" err="1">
                    <a:latin typeface="+mj-lt"/>
                  </a:rPr>
                  <a:t>this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neighborhood</a:t>
                </a:r>
                <a:r>
                  <a:rPr lang="cs-CZ" sz="2800" dirty="0">
                    <a:latin typeface="+mj-lt"/>
                  </a:rPr>
                  <a:t> (</a:t>
                </a:r>
                <a:r>
                  <a:rPr lang="cs-CZ" sz="2800" dirty="0" err="1">
                    <a:latin typeface="+mj-lt"/>
                  </a:rPr>
                  <a:t>i.e</a:t>
                </a:r>
                <a:r>
                  <a:rPr lang="cs-CZ" sz="2800" dirty="0">
                    <a:latin typeface="+mj-lt"/>
                  </a:rPr>
                  <a:t>. </a:t>
                </a:r>
                <a:r>
                  <a:rPr lang="cs-CZ" sz="2800" dirty="0" err="1">
                    <a:latin typeface="+mj-lt"/>
                  </a:rPr>
                  <a:t>does</a:t>
                </a:r>
                <a:r>
                  <a:rPr lang="cs-CZ" sz="2800" dirty="0">
                    <a:latin typeface="+mj-lt"/>
                  </a:rPr>
                  <a:t> not </a:t>
                </a:r>
                <a:r>
                  <a:rPr lang="cs-CZ" sz="2800" dirty="0" err="1">
                    <a:latin typeface="+mj-lt"/>
                  </a:rPr>
                  <a:t>have</a:t>
                </a:r>
                <a:r>
                  <a:rPr lang="cs-CZ" sz="2800" dirty="0">
                    <a:latin typeface="+mj-lt"/>
                  </a:rPr>
                  <a:t> to </a:t>
                </a:r>
                <a:r>
                  <a:rPr lang="cs-CZ" sz="2800" dirty="0" err="1">
                    <a:latin typeface="+mj-lt"/>
                  </a:rPr>
                  <a:t>converge</a:t>
                </a:r>
                <a:r>
                  <a:rPr lang="cs-CZ" sz="2800" dirty="0">
                    <a:latin typeface="+mj-lt"/>
                  </a:rPr>
                  <a:t>)</a:t>
                </a:r>
              </a:p>
              <a:p>
                <a:r>
                  <a:rPr lang="cs-CZ" sz="2800" dirty="0" err="1">
                    <a:latin typeface="+mj-lt"/>
                  </a:rPr>
                  <a:t>Fixed</a:t>
                </a:r>
                <a:r>
                  <a:rPr lang="cs-CZ" sz="2800" dirty="0">
                    <a:latin typeface="+mj-lt"/>
                  </a:rPr>
                  <a:t> point </a:t>
                </a:r>
                <a:r>
                  <a:rPr lang="cs-CZ" sz="2800" dirty="0" err="1">
                    <a:latin typeface="+mj-lt"/>
                  </a:rPr>
                  <a:t>is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b="1" dirty="0" err="1">
                    <a:latin typeface="+mj-lt"/>
                  </a:rPr>
                  <a:t>asymptotically</a:t>
                </a:r>
                <a:r>
                  <a:rPr lang="cs-CZ" sz="2800" b="1" dirty="0">
                    <a:latin typeface="+mj-lt"/>
                  </a:rPr>
                  <a:t> </a:t>
                </a:r>
                <a:r>
                  <a:rPr lang="cs-CZ" sz="2800" b="1" dirty="0" err="1">
                    <a:latin typeface="+mj-lt"/>
                  </a:rPr>
                  <a:t>stable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if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it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is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stable</a:t>
                </a:r>
                <a:r>
                  <a:rPr lang="cs-CZ" sz="2800" dirty="0">
                    <a:latin typeface="+mj-lt"/>
                  </a:rPr>
                  <a:t> and </a:t>
                </a:r>
                <a:r>
                  <a:rPr lang="cs-CZ" sz="2800" dirty="0" err="1">
                    <a:latin typeface="+mj-lt"/>
                  </a:rPr>
                  <a:t>furthermore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if</a:t>
                </a:r>
                <a:r>
                  <a:rPr lang="cs-CZ" sz="2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cs-CZ" sz="2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is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close</a:t>
                </a:r>
                <a:r>
                  <a:rPr lang="cs-CZ" sz="2800" dirty="0">
                    <a:latin typeface="+mj-lt"/>
                  </a:rPr>
                  <a:t> to </a:t>
                </a:r>
                <a:r>
                  <a:rPr lang="cs-CZ" sz="2800" dirty="0" err="1">
                    <a:latin typeface="+mj-lt"/>
                  </a:rPr>
                  <a:t>fixed</a:t>
                </a:r>
                <a:r>
                  <a:rPr lang="cs-CZ" sz="2800" dirty="0">
                    <a:latin typeface="+mj-lt"/>
                  </a:rPr>
                  <a:t> point </a:t>
                </a:r>
                <a:r>
                  <a:rPr lang="cs-CZ" sz="2800" dirty="0" err="1">
                    <a:latin typeface="+mj-lt"/>
                  </a:rPr>
                  <a:t>then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it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will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b="1" dirty="0" err="1">
                    <a:latin typeface="+mj-lt"/>
                  </a:rPr>
                  <a:t>converge</a:t>
                </a:r>
                <a:r>
                  <a:rPr lang="cs-CZ" sz="2800" dirty="0">
                    <a:latin typeface="+mj-lt"/>
                  </a:rPr>
                  <a:t> to </a:t>
                </a:r>
                <a:r>
                  <a:rPr lang="cs-CZ" sz="2800" dirty="0" err="1">
                    <a:latin typeface="+mj-lt"/>
                  </a:rPr>
                  <a:t>the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equilibrium</a:t>
                </a:r>
                <a:r>
                  <a:rPr lang="cs-CZ" sz="2800" dirty="0">
                    <a:latin typeface="+mj-lt"/>
                  </a:rPr>
                  <a:t> (</a:t>
                </a:r>
                <a:r>
                  <a:rPr lang="cs-CZ" sz="2800" b="1" dirty="0" err="1">
                    <a:latin typeface="+mj-lt"/>
                  </a:rPr>
                  <a:t>attractor</a:t>
                </a:r>
                <a:r>
                  <a:rPr lang="cs-CZ" sz="2800" dirty="0">
                    <a:latin typeface="+mj-lt"/>
                  </a:rPr>
                  <a:t>)</a:t>
                </a:r>
              </a:p>
              <a:p>
                <a:r>
                  <a:rPr lang="cs-CZ" sz="2800" dirty="0" err="1">
                    <a:latin typeface="+mj-lt"/>
                  </a:rPr>
                  <a:t>Equilibrium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that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is</a:t>
                </a:r>
                <a:r>
                  <a:rPr lang="cs-CZ" sz="2800" dirty="0">
                    <a:latin typeface="+mj-lt"/>
                  </a:rPr>
                  <a:t> not </a:t>
                </a:r>
                <a:r>
                  <a:rPr lang="cs-CZ" sz="2800" dirty="0" err="1">
                    <a:latin typeface="+mj-lt"/>
                  </a:rPr>
                  <a:t>stable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is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b="1" dirty="0" err="1">
                    <a:latin typeface="+mj-lt"/>
                  </a:rPr>
                  <a:t>unstable</a:t>
                </a:r>
                <a:r>
                  <a:rPr lang="cs-CZ" sz="2800" dirty="0">
                    <a:latin typeface="+mj-lt"/>
                  </a:rPr>
                  <a:t> (</a:t>
                </a:r>
                <a:r>
                  <a:rPr lang="cs-CZ" sz="2800" dirty="0" err="1">
                    <a:latin typeface="+mj-lt"/>
                  </a:rPr>
                  <a:t>repellor</a:t>
                </a:r>
                <a:r>
                  <a:rPr lang="cs-CZ" sz="2800" dirty="0">
                    <a:latin typeface="+mj-lt"/>
                  </a:rPr>
                  <a:t>)</a:t>
                </a:r>
              </a:p>
              <a:p>
                <a:r>
                  <a:rPr lang="cs-CZ" sz="2800" b="1" dirty="0" err="1">
                    <a:latin typeface="+mj-lt"/>
                  </a:rPr>
                  <a:t>Cyclical</a:t>
                </a:r>
                <a:r>
                  <a:rPr lang="cs-CZ" sz="2800" b="1" dirty="0">
                    <a:latin typeface="+mj-lt"/>
                  </a:rPr>
                  <a:t> </a:t>
                </a:r>
                <a:r>
                  <a:rPr lang="cs-CZ" sz="2800" b="1" dirty="0" err="1">
                    <a:latin typeface="+mj-lt"/>
                  </a:rPr>
                  <a:t>behavior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is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also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possible</a:t>
                </a:r>
                <a:r>
                  <a:rPr lang="cs-CZ" sz="2800" dirty="0">
                    <a:latin typeface="+mj-lt"/>
                  </a:rPr>
                  <a:t> (</a:t>
                </a:r>
                <a:r>
                  <a:rPr lang="cs-CZ" sz="2800" dirty="0" err="1">
                    <a:latin typeface="+mj-lt"/>
                  </a:rPr>
                  <a:t>stable</a:t>
                </a:r>
                <a:r>
                  <a:rPr lang="cs-CZ" sz="2800" dirty="0">
                    <a:latin typeface="+mj-lt"/>
                  </a:rPr>
                  <a:t> but not </a:t>
                </a:r>
                <a:r>
                  <a:rPr lang="cs-CZ" sz="2800" dirty="0" err="1">
                    <a:latin typeface="+mj-lt"/>
                  </a:rPr>
                  <a:t>asymptotically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stable</a:t>
                </a:r>
                <a:r>
                  <a:rPr lang="cs-CZ" sz="2800" dirty="0">
                    <a:latin typeface="+mj-lt"/>
                  </a:rPr>
                  <a:t> </a:t>
                </a:r>
                <a:r>
                  <a:rPr lang="cs-CZ" sz="2800" dirty="0" err="1">
                    <a:latin typeface="+mj-lt"/>
                  </a:rPr>
                  <a:t>equilibrium</a:t>
                </a:r>
                <a:r>
                  <a:rPr lang="cs-CZ" sz="2800" dirty="0">
                    <a:latin typeface="+mj-lt"/>
                  </a:rPr>
                  <a:t>)</a:t>
                </a:r>
                <a:endParaRPr lang="cs-CZ" sz="2800" i="1" dirty="0">
                  <a:latin typeface="Cambria Math"/>
                </a:endParaRPr>
              </a:p>
              <a:p>
                <a:pPr marL="10798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cs-CZ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cs-CZ" sz="2800" i="1">
                              <a:latin typeface="Cambria Math"/>
                            </a:rPr>
                            <m:t>𝑡</m:t>
                          </m:r>
                          <m:r>
                            <a:rPr lang="cs-CZ" sz="2800" i="1">
                              <a:latin typeface="Cambria Math"/>
                            </a:rPr>
                            <m:t>+</m:t>
                          </m:r>
                          <m:r>
                            <a:rPr lang="cs-CZ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cs-CZ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Zástupný symbol pro tex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59792" y="1259557"/>
                <a:ext cx="9215999" cy="5637441"/>
              </a:xfrm>
              <a:blipFill rotWithShape="1">
                <a:blip r:embed="rId3"/>
                <a:stretch>
                  <a:fillRect t="-1840" r="-205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739480"/>
      </p:ext>
    </p:extLst>
  </p:cSld>
  <p:clrMapOvr>
    <a:masterClrMapping/>
  </p:clrMapOvr>
</p:sld>
</file>

<file path=ppt/theme/theme1.xml><?xml version="1.0" encoding="utf-8"?>
<a:theme xmlns:a="http://schemas.openxmlformats.org/drawingml/2006/main" name="Výchozí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1046</Words>
  <Application>Microsoft Office PowerPoint</Application>
  <PresentationFormat>Vlastní</PresentationFormat>
  <Paragraphs>150</Paragraphs>
  <Slides>21</Slides>
  <Notes>21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StarSymbol</vt:lpstr>
      <vt:lpstr>Times New Roman</vt:lpstr>
      <vt:lpstr>Výchozí</vt:lpstr>
      <vt:lpstr>MMM</vt:lpstr>
      <vt:lpstr>Outline</vt:lpstr>
      <vt:lpstr>Basic Definitions 1</vt:lpstr>
      <vt:lpstr>Basic Definitions 2</vt:lpstr>
      <vt:lpstr>Basic Definitions 3</vt:lpstr>
      <vt:lpstr>Equilibrium</vt:lpstr>
      <vt:lpstr>Economic example</vt:lpstr>
      <vt:lpstr>Economic example</vt:lpstr>
      <vt:lpstr>Equilibrium and stability</vt:lpstr>
      <vt:lpstr>Equilibrium and stability  important simple case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Solution Methods: 2nd Order</vt:lpstr>
      <vt:lpstr>Solution Methods: 2nd Order - homogenous</vt:lpstr>
      <vt:lpstr>Prezentace aplikace PowerPoint</vt:lpstr>
      <vt:lpstr>Final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Dynamics I</dc:title>
  <dc:creator>Jaromír Baxa</dc:creator>
  <cp:lastModifiedBy>Josef Stráský</cp:lastModifiedBy>
  <cp:revision>69</cp:revision>
  <cp:lastPrinted>2020-10-15T12:48:09Z</cp:lastPrinted>
  <dcterms:created xsi:type="dcterms:W3CDTF">2006-10-13T11:51:30Z</dcterms:created>
  <dcterms:modified xsi:type="dcterms:W3CDTF">2022-11-03T13:00:53Z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