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66" r:id="rId11"/>
    <p:sldId id="267" r:id="rId12"/>
    <p:sldId id="270" r:id="rId13"/>
    <p:sldId id="269" r:id="rId14"/>
    <p:sldId id="271" r:id="rId15"/>
    <p:sldId id="272" r:id="rId16"/>
    <p:sldId id="274" r:id="rId1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1A8A-4E81-48E0-B651-0D00A129B594}" type="datetimeFigureOut">
              <a:rPr lang="cs-CZ" smtClean="0"/>
              <a:t>16.12.2021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322-B2F0-42BB-B890-F16FD6ECC5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918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1A8A-4E81-48E0-B651-0D00A129B594}" type="datetimeFigureOut">
              <a:rPr lang="cs-CZ" smtClean="0"/>
              <a:t>16.12.2021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322-B2F0-42BB-B890-F16FD6ECC5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094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1A8A-4E81-48E0-B651-0D00A129B594}" type="datetimeFigureOut">
              <a:rPr lang="cs-CZ" smtClean="0"/>
              <a:t>16.12.2021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322-B2F0-42BB-B890-F16FD6ECC5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293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1A8A-4E81-48E0-B651-0D00A129B594}" type="datetimeFigureOut">
              <a:rPr lang="cs-CZ" smtClean="0"/>
              <a:t>16.12.2021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322-B2F0-42BB-B890-F16FD6ECC5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912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1A8A-4E81-48E0-B651-0D00A129B594}" type="datetimeFigureOut">
              <a:rPr lang="cs-CZ" smtClean="0"/>
              <a:t>16.12.2021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322-B2F0-42BB-B890-F16FD6ECC5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180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1A8A-4E81-48E0-B651-0D00A129B594}" type="datetimeFigureOut">
              <a:rPr lang="cs-CZ" smtClean="0"/>
              <a:t>16.12.2021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322-B2F0-42BB-B890-F16FD6ECC5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718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1A8A-4E81-48E0-B651-0D00A129B594}" type="datetimeFigureOut">
              <a:rPr lang="cs-CZ" smtClean="0"/>
              <a:t>16.12.2021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322-B2F0-42BB-B890-F16FD6ECC5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574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1A8A-4E81-48E0-B651-0D00A129B594}" type="datetimeFigureOut">
              <a:rPr lang="cs-CZ" smtClean="0"/>
              <a:t>16.12.2021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322-B2F0-42BB-B890-F16FD6ECC5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250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1A8A-4E81-48E0-B651-0D00A129B594}" type="datetimeFigureOut">
              <a:rPr lang="cs-CZ" smtClean="0"/>
              <a:t>16.12.2021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322-B2F0-42BB-B890-F16FD6ECC5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187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1A8A-4E81-48E0-B651-0D00A129B594}" type="datetimeFigureOut">
              <a:rPr lang="cs-CZ" smtClean="0"/>
              <a:t>16.12.2021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322-B2F0-42BB-B890-F16FD6ECC5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44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1A8A-4E81-48E0-B651-0D00A129B594}" type="datetimeFigureOut">
              <a:rPr lang="cs-CZ" smtClean="0"/>
              <a:t>16.12.2021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322-B2F0-42BB-B890-F16FD6ECC5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793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61A8A-4E81-48E0-B651-0D00A129B594}" type="datetimeFigureOut">
              <a:rPr lang="cs-CZ" smtClean="0"/>
              <a:t>16.12.2021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26322-B2F0-42BB-B890-F16FD6ECC5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81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Heterogeneous</a:t>
            </a:r>
            <a:r>
              <a:rPr lang="cs-CZ" dirty="0"/>
              <a:t> </a:t>
            </a:r>
            <a:r>
              <a:rPr lang="cs-CZ" dirty="0" err="1"/>
              <a:t>agents</a:t>
            </a:r>
            <a:r>
              <a:rPr lang="cs-CZ" dirty="0"/>
              <a:t> </a:t>
            </a:r>
            <a:r>
              <a:rPr lang="cs-CZ" dirty="0" err="1"/>
              <a:t>models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Josef Stráský</a:t>
            </a:r>
          </a:p>
          <a:p>
            <a:r>
              <a:rPr lang="cs-CZ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12682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cs-CZ" sz="3600" dirty="0" err="1"/>
              <a:t>Agents</a:t>
            </a:r>
            <a:r>
              <a:rPr lang="cs-CZ" sz="3600" dirty="0"/>
              <a:t> - </a:t>
            </a:r>
            <a:r>
              <a:rPr lang="cs-CZ" sz="3600" dirty="0" err="1"/>
              <a:t>suppliers</a:t>
            </a:r>
            <a:endParaRPr lang="cs-CZ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363272" cy="5400600"/>
              </a:xfrm>
            </p:spPr>
            <p:txBody>
              <a:bodyPr>
                <a:normAutofit lnSpcReduction="10000"/>
              </a:bodyPr>
              <a:lstStyle/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cs-CZ" dirty="0"/>
                  <a:t>More </a:t>
                </a:r>
                <a:r>
                  <a:rPr lang="cs-CZ" dirty="0" err="1"/>
                  <a:t>properly</a:t>
                </a:r>
                <a:r>
                  <a:rPr lang="cs-CZ" dirty="0"/>
                  <a:t>: </a:t>
                </a:r>
                <a:endParaRPr lang="cs-CZ" b="0" i="1" dirty="0">
                  <a:latin typeface="Cambria Math"/>
                </a:endParaRPr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1,</m:t>
                        </m:r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  <m:r>
                          <a:rPr lang="cs-CZ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cs-CZ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cs-CZ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cs-CZ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cs-CZ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cs-CZ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cs-CZ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cs-CZ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cs-CZ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cs-CZ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cs-CZ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cs-CZ" b="0" i="1" smtClean="0">
                            <a:latin typeface="Cambria Math"/>
                          </a:rPr>
                          <m:t>𝑍</m:t>
                        </m:r>
                      </m:den>
                    </m:f>
                  </m:oMath>
                </a14:m>
                <a:r>
                  <a:rPr lang="cs-CZ" dirty="0"/>
                  <a:t> 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2,</m:t>
                        </m:r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  <m:r>
                          <a:rPr lang="cs-CZ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cs-CZ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cs-CZ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cs-CZ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cs-CZ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cs-CZ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cs-CZ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cs-CZ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cs-CZ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cs-CZ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cs-CZ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cs-CZ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cs-CZ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cs-CZ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cs-CZ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cs-CZ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cs-CZ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num>
                      <m:den>
                        <m:r>
                          <a:rPr lang="cs-CZ" b="0" i="1" smtClean="0">
                            <a:latin typeface="Cambria Math"/>
                          </a:rPr>
                          <m:t>𝑍</m:t>
                        </m:r>
                      </m:den>
                    </m:f>
                  </m:oMath>
                </a14:m>
                <a:endParaRPr lang="cs-CZ" dirty="0"/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cs-CZ" dirty="0"/>
                  <a:t>Let </a:t>
                </a:r>
                <a:r>
                  <a:rPr lang="cs-CZ" dirty="0" err="1"/>
                  <a:t>us</a:t>
                </a:r>
                <a:r>
                  <a:rPr lang="cs-CZ" dirty="0"/>
                  <a:t> </a:t>
                </a:r>
                <a:r>
                  <a:rPr lang="cs-CZ" dirty="0" err="1"/>
                  <a:t>define</a:t>
                </a:r>
                <a:r>
                  <a:rPr lang="cs-CZ" dirty="0"/>
                  <a:t>: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1,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2,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1,</m:t>
                        </m:r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cs-CZ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cs-CZ" dirty="0"/>
                  <a:t> 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2,</m:t>
                        </m:r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cs-CZ" dirty="0"/>
                  <a:t> 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endParaRPr lang="cs-CZ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363272" cy="5400600"/>
              </a:xfrm>
              <a:blipFill rotWithShape="1">
                <a:blip r:embed="rId2"/>
                <a:stretch>
                  <a:fillRect l="-1458" t="-101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élník 3"/>
              <p:cNvSpPr/>
              <p:nvPr/>
            </p:nvSpPr>
            <p:spPr>
              <a:xfrm>
                <a:off x="4355976" y="1124744"/>
                <a:ext cx="4637744" cy="785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400" b="0" i="1" smtClean="0">
                          <a:latin typeface="Cambria Math"/>
                        </a:rPr>
                        <m:t>𝑍</m:t>
                      </m:r>
                      <m:r>
                        <a:rPr lang="cs-CZ" sz="1400" b="0" i="1" smtClean="0">
                          <a:latin typeface="Cambria Math"/>
                        </a:rPr>
                        <m:t>=</m:t>
                      </m:r>
                      <m:r>
                        <a:rPr lang="cs-CZ" sz="1400" b="0" i="1" smtClean="0"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400" b="0" i="1" smtClean="0">
                              <a:latin typeface="Cambria Math"/>
                            </a:rPr>
                            <m:t>𝛽</m:t>
                          </m:r>
                          <m:d>
                            <m:dPr>
                              <m:ctrlP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cs-CZ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cs-CZ" sz="1400" b="0" i="1" smtClean="0">
                                      <a:latin typeface="Cambria Math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cs-CZ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cs-CZ" sz="14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cs-CZ" sz="14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cs-CZ" sz="14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cs-CZ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cs-CZ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cs-CZ" sz="1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cs-CZ" sz="1400" b="0" i="1" smtClean="0">
                          <a:latin typeface="Cambria Math"/>
                        </a:rPr>
                        <m:t>+</m:t>
                      </m:r>
                      <m:r>
                        <a:rPr lang="cs-CZ" sz="1400" b="0" i="1" smtClean="0"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400" b="0" i="1" smtClean="0">
                              <a:latin typeface="Cambria Math"/>
                            </a:rPr>
                            <m:t>𝛽</m:t>
                          </m:r>
                          <m:d>
                            <m:dPr>
                              <m:ctrlP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cs-CZ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cs-CZ" sz="1400" b="0" i="1" smtClean="0">
                                      <a:latin typeface="Cambria Math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cs-CZ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4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cs-CZ" sz="1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cs-CZ" sz="14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cs-CZ" sz="14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cs-CZ" sz="1400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cs-CZ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4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cs-CZ" sz="14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cs-CZ" sz="1400" dirty="0"/>
              </a:p>
            </p:txBody>
          </p:sp>
        </mc:Choice>
        <mc:Fallback xmlns="">
          <p:sp>
            <p:nvSpPr>
              <p:cNvPr id="4" name="Obdélní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124744"/>
                <a:ext cx="4637744" cy="7859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45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cs-CZ" sz="3600" dirty="0" err="1"/>
              <a:t>Agents</a:t>
            </a:r>
            <a:r>
              <a:rPr lang="cs-CZ" sz="3600" dirty="0"/>
              <a:t> - </a:t>
            </a:r>
            <a:r>
              <a:rPr lang="cs-CZ" sz="3600" dirty="0" err="1"/>
              <a:t>suppliers</a:t>
            </a:r>
            <a:endParaRPr lang="cs-CZ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363272" cy="5400600"/>
              </a:xfrm>
            </p:spPr>
            <p:txBody>
              <a:bodyPr>
                <a:normAutofit lnSpcReduction="10000"/>
              </a:bodyPr>
              <a:lstStyle/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4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cs-CZ" sz="2400" b="0" i="1" smtClean="0">
                            <a:latin typeface="Cambria Math"/>
                          </a:rPr>
                          <m:t>𝑡</m:t>
                        </m:r>
                        <m:r>
                          <a:rPr lang="cs-CZ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cs-CZ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cs-CZ" sz="2400" b="0" i="1" smtClean="0">
                            <a:latin typeface="Cambria Math"/>
                          </a:rPr>
                          <m:t>1,</m:t>
                        </m:r>
                        <m:r>
                          <a:rPr lang="cs-CZ" sz="2400" b="0" i="1" smtClean="0">
                            <a:latin typeface="Cambria Math"/>
                          </a:rPr>
                          <m:t>𝑡</m:t>
                        </m:r>
                        <m:r>
                          <a:rPr lang="cs-CZ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cs-CZ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cs-CZ" sz="2400" b="0" i="1" smtClean="0">
                            <a:latin typeface="Cambria Math"/>
                          </a:rPr>
                          <m:t>2,</m:t>
                        </m:r>
                        <m:r>
                          <a:rPr lang="cs-CZ" sz="2400" b="0" i="1" smtClean="0">
                            <a:latin typeface="Cambria Math"/>
                          </a:rPr>
                          <m:t>𝑡</m:t>
                        </m:r>
                        <m:r>
                          <a:rPr lang="cs-CZ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cs-CZ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400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cs-CZ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cs-CZ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cs-CZ" sz="24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cs-CZ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cs-CZ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cs-CZ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cs-CZ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cs-CZ" sz="24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cs-CZ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cs-CZ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cs-CZ" sz="24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  <m:r>
                          <a:rPr lang="cs-CZ" sz="2400" b="0" i="1" smtClean="0">
                            <a:latin typeface="Cambria Math"/>
                          </a:rPr>
                          <m:t>−</m:t>
                        </m:r>
                        <m:r>
                          <a:rPr lang="cs-CZ" sz="2400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cs-CZ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cs-CZ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cs-CZ" sz="24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cs-CZ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cs-CZ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cs-CZ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cs-CZ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cs-CZ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cs-CZ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cs-CZ" sz="24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cs-CZ" sz="2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cs-CZ" sz="2400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cs-CZ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cs-CZ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cs-CZ" sz="24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cs-CZ" sz="2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num>
                      <m:den>
                        <m:r>
                          <a:rPr lang="cs-CZ" sz="2400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cs-CZ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cs-CZ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cs-CZ" sz="24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cs-CZ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cs-CZ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cs-CZ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cs-CZ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cs-CZ" sz="24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cs-CZ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cs-CZ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cs-CZ" sz="24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  <m:r>
                          <a:rPr lang="cs-CZ" sz="2400" b="0" i="1" smtClean="0">
                            <a:latin typeface="Cambria Math"/>
                          </a:rPr>
                          <m:t>+</m:t>
                        </m:r>
                        <m:r>
                          <a:rPr lang="cs-CZ" sz="2400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cs-CZ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cs-CZ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cs-CZ" sz="24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cs-CZ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cs-CZ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cs-CZ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cs-CZ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cs-CZ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cs-CZ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cs-CZ" sz="24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cs-CZ" sz="2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cs-CZ" sz="2400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cs-CZ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cs-CZ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cs-CZ" sz="24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cs-CZ" sz="2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cs-CZ" sz="2400" dirty="0"/>
                  <a:t> 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cs-CZ" dirty="0" err="1"/>
                  <a:t>Incredible</a:t>
                </a:r>
                <a:r>
                  <a:rPr lang="cs-CZ" dirty="0"/>
                  <a:t> </a:t>
                </a:r>
                <a:r>
                  <a:rPr lang="cs-CZ" dirty="0" err="1"/>
                  <a:t>trick</a:t>
                </a:r>
                <a:r>
                  <a:rPr lang="cs-CZ" dirty="0"/>
                  <a:t>  and </a:t>
                </a:r>
                <a:r>
                  <a:rPr lang="cs-CZ" dirty="0" err="1"/>
                  <a:t>some</a:t>
                </a:r>
                <a:r>
                  <a:rPr lang="cs-CZ" dirty="0"/>
                  <a:t> </a:t>
                </a:r>
                <a:r>
                  <a:rPr lang="cs-CZ" i="1" dirty="0" err="1"/>
                  <a:t>advanced</a:t>
                </a:r>
                <a:r>
                  <a:rPr lang="cs-CZ" dirty="0"/>
                  <a:t> </a:t>
                </a:r>
                <a:r>
                  <a:rPr lang="cs-CZ" dirty="0" err="1"/>
                  <a:t>maths</a:t>
                </a:r>
                <a:r>
                  <a:rPr lang="cs-CZ" dirty="0"/>
                  <a:t>: 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sz="2400" b="0" i="1" smtClean="0">
                        <a:latin typeface="Cambria Math"/>
                      </a:rPr>
                      <m:t>𝑚</m:t>
                    </m:r>
                    <m:r>
                      <a:rPr lang="cs-CZ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400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cs-CZ" sz="2400" b="0" i="1" smtClean="0">
                            <a:latin typeface="Cambria Math"/>
                          </a:rPr>
                          <m:t>−</m:t>
                        </m:r>
                        <m:r>
                          <a:rPr lang="cs-CZ" sz="2400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cs-CZ" sz="2400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cs-CZ" sz="2400" b="0" i="1" smtClean="0">
                            <a:latin typeface="Cambria Math"/>
                          </a:rPr>
                          <m:t>+</m:t>
                        </m:r>
                        <m:r>
                          <a:rPr lang="cs-CZ" sz="2400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cs-CZ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400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cs-CZ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cs-CZ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cs-CZ" sz="2400" b="0" i="1" smtClean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cs-CZ" sz="2400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cs-CZ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cs-CZ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cs-CZ" sz="2400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cs-CZ" dirty="0"/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cs-CZ" sz="2400" b="0" i="1" smtClean="0">
                        <a:latin typeface="Cambria Math"/>
                      </a:rPr>
                      <m:t>𝑡𝑎𝑛h</m:t>
                    </m:r>
                    <m:d>
                      <m:d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cs-CZ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400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cs-CZ" sz="2400" b="0" i="1" smtClean="0">
                            <a:latin typeface="Cambria Math"/>
                          </a:rPr>
                          <m:t>−</m:t>
                        </m:r>
                        <m:r>
                          <a:rPr lang="cs-CZ" sz="2400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cs-CZ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cs-CZ" sz="2400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cs-CZ" sz="2400" b="0" i="1" smtClean="0">
                            <a:latin typeface="Cambria Math"/>
                          </a:rPr>
                          <m:t>+</m:t>
                        </m:r>
                        <m:r>
                          <a:rPr lang="cs-CZ" sz="2400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cs-CZ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cs-CZ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400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cs-CZ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cs-CZ" sz="2400" b="0" i="1" smtClean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cs-CZ" sz="2400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cs-CZ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cs-CZ" sz="2400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cs-CZ" sz="2400" dirty="0"/>
                  <a:t> </a:t>
                </a:r>
                <a:r>
                  <a:rPr lang="cs-CZ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cs-CZ" sz="2400" b="1" i="1" smtClean="0">
                        <a:latin typeface="Cambria Math"/>
                      </a:rPr>
                      <m:t>𝒎</m:t>
                    </m:r>
                    <m:r>
                      <a:rPr lang="cs-CZ" sz="2400" b="1" i="1" smtClean="0">
                        <a:latin typeface="Cambria Math"/>
                      </a:rPr>
                      <m:t>=</m:t>
                    </m:r>
                    <m:r>
                      <a:rPr lang="cs-CZ" sz="2400" b="1" i="1" smtClean="0">
                        <a:latin typeface="Cambria Math"/>
                      </a:rPr>
                      <m:t>𝒕𝒂𝒏𝒉</m:t>
                    </m:r>
                    <m:d>
                      <m:dPr>
                        <m:ctrlPr>
                          <a:rPr lang="cs-CZ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cs-CZ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cs-CZ" sz="2400" b="1" i="1" smtClean="0">
                                <a:latin typeface="Cambria Math"/>
                              </a:rPr>
                              <m:t>𝒂</m:t>
                            </m:r>
                            <m:r>
                              <a:rPr lang="cs-CZ" sz="24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cs-CZ" sz="2400" b="1" i="1" smtClean="0">
                                <a:latin typeface="Cambria Math"/>
                              </a:rPr>
                              <m:t>𝒃</m:t>
                            </m:r>
                          </m:num>
                          <m:den>
                            <m:r>
                              <a:rPr lang="cs-CZ" sz="2400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cs-CZ" sz="2400" b="1" dirty="0"/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cs-CZ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cs-CZ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sz="2400" b="0" i="1" smtClean="0">
                          <a:latin typeface="Cambria Math"/>
                        </a:rPr>
                        <m:t>=</m:t>
                      </m:r>
                      <m:r>
                        <a:rPr lang="cs-CZ" sz="2400" b="0" i="1" smtClean="0">
                          <a:latin typeface="Cambria Math"/>
                        </a:rPr>
                        <m:t>𝑡𝑎𝑛h</m:t>
                      </m:r>
                      <m:d>
                        <m:d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2400" b="0" i="1" smtClean="0">
                                  <a:latin typeface="Cambria Math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cs-CZ" sz="2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cs-CZ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24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cs-CZ" sz="24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cs-CZ" sz="2400" b="0" i="1" smtClean="0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cs-CZ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cs-CZ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24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cs-CZ" sz="24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cs-CZ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cs-CZ" sz="2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cs-CZ" sz="2400" b="1" dirty="0"/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cs-CZ" sz="2400" dirty="0" err="1"/>
                  <a:t>First</a:t>
                </a:r>
                <a:r>
                  <a:rPr lang="cs-CZ" sz="2400" dirty="0"/>
                  <a:t> </a:t>
                </a:r>
                <a:r>
                  <a:rPr lang="cs-CZ" sz="2400" dirty="0" err="1"/>
                  <a:t>equation</a:t>
                </a:r>
                <a:r>
                  <a:rPr lang="cs-CZ" sz="2400" dirty="0"/>
                  <a:t> </a:t>
                </a:r>
                <a:r>
                  <a:rPr lang="cs-CZ" sz="2400" dirty="0" err="1"/>
                  <a:t>describing</a:t>
                </a:r>
                <a:r>
                  <a:rPr lang="cs-CZ" sz="2400" dirty="0"/>
                  <a:t> </a:t>
                </a:r>
                <a:r>
                  <a:rPr lang="cs-CZ" sz="2400" dirty="0" err="1"/>
                  <a:t>relationship</a:t>
                </a:r>
                <a:r>
                  <a:rPr lang="cs-CZ" sz="2400" dirty="0"/>
                  <a:t> </a:t>
                </a:r>
                <a:r>
                  <a:rPr lang="cs-CZ" sz="2400" dirty="0" err="1"/>
                  <a:t>between</a:t>
                </a:r>
                <a:r>
                  <a:rPr lang="cs-CZ" sz="2400" dirty="0"/>
                  <a:t> </a:t>
                </a:r>
                <a:r>
                  <a:rPr lang="cs-CZ" sz="2400" i="1" dirty="0"/>
                  <a:t>m</a:t>
                </a:r>
                <a:r>
                  <a:rPr lang="cs-CZ" sz="2400" dirty="0"/>
                  <a:t> and </a:t>
                </a:r>
                <a:r>
                  <a:rPr lang="cs-CZ" sz="2400" i="1" dirty="0"/>
                  <a:t>p, </a:t>
                </a:r>
                <a:r>
                  <a:rPr lang="cs-CZ" sz="2400" dirty="0" err="1"/>
                  <a:t>first</a:t>
                </a:r>
                <a:r>
                  <a:rPr lang="cs-CZ" sz="2400" dirty="0"/>
                  <a:t> </a:t>
                </a:r>
                <a:r>
                  <a:rPr lang="cs-CZ" sz="2400" dirty="0" err="1"/>
                  <a:t>order</a:t>
                </a:r>
                <a:r>
                  <a:rPr lang="cs-CZ" sz="2400" dirty="0"/>
                  <a:t> </a:t>
                </a:r>
                <a:r>
                  <a:rPr lang="cs-CZ" sz="2400" dirty="0" err="1"/>
                  <a:t>autonomous</a:t>
                </a:r>
                <a:r>
                  <a:rPr lang="cs-CZ" sz="2400" dirty="0"/>
                  <a:t> </a:t>
                </a:r>
                <a:r>
                  <a:rPr lang="cs-CZ" sz="2400" dirty="0" err="1"/>
                  <a:t>difference</a:t>
                </a:r>
                <a:r>
                  <a:rPr lang="cs-CZ" sz="2400" dirty="0"/>
                  <a:t> </a:t>
                </a:r>
                <a:r>
                  <a:rPr lang="cs-CZ" sz="2400" dirty="0" err="1"/>
                  <a:t>equation</a:t>
                </a:r>
                <a:r>
                  <a:rPr lang="cs-CZ" sz="2400" dirty="0"/>
                  <a:t> (</a:t>
                </a:r>
                <a:r>
                  <a:rPr lang="cs-CZ" sz="2400" dirty="0" err="1"/>
                  <a:t>extremely</a:t>
                </a:r>
                <a:r>
                  <a:rPr lang="cs-CZ" sz="2400" dirty="0"/>
                  <a:t> non-</a:t>
                </a:r>
                <a:r>
                  <a:rPr lang="cs-CZ" sz="2400" dirty="0" err="1"/>
                  <a:t>linear</a:t>
                </a:r>
                <a:r>
                  <a:rPr lang="cs-CZ" sz="2400" dirty="0"/>
                  <a:t>). </a:t>
                </a:r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363272" cy="5400600"/>
              </a:xfrm>
              <a:blipFill>
                <a:blip r:embed="rId2"/>
                <a:stretch>
                  <a:fillRect l="-1458" b="-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03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cs-CZ" sz="3600" dirty="0"/>
              <a:t>Market </a:t>
            </a:r>
            <a:r>
              <a:rPr lang="cs-CZ" sz="3600" dirty="0" err="1"/>
              <a:t>Equilibrium</a:t>
            </a:r>
            <a:r>
              <a:rPr lang="cs-CZ" sz="3600" dirty="0"/>
              <a:t> and </a:t>
            </a:r>
            <a:r>
              <a:rPr lang="cs-CZ" sz="3600" dirty="0" err="1"/>
              <a:t>homogeniztation</a:t>
            </a:r>
            <a:endParaRPr lang="cs-CZ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363272" cy="54006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cs-CZ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cs-CZ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1,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/>
                                </a:rPr>
                                <m:t>1,</m:t>
                              </m:r>
                              <m:r>
                                <a:rPr lang="cs-CZ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cs-CZ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2,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/>
                                </a:rPr>
                                <m:t>2,</m:t>
                              </m:r>
                              <m:r>
                                <a:rPr lang="cs-CZ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dirty="0"/>
              </a:p>
              <a:p>
                <a:pPr marL="0" lvl="1" indent="0">
                  <a:buNone/>
                </a:pPr>
                <a:endParaRPr lang="cs-CZ" b="0" i="1" dirty="0">
                  <a:latin typeface="Cambria Math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/>
                        </a:rPr>
                        <m:t>𝐴</m:t>
                      </m:r>
                      <m:r>
                        <a:rPr lang="cs-CZ" b="0" i="1" smtClean="0">
                          <a:latin typeface="Cambria Math"/>
                        </a:rPr>
                        <m:t>−</m:t>
                      </m:r>
                      <m:r>
                        <a:rPr lang="cs-CZ" b="0" i="1" smtClean="0">
                          <a:latin typeface="Cambria Math"/>
                        </a:rPr>
                        <m:t>𝐵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cs-CZ" b="0" i="1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cs-CZ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cs-CZ" b="0" i="1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cs-CZ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cs-CZ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cs-CZ" b="0" i="1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  <a:p>
                <a:pPr marL="0" lvl="1" indent="0">
                  <a:buNone/>
                </a:pPr>
                <a:r>
                  <a:rPr lang="cs-CZ" dirty="0" err="1"/>
                  <a:t>Equilibrium</a:t>
                </a:r>
                <a:r>
                  <a:rPr lang="cs-CZ" dirty="0"/>
                  <a:t> price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/>
                        </a:rPr>
                        <m:t>𝐴</m:t>
                      </m:r>
                      <m:r>
                        <a:rPr lang="cs-CZ" b="0" i="1" smtClean="0">
                          <a:latin typeface="Cambria Math"/>
                        </a:rPr>
                        <m:t>−</m:t>
                      </m:r>
                      <m:r>
                        <a:rPr lang="cs-CZ" b="0" i="1" smtClean="0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cs-CZ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cs-CZ" b="0" i="1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cs-CZ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cs-CZ" b="0" i="1" smtClean="0">
                          <a:latin typeface="Cambria Math"/>
                        </a:rPr>
                        <m:t>𝑏</m:t>
                      </m:r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cs-CZ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cs-CZ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cs-CZ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cs-CZ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cs-CZ" b="0" i="1" smtClean="0">
                          <a:latin typeface="Cambria Math"/>
                        </a:rPr>
                        <m:t>𝑏</m:t>
                      </m:r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cs-CZ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r>
                        <a:rPr lang="cs-CZ" b="0" i="1" smtClean="0">
                          <a:latin typeface="Cambria Math"/>
                        </a:rPr>
                        <m:t>𝑏</m:t>
                      </m:r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cs-CZ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cs-CZ" b="0" i="1" dirty="0">
                  <a:latin typeface="Cambria Math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cs-CZ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cs-CZ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+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cs-CZ" dirty="0"/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cs-CZ" dirty="0" err="1"/>
                  <a:t>From</a:t>
                </a:r>
                <a:r>
                  <a:rPr lang="cs-CZ" dirty="0"/>
                  <a:t> </a:t>
                </a:r>
                <a:r>
                  <a:rPr lang="cs-CZ" dirty="0" err="1"/>
                  <a:t>now</a:t>
                </a:r>
                <a:r>
                  <a:rPr lang="cs-CZ" dirty="0"/>
                  <a:t> on, </a:t>
                </a:r>
                <a:r>
                  <a:rPr lang="cs-CZ" dirty="0" err="1"/>
                  <a:t>we</a:t>
                </a:r>
                <a:r>
                  <a:rPr lang="cs-CZ" dirty="0"/>
                  <a:t> </a:t>
                </a:r>
                <a:r>
                  <a:rPr lang="cs-CZ" dirty="0" err="1"/>
                  <a:t>will</a:t>
                </a:r>
                <a:r>
                  <a:rPr lang="cs-CZ" dirty="0"/>
                  <a:t> </a:t>
                </a:r>
                <a:r>
                  <a:rPr lang="cs-CZ" dirty="0" err="1"/>
                  <a:t>consider</a:t>
                </a:r>
                <a:r>
                  <a:rPr lang="cs-CZ" dirty="0"/>
                  <a:t> </a:t>
                </a:r>
                <a:r>
                  <a:rPr lang="cs-CZ" dirty="0" err="1"/>
                  <a:t>homogeneous</a:t>
                </a:r>
                <a:r>
                  <a:rPr lang="cs-CZ" dirty="0"/>
                  <a:t> </a:t>
                </a:r>
                <a:r>
                  <a:rPr lang="cs-CZ" dirty="0" err="1"/>
                  <a:t>system</a:t>
                </a:r>
                <a:r>
                  <a:rPr lang="cs-CZ" dirty="0"/>
                  <a:t>. </a:t>
                </a:r>
                <a:br>
                  <a:rPr lang="cs-CZ" dirty="0"/>
                </a:br>
                <a:r>
                  <a:rPr lang="cs-CZ" dirty="0" err="1"/>
                  <a:t>I.e</a:t>
                </a:r>
                <a:r>
                  <a:rPr lang="cs-CZ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cs-CZ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cs-CZ" b="0" i="1" smtClean="0">
                            <a:latin typeface="Cambria Math"/>
                          </a:rPr>
                          <m:t>−</m:t>
                        </m:r>
                        <m:r>
                          <a:rPr lang="cs-CZ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cs-CZ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cs-CZ" b="0" dirty="0"/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cs-CZ" dirty="0"/>
                  <a:t>Let </a:t>
                </a:r>
                <a:r>
                  <a:rPr lang="cs-CZ" dirty="0" err="1"/>
                  <a:t>us</a:t>
                </a:r>
                <a:r>
                  <a:rPr lang="cs-CZ" dirty="0"/>
                  <a:t> </a:t>
                </a:r>
                <a:r>
                  <a:rPr lang="cs-CZ" dirty="0" err="1"/>
                  <a:t>subtract</a:t>
                </a:r>
                <a:r>
                  <a:rPr lang="cs-CZ" dirty="0"/>
                  <a:t> second </a:t>
                </a:r>
                <a:r>
                  <a:rPr lang="cs-CZ" dirty="0" err="1"/>
                  <a:t>equation</a:t>
                </a:r>
                <a:r>
                  <a:rPr lang="cs-CZ" dirty="0"/>
                  <a:t> </a:t>
                </a:r>
                <a:r>
                  <a:rPr lang="cs-CZ" dirty="0" err="1"/>
                  <a:t>from</a:t>
                </a:r>
                <a:r>
                  <a:rPr lang="cs-CZ" dirty="0"/>
                  <a:t> </a:t>
                </a:r>
                <a:r>
                  <a:rPr lang="cs-CZ" dirty="0" err="1"/>
                  <a:t>the</a:t>
                </a:r>
                <a:r>
                  <a:rPr lang="cs-CZ" dirty="0"/>
                  <a:t> </a:t>
                </a:r>
                <a:r>
                  <a:rPr lang="cs-CZ" dirty="0" err="1"/>
                  <a:t>first</a:t>
                </a:r>
                <a:r>
                  <a:rPr lang="cs-CZ" dirty="0"/>
                  <a:t> </a:t>
                </a:r>
                <a:r>
                  <a:rPr lang="cs-CZ" dirty="0" err="1"/>
                  <a:t>one</a:t>
                </a:r>
                <a:r>
                  <a:rPr lang="cs-CZ" dirty="0"/>
                  <a:t> to </a:t>
                </a:r>
                <a:r>
                  <a:rPr lang="cs-CZ" dirty="0" err="1"/>
                  <a:t>get</a:t>
                </a:r>
                <a:r>
                  <a:rPr lang="cs-CZ" dirty="0"/>
                  <a:t> </a:t>
                </a:r>
                <a:r>
                  <a:rPr lang="cs-CZ" dirty="0" err="1"/>
                  <a:t>homogeneous</a:t>
                </a:r>
                <a:r>
                  <a:rPr lang="cs-CZ" dirty="0"/>
                  <a:t> </a:t>
                </a:r>
                <a:r>
                  <a:rPr lang="cs-CZ" dirty="0" err="1"/>
                  <a:t>equilibrium</a:t>
                </a:r>
                <a:r>
                  <a:rPr lang="cs-CZ" dirty="0"/>
                  <a:t> </a:t>
                </a:r>
                <a:r>
                  <a:rPr lang="cs-CZ" dirty="0" err="1"/>
                  <a:t>equation</a:t>
                </a:r>
                <a:r>
                  <a:rPr lang="cs-CZ" dirty="0"/>
                  <a:t>: 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/>
                        </a:rPr>
                        <m:t>−</m:t>
                      </m:r>
                      <m:r>
                        <a:rPr lang="cs-CZ" b="0" i="1" smtClean="0">
                          <a:latin typeface="Cambria Math"/>
                        </a:rPr>
                        <m:t>𝐵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cs-CZ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cs-CZ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cs-CZ" b="0" i="1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cs-CZ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cs-CZ" b="0" i="1" smtClean="0">
                          <a:latin typeface="Cambria Math"/>
                        </a:rPr>
                        <m:t>𝑏</m:t>
                      </m:r>
                      <m:sSubSup>
                        <m:sSub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cs-CZ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cs-CZ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cs-CZ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cs-CZ" b="0" i="1" smtClean="0">
                          <a:latin typeface="Cambria Math"/>
                        </a:rPr>
                        <m:t>𝑏</m:t>
                      </m:r>
                      <m:sSubSup>
                        <m:sSub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cs-CZ" b="0" dirty="0">
                  <a:latin typeface="Cambria Math"/>
                </a:endParaRPr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363272" cy="5400600"/>
              </a:xfrm>
              <a:blipFill>
                <a:blip r:embed="rId2"/>
                <a:stretch>
                  <a:fillRect l="-109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436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cs-CZ" sz="3600" dirty="0" err="1"/>
              <a:t>Homogeniztation</a:t>
            </a:r>
            <a:endParaRPr lang="cs-CZ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363272" cy="54006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cs-CZ" dirty="0"/>
                  <a:t>We </a:t>
                </a:r>
                <a:r>
                  <a:rPr lang="cs-CZ" dirty="0" err="1"/>
                  <a:t>consider</a:t>
                </a:r>
                <a:r>
                  <a:rPr lang="cs-CZ" dirty="0"/>
                  <a:t> </a:t>
                </a:r>
                <a:r>
                  <a:rPr lang="cs-CZ" dirty="0" err="1"/>
                  <a:t>homogeneous</a:t>
                </a:r>
                <a:r>
                  <a:rPr lang="cs-CZ" dirty="0"/>
                  <a:t> </a:t>
                </a:r>
                <a:r>
                  <a:rPr lang="cs-CZ" dirty="0" err="1"/>
                  <a:t>system</a:t>
                </a:r>
                <a:r>
                  <a:rPr lang="cs-CZ" dirty="0"/>
                  <a:t>:</a:t>
                </a:r>
                <a14:m>
                  <m:oMath xmlns:m="http://schemas.openxmlformats.org/officeDocument/2006/math">
                    <m:r>
                      <a:rPr lang="cs-CZ" b="0" i="0" smtClean="0">
                        <a:latin typeface="Cambria Math"/>
                      </a:rPr>
                      <m:t> </m:t>
                    </m:r>
                  </m:oMath>
                </a14:m>
                <a:endParaRPr lang="cs-CZ" b="0" i="0" dirty="0">
                  <a:latin typeface="Cambria Math"/>
                </a:endParaRPr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cs-CZ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cs-CZ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cs-CZ" i="1">
                            <a:latin typeface="Cambria Math"/>
                          </a:rPr>
                          <m:t>−</m:t>
                        </m:r>
                        <m:r>
                          <a:rPr lang="cs-CZ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cs-CZ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cs-CZ" b="0" dirty="0"/>
                  <a:t>(</a:t>
                </a:r>
                <a:r>
                  <a:rPr lang="cs-CZ" b="0" dirty="0" err="1"/>
                  <a:t>also</a:t>
                </a:r>
                <a:r>
                  <a:rPr lang="cs-CZ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cs-CZ" i="1"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cs-CZ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cs-CZ" b="0" i="1" smtClean="0">
                            <a:latin typeface="Cambria Math"/>
                          </a:rPr>
                          <m:t>+</m:t>
                        </m:r>
                        <m:r>
                          <a:rPr lang="cs-CZ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cs-CZ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cs-CZ" b="0" dirty="0"/>
                  <a:t>)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cs-CZ" dirty="0" err="1"/>
                  <a:t>Recall</a:t>
                </a:r>
                <a:r>
                  <a:rPr lang="cs-CZ" dirty="0"/>
                  <a:t>: </a:t>
                </a:r>
                <a:endParaRPr lang="cs-CZ" b="0" dirty="0"/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r>
                        <a:rPr lang="cs-CZ" b="0" i="1" smtClean="0">
                          <a:latin typeface="Cambria Math"/>
                        </a:rPr>
                        <m:t>𝑡𝑎𝑛h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b="0" i="1" smtClean="0">
                                  <a:latin typeface="Cambria Math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cs-CZ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cs-CZ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cs-CZ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cs-CZ" b="0" i="1" smtClean="0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cs-CZ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cs-CZ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cs-CZ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cs-CZ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cs-CZ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cs-CZ" b="1" dirty="0"/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cs-CZ" b="0" dirty="0" err="1"/>
                  <a:t>This</a:t>
                </a:r>
                <a:r>
                  <a:rPr lang="cs-CZ" b="0" dirty="0"/>
                  <a:t> </a:t>
                </a:r>
                <a:r>
                  <a:rPr lang="cs-CZ" b="0" dirty="0" err="1"/>
                  <a:t>equation</a:t>
                </a:r>
                <a:r>
                  <a:rPr lang="cs-CZ" b="0" dirty="0"/>
                  <a:t> </a:t>
                </a:r>
                <a:r>
                  <a:rPr lang="cs-CZ" b="0" dirty="0" err="1"/>
                  <a:t>remains</a:t>
                </a:r>
                <a:r>
                  <a:rPr lang="cs-CZ" b="0" dirty="0"/>
                  <a:t> </a:t>
                </a:r>
                <a:r>
                  <a:rPr lang="cs-CZ" b="0" dirty="0" err="1"/>
                  <a:t>unchanged</a:t>
                </a:r>
                <a:r>
                  <a:rPr lang="cs-CZ" b="0" dirty="0"/>
                  <a:t> </a:t>
                </a:r>
                <a:r>
                  <a:rPr lang="cs-CZ" b="0" dirty="0" err="1"/>
                  <a:t>afte</a:t>
                </a:r>
                <a:r>
                  <a:rPr lang="cs-CZ" dirty="0" err="1"/>
                  <a:t>r</a:t>
                </a:r>
                <a:r>
                  <a:rPr lang="cs-CZ" dirty="0"/>
                  <a:t> </a:t>
                </a:r>
                <a:r>
                  <a:rPr lang="cs-CZ" dirty="0" err="1"/>
                  <a:t>homogenization</a:t>
                </a:r>
                <a:endParaRPr lang="cs-CZ" b="0" i="1" dirty="0"/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r>
                        <a:rPr lang="cs-CZ" b="0" i="1" smtClean="0">
                          <a:latin typeface="Cambria Math"/>
                        </a:rPr>
                        <m:t>𝑡𝑎𝑛h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b="0" i="1" smtClean="0">
                                  <a:latin typeface="Cambria Math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cs-CZ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cs-CZ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cs-CZ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cs-CZ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cs-CZ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cs-CZ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cs-CZ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r>
                                        <a:rPr lang="cs-CZ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cs-CZ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cs-CZ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cs-CZ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cs-CZ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cs-CZ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cs-CZ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cs-CZ" b="0" i="1" dirty="0"/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cs-CZ" dirty="0" err="1"/>
                  <a:t>Recall</a:t>
                </a:r>
                <a:r>
                  <a:rPr lang="cs-CZ" dirty="0"/>
                  <a:t> </a:t>
                </a:r>
                <a:r>
                  <a:rPr lang="cs-CZ" dirty="0" err="1"/>
                  <a:t>also</a:t>
                </a:r>
                <a:r>
                  <a:rPr lang="cs-CZ" dirty="0"/>
                  <a:t>:  </a:t>
                </a:r>
                <a:endParaRPr lang="cs-CZ" i="1" dirty="0"/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>
                          <a:latin typeface="Cambria Math"/>
                        </a:rPr>
                        <m:t>−</m:t>
                      </m:r>
                      <m:r>
                        <a:rPr lang="cs-CZ" i="1">
                          <a:latin typeface="Cambria Math"/>
                        </a:rPr>
                        <m:t>𝐵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cs-CZ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cs-CZ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cs-CZ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cs-CZ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cs-CZ" i="1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cs-CZ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cs-CZ" i="1">
                          <a:latin typeface="Cambria Math"/>
                        </a:rPr>
                        <m:t>𝑏</m:t>
                      </m:r>
                      <m:sSubSup>
                        <m:sSub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cs-CZ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cs-CZ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cs-CZ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cs-CZ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cs-CZ" i="1">
                          <a:latin typeface="Cambria Math"/>
                        </a:rPr>
                        <m:t>𝑏</m:t>
                      </m:r>
                      <m:sSubSup>
                        <m:sSub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cs-CZ" b="0" i="1" dirty="0"/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cs-CZ" dirty="0" err="1"/>
                  <a:t>From</a:t>
                </a:r>
                <a:r>
                  <a:rPr lang="cs-CZ" dirty="0"/>
                  <a:t> </a:t>
                </a:r>
                <a:r>
                  <a:rPr lang="cs-CZ" dirty="0" err="1"/>
                  <a:t>now</a:t>
                </a:r>
                <a:r>
                  <a:rPr lang="cs-CZ" dirty="0"/>
                  <a:t> on, </a:t>
                </a:r>
                <a:r>
                  <a:rPr lang="cs-CZ" dirty="0" err="1"/>
                  <a:t>for</a:t>
                </a:r>
                <a:r>
                  <a:rPr lang="cs-CZ" dirty="0"/>
                  <a:t> </a:t>
                </a:r>
                <a:r>
                  <a:rPr lang="cs-CZ" dirty="0" err="1"/>
                  <a:t>simplicity</a:t>
                </a:r>
                <a:r>
                  <a:rPr lang="cs-CZ" dirty="0"/>
                  <a:t>, I </a:t>
                </a:r>
                <a:r>
                  <a:rPr lang="cs-CZ" dirty="0" err="1"/>
                  <a:t>write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cs-CZ" b="0" i="1" dirty="0"/>
                  <a:t> </a:t>
                </a:r>
                <a:r>
                  <a:rPr lang="cs-CZ" dirty="0"/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cs-CZ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cs-CZ" b="0" dirty="0"/>
                  <a:t>.</a:t>
                </a:r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363272" cy="5400600"/>
              </a:xfrm>
              <a:blipFill>
                <a:blip r:embed="rId2"/>
                <a:stretch>
                  <a:fillRect l="-948" t="-135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79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cs-CZ" sz="3600" dirty="0" err="1"/>
              <a:t>Almost</a:t>
            </a:r>
            <a:r>
              <a:rPr lang="cs-CZ" sz="3600" dirty="0"/>
              <a:t> </a:t>
            </a:r>
            <a:r>
              <a:rPr lang="cs-CZ" sz="3600" dirty="0" err="1"/>
              <a:t>finished</a:t>
            </a:r>
            <a:endParaRPr lang="cs-CZ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363272" cy="5400600"/>
              </a:xfrm>
            </p:spPr>
            <p:txBody>
              <a:bodyPr>
                <a:normAutofit fontScale="92500"/>
              </a:bodyPr>
              <a:lstStyle/>
              <a:p>
                <a:pPr marL="0" lvl="1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cs-CZ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cs-CZ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sz="2400" b="0" i="1" smtClean="0">
                          <a:latin typeface="Cambria Math"/>
                        </a:rPr>
                        <m:t>=</m:t>
                      </m:r>
                      <m:r>
                        <a:rPr lang="cs-CZ" sz="2400" b="0" i="1" smtClean="0">
                          <a:latin typeface="Cambria Math"/>
                        </a:rPr>
                        <m:t>𝑡𝑎𝑛h</m:t>
                      </m:r>
                      <m:d>
                        <m:d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2400" b="0" i="1" smtClean="0">
                                  <a:latin typeface="Cambria Math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cs-CZ" sz="2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cs-CZ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24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cs-CZ" sz="24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cs-CZ" sz="2400" b="0" i="1" smtClean="0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cs-CZ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cs-CZ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24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cs-CZ" sz="24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cs-CZ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cs-CZ" sz="2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cs-CZ" sz="2400" b="1" dirty="0"/>
              </a:p>
              <a:p>
                <a:pPr marL="0" lvl="1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400" b="0" i="1" smtClean="0">
                          <a:latin typeface="Cambria Math"/>
                        </a:rPr>
                        <m:t>−</m:t>
                      </m:r>
                      <m:r>
                        <a:rPr lang="cs-CZ" sz="2400" b="0" i="1" smtClean="0">
                          <a:latin typeface="Cambria Math"/>
                        </a:rPr>
                        <m:t>𝐵</m:t>
                      </m:r>
                      <m:sSub>
                        <m:sSub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cs-CZ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cs-CZ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cs-CZ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cs-CZ" sz="2400" b="0" i="1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cs-CZ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cs-CZ" sz="2400" b="0" i="1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cs-CZ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cs-CZ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4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cs-CZ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cs-CZ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cs-CZ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cs-CZ" sz="2400" b="0" i="1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cs-CZ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cs-CZ" sz="2400" b="0" i="1" dirty="0"/>
              </a:p>
              <a:p>
                <a:pPr marL="0" lvl="1" indent="0">
                  <a:spcBef>
                    <a:spcPts val="1200"/>
                  </a:spcBef>
                  <a:buNone/>
                </a:pPr>
                <a:endParaRPr lang="cs-CZ" sz="2400" b="0" dirty="0"/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cs-CZ" sz="2400" b="0" dirty="0" err="1"/>
                  <a:t>From</a:t>
                </a:r>
                <a:r>
                  <a:rPr lang="cs-CZ" sz="2400" b="0" dirty="0"/>
                  <a:t> second </a:t>
                </a:r>
                <a:r>
                  <a:rPr lang="cs-CZ" sz="2400" b="0" dirty="0" err="1"/>
                  <a:t>equation</a:t>
                </a:r>
                <a:endParaRPr lang="cs-CZ" sz="2400" b="0" dirty="0"/>
              </a:p>
              <a:p>
                <a:pPr marL="0" lvl="1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cs-CZ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cs-CZ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cs-CZ" sz="2400" b="0" i="1" smtClean="0">
                              <a:latin typeface="Cambria Math"/>
                            </a:rPr>
                            <m:t>𝑏</m:t>
                          </m:r>
                          <m:d>
                            <m:d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cs-CZ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cs-CZ" sz="24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cs-CZ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cs-CZ" sz="2400" b="0" i="1" smtClean="0">
                              <a:latin typeface="Cambria Math"/>
                            </a:rPr>
                            <m:t>𝑏</m:t>
                          </m:r>
                          <m:d>
                            <m:d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cs-CZ" sz="24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cs-CZ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cs-CZ" sz="2400" b="0" dirty="0">
                  <a:latin typeface="Cambria Math"/>
                </a:endParaRPr>
              </a:p>
              <a:p>
                <a:pPr marL="0" lvl="1" indent="0">
                  <a:spcBef>
                    <a:spcPts val="1200"/>
                  </a:spcBef>
                  <a:buNone/>
                </a:pPr>
                <a:endParaRPr lang="cs-CZ" sz="2400" dirty="0">
                  <a:latin typeface="+mj-lt"/>
                </a:endParaRP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cs-CZ" sz="2400" dirty="0">
                    <a:latin typeface="+mj-lt"/>
                  </a:rPr>
                  <a:t>Substitute to </a:t>
                </a:r>
                <a:r>
                  <a:rPr lang="cs-CZ" sz="2400" dirty="0" err="1">
                    <a:latin typeface="+mj-lt"/>
                  </a:rPr>
                  <a:t>the</a:t>
                </a:r>
                <a:r>
                  <a:rPr lang="cs-CZ" sz="2400" dirty="0">
                    <a:latin typeface="+mj-lt"/>
                  </a:rPr>
                  <a:t> </a:t>
                </a:r>
                <a:r>
                  <a:rPr lang="cs-CZ" sz="2400" dirty="0" err="1">
                    <a:latin typeface="+mj-lt"/>
                  </a:rPr>
                  <a:t>first</a:t>
                </a:r>
                <a:r>
                  <a:rPr lang="cs-CZ" sz="2400" dirty="0">
                    <a:latin typeface="+mj-lt"/>
                  </a:rPr>
                  <a:t> </a:t>
                </a:r>
                <a:r>
                  <a:rPr lang="cs-CZ" sz="2400" dirty="0" err="1">
                    <a:latin typeface="+mj-lt"/>
                  </a:rPr>
                  <a:t>one</a:t>
                </a:r>
                <a:endParaRPr lang="cs-CZ" sz="2400" dirty="0">
                  <a:latin typeface="+mj-lt"/>
                </a:endParaRPr>
              </a:p>
              <a:p>
                <a:pPr marL="0" lvl="1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cs-CZ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cs-CZ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sz="2400" b="0" i="1" smtClean="0">
                          <a:latin typeface="Cambria Math"/>
                        </a:rPr>
                        <m:t>=</m:t>
                      </m:r>
                      <m:r>
                        <a:rPr lang="cs-CZ" sz="2400" b="0" i="1" smtClean="0">
                          <a:latin typeface="Cambria Math"/>
                        </a:rPr>
                        <m:t>𝑡𝑎𝑛h</m:t>
                      </m:r>
                      <m:d>
                        <m:d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2400" b="0" i="1" smtClean="0">
                                  <a:latin typeface="Cambria Math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cs-CZ" sz="2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cs-CZ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cs-CZ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cs-CZ" sz="2400" b="0" i="1" smtClean="0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  <m:d>
                                            <m:dPr>
                                              <m:ctrlPr>
                                                <a:rPr lang="cs-CZ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cs-CZ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cs-CZ" sz="2400" b="0" i="1" smtClean="0">
                                                      <a:latin typeface="Cambria Math"/>
                                                    </a:rPr>
                                                    <m:t>1−</m:t>
                                                  </m:r>
                                                  <m:r>
                                                    <a:rPr lang="cs-CZ" sz="2400" b="0" i="1" smtClean="0">
                                                      <a:latin typeface="Cambria Math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cs-CZ" sz="2400" b="0" i="1" smtClean="0">
                                                      <a:latin typeface="Cambria Math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cs-CZ" sz="2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cs-CZ" sz="2400" b="0" i="1" smtClean="0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  <m:r>
                                            <a:rPr lang="cs-CZ" sz="2400" b="0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cs-CZ" sz="2400" b="0" i="1" smtClean="0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  <m:d>
                                            <m:dPr>
                                              <m:ctrlPr>
                                                <a:rPr lang="cs-CZ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cs-CZ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cs-CZ" sz="2400" b="0" i="1" smtClean="0">
                                                      <a:latin typeface="Cambria Math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cs-CZ" sz="2400" b="0" i="1" smtClean="0">
                                                      <a:latin typeface="Cambria Math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cs-CZ" sz="2400" b="0" i="1" smtClean="0">
                                                  <a:latin typeface="Cambria Math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  <m:r>
                                        <a:rPr lang="cs-CZ" sz="2400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cs-CZ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cs-CZ" sz="2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cs-CZ" sz="2400" b="0" dirty="0">
                  <a:latin typeface="Cambria Math"/>
                </a:endParaRPr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363272" cy="5400600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67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cs-CZ" sz="3600" dirty="0" err="1"/>
              <a:t>System</a:t>
            </a:r>
            <a:r>
              <a:rPr lang="cs-CZ" sz="3600" dirty="0"/>
              <a:t> </a:t>
            </a:r>
            <a:r>
              <a:rPr lang="cs-CZ" sz="3600" dirty="0" err="1"/>
              <a:t>of</a:t>
            </a:r>
            <a:r>
              <a:rPr lang="cs-CZ" sz="3600" dirty="0"/>
              <a:t> </a:t>
            </a:r>
            <a:r>
              <a:rPr lang="cs-CZ" sz="3600" dirty="0" err="1"/>
              <a:t>two</a:t>
            </a:r>
            <a:r>
              <a:rPr lang="cs-CZ" sz="3600" dirty="0"/>
              <a:t> </a:t>
            </a:r>
            <a:r>
              <a:rPr lang="cs-CZ" sz="3600" dirty="0" err="1"/>
              <a:t>difference</a:t>
            </a:r>
            <a:r>
              <a:rPr lang="cs-CZ" sz="3600" dirty="0"/>
              <a:t> </a:t>
            </a:r>
            <a:r>
              <a:rPr lang="cs-CZ" sz="3600" dirty="0" err="1"/>
              <a:t>equations</a:t>
            </a:r>
            <a:endParaRPr lang="cs-CZ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363272" cy="5400600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cs-CZ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cs-CZ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cs-CZ" sz="2400" b="0" i="1" smtClean="0">
                              <a:latin typeface="Cambria Math"/>
                            </a:rPr>
                            <m:t>𝑏</m:t>
                          </m:r>
                          <m:d>
                            <m:d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cs-CZ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cs-CZ" sz="24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cs-CZ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cs-CZ" sz="2400" b="0" i="1" smtClean="0">
                              <a:latin typeface="Cambria Math"/>
                            </a:rPr>
                            <m:t>𝑏</m:t>
                          </m:r>
                          <m:d>
                            <m:d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cs-CZ" sz="24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cs-CZ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cs-CZ" sz="2400" b="0" dirty="0">
                  <a:latin typeface="Cambria Math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cs-CZ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cs-CZ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sz="2400" b="0" i="1" smtClean="0">
                          <a:latin typeface="Cambria Math"/>
                        </a:rPr>
                        <m:t>=</m:t>
                      </m:r>
                      <m:r>
                        <a:rPr lang="cs-CZ" sz="2400" b="0" i="1" smtClean="0">
                          <a:latin typeface="Cambria Math"/>
                        </a:rPr>
                        <m:t>𝑡𝑎𝑛h</m:t>
                      </m:r>
                      <m:d>
                        <m:d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2400" b="0" i="1" smtClean="0">
                                  <a:latin typeface="Cambria Math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cs-CZ" sz="2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cs-CZ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cs-CZ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cs-CZ" sz="2400" b="0" i="1" smtClean="0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  <m:d>
                                            <m:dPr>
                                              <m:ctrlPr>
                                                <a:rPr lang="cs-CZ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cs-CZ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cs-CZ" sz="2400" b="0" i="1" smtClean="0">
                                                      <a:latin typeface="Cambria Math"/>
                                                    </a:rPr>
                                                    <m:t>1−</m:t>
                                                  </m:r>
                                                  <m:r>
                                                    <a:rPr lang="cs-CZ" sz="2400" b="0" i="1" smtClean="0">
                                                      <a:latin typeface="Cambria Math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cs-CZ" sz="2400" b="0" i="1" smtClean="0">
                                                      <a:latin typeface="Cambria Math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cs-CZ" sz="2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cs-CZ" sz="2400" b="0" i="1" smtClean="0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  <m:r>
                                            <a:rPr lang="cs-CZ" sz="2400" b="0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cs-CZ" sz="2400" b="0" i="1" smtClean="0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  <m:d>
                                            <m:dPr>
                                              <m:ctrlPr>
                                                <a:rPr lang="cs-CZ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cs-CZ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cs-CZ" sz="2400" b="0" i="1" smtClean="0">
                                                      <a:latin typeface="Cambria Math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cs-CZ" sz="2400" b="0" i="1" smtClean="0">
                                                      <a:latin typeface="Cambria Math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cs-CZ" sz="2400" b="0" i="1" smtClean="0">
                                                  <a:latin typeface="Cambria Math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  <m:r>
                                        <a:rPr lang="cs-CZ" sz="2400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cs-CZ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cs-CZ" sz="2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cs-CZ" sz="2400" b="0" dirty="0"/>
              </a:p>
              <a:p>
                <a:pPr marL="0" lvl="1" indent="0">
                  <a:buNone/>
                </a:pPr>
                <a:r>
                  <a:rPr lang="cs-CZ" b="0" dirty="0" err="1"/>
                  <a:t>Equilibrium</a:t>
                </a:r>
                <a:r>
                  <a:rPr lang="cs-CZ" sz="2400" b="0" dirty="0"/>
                  <a:t>		</a:t>
                </a:r>
              </a:p>
              <a:p>
                <a:pPr marL="0" lvl="1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2400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cs-CZ" sz="2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cs-CZ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cs-CZ" sz="2400" b="0" i="1" dirty="0">
                    <a:latin typeface="Cambria Math"/>
                  </a:rPr>
                  <a:t> </a:t>
                </a:r>
              </a:p>
              <a:p>
                <a:pPr marL="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2400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cs-CZ" sz="2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cs-CZ" sz="2400" b="0" i="1" smtClean="0">
                          <a:latin typeface="Cambria Math"/>
                        </a:rPr>
                        <m:t>=</m:t>
                      </m:r>
                      <m:r>
                        <a:rPr lang="cs-CZ" sz="2400" b="0" i="1" smtClean="0">
                          <a:latin typeface="Cambria Math"/>
                        </a:rPr>
                        <m:t>𝑡𝑎𝑛h</m:t>
                      </m:r>
                      <m:d>
                        <m:d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4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2400" b="0" i="1" smtClean="0">
                                  <a:latin typeface="Cambria Math"/>
                                </a:rPr>
                                <m:t>𝛽</m:t>
                              </m:r>
                              <m:r>
                                <a:rPr lang="cs-CZ" sz="2400" b="0" i="1" smtClean="0">
                                  <a:latin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cs-CZ" sz="2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cs-CZ" sz="2400" b="0" dirty="0">
                  <a:latin typeface="Cambria Math"/>
                </a:endParaRPr>
              </a:p>
              <a:p>
                <a:pPr marL="0" lvl="1" indent="0">
                  <a:buNone/>
                </a:pPr>
                <a:endParaRPr lang="cs-CZ" sz="2400" b="0" i="1" dirty="0">
                  <a:latin typeface="Cambria Math"/>
                </a:endParaRPr>
              </a:p>
              <a:p>
                <a:pPr marL="0" lvl="1" indent="0">
                  <a:buNone/>
                </a:pPr>
                <a:endParaRPr lang="cs-CZ" sz="2400" b="0" dirty="0">
                  <a:latin typeface="Cambria Math"/>
                </a:endParaRPr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363272" cy="5400600"/>
              </a:xfrm>
              <a:blipFill>
                <a:blip r:embed="rId2"/>
                <a:stretch>
                  <a:fillRect l="-1458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51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cs-CZ" sz="3600" dirty="0" err="1"/>
              <a:t>Final</a:t>
            </a:r>
            <a:r>
              <a:rPr lang="cs-CZ" sz="3600" dirty="0"/>
              <a:t> </a:t>
            </a:r>
            <a:r>
              <a:rPr lang="cs-CZ" sz="3600" dirty="0" err="1"/>
              <a:t>remarks</a:t>
            </a:r>
            <a:endParaRPr lang="cs-CZ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4006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cs-CZ" sz="2400" b="0" i="1" dirty="0">
              <a:latin typeface="Cambria Math"/>
            </a:endParaRPr>
          </a:p>
          <a:p>
            <a:pPr marL="0" lvl="1" indent="0">
              <a:buNone/>
            </a:pPr>
            <a:endParaRPr lang="cs-CZ" sz="2400" b="0" dirty="0"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ástupný symbol pro obsah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ym typeface="Wingdings" panose="05000000000000000000" pitchFamily="2" charset="2"/>
                  </a:rPr>
                  <a:t>Many possible generalizations 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Asset pricing model </a:t>
                </a:r>
                <a:r>
                  <a:rPr lang="en-US" sz="2000" dirty="0">
                    <a:sym typeface="Wingdings" panose="05000000000000000000" pitchFamily="2" charset="2"/>
                  </a:rPr>
                  <a:t>(Brock and </a:t>
                </a:r>
                <a:r>
                  <a:rPr lang="cs-CZ" sz="2000" dirty="0" err="1">
                    <a:sym typeface="Wingdings" panose="05000000000000000000" pitchFamily="2" charset="2"/>
                  </a:rPr>
                  <a:t>H</a:t>
                </a:r>
                <a:r>
                  <a:rPr lang="en-US" sz="2000" dirty="0" err="1">
                    <a:sym typeface="Wingdings" panose="05000000000000000000" pitchFamily="2" charset="2"/>
                  </a:rPr>
                  <a:t>ommes</a:t>
                </a:r>
                <a:r>
                  <a:rPr lang="en-US" sz="2000" dirty="0">
                    <a:sym typeface="Wingdings" panose="05000000000000000000" pitchFamily="2" charset="2"/>
                  </a:rPr>
                  <a:t>, J</a:t>
                </a:r>
                <a:r>
                  <a:rPr lang="cs-CZ" sz="2000" dirty="0" err="1">
                    <a:sym typeface="Wingdings" panose="05000000000000000000" pitchFamily="2" charset="2"/>
                  </a:rPr>
                  <a:t>ournal</a:t>
                </a:r>
                <a:r>
                  <a:rPr lang="en-US" sz="2000" dirty="0">
                    <a:sym typeface="Wingdings" panose="05000000000000000000" pitchFamily="2" charset="2"/>
                  </a:rPr>
                  <a:t> of Economic Dynamics and Control 22 (1998) 1235-1274</a:t>
                </a:r>
                <a:r>
                  <a:rPr lang="cs-CZ" sz="2000" dirty="0">
                    <a:sym typeface="Wingdings" panose="05000000000000000000" pitchFamily="2" charset="2"/>
                  </a:rPr>
                  <a:t>)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Heterogeneous agents with memory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−3,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…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den>
                    </m:f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/>
                  <a:t>More classes of agents (even continuum of different agents)</a:t>
                </a:r>
              </a:p>
              <a:p>
                <a:pPr lvl="1"/>
                <a:r>
                  <a:rPr lang="en-US" dirty="0"/>
                  <a:t>Rationalization of complicated dynamic </a:t>
                </a:r>
                <a:r>
                  <a:rPr lang="en-US" dirty="0" err="1"/>
                  <a:t>behaviour</a:t>
                </a:r>
                <a:endParaRPr lang="en-US" dirty="0"/>
              </a:p>
              <a:p>
                <a:pPr lvl="1"/>
                <a:r>
                  <a:rPr lang="en-US" dirty="0"/>
                  <a:t>Efficient market theory is questioned</a:t>
                </a:r>
              </a:p>
              <a:p>
                <a:pPr lvl="1">
                  <a:buFont typeface="Wingdings"/>
                  <a:buChar char="à"/>
                </a:pPr>
                <a:endParaRPr lang="en-US" dirty="0"/>
              </a:p>
            </p:txBody>
          </p:sp>
        </mc:Choice>
        <mc:Fallback xmlns="">
          <p:sp>
            <p:nvSpPr>
              <p:cNvPr id="4" name="Zástupný symbol pro obsah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1630" t="-2830" r="-148" b="-121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57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Hetergeneous</a:t>
            </a:r>
            <a:r>
              <a:rPr lang="cs-CZ" dirty="0"/>
              <a:t> </a:t>
            </a:r>
            <a:r>
              <a:rPr lang="cs-CZ" dirty="0" err="1"/>
              <a:t>agents</a:t>
            </a:r>
            <a:r>
              <a:rPr lang="cs-CZ" dirty="0"/>
              <a:t> </a:t>
            </a:r>
            <a:r>
              <a:rPr lang="cs-CZ" dirty="0" err="1"/>
              <a:t>models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Efficient</a:t>
            </a:r>
            <a:r>
              <a:rPr lang="cs-CZ" dirty="0"/>
              <a:t> market </a:t>
            </a:r>
            <a:r>
              <a:rPr lang="cs-CZ" dirty="0" err="1"/>
              <a:t>hypothesis</a:t>
            </a:r>
            <a:r>
              <a:rPr lang="cs-CZ" dirty="0"/>
              <a:t> </a:t>
            </a:r>
            <a:r>
              <a:rPr lang="cs-CZ" dirty="0" err="1"/>
              <a:t>does</a:t>
            </a:r>
            <a:r>
              <a:rPr lang="cs-CZ" dirty="0"/>
              <a:t> not hold</a:t>
            </a:r>
          </a:p>
          <a:p>
            <a:r>
              <a:rPr lang="cs-CZ" dirty="0" err="1">
                <a:sym typeface="Wingdings" panose="05000000000000000000" pitchFamily="2" charset="2"/>
              </a:rPr>
              <a:t>Obtaining</a:t>
            </a:r>
            <a:r>
              <a:rPr lang="cs-CZ" dirty="0">
                <a:sym typeface="Wingdings" panose="05000000000000000000" pitchFamily="2" charset="2"/>
              </a:rPr>
              <a:t> full </a:t>
            </a:r>
            <a:r>
              <a:rPr lang="cs-CZ" dirty="0" err="1">
                <a:sym typeface="Wingdings" panose="05000000000000000000" pitchFamily="2" charset="2"/>
              </a:rPr>
              <a:t>information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is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costly</a:t>
            </a:r>
            <a:r>
              <a:rPr lang="cs-CZ" dirty="0">
                <a:sym typeface="Wingdings" panose="05000000000000000000" pitchFamily="2" charset="2"/>
              </a:rPr>
              <a:t> (</a:t>
            </a:r>
            <a:r>
              <a:rPr lang="cs-CZ" dirty="0" err="1">
                <a:sym typeface="Wingdings" panose="05000000000000000000" pitchFamily="2" charset="2"/>
              </a:rPr>
              <a:t>or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impossible</a:t>
            </a:r>
            <a:r>
              <a:rPr lang="cs-CZ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cs-CZ" dirty="0">
                <a:sym typeface="Wingdings" panose="05000000000000000000" pitchFamily="2" charset="2"/>
              </a:rPr>
              <a:t> </a:t>
            </a:r>
            <a:r>
              <a:rPr lang="cs-CZ" dirty="0" err="1">
                <a:sym typeface="Wingdings" panose="05000000000000000000" pitchFamily="2" charset="2"/>
              </a:rPr>
              <a:t>Different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rationalizable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expectations</a:t>
            </a:r>
            <a:endParaRPr lang="cs-CZ" dirty="0">
              <a:sym typeface="Wingdings" panose="05000000000000000000" pitchFamily="2" charset="2"/>
            </a:endParaRPr>
          </a:p>
          <a:p>
            <a:r>
              <a:rPr lang="cs-CZ" dirty="0" err="1"/>
              <a:t>Heteregeneous</a:t>
            </a:r>
            <a:r>
              <a:rPr lang="cs-CZ" dirty="0"/>
              <a:t> </a:t>
            </a:r>
            <a:r>
              <a:rPr lang="cs-CZ" dirty="0" err="1"/>
              <a:t>beliefs</a:t>
            </a:r>
            <a:r>
              <a:rPr lang="cs-CZ" dirty="0"/>
              <a:t>/</a:t>
            </a:r>
            <a:r>
              <a:rPr lang="cs-CZ" dirty="0" err="1"/>
              <a:t>expectations</a:t>
            </a:r>
            <a:r>
              <a:rPr lang="cs-CZ" dirty="0"/>
              <a:t> </a:t>
            </a:r>
            <a:r>
              <a:rPr lang="cs-CZ" dirty="0">
                <a:sym typeface="Wingdings" panose="05000000000000000000" pitchFamily="2" charset="2"/>
              </a:rPr>
              <a:t> </a:t>
            </a:r>
            <a:r>
              <a:rPr lang="cs-CZ" dirty="0" err="1">
                <a:sym typeface="Wingdings" panose="05000000000000000000" pitchFamily="2" charset="2"/>
              </a:rPr>
              <a:t>heterogeneous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agents</a:t>
            </a:r>
            <a:endParaRPr lang="cs-CZ" dirty="0">
              <a:sym typeface="Wingdings" panose="05000000000000000000" pitchFamily="2" charset="2"/>
            </a:endParaRPr>
          </a:p>
          <a:p>
            <a:pPr lvl="1">
              <a:buFont typeface="Wingdings"/>
              <a:buChar char="à"/>
            </a:pPr>
            <a:r>
              <a:rPr lang="cs-CZ" dirty="0"/>
              <a:t> 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optimization</a:t>
            </a:r>
            <a:r>
              <a:rPr lang="cs-CZ" dirty="0"/>
              <a:t> </a:t>
            </a:r>
            <a:r>
              <a:rPr lang="cs-CZ" dirty="0" err="1"/>
              <a:t>rules</a:t>
            </a:r>
            <a:r>
              <a:rPr lang="cs-CZ" dirty="0"/>
              <a:t> </a:t>
            </a:r>
          </a:p>
          <a:p>
            <a:r>
              <a:rPr lang="cs-CZ" dirty="0" err="1"/>
              <a:t>Simple</a:t>
            </a:r>
            <a:r>
              <a:rPr lang="cs-CZ" dirty="0"/>
              <a:t> </a:t>
            </a:r>
            <a:r>
              <a:rPr lang="cs-CZ" dirty="0" err="1"/>
              <a:t>rational</a:t>
            </a:r>
            <a:r>
              <a:rPr lang="cs-CZ" dirty="0"/>
              <a:t> model </a:t>
            </a:r>
            <a:r>
              <a:rPr lang="cs-CZ" dirty="0" err="1"/>
              <a:t>leads</a:t>
            </a:r>
            <a:r>
              <a:rPr lang="cs-CZ" dirty="0"/>
              <a:t> to </a:t>
            </a:r>
            <a:r>
              <a:rPr lang="cs-CZ" dirty="0" err="1"/>
              <a:t>complicated</a:t>
            </a:r>
            <a:r>
              <a:rPr lang="cs-CZ" dirty="0"/>
              <a:t> (</a:t>
            </a:r>
            <a:r>
              <a:rPr lang="cs-CZ" dirty="0" err="1"/>
              <a:t>chaotic</a:t>
            </a:r>
            <a:r>
              <a:rPr lang="cs-CZ" dirty="0"/>
              <a:t>) </a:t>
            </a:r>
            <a:r>
              <a:rPr lang="cs-CZ" dirty="0" err="1"/>
              <a:t>dynamics</a:t>
            </a: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 lvl="1">
              <a:buFont typeface="Wingdings"/>
              <a:buChar char="à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3811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 err="1"/>
              <a:t>Cobweb</a:t>
            </a:r>
            <a:r>
              <a:rPr lang="cs-CZ" sz="3600" dirty="0"/>
              <a:t> model </a:t>
            </a:r>
            <a:r>
              <a:rPr lang="cs-CZ" sz="3600" dirty="0" err="1"/>
              <a:t>with</a:t>
            </a:r>
            <a:r>
              <a:rPr lang="cs-CZ" sz="3600" dirty="0"/>
              <a:t> </a:t>
            </a:r>
            <a:r>
              <a:rPr lang="cs-CZ" sz="3600" dirty="0" err="1"/>
              <a:t>heterogeneous</a:t>
            </a:r>
            <a:r>
              <a:rPr lang="cs-CZ" sz="3600" dirty="0"/>
              <a:t> </a:t>
            </a:r>
            <a:r>
              <a:rPr lang="cs-CZ" sz="3600" dirty="0" err="1"/>
              <a:t>agents</a:t>
            </a:r>
            <a:endParaRPr lang="cs-CZ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err="1"/>
              <a:t>Brock</a:t>
            </a:r>
            <a:r>
              <a:rPr lang="cs-CZ" dirty="0"/>
              <a:t> and </a:t>
            </a:r>
            <a:r>
              <a:rPr lang="cs-CZ" dirty="0" err="1"/>
              <a:t>Hommes</a:t>
            </a:r>
            <a:r>
              <a:rPr lang="cs-CZ" dirty="0"/>
              <a:t>, </a:t>
            </a:r>
            <a:r>
              <a:rPr lang="cs-CZ" dirty="0" err="1"/>
              <a:t>Econometrica</a:t>
            </a:r>
            <a:r>
              <a:rPr lang="cs-CZ" dirty="0"/>
              <a:t> 65 (1997), 1059-1095</a:t>
            </a:r>
          </a:p>
          <a:p>
            <a:r>
              <a:rPr lang="cs-CZ" dirty="0"/>
              <a:t>A </a:t>
            </a:r>
            <a:r>
              <a:rPr lang="cs-CZ" dirty="0" err="1"/>
              <a:t>demand-supply</a:t>
            </a:r>
            <a:r>
              <a:rPr lang="cs-CZ" dirty="0"/>
              <a:t> model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supply</a:t>
            </a:r>
            <a:r>
              <a:rPr lang="cs-CZ" dirty="0"/>
              <a:t> </a:t>
            </a:r>
            <a:r>
              <a:rPr lang="cs-CZ" dirty="0" err="1"/>
              <a:t>delayed</a:t>
            </a:r>
            <a:r>
              <a:rPr lang="cs-CZ" dirty="0"/>
              <a:t> by </a:t>
            </a:r>
            <a:r>
              <a:rPr lang="cs-CZ" dirty="0" err="1"/>
              <a:t>one</a:t>
            </a:r>
            <a:r>
              <a:rPr lang="cs-CZ" dirty="0"/>
              <a:t>-period (</a:t>
            </a:r>
            <a:r>
              <a:rPr lang="cs-CZ" dirty="0" err="1"/>
              <a:t>i.e</a:t>
            </a:r>
            <a:r>
              <a:rPr lang="cs-CZ" dirty="0"/>
              <a:t>. </a:t>
            </a:r>
            <a:r>
              <a:rPr lang="cs-CZ" dirty="0" err="1"/>
              <a:t>cobweb</a:t>
            </a:r>
            <a:r>
              <a:rPr lang="cs-CZ" dirty="0"/>
              <a:t> model)</a:t>
            </a:r>
          </a:p>
          <a:p>
            <a:r>
              <a:rPr lang="cs-CZ" dirty="0" err="1"/>
              <a:t>Two</a:t>
            </a:r>
            <a:r>
              <a:rPr lang="cs-CZ" dirty="0"/>
              <a:t> </a:t>
            </a:r>
            <a:r>
              <a:rPr lang="cs-CZ" dirty="0" err="1"/>
              <a:t>possible</a:t>
            </a:r>
            <a:r>
              <a:rPr lang="cs-CZ" dirty="0"/>
              <a:t> </a:t>
            </a:r>
            <a:r>
              <a:rPr lang="cs-CZ" dirty="0" err="1"/>
              <a:t>behaviours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suppliers</a:t>
            </a:r>
            <a:r>
              <a:rPr lang="cs-CZ" dirty="0"/>
              <a:t> (</a:t>
            </a:r>
            <a:r>
              <a:rPr lang="cs-CZ" dirty="0" err="1"/>
              <a:t>two</a:t>
            </a:r>
            <a:r>
              <a:rPr lang="cs-CZ" dirty="0"/>
              <a:t>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rationalizable</a:t>
            </a:r>
            <a:r>
              <a:rPr lang="cs-CZ" dirty="0"/>
              <a:t> </a:t>
            </a:r>
            <a:r>
              <a:rPr lang="cs-CZ" dirty="0" err="1"/>
              <a:t>strategies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suppliers</a:t>
            </a:r>
            <a:r>
              <a:rPr lang="cs-CZ" dirty="0"/>
              <a:t>)</a:t>
            </a:r>
          </a:p>
          <a:p>
            <a:r>
              <a:rPr lang="cs-CZ" dirty="0" err="1"/>
              <a:t>Agents</a:t>
            </a:r>
            <a:r>
              <a:rPr lang="cs-CZ" dirty="0"/>
              <a:t> </a:t>
            </a:r>
            <a:r>
              <a:rPr lang="cs-CZ" dirty="0" err="1"/>
              <a:t>select</a:t>
            </a:r>
            <a:r>
              <a:rPr lang="cs-CZ" dirty="0"/>
              <a:t> a </a:t>
            </a:r>
            <a:r>
              <a:rPr lang="cs-CZ" dirty="0" err="1"/>
              <a:t>strategy</a:t>
            </a:r>
            <a:r>
              <a:rPr lang="cs-CZ" dirty="0"/>
              <a:t> </a:t>
            </a:r>
            <a:r>
              <a:rPr lang="cs-CZ" dirty="0" err="1"/>
              <a:t>according</a:t>
            </a:r>
            <a:r>
              <a:rPr lang="cs-CZ" dirty="0"/>
              <a:t> to </a:t>
            </a:r>
            <a:r>
              <a:rPr lang="cs-CZ" dirty="0" err="1"/>
              <a:t>its</a:t>
            </a:r>
            <a:r>
              <a:rPr lang="cs-CZ" dirty="0"/>
              <a:t> performance</a:t>
            </a:r>
          </a:p>
          <a:p>
            <a:pPr marL="457200" lvl="1" indent="0">
              <a:buNone/>
            </a:pPr>
            <a:r>
              <a:rPr lang="cs-CZ" dirty="0">
                <a:sym typeface="Wingdings" panose="05000000000000000000" pitchFamily="2" charset="2"/>
              </a:rPr>
              <a:t></a:t>
            </a:r>
            <a:r>
              <a:rPr lang="cs-CZ" i="1" dirty="0">
                <a:sym typeface="Wingdings" panose="05000000000000000000" pitchFamily="2" charset="2"/>
              </a:rPr>
              <a:t> </a:t>
            </a:r>
            <a:r>
              <a:rPr lang="cs-CZ" i="1" dirty="0" err="1">
                <a:sym typeface="Wingdings" panose="05000000000000000000" pitchFamily="2" charset="2"/>
              </a:rPr>
              <a:t>adaptive</a:t>
            </a:r>
            <a:r>
              <a:rPr lang="cs-CZ" i="1" dirty="0">
                <a:sym typeface="Wingdings" panose="05000000000000000000" pitchFamily="2" charset="2"/>
              </a:rPr>
              <a:t> </a:t>
            </a:r>
            <a:r>
              <a:rPr lang="cs-CZ" i="1" dirty="0" err="1">
                <a:sym typeface="Wingdings" panose="05000000000000000000" pitchFamily="2" charset="2"/>
              </a:rPr>
              <a:t>rational</a:t>
            </a:r>
            <a:r>
              <a:rPr lang="cs-CZ" i="1" dirty="0">
                <a:sym typeface="Wingdings" panose="05000000000000000000" pitchFamily="2" charset="2"/>
              </a:rPr>
              <a:t> </a:t>
            </a:r>
            <a:r>
              <a:rPr lang="cs-CZ" i="1" dirty="0" err="1">
                <a:sym typeface="Wingdings" panose="05000000000000000000" pitchFamily="2" charset="2"/>
              </a:rPr>
              <a:t>equilibrium</a:t>
            </a:r>
            <a:endParaRPr lang="cs-CZ" i="1" dirty="0">
              <a:sym typeface="Wingdings" panose="05000000000000000000" pitchFamily="2" charset="2"/>
            </a:endParaRPr>
          </a:p>
          <a:p>
            <a:r>
              <a:rPr lang="cs-CZ" dirty="0" err="1">
                <a:sym typeface="Wingdings" panose="05000000000000000000" pitchFamily="2" charset="2"/>
              </a:rPr>
              <a:t>Simple</a:t>
            </a:r>
            <a:r>
              <a:rPr lang="cs-CZ" dirty="0">
                <a:sym typeface="Wingdings" panose="05000000000000000000" pitchFamily="2" charset="2"/>
              </a:rPr>
              <a:t> model </a:t>
            </a:r>
            <a:r>
              <a:rPr lang="cs-CZ" dirty="0" err="1">
                <a:sym typeface="Wingdings" panose="05000000000000000000" pitchFamily="2" charset="2"/>
              </a:rPr>
              <a:t>leads</a:t>
            </a:r>
            <a:r>
              <a:rPr lang="cs-CZ" dirty="0">
                <a:sym typeface="Wingdings" panose="05000000000000000000" pitchFamily="2" charset="2"/>
              </a:rPr>
              <a:t> to a non-</a:t>
            </a:r>
            <a:r>
              <a:rPr lang="cs-CZ" dirty="0" err="1">
                <a:sym typeface="Wingdings" panose="05000000000000000000" pitchFamily="2" charset="2"/>
              </a:rPr>
              <a:t>linear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system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of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two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difference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equations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of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the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first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order</a:t>
            </a:r>
            <a:endParaRPr lang="cs-CZ" dirty="0">
              <a:sym typeface="Wingdings" panose="05000000000000000000" pitchFamily="2" charset="2"/>
            </a:endParaRPr>
          </a:p>
          <a:p>
            <a:r>
              <a:rPr lang="cs-CZ" dirty="0" err="1">
                <a:sym typeface="Wingdings" panose="05000000000000000000" pitchFamily="2" charset="2"/>
              </a:rPr>
              <a:t>Complicated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chaotic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behaviour</a:t>
            </a:r>
            <a:endParaRPr lang="cs-CZ" dirty="0"/>
          </a:p>
          <a:p>
            <a:pPr lvl="1">
              <a:buFont typeface="Wingdings"/>
              <a:buChar char="à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195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cs-CZ" sz="3600" dirty="0" err="1"/>
              <a:t>Demand</a:t>
            </a:r>
            <a:r>
              <a:rPr lang="cs-CZ" sz="3600" dirty="0"/>
              <a:t> and </a:t>
            </a:r>
            <a:r>
              <a:rPr lang="cs-CZ" sz="3600" dirty="0" err="1"/>
              <a:t>supply</a:t>
            </a:r>
            <a:endParaRPr lang="cs-CZ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229600" cy="5073427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:r>
                  <a:rPr lang="cs-CZ" dirty="0"/>
                  <a:t>Exogeneous </a:t>
                </a:r>
                <a:r>
                  <a:rPr lang="cs-CZ" dirty="0" err="1"/>
                  <a:t>demand</a:t>
                </a:r>
                <a:endParaRPr lang="cs-CZ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cs-CZ" i="1" smtClean="0">
                          <a:latin typeface="Cambria Math"/>
                        </a:rPr>
                        <m:t>=</m:t>
                      </m:r>
                      <m:r>
                        <a:rPr lang="cs-CZ" b="0" i="1" smtClean="0">
                          <a:latin typeface="Cambria Math"/>
                        </a:rPr>
                        <m:t>𝐴</m:t>
                      </m:r>
                      <m:r>
                        <a:rPr lang="cs-CZ" b="0" i="1" smtClean="0">
                          <a:latin typeface="Cambria Math"/>
                        </a:rPr>
                        <m:t>−</m:t>
                      </m:r>
                      <m:r>
                        <a:rPr lang="cs-CZ" b="0" i="1" smtClean="0">
                          <a:latin typeface="Cambria Math"/>
                        </a:rPr>
                        <m:t>𝐵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  <a:p>
                <a:pPr marL="0" lvl="1" indent="0">
                  <a:buNone/>
                </a:pPr>
                <a:endParaRPr lang="cs-CZ" dirty="0"/>
              </a:p>
              <a:p>
                <a:pPr marL="0" lvl="1" indent="0">
                  <a:buNone/>
                </a:pPr>
                <a:r>
                  <a:rPr lang="cs-CZ" dirty="0"/>
                  <a:t>Profit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:r>
                  <a:rPr lang="cs-CZ" dirty="0" err="1"/>
                  <a:t>supplier</a:t>
                </a:r>
                <a:r>
                  <a:rPr lang="cs-CZ" dirty="0"/>
                  <a:t> („</a:t>
                </a:r>
                <a:r>
                  <a:rPr lang="cs-CZ" dirty="0" err="1"/>
                  <a:t>classic</a:t>
                </a:r>
                <a:r>
                  <a:rPr lang="cs-CZ" dirty="0"/>
                  <a:t>“):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cs-CZ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cs-CZ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b="0" i="1" smtClean="0">
                          <a:latin typeface="Cambria Math"/>
                        </a:rPr>
                        <m:t>𝑆</m:t>
                      </m:r>
                      <m:r>
                        <a:rPr lang="cs-CZ" b="0" i="1" smtClean="0">
                          <a:latin typeface="Cambria Math"/>
                        </a:rPr>
                        <m:t>−</m:t>
                      </m:r>
                      <m:r>
                        <a:rPr lang="cs-CZ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cs-CZ" dirty="0"/>
              </a:p>
              <a:p>
                <a:pPr marL="0" lvl="1" indent="0">
                  <a:buNone/>
                </a:pPr>
                <a:r>
                  <a:rPr lang="cs-CZ" dirty="0" err="1"/>
                  <a:t>Assume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cs-CZ" b="0" i="1" smtClean="0">
                        <a:latin typeface="Cambria Math"/>
                      </a:rPr>
                      <m:t>=</m:t>
                    </m:r>
                    <m:r>
                      <a:rPr lang="cs-CZ" b="0" i="1" smtClean="0">
                        <a:latin typeface="Cambria Math"/>
                      </a:rPr>
                      <m:t>𝑘</m:t>
                    </m:r>
                    <m:r>
                      <a:rPr lang="cs-CZ" b="0" i="1" smtClean="0"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cs-CZ" b="0" dirty="0"/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cs-CZ" i="1" smtClean="0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cs-CZ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cs-CZ" b="0" i="1" smtClean="0">
                            <a:latin typeface="Cambria Math"/>
                          </a:rPr>
                          <m:t>𝑑𝑆</m:t>
                        </m:r>
                      </m:den>
                    </m:f>
                    <m:r>
                      <a:rPr lang="cs-CZ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  <m:r>
                          <a:rPr lang="cs-CZ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−2</m:t>
                    </m:r>
                    <m:r>
                      <a:rPr lang="cs-CZ" b="0" i="1" smtClean="0">
                        <a:latin typeface="Cambria Math"/>
                      </a:rPr>
                      <m:t>𝑘𝑆</m:t>
                    </m:r>
                  </m:oMath>
                </a14:m>
                <a:r>
                  <a:rPr lang="cs-CZ" dirty="0">
                    <a:sym typeface="Wingdings" panose="05000000000000000000" pitchFamily="2" charset="2"/>
                  </a:rPr>
                  <a:t>     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/>
                      </a:rPr>
                      <m:t>𝑆</m:t>
                    </m:r>
                    <m:r>
                      <a:rPr lang="cs-CZ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  <m:r>
                          <a:rPr lang="cs-CZ" b="0" i="1" smtClean="0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cs-CZ" b="0" i="1" smtClean="0">
                        <a:latin typeface="Cambria Math"/>
                      </a:rPr>
                      <m:t>=</m:t>
                    </m:r>
                    <m:r>
                      <a:rPr lang="cs-CZ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  <m:r>
                          <a:rPr lang="cs-CZ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cs-CZ" dirty="0"/>
              </a:p>
              <a:p>
                <a:pPr marL="0" lvl="1" indent="0">
                  <a:buNone/>
                </a:pPr>
                <a:r>
                  <a:rPr lang="cs-CZ" dirty="0" err="1"/>
                  <a:t>Suppliers</a:t>
                </a:r>
                <a:r>
                  <a:rPr lang="cs-CZ" dirty="0"/>
                  <a:t> </a:t>
                </a:r>
                <a:r>
                  <a:rPr lang="cs-CZ" dirty="0" err="1"/>
                  <a:t>need</a:t>
                </a:r>
                <a:r>
                  <a:rPr lang="cs-CZ" dirty="0"/>
                  <a:t> </a:t>
                </a:r>
                <a:r>
                  <a:rPr lang="cs-CZ" dirty="0" err="1"/>
                  <a:t>information</a:t>
                </a:r>
                <a:r>
                  <a:rPr lang="cs-CZ" dirty="0"/>
                  <a:t> </a:t>
                </a:r>
                <a:r>
                  <a:rPr lang="cs-CZ" dirty="0" err="1"/>
                  <a:t>about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  <m:r>
                          <a:rPr lang="cs-CZ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cs-CZ" dirty="0"/>
                  <a:t>, but this information is not </a:t>
                </a:r>
                <a:r>
                  <a:rPr lang="cs-CZ" dirty="0" err="1"/>
                  <a:t>known</a:t>
                </a:r>
                <a:r>
                  <a:rPr lang="cs-CZ" dirty="0"/>
                  <a:t>, </a:t>
                </a:r>
                <a:r>
                  <a:rPr lang="cs-CZ" dirty="0" err="1"/>
                  <a:t>therefore</a:t>
                </a:r>
                <a:r>
                  <a:rPr lang="cs-CZ" dirty="0"/>
                  <a:t>: 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/>
                        </a:rPr>
                        <m:t>𝑆</m:t>
                      </m:r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r>
                        <a:rPr lang="cs-CZ" b="0" i="1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cs-CZ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229600" cy="5073427"/>
              </a:xfrm>
              <a:blipFill rotWithShape="1">
                <a:blip r:embed="rId2"/>
                <a:stretch>
                  <a:fillRect l="-1481" t="-108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/>
              <p:cNvSpPr txBox="1"/>
              <p:nvPr/>
            </p:nvSpPr>
            <p:spPr>
              <a:xfrm>
                <a:off x="7308304" y="2492896"/>
                <a:ext cx="930639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/>
                        </a:rPr>
                        <m:t>𝑏</m:t>
                      </m:r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cs-CZ" b="0" i="1" smtClean="0">
                              <a:latin typeface="Cambria Math"/>
                            </a:rPr>
                            <m:t>2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4" name="TextovéPo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2492896"/>
                <a:ext cx="930639" cy="6127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65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cs-CZ" sz="3600" dirty="0" err="1"/>
              <a:t>Heterogeneous</a:t>
            </a:r>
            <a:r>
              <a:rPr lang="cs-CZ" sz="3600" dirty="0"/>
              <a:t> </a:t>
            </a:r>
            <a:r>
              <a:rPr lang="cs-CZ" sz="3600" dirty="0" err="1"/>
              <a:t>suppliers</a:t>
            </a:r>
            <a:endParaRPr lang="cs-CZ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980728"/>
                <a:ext cx="8229600" cy="5073427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1" indent="0">
                  <a:buNone/>
                </a:pPr>
                <a:r>
                  <a:rPr lang="cs-CZ" dirty="0"/>
                  <a:t>We </a:t>
                </a:r>
                <a:r>
                  <a:rPr lang="cs-CZ" dirty="0" err="1"/>
                  <a:t>assume</a:t>
                </a:r>
                <a:r>
                  <a:rPr lang="cs-CZ" dirty="0"/>
                  <a:t> </a:t>
                </a:r>
                <a:r>
                  <a:rPr lang="cs-CZ" dirty="0" err="1"/>
                  <a:t>two</a:t>
                </a:r>
                <a:r>
                  <a:rPr lang="cs-CZ" dirty="0"/>
                  <a:t> </a:t>
                </a:r>
                <a:r>
                  <a:rPr lang="cs-CZ" dirty="0" err="1"/>
                  <a:t>types</a:t>
                </a:r>
                <a:r>
                  <a:rPr lang="cs-CZ" dirty="0"/>
                  <a:t>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:r>
                  <a:rPr lang="cs-CZ" dirty="0" err="1"/>
                  <a:t>suppliers</a:t>
                </a:r>
                <a:r>
                  <a:rPr lang="cs-CZ" dirty="0"/>
                  <a:t> </a:t>
                </a:r>
                <a:r>
                  <a:rPr lang="cs-CZ" dirty="0" err="1"/>
                  <a:t>having</a:t>
                </a:r>
                <a:r>
                  <a:rPr lang="cs-CZ" dirty="0"/>
                  <a:t> </a:t>
                </a:r>
                <a:r>
                  <a:rPr lang="cs-CZ" dirty="0" err="1"/>
                  <a:t>following</a:t>
                </a:r>
                <a:r>
                  <a:rPr lang="cs-CZ" dirty="0"/>
                  <a:t> </a:t>
                </a:r>
                <a:r>
                  <a:rPr lang="cs-CZ" dirty="0" err="1"/>
                  <a:t>expectations</a:t>
                </a:r>
                <a:r>
                  <a:rPr lang="cs-CZ" dirty="0"/>
                  <a:t> </a:t>
                </a:r>
                <a:r>
                  <a:rPr lang="cs-CZ" dirty="0" err="1"/>
                  <a:t>about</a:t>
                </a:r>
                <a:r>
                  <a:rPr lang="cs-CZ" dirty="0"/>
                  <a:t> </a:t>
                </a:r>
                <a:r>
                  <a:rPr lang="cs-CZ" dirty="0" err="1"/>
                  <a:t>future</a:t>
                </a:r>
                <a:r>
                  <a:rPr lang="cs-CZ" dirty="0"/>
                  <a:t> </a:t>
                </a:r>
                <a:r>
                  <a:rPr lang="cs-CZ" dirty="0" err="1"/>
                  <a:t>prices</a:t>
                </a:r>
                <a:r>
                  <a:rPr lang="cs-CZ" dirty="0"/>
                  <a:t> </a:t>
                </a:r>
              </a:p>
              <a:p>
                <a:pPr marL="0" lvl="1" indent="0">
                  <a:buNone/>
                </a:pPr>
                <a:endParaRPr lang="cs-CZ" dirty="0"/>
              </a:p>
              <a:p>
                <a:pPr marL="0" lvl="1" indent="0">
                  <a:buNone/>
                </a:pPr>
                <a:r>
                  <a:rPr lang="cs-CZ" dirty="0"/>
                  <a:t>1. </a:t>
                </a:r>
                <a:r>
                  <a:rPr lang="cs-CZ" u="sng" dirty="0" err="1"/>
                  <a:t>Perfect</a:t>
                </a:r>
                <a:r>
                  <a:rPr lang="cs-CZ" u="sng" dirty="0"/>
                  <a:t> </a:t>
                </a:r>
                <a:r>
                  <a:rPr lang="cs-CZ" u="sng" dirty="0" err="1"/>
                  <a:t>foresighters</a:t>
                </a:r>
                <a:r>
                  <a:rPr lang="cs-CZ" u="sng" dirty="0"/>
                  <a:t> 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1,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cs-CZ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  <a:p>
                <a:pPr marL="0" lvl="1" indent="0">
                  <a:buNone/>
                </a:pPr>
                <a:r>
                  <a:rPr lang="cs-CZ" dirty="0" err="1"/>
                  <a:t>This</a:t>
                </a:r>
                <a:r>
                  <a:rPr lang="cs-CZ" dirty="0"/>
                  <a:t> </a:t>
                </a:r>
                <a:r>
                  <a:rPr lang="cs-CZ" dirty="0" err="1"/>
                  <a:t>perfect</a:t>
                </a:r>
                <a:r>
                  <a:rPr lang="cs-CZ" dirty="0"/>
                  <a:t> </a:t>
                </a:r>
                <a:r>
                  <a:rPr lang="cs-CZ" dirty="0" err="1"/>
                  <a:t>information</a:t>
                </a:r>
                <a:r>
                  <a:rPr lang="cs-CZ" dirty="0"/>
                  <a:t> </a:t>
                </a:r>
                <a:r>
                  <a:rPr lang="cs-CZ" dirty="0" err="1"/>
                  <a:t>costs</a:t>
                </a:r>
                <a:r>
                  <a:rPr lang="cs-CZ" dirty="0"/>
                  <a:t> </a:t>
                </a:r>
                <a:r>
                  <a:rPr lang="cs-CZ" i="1" dirty="0"/>
                  <a:t>C</a:t>
                </a:r>
                <a:r>
                  <a:rPr lang="cs-CZ" dirty="0"/>
                  <a:t> in </a:t>
                </a:r>
                <a:r>
                  <a:rPr lang="cs-CZ" dirty="0" err="1"/>
                  <a:t>each</a:t>
                </a:r>
                <a:r>
                  <a:rPr lang="cs-CZ" dirty="0"/>
                  <a:t> period</a:t>
                </a:r>
              </a:p>
              <a:p>
                <a:pPr marL="0" lvl="1" indent="0">
                  <a:buNone/>
                </a:pPr>
                <a:r>
                  <a:rPr lang="cs-CZ" dirty="0"/>
                  <a:t>2. </a:t>
                </a:r>
                <a:r>
                  <a:rPr lang="cs-CZ" u="sng" dirty="0" err="1"/>
                  <a:t>Naive</a:t>
                </a:r>
                <a:r>
                  <a:rPr lang="cs-CZ" u="sng" dirty="0"/>
                  <a:t> </a:t>
                </a:r>
                <a:r>
                  <a:rPr lang="cs-CZ" u="sng" dirty="0" err="1"/>
                  <a:t>suppliers</a:t>
                </a:r>
                <a:endParaRPr lang="cs-CZ" u="sng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2,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cs-CZ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  <a:p>
                <a:pPr marL="0" lvl="1" indent="0">
                  <a:buNone/>
                </a:pPr>
                <a:r>
                  <a:rPr lang="cs-CZ" dirty="0" err="1"/>
                  <a:t>This</a:t>
                </a:r>
                <a:r>
                  <a:rPr lang="cs-CZ" dirty="0"/>
                  <a:t> </a:t>
                </a:r>
                <a:r>
                  <a:rPr lang="cs-CZ" dirty="0" err="1"/>
                  <a:t>information</a:t>
                </a:r>
                <a:r>
                  <a:rPr lang="cs-CZ" dirty="0"/>
                  <a:t> </a:t>
                </a:r>
                <a:r>
                  <a:rPr lang="cs-CZ" dirty="0" err="1"/>
                  <a:t>is</a:t>
                </a:r>
                <a:r>
                  <a:rPr lang="cs-CZ" dirty="0"/>
                  <a:t> </a:t>
                </a:r>
                <a:r>
                  <a:rPr lang="cs-CZ" dirty="0" err="1"/>
                  <a:t>observed</a:t>
                </a:r>
                <a:r>
                  <a:rPr lang="cs-CZ" dirty="0"/>
                  <a:t>, </a:t>
                </a:r>
                <a:r>
                  <a:rPr lang="cs-CZ" dirty="0" err="1"/>
                  <a:t>it</a:t>
                </a:r>
                <a:r>
                  <a:rPr lang="cs-CZ" dirty="0"/>
                  <a:t> </a:t>
                </a:r>
                <a:r>
                  <a:rPr lang="cs-CZ" dirty="0" err="1"/>
                  <a:t>is</a:t>
                </a:r>
                <a:r>
                  <a:rPr lang="cs-CZ" dirty="0"/>
                  <a:t> free. </a:t>
                </a:r>
              </a:p>
              <a:p>
                <a:pPr marL="0" lvl="1" indent="0">
                  <a:buNone/>
                </a:pPr>
                <a:endParaRPr lang="cs-CZ" dirty="0"/>
              </a:p>
              <a:p>
                <a:pPr marL="0" lvl="1" indent="0">
                  <a:buNone/>
                </a:pPr>
                <a:r>
                  <a:rPr lang="cs-CZ" dirty="0" err="1"/>
                  <a:t>Therefore</a:t>
                </a:r>
                <a:r>
                  <a:rPr lang="cs-CZ" dirty="0"/>
                  <a:t>:</a:t>
                </a: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1,</m:t>
                        </m:r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cs-CZ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1,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cs-CZ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  <m:r>
                          <a:rPr lang="cs-CZ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1,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cs-CZ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  <m:r>
                          <a:rPr lang="cs-CZ" b="0" i="1" smtClean="0">
                            <a:latin typeface="Cambria Math"/>
                          </a:rPr>
                          <m:t>𝑏</m:t>
                        </m:r>
                      </m:den>
                    </m:f>
                  </m:oMath>
                </a14:m>
                <a:r>
                  <a:rPr lang="cs-CZ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1,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cs-CZ" b="0" i="1" smtClean="0">
                        <a:latin typeface="Cambria Math"/>
                      </a:rPr>
                      <m:t>−</m:t>
                    </m:r>
                    <m:r>
                      <a:rPr lang="cs-CZ" b="0" i="1" smtClean="0">
                        <a:latin typeface="Cambria Math"/>
                      </a:rPr>
                      <m:t>𝐶</m:t>
                    </m:r>
                  </m:oMath>
                </a14:m>
                <a:endParaRPr lang="cs-CZ" dirty="0"/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2,</m:t>
                        </m:r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cs-CZ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2,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cs-CZ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  <m:r>
                          <a:rPr lang="cs-CZ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2,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cs-CZ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  <m:r>
                          <a:rPr lang="cs-CZ" b="0" i="1" smtClean="0">
                            <a:latin typeface="Cambria Math"/>
                          </a:rPr>
                          <m:t>𝑏</m:t>
                        </m:r>
                      </m:den>
                    </m:f>
                  </m:oMath>
                </a14:m>
                <a:r>
                  <a:rPr lang="cs-CZ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2,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cs-CZ" dirty="0"/>
              </a:p>
              <a:p>
                <a:pPr marL="0" lvl="1" indent="0">
                  <a:buNone/>
                </a:pPr>
                <a:endParaRPr lang="cs-CZ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980728"/>
                <a:ext cx="8229600" cy="5073427"/>
              </a:xfrm>
              <a:blipFill rotWithShape="1">
                <a:blip r:embed="rId2"/>
                <a:stretch>
                  <a:fillRect l="-1185" t="-228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/>
              <p:cNvSpPr txBox="1"/>
              <p:nvPr/>
            </p:nvSpPr>
            <p:spPr>
              <a:xfrm>
                <a:off x="7308304" y="2492896"/>
                <a:ext cx="919098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cs-CZ" b="0" i="0" smtClean="0">
                          <a:latin typeface="Cambria Math"/>
                        </a:rPr>
                        <m:t>k</m:t>
                      </m:r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cs-CZ" b="0" i="1" smtClean="0">
                              <a:latin typeface="Cambria Math"/>
                            </a:rPr>
                            <m:t>2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4" name="TextovéPo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2492896"/>
                <a:ext cx="919098" cy="6127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35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cs-CZ" sz="3600" dirty="0" err="1"/>
              <a:t>Heterogeneous</a:t>
            </a:r>
            <a:r>
              <a:rPr lang="cs-CZ" sz="3600" dirty="0"/>
              <a:t> </a:t>
            </a:r>
            <a:r>
              <a:rPr lang="cs-CZ" sz="3600" dirty="0" err="1"/>
              <a:t>suppliers</a:t>
            </a:r>
            <a:endParaRPr lang="cs-CZ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980728"/>
                <a:ext cx="8229600" cy="561662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1" indent="0">
                  <a:buNone/>
                </a:pPr>
                <a:r>
                  <a:rPr lang="cs-CZ" b="0" dirty="0">
                    <a:latin typeface="+mj-lt"/>
                  </a:rPr>
                  <a:t>Recall:</a:t>
                </a:r>
                <a:r>
                  <a:rPr lang="cs-CZ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/>
                      </a:rPr>
                      <m:t>𝑆</m:t>
                    </m:r>
                    <m:r>
                      <a:rPr lang="cs-CZ" b="0" i="1" smtClean="0">
                        <a:latin typeface="Cambria Math"/>
                      </a:rPr>
                      <m:t>=</m:t>
                    </m:r>
                    <m:r>
                      <a:rPr lang="cs-CZ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dirty="0"/>
                  <a:t>	</a:t>
                </a:r>
                <a:endParaRPr lang="cs-CZ" b="0" i="1" dirty="0">
                  <a:latin typeface="Cambria Math"/>
                </a:endParaRP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cs-CZ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1,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cs-CZ" b="0" i="1" smtClean="0">
                        <a:latin typeface="Cambria Math"/>
                      </a:rPr>
                      <m:t>=</m:t>
                    </m:r>
                    <m:r>
                      <a:rPr lang="cs-CZ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  <m:r>
                          <a:rPr lang="cs-CZ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cs-CZ" dirty="0"/>
                  <a:t>	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cs-CZ" b="0" i="1" smtClean="0">
                        <a:latin typeface="Cambria Math"/>
                      </a:rPr>
                      <m:t>=</m:t>
                    </m:r>
                    <m:r>
                      <a:rPr lang="cs-CZ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cs-CZ" dirty="0"/>
              </a:p>
              <a:p>
                <a:pPr marL="0" lvl="1" indent="0">
                  <a:buNone/>
                </a:pPr>
                <a:endParaRPr lang="cs-CZ" b="0" i="1" dirty="0">
                  <a:latin typeface="Cambria Math"/>
                </a:endParaRP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1,</m:t>
                        </m:r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cs-CZ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1,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cs-CZ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  <m:r>
                          <a:rPr lang="cs-CZ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1,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cs-CZ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  <m:r>
                          <a:rPr lang="cs-CZ" b="0" i="1" smtClean="0">
                            <a:latin typeface="Cambria Math"/>
                          </a:rPr>
                          <m:t>𝑏</m:t>
                        </m:r>
                      </m:den>
                    </m:f>
                  </m:oMath>
                </a14:m>
                <a:r>
                  <a:rPr lang="cs-CZ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1,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cs-CZ" b="0" i="1" smtClean="0">
                        <a:latin typeface="Cambria Math"/>
                      </a:rPr>
                      <m:t>−</m:t>
                    </m:r>
                    <m:r>
                      <a:rPr lang="cs-CZ" b="0" i="1" smtClean="0">
                        <a:latin typeface="Cambria Math"/>
                      </a:rPr>
                      <m:t>𝐶</m:t>
                    </m:r>
                  </m:oMath>
                </a14:m>
                <a:endParaRPr lang="cs-CZ" dirty="0"/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2,</m:t>
                        </m:r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cs-CZ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2,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cs-CZ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  <m:r>
                          <a:rPr lang="cs-CZ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2,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cs-CZ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  <m:r>
                          <a:rPr lang="cs-CZ" b="0" i="1" smtClean="0">
                            <a:latin typeface="Cambria Math"/>
                          </a:rPr>
                          <m:t>𝑏</m:t>
                        </m:r>
                      </m:den>
                    </m:f>
                  </m:oMath>
                </a14:m>
                <a:r>
                  <a:rPr lang="cs-CZ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2,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cs-CZ" dirty="0"/>
              </a:p>
              <a:p>
                <a:pPr marL="0" lvl="1" indent="0">
                  <a:buNone/>
                </a:pPr>
                <a:endParaRPr lang="cs-CZ" dirty="0"/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1,</m:t>
                        </m:r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cs-CZ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cs-CZ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  <m:r>
                          <a:rPr lang="cs-CZ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𝑏</m:t>
                        </m:r>
                        <m:r>
                          <a:rPr lang="cs-CZ" b="0" i="1" smtClean="0">
                            <a:latin typeface="Cambria Math"/>
                          </a:rPr>
                          <m:t>.</m:t>
                        </m:r>
                        <m:r>
                          <a:rPr lang="cs-CZ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  <m:r>
                          <a:rPr lang="cs-CZ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  <m:r>
                          <a:rPr lang="cs-CZ" b="0" i="1" smtClean="0">
                            <a:latin typeface="Cambria Math"/>
                          </a:rPr>
                          <m:t>𝑏</m:t>
                        </m:r>
                      </m:den>
                    </m:f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  <m:r>
                          <a:rPr lang="cs-CZ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cs-CZ" b="0" i="1" smtClean="0">
                        <a:latin typeface="Cambria Math"/>
                      </a:rPr>
                      <m:t>−</m:t>
                    </m:r>
                    <m:r>
                      <a:rPr lang="cs-CZ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cs-CZ" dirty="0"/>
                  <a:t> </a:t>
                </a: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2,</m:t>
                        </m:r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cs-CZ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cs-CZ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  <m:r>
                          <a:rPr lang="cs-CZ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𝑏</m:t>
                        </m:r>
                        <m:r>
                          <a:rPr lang="cs-CZ" b="0" i="1" smtClean="0">
                            <a:latin typeface="Cambria Math"/>
                          </a:rPr>
                          <m:t>.</m:t>
                        </m:r>
                        <m:r>
                          <a:rPr lang="cs-CZ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  <m:r>
                          <a:rPr lang="cs-CZ" b="0" i="1" smtClean="0">
                            <a:latin typeface="Cambria Math"/>
                          </a:rPr>
                          <m:t>𝑏</m:t>
                        </m:r>
                      </m:den>
                    </m:f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cs-CZ" dirty="0"/>
                  <a:t> </a:t>
                </a:r>
              </a:p>
              <a:p>
                <a:pPr marL="0" lvl="1" indent="0">
                  <a:buNone/>
                </a:pPr>
                <a:endParaRPr lang="cs-CZ" dirty="0"/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1,</m:t>
                        </m:r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cs-CZ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cs-CZ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  <m:r>
                          <a:rPr lang="cs-CZ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cs-CZ" b="0" i="1" smtClean="0">
                        <a:latin typeface="Cambria Math"/>
                      </a:rPr>
                      <m:t>−</m:t>
                    </m:r>
                    <m:r>
                      <a:rPr lang="cs-CZ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cs-CZ" dirty="0"/>
                  <a:t> </a:t>
                </a: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2,</m:t>
                        </m:r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cs-CZ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cs-CZ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cs-CZ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dirty="0"/>
                  <a:t> </a:t>
                </a:r>
              </a:p>
              <a:p>
                <a:pPr marL="0" lvl="1" indent="0">
                  <a:buNone/>
                </a:pPr>
                <a:endParaRPr lang="cs-CZ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980728"/>
                <a:ext cx="8229600" cy="5616624"/>
              </a:xfrm>
              <a:blipFill>
                <a:blip r:embed="rId2"/>
                <a:stretch>
                  <a:fillRect l="-1333" t="-21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15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cs-CZ" sz="3600" dirty="0" err="1"/>
              <a:t>Heterogeneous</a:t>
            </a:r>
            <a:r>
              <a:rPr lang="cs-CZ" sz="3600" dirty="0"/>
              <a:t> </a:t>
            </a:r>
            <a:r>
              <a:rPr lang="cs-CZ" sz="3600" dirty="0" err="1"/>
              <a:t>suppliers</a:t>
            </a:r>
            <a:endParaRPr lang="cs-CZ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980728"/>
                <a:ext cx="8496944" cy="5073427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:r>
                  <a:rPr lang="cs-CZ" u="sng" dirty="0"/>
                  <a:t>Which profit </a:t>
                </a:r>
                <a:r>
                  <a:rPr lang="cs-CZ" u="sng" dirty="0" err="1"/>
                  <a:t>is</a:t>
                </a:r>
                <a:r>
                  <a:rPr lang="cs-CZ" u="sng" dirty="0"/>
                  <a:t> </a:t>
                </a:r>
                <a:r>
                  <a:rPr lang="cs-CZ" u="sng" dirty="0" err="1"/>
                  <a:t>better</a:t>
                </a:r>
                <a:r>
                  <a:rPr lang="cs-CZ" u="sng" dirty="0"/>
                  <a:t>?</a:t>
                </a:r>
                <a:endParaRPr lang="cs-CZ" b="0" u="sng" dirty="0"/>
              </a:p>
              <a:p>
                <a:pPr marL="0" lvl="1" indent="0">
                  <a:buNone/>
                </a:pPr>
                <a:r>
                  <a:rPr lang="cs-CZ" dirty="0" err="1"/>
                  <a:t>Assume</a:t>
                </a:r>
                <a:r>
                  <a:rPr lang="cs-CZ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  <m:r>
                          <a:rPr lang="cs-CZ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+</m:t>
                    </m:r>
                    <m:r>
                      <a:rPr lang="cs-CZ" b="0" i="1" smtClean="0">
                        <a:latin typeface="Cambria Math"/>
                      </a:rPr>
                      <m:t>𝑎</m:t>
                    </m:r>
                  </m:oMath>
                </a14:m>
                <a:endParaRPr lang="cs-CZ" b="0" i="1" dirty="0">
                  <a:latin typeface="Cambria Math"/>
                </a:endParaRP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400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cs-CZ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cs-CZ" sz="24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400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cs-CZ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sz="2400" b="0" i="1" smtClean="0">
                            <a:latin typeface="Cambria Math"/>
                          </a:rPr>
                          <m:t>𝑡</m:t>
                        </m:r>
                        <m:r>
                          <a:rPr lang="cs-CZ" sz="2400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cs-CZ" sz="24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cs-CZ" sz="2400" b="0" i="1" smtClean="0">
                        <a:latin typeface="Cambria Math"/>
                      </a:rPr>
                      <m:t>−</m:t>
                    </m:r>
                    <m:r>
                      <a:rPr lang="cs-CZ" sz="2400" b="0" i="1" smtClean="0">
                        <a:latin typeface="Cambria Math"/>
                      </a:rPr>
                      <m:t>𝐶</m:t>
                    </m:r>
                    <m:r>
                      <a:rPr lang="cs-CZ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cs-CZ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400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cs-CZ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sz="2400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cs-CZ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cs-CZ" sz="2400" b="0" i="1" smtClean="0">
                            <a:latin typeface="Cambria Math"/>
                          </a:rPr>
                          <m:t>+2</m:t>
                        </m:r>
                        <m:r>
                          <a:rPr lang="cs-CZ" sz="24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sz="24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cs-CZ" sz="24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cs-CZ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cs-CZ" sz="2400" b="0" i="1" smtClean="0">
                        <a:latin typeface="Cambria Math"/>
                      </a:rPr>
                      <m:t>−</m:t>
                    </m:r>
                    <m:r>
                      <a:rPr lang="cs-CZ" sz="2400" b="0" i="1" smtClean="0">
                        <a:latin typeface="Cambria Math"/>
                      </a:rPr>
                      <m:t>𝐶</m:t>
                    </m:r>
                  </m:oMath>
                </a14:m>
                <a:endParaRPr lang="cs-CZ" sz="2400" dirty="0"/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400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cs-CZ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cs-CZ" sz="24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400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cs-CZ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cs-CZ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cs-CZ" sz="24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cs-CZ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sz="24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cs-CZ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400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cs-CZ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400" b="0" i="1" smtClean="0">
                            <a:latin typeface="Cambria Math"/>
                          </a:rPr>
                          <m:t>2</m:t>
                        </m:r>
                        <m:sSubSup>
                          <m:sSubSup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sz="2400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cs-CZ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cs-CZ" sz="2400" b="0" i="1" smtClean="0">
                            <a:latin typeface="Cambria Math"/>
                          </a:rPr>
                          <m:t>+2</m:t>
                        </m:r>
                        <m:r>
                          <a:rPr lang="cs-CZ" sz="24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sz="24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cs-CZ" sz="2400" b="0" i="1" smtClean="0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sz="2400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cs-CZ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cs-CZ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400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cs-CZ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sz="2400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cs-CZ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cs-CZ" sz="2400" b="0" i="1" smtClean="0">
                            <a:latin typeface="Cambria Math"/>
                          </a:rPr>
                          <m:t>+2</m:t>
                        </m:r>
                        <m:r>
                          <a:rPr lang="cs-CZ" sz="24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cs-CZ" sz="24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sz="2400" dirty="0"/>
                  <a:t> 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cs-CZ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cs-CZ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cs-CZ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cs-CZ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cs-CZ" b="0" i="1" smtClean="0">
                          <a:latin typeface="Cambria Math"/>
                        </a:rPr>
                        <m:t>−</m:t>
                      </m:r>
                      <m:r>
                        <a:rPr lang="cs-CZ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cs-CZ" dirty="0"/>
              </a:p>
              <a:p>
                <a:pPr marL="0" lvl="1" indent="0">
                  <a:buNone/>
                </a:pPr>
                <a:r>
                  <a:rPr lang="cs-CZ" dirty="0"/>
                  <a:t>Depends on </a:t>
                </a:r>
                <a:r>
                  <a:rPr lang="cs-CZ" dirty="0" err="1"/>
                  <a:t>evolution</a:t>
                </a:r>
                <a:r>
                  <a:rPr lang="cs-CZ" dirty="0"/>
                  <a:t>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cs-CZ" dirty="0"/>
                  <a:t> and </a:t>
                </a:r>
                <a:r>
                  <a:rPr lang="cs-CZ" dirty="0" err="1"/>
                  <a:t>the</a:t>
                </a:r>
                <a:r>
                  <a:rPr lang="cs-CZ" dirty="0"/>
                  <a:t> </a:t>
                </a:r>
                <a:r>
                  <a:rPr lang="cs-CZ" dirty="0" err="1"/>
                  <a:t>cost</a:t>
                </a:r>
                <a:r>
                  <a:rPr lang="cs-CZ" dirty="0"/>
                  <a:t>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:r>
                  <a:rPr lang="cs-CZ" dirty="0" err="1"/>
                  <a:t>perfect</a:t>
                </a:r>
                <a:r>
                  <a:rPr lang="cs-CZ" dirty="0"/>
                  <a:t> </a:t>
                </a:r>
                <a:r>
                  <a:rPr lang="cs-CZ" dirty="0" err="1"/>
                  <a:t>foresight</a:t>
                </a:r>
                <a:r>
                  <a:rPr lang="cs-CZ" dirty="0"/>
                  <a:t> </a:t>
                </a:r>
                <a:r>
                  <a:rPr lang="cs-CZ" i="1" dirty="0"/>
                  <a:t>C</a:t>
                </a:r>
                <a:r>
                  <a:rPr lang="cs-CZ" dirty="0"/>
                  <a:t>. </a:t>
                </a:r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980728"/>
                <a:ext cx="8496944" cy="5073427"/>
              </a:xfrm>
              <a:blipFill rotWithShape="1">
                <a:blip r:embed="rId2"/>
                <a:stretch>
                  <a:fillRect l="-1506" t="-108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60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cs-CZ" sz="3600" dirty="0" err="1"/>
              <a:t>Equilibrium</a:t>
            </a:r>
            <a:endParaRPr lang="cs-CZ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363272" cy="54006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1" indent="0">
                  <a:buNone/>
                </a:pPr>
                <a:r>
                  <a:rPr lang="cs-CZ" dirty="0"/>
                  <a:t>Market </a:t>
                </a:r>
                <a:r>
                  <a:rPr lang="cs-CZ" dirty="0" err="1"/>
                  <a:t>equilibrium</a:t>
                </a:r>
                <a:endParaRPr lang="cs-CZ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cs-CZ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cs-CZ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1,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/>
                                </a:rPr>
                                <m:t>1,</m:t>
                              </m:r>
                              <m:r>
                                <a:rPr lang="cs-CZ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cs-CZ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2,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/>
                                </a:rPr>
                                <m:t>2,</m:t>
                              </m:r>
                              <m:r>
                                <a:rPr lang="cs-CZ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dirty="0"/>
              </a:p>
              <a:p>
                <a:pPr marL="0" lvl="1" indent="0">
                  <a:buNone/>
                </a:pPr>
                <a:endParaRPr lang="cs-CZ" b="0" i="1" dirty="0">
                  <a:latin typeface="Cambria Math"/>
                </a:endParaRP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1,</m:t>
                        </m:r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cs-CZ" dirty="0"/>
                  <a:t> - </a:t>
                </a:r>
                <a:r>
                  <a:rPr lang="cs-CZ" dirty="0" err="1"/>
                  <a:t>amount</a:t>
                </a:r>
                <a:r>
                  <a:rPr lang="cs-CZ" dirty="0"/>
                  <a:t>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:r>
                  <a:rPr lang="cs-CZ" dirty="0" err="1"/>
                  <a:t>first</a:t>
                </a:r>
                <a:r>
                  <a:rPr lang="cs-CZ" dirty="0"/>
                  <a:t> type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:r>
                  <a:rPr lang="cs-CZ" dirty="0" err="1"/>
                  <a:t>suppliers</a:t>
                </a:r>
                <a:r>
                  <a:rPr lang="cs-CZ" dirty="0"/>
                  <a:t> (</a:t>
                </a:r>
                <a:r>
                  <a:rPr lang="cs-CZ" dirty="0" err="1"/>
                  <a:t>perfect</a:t>
                </a:r>
                <a:r>
                  <a:rPr lang="cs-CZ" dirty="0"/>
                  <a:t> </a:t>
                </a:r>
                <a:r>
                  <a:rPr lang="cs-CZ" dirty="0" err="1"/>
                  <a:t>foresight</a:t>
                </a:r>
                <a:r>
                  <a:rPr lang="cs-CZ" dirty="0"/>
                  <a:t>)</a:t>
                </a: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2,</m:t>
                        </m:r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cs-CZ" dirty="0"/>
                  <a:t> - </a:t>
                </a:r>
                <a:r>
                  <a:rPr lang="cs-CZ" dirty="0" err="1"/>
                  <a:t>amount</a:t>
                </a:r>
                <a:r>
                  <a:rPr lang="cs-CZ" dirty="0"/>
                  <a:t> </a:t>
                </a:r>
                <a:r>
                  <a:rPr lang="cs-CZ" dirty="0" err="1"/>
                  <a:t>of</a:t>
                </a:r>
                <a:r>
                  <a:rPr lang="cs-CZ" dirty="0"/>
                  <a:t> second type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:r>
                  <a:rPr lang="cs-CZ" dirty="0" err="1"/>
                  <a:t>suppliers</a:t>
                </a:r>
                <a:r>
                  <a:rPr lang="cs-CZ" dirty="0"/>
                  <a:t> (</a:t>
                </a:r>
                <a:r>
                  <a:rPr lang="cs-CZ" dirty="0" err="1"/>
                  <a:t>naive</a:t>
                </a:r>
                <a:r>
                  <a:rPr lang="cs-CZ" dirty="0"/>
                  <a:t>)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1,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2,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cs-CZ" dirty="0"/>
              </a:p>
              <a:p>
                <a:pPr marL="0" lvl="1" indent="0">
                  <a:lnSpc>
                    <a:spcPct val="110000"/>
                  </a:lnSpc>
                  <a:spcBef>
                    <a:spcPts val="2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cs-CZ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cs-CZ" b="0" i="1" smtClean="0">
                            <a:latin typeface="Cambria Math"/>
                          </a:rPr>
                          <m:t>+</m:t>
                        </m:r>
                        <m:r>
                          <a:rPr lang="cs-CZ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cs-CZ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cs-CZ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cs-CZ" b="0" i="1" smtClean="0">
                            <a:latin typeface="Cambria Math"/>
                          </a:rPr>
                          <m:t>𝑍</m:t>
                        </m:r>
                      </m:den>
                    </m:f>
                  </m:oMath>
                </a14:m>
                <a:endParaRPr lang="cs-CZ" dirty="0"/>
              </a:p>
              <a:p>
                <a:pPr marL="0" lvl="1" indent="0">
                  <a:lnSpc>
                    <a:spcPct val="110000"/>
                  </a:lnSpc>
                  <a:spcBef>
                    <a:spcPts val="2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cs-CZ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cs-CZ" b="0" i="1" smtClean="0">
                            <a:latin typeface="Cambria Math"/>
                          </a:rPr>
                          <m:t>+</m:t>
                        </m:r>
                        <m:r>
                          <a:rPr lang="cs-CZ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cs-CZ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cs-CZ" b="0" i="1" smtClean="0">
                            <a:latin typeface="Cambria Math"/>
                          </a:rPr>
                          <m:t>𝑍</m:t>
                        </m:r>
                      </m:den>
                    </m:f>
                  </m:oMath>
                </a14:m>
                <a:endParaRPr lang="cs-CZ" dirty="0"/>
              </a:p>
              <a:p>
                <a:pPr marL="0" lvl="1" indent="0">
                  <a:lnSpc>
                    <a:spcPct val="110000"/>
                  </a:lnSpc>
                  <a:spcBef>
                    <a:spcPts val="2400"/>
                  </a:spcBef>
                  <a:buNone/>
                </a:pPr>
                <a14:m>
                  <m:oMath xmlns:m="http://schemas.openxmlformats.org/officeDocument/2006/math">
                    <m:r>
                      <a:rPr lang="cs-CZ" b="0" i="1" smtClean="0">
                        <a:latin typeface="Cambria Math"/>
                      </a:rPr>
                      <m:t>𝑍</m:t>
                    </m:r>
                    <m:r>
                      <a:rPr lang="cs-CZ" b="0" i="1" smtClean="0">
                        <a:latin typeface="Cambria Math"/>
                      </a:rPr>
                      <m:t>=</m:t>
                    </m:r>
                    <m:r>
                      <a:rPr lang="cs-CZ" b="0" i="1" smtClean="0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/>
                          </a:rPr>
                          <m:t>𝛽</m:t>
                        </m:r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cs-CZ" b="0" i="1" smtClean="0">
                        <a:latin typeface="Cambria Math"/>
                      </a:rPr>
                      <m:t>+</m:t>
                    </m:r>
                    <m:r>
                      <a:rPr lang="cs-CZ" b="0" i="1" smtClean="0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/>
                          </a:rPr>
                          <m:t>𝛽</m:t>
                        </m:r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dirty="0"/>
                  <a:t> </a:t>
                </a:r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363272" cy="5400600"/>
              </a:xfrm>
              <a:blipFill rotWithShape="1">
                <a:blip r:embed="rId2"/>
                <a:stretch>
                  <a:fillRect l="-1239" t="-169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48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cs-CZ" sz="3600" dirty="0"/>
              <a:t>Maxwell-</a:t>
            </a:r>
            <a:r>
              <a:rPr lang="cs-CZ" sz="3600" dirty="0" err="1"/>
              <a:t>Boltzmann</a:t>
            </a:r>
            <a:r>
              <a:rPr lang="cs-CZ" sz="3600" dirty="0"/>
              <a:t> </a:t>
            </a:r>
            <a:r>
              <a:rPr lang="cs-CZ" sz="3600" dirty="0" err="1"/>
              <a:t>statistics</a:t>
            </a:r>
            <a:endParaRPr lang="cs-CZ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363272" cy="5400600"/>
              </a:xfrm>
            </p:spPr>
            <p:txBody>
              <a:bodyPr>
                <a:normAutofit fontScale="92500"/>
              </a:bodyPr>
              <a:lstStyle/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cs-CZ" b="0" i="1" smtClean="0">
                            <a:latin typeface="Cambria Math"/>
                          </a:rPr>
                          <m:t>𝑍</m:t>
                        </m:r>
                      </m:den>
                    </m:f>
                  </m:oMath>
                </a14:m>
                <a:r>
                  <a:rPr lang="cs-CZ" dirty="0"/>
                  <a:t> 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cs-CZ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cs-CZ" b="0" i="1" smtClean="0">
                            <a:latin typeface="Cambria Math"/>
                          </a:rPr>
                          <m:t>𝑍</m:t>
                        </m:r>
                      </m:den>
                    </m:f>
                  </m:oMath>
                </a14:m>
                <a:endParaRPr lang="cs-CZ" dirty="0"/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cs-CZ" dirty="0"/>
                  <a:t> – </a:t>
                </a:r>
                <a:r>
                  <a:rPr lang="cs-CZ" dirty="0" err="1"/>
                  <a:t>parameter</a:t>
                </a:r>
                <a:r>
                  <a:rPr lang="cs-CZ" dirty="0"/>
                  <a:t> </a:t>
                </a:r>
                <a:r>
                  <a:rPr lang="cs-CZ" dirty="0" err="1"/>
                  <a:t>describing</a:t>
                </a:r>
                <a:r>
                  <a:rPr lang="cs-CZ" dirty="0"/>
                  <a:t> </a:t>
                </a:r>
                <a:r>
                  <a:rPr lang="cs-CZ" dirty="0" err="1"/>
                  <a:t>how</a:t>
                </a:r>
                <a:r>
                  <a:rPr lang="cs-CZ" dirty="0"/>
                  <a:t> </a:t>
                </a:r>
                <a:r>
                  <a:rPr lang="cs-CZ" dirty="0" err="1"/>
                  <a:t>the</a:t>
                </a:r>
                <a:r>
                  <a:rPr lang="cs-CZ" dirty="0"/>
                  <a:t> profit </a:t>
                </a:r>
                <a:r>
                  <a:rPr lang="cs-CZ" dirty="0" err="1"/>
                  <a:t>will</a:t>
                </a:r>
                <a:r>
                  <a:rPr lang="cs-CZ" dirty="0"/>
                  <a:t> </a:t>
                </a:r>
                <a:r>
                  <a:rPr lang="cs-CZ" dirty="0" err="1"/>
                  <a:t>affect</a:t>
                </a:r>
                <a:r>
                  <a:rPr lang="cs-CZ" dirty="0"/>
                  <a:t> </a:t>
                </a:r>
                <a:r>
                  <a:rPr lang="cs-CZ" dirty="0" err="1"/>
                  <a:t>the</a:t>
                </a:r>
                <a:r>
                  <a:rPr lang="cs-CZ" dirty="0"/>
                  <a:t> </a:t>
                </a:r>
                <a:r>
                  <a:rPr lang="cs-CZ" dirty="0" err="1"/>
                  <a:t>amount</a:t>
                </a:r>
                <a:r>
                  <a:rPr lang="cs-CZ" dirty="0"/>
                  <a:t>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:r>
                  <a:rPr lang="cs-CZ" dirty="0" err="1"/>
                  <a:t>respective</a:t>
                </a:r>
                <a:r>
                  <a:rPr lang="cs-CZ" dirty="0"/>
                  <a:t> </a:t>
                </a:r>
                <a:r>
                  <a:rPr lang="cs-CZ" dirty="0" err="1"/>
                  <a:t>agents</a:t>
                </a:r>
                <a:endParaRPr lang="cs-CZ" dirty="0"/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cs-CZ" dirty="0" err="1"/>
                  <a:t>Extreme</a:t>
                </a:r>
                <a:r>
                  <a:rPr lang="cs-CZ" dirty="0"/>
                  <a:t> </a:t>
                </a:r>
                <a:r>
                  <a:rPr lang="cs-CZ" dirty="0" err="1"/>
                  <a:t>cases</a:t>
                </a:r>
                <a:r>
                  <a:rPr lang="cs-CZ" dirty="0"/>
                  <a:t>: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/>
                      </a:rPr>
                      <m:t>𝛽</m:t>
                    </m:r>
                    <m:r>
                      <a:rPr lang="cs-CZ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cs-CZ" dirty="0"/>
                  <a:t>  </a:t>
                </a:r>
                <a:r>
                  <a:rPr lang="cs-CZ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=0.5</m:t>
                    </m:r>
                  </m:oMath>
                </a14:m>
                <a:r>
                  <a:rPr lang="cs-CZ" dirty="0"/>
                  <a:t>    </a:t>
                </a:r>
                <a:r>
                  <a:rPr lang="cs-CZ" dirty="0" err="1"/>
                  <a:t>disregarding</a:t>
                </a:r>
                <a:r>
                  <a:rPr lang="cs-CZ" dirty="0"/>
                  <a:t> </a:t>
                </a:r>
                <a:r>
                  <a:rPr lang="cs-CZ" dirty="0" err="1"/>
                  <a:t>profits</a:t>
                </a:r>
                <a:endParaRPr lang="cs-CZ" dirty="0"/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/>
                      </a:rPr>
                      <m:t>𝛽</m:t>
                    </m:r>
                    <m:r>
                      <a:rPr lang="cs-CZ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cs-CZ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cs-CZ" dirty="0"/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cs-CZ" dirty="0"/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cs-CZ" dirty="0"/>
              </a:p>
              <a:p>
                <a:pPr marL="0" lvl="1" indent="0">
                  <a:lnSpc>
                    <a:spcPct val="110000"/>
                  </a:lnSpc>
                  <a:spcBef>
                    <a:spcPts val="3600"/>
                  </a:spcBef>
                  <a:buNone/>
                </a:pPr>
                <a:r>
                  <a:rPr lang="cs-CZ" dirty="0" err="1"/>
                  <a:t>This</a:t>
                </a:r>
                <a:r>
                  <a:rPr lang="cs-CZ" dirty="0"/>
                  <a:t> </a:t>
                </a:r>
                <a:r>
                  <a:rPr lang="cs-CZ" dirty="0" err="1"/>
                  <a:t>concept</a:t>
                </a:r>
                <a:r>
                  <a:rPr lang="cs-CZ" dirty="0"/>
                  <a:t> </a:t>
                </a:r>
                <a:r>
                  <a:rPr lang="cs-CZ" dirty="0" err="1"/>
                  <a:t>can</a:t>
                </a:r>
                <a:r>
                  <a:rPr lang="cs-CZ" dirty="0"/>
                  <a:t> </a:t>
                </a:r>
                <a:r>
                  <a:rPr lang="cs-CZ" dirty="0" err="1"/>
                  <a:t>be</a:t>
                </a:r>
                <a:r>
                  <a:rPr lang="cs-CZ" dirty="0"/>
                  <a:t> </a:t>
                </a:r>
                <a:r>
                  <a:rPr lang="cs-CZ" dirty="0" err="1"/>
                  <a:t>generalized</a:t>
                </a:r>
                <a:r>
                  <a:rPr lang="cs-CZ" dirty="0"/>
                  <a:t> </a:t>
                </a:r>
                <a:r>
                  <a:rPr lang="cs-CZ" dirty="0" err="1"/>
                  <a:t>for</a:t>
                </a:r>
                <a:r>
                  <a:rPr lang="cs-CZ" dirty="0"/>
                  <a:t> many </a:t>
                </a:r>
                <a:r>
                  <a:rPr lang="cs-CZ" dirty="0" err="1"/>
                  <a:t>classes</a:t>
                </a:r>
                <a:r>
                  <a:rPr lang="cs-CZ" dirty="0"/>
                  <a:t>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:r>
                  <a:rPr lang="cs-CZ" dirty="0" err="1"/>
                  <a:t>agents</a:t>
                </a:r>
                <a:endParaRPr lang="cs-CZ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363272" cy="5400600"/>
              </a:xfrm>
              <a:blipFill rotWithShape="1">
                <a:blip r:embed="rId2"/>
                <a:stretch>
                  <a:fillRect l="-123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élník 3"/>
              <p:cNvSpPr/>
              <p:nvPr/>
            </p:nvSpPr>
            <p:spPr>
              <a:xfrm>
                <a:off x="5997551" y="1412776"/>
                <a:ext cx="2851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/>
                        </a:rPr>
                        <m:t>𝑍</m:t>
                      </m:r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r>
                        <a:rPr lang="cs-CZ" b="0" i="1" smtClean="0"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/>
                            </a:rPr>
                            <m:t>𝛽</m:t>
                          </m:r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s-CZ" b="0" i="1" smtClean="0">
                          <a:latin typeface="Cambria Math"/>
                        </a:rPr>
                        <m:t>+</m:t>
                      </m:r>
                      <m:r>
                        <a:rPr lang="cs-CZ" b="0" i="1" smtClean="0"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/>
                            </a:rPr>
                            <m:t>𝛽</m:t>
                          </m:r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4" name="Obdélní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551" y="1412776"/>
                <a:ext cx="285110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3774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883</Words>
  <Application>Microsoft Office PowerPoint</Application>
  <PresentationFormat>Předvádění na obrazovce (4:3)</PresentationFormat>
  <Paragraphs>140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Wingdings</vt:lpstr>
      <vt:lpstr>Motiv systému Office</vt:lpstr>
      <vt:lpstr>Heterogeneous agents models</vt:lpstr>
      <vt:lpstr>Hetergeneous agents models</vt:lpstr>
      <vt:lpstr>Cobweb model with heterogeneous agents</vt:lpstr>
      <vt:lpstr>Demand and supply</vt:lpstr>
      <vt:lpstr>Heterogeneous suppliers</vt:lpstr>
      <vt:lpstr>Heterogeneous suppliers</vt:lpstr>
      <vt:lpstr>Heterogeneous suppliers</vt:lpstr>
      <vt:lpstr>Equilibrium</vt:lpstr>
      <vt:lpstr>Maxwell-Boltzmann statistics</vt:lpstr>
      <vt:lpstr>Agents - suppliers</vt:lpstr>
      <vt:lpstr>Agents - suppliers</vt:lpstr>
      <vt:lpstr>Market Equilibrium and homogeniztation</vt:lpstr>
      <vt:lpstr>Homogeniztation</vt:lpstr>
      <vt:lpstr>Almost finished</vt:lpstr>
      <vt:lpstr>System of two difference equations</vt:lpstr>
      <vt:lpstr>Final remarks</vt:lpstr>
    </vt:vector>
  </TitlesOfParts>
  <Company>UK_MFF_KFM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Heterogeneous agents models</dc:title>
  <dc:creator>Josef Strasky</dc:creator>
  <cp:lastModifiedBy>Josef Stráský</cp:lastModifiedBy>
  <cp:revision>25</cp:revision>
  <dcterms:created xsi:type="dcterms:W3CDTF">2014-11-24T01:08:23Z</dcterms:created>
  <dcterms:modified xsi:type="dcterms:W3CDTF">2021-12-16T10:12:51Z</dcterms:modified>
</cp:coreProperties>
</file>