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307" r:id="rId12"/>
    <p:sldId id="284" r:id="rId13"/>
    <p:sldId id="290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99" r:id="rId22"/>
    <p:sldId id="301" r:id="rId23"/>
    <p:sldId id="300" r:id="rId24"/>
    <p:sldId id="302" r:id="rId25"/>
    <p:sldId id="303" r:id="rId26"/>
    <p:sldId id="306" r:id="rId27"/>
    <p:sldId id="304" r:id="rId28"/>
    <p:sldId id="297" r:id="rId29"/>
    <p:sldId id="298" r:id="rId3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12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5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38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5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3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3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7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7295-0F38-4900-8EA5-F12853B114E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BEF8-659F-4552-947B-68ADAC7DD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0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://www.princeton.edu/~moll/ECO503Web/Lecture6_ECO503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6/63/Brachistochrone.gif" TargetMode="External"/><Relationship Id="rId2" Type="http://schemas.openxmlformats.org/officeDocument/2006/relationships/hyperlink" Target="http://web.stanford.edu/~pkurlat/teaching/14%20-%20Continuous%20Tim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br>
              <a:rPr lang="cs-CZ" dirty="0"/>
            </a:br>
            <a:br>
              <a:rPr lang="cs-CZ" dirty="0"/>
            </a:br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br>
              <a:rPr lang="cs-CZ" dirty="0"/>
            </a:br>
            <a:r>
              <a:rPr lang="cs-CZ" dirty="0"/>
              <a:t>in </a:t>
            </a:r>
            <a:r>
              <a:rPr lang="cs-CZ" dirty="0" err="1"/>
              <a:t>continuous</a:t>
            </a:r>
            <a:r>
              <a:rPr lang="cs-CZ" dirty="0"/>
              <a:t> </a:t>
            </a:r>
            <a:r>
              <a:rPr lang="cs-CZ" dirty="0" err="1"/>
              <a:t>time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851013"/>
          </a:xfrm>
        </p:spPr>
        <p:txBody>
          <a:bodyPr>
            <a:normAutofit/>
          </a:bodyPr>
          <a:lstStyle/>
          <a:p>
            <a:r>
              <a:rPr lang="cs-CZ" dirty="0"/>
              <a:t>08. 12. 2022</a:t>
            </a:r>
          </a:p>
          <a:p>
            <a:endParaRPr lang="cs-CZ" dirty="0"/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59469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27027"/>
            <a:ext cx="7886700" cy="1196974"/>
          </a:xfrm>
        </p:spPr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/>
              <a:t>(</a:t>
            </a:r>
            <a:r>
              <a:rPr lang="cs-CZ" sz="2800" dirty="0" err="1"/>
              <a:t>finite</a:t>
            </a:r>
            <a:r>
              <a:rPr lang="cs-CZ" sz="2800" dirty="0"/>
              <a:t> </a:t>
            </a:r>
            <a:r>
              <a:rPr lang="cs-CZ" sz="2800" dirty="0" err="1"/>
              <a:t>horizon</a:t>
            </a:r>
            <a:r>
              <a:rPr lang="cs-CZ" sz="2800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213757" y="1332016"/>
                <a:ext cx="8467348" cy="528451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600" b="1" u="sng" dirty="0"/>
                  <a:t>Cookbook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600" dirty="0"/>
                  <a:t>We want to maximize: 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600" dirty="0"/>
                  <a:t>State variable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 is subject to constrain</a:t>
                </a:r>
                <a:r>
                  <a:rPr lang="cs-CZ" sz="1600" dirty="0"/>
                  <a:t>t</a:t>
                </a:r>
                <a:r>
                  <a:rPr lang="en-US" sz="1600" dirty="0"/>
                  <a:t>: 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600" dirty="0"/>
                  <a:t>Construct </a:t>
                </a:r>
                <a:r>
                  <a:rPr lang="en-US" sz="1600" b="1" dirty="0"/>
                  <a:t>Hamiltonian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1" dirty="0"/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600" dirty="0"/>
                  <a:t>Calculate First Order Conditions (F.O.C.):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757" y="1332016"/>
                <a:ext cx="8467348" cy="5284519"/>
              </a:xfrm>
              <a:blipFill>
                <a:blip r:embed="rId2"/>
                <a:stretch>
                  <a:fillRect l="-360" t="-57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43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/>
              <a:t>(</a:t>
            </a:r>
            <a:r>
              <a:rPr lang="cs-CZ" sz="2800" dirty="0" err="1"/>
              <a:t>finite</a:t>
            </a:r>
            <a:r>
              <a:rPr lang="cs-CZ" sz="2800" dirty="0"/>
              <a:t> </a:t>
            </a:r>
            <a:r>
              <a:rPr lang="cs-CZ" sz="2800" dirty="0" err="1"/>
              <a:t>horizon</a:t>
            </a:r>
            <a:r>
              <a:rPr lang="cs-CZ" sz="2800" dirty="0"/>
              <a:t>)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3757" y="1409768"/>
            <a:ext cx="8467348" cy="28092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cs-CZ" sz="1600" dirty="0"/>
              <a:t>F.O.C. </a:t>
            </a:r>
            <a:r>
              <a:rPr lang="cs-CZ" sz="1600" dirty="0" err="1"/>
              <a:t>again</a:t>
            </a:r>
            <a:r>
              <a:rPr lang="cs-CZ" sz="1600" dirty="0"/>
              <a:t>: </a:t>
            </a:r>
          </a:p>
          <a:p>
            <a:pPr marL="0" indent="0">
              <a:lnSpc>
                <a:spcPct val="120000"/>
              </a:lnSpc>
              <a:buNone/>
            </a:pPr>
            <a:endParaRPr lang="cs-CZ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65FE82EA-C2AC-47D2-9CF0-74184150E520}"/>
                  </a:ext>
                </a:extLst>
              </p:cNvPr>
              <p:cNvSpPr txBox="1"/>
              <p:nvPr/>
            </p:nvSpPr>
            <p:spPr>
              <a:xfrm>
                <a:off x="213757" y="3408770"/>
                <a:ext cx="8724969" cy="338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These are three equations for three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cs-CZ" dirty="0"/>
              </a:p>
              <a:p>
                <a:pPr marL="285750" indent="-285750">
                  <a:lnSpc>
                    <a:spcPct val="12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two latter equations are differential equations of the first order. </a:t>
                </a:r>
                <a:endParaRPr lang="cs-CZ" dirty="0"/>
              </a:p>
              <a:p>
                <a:pPr marL="285750" indent="-285750">
                  <a:lnSpc>
                    <a:spcPct val="12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Common approach is to use first equation to plug in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into second and third equation. And then</a:t>
                </a:r>
                <a:r>
                  <a:rPr lang="cs-CZ" dirty="0"/>
                  <a:t> do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en-US" dirty="0"/>
                  <a:t>first derivative of first equation </a:t>
                </a:r>
                <a:r>
                  <a:rPr lang="cs-CZ" dirty="0"/>
                  <a:t>and</a:t>
                </a:r>
                <a:r>
                  <a:rPr lang="en-US" dirty="0"/>
                  <a:t> replace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cs-CZ" dirty="0"/>
                  <a:t> in </a:t>
                </a:r>
                <a:r>
                  <a:rPr lang="cs-CZ" dirty="0" err="1"/>
                  <a:t>the</a:t>
                </a:r>
                <a:r>
                  <a:rPr lang="cs-CZ" dirty="0"/>
                  <a:t> second </a:t>
                </a:r>
                <a:r>
                  <a:rPr lang="cs-CZ" dirty="0" err="1"/>
                  <a:t>equation</a:t>
                </a:r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This results in system of two differential equations of the first order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r>
                  <a:rPr lang="cs-CZ" dirty="0"/>
                  <a:t> 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cs-CZ" dirty="0" err="1"/>
                  <a:t>Note</a:t>
                </a:r>
                <a:r>
                  <a:rPr lang="cs-CZ" dirty="0"/>
                  <a:t> </a:t>
                </a:r>
                <a:r>
                  <a:rPr lang="cs-CZ" dirty="0" err="1"/>
                  <a:t>that</a:t>
                </a:r>
                <a:r>
                  <a:rPr lang="cs-CZ" dirty="0"/>
                  <a:t> </a:t>
                </a: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need</a:t>
                </a:r>
                <a:r>
                  <a:rPr lang="cs-CZ" dirty="0"/>
                  <a:t> </a:t>
                </a:r>
                <a:r>
                  <a:rPr lang="cs-CZ" dirty="0" err="1"/>
                  <a:t>two</a:t>
                </a:r>
                <a:r>
                  <a:rPr lang="cs-CZ" dirty="0"/>
                  <a:t> </a:t>
                </a:r>
                <a:r>
                  <a:rPr lang="cs-CZ" dirty="0" err="1"/>
                  <a:t>initial</a:t>
                </a:r>
                <a:r>
                  <a:rPr lang="cs-CZ" dirty="0"/>
                  <a:t> </a:t>
                </a:r>
                <a:r>
                  <a:rPr lang="cs-CZ" dirty="0" err="1"/>
                  <a:t>condition</a:t>
                </a:r>
                <a:r>
                  <a:rPr lang="cs-CZ" dirty="0"/>
                  <a:t> to </a:t>
                </a:r>
                <a:r>
                  <a:rPr lang="cs-CZ" dirty="0" err="1"/>
                  <a:t>define</a:t>
                </a:r>
                <a:r>
                  <a:rPr lang="cs-CZ" dirty="0"/>
                  <a:t> </a:t>
                </a:r>
                <a:r>
                  <a:rPr lang="cs-CZ" dirty="0" err="1"/>
                  <a:t>exact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/>
                  <a:t>. 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cs-CZ" dirty="0" err="1"/>
                  <a:t>One</a:t>
                </a:r>
                <a:r>
                  <a:rPr lang="cs-CZ" dirty="0"/>
                  <a:t> </a:t>
                </a:r>
                <a:r>
                  <a:rPr lang="cs-CZ" dirty="0" err="1"/>
                  <a:t>initial</a:t>
                </a:r>
                <a:r>
                  <a:rPr lang="cs-CZ" dirty="0"/>
                  <a:t> </a:t>
                </a:r>
                <a:r>
                  <a:rPr lang="cs-CZ" dirty="0" err="1"/>
                  <a:t>condition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(</a:t>
                </a:r>
                <a:r>
                  <a:rPr lang="cs-CZ" dirty="0" err="1"/>
                  <a:t>usually</a:t>
                </a:r>
                <a:r>
                  <a:rPr lang="cs-CZ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/>
                  <a:t>, </a:t>
                </a:r>
                <a:r>
                  <a:rPr lang="cs-CZ" dirty="0" err="1"/>
                  <a:t>where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initial</a:t>
                </a:r>
                <a:r>
                  <a:rPr lang="cs-CZ" dirty="0"/>
                  <a:t> </a:t>
                </a:r>
                <a:r>
                  <a:rPr lang="cs-CZ" dirty="0" err="1"/>
                  <a:t>endowment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capital</a:t>
                </a:r>
                <a:r>
                  <a:rPr lang="cs-CZ" dirty="0"/>
                  <a:t>.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cs-CZ" dirty="0" err="1"/>
                  <a:t>What</a:t>
                </a:r>
                <a:r>
                  <a:rPr lang="cs-CZ" dirty="0"/>
                  <a:t> </a:t>
                </a:r>
                <a:r>
                  <a:rPr lang="cs-CZ" dirty="0" err="1"/>
                  <a:t>about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other</a:t>
                </a:r>
                <a:r>
                  <a:rPr lang="cs-CZ" dirty="0"/>
                  <a:t> </a:t>
                </a:r>
                <a:r>
                  <a:rPr lang="cs-CZ" dirty="0" err="1"/>
                  <a:t>one</a:t>
                </a:r>
                <a:r>
                  <a:rPr lang="cs-CZ" dirty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65FE82EA-C2AC-47D2-9CF0-74184150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7" y="3408770"/>
                <a:ext cx="8724969" cy="3388813"/>
              </a:xfrm>
              <a:prstGeom prst="rect">
                <a:avLst/>
              </a:prstGeom>
              <a:blipFill>
                <a:blip r:embed="rId2"/>
                <a:stretch>
                  <a:fillRect l="-419" r="-349" b="-197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77F2DE20-A7BE-4321-800F-A67E74E123E8}"/>
                  </a:ext>
                </a:extLst>
              </p:cNvPr>
              <p:cNvSpPr txBox="1"/>
              <p:nvPr/>
            </p:nvSpPr>
            <p:spPr>
              <a:xfrm>
                <a:off x="1740228" y="1682666"/>
                <a:ext cx="4572000" cy="1734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cs-CZ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cs-CZ" sz="1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cs-CZ" sz="1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cs-CZ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cs-CZ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cs-CZ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cs-CZ" sz="1800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cs-CZ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cs-CZ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cs-CZ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77F2DE20-A7BE-4321-800F-A67E74E1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28" y="1682666"/>
                <a:ext cx="4572000" cy="1734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ovéPole 7">
            <a:extLst>
              <a:ext uri="{FF2B5EF4-FFF2-40B4-BE49-F238E27FC236}">
                <a16:creationId xmlns:a16="http://schemas.microsoft.com/office/drawing/2014/main" id="{66C56682-E833-4DA9-AECA-B310A120AC5B}"/>
              </a:ext>
            </a:extLst>
          </p:cNvPr>
          <p:cNvSpPr txBox="1"/>
          <p:nvPr/>
        </p:nvSpPr>
        <p:spPr>
          <a:xfrm>
            <a:off x="6245379" y="1931444"/>
            <a:ext cx="12512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(1)</a:t>
            </a:r>
          </a:p>
          <a:p>
            <a:endParaRPr lang="cs-CZ" sz="2000" dirty="0"/>
          </a:p>
          <a:p>
            <a:r>
              <a:rPr lang="cs-CZ" dirty="0">
                <a:solidFill>
                  <a:srgbClr val="7030A0"/>
                </a:solidFill>
              </a:rPr>
              <a:t>(2)</a:t>
            </a:r>
          </a:p>
          <a:p>
            <a:endParaRPr lang="cs-CZ" sz="1200" dirty="0"/>
          </a:p>
          <a:p>
            <a:r>
              <a:rPr lang="cs-CZ" dirty="0">
                <a:solidFill>
                  <a:schemeClr val="accent6">
                    <a:lumMod val="75000"/>
                  </a:schemeClr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05015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213756" y="373225"/>
                <a:ext cx="8796893" cy="63099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u="sng" dirty="0"/>
                  <a:t>Transversality condition</a:t>
                </a:r>
                <a:r>
                  <a:rPr lang="cs-CZ" sz="2400" b="1" u="sng" dirty="0"/>
                  <a:t> – </a:t>
                </a:r>
                <a:r>
                  <a:rPr lang="cs-CZ" sz="2400" b="1" u="sng" dirty="0" err="1"/>
                  <a:t>finite</a:t>
                </a:r>
                <a:r>
                  <a:rPr lang="cs-CZ" sz="2400" b="1" u="sng" dirty="0"/>
                  <a:t> </a:t>
                </a:r>
                <a:r>
                  <a:rPr lang="cs-CZ" sz="2400" b="1" u="sng" dirty="0" err="1"/>
                  <a:t>horizon</a:t>
                </a:r>
                <a:endParaRPr lang="en-US" sz="2400" b="1" u="sng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dirty="0"/>
                  <a:t>Recall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dirty="0"/>
                  <a:t>We must assure that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en-US" sz="1600" dirty="0"/>
                  <a:t>term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dirty="0"/>
                  <a:t> will not change with variation (change) in function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Case </a:t>
                </a:r>
                <a:r>
                  <a:rPr lang="en-US" sz="1800" dirty="0"/>
                  <a:t>1)</a:t>
                </a:r>
                <a:r>
                  <a:rPr lang="cs-CZ" sz="1800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800" dirty="0"/>
                  <a:t> is given.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400" dirty="0"/>
                  <a:t>There is no choice 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cs-CZ" sz="1400" dirty="0"/>
                  <a:t>, </a:t>
                </a:r>
                <a:r>
                  <a:rPr lang="cs-CZ" sz="1400" dirty="0" err="1"/>
                  <a:t>you</a:t>
                </a:r>
                <a:r>
                  <a:rPr lang="cs-CZ" sz="1400" dirty="0"/>
                  <a:t> </a:t>
                </a:r>
                <a:r>
                  <a:rPr lang="cs-CZ" sz="1400" dirty="0" err="1"/>
                  <a:t>have</a:t>
                </a:r>
                <a:r>
                  <a:rPr lang="cs-CZ" sz="1400" dirty="0"/>
                  <a:t> to </a:t>
                </a:r>
                <a:r>
                  <a:rPr lang="cs-CZ" sz="1400" dirty="0" err="1"/>
                  <a:t>keep</a:t>
                </a:r>
                <a:r>
                  <a:rPr lang="cs-CZ" sz="1400" dirty="0"/>
                  <a:t> </a:t>
                </a:r>
                <a:r>
                  <a:rPr lang="cs-CZ" sz="1400" dirty="0" err="1"/>
                  <a:t>some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cs-CZ" sz="1400" dirty="0"/>
                  <a:t>, </a:t>
                </a:r>
                <a:r>
                  <a:rPr lang="cs-CZ" sz="1400" dirty="0" err="1"/>
                  <a:t>sorryjako</a:t>
                </a:r>
                <a:r>
                  <a:rPr lang="cs-CZ" sz="1400" dirty="0"/>
                  <a:t>. </a:t>
                </a:r>
                <a:r>
                  <a:rPr lang="en-US" sz="1400" dirty="0"/>
                  <a:t>Transversality condition can be omitted.</a:t>
                </a:r>
                <a:endParaRPr lang="cs-CZ" sz="14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cs-CZ" sz="1400" dirty="0"/>
                  <a:t>The </a:t>
                </a:r>
                <a:r>
                  <a:rPr lang="cs-CZ" sz="1400" dirty="0" err="1"/>
                  <a:t>condition</a:t>
                </a:r>
                <a:r>
                  <a:rPr lang="cs-CZ" sz="1400" dirty="0"/>
                  <a:t> </a:t>
                </a:r>
                <a:r>
                  <a:rPr lang="en-US" sz="1400" dirty="0"/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cs-CZ" sz="1800" dirty="0"/>
                  <a:t> </a:t>
                </a:r>
                <a:r>
                  <a:rPr lang="cs-CZ" sz="1400" dirty="0" err="1"/>
                  <a:t>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the</a:t>
                </a:r>
                <a:r>
                  <a:rPr lang="cs-CZ" sz="1400" dirty="0"/>
                  <a:t> second </a:t>
                </a:r>
                <a:r>
                  <a:rPr lang="cs-CZ" sz="1400" dirty="0" err="1"/>
                  <a:t>initial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conditions</a:t>
                </a:r>
                <a:r>
                  <a:rPr lang="cs-CZ" sz="1400" dirty="0"/>
                  <a:t>.</a:t>
                </a:r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Case </a:t>
                </a:r>
                <a:r>
                  <a:rPr lang="en-US" sz="1800" dirty="0"/>
                  <a:t>2)</a:t>
                </a:r>
                <a:r>
                  <a:rPr lang="cs-CZ" sz="1800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800" dirty="0"/>
                  <a:t> is free</a:t>
                </a:r>
                <a:r>
                  <a:rPr lang="cs-CZ" sz="1800" dirty="0"/>
                  <a:t> and I do not </a:t>
                </a:r>
                <a:r>
                  <a:rPr lang="cs-CZ" sz="1800" dirty="0" err="1"/>
                  <a:t>get</a:t>
                </a:r>
                <a:r>
                  <a:rPr lang="cs-CZ" sz="1800" dirty="0"/>
                  <a:t> any </a:t>
                </a:r>
                <a:r>
                  <a:rPr lang="cs-CZ" sz="1800" dirty="0" err="1"/>
                  <a:t>reward</a:t>
                </a:r>
                <a:r>
                  <a:rPr lang="cs-CZ" sz="1800" dirty="0"/>
                  <a:t> </a:t>
                </a:r>
                <a:r>
                  <a:rPr lang="cs-CZ" sz="1800" dirty="0" err="1"/>
                  <a:t>from</a:t>
                </a:r>
                <a:r>
                  <a:rPr lang="cs-CZ" sz="1800" dirty="0"/>
                  <a:t> holding </a:t>
                </a:r>
                <a:r>
                  <a:rPr lang="cs-CZ" sz="1800" dirty="0" err="1"/>
                  <a:t>of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cs-CZ" sz="1800" i="1" dirty="0">
                    <a:latin typeface="Cambria Math" panose="02040503050406030204" pitchFamily="18" charset="0"/>
                  </a:rPr>
                  <a:t> </a:t>
                </a:r>
                <a:r>
                  <a:rPr lang="cs-CZ" sz="1800" dirty="0"/>
                  <a:t>(no </a:t>
                </a:r>
                <a:r>
                  <a:rPr lang="cs-CZ" sz="1800" dirty="0" err="1"/>
                  <a:t>salvage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value</a:t>
                </a:r>
                <a:r>
                  <a:rPr lang="cs-CZ" sz="1800" dirty="0"/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Then</a:t>
                </a:r>
                <a:r>
                  <a:rPr lang="cs-CZ" sz="1800" dirty="0"/>
                  <a:t> </a:t>
                </a:r>
                <a:r>
                  <a:rPr lang="cs-CZ" sz="1800" dirty="0" err="1"/>
                  <a:t>either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cs-CZ" sz="1800" i="1" dirty="0">
                    <a:latin typeface="Cambria Math" panose="02040503050406030204" pitchFamily="18" charset="0"/>
                  </a:rPr>
                  <a:t>  </a:t>
                </a:r>
                <a:r>
                  <a:rPr lang="cs-CZ" sz="1800" dirty="0"/>
                  <a:t>must </a:t>
                </a:r>
                <a:r>
                  <a:rPr lang="cs-CZ" sz="1800" dirty="0" err="1"/>
                  <a:t>be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zero</a:t>
                </a:r>
                <a:r>
                  <a:rPr lang="cs-CZ" sz="1800" dirty="0"/>
                  <a:t> </a:t>
                </a:r>
                <a:r>
                  <a:rPr lang="cs-CZ" sz="1800" dirty="0" err="1"/>
                  <a:t>or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cs-CZ" sz="1800" dirty="0"/>
                  <a:t> must </a:t>
                </a:r>
                <a:r>
                  <a:rPr lang="cs-CZ" sz="1800" dirty="0" err="1"/>
                  <a:t>be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zero</a:t>
                </a:r>
                <a:r>
                  <a:rPr lang="cs-CZ" sz="1800" dirty="0"/>
                  <a:t>. In </a:t>
                </a:r>
                <a:r>
                  <a:rPr lang="cs-CZ" sz="1800" dirty="0" err="1"/>
                  <a:t>other</a:t>
                </a:r>
                <a:r>
                  <a:rPr lang="cs-CZ" sz="1800" dirty="0"/>
                  <a:t> </a:t>
                </a:r>
                <a:r>
                  <a:rPr lang="cs-CZ" sz="1800" dirty="0" err="1"/>
                  <a:t>words</a:t>
                </a:r>
                <a:r>
                  <a:rPr lang="cs-CZ" sz="1800" dirty="0"/>
                  <a:t>, I do not </a:t>
                </a:r>
                <a:r>
                  <a:rPr lang="cs-CZ" sz="1800" dirty="0" err="1"/>
                  <a:t>have</a:t>
                </a:r>
                <a:r>
                  <a:rPr lang="cs-CZ" sz="1800" dirty="0"/>
                  <a:t> any </a:t>
                </a:r>
                <a:r>
                  <a:rPr lang="cs-CZ" sz="1800" dirty="0" err="1"/>
                  <a:t>capital</a:t>
                </a:r>
                <a:r>
                  <a:rPr lang="cs-CZ" sz="1800" dirty="0"/>
                  <a:t> in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end </a:t>
                </a:r>
                <a:r>
                  <a:rPr lang="cs-CZ" sz="1800" dirty="0" err="1"/>
                  <a:t>or</a:t>
                </a:r>
                <a:r>
                  <a:rPr lang="cs-CZ" sz="1800" dirty="0"/>
                  <a:t> </a:t>
                </a:r>
                <a:r>
                  <a:rPr lang="cs-CZ" sz="1800" dirty="0" err="1"/>
                  <a:t>its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marginal</a:t>
                </a:r>
                <a:r>
                  <a:rPr lang="cs-CZ" sz="1800" dirty="0"/>
                  <a:t> </a:t>
                </a:r>
                <a:r>
                  <a:rPr lang="cs-CZ" sz="1800" dirty="0" err="1"/>
                  <a:t>value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must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be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zero</a:t>
                </a:r>
                <a:r>
                  <a:rPr lang="cs-CZ" sz="1800" dirty="0"/>
                  <a:t>. </a:t>
                </a:r>
                <a:r>
                  <a:rPr lang="cs-CZ" sz="1600" dirty="0"/>
                  <a:t>(</a:t>
                </a:r>
                <a:r>
                  <a:rPr lang="cs-CZ" sz="1600" dirty="0" err="1"/>
                  <a:t>Otherwise</a:t>
                </a:r>
                <a:r>
                  <a:rPr lang="cs-CZ" sz="1600" dirty="0"/>
                  <a:t> not maximum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sz="1600" dirty="0"/>
                  <a:t>.)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cs-CZ" sz="1800" dirty="0">
                    <a:sym typeface="Wingdings" panose="05000000000000000000" pitchFamily="2" charset="2"/>
                  </a:rPr>
                  <a:t></a:t>
                </a:r>
                <a:r>
                  <a:rPr lang="cs-CZ" sz="1800" dirty="0"/>
                  <a:t> </a:t>
                </a:r>
                <a:r>
                  <a:rPr lang="cs-CZ" sz="1800" dirty="0" err="1"/>
                  <a:t>it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must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always</a:t>
                </a:r>
                <a:r>
                  <a:rPr lang="cs-CZ" sz="1800" dirty="0"/>
                  <a:t> hold </a:t>
                </a:r>
                <a:r>
                  <a:rPr lang="cs-CZ" sz="1800" dirty="0" err="1"/>
                  <a:t>that</a:t>
                </a:r>
                <a:r>
                  <a:rPr lang="cs-CZ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cs-CZ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cs-CZ" sz="1800" i="1" dirty="0">
                  <a:latin typeface="Cambria Math" panose="02040503050406030204" pitchFamily="18" charset="0"/>
                </a:endParaRPr>
              </a:p>
              <a:p>
                <a:pPr marL="0" marR="0" indent="0" algn="l">
                  <a:buNone/>
                </a:pPr>
                <a:r>
                  <a:rPr lang="cs-CZ" sz="1400" b="0" i="0" u="none" strike="noStrike" baseline="0" dirty="0">
                    <a:solidFill>
                      <a:srgbClr val="000000"/>
                    </a:solidFill>
                  </a:rPr>
                  <a:t>„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</a:rPr>
                  <a:t>Either the value of the state variable is positive, then the endpoint constraint is binding for the state variable; if endpoint constraint not binding, shadow value must be zero.</a:t>
                </a:r>
                <a:r>
                  <a:rPr lang="cs-CZ" sz="1400" b="0" i="0" u="none" strike="noStrike" baseline="0" dirty="0">
                    <a:solidFill>
                      <a:srgbClr val="000000"/>
                    </a:solidFill>
                  </a:rPr>
                  <a:t>„</a:t>
                </a:r>
                <a:br>
                  <a:rPr lang="cs-CZ" sz="1400" b="0" i="0" u="none" strike="noStrike" baseline="0" dirty="0">
                    <a:solidFill>
                      <a:srgbClr val="000000"/>
                    </a:solidFill>
                  </a:rPr>
                </a:br>
                <a:r>
                  <a:rPr lang="cs-CZ" sz="1400" b="0" i="0" u="none" strike="noStrike" baseline="0" dirty="0">
                    <a:solidFill>
                      <a:srgbClr val="000000"/>
                    </a:solidFill>
                  </a:rPr>
                  <a:t>(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</a:rPr>
                  <a:t>Advanced Macro and Money Lecture notes (WS 09/10)Prof. Dr. Gerhard </a:t>
                </a:r>
                <a:r>
                  <a:rPr lang="en-US" sz="1400" b="0" i="0" u="none" strike="noStrike" baseline="0" dirty="0" err="1">
                    <a:solidFill>
                      <a:srgbClr val="000000"/>
                    </a:solidFill>
                  </a:rPr>
                  <a:t>Illing,LMU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</a:rPr>
                  <a:t> University of Munich</a:t>
                </a:r>
                <a:r>
                  <a:rPr lang="cs-CZ" sz="1400" b="0" i="0" u="none" strike="noStrike" baseline="0" dirty="0">
                    <a:solidFill>
                      <a:srgbClr val="000000"/>
                    </a:solidFill>
                  </a:rPr>
                  <a:t>)</a:t>
                </a:r>
                <a:endParaRPr lang="en-US" sz="1400" b="0" i="0" u="none" strike="noStrik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756" y="373225"/>
                <a:ext cx="8796893" cy="6309986"/>
              </a:xfrm>
              <a:blipFill>
                <a:blip r:embed="rId2"/>
                <a:stretch>
                  <a:fillRect l="-1040" t="-77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29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400" dirty="0"/>
              <a:t>- 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562100"/>
                <a:ext cx="8315325" cy="50958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/>
                  <a:t>We </a:t>
                </a:r>
                <a:r>
                  <a:rPr lang="cs-CZ" sz="1600" dirty="0" err="1"/>
                  <a:t>aim</a:t>
                </a:r>
                <a:r>
                  <a:rPr lang="cs-CZ" sz="1600" dirty="0"/>
                  <a:t> on </a:t>
                </a:r>
                <a:r>
                  <a:rPr lang="cs-CZ" sz="1600" dirty="0" err="1"/>
                  <a:t>maximizing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functional</a:t>
                </a:r>
                <a:r>
                  <a:rPr lang="cs-CZ" sz="1600" dirty="0"/>
                  <a:t>)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sz="1600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 err="1"/>
                  <a:t>Evolution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constrained</a:t>
                </a:r>
                <a:r>
                  <a:rPr lang="cs-CZ" sz="1600" dirty="0"/>
                  <a:t> by (</a:t>
                </a:r>
                <a:r>
                  <a:rPr lang="cs-CZ" sz="1600" dirty="0" err="1"/>
                  <a:t>first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order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differential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equation</a:t>
                </a:r>
                <a:r>
                  <a:rPr lang="cs-CZ" sz="1600" dirty="0"/>
                  <a:t>) 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cs-CZ" sz="1600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>
                        <a:latin typeface="Cambria Math" panose="02040503050406030204" pitchFamily="18" charset="0"/>
                      </a:rPr>
                      <m:t>b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>
                    <a:solidFill>
                      <a:schemeClr val="bg2">
                        <a:lumMod val="50000"/>
                      </a:schemeClr>
                    </a:solidFill>
                  </a:rPr>
                  <a:t>Use: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562100"/>
                <a:ext cx="8315325" cy="5095875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9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400" dirty="0"/>
              <a:t>(</a:t>
            </a:r>
            <a:r>
              <a:rPr lang="cs-CZ" sz="2400" dirty="0" err="1"/>
              <a:t>infinite</a:t>
            </a:r>
            <a:r>
              <a:rPr lang="cs-CZ" sz="2400" dirty="0"/>
              <a:t> </a:t>
            </a:r>
            <a:r>
              <a:rPr lang="cs-CZ" sz="2400" dirty="0" err="1"/>
              <a:t>horizon</a:t>
            </a:r>
            <a:r>
              <a:rPr lang="cs-CZ" sz="2400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562100"/>
                <a:ext cx="8315325" cy="50958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/>
                  <a:t>We </a:t>
                </a:r>
                <a:r>
                  <a:rPr lang="cs-CZ" sz="1600" dirty="0" err="1"/>
                  <a:t>aim</a:t>
                </a:r>
                <a:r>
                  <a:rPr lang="cs-CZ" sz="1600" dirty="0"/>
                  <a:t> on </a:t>
                </a:r>
                <a:r>
                  <a:rPr lang="cs-CZ" sz="1600" dirty="0" err="1"/>
                  <a:t>maximizing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functional</a:t>
                </a:r>
                <a:r>
                  <a:rPr lang="cs-CZ" sz="1600" dirty="0"/>
                  <a:t>)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sz="1600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 err="1"/>
                  <a:t>Evolution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constrained</a:t>
                </a:r>
                <a:r>
                  <a:rPr lang="cs-CZ" sz="1600" dirty="0"/>
                  <a:t> by (</a:t>
                </a:r>
                <a:r>
                  <a:rPr lang="cs-CZ" sz="1600" dirty="0" err="1"/>
                  <a:t>first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order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differential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equation</a:t>
                </a:r>
                <a:r>
                  <a:rPr lang="cs-CZ" sz="1600" dirty="0"/>
                  <a:t>) 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 err="1"/>
                  <a:t>Note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must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behave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nicely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for</a:t>
                </a:r>
                <a:r>
                  <a:rPr lang="cs-CZ" sz="1600" dirty="0"/>
                  <a:t> instance, </a:t>
                </a:r>
                <a:r>
                  <a:rPr lang="cs-CZ" sz="1600" dirty="0" err="1"/>
                  <a:t>it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must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converge</a:t>
                </a:r>
                <a:r>
                  <a:rPr lang="cs-CZ" sz="1600" dirty="0"/>
                  <a:t> to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cs-CZ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cs-CZ" sz="1600" dirty="0"/>
                  <a:t> sufficiently fast to </a:t>
                </a:r>
                <a:r>
                  <a:rPr lang="cs-CZ" sz="1600" dirty="0" err="1"/>
                  <a:t>assure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finite</a:t>
                </a:r>
                <a:r>
                  <a:rPr lang="cs-CZ" sz="1600" dirty="0"/>
                  <a:t>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 err="1"/>
                  <a:t>Hamiltonian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approach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unchanged</a:t>
                </a: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/>
                  <a:t>And F.O.C. are: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562100"/>
                <a:ext cx="8315325" cy="5095875"/>
              </a:xfrm>
              <a:blipFill>
                <a:blip r:embed="rId2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48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/>
              <a:t>(</a:t>
            </a:r>
            <a:r>
              <a:rPr lang="cs-CZ" sz="2800" dirty="0" err="1"/>
              <a:t>infinite</a:t>
            </a:r>
            <a:r>
              <a:rPr lang="cs-CZ" sz="2800" dirty="0"/>
              <a:t> </a:t>
            </a:r>
            <a:r>
              <a:rPr lang="cs-CZ" sz="2800" dirty="0" err="1"/>
              <a:t>horizon</a:t>
            </a:r>
            <a:r>
              <a:rPr lang="cs-CZ" sz="2800" dirty="0"/>
              <a:t>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91440" y="1398691"/>
                <a:ext cx="8919209" cy="528451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u="sng" dirty="0"/>
                  <a:t>Transversality condition</a:t>
                </a:r>
                <a:r>
                  <a:rPr lang="cs-CZ" sz="2400" b="1" u="sng" dirty="0"/>
                  <a:t> – </a:t>
                </a:r>
                <a:r>
                  <a:rPr lang="cs-CZ" sz="2400" b="1" u="sng" dirty="0" err="1"/>
                  <a:t>infinite</a:t>
                </a:r>
                <a:r>
                  <a:rPr lang="cs-CZ" sz="2400" b="1" u="sng" dirty="0"/>
                  <a:t> </a:t>
                </a:r>
                <a:r>
                  <a:rPr lang="cs-CZ" sz="2400" b="1" u="sng" dirty="0" err="1"/>
                  <a:t>horizon</a:t>
                </a:r>
                <a:endParaRPr lang="en-US" sz="2400" b="1" u="sng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dirty="0"/>
                  <a:t>Recall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cs-CZ" sz="14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cs-CZ" sz="1400" dirty="0" err="1"/>
                  <a:t>We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want</a:t>
                </a:r>
                <a:r>
                  <a:rPr lang="cs-CZ" sz="1400" dirty="0"/>
                  <a:t> to </a:t>
                </a:r>
                <a:r>
                  <a:rPr lang="cs-CZ" sz="1400" dirty="0" err="1"/>
                  <a:t>get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transform</a:t>
                </a:r>
                <a:r>
                  <a:rPr lang="cs-CZ" sz="1400" dirty="0"/>
                  <a:t> term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cs-CZ" sz="1400" dirty="0"/>
                  <a:t> by </a:t>
                </a:r>
                <a:r>
                  <a:rPr lang="cs-CZ" sz="1400" dirty="0" err="1"/>
                  <a:t>the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trick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with</a:t>
                </a:r>
                <a:r>
                  <a:rPr lang="cs-CZ" sz="1400" dirty="0"/>
                  <a:t> per partes </a:t>
                </a:r>
                <a:r>
                  <a:rPr lang="cs-CZ" sz="1400" dirty="0" err="1"/>
                  <a:t>integration</a:t>
                </a:r>
                <a:r>
                  <a:rPr lang="cs-CZ" sz="1400" dirty="0"/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cs-CZ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16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cs-CZ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We then require: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Which yields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one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of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F.O.C. and</a:t>
                </a:r>
                <a:r>
                  <a:rPr lang="en-US" sz="1800" dirty="0"/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cs-CZ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cs-CZ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cs-CZ" sz="18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cs-CZ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cs-CZ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cs-CZ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cs-CZ" sz="1600" dirty="0"/>
                  <a:t>This </a:t>
                </a:r>
                <a:r>
                  <a:rPr lang="cs-CZ" sz="1600" dirty="0" err="1"/>
                  <a:t>means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either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goes</a:t>
                </a:r>
                <a:r>
                  <a:rPr lang="cs-CZ" sz="1600" dirty="0"/>
                  <a:t> to </a:t>
                </a:r>
                <a:r>
                  <a:rPr lang="cs-CZ" sz="1600" dirty="0" err="1"/>
                  <a:t>zero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or</a:t>
                </a:r>
                <a:r>
                  <a:rPr lang="cs-CZ" sz="1600" dirty="0"/>
                  <a:t> </a:t>
                </a:r>
                <a:r>
                  <a:rPr lang="cs-CZ" sz="1600" b="1" dirty="0" err="1"/>
                  <a:t>present</a:t>
                </a:r>
                <a:r>
                  <a:rPr lang="cs-CZ" sz="1600" b="1" dirty="0"/>
                  <a:t> </a:t>
                </a:r>
                <a:r>
                  <a:rPr lang="cs-CZ" sz="1600" b="1" dirty="0" err="1"/>
                  <a:t>value</a:t>
                </a:r>
                <a:r>
                  <a:rPr lang="cs-CZ" sz="1600" b="1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marginal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value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additional</a:t>
                </a:r>
                <a:r>
                  <a:rPr lang="cs-CZ" sz="1600" dirty="0"/>
                  <a:t> unit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goes</a:t>
                </a:r>
                <a:r>
                  <a:rPr lang="cs-CZ" sz="1600" dirty="0"/>
                  <a:t> to </a:t>
                </a:r>
                <a:r>
                  <a:rPr lang="cs-CZ" sz="1600" dirty="0" err="1"/>
                  <a:t>zero</a:t>
                </a:r>
                <a:r>
                  <a:rPr lang="cs-CZ" sz="1600" dirty="0"/>
                  <a:t> for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cs-CZ" sz="1600" dirty="0">
                    <a:solidFill>
                      <a:schemeClr val="tx1"/>
                    </a:solidFill>
                  </a:rPr>
                  <a:t> or</a:t>
                </a:r>
                <a:r>
                  <a:rPr lang="cs-CZ" sz="1600" dirty="0"/>
                  <a:t>.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Note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that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cs-CZ" sz="1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cs-CZ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1800" dirty="0"/>
                  <a:t> </a:t>
                </a:r>
                <a:r>
                  <a:rPr lang="cs-CZ" sz="1800" dirty="0" err="1"/>
                  <a:t>is</a:t>
                </a:r>
                <a:r>
                  <a:rPr lang="cs-CZ" sz="1800" dirty="0"/>
                  <a:t> a </a:t>
                </a:r>
                <a:r>
                  <a:rPr lang="cs-CZ" sz="1800" dirty="0" err="1"/>
                  <a:t>special</a:t>
                </a:r>
                <a:r>
                  <a:rPr lang="cs-CZ" sz="1800" dirty="0"/>
                  <a:t> „</a:t>
                </a:r>
                <a:r>
                  <a:rPr lang="cs-CZ" sz="1800" dirty="0" err="1"/>
                  <a:t>initial</a:t>
                </a:r>
                <a:r>
                  <a:rPr lang="cs-CZ" sz="1800" dirty="0"/>
                  <a:t>“ </a:t>
                </a:r>
                <a:r>
                  <a:rPr lang="cs-CZ" sz="1800" dirty="0" err="1"/>
                  <a:t>condition</a:t>
                </a:r>
                <a:r>
                  <a:rPr lang="cs-CZ" sz="18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" y="1398691"/>
                <a:ext cx="8919209" cy="5284519"/>
              </a:xfrm>
              <a:blipFill>
                <a:blip r:embed="rId2"/>
                <a:stretch>
                  <a:fillRect l="-1025" t="-923" r="-6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11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 err="1"/>
              <a:t>with</a:t>
            </a:r>
            <a:r>
              <a:rPr lang="cs-CZ" sz="2800" dirty="0"/>
              <a:t> </a:t>
            </a:r>
            <a:r>
              <a:rPr lang="cs-CZ" sz="2800" dirty="0" err="1"/>
              <a:t>discounting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562100"/>
                <a:ext cx="8569699" cy="50958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/>
                  <a:t>Consider </a:t>
                </a:r>
                <a:r>
                  <a:rPr lang="cs-CZ" sz="1600" dirty="0" err="1"/>
                  <a:t>now</a:t>
                </a:r>
                <a:r>
                  <a:rPr lang="cs-CZ" sz="1600" dirty="0"/>
                  <a:t> a </a:t>
                </a:r>
                <a:r>
                  <a:rPr lang="cs-CZ" sz="1600" dirty="0" err="1"/>
                  <a:t>special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functional</a:t>
                </a:r>
                <a:r>
                  <a:rPr lang="cs-CZ" sz="1600" dirty="0"/>
                  <a:t>)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sz="1600" b="0" dirty="0"/>
                  <a:t>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 xmlns:m="http://schemas.openxmlformats.org/officeDocument/2006/math">
                    <m:r>
                      <a:rPr lang="cs-CZ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discount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factor</a:t>
                </a:r>
                <a:r>
                  <a:rPr lang="cs-CZ" sz="1600" dirty="0"/>
                  <a:t>.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600" dirty="0"/>
                  <a:t> can </a:t>
                </a:r>
                <a:r>
                  <a:rPr lang="cs-CZ" sz="1600" dirty="0" err="1"/>
                  <a:t>be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regarded</a:t>
                </a:r>
                <a:r>
                  <a:rPr lang="cs-CZ" sz="1600" dirty="0"/>
                  <a:t> as utility (profit)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discounts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values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over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time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impatience</a:t>
                </a:r>
                <a:r>
                  <a:rPr lang="cs-CZ" sz="1600" dirty="0"/>
                  <a:t>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 err="1"/>
                  <a:t>Note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ensures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600" dirty="0"/>
                  <a:t> to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cs-CZ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cs-CZ" sz="1600" dirty="0"/>
                  <a:t> sufficiently fast to </a:t>
                </a:r>
                <a:r>
                  <a:rPr lang="cs-CZ" sz="1600" dirty="0" err="1"/>
                  <a:t>assure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finite</a:t>
                </a:r>
                <a:r>
                  <a:rPr lang="cs-CZ" sz="1600" dirty="0"/>
                  <a:t>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 err="1"/>
                  <a:t>Hamiltonian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approach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unchanged</a:t>
                </a:r>
                <a:r>
                  <a:rPr lang="cs-CZ" sz="1600" dirty="0"/>
                  <a:t> – </a:t>
                </a:r>
                <a:r>
                  <a:rPr lang="cs-CZ" sz="1600" dirty="0" err="1"/>
                  <a:t>Hamiltonian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regarded</a:t>
                </a:r>
                <a:r>
                  <a:rPr lang="cs-CZ" sz="1600" dirty="0"/>
                  <a:t> as </a:t>
                </a:r>
                <a:r>
                  <a:rPr lang="cs-CZ" sz="1600" b="1" dirty="0" err="1"/>
                  <a:t>present</a:t>
                </a:r>
                <a:r>
                  <a:rPr lang="cs-CZ" sz="1600" b="1" dirty="0"/>
                  <a:t> </a:t>
                </a:r>
                <a:r>
                  <a:rPr lang="cs-CZ" sz="1600" b="1" dirty="0" err="1"/>
                  <a:t>value</a:t>
                </a:r>
                <a:r>
                  <a:rPr lang="cs-CZ" sz="1600" b="1" dirty="0"/>
                  <a:t> </a:t>
                </a:r>
                <a:r>
                  <a:rPr lang="cs-CZ" sz="1600" b="1" dirty="0" err="1"/>
                  <a:t>Hamiltionian</a:t>
                </a: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cs-CZ" sz="1600" dirty="0"/>
                  <a:t>And F.O.C. are: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562100"/>
                <a:ext cx="8569699" cy="5095875"/>
              </a:xfrm>
              <a:blipFill>
                <a:blip r:embed="rId2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1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 err="1"/>
              <a:t>with</a:t>
            </a:r>
            <a:r>
              <a:rPr lang="cs-CZ" sz="2800" dirty="0"/>
              <a:t> </a:t>
            </a:r>
            <a:r>
              <a:rPr lang="cs-CZ" sz="2800" dirty="0" err="1"/>
              <a:t>discounting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35206"/>
                <a:ext cx="6110005" cy="50958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cs-CZ" sz="1600" b="1" dirty="0" err="1"/>
                  <a:t>Current</a:t>
                </a:r>
                <a:r>
                  <a:rPr lang="cs-CZ" sz="1600" b="1" dirty="0"/>
                  <a:t> </a:t>
                </a:r>
                <a:r>
                  <a:rPr lang="cs-CZ" sz="1600" b="1" dirty="0" err="1"/>
                  <a:t>value</a:t>
                </a:r>
                <a:r>
                  <a:rPr lang="cs-CZ" sz="1600" b="1" dirty="0"/>
                  <a:t> </a:t>
                </a:r>
                <a:r>
                  <a:rPr lang="cs-CZ" sz="1600" b="1" dirty="0" err="1"/>
                  <a:t>Hamiltionian</a:t>
                </a:r>
                <a:endParaRPr lang="cs-CZ" sz="16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cs-CZ" sz="1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cs-CZ" sz="1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cs-CZ" sz="1400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cs-CZ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2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cs-CZ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cs-CZ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200" i="1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cs-CZ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cs-CZ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cs-CZ" sz="12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cs-CZ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cs-CZ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cs-CZ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cs-CZ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200" i="1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cs-CZ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cs-CZ" sz="12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cs-C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cs-CZ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cs-CZ" sz="1600" dirty="0">
                    <a:sym typeface="Wingdings" panose="05000000000000000000" pitchFamily="2" charset="2"/>
                  </a:rPr>
                  <a:t>    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cs-CZ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cs-CZ" sz="1600" dirty="0"/>
                  <a:t> </a:t>
                </a:r>
                <a:r>
                  <a:rPr lang="cs-CZ" sz="1600" dirty="0">
                    <a:sym typeface="Wingdings" panose="05000000000000000000" pitchFamily="2" charset="2"/>
                  </a:rPr>
                  <a:t>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𝜌𝜇</m:t>
                      </m:r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𝜕𝜆</m:t>
                        </m:r>
                      </m:den>
                    </m:f>
                  </m:oMath>
                </a14:m>
                <a:r>
                  <a:rPr lang="cs-CZ" sz="1600" dirty="0"/>
                  <a:t>  </a:t>
                </a:r>
                <a:r>
                  <a:rPr lang="cs-CZ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cs-CZ" sz="16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35206"/>
                <a:ext cx="6110005" cy="5095875"/>
              </a:xfrm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obsah 2"/>
              <p:cNvSpPr txBox="1">
                <a:spLocks/>
              </p:cNvSpPr>
              <p:nvPr/>
            </p:nvSpPr>
            <p:spPr>
              <a:xfrm>
                <a:off x="6186206" y="1435095"/>
                <a:ext cx="2814357" cy="5095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sz="16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cs-CZ" sz="16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r>
                  <a:rPr lang="cs-CZ" sz="1600" b="1" dirty="0" err="1">
                    <a:solidFill>
                      <a:schemeClr val="bg2">
                        <a:lumMod val="50000"/>
                      </a:schemeClr>
                    </a:solidFill>
                  </a:rPr>
                  <a:t>Present</a:t>
                </a:r>
                <a:r>
                  <a:rPr lang="cs-CZ" sz="16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cs-CZ" sz="1600" b="1" dirty="0" err="1">
                    <a:solidFill>
                      <a:schemeClr val="bg2">
                        <a:lumMod val="50000"/>
                      </a:schemeClr>
                    </a:solidFill>
                  </a:rPr>
                  <a:t>value</a:t>
                </a:r>
                <a:r>
                  <a:rPr lang="cs-CZ" sz="16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cs-CZ" sz="1600" b="1" dirty="0" err="1">
                    <a:solidFill>
                      <a:schemeClr val="bg2">
                        <a:lumMod val="50000"/>
                      </a:schemeClr>
                    </a:solidFill>
                  </a:rPr>
                  <a:t>Hamiltionian</a:t>
                </a:r>
                <a:endParaRPr lang="cs-CZ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endParaRPr lang="cs-CZ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cs-CZ" sz="1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cs-CZ" sz="14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cs-CZ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cs-CZ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endParaRPr lang="cs-CZ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endParaRPr lang="cs-CZ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r>
                  <a:rPr lang="cs-CZ" sz="1600" dirty="0">
                    <a:solidFill>
                      <a:schemeClr val="bg2">
                        <a:lumMod val="50000"/>
                      </a:schemeClr>
                    </a:solidFill>
                  </a:rPr>
                  <a:t>And F.O.C. are: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s-CZ" sz="16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endParaRPr lang="cs-CZ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endParaRPr lang="cs-CZ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Zástupný symbol pro obsah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206" y="1435095"/>
                <a:ext cx="2814357" cy="5095875"/>
              </a:xfrm>
              <a:prstGeom prst="rect">
                <a:avLst/>
              </a:prstGeom>
              <a:blipFill>
                <a:blip r:embed="rId3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élník 4"/>
              <p:cNvSpPr/>
              <p:nvPr/>
            </p:nvSpPr>
            <p:spPr>
              <a:xfrm>
                <a:off x="4692976" y="6001719"/>
                <a:ext cx="2368662" cy="455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bdélní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976" y="6001719"/>
                <a:ext cx="2368662" cy="455061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0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Ramsey</a:t>
            </a:r>
            <a:r>
              <a:rPr lang="cs-CZ" dirty="0"/>
              <a:t>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3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Production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cs-CZ" dirty="0"/>
                  <a:t>Production </a:t>
                </a:r>
                <a:r>
                  <a:rPr lang="cs-CZ" dirty="0" err="1"/>
                  <a:t>function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𝐴𝐿</m:t>
                        </m:r>
                      </m:e>
                    </m:d>
                  </m:oMath>
                </a14:m>
                <a:endParaRPr lang="cs-CZ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</a:rPr>
                        <m:t>𝑐𝐹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</m:d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Let </a:t>
                </a:r>
                <a:r>
                  <a:rPr lang="cs-CZ" dirty="0" err="1"/>
                  <a:t>us</a:t>
                </a:r>
                <a:r>
                  <a:rPr lang="cs-CZ" dirty="0"/>
                  <a:t> </a:t>
                </a:r>
                <a:r>
                  <a:rPr lang="cs-CZ" dirty="0" err="1"/>
                  <a:t>differentiate</a:t>
                </a:r>
                <a:r>
                  <a:rPr lang="cs-CZ" dirty="0"/>
                  <a:t> </a:t>
                </a:r>
                <a:r>
                  <a:rPr lang="cs-CZ" dirty="0" err="1"/>
                  <a:t>with</a:t>
                </a:r>
                <a:r>
                  <a:rPr lang="cs-CZ" dirty="0"/>
                  <a:t> </a:t>
                </a:r>
                <a:r>
                  <a:rPr lang="cs-CZ" dirty="0" err="1"/>
                  <a:t>respect</a:t>
                </a:r>
                <a:r>
                  <a:rPr lang="cs-CZ" dirty="0"/>
                  <a:t> to </a:t>
                </a:r>
                <a:r>
                  <a:rPr lang="cs-CZ" i="1" dirty="0"/>
                  <a:t>c</a:t>
                </a:r>
                <a:r>
                  <a:rPr lang="cs-CZ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𝑐𝐾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𝑐𝐾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𝑐𝐴𝐿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𝐴𝐿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cs-CZ" dirty="0" err="1"/>
                  <a:t>This</a:t>
                </a:r>
                <a:r>
                  <a:rPr lang="cs-CZ" dirty="0"/>
                  <a:t> </a:t>
                </a:r>
                <a:r>
                  <a:rPr lang="cs-CZ" dirty="0" err="1"/>
                  <a:t>holds</a:t>
                </a:r>
                <a:r>
                  <a:rPr lang="cs-CZ" dirty="0"/>
                  <a:t> </a:t>
                </a:r>
                <a:r>
                  <a:rPr lang="cs-CZ" dirty="0" err="1"/>
                  <a:t>for</a:t>
                </a:r>
                <a:r>
                  <a:rPr lang="cs-CZ" dirty="0"/>
                  <a:t> </a:t>
                </a:r>
                <a:r>
                  <a:rPr lang="cs-CZ" dirty="0" err="1"/>
                  <a:t>any</a:t>
                </a:r>
                <a:r>
                  <a:rPr lang="cs-CZ" dirty="0"/>
                  <a:t> </a:t>
                </a:r>
                <a:r>
                  <a:rPr lang="cs-CZ" i="1" dirty="0"/>
                  <a:t>c. </a:t>
                </a:r>
                <a:r>
                  <a:rPr lang="cs-CZ" dirty="0" err="1"/>
                  <a:t>For</a:t>
                </a:r>
                <a:r>
                  <a:rPr lang="cs-CZ" dirty="0"/>
                  <a:t> instance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cs-CZ" i="1" dirty="0"/>
                  <a:t>.</a:t>
                </a:r>
              </a:p>
              <a:p>
                <a:pPr marL="0" indent="0">
                  <a:buNone/>
                </a:pPr>
                <a:endParaRPr lang="en-GB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</m:t>
                          </m:r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𝐴𝐿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(</a:t>
                </a:r>
                <a:r>
                  <a:rPr lang="cs-CZ" dirty="0" err="1"/>
                  <a:t>Euler‘s</a:t>
                </a:r>
                <a:r>
                  <a:rPr lang="cs-CZ" dirty="0"/>
                  <a:t> </a:t>
                </a:r>
                <a:r>
                  <a:rPr lang="cs-CZ" dirty="0" err="1"/>
                  <a:t>homogeneous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:r>
                  <a:rPr lang="cs-CZ" dirty="0" err="1"/>
                  <a:t>theorem</a:t>
                </a:r>
                <a:r>
                  <a:rPr lang="cs-CZ" dirty="0"/>
                  <a:t>)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Content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(</a:t>
            </a:r>
            <a:r>
              <a:rPr lang="cs-CZ" dirty="0" err="1"/>
              <a:t>Hamiltonian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)</a:t>
            </a:r>
          </a:p>
          <a:p>
            <a:r>
              <a:rPr lang="cs-CZ" dirty="0" err="1"/>
              <a:t>Ramsey</a:t>
            </a:r>
            <a:r>
              <a:rPr lang="cs-CZ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493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2426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Competitive</a:t>
            </a:r>
            <a:r>
              <a:rPr lang="cs-CZ" dirty="0"/>
              <a:t> </a:t>
            </a:r>
            <a:r>
              <a:rPr lang="cs-CZ" dirty="0" err="1"/>
              <a:t>equilibrium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7553"/>
                <a:ext cx="6631686" cy="581183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dirty="0"/>
                  <a:t>Recall:</a:t>
                </a:r>
                <a:endParaRPr lang="en-GB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</m:d>
                      <m:r>
                        <a:rPr lang="cs-CZ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cs-CZ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cs-CZ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</m:t>
                          </m:r>
                        </m:den>
                      </m:f>
                      <m:r>
                        <a:rPr lang="cs-CZ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𝐴𝐿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dirty="0"/>
                  <a:t>Profit (</a:t>
                </a:r>
                <a:r>
                  <a:rPr lang="cs-CZ" dirty="0" err="1"/>
                  <a:t>competitive</a:t>
                </a:r>
                <a:r>
                  <a:rPr lang="cs-CZ" dirty="0"/>
                  <a:t> </a:t>
                </a:r>
                <a:r>
                  <a:rPr lang="cs-CZ" dirty="0" err="1"/>
                  <a:t>equilibrium</a:t>
                </a:r>
                <a:r>
                  <a:rPr lang="cs-CZ" dirty="0"/>
                  <a:t>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𝐴𝐿</m:t>
                      </m:r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cs-CZ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dirty="0"/>
                  <a:t>1. FOC: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𝐴𝐿</m:t>
                            </m:r>
                          </m:e>
                        </m:d>
                      </m:num>
                      <m:den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cs-CZ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cs-CZ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cs-CZ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cs-CZ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cs-CZ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cs-CZ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cs-CZ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cs-CZ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cs-CZ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dirty="0"/>
                  <a:t>2. FOC: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𝐴𝐿</m:t>
                            </m:r>
                          </m:e>
                        </m:d>
                      </m:num>
                      <m:den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𝐴𝐿</m:t>
                        </m:r>
                      </m:den>
                    </m:f>
                    <m:r>
                      <a:rPr lang="cs-CZ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cs-CZ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cs-CZ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cs-CZ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𝐴𝐿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00B050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cs-CZ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𝐴𝐿</m:t>
                        </m:r>
                      </m:den>
                    </m:f>
                    <m:r>
                      <a:rPr lang="cs-CZ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cs-CZ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</m:d>
                      <m:r>
                        <a:rPr lang="cs-CZ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cs-CZ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cs-CZ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s-CZ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𝐴𝐿</m:t>
                      </m:r>
                    </m:oMath>
                  </m:oMathPara>
                </a14:m>
                <a:endParaRPr lang="cs-CZ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cs-CZ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cs-CZ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29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9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cs-CZ" sz="29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29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9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cs-CZ" sz="29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29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9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cs-CZ" sz="29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9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cs-CZ" sz="2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29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9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s-CZ" sz="29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sz="2900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cs-CZ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</m:t>
                          </m:r>
                        </m:den>
                      </m:f>
                      <m:r>
                        <a:rPr lang="cs-CZ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2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9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sz="2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sz="2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2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sz="2900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cs-CZ" sz="29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</m:t>
                          </m:r>
                        </m:den>
                      </m:f>
                      <m:r>
                        <a:rPr lang="cs-CZ" sz="29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sz="2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9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9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sz="2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sz="2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2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sz="2900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cs-CZ" sz="29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9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cs-CZ" sz="2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9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cs-CZ" sz="29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𝐴𝐿</m:t>
                          </m:r>
                        </m:den>
                      </m:f>
                    </m:oMath>
                  </m:oMathPara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3300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s-CZ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3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3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cs-CZ" sz="3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cs-CZ" sz="33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33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cs-CZ" sz="33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33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3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cs-CZ" sz="33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cs-CZ" sz="3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cs-CZ" sz="3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cs-CZ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cs-CZ" sz="36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GB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7553"/>
                <a:ext cx="6631686" cy="5811836"/>
              </a:xfrm>
              <a:blipFill>
                <a:blip r:embed="rId2"/>
                <a:stretch>
                  <a:fillRect l="-735" t="-52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6611112" y="3893471"/>
                <a:ext cx="1591056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𝐴𝐿</m:t>
                          </m:r>
                        </m:den>
                      </m:f>
                    </m:oMath>
                  </m:oMathPara>
                </a14:m>
                <a:endParaRPr lang="cs-CZ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112" y="3893471"/>
                <a:ext cx="1591056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élník 4"/>
              <p:cNvSpPr/>
              <p:nvPr/>
            </p:nvSpPr>
            <p:spPr>
              <a:xfrm>
                <a:off x="4873152" y="3178788"/>
                <a:ext cx="427084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d>
                        </m:num>
                        <m:den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𝐴𝐿</m:t>
                          </m:r>
                        </m:den>
                      </m:f>
                      <m:r>
                        <a:rPr lang="cs-CZ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den>
                          </m:f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num>
                            <m:den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den>
                          </m:f>
                        </m:e>
                      </m:d>
                      <m:r>
                        <a:rPr lang="cs-CZ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cs-CZ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Obdélní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52" y="3178788"/>
                <a:ext cx="4270848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93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Consumers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8275"/>
                <a:ext cx="8305800" cy="46656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cs-CZ" b="0" dirty="0"/>
                  <a:t>Utility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>
                          <m:f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cs-CZ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s-C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cs-CZ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cs-CZ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cs-CZ" i="1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bSup>
                          </m:num>
                          <m:den>
                            <m:r>
                              <a:rPr lang="cs-CZ" i="1">
                                <a:latin typeface="Cambria Math"/>
                              </a:rPr>
                              <m:t>1−</m:t>
                            </m:r>
                            <m:r>
                              <a:rPr lang="cs-CZ" i="1">
                                <a:latin typeface="Cambria Math"/>
                              </a:rPr>
                              <m:t>𝜃</m:t>
                            </m:r>
                          </m:den>
                        </m:f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s-CZ" b="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cs-CZ" dirty="0"/>
                  <a:t>Budget </a:t>
                </a:r>
                <a:r>
                  <a:rPr lang="cs-CZ" dirty="0" err="1"/>
                  <a:t>constraint</a:t>
                </a:r>
                <a:endParaRPr lang="cs-CZ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b="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cs-CZ" dirty="0" err="1"/>
                  <a:t>Hamiltionian</a:t>
                </a:r>
                <a:endParaRPr lang="cs-CZ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cs-CZ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sz="2000" i="1">
                                  <a:latin typeface="Cambria Math"/>
                                </a:rPr>
                                <m:t>𝜃</m:t>
                              </m:r>
                            </m:sup>
                          </m:sSubSup>
                        </m:num>
                        <m:den>
                          <m:r>
                            <a:rPr lang="cs-CZ" sz="2000" i="1">
                              <a:latin typeface="Cambria Math"/>
                            </a:rPr>
                            <m:t>1−</m:t>
                          </m:r>
                          <m:r>
                            <a:rPr lang="cs-CZ" sz="2000" i="1">
                              <a:latin typeface="Cambria Math"/>
                            </a:rPr>
                            <m:t>𝜃</m:t>
                          </m:r>
                        </m:den>
                      </m:f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cs-CZ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cs-CZ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cs-CZ" sz="2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cs-CZ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cs-CZ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2200" i="1">
                            <a:latin typeface="Cambria Math"/>
                          </a:rPr>
                          <m:t>𝜃</m:t>
                        </m:r>
                      </m:sup>
                    </m:sSubSup>
                    <m:r>
                      <a:rPr lang="cs-CZ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sz="22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cs-CZ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cs-CZ" sz="2200" dirty="0"/>
                  <a:t>:   </a:t>
                </a:r>
                <a14:m>
                  <m:oMath xmlns:m="http://schemas.openxmlformats.org/officeDocument/2006/math">
                    <m:r>
                      <a:rPr lang="cs-CZ" sz="22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cs-CZ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sz="22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8275"/>
                <a:ext cx="8305800" cy="4665665"/>
              </a:xfrm>
              <a:blipFill>
                <a:blip r:embed="rId2"/>
                <a:stretch>
                  <a:fillRect l="-1467" t="-30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78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 </a:t>
            </a:r>
            <a:r>
              <a:rPr lang="cs-CZ" dirty="0" err="1"/>
              <a:t>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cs-CZ" dirty="0"/>
                  <a:t>(1)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i="1">
                            <a:latin typeface="Cambria Math"/>
                          </a:rPr>
                          <m:t>𝜃</m:t>
                        </m:r>
                      </m:sup>
                    </m:sSubSup>
                    <m:r>
                      <a:rPr lang="cs-CZ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(3)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(4)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(5)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cs-CZ" dirty="0"/>
              </a:p>
              <a:p>
                <a:endParaRPr lang="cs-CZ" dirty="0"/>
              </a:p>
              <a:p>
                <a:r>
                  <a:rPr lang="cs-CZ" dirty="0"/>
                  <a:t>5 </a:t>
                </a:r>
                <a:r>
                  <a:rPr lang="cs-CZ" dirty="0" err="1"/>
                  <a:t>unknown</a:t>
                </a:r>
                <a:r>
                  <a:rPr lang="cs-CZ" dirty="0"/>
                  <a:t> </a:t>
                </a:r>
                <a:r>
                  <a:rPr lang="cs-CZ" dirty="0" err="1"/>
                  <a:t>variables</a:t>
                </a:r>
                <a:r>
                  <a:rPr lang="cs-CZ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/>
                  <a:t> and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1681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00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Solution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09700"/>
                <a:ext cx="7886700" cy="47196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Get</a:t>
                </a:r>
                <a:r>
                  <a:rPr lang="cs-CZ" dirty="0"/>
                  <a:t> </a:t>
                </a:r>
                <a:r>
                  <a:rPr lang="cs-CZ" dirty="0" err="1"/>
                  <a:t>rid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using</a:t>
                </a:r>
                <a:r>
                  <a:rPr lang="cs-CZ" dirty="0"/>
                  <a:t> (2) and (3).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From</a:t>
                </a:r>
                <a:r>
                  <a:rPr lang="cs-CZ" dirty="0"/>
                  <a:t> (2), </a:t>
                </a:r>
                <a:r>
                  <a:rPr lang="cs-CZ" dirty="0" err="1"/>
                  <a:t>calcualte</a:t>
                </a:r>
                <a:r>
                  <a:rPr lang="cs-CZ" dirty="0"/>
                  <a:t> </a:t>
                </a:r>
                <a:r>
                  <a:rPr lang="cs-CZ" dirty="0" err="1"/>
                  <a:t>derivative</a:t>
                </a:r>
                <a:r>
                  <a:rPr lang="cs-CZ" dirty="0"/>
                  <a:t> w.r.t. </a:t>
                </a:r>
                <a:r>
                  <a:rPr lang="cs-CZ" u="sng" dirty="0" err="1"/>
                  <a:t>time</a:t>
                </a:r>
                <a:r>
                  <a:rPr lang="cs-CZ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𝜃</m:t>
                              </m:r>
                            </m:sup>
                          </m:sSubSup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̇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𝜃</m:t>
                          </m:r>
                        </m:sup>
                      </m:sSubSup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̇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Again</a:t>
                </a:r>
                <a:r>
                  <a:rPr lang="cs-CZ" dirty="0"/>
                  <a:t> </a:t>
                </a:r>
                <a:r>
                  <a:rPr lang="cs-CZ" dirty="0" err="1"/>
                  <a:t>from</a:t>
                </a:r>
                <a:r>
                  <a:rPr lang="cs-CZ" dirty="0"/>
                  <a:t> (2), and </a:t>
                </a:r>
                <a:r>
                  <a:rPr lang="cs-CZ" dirty="0" err="1"/>
                  <a:t>from</a:t>
                </a:r>
                <a:r>
                  <a:rPr lang="cs-CZ" dirty="0"/>
                  <a:t> (3):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𝜃</m:t>
                          </m:r>
                          <m:acc>
                            <m:accPr>
                              <m:chr m:val="̇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09700"/>
                <a:ext cx="7886700" cy="4719638"/>
              </a:xfrm>
              <a:blipFill>
                <a:blip r:embed="rId2"/>
                <a:stretch>
                  <a:fillRect l="-1546" t="-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48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 </a:t>
            </a:r>
            <a:r>
              <a:rPr lang="cs-CZ" dirty="0" err="1"/>
              <a:t>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cs-CZ" dirty="0"/>
                  <a:t>(1)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(2) and (3): 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 panose="02040503050406030204" pitchFamily="18" charset="0"/>
                          </a:rPr>
                          <m:t>𝜃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cs-CZ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(4)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(5)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cs-CZ" dirty="0"/>
              </a:p>
              <a:p>
                <a:endParaRPr lang="cs-CZ" dirty="0"/>
              </a:p>
              <a:p>
                <a:r>
                  <a:rPr lang="cs-CZ" dirty="0"/>
                  <a:t>4 </a:t>
                </a:r>
                <a:r>
                  <a:rPr lang="cs-CZ" dirty="0" err="1"/>
                  <a:t>unknown</a:t>
                </a:r>
                <a:r>
                  <a:rPr lang="cs-CZ" dirty="0"/>
                  <a:t> </a:t>
                </a:r>
                <a:r>
                  <a:rPr lang="cs-CZ" dirty="0" err="1"/>
                  <a:t>variables</a:t>
                </a:r>
                <a:r>
                  <a:rPr lang="cs-CZ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/>
                  <a:t> and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cs-CZ" dirty="0"/>
              </a:p>
              <a:p>
                <a:endParaRPr lang="cs-CZ" dirty="0"/>
              </a:p>
              <a:p>
                <a:pPr marL="0" indent="0">
                  <a:buNone/>
                </a:pPr>
                <a:r>
                  <a:rPr lang="cs-CZ" dirty="0"/>
                  <a:t>Use (4) to </a:t>
                </a:r>
                <a:r>
                  <a:rPr lang="cs-CZ" dirty="0" err="1"/>
                  <a:t>get</a:t>
                </a:r>
                <a:r>
                  <a:rPr lang="cs-CZ" dirty="0"/>
                  <a:t> </a:t>
                </a:r>
                <a:r>
                  <a:rPr lang="cs-CZ" dirty="0" err="1"/>
                  <a:t>rid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/>
                  <a:t> and (5) to </a:t>
                </a:r>
                <a:r>
                  <a:rPr lang="cs-CZ" dirty="0" err="1"/>
                  <a:t>get</a:t>
                </a:r>
                <a:r>
                  <a:rPr lang="cs-CZ" dirty="0"/>
                  <a:t> </a:t>
                </a:r>
                <a:r>
                  <a:rPr lang="cs-CZ" dirty="0" err="1"/>
                  <a:t>rid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b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114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</p:spPr>
        <p:txBody>
          <a:bodyPr/>
          <a:lstStyle/>
          <a:p>
            <a:r>
              <a:rPr lang="cs-CZ" dirty="0" err="1"/>
              <a:t>Solution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9045"/>
                <a:ext cx="8134350" cy="572608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cs-CZ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𝜃</m:t>
                          </m:r>
                          <m:acc>
                            <m:accPr>
                              <m:chr m:val="̇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Cobb-Douglas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cs-CZ" dirty="0"/>
                  <a:t>     and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d>
                        <m:dPr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cs-CZ" sz="3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cs-CZ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d>
                        <m:dPr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sSup>
                            <m:sSupPr>
                              <m:ctrlPr>
                                <a:rPr lang="cs-CZ" sz="3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3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p>
                              <m:r>
                                <a:rPr lang="cs-CZ" sz="36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cs-CZ" sz="3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</m:oMath>
                  </m:oMathPara>
                </a14:m>
                <a:endParaRPr lang="cs-CZ" sz="3600" b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acc>
                      <m:d>
                        <m:dPr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cs-CZ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600" b="1" i="1">
                          <a:latin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r>
                        <a:rPr lang="cs-CZ" sz="3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3600" b="1" i="1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cs-CZ" sz="3600" b="1" i="1"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cs-CZ" sz="3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3600" b="1" i="1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cs-CZ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cs-CZ" sz="3600" b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cs-CZ" dirty="0" err="1"/>
                  <a:t>Exercise</a:t>
                </a:r>
                <a:r>
                  <a:rPr lang="cs-CZ" dirty="0"/>
                  <a:t>: </a:t>
                </a:r>
                <a:r>
                  <a:rPr lang="cs-CZ" dirty="0" err="1"/>
                  <a:t>find</a:t>
                </a:r>
                <a:r>
                  <a:rPr lang="cs-CZ" dirty="0"/>
                  <a:t> </a:t>
                </a:r>
                <a:r>
                  <a:rPr lang="cs-CZ" dirty="0" err="1"/>
                  <a:t>exuilibrium</a:t>
                </a:r>
                <a:r>
                  <a:rPr lang="cs-CZ" dirty="0"/>
                  <a:t> „lines“, </a:t>
                </a:r>
                <a:r>
                  <a:rPr lang="cs-CZ" dirty="0" err="1"/>
                  <a:t>calculate</a:t>
                </a:r>
                <a:r>
                  <a:rPr lang="cs-CZ" dirty="0"/>
                  <a:t> </a:t>
                </a:r>
                <a:r>
                  <a:rPr lang="cs-CZ" dirty="0" err="1"/>
                  <a:t>equilibrium</a:t>
                </a:r>
                <a:r>
                  <a:rPr lang="cs-CZ" dirty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9045"/>
                <a:ext cx="8134350" cy="5726080"/>
              </a:xfrm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57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EA4D8-E2AE-41A0-964B-964773B7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 </a:t>
            </a:r>
            <a:r>
              <a:rPr lang="cs-CZ" dirty="0" err="1"/>
              <a:t>ponzi</a:t>
            </a:r>
            <a:r>
              <a:rPr lang="cs-CZ" dirty="0"/>
              <a:t> game vs. </a:t>
            </a:r>
            <a:r>
              <a:rPr lang="cs-CZ" dirty="0" err="1"/>
              <a:t>transversality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FC6B8692-BEBA-4C7A-A28F-7D8D781E5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cs-CZ" dirty="0"/>
                  <a:t>In many </a:t>
                </a:r>
                <a:r>
                  <a:rPr lang="cs-CZ" dirty="0" err="1"/>
                  <a:t>economic</a:t>
                </a:r>
                <a:r>
                  <a:rPr lang="cs-CZ" dirty="0"/>
                  <a:t> </a:t>
                </a:r>
                <a:r>
                  <a:rPr lang="cs-CZ" dirty="0" err="1"/>
                  <a:t>models</a:t>
                </a:r>
                <a:r>
                  <a:rPr lang="cs-CZ" dirty="0"/>
                  <a:t>,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consumption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</a:t>
                </a:r>
                <a:r>
                  <a:rPr lang="cs-CZ" dirty="0" err="1"/>
                  <a:t>infinite</a:t>
                </a:r>
                <a:r>
                  <a:rPr lang="cs-CZ" dirty="0"/>
                  <a:t> </a:t>
                </a:r>
                <a:r>
                  <a:rPr lang="cs-CZ" dirty="0" err="1"/>
                  <a:t>if</a:t>
                </a:r>
                <a:r>
                  <a:rPr lang="cs-CZ" dirty="0"/>
                  <a:t> </a:t>
                </a: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allow</a:t>
                </a:r>
                <a:r>
                  <a:rPr lang="cs-CZ" dirty="0"/>
                  <a:t> </a:t>
                </a:r>
                <a:r>
                  <a:rPr lang="cs-CZ" dirty="0" err="1"/>
                  <a:t>consumers</a:t>
                </a:r>
                <a:r>
                  <a:rPr lang="cs-CZ" dirty="0"/>
                  <a:t> to </a:t>
                </a:r>
                <a:r>
                  <a:rPr lang="cs-CZ" dirty="0" err="1"/>
                  <a:t>accumulate</a:t>
                </a:r>
                <a:r>
                  <a:rPr lang="cs-CZ" dirty="0"/>
                  <a:t> </a:t>
                </a:r>
                <a:r>
                  <a:rPr lang="cs-CZ" dirty="0" err="1"/>
                  <a:t>infinite</a:t>
                </a:r>
                <a:r>
                  <a:rPr lang="cs-CZ" dirty="0"/>
                  <a:t> </a:t>
                </a:r>
                <a:r>
                  <a:rPr lang="cs-CZ" dirty="0" err="1"/>
                  <a:t>debt</a:t>
                </a:r>
                <a:r>
                  <a:rPr lang="cs-CZ" dirty="0"/>
                  <a:t>. </a:t>
                </a:r>
              </a:p>
              <a:p>
                <a:r>
                  <a:rPr lang="cs-CZ" dirty="0">
                    <a:sym typeface="Wingdings" panose="05000000000000000000" pitchFamily="2" charset="2"/>
                  </a:rPr>
                  <a:t> </a:t>
                </a:r>
                <a:r>
                  <a:rPr lang="cs-CZ" dirty="0" err="1">
                    <a:sym typeface="Wingdings" panose="05000000000000000000" pitchFamily="2" charset="2"/>
                  </a:rPr>
                  <a:t>from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:r>
                  <a:rPr lang="cs-CZ" dirty="0" err="1">
                    <a:sym typeface="Wingdings" panose="05000000000000000000" pitchFamily="2" charset="2"/>
                  </a:rPr>
                  <a:t>mathematical</a:t>
                </a:r>
                <a:r>
                  <a:rPr lang="cs-CZ" dirty="0">
                    <a:sym typeface="Wingdings" panose="05000000000000000000" pitchFamily="2" charset="2"/>
                  </a:rPr>
                  <a:t> point </a:t>
                </a:r>
                <a:r>
                  <a:rPr lang="cs-CZ" dirty="0" err="1">
                    <a:sym typeface="Wingdings" panose="05000000000000000000" pitchFamily="2" charset="2"/>
                  </a:rPr>
                  <a:t>of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:r>
                  <a:rPr lang="cs-CZ" dirty="0" err="1">
                    <a:sym typeface="Wingdings" panose="05000000000000000000" pitchFamily="2" charset="2"/>
                  </a:rPr>
                  <a:t>view</a:t>
                </a:r>
                <a:r>
                  <a:rPr lang="cs-CZ" dirty="0">
                    <a:sym typeface="Wingdings" panose="05000000000000000000" pitchFamily="2" charset="2"/>
                  </a:rPr>
                  <a:t>, </a:t>
                </a:r>
                <a:r>
                  <a:rPr lang="cs-CZ" dirty="0" err="1">
                    <a:sym typeface="Wingdings" panose="05000000000000000000" pitchFamily="2" charset="2"/>
                  </a:rPr>
                  <a:t>the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:r>
                  <a:rPr lang="cs-CZ" dirty="0" err="1">
                    <a:sym typeface="Wingdings" panose="05000000000000000000" pitchFamily="2" charset="2"/>
                  </a:rPr>
                  <a:t>maximization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:r>
                  <a:rPr lang="cs-CZ" dirty="0" err="1">
                    <a:sym typeface="Wingdings" panose="05000000000000000000" pitchFamily="2" charset="2"/>
                  </a:rPr>
                  <a:t>cannot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:r>
                  <a:rPr lang="cs-CZ" dirty="0" err="1">
                    <a:sym typeface="Wingdings" panose="05000000000000000000" pitchFamily="2" charset="2"/>
                  </a:rPr>
                  <a:t>be</a:t>
                </a:r>
                <a:r>
                  <a:rPr lang="cs-CZ" dirty="0">
                    <a:sym typeface="Wingdings" panose="05000000000000000000" pitchFamily="2" charset="2"/>
                  </a:rPr>
                  <a:t> done </a:t>
                </a:r>
                <a:r>
                  <a:rPr lang="cs-CZ" dirty="0" err="1">
                    <a:sym typeface="Wingdings" panose="05000000000000000000" pitchFamily="2" charset="2"/>
                  </a:rPr>
                  <a:t>because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:r>
                  <a:rPr lang="cs-CZ" dirty="0" err="1">
                    <a:sym typeface="Wingdings" panose="05000000000000000000" pitchFamily="2" charset="2"/>
                  </a:rPr>
                  <a:t>value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:r>
                  <a:rPr lang="cs-CZ" dirty="0" err="1">
                    <a:sym typeface="Wingdings" panose="05000000000000000000" pitchFamily="2" charset="2"/>
                  </a:rPr>
                  <a:t>function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cs-CZ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diverges</a:t>
                </a:r>
                <a:r>
                  <a:rPr lang="cs-CZ" dirty="0"/>
                  <a:t> to infinity </a:t>
                </a:r>
              </a:p>
              <a:p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imply</a:t>
                </a:r>
                <a:r>
                  <a:rPr lang="cs-CZ" dirty="0"/>
                  <a:t> no-</a:t>
                </a:r>
                <a:r>
                  <a:rPr lang="cs-CZ" dirty="0" err="1"/>
                  <a:t>ponzi</a:t>
                </a:r>
                <a:r>
                  <a:rPr lang="cs-CZ" dirty="0"/>
                  <a:t>-game </a:t>
                </a:r>
                <a:r>
                  <a:rPr lang="cs-CZ" dirty="0" err="1"/>
                  <a:t>condition</a:t>
                </a:r>
                <a:r>
                  <a:rPr lang="cs-CZ" dirty="0"/>
                  <a:t> </a:t>
                </a:r>
                <a:r>
                  <a:rPr lang="cs-CZ" dirty="0" err="1"/>
                  <a:t>which</a:t>
                </a:r>
                <a:r>
                  <a:rPr lang="cs-CZ" dirty="0"/>
                  <a:t> </a:t>
                </a:r>
                <a:r>
                  <a:rPr lang="cs-CZ" dirty="0" err="1"/>
                  <a:t>rules</a:t>
                </a:r>
                <a:r>
                  <a:rPr lang="cs-CZ" dirty="0"/>
                  <a:t> out </a:t>
                </a:r>
                <a:r>
                  <a:rPr lang="cs-CZ" dirty="0" err="1"/>
                  <a:t>overaccumulation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debt</a:t>
                </a:r>
                <a:endParaRPr lang="cs-CZ" dirty="0"/>
              </a:p>
              <a:p>
                <a:r>
                  <a:rPr lang="cs-CZ" dirty="0">
                    <a:sym typeface="Wingdings" panose="05000000000000000000" pitchFamily="2" charset="2"/>
                  </a:rPr>
                  <a:t> </a:t>
                </a:r>
                <a:r>
                  <a:rPr lang="cs-CZ" dirty="0" err="1">
                    <a:sym typeface="Wingdings" panose="05000000000000000000" pitchFamily="2" charset="2"/>
                  </a:rPr>
                  <a:t>then</a:t>
                </a:r>
                <a:r>
                  <a:rPr lang="cs-CZ" dirty="0">
                    <a:sym typeface="Wingdings" panose="05000000000000000000" pitchFamily="2" charset="2"/>
                  </a:rPr>
                  <a:t> maximum </a:t>
                </a:r>
                <a:r>
                  <a:rPr lang="cs-CZ" dirty="0" err="1">
                    <a:sym typeface="Wingdings" panose="05000000000000000000" pitchFamily="2" charset="2"/>
                  </a:rPr>
                  <a:t>of</a:t>
                </a:r>
                <a:r>
                  <a:rPr lang="cs-CZ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cs-CZ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dirty="0"/>
                  <a:t> exists</a:t>
                </a:r>
              </a:p>
              <a:p>
                <a:pPr algn="l"/>
                <a:r>
                  <a:rPr lang="cs-CZ" sz="2000" b="0" i="0" u="none" strike="noStrike" baseline="0" dirty="0">
                    <a:latin typeface="CMSS10"/>
                  </a:rPr>
                  <a:t>“A no-</a:t>
                </a:r>
                <a:r>
                  <a:rPr lang="cs-CZ" sz="2000" b="0" i="0" u="none" strike="noStrike" baseline="0" dirty="0" err="1">
                    <a:latin typeface="CMSS10"/>
                  </a:rPr>
                  <a:t>Ponzi</a:t>
                </a:r>
                <a:r>
                  <a:rPr lang="cs-CZ" sz="2000" b="0" i="0" u="none" strike="noStrike" baseline="0" dirty="0">
                    <a:latin typeface="CMSS10"/>
                  </a:rPr>
                  <a:t>-game </a:t>
                </a:r>
                <a:r>
                  <a:rPr lang="cs-CZ" sz="2000" b="0" i="0" u="none" strike="noStrike" baseline="0" dirty="0" err="1">
                    <a:latin typeface="CMSS10"/>
                  </a:rPr>
                  <a:t>condition</a:t>
                </a:r>
                <a:r>
                  <a:rPr lang="cs-CZ" sz="2000" b="0" i="0" u="none" strike="noStrike" baseline="0" dirty="0">
                    <a:latin typeface="CMSS10"/>
                  </a:rPr>
                  <a:t> </a:t>
                </a:r>
                <a:r>
                  <a:rPr lang="cs-CZ" sz="2000" b="0" i="0" u="none" strike="noStrike" baseline="0" dirty="0" err="1">
                    <a:latin typeface="CMSS10"/>
                  </a:rPr>
                  <a:t>is</a:t>
                </a:r>
                <a:r>
                  <a:rPr lang="cs-CZ" sz="2000" b="0" i="0" u="none" strike="noStrike" baseline="0" dirty="0">
                    <a:latin typeface="CMSS10"/>
                  </a:rPr>
                  <a:t> a </a:t>
                </a:r>
                <a:r>
                  <a:rPr lang="en-US" sz="2000" b="0" i="0" u="none" strike="noStrike" baseline="0" dirty="0">
                    <a:latin typeface="CMSS10"/>
                  </a:rPr>
                  <a:t>constraint that prevents overaccumulation of debt, while a</a:t>
                </a:r>
                <a:r>
                  <a:rPr lang="cs-CZ" sz="2000" b="0" i="0" u="none" strike="noStrike" baseline="0" dirty="0">
                    <a:latin typeface="CMSS10"/>
                  </a:rPr>
                  <a:t> </a:t>
                </a:r>
                <a:r>
                  <a:rPr lang="en-US" sz="2000" b="0" i="0" u="none" strike="noStrike" baseline="0" dirty="0">
                    <a:latin typeface="CMSS10"/>
                  </a:rPr>
                  <a:t>typical transversality condition is an optimality condition that</a:t>
                </a:r>
                <a:r>
                  <a:rPr lang="cs-CZ" sz="2000" b="0" i="0" u="none" strike="noStrike" baseline="0" dirty="0">
                    <a:latin typeface="CMSS10"/>
                  </a:rPr>
                  <a:t> </a:t>
                </a:r>
                <a:r>
                  <a:rPr lang="en-US" sz="2000" b="0" i="0" u="none" strike="noStrike" baseline="0" dirty="0">
                    <a:latin typeface="CMSS10"/>
                  </a:rPr>
                  <a:t>rules out overaccumulation of wealth. They place opposite</a:t>
                </a:r>
                <a:r>
                  <a:rPr lang="cs-CZ" sz="2000" b="0" i="0" u="none" strike="noStrike" baseline="0" dirty="0">
                    <a:latin typeface="CMSS10"/>
                  </a:rPr>
                  <a:t> </a:t>
                </a:r>
                <a:r>
                  <a:rPr lang="en-US" sz="2000" b="0" i="0" u="none" strike="noStrike" baseline="0" dirty="0">
                    <a:latin typeface="CMSS10"/>
                  </a:rPr>
                  <a:t>restrictions</a:t>
                </a:r>
                <a:r>
                  <a:rPr lang="cs-CZ" sz="2000" b="0" i="0" u="none" strike="noStrike" baseline="0" dirty="0">
                    <a:latin typeface="CMSS10"/>
                  </a:rPr>
                  <a:t> </a:t>
                </a:r>
                <a:r>
                  <a:rPr lang="en-US" sz="2000" b="0" i="0" u="none" strike="noStrike" baseline="0" dirty="0">
                    <a:latin typeface="CMSS10"/>
                  </a:rPr>
                  <a:t>and should not be confused.”</a:t>
                </a:r>
                <a:endParaRPr lang="cs-CZ" sz="2000" b="0" i="0" u="none" strike="noStrike" baseline="0" dirty="0">
                  <a:latin typeface="CMSS10"/>
                </a:endParaRPr>
              </a:p>
              <a:p>
                <a:pPr marL="0" indent="0" algn="l">
                  <a:buNone/>
                </a:pPr>
                <a:r>
                  <a:rPr lang="cs-CZ" sz="2000" dirty="0">
                    <a:hlinkClick r:id="rId2"/>
                  </a:rPr>
                  <a:t>http://www.princeton.edu/~moll/ECO503Web/Lecture6_ECO503.pdf</a:t>
                </a:r>
                <a:r>
                  <a:rPr lang="cs-CZ" sz="2000" dirty="0"/>
                  <a:t>.</a:t>
                </a:r>
                <a:endParaRPr lang="cs-CZ" sz="3200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FC6B8692-BEBA-4C7A-A28F-7D8D781E5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3501" b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77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Ponzi</a:t>
            </a:r>
            <a:r>
              <a:rPr lang="cs-CZ" dirty="0"/>
              <a:t> &amp; </a:t>
            </a:r>
            <a:r>
              <a:rPr lang="cs-CZ" dirty="0" err="1"/>
              <a:t>Transversality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35432" cy="46391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cs-CZ" dirty="0"/>
                  <a:t>No-</a:t>
                </a:r>
                <a:r>
                  <a:rPr lang="cs-CZ" dirty="0" err="1"/>
                  <a:t>Ponzi</a:t>
                </a:r>
                <a:r>
                  <a:rPr lang="cs-CZ" dirty="0"/>
                  <a:t>-game </a:t>
                </a:r>
                <a:r>
                  <a:rPr lang="cs-CZ" dirty="0" err="1"/>
                  <a:t>condition</a:t>
                </a:r>
                <a:r>
                  <a:rPr lang="cs-CZ" dirty="0"/>
                  <a:t> (</a:t>
                </a:r>
                <a:r>
                  <a:rPr lang="cs-CZ" dirty="0" err="1"/>
                  <a:t>assures</a:t>
                </a:r>
                <a:r>
                  <a:rPr lang="cs-CZ" dirty="0"/>
                  <a:t> </a:t>
                </a:r>
                <a:r>
                  <a:rPr lang="cs-CZ" dirty="0" err="1"/>
                  <a:t>that</a:t>
                </a:r>
                <a:r>
                  <a:rPr lang="cs-CZ" dirty="0"/>
                  <a:t> maximum </a:t>
                </a:r>
                <a:r>
                  <a:rPr lang="cs-CZ" dirty="0" err="1"/>
                  <a:t>exists</a:t>
                </a:r>
                <a:r>
                  <a:rPr lang="cs-CZ" dirty="0"/>
                  <a:t>):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nary>
                          </m:sup>
                        </m:sSup>
                      </m:e>
                    </m:func>
                    <m:r>
                      <a:rPr lang="cs-CZ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cs-CZ" b="0" dirty="0"/>
              </a:p>
              <a:p>
                <a:pPr marL="0" indent="0">
                  <a:buNone/>
                </a:pPr>
                <a:r>
                  <a:rPr lang="cs-CZ" dirty="0" err="1"/>
                  <a:t>Transversality</a:t>
                </a:r>
                <a:r>
                  <a:rPr lang="cs-CZ" dirty="0"/>
                  <a:t> </a:t>
                </a:r>
                <a:r>
                  <a:rPr lang="cs-CZ" dirty="0" err="1"/>
                  <a:t>condition</a:t>
                </a:r>
                <a:r>
                  <a:rPr lang="cs-CZ" dirty="0"/>
                  <a:t> (</a:t>
                </a:r>
                <a:r>
                  <a:rPr lang="cs-CZ" dirty="0" err="1"/>
                  <a:t>if</a:t>
                </a:r>
                <a:r>
                  <a:rPr lang="cs-CZ" dirty="0"/>
                  <a:t> maximum </a:t>
                </a:r>
                <a:r>
                  <a:rPr lang="cs-CZ" dirty="0" err="1"/>
                  <a:t>exists</a:t>
                </a:r>
                <a:r>
                  <a:rPr lang="cs-CZ" dirty="0"/>
                  <a:t> </a:t>
                </a:r>
                <a:r>
                  <a:rPr lang="cs-CZ" dirty="0" err="1"/>
                  <a:t>then</a:t>
                </a:r>
                <a:r>
                  <a:rPr lang="cs-CZ" dirty="0"/>
                  <a:t> </a:t>
                </a:r>
                <a:r>
                  <a:rPr lang="cs-CZ" dirty="0" err="1"/>
                  <a:t>must</a:t>
                </a:r>
                <a:r>
                  <a:rPr lang="cs-CZ" dirty="0"/>
                  <a:t> hold):</a:t>
                </a:r>
                <a:endParaRPr lang="cs-CZ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cs-CZ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dirty="0"/>
                  <a:t>  </a:t>
                </a:r>
                <a:r>
                  <a:rPr lang="cs-CZ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cs-CZ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Sup>
                          <m:sSubSup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i="1">
                                <a:latin typeface="Cambria Math"/>
                              </a:rPr>
                              <m:t>𝜃</m:t>
                            </m:r>
                          </m:sup>
                        </m:sSubSup>
                      </m:e>
                    </m:func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dirty="0"/>
              </a:p>
              <a:p>
                <a:pPr marL="0" indent="0">
                  <a:buNone/>
                </a:pPr>
                <a:endParaRPr lang="cs-CZ" b="0" dirty="0"/>
              </a:p>
              <a:p>
                <a:pPr marL="0" indent="0">
                  <a:buNone/>
                </a:pPr>
                <a:r>
                  <a:rPr lang="cs-CZ" b="0" dirty="0"/>
                  <a:t>In </a:t>
                </a:r>
                <a:r>
                  <a:rPr lang="cs-CZ" b="0" dirty="0" err="1"/>
                  <a:t>other</a:t>
                </a:r>
                <a:r>
                  <a:rPr lang="cs-CZ" b="0" dirty="0"/>
                  <a:t> </a:t>
                </a:r>
                <a:r>
                  <a:rPr lang="cs-CZ" b="0" dirty="0" err="1"/>
                  <a:t>words</a:t>
                </a:r>
                <a:r>
                  <a:rPr lang="cs-CZ" b="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definitely</a:t>
                </a:r>
                <a:r>
                  <a:rPr lang="cs-CZ" b="0" dirty="0"/>
                  <a:t> not </a:t>
                </a:r>
                <a:r>
                  <a:rPr lang="cs-CZ" b="0" dirty="0" err="1"/>
                  <a:t>allowed</a:t>
                </a:r>
                <a:r>
                  <a:rPr lang="cs-CZ" b="0" dirty="0"/>
                  <a:t> (</a:t>
                </a:r>
                <a:r>
                  <a:rPr lang="cs-CZ" b="0" dirty="0" err="1"/>
                  <a:t>Ponzi</a:t>
                </a:r>
                <a:r>
                  <a:rPr lang="cs-CZ" b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clearly</a:t>
                </a:r>
                <a:r>
                  <a:rPr lang="cs-CZ" b="0" dirty="0"/>
                  <a:t> not </a:t>
                </a:r>
                <a:r>
                  <a:rPr lang="cs-CZ" b="0" dirty="0" err="1"/>
                  <a:t>optimal</a:t>
                </a:r>
                <a:r>
                  <a:rPr lang="cs-CZ" b="0" dirty="0"/>
                  <a:t> (</a:t>
                </a:r>
                <a:r>
                  <a:rPr lang="cs-CZ" b="0" dirty="0" err="1"/>
                  <a:t>Transversality</a:t>
                </a:r>
                <a:r>
                  <a:rPr lang="cs-CZ" b="0" dirty="0"/>
                  <a:t>)</a:t>
                </a:r>
              </a:p>
              <a:p>
                <a:pPr marL="0" indent="0">
                  <a:buNone/>
                </a:pP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</a:t>
                </a:r>
                <a:r>
                  <a:rPr lang="cs-CZ" dirty="0" err="1"/>
                  <a:t>combined</a:t>
                </a:r>
                <a:r>
                  <a:rPr lang="cs-CZ" dirty="0"/>
                  <a:t> </a:t>
                </a:r>
                <a:r>
                  <a:rPr lang="cs-CZ" dirty="0" err="1"/>
                  <a:t>into</a:t>
                </a:r>
                <a:r>
                  <a:rPr lang="cs-CZ" dirty="0"/>
                  <a:t> </a:t>
                </a:r>
                <a:r>
                  <a:rPr lang="cs-CZ" dirty="0" err="1"/>
                  <a:t>one</a:t>
                </a:r>
                <a:r>
                  <a:rPr lang="cs-CZ" dirty="0"/>
                  <a:t> </a:t>
                </a:r>
                <a:r>
                  <a:rPr lang="cs-CZ" dirty="0" err="1"/>
                  <a:t>condition</a:t>
                </a:r>
                <a:r>
                  <a:rPr lang="cs-CZ" dirty="0"/>
                  <a:t>. </a:t>
                </a:r>
                <a:endParaRPr lang="cs-CZ" b="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35432" cy="4639183"/>
              </a:xfrm>
              <a:blipFill>
                <a:blip r:embed="rId2"/>
                <a:stretch>
                  <a:fillRect l="-1332" t="-2628" r="-111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882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Intermezzo: CRRA vs. Log-utility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260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cs-CZ" b="1" dirty="0"/>
                  <a:t>Constant </a:t>
                </a:r>
                <a:r>
                  <a:rPr lang="cs-CZ" b="1" dirty="0" err="1"/>
                  <a:t>relative</a:t>
                </a:r>
                <a:r>
                  <a:rPr lang="cs-CZ" b="1" dirty="0"/>
                  <a:t> risk </a:t>
                </a:r>
                <a:r>
                  <a:rPr lang="cs-CZ" b="1" dirty="0" err="1"/>
                  <a:t>aversion</a:t>
                </a:r>
                <a:r>
                  <a:rPr lang="cs-CZ" dirty="0"/>
                  <a:t> (CRRA) utility:</a:t>
                </a:r>
                <a:endParaRPr lang="cs-CZ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cs-CZ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𝜃</m:t>
                              </m:r>
                            </m:sup>
                          </m:sSubSup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sz="2400" dirty="0" err="1"/>
                  <a:t>Marginal</a:t>
                </a:r>
                <a:r>
                  <a:rPr lang="cs-CZ" sz="2400" dirty="0"/>
                  <a:t> utility: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800" b="0" i="0" smtClean="0">
                        <a:latin typeface="Cambria Math"/>
                      </a:rPr>
                      <m:t>MU</m:t>
                    </m:r>
                    <m:r>
                      <a:rPr lang="cs-CZ" sz="1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800" b="0" i="1" smtClean="0">
                            <a:latin typeface="Cambria Math"/>
                          </a:rPr>
                          <m:t>𝑑𝑈</m:t>
                        </m:r>
                        <m:d>
                          <m:dPr>
                            <m:ctrlP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cs-CZ" sz="1800" b="0" i="1" smtClean="0">
                            <a:latin typeface="Cambria Math"/>
                          </a:rPr>
                          <m:t>𝑑𝐶</m:t>
                        </m:r>
                      </m:den>
                    </m:f>
                    <m:r>
                      <a:rPr lang="cs-CZ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8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cs-CZ" sz="1800" b="0" i="1" smtClean="0">
                            <a:latin typeface="Cambria Math"/>
                          </a:rPr>
                          <m:t>−</m:t>
                        </m:r>
                        <m:r>
                          <a:rPr lang="cs-CZ" sz="1800" b="0" i="1" smtClean="0">
                            <a:latin typeface="Cambria Math"/>
                          </a:rPr>
                          <m:t>𝜃</m:t>
                        </m:r>
                      </m:sup>
                    </m:sSup>
                  </m:oMath>
                </a14:m>
                <a:endParaRPr lang="cs-CZ" sz="2400" dirty="0"/>
              </a:p>
              <a:p>
                <a:pPr marL="0" indent="0">
                  <a:buNone/>
                </a:pPr>
                <a:endParaRPr lang="cs-CZ" sz="24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260848"/>
              </a:xfrm>
              <a:blipFill>
                <a:blip r:embed="rId2"/>
                <a:stretch>
                  <a:fillRect l="-1481" t="-459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Documents and Settings\josef strasky\Dokumenty\Dropbox\ED\ED_vyuka_2014\crra_utility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09" y="3645025"/>
            <a:ext cx="453505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39552" y="4005064"/>
                <a:ext cx="3352456" cy="2624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b="0" dirty="0"/>
                  <a:t>Arrow-Prat </a:t>
                </a:r>
                <a:r>
                  <a:rPr lang="cs-CZ" b="0" dirty="0" err="1"/>
                  <a:t>absolute</a:t>
                </a:r>
                <a:r>
                  <a:rPr lang="cs-CZ" b="0" dirty="0"/>
                  <a:t> risk </a:t>
                </a:r>
                <a:r>
                  <a:rPr lang="cs-CZ" b="0" dirty="0" err="1"/>
                  <a:t>aversion</a:t>
                </a:r>
                <a:endParaRPr lang="cs-CZ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𝑀𝑈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i="1">
                                  <a:latin typeface="Cambria Math"/>
                                </a:rPr>
                                <m:t>𝑑𝐶</m:t>
                              </m:r>
                            </m:den>
                          </m:f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𝑀𝑈</m:t>
                          </m:r>
                        </m:den>
                      </m:f>
                      <m:r>
                        <a:rPr lang="cs-CZ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cs-CZ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cs-CZ" i="1">
                              <a:latin typeface="Cambria Math"/>
                            </a:rPr>
                            <m:t>−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  <a:p>
                <a:r>
                  <a:rPr lang="cs-CZ" dirty="0" err="1"/>
                  <a:t>Relative</a:t>
                </a:r>
                <a:r>
                  <a:rPr lang="cs-CZ" dirty="0"/>
                  <a:t> risk </a:t>
                </a:r>
                <a:r>
                  <a:rPr lang="cs-CZ" dirty="0" err="1"/>
                  <a:t>aversion</a:t>
                </a:r>
                <a:endParaRPr lang="cs-C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cs-CZ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cs-CZ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𝑀𝑈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i="1">
                                  <a:latin typeface="Cambria Math"/>
                                </a:rPr>
                                <m:t>𝑑𝐶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/>
                                </a:rPr>
                                <m:t>𝑀𝑈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cs-CZ" dirty="0"/>
              </a:p>
              <a:p>
                <a:r>
                  <a:rPr lang="cs-CZ" dirty="0"/>
                  <a:t>CRRA utility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isoelastic</a:t>
                </a:r>
                <a:endParaRPr lang="cs-CZ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05064"/>
                <a:ext cx="3352456" cy="2624886"/>
              </a:xfrm>
              <a:prstGeom prst="rect">
                <a:avLst/>
              </a:prstGeom>
              <a:blipFill rotWithShape="1">
                <a:blip r:embed="rId4"/>
                <a:stretch>
                  <a:fillRect l="-1639" t="-1160" b="-278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2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Intermezzo: CRRA vs. Log-utility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cs-CZ" sz="2400" dirty="0"/>
                  <a:t>CRRA utility </a:t>
                </a:r>
                <a:r>
                  <a:rPr lang="cs-CZ" sz="2400" dirty="0">
                    <a:sym typeface="Wingdings" panose="05000000000000000000" pitchFamily="2" charset="2"/>
                  </a:rPr>
                  <a:t> log-utility</a:t>
                </a:r>
                <a:endParaRPr lang="cs-CZ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4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400" b="0" i="1" smtClean="0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cs-CZ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sz="2400" dirty="0"/>
              </a:p>
              <a:p>
                <a:pPr marL="0" indent="0">
                  <a:buNone/>
                </a:pPr>
                <a:r>
                  <a:rPr lang="cs-CZ" sz="2400" dirty="0" err="1"/>
                  <a:t>We</a:t>
                </a:r>
                <a:r>
                  <a:rPr lang="cs-CZ" sz="2400" dirty="0"/>
                  <a:t> use </a:t>
                </a:r>
                <a:r>
                  <a:rPr lang="cs-CZ" sz="2400" dirty="0" err="1"/>
                  <a:t>L‘Hospital</a:t>
                </a:r>
                <a:r>
                  <a:rPr lang="cs-CZ" sz="2400" dirty="0"/>
                  <a:t> rule, so </a:t>
                </a:r>
                <a:r>
                  <a:rPr lang="cs-CZ" sz="2400" dirty="0" err="1"/>
                  <a:t>we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need</a:t>
                </a:r>
                <a:r>
                  <a:rPr lang="cs-CZ" sz="2400" dirty="0"/>
                  <a:t> </a:t>
                </a:r>
                <a:r>
                  <a:rPr lang="cs-CZ" sz="2400" dirty="0" err="1"/>
                  <a:t>derivative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of</a:t>
                </a:r>
                <a:r>
                  <a:rPr lang="cs-CZ" sz="2400" dirty="0"/>
                  <a:t> </a:t>
                </a:r>
                <a:r>
                  <a:rPr lang="cs-CZ" sz="2400" dirty="0" err="1"/>
                  <a:t>nominator</a:t>
                </a:r>
                <a:r>
                  <a:rPr lang="cs-CZ" sz="2400" dirty="0"/>
                  <a:t> and </a:t>
                </a:r>
                <a:r>
                  <a:rPr lang="cs-CZ" sz="2400" dirty="0" err="1"/>
                  <a:t>denominator</a:t>
                </a:r>
                <a:endParaRPr lang="cs-CZ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400" b="0" i="1" smtClean="0">
                                  <a:latin typeface="Cambria Math"/>
                                </a:rPr>
                                <m:t>)′</m:t>
                              </m:r>
                            </m:num>
                            <m:den>
                              <m:r>
                                <a:rPr lang="cs-CZ" sz="24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sz="2400" dirty="0"/>
              </a:p>
              <a:p>
                <a:pPr marL="0" indent="0">
                  <a:buNone/>
                </a:pPr>
                <a:r>
                  <a:rPr lang="cs-CZ" sz="2400" dirty="0" err="1"/>
                  <a:t>Trick</a:t>
                </a:r>
                <a:r>
                  <a:rPr lang="cs-CZ" sz="24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cs-CZ" sz="2400" b="0" i="1" smtClean="0">
                            <a:latin typeface="Cambria Math"/>
                          </a:rPr>
                          <m:t>=</m:t>
                        </m:r>
                        <m:r>
                          <a:rPr lang="cs-CZ" sz="240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cs-CZ" sz="2400" i="1">
                            <a:latin typeface="Cambria Math"/>
                          </a:rPr>
                          <m:t>1−</m:t>
                        </m:r>
                        <m:r>
                          <a:rPr lang="cs-CZ" sz="2400" i="1">
                            <a:latin typeface="Cambria Math"/>
                          </a:rPr>
                          <m:t>𝜃</m:t>
                        </m:r>
                      </m:sup>
                    </m:sSubSup>
                  </m:oMath>
                </a14:m>
                <a:endParaRPr lang="cs-CZ" sz="2400" dirty="0"/>
              </a:p>
              <a:p>
                <a:pPr marL="0" indent="0">
                  <a:buNone/>
                </a:pPr>
                <a:r>
                  <a:rPr lang="cs-CZ" sz="2400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cs-CZ" sz="2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cs-CZ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cs-CZ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cs-CZ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i="1">
                            <a:latin typeface="Cambria Math"/>
                          </a:rPr>
                          <m:t>1−</m:t>
                        </m:r>
                        <m:r>
                          <a:rPr lang="cs-CZ" sz="2400" i="1">
                            <a:latin typeface="Cambria Math"/>
                          </a:rPr>
                          <m:t>𝜃</m:t>
                        </m:r>
                      </m:e>
                    </m:d>
                    <m:func>
                      <m:func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cs-CZ" sz="2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cs-CZ" sz="2400" b="0" i="1" smtClean="0">
                            <a:latin typeface="Cambria Math"/>
                          </a:rPr>
                          <m:t>𝐶</m:t>
                        </m:r>
                      </m:e>
                    </m:func>
                  </m:oMath>
                </a14:m>
                <a:endParaRPr lang="cs-CZ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cs-CZ" sz="2400" b="0" i="1" smtClean="0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r>
                        <a:rPr lang="cs-CZ" sz="2400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cs-CZ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cs-CZ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r>
                        <a:rPr lang="cs-CZ" sz="24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40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cs-CZ" sz="2400" i="1">
                              <a:latin typeface="Cambria Math"/>
                            </a:rPr>
                            <m:t>𝐶</m:t>
                          </m:r>
                        </m:e>
                      </m:func>
                      <m:r>
                        <a:rPr lang="cs-CZ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cs-CZ" sz="2400" dirty="0"/>
              </a:p>
              <a:p>
                <a:pPr marL="0" indent="0">
                  <a:buNone/>
                </a:pPr>
                <a:endParaRPr lang="cs-CZ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8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800" i="1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8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8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8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8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cs-CZ" sz="28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sz="2800" i="1">
                                  <a:latin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func>
                      <m:r>
                        <a:rPr lang="cs-CZ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400" i="1">
                                  <a:latin typeface="Cambria Math"/>
                                </a:rPr>
                                <m:t>)′</m:t>
                              </m:r>
                            </m:num>
                            <m:den>
                              <m:r>
                                <a:rPr lang="cs-CZ" sz="24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400" b="0" i="1" smtClean="0">
                                  <a:latin typeface="Cambria Math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cs-CZ" sz="2400" b="0" i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cs-CZ" sz="24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cs-CZ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cs-CZ" sz="2400" b="0" i="1" smtClean="0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cs-CZ" sz="24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19"/>
              </a:xfrm>
              <a:blipFill>
                <a:blip r:embed="rId2"/>
                <a:stretch>
                  <a:fillRect l="-741" t="-207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dirty="0"/>
                  <a:t>We </a:t>
                </a:r>
                <a:r>
                  <a:rPr lang="cs-CZ" dirty="0" err="1"/>
                  <a:t>aim</a:t>
                </a:r>
                <a:r>
                  <a:rPr lang="cs-CZ" dirty="0"/>
                  <a:t> on </a:t>
                </a:r>
                <a:r>
                  <a:rPr lang="cs-CZ" dirty="0" err="1"/>
                  <a:t>maximizing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 (</a:t>
                </a:r>
                <a:r>
                  <a:rPr lang="cs-CZ" dirty="0" err="1"/>
                  <a:t>functional</a:t>
                </a:r>
                <a:r>
                  <a:rPr lang="cs-CZ" dirty="0"/>
                  <a:t>)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dirty="0" err="1"/>
                  <a:t>Evolution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constrained</a:t>
                </a:r>
                <a:r>
                  <a:rPr lang="cs-CZ" dirty="0"/>
                  <a:t> by (</a:t>
                </a:r>
                <a:r>
                  <a:rPr lang="cs-CZ" dirty="0" err="1"/>
                  <a:t>first</a:t>
                </a:r>
                <a:r>
                  <a:rPr lang="cs-CZ" dirty="0"/>
                  <a:t> </a:t>
                </a:r>
                <a:r>
                  <a:rPr lang="cs-CZ" dirty="0" err="1"/>
                  <a:t>order</a:t>
                </a:r>
                <a:r>
                  <a:rPr lang="cs-CZ" dirty="0"/>
                  <a:t> </a:t>
                </a:r>
                <a:r>
                  <a:rPr lang="cs-CZ" dirty="0" err="1"/>
                  <a:t>differential</a:t>
                </a:r>
                <a:r>
                  <a:rPr lang="cs-CZ" dirty="0"/>
                  <a:t> </a:t>
                </a:r>
                <a:r>
                  <a:rPr lang="cs-CZ" dirty="0" err="1"/>
                  <a:t>equation</a:t>
                </a:r>
                <a:r>
                  <a:rPr lang="cs-CZ" dirty="0"/>
                  <a:t>) 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dirty="0" err="1"/>
                  <a:t>With</a:t>
                </a:r>
                <a:r>
                  <a:rPr lang="cs-CZ" dirty="0"/>
                  <a:t> </a:t>
                </a:r>
                <a:r>
                  <a:rPr lang="cs-CZ" dirty="0" err="1"/>
                  <a:t>initial</a:t>
                </a:r>
                <a:r>
                  <a:rPr lang="cs-CZ" dirty="0"/>
                  <a:t> </a:t>
                </a:r>
                <a:r>
                  <a:rPr lang="cs-CZ" dirty="0" err="1"/>
                  <a:t>condition</a:t>
                </a:r>
                <a:r>
                  <a:rPr lang="cs-CZ" dirty="0"/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control</a:t>
                </a:r>
                <a:r>
                  <a:rPr lang="cs-CZ" dirty="0"/>
                  <a:t> </a:t>
                </a:r>
                <a:r>
                  <a:rPr lang="cs-CZ" dirty="0" err="1"/>
                  <a:t>variable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u="sng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cs-CZ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u="sng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u="sng" dirty="0"/>
                  <a:t>: </a:t>
                </a:r>
                <a:r>
                  <a:rPr lang="cs-CZ" u="sng" dirty="0" err="1"/>
                  <a:t>control</a:t>
                </a:r>
                <a:r>
                  <a:rPr lang="cs-CZ" u="sng" dirty="0"/>
                  <a:t> </a:t>
                </a:r>
                <a:r>
                  <a:rPr lang="cs-CZ" u="sng" dirty="0" err="1"/>
                  <a:t>variable</a:t>
                </a:r>
                <a:r>
                  <a:rPr lang="cs-CZ" dirty="0"/>
                  <a:t>. </a:t>
                </a: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seek</a:t>
                </a:r>
                <a:r>
                  <a:rPr lang="cs-CZ" dirty="0"/>
                  <a:t> </a:t>
                </a:r>
                <a:r>
                  <a:rPr lang="cs-CZ" dirty="0" err="1"/>
                  <a:t>for</a:t>
                </a:r>
                <a:r>
                  <a:rPr lang="cs-CZ" dirty="0"/>
                  <a:t> </a:t>
                </a:r>
                <a:r>
                  <a:rPr lang="cs-CZ" dirty="0" err="1"/>
                  <a:t>optimal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that</a:t>
                </a:r>
                <a:r>
                  <a:rPr lang="cs-CZ" dirty="0"/>
                  <a:t> </a:t>
                </a:r>
                <a:r>
                  <a:rPr lang="cs-CZ" dirty="0" err="1"/>
                  <a:t>maximizes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cs-CZ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cs-CZ" i="1" u="sng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u="sng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called</a:t>
                </a:r>
                <a:r>
                  <a:rPr lang="cs-CZ" b="0" dirty="0"/>
                  <a:t> </a:t>
                </a:r>
                <a:r>
                  <a:rPr lang="cs-CZ" b="0" u="sng" dirty="0" err="1"/>
                  <a:t>state</a:t>
                </a:r>
                <a:r>
                  <a:rPr lang="cs-CZ" b="0" u="sng" dirty="0"/>
                  <a:t> </a:t>
                </a:r>
                <a:r>
                  <a:rPr lang="cs-CZ" b="0" u="sng" dirty="0" err="1"/>
                  <a:t>variable</a:t>
                </a:r>
                <a:endParaRPr lang="cs-CZ" b="0" u="sng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74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84416"/>
                <a:ext cx="7660327" cy="528451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will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derive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solution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from</a:t>
                </a:r>
                <a:r>
                  <a:rPr lang="cs-CZ" sz="1600" dirty="0"/>
                  <a:t> analogy to </a:t>
                </a:r>
                <a:r>
                  <a:rPr lang="cs-CZ" sz="1600" dirty="0" err="1"/>
                  <a:t>Lagrangian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approach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constrained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optimization</a:t>
                </a:r>
                <a:r>
                  <a:rPr lang="cs-CZ" sz="1600" dirty="0"/>
                  <a:t>).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/>
                  <a:t>More proper </a:t>
                </a:r>
                <a:r>
                  <a:rPr lang="cs-CZ" sz="1600" dirty="0" err="1"/>
                  <a:t>proof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</a:t>
                </a:r>
                <a:r>
                  <a:rPr lang="cs-CZ" sz="1600" dirty="0"/>
                  <a:t> done by </a:t>
                </a:r>
                <a:r>
                  <a:rPr lang="cs-CZ" sz="1600" dirty="0" err="1"/>
                  <a:t>Variational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approach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it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not very </a:t>
                </a:r>
                <a:r>
                  <a:rPr lang="cs-CZ" sz="1600" dirty="0" err="1"/>
                  <a:t>complicated</a:t>
                </a:r>
                <a:r>
                  <a:rPr lang="cs-CZ" sz="1600" dirty="0"/>
                  <a:t> and </a:t>
                </a:r>
                <a:r>
                  <a:rPr lang="cs-CZ" sz="1600" dirty="0" err="1"/>
                  <a:t>it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beautiful</a:t>
                </a:r>
                <a:r>
                  <a:rPr lang="cs-CZ" sz="1600" dirty="0"/>
                  <a:t>): </a:t>
                </a:r>
                <a:r>
                  <a:rPr lang="cs-CZ" sz="1100" dirty="0">
                    <a:hlinkClick r:id="rId2"/>
                  </a:rPr>
                  <a:t>http://web.stanford.edu/~pkurlat/teaching/14 - </a:t>
                </a:r>
                <a:r>
                  <a:rPr lang="cs-CZ" sz="1100" dirty="0" err="1">
                    <a:hlinkClick r:id="rId2"/>
                  </a:rPr>
                  <a:t>Continuous</a:t>
                </a:r>
                <a:r>
                  <a:rPr lang="cs-CZ" sz="1100" dirty="0">
                    <a:hlinkClick r:id="rId2"/>
                  </a:rPr>
                  <a:t> Time.pdf</a:t>
                </a: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Brachistrochrone</a:t>
                </a:r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100" dirty="0">
                    <a:hlinkClick r:id="rId3"/>
                  </a:rPr>
                  <a:t>https://upload.wikimedia.org/wikipedia/commons/6/63/Brachistochrone.gif</a:t>
                </a:r>
                <a:endParaRPr lang="cs-CZ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1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84416"/>
                <a:ext cx="7660327" cy="5284519"/>
              </a:xfrm>
              <a:blipFill>
                <a:blip r:embed="rId4"/>
                <a:stretch>
                  <a:fillRect l="-398" r="-3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e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2" y="4231635"/>
            <a:ext cx="4648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/>
              <a:t>(</a:t>
            </a:r>
            <a:r>
              <a:rPr lang="cs-CZ" sz="2800" dirty="0" err="1"/>
              <a:t>finite</a:t>
            </a:r>
            <a:r>
              <a:rPr lang="cs-CZ" sz="2800" dirty="0"/>
              <a:t> </a:t>
            </a:r>
            <a:r>
              <a:rPr lang="cs-CZ" sz="2800" dirty="0" err="1"/>
              <a:t>horizon</a:t>
            </a:r>
            <a:r>
              <a:rPr lang="cs-CZ" sz="2800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84416"/>
                <a:ext cx="8052455" cy="528451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400" dirty="0" err="1"/>
                  <a:t>Little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intuition</a:t>
                </a:r>
                <a:r>
                  <a:rPr lang="cs-CZ" sz="1400" dirty="0"/>
                  <a:t>: </a:t>
                </a:r>
                <a:r>
                  <a:rPr lang="cs-CZ" sz="1400" dirty="0" err="1"/>
                  <a:t>Integral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nothing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else</a:t>
                </a:r>
                <a:r>
                  <a:rPr lang="cs-CZ" sz="1400" dirty="0"/>
                  <a:t> but sum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(</a:t>
                </a:r>
                <a:r>
                  <a:rPr lang="cs-CZ" sz="1400" dirty="0" err="1"/>
                  <a:t>infitesimaly</a:t>
                </a:r>
                <a:r>
                  <a:rPr lang="cs-CZ" sz="1400" dirty="0"/>
                  <a:t> </a:t>
                </a:r>
                <a:r>
                  <a:rPr lang="cs-CZ" sz="1400" dirty="0" err="1"/>
                  <a:t>small</a:t>
                </a:r>
                <a:r>
                  <a:rPr lang="cs-CZ" sz="1400" dirty="0"/>
                  <a:t>) </a:t>
                </a:r>
                <a:r>
                  <a:rPr lang="cs-CZ" sz="1400" dirty="0" err="1"/>
                  <a:t>elements</a:t>
                </a:r>
                <a:r>
                  <a:rPr lang="cs-CZ" sz="1400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𝑓𝑘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cs-CZ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cs-CZ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cs-CZ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cs-CZ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sz="1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400" dirty="0" err="1"/>
                  <a:t>If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want</a:t>
                </a:r>
                <a:r>
                  <a:rPr lang="cs-CZ" sz="1400" dirty="0"/>
                  <a:t> to </a:t>
                </a:r>
                <a:r>
                  <a:rPr lang="cs-CZ" sz="1400" dirty="0" err="1"/>
                  <a:t>maximize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whole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sz="1400" dirty="0"/>
                  <a:t>, </a:t>
                </a:r>
                <a:r>
                  <a:rPr lang="cs-CZ" sz="1400" dirty="0" err="1"/>
                  <a:t>we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need</a:t>
                </a:r>
                <a:r>
                  <a:rPr lang="cs-CZ" sz="1400" dirty="0"/>
                  <a:t> to </a:t>
                </a:r>
                <a:r>
                  <a:rPr lang="cs-CZ" sz="1400" dirty="0" err="1"/>
                  <a:t>maximize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400" dirty="0"/>
                  <a:t> for </a:t>
                </a:r>
                <a:r>
                  <a:rPr lang="cs-CZ" sz="1400" dirty="0" err="1"/>
                  <a:t>each</a:t>
                </a:r>
                <a:r>
                  <a:rPr lang="cs-CZ" sz="1400" dirty="0"/>
                  <a:t> element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time</a:t>
                </a:r>
                <a:r>
                  <a:rPr lang="cs-CZ" sz="140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400" dirty="0" err="1"/>
                  <a:t>We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know</a:t>
                </a:r>
                <a:r>
                  <a:rPr lang="cs-CZ" sz="1400" dirty="0"/>
                  <a:t> </a:t>
                </a:r>
                <a:r>
                  <a:rPr lang="cs-CZ" sz="1400" dirty="0" err="1"/>
                  <a:t>how</a:t>
                </a:r>
                <a:r>
                  <a:rPr lang="cs-CZ" sz="1400" dirty="0"/>
                  <a:t> to do </a:t>
                </a:r>
                <a:r>
                  <a:rPr lang="cs-CZ" sz="1400" dirty="0" err="1"/>
                  <a:t>this</a:t>
                </a:r>
                <a:r>
                  <a:rPr lang="cs-CZ" sz="1400" dirty="0"/>
                  <a:t> – </a:t>
                </a:r>
                <a:r>
                  <a:rPr lang="cs-CZ" sz="1400" dirty="0" err="1"/>
                  <a:t>construct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Lagrangian</a:t>
                </a:r>
                <a:r>
                  <a:rPr lang="cs-CZ" sz="1400" dirty="0"/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cs-CZ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cs-CZ" sz="1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400" dirty="0" err="1"/>
                  <a:t>Maximization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achieved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when</a:t>
                </a:r>
                <a:r>
                  <a:rPr lang="cs-CZ" sz="1400" dirty="0"/>
                  <a:t> </a:t>
                </a:r>
                <a:r>
                  <a:rPr lang="cs-CZ" sz="1400" dirty="0" err="1"/>
                  <a:t>all</a:t>
                </a:r>
                <a:r>
                  <a:rPr lang="cs-CZ" sz="1400" dirty="0"/>
                  <a:t> </a:t>
                </a:r>
                <a:r>
                  <a:rPr lang="cs-CZ" sz="1400" dirty="0" err="1"/>
                  <a:t>partial</a:t>
                </a:r>
                <a:r>
                  <a:rPr lang="cs-CZ" sz="1400" dirty="0"/>
                  <a:t> </a:t>
                </a:r>
                <a:r>
                  <a:rPr lang="cs-CZ" sz="1400" dirty="0" err="1"/>
                  <a:t>derivatives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cs-CZ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400" dirty="0"/>
                  <a:t>  (</a:t>
                </a:r>
                <a:r>
                  <a:rPr lang="cs-CZ" sz="1400" dirty="0" err="1"/>
                  <a:t>with</a:t>
                </a:r>
                <a:r>
                  <a:rPr lang="cs-CZ" sz="1400" dirty="0"/>
                  <a:t> </a:t>
                </a:r>
                <a:r>
                  <a:rPr lang="cs-CZ" sz="1400" dirty="0" err="1"/>
                  <a:t>respect</a:t>
                </a:r>
                <a:r>
                  <a:rPr lang="cs-CZ" sz="1400" dirty="0"/>
                  <a:t> to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cs-CZ" sz="1400" dirty="0"/>
                  <a:t> and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400" dirty="0"/>
                  <a:t>) are </a:t>
                </a:r>
                <a:r>
                  <a:rPr lang="cs-CZ" sz="1400" dirty="0" err="1"/>
                  <a:t>zero</a:t>
                </a:r>
                <a:r>
                  <a:rPr lang="cs-CZ" sz="140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400" dirty="0" err="1"/>
                  <a:t>Note</a:t>
                </a:r>
                <a:r>
                  <a:rPr lang="cs-CZ" sz="1400" dirty="0"/>
                  <a:t>: </a:t>
                </a:r>
                <a:r>
                  <a:rPr lang="cs-CZ" sz="1400" dirty="0" err="1"/>
                  <a:t>at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each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time</a:t>
                </a:r>
                <a:r>
                  <a:rPr lang="cs-CZ" sz="1400" dirty="0"/>
                  <a:t>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400" dirty="0"/>
                  <a:t> </a:t>
                </a:r>
                <a:r>
                  <a:rPr lang="cs-CZ" sz="1400" dirty="0" err="1"/>
                  <a:t>we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have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generally</a:t>
                </a:r>
                <a:r>
                  <a:rPr lang="cs-CZ" sz="1400" dirty="0"/>
                  <a:t> </a:t>
                </a:r>
                <a:r>
                  <a:rPr lang="cs-CZ" sz="1400" dirty="0" err="1"/>
                  <a:t>different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400" dirty="0"/>
                  <a:t>, therefore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400" dirty="0"/>
                  <a:t> </a:t>
                </a:r>
                <a:r>
                  <a:rPr lang="cs-CZ" sz="1400" dirty="0" err="1"/>
                  <a:t>is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40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400" dirty="0" err="1"/>
                  <a:t>We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have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infinite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amount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elements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4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400" dirty="0"/>
                  <a:t> </a:t>
                </a:r>
                <a:r>
                  <a:rPr lang="cs-CZ" sz="1400" dirty="0">
                    <a:sym typeface="Wingdings" panose="05000000000000000000" pitchFamily="2" charset="2"/>
                  </a:rPr>
                  <a:t> </a:t>
                </a:r>
                <a:r>
                  <a:rPr lang="cs-CZ" sz="1400" dirty="0" err="1">
                    <a:sym typeface="Wingdings" panose="05000000000000000000" pitchFamily="2" charset="2"/>
                  </a:rPr>
                  <a:t>dt</a:t>
                </a:r>
                <a:r>
                  <a:rPr lang="cs-CZ" sz="1400" dirty="0">
                    <a:sym typeface="Wingdings" panose="05000000000000000000" pitchFamily="2" charset="2"/>
                  </a:rPr>
                  <a:t> </a:t>
                </a:r>
                <a:r>
                  <a:rPr lang="cs-CZ" sz="1400" dirty="0"/>
                  <a:t>and </a:t>
                </a:r>
                <a:r>
                  <a:rPr lang="cs-CZ" sz="1400" dirty="0" err="1"/>
                  <a:t>therefore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infinite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amount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multipliers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400" dirty="0"/>
                  <a:t> </a:t>
                </a:r>
                <a:r>
                  <a:rPr lang="cs-CZ" sz="1400" dirty="0">
                    <a:sym typeface="Wingdings" panose="05000000000000000000" pitchFamily="2" charset="2"/>
                  </a:rPr>
                  <a:t>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cs-CZ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cs-CZ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cs-CZ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14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4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84416"/>
                <a:ext cx="8052455" cy="5284519"/>
              </a:xfrm>
              <a:blipFill>
                <a:blip r:embed="rId2"/>
                <a:stretch>
                  <a:fillRect l="-227" b="-854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délník 3"/>
          <p:cNvSpPr/>
          <p:nvPr/>
        </p:nvSpPr>
        <p:spPr>
          <a:xfrm>
            <a:off x="6818831" y="2963323"/>
            <a:ext cx="2027606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14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cs-CZ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cs-CZ" sz="1400" dirty="0" err="1">
                <a:solidFill>
                  <a:srgbClr val="FF0000"/>
                </a:solidFill>
              </a:rPr>
              <a:t>ontinuous</a:t>
            </a:r>
            <a:r>
              <a:rPr lang="cs-CZ" sz="1400" dirty="0">
                <a:solidFill>
                  <a:srgbClr val="FF0000"/>
                </a:solidFill>
              </a:rPr>
              <a:t> to </a:t>
            </a:r>
            <a:r>
              <a:rPr lang="cs-CZ" sz="1400" dirty="0" err="1">
                <a:solidFill>
                  <a:srgbClr val="FF0000"/>
                </a:solidFill>
              </a:rPr>
              <a:t>discrete</a:t>
            </a:r>
            <a:endParaRPr lang="cs-CZ" sz="1400" dirty="0">
              <a:solidFill>
                <a:srgbClr val="FF0000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6975781" y="6312745"/>
            <a:ext cx="2027606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14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cs-CZ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cs-CZ" sz="1400" dirty="0" err="1">
                <a:solidFill>
                  <a:srgbClr val="FF0000"/>
                </a:solidFill>
              </a:rPr>
              <a:t>iscrete</a:t>
            </a:r>
            <a:r>
              <a:rPr lang="cs-CZ" sz="1400" dirty="0">
                <a:solidFill>
                  <a:srgbClr val="FF0000"/>
                </a:solidFill>
              </a:rPr>
              <a:t> to </a:t>
            </a:r>
            <a:r>
              <a:rPr lang="cs-CZ" sz="1400" dirty="0" err="1">
                <a:solidFill>
                  <a:srgbClr val="FF0000"/>
                </a:solidFill>
              </a:rPr>
              <a:t>continuous</a:t>
            </a:r>
            <a:endParaRPr lang="cs-CZ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/>
              <a:t>(</a:t>
            </a:r>
            <a:r>
              <a:rPr lang="cs-CZ" sz="2800" dirty="0" err="1"/>
              <a:t>finite</a:t>
            </a:r>
            <a:r>
              <a:rPr lang="cs-CZ" sz="2800" dirty="0"/>
              <a:t> </a:t>
            </a:r>
            <a:r>
              <a:rPr lang="cs-CZ" sz="2800" dirty="0" err="1"/>
              <a:t>horizon</a:t>
            </a:r>
            <a:r>
              <a:rPr lang="cs-CZ" sz="2800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213757" y="1484416"/>
                <a:ext cx="8467348" cy="528451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cs-CZ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cs-CZ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240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cs-CZ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cs-CZ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240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cs-CZ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cs-CZ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24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latter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two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derivatives</a:t>
                </a:r>
                <a:r>
                  <a:rPr lang="cs-CZ" sz="1600" dirty="0"/>
                  <a:t> are </a:t>
                </a:r>
                <a:r>
                  <a:rPr lang="cs-CZ" sz="1600" dirty="0" err="1"/>
                  <a:t>easy</a:t>
                </a:r>
                <a:r>
                  <a:rPr lang="cs-CZ" sz="1600" dirty="0"/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have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therefore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two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conditions</a:t>
                </a:r>
                <a:r>
                  <a:rPr lang="cs-CZ" sz="1600" dirty="0"/>
                  <a:t>, </a:t>
                </a:r>
                <a:r>
                  <a:rPr lang="cs-CZ" sz="1600" dirty="0" err="1"/>
                  <a:t>which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must</a:t>
                </a:r>
                <a:r>
                  <a:rPr lang="cs-CZ" sz="1600" dirty="0"/>
                  <a:t> hold </a:t>
                </a:r>
                <a:r>
                  <a:rPr lang="cs-CZ" sz="1600" dirty="0" err="1"/>
                  <a:t>for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all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cs-CZ" sz="1600" dirty="0"/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Where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last </a:t>
                </a:r>
                <a:r>
                  <a:rPr lang="cs-CZ" sz="1600" dirty="0" err="1"/>
                  <a:t>condition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obviously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constraint</a:t>
                </a:r>
                <a:r>
                  <a:rPr lang="cs-CZ" sz="160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757" y="1484416"/>
                <a:ext cx="8467348" cy="5284519"/>
              </a:xfrm>
              <a:blipFill>
                <a:blip r:embed="rId2"/>
                <a:stretch>
                  <a:fillRect l="-360" b="-1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2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/>
              <a:t>(</a:t>
            </a:r>
            <a:r>
              <a:rPr lang="cs-CZ" sz="2800" dirty="0" err="1"/>
              <a:t>finite</a:t>
            </a:r>
            <a:r>
              <a:rPr lang="cs-CZ" sz="2800" dirty="0"/>
              <a:t> </a:t>
            </a:r>
            <a:r>
              <a:rPr lang="cs-CZ" sz="2800" dirty="0" err="1"/>
              <a:t>horizon</a:t>
            </a:r>
            <a:r>
              <a:rPr lang="cs-CZ" sz="2800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213757" y="1484416"/>
                <a:ext cx="8467348" cy="528451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cs-CZ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cs-CZ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cs-CZ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cs-CZ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2400" dirty="0"/>
                  <a:t> 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This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derivative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tricky</a:t>
                </a:r>
                <a:r>
                  <a:rPr lang="cs-CZ" sz="1600" dirty="0"/>
                  <a:t>, </a:t>
                </a:r>
                <a:r>
                  <a:rPr lang="cs-CZ" sz="1600" dirty="0" err="1"/>
                  <a:t>because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do not </a:t>
                </a:r>
                <a:r>
                  <a:rPr lang="cs-CZ" sz="1600" dirty="0" err="1"/>
                  <a:t>know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derivative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cs-CZ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d>
                          <m:dPr>
                            <m:ctrlPr>
                              <a:rPr lang="cs-CZ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cs-CZ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cs-CZ" sz="1600" dirty="0"/>
                  <a:t> so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need</a:t>
                </a:r>
                <a:r>
                  <a:rPr lang="cs-CZ" sz="1600" dirty="0"/>
                  <a:t> to </a:t>
                </a:r>
                <a:r>
                  <a:rPr lang="cs-CZ" sz="1600" dirty="0" err="1"/>
                  <a:t>get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rid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before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doing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derivative</a:t>
                </a:r>
                <a:r>
                  <a:rPr lang="cs-CZ" sz="1600" dirty="0"/>
                  <a:t>. And </a:t>
                </a:r>
                <a:r>
                  <a:rPr lang="cs-CZ" sz="1600" dirty="0" err="1"/>
                  <a:t>this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will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</a:t>
                </a:r>
                <a:r>
                  <a:rPr lang="cs-CZ" sz="1600" dirty="0"/>
                  <a:t> done by per partes </a:t>
                </a:r>
                <a:r>
                  <a:rPr lang="cs-CZ" sz="1600" dirty="0" err="1"/>
                  <a:t>integration</a:t>
                </a:r>
                <a:r>
                  <a:rPr lang="cs-CZ" sz="16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acc>
                            <m:accPr>
                              <m:chr m:val="̇"/>
                              <m:ctrlPr>
                                <a:rPr lang="cs-CZ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ctrlPr>
                                    <a:rPr lang="cs-CZ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acc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cs-CZ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cs-CZ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will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plug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back</a:t>
                </a:r>
                <a:r>
                  <a:rPr lang="cs-CZ" sz="1600" dirty="0"/>
                  <a:t> to </a:t>
                </a:r>
                <a:r>
                  <a:rPr lang="cs-CZ" sz="1600" dirty="0" err="1"/>
                  <a:t>Lagrangian</a:t>
                </a:r>
                <a:r>
                  <a:rPr lang="cs-CZ" sz="1600" dirty="0"/>
                  <a:t> and </a:t>
                </a:r>
                <a:r>
                  <a:rPr lang="cs-CZ" sz="1600" dirty="0" err="1"/>
                  <a:t>then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finally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compute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derivative</a:t>
                </a:r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757" y="1484416"/>
                <a:ext cx="8467348" cy="5284519"/>
              </a:xfr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27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/>
              <a:t>(</a:t>
            </a:r>
            <a:r>
              <a:rPr lang="cs-CZ" sz="2800" dirty="0" err="1"/>
              <a:t>finite</a:t>
            </a:r>
            <a:r>
              <a:rPr lang="cs-CZ" sz="2800" dirty="0"/>
              <a:t> </a:t>
            </a:r>
            <a:r>
              <a:rPr lang="cs-CZ" sz="2800" dirty="0" err="1"/>
              <a:t>horizon</a:t>
            </a:r>
            <a:r>
              <a:rPr lang="cs-CZ" sz="2800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213757" y="1484416"/>
                <a:ext cx="8640994" cy="528451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s-CZ" sz="1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cs-CZ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cs-CZ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br>
                  <a:rPr lang="cs-CZ" sz="2000" i="1" dirty="0">
                    <a:latin typeface="Cambria Math" panose="02040503050406030204" pitchFamily="18" charset="0"/>
                  </a:rPr>
                </a:br>
                <a:r>
                  <a:rPr lang="cs-CZ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cs-CZ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cs-CZ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cs-CZ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cs-CZ" sz="2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cs-CZ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cs-CZ" sz="2400" b="0" i="0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cs-CZ" sz="1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/>
                  <a:t>We </a:t>
                </a:r>
                <a:r>
                  <a:rPr lang="cs-CZ" sz="1600" dirty="0" err="1"/>
                  <a:t>have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therefore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one</a:t>
                </a:r>
                <a:r>
                  <a:rPr lang="cs-CZ" sz="1600" dirty="0"/>
                  <a:t> more </a:t>
                </a:r>
                <a:r>
                  <a:rPr lang="cs-CZ" sz="1600" dirty="0" err="1"/>
                  <a:t>condition</a:t>
                </a:r>
                <a:r>
                  <a:rPr lang="cs-CZ" sz="1600" dirty="0"/>
                  <a:t>, </a:t>
                </a:r>
                <a:r>
                  <a:rPr lang="cs-CZ" sz="1600" dirty="0" err="1"/>
                  <a:t>which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must</a:t>
                </a:r>
                <a:r>
                  <a:rPr lang="cs-CZ" sz="1600" dirty="0"/>
                  <a:t> hold </a:t>
                </a:r>
                <a:r>
                  <a:rPr lang="cs-CZ" sz="1600" dirty="0" err="1"/>
                  <a:t>for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all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cs-CZ" sz="1600" dirty="0"/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cs-CZ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/>
                  <a:t>And </a:t>
                </a:r>
                <a:r>
                  <a:rPr lang="cs-CZ" sz="1600" dirty="0" err="1"/>
                  <a:t>one</a:t>
                </a:r>
                <a:r>
                  <a:rPr lang="cs-CZ" sz="1600" dirty="0"/>
                  <a:t> very </a:t>
                </a:r>
                <a:r>
                  <a:rPr lang="cs-CZ" sz="1600" dirty="0" err="1"/>
                  <a:t>special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condition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transversality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condition</a:t>
                </a:r>
                <a:r>
                  <a:rPr lang="cs-CZ" sz="1600" dirty="0"/>
                  <a:t>) </a:t>
                </a:r>
                <a:r>
                  <a:rPr lang="cs-CZ" sz="1600" dirty="0" err="1"/>
                  <a:t>which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assures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term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cs-CZ" sz="1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will</a:t>
                </a:r>
                <a:r>
                  <a:rPr lang="cs-CZ" sz="1600" dirty="0"/>
                  <a:t> not </a:t>
                </a:r>
                <a:r>
                  <a:rPr lang="cs-CZ" sz="1600" dirty="0" err="1"/>
                  <a:t>change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with</a:t>
                </a:r>
                <a:r>
                  <a:rPr lang="cs-CZ" sz="1600" dirty="0"/>
                  <a:t> </a:t>
                </a:r>
                <a:r>
                  <a:rPr lang="cs-CZ" sz="1600" dirty="0" err="1"/>
                  <a:t>variation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change</a:t>
                </a:r>
                <a:r>
                  <a:rPr lang="cs-CZ" sz="1600" dirty="0"/>
                  <a:t>) in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sz="16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757" y="1484416"/>
                <a:ext cx="8640994" cy="5284519"/>
              </a:xfrm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ovéPole 4">
            <a:extLst>
              <a:ext uri="{FF2B5EF4-FFF2-40B4-BE49-F238E27FC236}">
                <a16:creationId xmlns:a16="http://schemas.microsoft.com/office/drawing/2014/main" id="{3F723906-B903-4F78-A1EF-BD057C3080DF}"/>
              </a:ext>
            </a:extLst>
          </p:cNvPr>
          <p:cNvSpPr txBox="1"/>
          <p:nvPr/>
        </p:nvSpPr>
        <p:spPr>
          <a:xfrm>
            <a:off x="4338734" y="3645036"/>
            <a:ext cx="48892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cs-CZ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cheating</a:t>
            </a:r>
            <a:r>
              <a:rPr lang="cs-CZ" sz="16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cs-CZ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cs-CZ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cs-CZ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operation</a:t>
            </a:r>
            <a:r>
              <a:rPr lang="cs-CZ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cs-CZ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should</a:t>
            </a:r>
            <a:r>
              <a:rPr lang="cs-CZ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cs-CZ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cs-CZ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cs-CZ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variation</a:t>
            </a:r>
            <a:r>
              <a:rPr lang="cs-CZ" sz="1600" dirty="0">
                <a:solidFill>
                  <a:srgbClr val="FF0000"/>
                </a:solidFill>
                <a:sym typeface="Wingdings" panose="05000000000000000000" pitchFamily="2" charset="2"/>
              </a:rPr>
              <a:t>, not just </a:t>
            </a:r>
            <a:r>
              <a:rPr lang="cs-CZ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derivatve</a:t>
            </a:r>
            <a:r>
              <a:rPr lang="cs-CZ" sz="1600" dirty="0">
                <a:solidFill>
                  <a:srgbClr val="FF0000"/>
                </a:solidFill>
                <a:sym typeface="Wingdings" panose="05000000000000000000" pitchFamily="2" charset="2"/>
              </a:rPr>
              <a:t> w.r.t. </a:t>
            </a:r>
            <a:r>
              <a:rPr lang="cs-CZ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function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25279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r>
              <a:rPr lang="cs-CZ" dirty="0"/>
              <a:t> </a:t>
            </a:r>
            <a:r>
              <a:rPr lang="cs-CZ" sz="2800" dirty="0"/>
              <a:t>(</a:t>
            </a:r>
            <a:r>
              <a:rPr lang="cs-CZ" sz="2800" dirty="0" err="1"/>
              <a:t>finite</a:t>
            </a:r>
            <a:r>
              <a:rPr lang="cs-CZ" sz="2800" dirty="0"/>
              <a:t> </a:t>
            </a:r>
            <a:r>
              <a:rPr lang="cs-CZ" sz="2800" dirty="0" err="1"/>
              <a:t>horizon</a:t>
            </a:r>
            <a:r>
              <a:rPr lang="cs-CZ" sz="2800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213757" y="1409768"/>
                <a:ext cx="8467348" cy="528451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/>
                  <a:t>Recall </a:t>
                </a:r>
                <a:r>
                  <a:rPr lang="cs-CZ" sz="1600" dirty="0" err="1"/>
                  <a:t>three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conditions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developed</a:t>
                </a:r>
                <a:r>
                  <a:rPr lang="cs-CZ" sz="1600" dirty="0"/>
                  <a:t> 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cs-CZ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cs-CZ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cs-CZ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cs-CZ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cs-CZ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cs-CZ" sz="1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cs-CZ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/>
                  <a:t>Let </a:t>
                </a:r>
                <a:r>
                  <a:rPr lang="cs-CZ" sz="1600" dirty="0" err="1"/>
                  <a:t>us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define</a:t>
                </a:r>
                <a:r>
                  <a:rPr lang="cs-CZ" sz="1600" dirty="0"/>
                  <a:t> a </a:t>
                </a:r>
                <a:r>
                  <a:rPr lang="cs-CZ" sz="1600" dirty="0" err="1"/>
                  <a:t>new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called</a:t>
                </a:r>
                <a:r>
                  <a:rPr lang="cs-CZ" sz="1600" dirty="0"/>
                  <a:t> </a:t>
                </a:r>
                <a:r>
                  <a:rPr lang="cs-CZ" sz="1600" b="1" dirty="0" err="1"/>
                  <a:t>Hamiltonian</a:t>
                </a:r>
                <a:r>
                  <a:rPr lang="cs-CZ" sz="1600" b="1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cs-CZ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sz="16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Observe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following</a:t>
                </a:r>
                <a:r>
                  <a:rPr lang="cs-CZ" sz="1600" dirty="0"/>
                  <a:t> </a:t>
                </a:r>
                <a:r>
                  <a:rPr lang="cs-CZ" sz="1600" dirty="0" err="1"/>
                  <a:t>equations</a:t>
                </a:r>
                <a:r>
                  <a:rPr lang="cs-CZ" sz="1600" dirty="0"/>
                  <a:t> are </a:t>
                </a:r>
                <a:r>
                  <a:rPr lang="cs-CZ" sz="1600" dirty="0" err="1"/>
                  <a:t>equivalent</a:t>
                </a:r>
                <a:r>
                  <a:rPr lang="cs-CZ" sz="1600" dirty="0"/>
                  <a:t> to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conditions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above</a:t>
                </a:r>
                <a:r>
                  <a:rPr lang="cs-CZ" sz="160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/>
                  <a:t>These are </a:t>
                </a:r>
                <a:r>
                  <a:rPr lang="cs-CZ" sz="1600" dirty="0" err="1"/>
                  <a:t>well-known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First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Order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Conditions</a:t>
                </a:r>
                <a:r>
                  <a:rPr lang="cs-CZ" sz="1600" dirty="0"/>
                  <a:t> (F.O.C.).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757" y="1409768"/>
                <a:ext cx="8467348" cy="5284519"/>
              </a:xfrm>
              <a:blipFill>
                <a:blip r:embed="rId2"/>
                <a:stretch>
                  <a:fillRect l="-360" b="-1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87146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3049</TotalTime>
  <Words>2477</Words>
  <Application>Microsoft Office PowerPoint</Application>
  <PresentationFormat>Předvádění na obrazovce (4:3)</PresentationFormat>
  <Paragraphs>312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CMSS10</vt:lpstr>
      <vt:lpstr>Motiv Office</vt:lpstr>
      <vt:lpstr>   Dynamic optimization in continuous time</vt:lpstr>
      <vt:lpstr>Content</vt:lpstr>
      <vt:lpstr>Dynamic optimization</vt:lpstr>
      <vt:lpstr>Dynamic optimization</vt:lpstr>
      <vt:lpstr>Dynamic optimization (finite horizon)</vt:lpstr>
      <vt:lpstr>Dynamic optimization (finite horizon)</vt:lpstr>
      <vt:lpstr>Dynamic optimization (finite horizon)</vt:lpstr>
      <vt:lpstr>Dynamic optimization (finite horizon)</vt:lpstr>
      <vt:lpstr>Dynamic optimization (finite horizon)</vt:lpstr>
      <vt:lpstr>Dynamic optimization (finite horizon)</vt:lpstr>
      <vt:lpstr>Dynamic optimization (finite horizon)</vt:lpstr>
      <vt:lpstr>Prezentace aplikace PowerPoint</vt:lpstr>
      <vt:lpstr>Dynamic optimization - EXERCISE</vt:lpstr>
      <vt:lpstr>Dynamic optimization (infinite horizon)</vt:lpstr>
      <vt:lpstr>Dynamic optimization (infinite horizon)</vt:lpstr>
      <vt:lpstr>Dynamic optimization with discounting</vt:lpstr>
      <vt:lpstr>Dynamic optimization with discounting</vt:lpstr>
      <vt:lpstr>Ramsey model</vt:lpstr>
      <vt:lpstr>Production function</vt:lpstr>
      <vt:lpstr>Competitive equilibrium</vt:lpstr>
      <vt:lpstr>Consumers</vt:lpstr>
      <vt:lpstr>5 equations</vt:lpstr>
      <vt:lpstr>Solution 1</vt:lpstr>
      <vt:lpstr>4 equations</vt:lpstr>
      <vt:lpstr>Solution 2</vt:lpstr>
      <vt:lpstr>No ponzi game vs. transversality</vt:lpstr>
      <vt:lpstr>Ponzi &amp; Transversality</vt:lpstr>
      <vt:lpstr>Intermezzo: CRRA vs. Log-utility</vt:lpstr>
      <vt:lpstr>Intermezzo: CRRA vs. Log-utility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Constained optimization Dynamic optimization</dc:title>
  <dc:creator>Josef Stráský</dc:creator>
  <cp:lastModifiedBy>Josef Stráský</cp:lastModifiedBy>
  <cp:revision>81</cp:revision>
  <cp:lastPrinted>2020-12-03T12:52:54Z</cp:lastPrinted>
  <dcterms:created xsi:type="dcterms:W3CDTF">2018-10-30T13:19:09Z</dcterms:created>
  <dcterms:modified xsi:type="dcterms:W3CDTF">2022-12-08T12:35:35Z</dcterms:modified>
</cp:coreProperties>
</file>