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90" r:id="rId4"/>
    <p:sldId id="280" r:id="rId5"/>
    <p:sldId id="277" r:id="rId6"/>
    <p:sldId id="278" r:id="rId7"/>
    <p:sldId id="279" r:id="rId8"/>
    <p:sldId id="268" r:id="rId9"/>
    <p:sldId id="282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4660"/>
  </p:normalViewPr>
  <p:slideViewPr>
    <p:cSldViewPr>
      <p:cViewPr varScale="1">
        <p:scale>
          <a:sx n="76" d="100"/>
          <a:sy n="76" d="100"/>
        </p:scale>
        <p:origin x="15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E5D9F-1090-4F65-8412-93CD7AC5BE77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A6789-F7B2-48EF-BE07-3A149123A74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25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999" y="5078523"/>
            <a:ext cx="6047640" cy="472103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69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824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91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55999" y="5078523"/>
            <a:ext cx="6047640" cy="472103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81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3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9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3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95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28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28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35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60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844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375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83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09-A126-4FFA-AFBB-3B719D028B5A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D03F-D226-4D5A-9F73-050C98F8E4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9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56998" y="346489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>
                <a:solidFill>
                  <a:schemeClr val="tx1"/>
                </a:solidFill>
              </a:rPr>
              <a:t>MMM</a:t>
            </a:r>
            <a:endParaRPr lang="en-US" dirty="0"/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467544" y="2564904"/>
            <a:ext cx="8228763" cy="1818959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cs-CZ" sz="3300" b="1" dirty="0" err="1"/>
              <a:t>Linearization</a:t>
            </a:r>
            <a:r>
              <a:rPr lang="cs-CZ" sz="3300" b="1" dirty="0"/>
              <a:t> – </a:t>
            </a:r>
            <a:r>
              <a:rPr lang="cs-CZ" sz="3300" b="1" dirty="0" err="1"/>
              <a:t>brief</a:t>
            </a:r>
            <a:r>
              <a:rPr lang="cs-CZ" sz="3300" b="1" dirty="0"/>
              <a:t> notes</a:t>
            </a:r>
            <a:endParaRPr lang="en-GB" sz="2400" i="1" dirty="0"/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cs-CZ" sz="1800" i="1" dirty="0" err="1"/>
              <a:t>Josef.strasky</a:t>
            </a:r>
            <a:r>
              <a:rPr lang="en-GB" sz="1800" i="1" dirty="0"/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135126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791580" y="1628800"/>
                <a:ext cx="7632848" cy="510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dirty="0"/>
                  <a:t>Taylor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 err="1"/>
                  <a:t>logarithm</a:t>
                </a:r>
                <a:r>
                  <a:rPr lang="cs-CZ" dirty="0"/>
                  <a:t>:</a:t>
                </a:r>
                <a:endParaRPr lang="cs-CZ" b="0" dirty="0"/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dirty="0" err="1"/>
                  <a:t>Hence</a:t>
                </a:r>
                <a:r>
                  <a:rPr lang="cs-CZ" dirty="0"/>
                  <a:t>, log-</a:t>
                </a:r>
                <a:r>
                  <a:rPr lang="cs-CZ" dirty="0" err="1"/>
                  <a:t>deviation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relative</a:t>
                </a:r>
                <a:r>
                  <a:rPr lang="cs-CZ" dirty="0"/>
                  <a:t> </a:t>
                </a:r>
                <a:r>
                  <a:rPr lang="cs-CZ" dirty="0" err="1"/>
                  <a:t>change</a:t>
                </a:r>
                <a:r>
                  <a:rPr lang="cs-CZ" dirty="0"/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Δ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%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𝑐h𝑎𝑛𝑔𝑒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dirty="0" err="1">
                    <a:ea typeface="Cambria Math"/>
                  </a:rPr>
                  <a:t>Valid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if</a:t>
                </a:r>
                <a:r>
                  <a:rPr lang="cs-CZ" dirty="0">
                    <a:ea typeface="Cambria Math"/>
                  </a:rPr>
                  <a:t> log-</a:t>
                </a:r>
                <a:r>
                  <a:rPr lang="cs-CZ" dirty="0" err="1">
                    <a:ea typeface="Cambria Math"/>
                  </a:rPr>
                  <a:t>deviation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small</a:t>
                </a:r>
                <a:r>
                  <a:rPr lang="cs-CZ" dirty="0">
                    <a:ea typeface="Cambria Math"/>
                  </a:rPr>
                  <a:t> (</a:t>
                </a:r>
                <a:r>
                  <a:rPr lang="cs-CZ" dirty="0" err="1">
                    <a:ea typeface="Cambria Math"/>
                  </a:rPr>
                  <a:t>i.e</a:t>
                </a:r>
                <a:r>
                  <a:rPr lang="cs-CZ" dirty="0">
                    <a:ea typeface="Cambria Math"/>
                  </a:rPr>
                  <a:t>. </a:t>
                </a:r>
                <a:r>
                  <a:rPr lang="cs-CZ" dirty="0" err="1">
                    <a:ea typeface="Cambria Math"/>
                  </a:rPr>
                  <a:t>close</a:t>
                </a:r>
                <a:r>
                  <a:rPr lang="cs-CZ" dirty="0">
                    <a:ea typeface="Cambria Math"/>
                  </a:rPr>
                  <a:t> to </a:t>
                </a:r>
                <a:r>
                  <a:rPr lang="cs-CZ" dirty="0" err="1">
                    <a:ea typeface="Cambria Math"/>
                  </a:rPr>
                  <a:t>equilibrium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cs-CZ" dirty="0">
                    <a:ea typeface="Cambria Math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dirty="0" err="1">
                    <a:ea typeface="Cambria Math"/>
                  </a:rPr>
                  <a:t>Denote</a:t>
                </a:r>
                <a:r>
                  <a:rPr lang="cs-CZ" dirty="0">
                    <a:ea typeface="Cambria Math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cs-CZ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cs-CZ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dirty="0" err="1">
                    <a:ea typeface="Cambria Math"/>
                  </a:rPr>
                  <a:t>Note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also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that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a </a:t>
                </a:r>
                <a:r>
                  <a:rPr lang="cs-CZ" dirty="0" err="1">
                    <a:ea typeface="Cambria Math"/>
                  </a:rPr>
                  <a:t>function</a:t>
                </a:r>
                <a:r>
                  <a:rPr lang="cs-CZ" dirty="0">
                    <a:ea typeface="Cambria Math"/>
                  </a:rPr>
                  <a:t> (</a:t>
                </a:r>
                <a:r>
                  <a:rPr lang="cs-CZ" dirty="0" err="1">
                    <a:ea typeface="Cambria Math"/>
                  </a:rPr>
                  <a:t>sequence</a:t>
                </a:r>
                <a:r>
                  <a:rPr lang="cs-CZ" dirty="0">
                    <a:ea typeface="Cambria Math"/>
                  </a:rPr>
                  <a:t>) </a:t>
                </a:r>
                <a:r>
                  <a:rPr lang="cs-CZ" dirty="0" err="1">
                    <a:ea typeface="Cambria Math"/>
                  </a:rPr>
                  <a:t>of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time</a:t>
                </a:r>
                <a:r>
                  <a:rPr lang="cs-CZ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628800"/>
                <a:ext cx="7632848" cy="5103833"/>
              </a:xfrm>
              <a:prstGeom prst="rect">
                <a:avLst/>
              </a:prstGeom>
              <a:blipFill>
                <a:blip r:embed="rId2"/>
                <a:stretch>
                  <a:fillRect l="-719" b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 err="1"/>
              <a:t>Logarithmic</a:t>
            </a:r>
            <a:r>
              <a:rPr lang="cs-CZ" sz="2900" dirty="0"/>
              <a:t> </a:t>
            </a:r>
            <a:r>
              <a:rPr lang="cs-CZ" sz="2900" dirty="0" err="1"/>
              <a:t>deviation</a:t>
            </a:r>
            <a:r>
              <a:rPr lang="cs-CZ" sz="2900" dirty="0"/>
              <a:t> (log-</a:t>
            </a:r>
            <a:r>
              <a:rPr lang="cs-CZ" sz="2900" dirty="0" err="1"/>
              <a:t>deviation</a:t>
            </a:r>
            <a:r>
              <a:rPr lang="cs-CZ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88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35496" y="1268760"/>
                <a:ext cx="8856984" cy="4312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cs-CZ" dirty="0"/>
                  <a:t>Let </a:t>
                </a:r>
                <a:r>
                  <a:rPr lang="cs-CZ" dirty="0" err="1"/>
                  <a:t>us</a:t>
                </a:r>
                <a:r>
                  <a:rPr lang="cs-CZ" dirty="0"/>
                  <a:t> </a:t>
                </a:r>
                <a:r>
                  <a:rPr lang="cs-CZ" dirty="0" err="1"/>
                  <a:t>try</a:t>
                </a:r>
                <a:r>
                  <a:rPr lang="cs-CZ" dirty="0"/>
                  <a:t> </a:t>
                </a:r>
                <a:r>
                  <a:rPr lang="cs-CZ" dirty="0" err="1"/>
                  <a:t>directly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b="1" dirty="0" err="1"/>
                  <a:t>function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two</a:t>
                </a:r>
                <a:r>
                  <a:rPr lang="cs-CZ" b="1" dirty="0"/>
                  <a:t> </a:t>
                </a:r>
                <a:r>
                  <a:rPr lang="cs-CZ" b="1" dirty="0" err="1"/>
                  <a:t>variables</a:t>
                </a:r>
                <a:r>
                  <a:rPr lang="cs-CZ" b="1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cs-CZ" i="1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cs-CZ" dirty="0" err="1">
                    <a:ea typeface="Cambria Math"/>
                  </a:rPr>
                  <a:t>Otherwise</a:t>
                </a:r>
                <a:r>
                  <a:rPr lang="cs-CZ" dirty="0">
                    <a:ea typeface="Cambria Math"/>
                  </a:rPr>
                  <a:t>: </a:t>
                </a:r>
                <a:r>
                  <a:rPr lang="cs-CZ" dirty="0" err="1">
                    <a:ea typeface="Cambria Math"/>
                  </a:rPr>
                  <a:t>function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of</a:t>
                </a:r>
                <a:r>
                  <a:rPr lang="cs-CZ" dirty="0">
                    <a:ea typeface="Cambria Math"/>
                  </a:rPr>
                  <a:t> a single </a:t>
                </a:r>
                <a:r>
                  <a:rPr lang="cs-CZ" dirty="0" err="1">
                    <a:ea typeface="Cambria Math"/>
                  </a:rPr>
                  <a:t>variable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just </a:t>
                </a:r>
                <a:r>
                  <a:rPr lang="cs-CZ" dirty="0" err="1">
                    <a:ea typeface="Cambria Math"/>
                  </a:rPr>
                  <a:t>simplification</a:t>
                </a:r>
                <a:endParaRPr lang="cs-CZ" dirty="0">
                  <a:ea typeface="Cambria Math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cs-CZ" dirty="0" err="1">
                    <a:ea typeface="Cambria Math"/>
                  </a:rPr>
                  <a:t>Otherwise</a:t>
                </a:r>
                <a:r>
                  <a:rPr lang="cs-CZ" dirty="0">
                    <a:ea typeface="Cambria Math"/>
                  </a:rPr>
                  <a:t>: </a:t>
                </a:r>
                <a:r>
                  <a:rPr lang="cs-CZ" dirty="0" err="1">
                    <a:ea typeface="Cambria Math"/>
                  </a:rPr>
                  <a:t>function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of</a:t>
                </a:r>
                <a:r>
                  <a:rPr lang="cs-CZ" dirty="0">
                    <a:ea typeface="Cambria Math"/>
                  </a:rPr>
                  <a:t> more </a:t>
                </a:r>
                <a:r>
                  <a:rPr lang="cs-CZ" dirty="0" err="1">
                    <a:ea typeface="Cambria Math"/>
                  </a:rPr>
                  <a:t>variables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a </a:t>
                </a:r>
                <a:r>
                  <a:rPr lang="cs-CZ" dirty="0" err="1">
                    <a:ea typeface="Cambria Math"/>
                  </a:rPr>
                  <a:t>straightforward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extension</a:t>
                </a: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r>
                            <a:rPr lang="cs-CZ" sz="1400" i="1">
                              <a:latin typeface="Cambria Math"/>
                            </a:rPr>
                            <m:t>,</m:t>
                          </m:r>
                          <m:r>
                            <a:rPr lang="cs-CZ" sz="1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cs-CZ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func>
                        </m:e>
                      </m:d>
                      <m:r>
                        <a:rPr lang="cs-CZ" sz="1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cs-CZ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func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cs-CZ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268760"/>
                <a:ext cx="8856984" cy="4312334"/>
              </a:xfrm>
              <a:prstGeom prst="rect">
                <a:avLst/>
              </a:prstGeom>
              <a:blipFill>
                <a:blip r:embed="rId2"/>
                <a:stretch>
                  <a:fillRect l="-619" t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standard </a:t>
            </a:r>
            <a:r>
              <a:rPr lang="cs-CZ" sz="2900" dirty="0" err="1"/>
              <a:t>method</a:t>
            </a:r>
            <a:endParaRPr lang="cs-CZ" sz="2900" dirty="0"/>
          </a:p>
        </p:txBody>
      </p:sp>
    </p:spTree>
    <p:extLst>
      <p:ext uri="{BB962C8B-B14F-4D97-AF65-F5344CB8AC3E}">
        <p14:creationId xmlns:p14="http://schemas.microsoft.com/office/powerpoint/2010/main" val="23335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179512" y="1268760"/>
                <a:ext cx="8712968" cy="547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cs-CZ" dirty="0">
                    <a:ea typeface="Cambria Math"/>
                  </a:rPr>
                  <a:t>Recall: </a:t>
                </a:r>
              </a:p>
              <a:p>
                <a:pPr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cs-CZ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cs-CZ" dirty="0" err="1">
                    <a:ea typeface="Cambria Math"/>
                  </a:rPr>
                  <a:t>Note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that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if</a:t>
                </a:r>
                <a:r>
                  <a:rPr lang="cs-CZ" dirty="0">
                    <a:ea typeface="Cambria Math"/>
                  </a:rPr>
                  <a:t>: </a:t>
                </a:r>
              </a:p>
              <a:p>
                <a:pPr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cs-CZ" dirty="0" err="1">
                    <a:ea typeface="Cambria Math"/>
                  </a:rPr>
                  <a:t>Then</a:t>
                </a:r>
                <a:r>
                  <a:rPr lang="cs-CZ" dirty="0">
                    <a:ea typeface="Cambria Math"/>
                  </a:rPr>
                  <a:t>:</a:t>
                </a:r>
              </a:p>
              <a:p>
                <a:pPr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cs-CZ" dirty="0">
                    <a:ea typeface="Cambria Math"/>
                  </a:rPr>
                  <a:t>And </a:t>
                </a:r>
                <a:r>
                  <a:rPr lang="cs-CZ" dirty="0" err="1">
                    <a:ea typeface="Cambria Math"/>
                  </a:rPr>
                  <a:t>then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close</a:t>
                </a:r>
                <a:r>
                  <a:rPr lang="cs-CZ" dirty="0">
                    <a:ea typeface="Cambria Math"/>
                  </a:rPr>
                  <a:t> to </a:t>
                </a:r>
                <a:r>
                  <a:rPr lang="cs-CZ" dirty="0" err="1">
                    <a:ea typeface="Cambria Math"/>
                  </a:rPr>
                  <a:t>equilibrium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holds</a:t>
                </a:r>
                <a:r>
                  <a:rPr lang="cs-CZ" dirty="0">
                    <a:ea typeface="Cambria Math"/>
                  </a:rPr>
                  <a:t>:</a:t>
                </a:r>
              </a:p>
              <a:p>
                <a:pPr>
                  <a:spcBef>
                    <a:spcPts val="30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cs-CZ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cs-CZ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cs-CZ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cs-CZ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cs-CZ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cs-CZ" dirty="0">
                    <a:ea typeface="Cambria Math"/>
                  </a:rPr>
                  <a:t>Note </a:t>
                </a:r>
                <a:r>
                  <a:rPr lang="cs-CZ" dirty="0" err="1">
                    <a:ea typeface="Cambria Math"/>
                  </a:rPr>
                  <a:t>also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that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a </a:t>
                </a:r>
                <a:r>
                  <a:rPr lang="cs-CZ" dirty="0" err="1">
                    <a:ea typeface="Cambria Math"/>
                  </a:rPr>
                  <a:t>function</a:t>
                </a:r>
                <a:r>
                  <a:rPr lang="cs-CZ" dirty="0">
                    <a:ea typeface="Cambria Math"/>
                  </a:rPr>
                  <a:t> (</a:t>
                </a:r>
                <a:r>
                  <a:rPr lang="cs-CZ" dirty="0" err="1">
                    <a:ea typeface="Cambria Math"/>
                  </a:rPr>
                  <a:t>sequence</a:t>
                </a:r>
                <a:r>
                  <a:rPr lang="cs-CZ" dirty="0">
                    <a:ea typeface="Cambria Math"/>
                  </a:rPr>
                  <a:t>) </a:t>
                </a:r>
                <a:r>
                  <a:rPr lang="cs-CZ" dirty="0" err="1">
                    <a:ea typeface="Cambria Math"/>
                  </a:rPr>
                  <a:t>of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time</a:t>
                </a:r>
                <a:r>
                  <a:rPr lang="cs-CZ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12968" cy="5472267"/>
              </a:xfrm>
              <a:prstGeom prst="rect">
                <a:avLst/>
              </a:prstGeom>
              <a:blipFill>
                <a:blip r:embed="rId2"/>
                <a:stretch>
                  <a:fillRect l="-559" t="-557" b="-78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standard </a:t>
            </a:r>
            <a:r>
              <a:rPr lang="cs-CZ" sz="2900" dirty="0" err="1"/>
              <a:t>method</a:t>
            </a:r>
            <a:r>
              <a:rPr lang="cs-CZ" sz="2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15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délník 1"/>
              <p:cNvSpPr/>
              <p:nvPr/>
            </p:nvSpPr>
            <p:spPr>
              <a:xfrm>
                <a:off x="179512" y="1268760"/>
                <a:ext cx="8712968" cy="4111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cs-CZ" dirty="0">
                    <a:ea typeface="Cambria Math"/>
                  </a:rPr>
                  <a:t>Log-</a:t>
                </a:r>
                <a:r>
                  <a:rPr lang="cs-CZ" dirty="0" err="1">
                    <a:ea typeface="Cambria Math"/>
                  </a:rPr>
                  <a:t>linearize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following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exercise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equations</a:t>
                </a:r>
                <a:r>
                  <a:rPr lang="cs-CZ" dirty="0">
                    <a:ea typeface="Cambria Math"/>
                  </a:rPr>
                  <a:t>:  </a:t>
                </a: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Equation</a:t>
                </a:r>
                <a:r>
                  <a:rPr lang="cs-CZ" dirty="0">
                    <a:ea typeface="Cambria Math"/>
                  </a:rPr>
                  <a:t> 1:</a:t>
                </a: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Equation</a:t>
                </a:r>
                <a:r>
                  <a:rPr lang="cs-CZ" dirty="0">
                    <a:ea typeface="Cambria Math"/>
                  </a:rPr>
                  <a:t> 2: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bSup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</p:txBody>
          </p:sp>
        </mc:Choice>
        <mc:Fallback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12968" cy="4111510"/>
              </a:xfrm>
              <a:prstGeom prst="rect">
                <a:avLst/>
              </a:prstGeom>
              <a:blipFill>
                <a:blip r:embed="rId2"/>
                <a:stretch>
                  <a:fillRect l="-559" t="-7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</a:t>
            </a:r>
            <a:r>
              <a:rPr lang="cs-CZ" sz="2900" dirty="0" err="1"/>
              <a:t>exercises</a:t>
            </a:r>
            <a:endParaRPr lang="cs-CZ" sz="2900" dirty="0"/>
          </a:p>
        </p:txBody>
      </p:sp>
    </p:spTree>
    <p:extLst>
      <p:ext uri="{BB962C8B-B14F-4D97-AF65-F5344CB8AC3E}">
        <p14:creationId xmlns:p14="http://schemas.microsoft.com/office/powerpoint/2010/main" val="3170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251520" y="1268760"/>
                <a:ext cx="8712968" cy="5924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cs-CZ" dirty="0">
                    <a:ea typeface="Cambria Math"/>
                  </a:rPr>
                  <a:t>Recall </a:t>
                </a:r>
                <a:r>
                  <a:rPr lang="cs-CZ" dirty="0" err="1">
                    <a:ea typeface="Cambria Math"/>
                  </a:rPr>
                  <a:t>that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is</a:t>
                </a:r>
                <a:r>
                  <a:rPr lang="cs-CZ" dirty="0">
                    <a:ea typeface="Cambria Math"/>
                  </a:rPr>
                  <a:t> a </a:t>
                </a:r>
                <a:r>
                  <a:rPr lang="cs-CZ" dirty="0" err="1">
                    <a:ea typeface="Cambria Math"/>
                  </a:rPr>
                  <a:t>function</a:t>
                </a:r>
                <a:r>
                  <a:rPr lang="cs-CZ" dirty="0">
                    <a:ea typeface="Cambria Math"/>
                  </a:rPr>
                  <a:t> (</a:t>
                </a:r>
                <a:r>
                  <a:rPr lang="cs-CZ" dirty="0" err="1">
                    <a:ea typeface="Cambria Math"/>
                  </a:rPr>
                  <a:t>sequence</a:t>
                </a:r>
                <a:r>
                  <a:rPr lang="cs-CZ" dirty="0">
                    <a:ea typeface="Cambria Math"/>
                  </a:rPr>
                  <a:t>) </a:t>
                </a:r>
                <a:r>
                  <a:rPr lang="cs-CZ" dirty="0" err="1">
                    <a:ea typeface="Cambria Math"/>
                  </a:rPr>
                  <a:t>of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time</a:t>
                </a:r>
                <a:r>
                  <a:rPr lang="cs-CZ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Consider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following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trick</a:t>
                </a:r>
                <a:r>
                  <a:rPr lang="cs-CZ" dirty="0">
                    <a:ea typeface="Cambria Math"/>
                  </a:rPr>
                  <a:t>: </a:t>
                </a: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cs-CZ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func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Now</a:t>
                </a:r>
                <a:r>
                  <a:rPr lang="cs-CZ" dirty="0">
                    <a:ea typeface="Cambria Math"/>
                  </a:rPr>
                  <a:t>, let </a:t>
                </a:r>
                <a:r>
                  <a:rPr lang="cs-CZ" dirty="0" err="1">
                    <a:ea typeface="Cambria Math"/>
                  </a:rPr>
                  <a:t>us</a:t>
                </a:r>
                <a:r>
                  <a:rPr lang="cs-CZ" dirty="0">
                    <a:ea typeface="Cambria Math"/>
                  </a:rPr>
                  <a:t> do </a:t>
                </a:r>
                <a:r>
                  <a:rPr lang="cs-CZ" dirty="0" err="1">
                    <a:ea typeface="Cambria Math"/>
                  </a:rPr>
                  <a:t>the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Taylor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approximation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for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cs-CZ" dirty="0" err="1">
                    <a:ea typeface="Cambria Math"/>
                  </a:rPr>
                  <a:t>around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steady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state</a:t>
                </a:r>
                <a:br>
                  <a:rPr lang="cs-CZ" i="1" dirty="0">
                    <a:latin typeface="Cambria Math" panose="02040503050406030204" pitchFamily="18" charset="0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↔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cs-CZ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Note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that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the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trick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must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be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extended</a:t>
                </a:r>
                <a:r>
                  <a:rPr lang="cs-CZ" dirty="0">
                    <a:ea typeface="Cambria Math"/>
                  </a:rPr>
                  <a:t> in </a:t>
                </a:r>
                <a:r>
                  <a:rPr lang="cs-CZ" dirty="0" err="1">
                    <a:ea typeface="Cambria Math"/>
                  </a:rPr>
                  <a:t>the</a:t>
                </a:r>
                <a:r>
                  <a:rPr lang="cs-CZ" dirty="0">
                    <a:ea typeface="Cambria Math"/>
                  </a:rPr>
                  <a:t> non-</a:t>
                </a:r>
                <a:r>
                  <a:rPr lang="cs-CZ" dirty="0" err="1">
                    <a:ea typeface="Cambria Math"/>
                  </a:rPr>
                  <a:t>linear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cases</a:t>
                </a:r>
                <a:r>
                  <a:rPr lang="cs-CZ" dirty="0">
                    <a:ea typeface="Cambria Math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b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cs-CZ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cs-CZ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cs-CZ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−0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8712968" cy="5924635"/>
              </a:xfrm>
              <a:prstGeom prst="rect">
                <a:avLst/>
              </a:prstGeom>
              <a:blipFill>
                <a:blip r:embed="rId2"/>
                <a:stretch>
                  <a:fillRect l="-559" t="-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</a:t>
            </a:r>
            <a:r>
              <a:rPr lang="cs-CZ" sz="2900" dirty="0" err="1"/>
              <a:t>rewriting</a:t>
            </a:r>
            <a:r>
              <a:rPr lang="cs-CZ" sz="2900" dirty="0"/>
              <a:t> </a:t>
            </a:r>
            <a:r>
              <a:rPr lang="cs-CZ" sz="2900" dirty="0" err="1"/>
              <a:t>trick</a:t>
            </a:r>
            <a:endParaRPr lang="cs-CZ" sz="2900" dirty="0"/>
          </a:p>
        </p:txBody>
      </p:sp>
    </p:spTree>
    <p:extLst>
      <p:ext uri="{BB962C8B-B14F-4D97-AF65-F5344CB8AC3E}">
        <p14:creationId xmlns:p14="http://schemas.microsoft.com/office/powerpoint/2010/main" val="382468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251520" y="1268760"/>
                <a:ext cx="8712968" cy="5993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cs-CZ" dirty="0">
                    <a:ea typeface="Cambria Math"/>
                  </a:rPr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 panose="02040503050406030204" pitchFamily="18" charset="0"/>
                        <a:ea typeface="Cambria Math"/>
                      </a:rPr>
                      <m:t>≅</m:t>
                    </m:r>
                    <m:acc>
                      <m:accPr>
                        <m:chr m:val="̅"/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1+</m:t>
                            </m:r>
                            <m:acc>
                              <m:accPr>
                                <m:chr m:val="̂"/>
                                <m:ctrlP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Since</a:t>
                </a:r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 are </a:t>
                </a:r>
                <a:r>
                  <a:rPr lang="cs-CZ" dirty="0" err="1">
                    <a:ea typeface="Cambria Math"/>
                  </a:rPr>
                  <a:t>small</a:t>
                </a:r>
                <a:r>
                  <a:rPr lang="cs-CZ" dirty="0">
                    <a:ea typeface="Cambria Math"/>
                  </a:rPr>
                  <a:t>, </a:t>
                </a:r>
                <a:r>
                  <a:rPr lang="cs-CZ" dirty="0" err="1">
                    <a:ea typeface="Cambria Math"/>
                  </a:rPr>
                  <a:t>the</a:t>
                </a:r>
                <a:r>
                  <a:rPr lang="cs-CZ" dirty="0">
                    <a:ea typeface="Cambria Math"/>
                  </a:rPr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can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be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omitted</a:t>
                </a:r>
                <a:r>
                  <a:rPr lang="cs-CZ" dirty="0">
                    <a:ea typeface="Cambria Math"/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bSup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Some</a:t>
                </a:r>
                <a:r>
                  <a:rPr lang="cs-CZ" dirty="0">
                    <a:ea typeface="Cambria Math"/>
                  </a:rPr>
                  <a:t> more </a:t>
                </a:r>
                <a:r>
                  <a:rPr lang="cs-CZ" dirty="0" err="1">
                    <a:ea typeface="Cambria Math"/>
                  </a:rPr>
                  <a:t>calculus</a:t>
                </a:r>
                <a:r>
                  <a:rPr lang="cs-CZ" dirty="0">
                    <a:ea typeface="Cambria Math"/>
                  </a:rPr>
                  <a:t>: 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8712968" cy="5993244"/>
              </a:xfrm>
              <a:prstGeom prst="rect">
                <a:avLst/>
              </a:prstGeom>
              <a:blipFill>
                <a:blip r:embed="rId2"/>
                <a:stretch>
                  <a:fillRect l="-559" t="-5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</a:t>
            </a:r>
            <a:r>
              <a:rPr lang="cs-CZ" sz="2900" dirty="0" err="1"/>
              <a:t>rewriting</a:t>
            </a:r>
            <a:r>
              <a:rPr lang="cs-CZ" sz="2900" dirty="0"/>
              <a:t> </a:t>
            </a:r>
            <a:r>
              <a:rPr lang="cs-CZ" sz="2900" dirty="0" err="1"/>
              <a:t>trick</a:t>
            </a:r>
            <a:r>
              <a:rPr lang="cs-CZ" sz="2900" dirty="0"/>
              <a:t> - </a:t>
            </a:r>
            <a:r>
              <a:rPr lang="cs-CZ" sz="2900" dirty="0" err="1"/>
              <a:t>calculus</a:t>
            </a:r>
            <a:endParaRPr lang="cs-CZ" sz="2900" dirty="0"/>
          </a:p>
        </p:txBody>
      </p:sp>
    </p:spTree>
    <p:extLst>
      <p:ext uri="{BB962C8B-B14F-4D97-AF65-F5344CB8AC3E}">
        <p14:creationId xmlns:p14="http://schemas.microsoft.com/office/powerpoint/2010/main" val="384409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251520" y="1268760"/>
                <a:ext cx="8712968" cy="4213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cs-CZ" dirty="0">
                    <a:ea typeface="Cambria Math"/>
                  </a:rPr>
                  <a:t>Recall </a:t>
                </a:r>
                <a:r>
                  <a:rPr lang="cs-CZ" dirty="0" err="1">
                    <a:ea typeface="Cambria Math"/>
                  </a:rPr>
                  <a:t>Taylor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polynomial</a:t>
                </a:r>
                <a:r>
                  <a:rPr lang="cs-CZ" dirty="0">
                    <a:ea typeface="Cambria Math"/>
                  </a:rPr>
                  <a:t>:</a:t>
                </a: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cs-CZ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cs-CZ" dirty="0">
                    <a:ea typeface="Cambria Math"/>
                  </a:rPr>
                  <a:t>And use </a:t>
                </a:r>
                <a:r>
                  <a:rPr lang="cs-CZ" dirty="0" err="1">
                    <a:ea typeface="Cambria Math"/>
                  </a:rPr>
                  <a:t>incredible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trick</a:t>
                </a:r>
                <a:r>
                  <a:rPr lang="cs-CZ" dirty="0">
                    <a:ea typeface="Cambria Math"/>
                  </a:rPr>
                  <a:t>: </a:t>
                </a: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cs-CZ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2400"/>
                  </a:spcBef>
                </a:pPr>
                <a:endParaRPr lang="cs-CZ" i="1" dirty="0">
                  <a:latin typeface="Cambria Math"/>
                </a:endParaRP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cs-CZ" dirty="0"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cs-CZ" dirty="0">
                  <a:ea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cs-CZ" dirty="0" err="1">
                    <a:ea typeface="Cambria Math"/>
                  </a:rPr>
                  <a:t>Try</a:t>
                </a:r>
                <a:r>
                  <a:rPr lang="cs-CZ" dirty="0">
                    <a:ea typeface="Cambria Math"/>
                  </a:rPr>
                  <a:t> </a:t>
                </a:r>
                <a:r>
                  <a:rPr lang="cs-CZ" dirty="0" err="1">
                    <a:ea typeface="Cambria Math"/>
                  </a:rPr>
                  <a:t>exercises</a:t>
                </a:r>
                <a:r>
                  <a:rPr lang="cs-CZ" dirty="0">
                    <a:ea typeface="Cambria Math"/>
                  </a:rPr>
                  <a:t>. </a:t>
                </a:r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8712968" cy="4213846"/>
              </a:xfrm>
              <a:prstGeom prst="rect">
                <a:avLst/>
              </a:prstGeom>
              <a:blipFill>
                <a:blip r:embed="rId2"/>
                <a:stretch>
                  <a:fillRect l="-559" t="-724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Log-</a:t>
            </a:r>
            <a:r>
              <a:rPr lang="cs-CZ" sz="2900" dirty="0" err="1"/>
              <a:t>linearization</a:t>
            </a:r>
            <a:r>
              <a:rPr lang="cs-CZ" sz="2900" dirty="0"/>
              <a:t>: elasticity </a:t>
            </a:r>
            <a:r>
              <a:rPr lang="cs-CZ" sz="2900" dirty="0" err="1"/>
              <a:t>formulation</a:t>
            </a:r>
            <a:endParaRPr lang="cs-CZ" sz="2900" dirty="0"/>
          </a:p>
        </p:txBody>
      </p:sp>
    </p:spTree>
    <p:extLst>
      <p:ext uri="{BB962C8B-B14F-4D97-AF65-F5344CB8AC3E}">
        <p14:creationId xmlns:p14="http://schemas.microsoft.com/office/powerpoint/2010/main" val="30502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23528" y="404664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4400" dirty="0" err="1"/>
              <a:t>Taylor</a:t>
            </a:r>
            <a:r>
              <a:rPr lang="cs-CZ" sz="4400" dirty="0"/>
              <a:t> </a:t>
            </a:r>
            <a:r>
              <a:rPr lang="cs-CZ" sz="4400" dirty="0" err="1"/>
              <a:t>series</a:t>
            </a:r>
            <a:endParaRPr lang="cs-CZ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539552" y="1196753"/>
                <a:ext cx="8208912" cy="5468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Taylor approximation</a:t>
                </a: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algn="ctr"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Linearization</a:t>
                </a:r>
              </a:p>
              <a:p>
                <a:pPr algn="ctr"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cs-CZ" sz="2400" dirty="0">
                  <a:ea typeface="Cambria Math"/>
                </a:endParaRPr>
              </a:p>
              <a:p>
                <a:pPr algn="ctr">
                  <a:spcBef>
                    <a:spcPts val="2400"/>
                  </a:spcBef>
                </a:pPr>
                <a:endParaRPr lang="en-US" sz="2400" dirty="0">
                  <a:ea typeface="Cambria Math"/>
                </a:endParaRPr>
              </a:p>
              <a:p>
                <a:pPr marL="342900" indent="-34290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Exercise – </a:t>
                </a:r>
                <a:r>
                  <a:rPr lang="en-US" sz="2400" dirty="0"/>
                  <a:t>find </a:t>
                </a:r>
                <a:r>
                  <a:rPr lang="en-US" sz="2400" dirty="0" err="1"/>
                  <a:t>equilibria</a:t>
                </a:r>
                <a:r>
                  <a:rPr lang="en-US" sz="2400" dirty="0"/>
                  <a:t>, linearize the system, asses stability of </a:t>
                </a:r>
                <a:r>
                  <a:rPr lang="en-US" sz="2400" dirty="0" err="1"/>
                  <a:t>equilibria</a:t>
                </a:r>
                <a:endParaRPr lang="en-US" sz="2400" b="1" dirty="0"/>
              </a:p>
              <a:p>
                <a:pPr algn="ctr"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−3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3"/>
                <a:ext cx="8208912" cy="5468292"/>
              </a:xfrm>
              <a:prstGeom prst="rect">
                <a:avLst/>
              </a:prstGeom>
              <a:blipFill rotWithShape="1">
                <a:blip r:embed="rId3"/>
                <a:stretch>
                  <a:fillRect l="-1040" t="-89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3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56999" y="340278"/>
            <a:ext cx="8228766" cy="594906"/>
          </a:xfrm>
        </p:spPr>
        <p:txBody>
          <a:bodyPr>
            <a:spAutoFit/>
          </a:bodyPr>
          <a:lstStyle/>
          <a:p>
            <a:pPr>
              <a:spcAft>
                <a:spcPts val="272"/>
              </a:spcAft>
            </a:pPr>
            <a:r>
              <a:rPr lang="cs-CZ" sz="3266" dirty="0" err="1"/>
              <a:t>Recall</a:t>
            </a:r>
            <a:endParaRPr lang="cs-CZ" sz="2903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26056" y="1052736"/>
                <a:ext cx="8359709" cy="5737789"/>
              </a:xfrm>
            </p:spPr>
            <p:txBody>
              <a:bodyPr>
                <a:spAutoFit/>
              </a:bodyPr>
              <a:lstStyle/>
              <a:p>
                <a:pPr marL="97957" indent="0">
                  <a:spcAft>
                    <a:spcPts val="544"/>
                  </a:spcAft>
                  <a:buNone/>
                </a:pPr>
                <a:r>
                  <a:rPr lang="cs-CZ" sz="3266" dirty="0">
                    <a:latin typeface="+mj-lt"/>
                  </a:rPr>
                  <a:t>Exercise:</a:t>
                </a: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326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266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266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3266" i="1">
                        <a:latin typeface="Cambria Math"/>
                      </a:rPr>
                      <m:t>=</m:t>
                    </m:r>
                    <m:r>
                      <a:rPr lang="cs-CZ" sz="3266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sz="326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266" i="1">
                            <a:latin typeface="Cambria Math"/>
                          </a:rPr>
                          <m:t>.</m:t>
                        </m:r>
                        <m:r>
                          <a:rPr lang="cs-CZ" sz="3266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266" i="1">
                            <a:latin typeface="Cambria Math"/>
                          </a:rPr>
                          <m:t>𝑡</m:t>
                        </m:r>
                        <m:r>
                          <a:rPr lang="cs-CZ" sz="3266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cs-CZ" b="0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sz="2540" dirty="0" err="1">
                    <a:latin typeface="+mj-lt"/>
                  </a:rPr>
                  <a:t>Intuitive</a:t>
                </a:r>
                <a:r>
                  <a:rPr lang="cs-CZ" sz="2540" dirty="0">
                    <a:latin typeface="+mj-lt"/>
                  </a:rPr>
                  <a:t> solution </a:t>
                </a:r>
              </a:p>
              <a:p>
                <a:pPr>
                  <a:spcAft>
                    <a:spcPts val="544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 </m:t>
                    </m:r>
                  </m:oMath>
                </a14:m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−3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 </m:t>
                    </m:r>
                  </m:oMath>
                </a14:m>
                <a:endParaRPr lang="cs-CZ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326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266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266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3266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3266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266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sz="3266" i="1">
                            <a:latin typeface="Cambria Math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cs-CZ" sz="326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266" i="1">
                            <a:latin typeface="Cambria Math"/>
                          </a:rPr>
                          <m:t>.</m:t>
                        </m:r>
                        <m:r>
                          <a:rPr lang="cs-CZ" sz="3266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266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cs-CZ" sz="3266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dirty="0">
                    <a:latin typeface="+mj-lt"/>
                  </a:rPr>
                  <a:t>Case 1: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cs-CZ" i="1">
                        <a:latin typeface="Cambria Math"/>
                      </a:rPr>
                      <m:t>&lt;1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b="1" dirty="0" err="1">
                    <a:latin typeface="+mj-lt"/>
                  </a:rPr>
                  <a:t>attractor</a:t>
                </a:r>
                <a:endParaRPr lang="cs-CZ" b="1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dirty="0">
                    <a:latin typeface="+mj-lt"/>
                  </a:rPr>
                  <a:t>Case 2: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&gt;</m:t>
                    </m:r>
                    <m:r>
                      <a:rPr lang="cs-CZ" i="1">
                        <a:latin typeface="Cambria Math"/>
                      </a:rPr>
                      <m:t>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b="1" dirty="0" err="1">
                    <a:latin typeface="+mj-lt"/>
                  </a:rPr>
                  <a:t>repellor</a:t>
                </a:r>
                <a:endParaRPr lang="cs-CZ" b="1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dirty="0" err="1">
                    <a:latin typeface="+mj-lt"/>
                  </a:rPr>
                  <a:t>If</a:t>
                </a:r>
                <a:r>
                  <a:rPr lang="cs-CZ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dirty="0" err="1">
                    <a:latin typeface="+mj-lt"/>
                  </a:rPr>
                  <a:t>oscillatory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behaviour</a:t>
                </a:r>
                <a:endParaRPr lang="cs-CZ" dirty="0">
                  <a:latin typeface="+mj-lt"/>
                </a:endParaRPr>
              </a:p>
              <a:p>
                <a:pPr>
                  <a:spcAft>
                    <a:spcPts val="544"/>
                  </a:spcAft>
                </a:pPr>
                <a:r>
                  <a:rPr lang="cs-CZ" dirty="0">
                    <a:latin typeface="+mj-lt"/>
                  </a:rPr>
                  <a:t>If 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dirty="0" err="1">
                    <a:latin typeface="+mj-lt"/>
                  </a:rPr>
                  <a:t>cyclical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behaviour</a:t>
                </a:r>
                <a:endParaRPr lang="cs-CZ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26056" y="1052736"/>
                <a:ext cx="8359709" cy="5737789"/>
              </a:xfrm>
              <a:blipFill>
                <a:blip r:embed="rId3"/>
                <a:stretch>
                  <a:fillRect l="-1676" t="-1488" b="-26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26363" y="1469839"/>
                <a:ext cx="8556592" cy="4688399"/>
              </a:xfrm>
            </p:spPr>
            <p:txBody>
              <a:bodyPr wrap="square">
                <a:spAutoFit/>
              </a:bodyPr>
              <a:lstStyle/>
              <a:p>
                <a:pPr marL="414683" indent="-414683"/>
                <a:r>
                  <a:rPr lang="en-US" sz="2540" dirty="0">
                    <a:latin typeface="+mj-lt"/>
                  </a:rPr>
                  <a:t>Non-linear</a:t>
                </a:r>
                <a:r>
                  <a:rPr lang="cs-CZ" sz="2540" dirty="0">
                    <a:latin typeface="+mj-lt"/>
                  </a:rPr>
                  <a:t>, 1</a:t>
                </a:r>
                <a:r>
                  <a:rPr lang="cs-CZ" sz="2540" baseline="30000" dirty="0">
                    <a:latin typeface="+mj-lt"/>
                  </a:rPr>
                  <a:t>st </a:t>
                </a:r>
                <a:r>
                  <a:rPr lang="cs-CZ" sz="2540" dirty="0" err="1">
                    <a:latin typeface="+mj-lt"/>
                  </a:rPr>
                  <a:t>order</a:t>
                </a:r>
                <a:r>
                  <a:rPr lang="cs-CZ" sz="2540" dirty="0">
                    <a:latin typeface="+mj-lt"/>
                  </a:rPr>
                  <a:t>, </a:t>
                </a:r>
                <a:r>
                  <a:rPr lang="cs-CZ" sz="2540" dirty="0" err="1">
                    <a:latin typeface="+mj-lt"/>
                  </a:rPr>
                  <a:t>autonomus</a:t>
                </a:r>
                <a:r>
                  <a:rPr lang="cs-CZ" sz="2540" dirty="0">
                    <a:latin typeface="+mj-lt"/>
                  </a:rPr>
                  <a:t> :</a:t>
                </a:r>
              </a:p>
              <a:p>
                <a:pPr marL="7836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326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3266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3266">
                              <a:latin typeface="Cambria Math"/>
                            </a:rPr>
                            <m:t>t</m:t>
                          </m:r>
                          <m:r>
                            <a:rPr lang="cs-CZ" sz="3266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cs-CZ" sz="3266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sz="3266">
                          <a:latin typeface="Cambria Math"/>
                        </a:rPr>
                        <m:t>f</m:t>
                      </m:r>
                      <m:sSub>
                        <m:sSubPr>
                          <m:ctrlPr>
                            <a:rPr lang="cs-CZ" sz="326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3266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cs-CZ" sz="3266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3266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cs-CZ" sz="3266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903" dirty="0">
                  <a:latin typeface="+mj-lt"/>
                </a:endParaRPr>
              </a:p>
              <a:p>
                <a:pPr marL="414683" indent="-414683"/>
                <a:r>
                  <a:rPr lang="cs-CZ" sz="2540" dirty="0">
                    <a:latin typeface="+mj-lt"/>
                    <a:cs typeface="Arial" pitchFamily="34"/>
                  </a:rPr>
                  <a:t>Stability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of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equilibrium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depends</a:t>
                </a:r>
                <a:r>
                  <a:rPr lang="cs-CZ" sz="2540" dirty="0">
                    <a:latin typeface="+mj-lt"/>
                    <a:cs typeface="Arial" pitchFamily="34"/>
                  </a:rPr>
                  <a:t> on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the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first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derivative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</a:p>
              <a:p>
                <a:pPr marL="414683" indent="-414683"/>
                <a14:m>
                  <m:oMath xmlns:m="http://schemas.openxmlformats.org/officeDocument/2006/math">
                    <m:f>
                      <m:fPr>
                        <m:ctrlPr>
                          <a:rPr lang="en-US" sz="254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cs-CZ" sz="2540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54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sz="2540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2540" dirty="0">
                    <a:latin typeface="+mj-lt"/>
                    <a:cs typeface="Arial" pitchFamily="34"/>
                  </a:rPr>
                  <a:t> -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this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is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function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of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cs-CZ" sz="254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cs-CZ" sz="25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254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254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</a:p>
              <a:p>
                <a:pPr marL="414683" indent="-414683"/>
                <a14:m>
                  <m:oMath xmlns:m="http://schemas.openxmlformats.org/officeDocument/2006/math">
                    <m:f>
                      <m:fPr>
                        <m:ctrlPr>
                          <a:rPr lang="en-US" sz="254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cs-CZ" sz="2540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54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254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sz="2540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54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40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540" i="1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54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cs-CZ" sz="254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54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cs-CZ" sz="2540" dirty="0">
                    <a:latin typeface="+mj-lt"/>
                    <a:cs typeface="Arial" pitchFamily="34"/>
                  </a:rPr>
                  <a:t> evaluated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54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54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cs-CZ" sz="254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cs-CZ" sz="254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is</a:t>
                </a:r>
                <a:r>
                  <a:rPr lang="cs-CZ" sz="2540" dirty="0">
                    <a:latin typeface="+mj-lt"/>
                    <a:cs typeface="Arial" pitchFamily="34"/>
                  </a:rPr>
                  <a:t> ‚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number</a:t>
                </a:r>
                <a:r>
                  <a:rPr lang="cs-CZ" sz="2540" dirty="0">
                    <a:latin typeface="+mj-lt"/>
                    <a:cs typeface="Arial" pitchFamily="34"/>
                  </a:rPr>
                  <a:t>‘</a:t>
                </a:r>
              </a:p>
              <a:p>
                <a:pPr marL="414683" indent="-414683"/>
                <a:r>
                  <a:rPr lang="cs-CZ" sz="2540" dirty="0" err="1">
                    <a:latin typeface="+mj-lt"/>
                    <a:cs typeface="Arial" pitchFamily="34"/>
                  </a:rPr>
                  <a:t>This</a:t>
                </a:r>
                <a:r>
                  <a:rPr lang="cs-CZ" sz="2540" dirty="0">
                    <a:latin typeface="+mj-lt"/>
                    <a:cs typeface="Arial" pitchFamily="34"/>
                  </a:rPr>
                  <a:t> ‚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number</a:t>
                </a:r>
                <a:r>
                  <a:rPr lang="cs-CZ" sz="2540" dirty="0">
                    <a:latin typeface="+mj-lt"/>
                    <a:cs typeface="Arial" pitchFamily="34"/>
                  </a:rPr>
                  <a:t>‘ has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the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same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meaning</a:t>
                </a:r>
                <a:r>
                  <a:rPr lang="cs-CZ" sz="2540" dirty="0">
                    <a:latin typeface="+mj-lt"/>
                    <a:cs typeface="Arial" pitchFamily="34"/>
                  </a:rPr>
                  <a:t> as </a:t>
                </a:r>
                <a:r>
                  <a:rPr lang="cs-CZ" sz="2540" i="1" dirty="0">
                    <a:latin typeface="+mj-lt"/>
                    <a:cs typeface="Arial" pitchFamily="34"/>
                  </a:rPr>
                  <a:t>a </a:t>
                </a:r>
                <a:r>
                  <a:rPr lang="cs-CZ" sz="2540" dirty="0">
                    <a:latin typeface="+mj-lt"/>
                    <a:cs typeface="Arial" pitchFamily="34"/>
                  </a:rPr>
                  <a:t>in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previous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example</a:t>
                </a:r>
                <a:endParaRPr lang="cs-CZ" sz="2540" i="1" dirty="0">
                  <a:latin typeface="+mj-lt"/>
                  <a:cs typeface="Arial" pitchFamily="34"/>
                </a:endParaRPr>
              </a:p>
              <a:p>
                <a:pPr marL="414683" indent="-414683"/>
                <a:r>
                  <a:rPr lang="en-US" sz="2540" dirty="0">
                    <a:latin typeface="+mj-lt"/>
                    <a:cs typeface="Arial" pitchFamily="34"/>
                  </a:rPr>
                  <a:t>However</a:t>
                </a:r>
                <a:r>
                  <a:rPr lang="cs-CZ" sz="2540" dirty="0">
                    <a:latin typeface="+mj-lt"/>
                    <a:cs typeface="Arial" pitchFamily="34"/>
                  </a:rPr>
                  <a:t>,</a:t>
                </a:r>
                <a:r>
                  <a:rPr lang="en-US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due</a:t>
                </a:r>
                <a:r>
                  <a:rPr lang="cs-CZ" sz="2540" dirty="0">
                    <a:latin typeface="+mj-lt"/>
                    <a:cs typeface="Arial" pitchFamily="34"/>
                  </a:rPr>
                  <a:t> to</a:t>
                </a:r>
                <a:r>
                  <a:rPr lang="en-US" sz="2540" dirty="0">
                    <a:latin typeface="+mj-lt"/>
                    <a:cs typeface="Arial" pitchFamily="34"/>
                  </a:rPr>
                  <a:t> non-linearity</a:t>
                </a:r>
                <a:r>
                  <a:rPr lang="cs-CZ" sz="2540" dirty="0">
                    <a:latin typeface="+mj-lt"/>
                    <a:cs typeface="Arial" pitchFamily="34"/>
                  </a:rPr>
                  <a:t>,</a:t>
                </a:r>
                <a:r>
                  <a:rPr lang="en-US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the</a:t>
                </a:r>
                <a:r>
                  <a:rPr lang="cs-CZ" sz="2540" dirty="0">
                    <a:latin typeface="+mj-lt"/>
                    <a:cs typeface="Arial" pitchFamily="34"/>
                  </a:rPr>
                  <a:t> stability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is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guaranteed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only</a:t>
                </a:r>
                <a:r>
                  <a:rPr lang="cs-CZ" sz="2540" dirty="0">
                    <a:latin typeface="+mj-lt"/>
                    <a:cs typeface="Arial" pitchFamily="34"/>
                  </a:rPr>
                  <a:t> in (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infinitely</a:t>
                </a:r>
                <a:r>
                  <a:rPr lang="cs-CZ" sz="2540" dirty="0">
                    <a:latin typeface="+mj-lt"/>
                    <a:cs typeface="Arial" pitchFamily="34"/>
                  </a:rPr>
                  <a:t> </a:t>
                </a:r>
                <a:r>
                  <a:rPr lang="cs-CZ" sz="2540" dirty="0" err="1">
                    <a:latin typeface="+mj-lt"/>
                    <a:cs typeface="Arial" pitchFamily="34"/>
                  </a:rPr>
                  <a:t>small</a:t>
                </a:r>
                <a:r>
                  <a:rPr lang="cs-CZ" sz="2540" dirty="0">
                    <a:latin typeface="+mj-lt"/>
                    <a:cs typeface="Arial" pitchFamily="34"/>
                  </a:rPr>
                  <a:t>) </a:t>
                </a:r>
                <a:r>
                  <a:rPr lang="en-US" sz="2540" dirty="0">
                    <a:latin typeface="+mj-lt"/>
                    <a:cs typeface="Arial" pitchFamily="34"/>
                  </a:rPr>
                  <a:t>neighborhood of the fixed point</a:t>
                </a: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26363" y="1469839"/>
                <a:ext cx="8556592" cy="4688399"/>
              </a:xfrm>
              <a:blipFill>
                <a:blip r:embed="rId3"/>
                <a:stretch>
                  <a:fillRect l="-1069" t="-1170" b="-2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456999" y="163082"/>
            <a:ext cx="8228766" cy="949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spcAft>
                <a:spcPts val="272"/>
              </a:spcAft>
              <a:buNone/>
            </a:pPr>
            <a:r>
              <a:rPr lang="cs-CZ" sz="3266" dirty="0" err="1"/>
              <a:t>Equilibrium</a:t>
            </a:r>
            <a:r>
              <a:rPr lang="cs-CZ" sz="3266" dirty="0"/>
              <a:t> and stability </a:t>
            </a:r>
            <a:br>
              <a:rPr lang="cs-CZ" sz="3266" dirty="0"/>
            </a:br>
            <a:r>
              <a:rPr lang="cs-CZ" sz="2903" i="1" dirty="0"/>
              <a:t>non-</a:t>
            </a:r>
            <a:r>
              <a:rPr lang="cs-CZ" sz="2903" i="1" dirty="0" err="1"/>
              <a:t>linear</a:t>
            </a:r>
            <a:r>
              <a:rPr lang="cs-CZ" sz="2903" i="1" dirty="0"/>
              <a:t> case</a:t>
            </a:r>
          </a:p>
        </p:txBody>
      </p:sp>
      <p:sp>
        <p:nvSpPr>
          <p:cNvPr id="6" name="Obdélník 5"/>
          <p:cNvSpPr/>
          <p:nvPr/>
        </p:nvSpPr>
        <p:spPr>
          <a:xfrm>
            <a:off x="6727479" y="3624953"/>
            <a:ext cx="1110396" cy="3436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GB" sz="1633" dirty="0"/>
          </a:p>
        </p:txBody>
      </p:sp>
    </p:spTree>
    <p:extLst>
      <p:ext uri="{BB962C8B-B14F-4D97-AF65-F5344CB8AC3E}">
        <p14:creationId xmlns:p14="http://schemas.microsoft.com/office/powerpoint/2010/main" val="24291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57171" y="1605036"/>
            <a:ext cx="8228766" cy="34409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cs-CZ" dirty="0" err="1">
                <a:latin typeface="+mj-lt"/>
                <a:cs typeface="Arial" pitchFamily="34"/>
              </a:rPr>
              <a:t>Exercise</a:t>
            </a:r>
            <a:endParaRPr lang="cs-CZ" dirty="0">
              <a:latin typeface="+mj-lt"/>
              <a:cs typeface="Arial" pitchFamily="34"/>
            </a:endParaRPr>
          </a:p>
          <a:p>
            <a:pPr marL="414726" indent="-414726"/>
            <a:r>
              <a:rPr lang="cs-CZ" dirty="0">
                <a:latin typeface="+mj-lt"/>
                <a:cs typeface="Arial" pitchFamily="34"/>
              </a:rPr>
              <a:t>D</a:t>
            </a:r>
            <a:r>
              <a:rPr lang="en-US" dirty="0">
                <a:latin typeface="+mj-lt"/>
                <a:cs typeface="Arial" pitchFamily="34"/>
              </a:rPr>
              <a:t>raw the phase diagram for </a:t>
            </a:r>
            <a:endParaRPr lang="cs-CZ" dirty="0">
              <a:latin typeface="+mj-lt"/>
              <a:cs typeface="Arial" pitchFamily="34"/>
            </a:endParaRPr>
          </a:p>
          <a:p>
            <a:pPr marL="414726" indent="-414726"/>
            <a:r>
              <a:rPr lang="en-US" i="1" dirty="0">
                <a:latin typeface="+mj-lt"/>
                <a:cs typeface="Arial" pitchFamily="34"/>
              </a:rPr>
              <a:t>y</a:t>
            </a:r>
            <a:r>
              <a:rPr lang="en-US" i="1" baseline="-33000" dirty="0">
                <a:latin typeface="+mj-lt"/>
                <a:cs typeface="Arial" pitchFamily="34"/>
              </a:rPr>
              <a:t>t+1</a:t>
            </a:r>
            <a:r>
              <a:rPr lang="en-US" i="1" dirty="0">
                <a:latin typeface="+mj-lt"/>
                <a:cs typeface="Arial" pitchFamily="34"/>
              </a:rPr>
              <a:t>=</a:t>
            </a:r>
            <a:r>
              <a:rPr lang="cs-CZ" i="1" dirty="0">
                <a:latin typeface="+mj-lt"/>
                <a:cs typeface="Arial" pitchFamily="34"/>
              </a:rPr>
              <a:t> </a:t>
            </a:r>
            <a:r>
              <a:rPr lang="en-US" i="1" dirty="0">
                <a:latin typeface="+mj-lt"/>
                <a:cs typeface="Arial" pitchFamily="34"/>
              </a:rPr>
              <a:t>(</a:t>
            </a:r>
            <a:r>
              <a:rPr lang="en-US" i="1" dirty="0" err="1">
                <a:latin typeface="+mj-lt"/>
                <a:cs typeface="Arial" pitchFamily="34"/>
              </a:rPr>
              <a:t>y</a:t>
            </a:r>
            <a:r>
              <a:rPr lang="en-US" i="1" baseline="-33000" dirty="0" err="1">
                <a:latin typeface="+mj-lt"/>
                <a:cs typeface="Arial" pitchFamily="34"/>
              </a:rPr>
              <a:t>t</a:t>
            </a:r>
            <a:r>
              <a:rPr lang="en-US" i="1" dirty="0">
                <a:latin typeface="+mj-lt"/>
                <a:cs typeface="Arial" pitchFamily="34"/>
              </a:rPr>
              <a:t>)</a:t>
            </a:r>
            <a:r>
              <a:rPr lang="en-US" i="1" baseline="33000" dirty="0">
                <a:latin typeface="+mj-lt"/>
                <a:cs typeface="Arial" pitchFamily="34"/>
              </a:rPr>
              <a:t>2</a:t>
            </a:r>
            <a:r>
              <a:rPr lang="en-US" baseline="-33000" dirty="0">
                <a:latin typeface="+mj-lt"/>
                <a:cs typeface="Arial" pitchFamily="34"/>
              </a:rPr>
              <a:t> </a:t>
            </a:r>
            <a:endParaRPr lang="cs-CZ" baseline="-33000" dirty="0">
              <a:latin typeface="+mj-lt"/>
              <a:cs typeface="Arial" pitchFamily="34"/>
            </a:endParaRPr>
          </a:p>
          <a:p>
            <a:pPr marL="414726" indent="-414726"/>
            <a:r>
              <a:rPr lang="en-US" i="1" dirty="0">
                <a:latin typeface="+mj-lt"/>
                <a:cs typeface="Arial" pitchFamily="34"/>
              </a:rPr>
              <a:t>y</a:t>
            </a:r>
            <a:r>
              <a:rPr lang="en-US" i="1" baseline="-33000" dirty="0">
                <a:latin typeface="+mj-lt"/>
                <a:cs typeface="Arial" pitchFamily="34"/>
              </a:rPr>
              <a:t>t+1</a:t>
            </a:r>
            <a:r>
              <a:rPr lang="en-US" i="1" dirty="0">
                <a:latin typeface="+mj-lt"/>
                <a:cs typeface="Arial" pitchFamily="34"/>
              </a:rPr>
              <a:t>=</a:t>
            </a:r>
            <a:r>
              <a:rPr lang="cs-CZ" i="1" dirty="0">
                <a:latin typeface="+mj-lt"/>
                <a:cs typeface="Arial" pitchFamily="34"/>
              </a:rPr>
              <a:t> - </a:t>
            </a:r>
            <a:r>
              <a:rPr lang="en-US" i="1" dirty="0">
                <a:latin typeface="+mj-lt"/>
                <a:cs typeface="Arial" pitchFamily="34"/>
              </a:rPr>
              <a:t>(</a:t>
            </a:r>
            <a:r>
              <a:rPr lang="en-US" i="1" dirty="0" err="1">
                <a:latin typeface="+mj-lt"/>
                <a:cs typeface="Arial" pitchFamily="34"/>
              </a:rPr>
              <a:t>y</a:t>
            </a:r>
            <a:r>
              <a:rPr lang="en-US" i="1" baseline="-33000" dirty="0" err="1">
                <a:latin typeface="+mj-lt"/>
                <a:cs typeface="Arial" pitchFamily="34"/>
              </a:rPr>
              <a:t>t</a:t>
            </a:r>
            <a:r>
              <a:rPr lang="en-US" i="1" dirty="0">
                <a:latin typeface="+mj-lt"/>
                <a:cs typeface="Arial" pitchFamily="34"/>
              </a:rPr>
              <a:t>)</a:t>
            </a:r>
            <a:r>
              <a:rPr lang="en-US" i="1" baseline="33000" dirty="0">
                <a:latin typeface="+mj-lt"/>
                <a:cs typeface="Arial" pitchFamily="34"/>
              </a:rPr>
              <a:t>2</a:t>
            </a:r>
            <a:r>
              <a:rPr lang="en-US" i="1" dirty="0">
                <a:latin typeface="+mj-lt"/>
                <a:cs typeface="Arial" pitchFamily="34"/>
              </a:rPr>
              <a:t>+</a:t>
            </a:r>
            <a:r>
              <a:rPr lang="en-US" i="1" baseline="33000" dirty="0">
                <a:latin typeface="+mj-lt"/>
                <a:cs typeface="Arial" pitchFamily="34"/>
              </a:rPr>
              <a:t> </a:t>
            </a:r>
            <a:r>
              <a:rPr lang="en-US" i="1" dirty="0">
                <a:latin typeface="+mj-lt"/>
                <a:cs typeface="Arial" pitchFamily="34"/>
              </a:rPr>
              <a:t>2y</a:t>
            </a:r>
            <a:r>
              <a:rPr lang="en-US" i="1" baseline="-33000" dirty="0">
                <a:latin typeface="+mj-lt"/>
                <a:cs typeface="Arial" pitchFamily="34"/>
              </a:rPr>
              <a:t>t</a:t>
            </a:r>
            <a:endParaRPr lang="cs-CZ" dirty="0">
              <a:latin typeface="+mj-lt"/>
              <a:cs typeface="Arial" pitchFamily="34"/>
            </a:endParaRPr>
          </a:p>
          <a:p>
            <a:pPr marL="414726" indent="-414726"/>
            <a:r>
              <a:rPr lang="en-US" dirty="0">
                <a:latin typeface="+mj-lt"/>
                <a:cs typeface="Arial" pitchFamily="34"/>
              </a:rPr>
              <a:t>Decide whether the steady states are attracting or repelling.</a:t>
            </a:r>
          </a:p>
        </p:txBody>
      </p:sp>
      <p:sp>
        <p:nvSpPr>
          <p:cNvPr id="5" name="Obdélník 4"/>
          <p:cNvSpPr/>
          <p:nvPr/>
        </p:nvSpPr>
        <p:spPr>
          <a:xfrm>
            <a:off x="1187624" y="404664"/>
            <a:ext cx="7167475" cy="76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4354" dirty="0"/>
              <a:t>Non-</a:t>
            </a:r>
            <a:r>
              <a:rPr lang="cs-CZ" sz="4354" dirty="0" err="1"/>
              <a:t>linear</a:t>
            </a:r>
            <a:r>
              <a:rPr lang="cs-CZ" sz="4354" dirty="0"/>
              <a:t> </a:t>
            </a:r>
            <a:r>
              <a:rPr lang="cs-CZ" sz="4354" dirty="0" err="1"/>
              <a:t>difference</a:t>
            </a:r>
            <a:r>
              <a:rPr lang="cs-CZ" sz="4354" dirty="0"/>
              <a:t> </a:t>
            </a:r>
            <a:r>
              <a:rPr lang="cs-CZ" sz="4354" dirty="0" err="1"/>
              <a:t>equation</a:t>
            </a:r>
            <a:endParaRPr lang="cs-CZ" sz="4354" dirty="0"/>
          </a:p>
        </p:txBody>
      </p:sp>
    </p:spTree>
    <p:extLst>
      <p:ext uri="{BB962C8B-B14F-4D97-AF65-F5344CB8AC3E}">
        <p14:creationId xmlns:p14="http://schemas.microsoft.com/office/powerpoint/2010/main" val="274124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51" y="1959664"/>
            <a:ext cx="8514823" cy="42451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délník 3"/>
          <p:cNvSpPr/>
          <p:nvPr/>
        </p:nvSpPr>
        <p:spPr>
          <a:xfrm>
            <a:off x="1698031" y="359078"/>
            <a:ext cx="5957913" cy="76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4354" dirty="0"/>
              <a:t>Non-</a:t>
            </a:r>
            <a:r>
              <a:rPr lang="cs-CZ" sz="4354" dirty="0" err="1"/>
              <a:t>linear</a:t>
            </a:r>
            <a:r>
              <a:rPr lang="cs-CZ" sz="4354" dirty="0"/>
              <a:t> case - </a:t>
            </a:r>
            <a:r>
              <a:rPr lang="cs-CZ" sz="4354" dirty="0" err="1"/>
              <a:t>exercise</a:t>
            </a:r>
            <a:endParaRPr lang="cs-CZ" sz="4354" dirty="0"/>
          </a:p>
        </p:txBody>
      </p:sp>
    </p:spTree>
    <p:extLst>
      <p:ext uri="{BB962C8B-B14F-4D97-AF65-F5344CB8AC3E}">
        <p14:creationId xmlns:p14="http://schemas.microsoft.com/office/powerpoint/2010/main" val="37139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3276" y="1959665"/>
            <a:ext cx="8843987" cy="47349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6999" y="163082"/>
            <a:ext cx="8228766" cy="949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spcAft>
                <a:spcPts val="272"/>
              </a:spcAft>
              <a:buNone/>
            </a:pPr>
            <a:r>
              <a:rPr lang="cs-CZ" sz="3266" dirty="0" err="1"/>
              <a:t>Equilibrium</a:t>
            </a:r>
            <a:r>
              <a:rPr lang="cs-CZ" sz="3266" dirty="0"/>
              <a:t> and stability </a:t>
            </a:r>
            <a:br>
              <a:rPr lang="cs-CZ" sz="3266" dirty="0"/>
            </a:br>
            <a:r>
              <a:rPr lang="cs-CZ" sz="2903" i="1" dirty="0"/>
              <a:t>non-</a:t>
            </a:r>
            <a:r>
              <a:rPr lang="cs-CZ" sz="2903" i="1" dirty="0" err="1"/>
              <a:t>linear</a:t>
            </a:r>
            <a:r>
              <a:rPr lang="cs-CZ" sz="2903" i="1" dirty="0"/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élník 2"/>
              <p:cNvSpPr/>
              <p:nvPr/>
            </p:nvSpPr>
            <p:spPr>
              <a:xfrm>
                <a:off x="6727479" y="3624952"/>
                <a:ext cx="1110396" cy="6233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cs-CZ" sz="1633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633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33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sz="1633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cs-CZ" sz="1633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cs-CZ" sz="1633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33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33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33" i="1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cs-CZ" sz="1633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33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633" dirty="0"/>
              </a:p>
            </p:txBody>
          </p:sp>
        </mc:Choice>
        <mc:Fallback xmlns="">
          <p:sp>
            <p:nvSpPr>
              <p:cNvPr id="3" name="Obdélní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79" y="3624952"/>
                <a:ext cx="1110396" cy="623376"/>
              </a:xfrm>
              <a:prstGeom prst="rect">
                <a:avLst/>
              </a:prstGeom>
              <a:blipFill>
                <a:blip r:embed="rId4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2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23528" y="4046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900" dirty="0"/>
              <a:t>Stability in non-</a:t>
            </a:r>
            <a:r>
              <a:rPr lang="cs-CZ" sz="2900" dirty="0" err="1"/>
              <a:t>linear</a:t>
            </a:r>
            <a:r>
              <a:rPr lang="cs-CZ" sz="2900" dirty="0"/>
              <a:t> </a:t>
            </a:r>
            <a:r>
              <a:rPr lang="cs-CZ" sz="2900" dirty="0" err="1"/>
              <a:t>system</a:t>
            </a:r>
            <a:r>
              <a:rPr lang="cs-CZ" sz="2900" dirty="0"/>
              <a:t> </a:t>
            </a:r>
            <a:r>
              <a:rPr lang="cs-CZ" sz="2900" dirty="0" err="1"/>
              <a:t>of</a:t>
            </a:r>
            <a:r>
              <a:rPr lang="cs-CZ" sz="2900" dirty="0"/>
              <a:t> </a:t>
            </a:r>
            <a:r>
              <a:rPr lang="cs-CZ" sz="2900" dirty="0" err="1"/>
              <a:t>differential</a:t>
            </a:r>
            <a:r>
              <a:rPr lang="cs-CZ" sz="2900" dirty="0"/>
              <a:t> </a:t>
            </a:r>
            <a:r>
              <a:rPr lang="cs-CZ" sz="2900" dirty="0" err="1"/>
              <a:t>equations</a:t>
            </a:r>
            <a:endParaRPr lang="cs-CZ" sz="2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délník 1"/>
              <p:cNvSpPr/>
              <p:nvPr/>
            </p:nvSpPr>
            <p:spPr>
              <a:xfrm>
                <a:off x="323528" y="1196752"/>
                <a:ext cx="8568952" cy="4298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cs-CZ" sz="24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cs-CZ" sz="2400" b="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cs-CZ" sz="2400" b="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cs-CZ" sz="2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cs-CZ" sz="2400" dirty="0"/>
                  <a:t>     -    </a:t>
                </a:r>
                <a:r>
                  <a:rPr lang="cs-CZ" sz="2400" dirty="0" err="1"/>
                  <a:t>equlibirum</a:t>
                </a:r>
                <a:r>
                  <a:rPr lang="cs-CZ" sz="2400" dirty="0"/>
                  <a:t> </a:t>
                </a:r>
                <a:r>
                  <a:rPr lang="cs-CZ" sz="2400" dirty="0" err="1"/>
                  <a:t>value</a:t>
                </a:r>
                <a:endParaRPr lang="cs-CZ" sz="2400" dirty="0"/>
              </a:p>
              <a:p>
                <a:pPr marL="285750" indent="-285750">
                  <a:lnSpc>
                    <a:spcPct val="15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Linearization</a:t>
                </a:r>
                <a:r>
                  <a:rPr lang="cs-CZ" sz="2400" b="1" dirty="0"/>
                  <a:t> – </a:t>
                </a:r>
                <a:r>
                  <a:rPr lang="cs-CZ" sz="2400" b="1" dirty="0" err="1"/>
                  <a:t>two</a:t>
                </a:r>
                <a:r>
                  <a:rPr lang="cs-CZ" sz="2400" b="1" dirty="0"/>
                  <a:t> </a:t>
                </a:r>
                <a:r>
                  <a:rPr lang="cs-CZ" sz="2400" b="1" dirty="0" err="1"/>
                  <a:t>dimensional</a:t>
                </a:r>
                <a:r>
                  <a:rPr lang="cs-CZ" sz="2400" b="1" dirty="0"/>
                  <a:t> </a:t>
                </a:r>
                <a:r>
                  <a:rPr lang="cs-CZ" sz="2400" b="1" dirty="0" err="1"/>
                  <a:t>Taylor</a:t>
                </a:r>
                <a:endParaRPr lang="cs-CZ" sz="2400" b="1" dirty="0"/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cs-C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cs-CZ" sz="2400" b="0" dirty="0">
                  <a:ea typeface="Cambria Math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cs-CZ" sz="2400" b="1" dirty="0" err="1"/>
                  <a:t>Exercise</a:t>
                </a:r>
                <a:r>
                  <a:rPr lang="cs-CZ" sz="2400" b="1" dirty="0"/>
                  <a:t> – </a:t>
                </a:r>
                <a:r>
                  <a:rPr lang="cs-CZ" sz="2400" dirty="0" err="1"/>
                  <a:t>find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fixed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points</a:t>
                </a:r>
                <a:r>
                  <a:rPr lang="cs-CZ" sz="2400" dirty="0"/>
                  <a:t>, </a:t>
                </a:r>
                <a:r>
                  <a:rPr lang="cs-CZ" sz="2400" dirty="0" err="1"/>
                  <a:t>linearize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around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equilibria</a:t>
                </a:r>
                <a:endParaRPr lang="cs-CZ" sz="2400" dirty="0"/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cs-CZ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cs-CZ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cs-CZ" sz="2400" b="0" i="1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cs-CZ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cs-CZ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cs-CZ" sz="2400" dirty="0">
                  <a:ea typeface="Cambria Math"/>
                </a:endParaRPr>
              </a:p>
            </p:txBody>
          </p:sp>
        </mc:Choice>
        <mc:Fallback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568952" cy="4298869"/>
              </a:xfrm>
              <a:prstGeom prst="rect">
                <a:avLst/>
              </a:prstGeo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5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56998" y="346489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>
                <a:solidFill>
                  <a:schemeClr val="tx1"/>
                </a:solidFill>
              </a:rPr>
              <a:t>MMM</a:t>
            </a:r>
            <a:endParaRPr lang="en-US" dirty="0"/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467544" y="2564904"/>
            <a:ext cx="8228763" cy="1818959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cs-CZ" sz="3300" b="1" dirty="0"/>
              <a:t>Log-</a:t>
            </a:r>
            <a:r>
              <a:rPr lang="cs-CZ" sz="3300" b="1" dirty="0" err="1"/>
              <a:t>linearization</a:t>
            </a:r>
            <a:r>
              <a:rPr lang="cs-CZ" sz="3300" b="1" dirty="0"/>
              <a:t> – </a:t>
            </a:r>
            <a:r>
              <a:rPr lang="cs-CZ" sz="3300" b="1" dirty="0" err="1"/>
              <a:t>brief</a:t>
            </a:r>
            <a:r>
              <a:rPr lang="cs-CZ" sz="3300" b="1" dirty="0"/>
              <a:t> notes</a:t>
            </a:r>
            <a:endParaRPr lang="en-GB" sz="2400" i="1" dirty="0"/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cs-CZ" sz="1800" i="1" dirty="0" err="1"/>
              <a:t>Josef.strasky</a:t>
            </a:r>
            <a:r>
              <a:rPr lang="en-GB" sz="1800" i="1" dirty="0"/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39483813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826</Words>
  <Application>Microsoft Office PowerPoint</Application>
  <PresentationFormat>Předvádění na obrazovce (4:3)</PresentationFormat>
  <Paragraphs>133</Paragraphs>
  <Slides>16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StarSymbol</vt:lpstr>
      <vt:lpstr>Motiv systému Office</vt:lpstr>
      <vt:lpstr>MMM</vt:lpstr>
      <vt:lpstr>Prezentace aplikace PowerPoint</vt:lpstr>
      <vt:lpstr>Recall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MMM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Dynamics I</dc:title>
  <dc:creator>Pepa</dc:creator>
  <cp:lastModifiedBy>Josef Stráský</cp:lastModifiedBy>
  <cp:revision>32</cp:revision>
  <dcterms:created xsi:type="dcterms:W3CDTF">2013-12-12T06:55:09Z</dcterms:created>
  <dcterms:modified xsi:type="dcterms:W3CDTF">2021-12-09T10:20:27Z</dcterms:modified>
</cp:coreProperties>
</file>