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74" r:id="rId6"/>
    <p:sldId id="273" r:id="rId7"/>
    <p:sldId id="275" r:id="rId8"/>
    <p:sldId id="262" r:id="rId9"/>
    <p:sldId id="265" r:id="rId10"/>
    <p:sldId id="313" r:id="rId11"/>
    <p:sldId id="297" r:id="rId12"/>
    <p:sldId id="300" r:id="rId13"/>
    <p:sldId id="299" r:id="rId14"/>
    <p:sldId id="263" r:id="rId15"/>
    <p:sldId id="264" r:id="rId16"/>
    <p:sldId id="267" r:id="rId17"/>
    <p:sldId id="268" r:id="rId18"/>
    <p:sldId id="301" r:id="rId19"/>
    <p:sldId id="302" r:id="rId20"/>
    <p:sldId id="284" r:id="rId21"/>
    <p:sldId id="285" r:id="rId22"/>
    <p:sldId id="289" r:id="rId23"/>
    <p:sldId id="292" r:id="rId24"/>
    <p:sldId id="291" r:id="rId25"/>
    <p:sldId id="258" r:id="rId26"/>
    <p:sldId id="295" r:id="rId27"/>
    <p:sldId id="308" r:id="rId28"/>
    <p:sldId id="309" r:id="rId29"/>
    <p:sldId id="31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7CAE-4EA1-4C20-B4F9-BF3720BAF384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E8D-26F7-4A09-AF8E-6712E7F0F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0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7CAE-4EA1-4C20-B4F9-BF3720BAF384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E8D-26F7-4A09-AF8E-6712E7F0F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7CAE-4EA1-4C20-B4F9-BF3720BAF384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E8D-26F7-4A09-AF8E-6712E7F0F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4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7CAE-4EA1-4C20-B4F9-BF3720BAF384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E8D-26F7-4A09-AF8E-6712E7F0F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50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7CAE-4EA1-4C20-B4F9-BF3720BAF384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E8D-26F7-4A09-AF8E-6712E7F0F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6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7CAE-4EA1-4C20-B4F9-BF3720BAF384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E8D-26F7-4A09-AF8E-6712E7F0F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04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7CAE-4EA1-4C20-B4F9-BF3720BAF384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E8D-26F7-4A09-AF8E-6712E7F0F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70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7CAE-4EA1-4C20-B4F9-BF3720BAF384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E8D-26F7-4A09-AF8E-6712E7F0F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02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7CAE-4EA1-4C20-B4F9-BF3720BAF384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E8D-26F7-4A09-AF8E-6712E7F0F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2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7CAE-4EA1-4C20-B4F9-BF3720BAF384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E8D-26F7-4A09-AF8E-6712E7F0F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90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7CAE-4EA1-4C20-B4F9-BF3720BAF384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8E8D-26F7-4A09-AF8E-6712E7F0F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42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7CAE-4EA1-4C20-B4F9-BF3720BAF384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8E8D-26F7-4A09-AF8E-6712E7F0F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orado.edu/Economics/courses/boileau/7020/Cgdynpro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.uc3m.es/~jrincon/Teaching/Master/SDDP.pdf" TargetMode="External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Belman</a:t>
            </a:r>
            <a:r>
              <a:rPr lang="cs-CZ" dirty="0"/>
              <a:t> </a:t>
            </a:r>
            <a:r>
              <a:rPr lang="cs-CZ" dirty="0" err="1"/>
              <a:t>equation</a:t>
            </a:r>
            <a:endParaRPr lang="en-GB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716337"/>
            <a:ext cx="6858000" cy="2851013"/>
          </a:xfrm>
        </p:spPr>
        <p:txBody>
          <a:bodyPr>
            <a:normAutofit/>
          </a:bodyPr>
          <a:lstStyle/>
          <a:p>
            <a:r>
              <a:rPr lang="cs-CZ" dirty="0"/>
              <a:t>Josef Stráský</a:t>
            </a:r>
          </a:p>
          <a:p>
            <a:endParaRPr lang="cs-CZ" dirty="0"/>
          </a:p>
          <a:p>
            <a:r>
              <a:rPr lang="cs-CZ" i="1" dirty="0" err="1"/>
              <a:t>Jerome</a:t>
            </a:r>
            <a:r>
              <a:rPr lang="cs-CZ" i="1" dirty="0"/>
              <a:t> </a:t>
            </a:r>
            <a:r>
              <a:rPr lang="cs-CZ" i="1" dirty="0" err="1"/>
              <a:t>Adda</a:t>
            </a:r>
            <a:r>
              <a:rPr lang="cs-CZ" i="1" dirty="0"/>
              <a:t>, </a:t>
            </a:r>
            <a:r>
              <a:rPr lang="cs-CZ" i="1" dirty="0" err="1"/>
              <a:t>Russel</a:t>
            </a:r>
            <a:r>
              <a:rPr lang="cs-CZ" i="1" dirty="0"/>
              <a:t> Cooper: </a:t>
            </a:r>
            <a:r>
              <a:rPr lang="cs-CZ" i="1" dirty="0" err="1"/>
              <a:t>Dynamic</a:t>
            </a:r>
            <a:r>
              <a:rPr lang="cs-CZ" i="1" dirty="0"/>
              <a:t> </a:t>
            </a:r>
            <a:r>
              <a:rPr lang="cs-CZ" i="1" dirty="0" err="1"/>
              <a:t>Economics</a:t>
            </a:r>
            <a:r>
              <a:rPr lang="cs-CZ" i="1" dirty="0"/>
              <a:t>: </a:t>
            </a:r>
            <a:r>
              <a:rPr lang="cs-CZ" i="1" dirty="0" err="1"/>
              <a:t>Quantitative</a:t>
            </a:r>
            <a:r>
              <a:rPr lang="cs-CZ" i="1" dirty="0"/>
              <a:t> </a:t>
            </a:r>
            <a:r>
              <a:rPr lang="cs-CZ" i="1" dirty="0" err="1"/>
              <a:t>Methods</a:t>
            </a:r>
            <a:r>
              <a:rPr lang="cs-CZ" i="1" dirty="0"/>
              <a:t> and </a:t>
            </a:r>
            <a:r>
              <a:rPr lang="cs-CZ" i="1" dirty="0" err="1"/>
              <a:t>Applications</a:t>
            </a:r>
            <a:endParaRPr lang="cs-CZ" dirty="0"/>
          </a:p>
          <a:p>
            <a:r>
              <a:rPr lang="cs-CZ" dirty="0"/>
              <a:t> </a:t>
            </a:r>
            <a:r>
              <a:rPr lang="en-GB" sz="1700" dirty="0">
                <a:hlinkClick r:id="rId2"/>
              </a:rPr>
              <a:t>http://www.colorado.edu/Economics/courses/boileau/7020/Cgdynpro.PDF</a:t>
            </a:r>
            <a:endParaRPr lang="cs-CZ" sz="1700" dirty="0"/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78695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85582" cy="441058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lim>
                          </m:limLow>
                        </m:fName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cs-CZ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cs-CZ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cs-CZ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cs-CZ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cs-CZ" dirty="0"/>
              </a:p>
              <a:p>
                <a:pPr marL="0" indent="0">
                  <a:buNone/>
                </a:pPr>
                <a:r>
                  <a:rPr lang="cs-CZ" dirty="0" err="1"/>
                  <a:t>Lagrangian</a:t>
                </a:r>
                <a:r>
                  <a:rPr lang="cs-CZ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cs-CZ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cs-CZ" dirty="0"/>
              </a:p>
              <a:p>
                <a:pPr marL="0" indent="0">
                  <a:buNone/>
                </a:pPr>
                <a:r>
                  <a:rPr lang="cs-CZ" u="sng" dirty="0" err="1"/>
                  <a:t>Control</a:t>
                </a:r>
                <a:r>
                  <a:rPr lang="cs-CZ" dirty="0"/>
                  <a:t> </a:t>
                </a:r>
                <a:r>
                  <a:rPr lang="cs-CZ" dirty="0" err="1"/>
                  <a:t>variables</a:t>
                </a:r>
                <a:r>
                  <a:rPr lang="cs-CZ" dirty="0"/>
                  <a:t> are </a:t>
                </a:r>
                <a:r>
                  <a:rPr lang="cs-CZ" dirty="0" err="1"/>
                  <a:t>all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cs-CZ" dirty="0"/>
                  <a:t>. </a:t>
                </a:r>
              </a:p>
              <a:p>
                <a:pPr marL="0" indent="0">
                  <a:buNone/>
                </a:pPr>
                <a:r>
                  <a:rPr lang="cs-CZ" dirty="0"/>
                  <a:t>F.O.C.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cs-CZ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dirty="0"/>
              </a:p>
              <a:p>
                <a:pPr marL="0" indent="0">
                  <a:buNone/>
                </a:pPr>
                <a:endParaRPr lang="cs-CZ" dirty="0"/>
              </a:p>
              <a:p>
                <a:pPr marL="0" indent="0">
                  <a:buNone/>
                </a:pPr>
                <a:endParaRPr lang="cs-CZ" dirty="0"/>
              </a:p>
              <a:p>
                <a:pPr marL="0" indent="0">
                  <a:buNone/>
                </a:pPr>
                <a:endParaRPr lang="en-GB" i="1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85582" cy="4410584"/>
              </a:xfrm>
              <a:blipFill>
                <a:blip r:embed="rId2"/>
                <a:stretch>
                  <a:fillRect l="-1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5708193" y="5528195"/>
                <a:ext cx="1493742" cy="714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𝑑𝑢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193" y="5528195"/>
                <a:ext cx="1493742" cy="714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Nadpis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Consumers </a:t>
            </a:r>
            <a:r>
              <a:rPr lang="en-US" sz="4000" dirty="0" err="1"/>
              <a:t>probl</a:t>
            </a:r>
            <a:r>
              <a:rPr lang="cs-CZ" sz="4000" dirty="0"/>
              <a:t>e</a:t>
            </a:r>
            <a:r>
              <a:rPr lang="en-US" sz="4000" dirty="0"/>
              <a:t>m (discrete time)</a:t>
            </a:r>
          </a:p>
        </p:txBody>
      </p:sp>
    </p:spTree>
    <p:extLst>
      <p:ext uri="{BB962C8B-B14F-4D97-AF65-F5344CB8AC3E}">
        <p14:creationId xmlns:p14="http://schemas.microsoft.com/office/powerpoint/2010/main" val="189133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085582" cy="488607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What if we give to the consumer </a:t>
                </a:r>
                <a:r>
                  <a:rPr lang="en-US" b="1" u="sng" dirty="0"/>
                  <a:t>small</a:t>
                </a:r>
                <a:r>
                  <a:rPr lang="en-US" dirty="0"/>
                  <a:t> extra income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Let us assume that consumer will buy slightly more of goods </a:t>
                </a:r>
                <a:r>
                  <a:rPr lang="en-US" i="1" dirty="0"/>
                  <a:t>j</a:t>
                </a:r>
                <a:r>
                  <a:rPr lang="en-US" dirty="0"/>
                  <a:t>: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en-US" dirty="0"/>
                  <a:t>    </a:t>
                </a:r>
                <a:r>
                  <a:rPr lang="en-US" sz="2200" dirty="0"/>
                  <a:t>(until consumer maximizes)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𝑑𝑢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3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3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𝑑𝐼</m:t>
                    </m:r>
                  </m:oMath>
                </a14:m>
                <a:endParaRPr lang="en-US" sz="23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1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1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1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sz="31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𝑑𝑢</m:t>
                          </m:r>
                          <m:d>
                            <m:d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1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num>
                        <m:den>
                          <m:r>
                            <a:rPr lang="en-US" sz="3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cs-CZ" sz="31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cs-CZ" sz="3100" dirty="0"/>
                  <a:t> - </a:t>
                </a:r>
                <a:r>
                  <a:rPr lang="cs-CZ" sz="3100" dirty="0" err="1"/>
                  <a:t>consumer</a:t>
                </a:r>
                <a:r>
                  <a:rPr lang="cs-CZ" sz="3100" dirty="0"/>
                  <a:t> </a:t>
                </a:r>
                <a:r>
                  <a:rPr lang="cs-CZ" sz="3100" dirty="0" err="1"/>
                  <a:t>controls</a:t>
                </a:r>
                <a:r>
                  <a:rPr lang="cs-CZ" sz="3100" dirty="0"/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cs-CZ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sz="3100" dirty="0"/>
                  <a:t> and </a:t>
                </a:r>
                <a:r>
                  <a:rPr lang="cs-CZ" sz="3100" dirty="0" err="1"/>
                  <a:t>optimizes</a:t>
                </a:r>
                <a:r>
                  <a:rPr lang="cs-CZ" sz="3100" dirty="0"/>
                  <a:t> such </a:t>
                </a:r>
                <a:r>
                  <a:rPr lang="cs-CZ" sz="3100" dirty="0" err="1"/>
                  <a:t>that</a:t>
                </a:r>
                <a:r>
                  <a:rPr lang="cs-CZ" sz="31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cs-CZ" sz="3100" dirty="0"/>
                  <a:t> </a:t>
                </a:r>
                <a:r>
                  <a:rPr lang="cs-CZ" sz="3100" dirty="0" err="1"/>
                  <a:t>is</a:t>
                </a:r>
                <a:r>
                  <a:rPr lang="cs-CZ" sz="3100" dirty="0"/>
                  <a:t> </a:t>
                </a:r>
                <a:r>
                  <a:rPr lang="cs-CZ" sz="3100" dirty="0" err="1"/>
                  <a:t>maximal</a:t>
                </a:r>
                <a:endParaRPr lang="en-US" sz="31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085582" cy="4886071"/>
              </a:xfrm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ovéPole 4"/>
              <p:cNvSpPr txBox="1"/>
              <p:nvPr/>
            </p:nvSpPr>
            <p:spPr>
              <a:xfrm>
                <a:off x="7022592" y="3760827"/>
                <a:ext cx="20025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It does not matter, which good the consumer will buy extra. Buying any of them has the same marginal utility. (Until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200" dirty="0"/>
                  <a:t> is small.) </a:t>
                </a:r>
              </a:p>
            </p:txBody>
          </p:sp>
        </mc:Choice>
        <mc:Fallback xmlns="">
          <p:sp>
            <p:nvSpPr>
              <p:cNvPr id="5" name="TextovéPo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592" y="3760827"/>
                <a:ext cx="2002536" cy="1015663"/>
              </a:xfrm>
              <a:prstGeom prst="rect">
                <a:avLst/>
              </a:prstGeom>
              <a:blipFill>
                <a:blip r:embed="rId5"/>
                <a:stretch>
                  <a:fillRect t="-599" r="-1216" b="-3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23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4524"/>
          </a:xfrm>
        </p:spPr>
        <p:txBody>
          <a:bodyPr>
            <a:normAutofit/>
          </a:bodyPr>
          <a:lstStyle/>
          <a:p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 – </a:t>
            </a:r>
            <a:r>
              <a:rPr lang="cs-CZ" sz="2400" dirty="0" err="1"/>
              <a:t>classical</a:t>
            </a:r>
            <a:r>
              <a:rPr lang="cs-CZ" sz="2400" dirty="0"/>
              <a:t> (</a:t>
            </a:r>
            <a:r>
              <a:rPr lang="cs-CZ" sz="2400" dirty="0" err="1"/>
              <a:t>Lagrangian</a:t>
            </a:r>
            <a:r>
              <a:rPr lang="cs-CZ" sz="2400" dirty="0"/>
              <a:t>) </a:t>
            </a:r>
            <a:r>
              <a:rPr lang="cs-CZ" sz="2400" dirty="0" err="1"/>
              <a:t>solution</a:t>
            </a:r>
            <a:r>
              <a:rPr lang="cs-CZ" sz="2400" dirty="0"/>
              <a:t> </a:t>
            </a:r>
            <a:r>
              <a:rPr lang="cs-CZ" sz="2400" dirty="0">
                <a:solidFill>
                  <a:srgbClr val="FF0000"/>
                </a:solidFill>
              </a:rPr>
              <a:t>1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329184" y="1011678"/>
                <a:ext cx="8650224" cy="567487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700" b="0" dirty="0"/>
                  <a:t>Let </a:t>
                </a:r>
                <a:r>
                  <a:rPr lang="cs-CZ" sz="1700" b="0" dirty="0" err="1"/>
                  <a:t>us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eat</a:t>
                </a:r>
                <a:r>
                  <a:rPr lang="cs-CZ" sz="1700" b="0" dirty="0"/>
                  <a:t> a </a:t>
                </a:r>
                <a:r>
                  <a:rPr lang="cs-CZ" sz="1700" b="0" dirty="0" err="1"/>
                  <a:t>cake</a:t>
                </a:r>
                <a:r>
                  <a:rPr lang="cs-CZ" sz="1700" b="0" dirty="0"/>
                  <a:t>! </a:t>
                </a:r>
                <a:r>
                  <a:rPr lang="cs-CZ" sz="1700" b="0" dirty="0" err="1"/>
                  <a:t>The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initial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size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of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cake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is</a:t>
                </a:r>
                <a:r>
                  <a:rPr lang="cs-CZ" sz="17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7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sz="1700" b="0" dirty="0"/>
                  <a:t>, </a:t>
                </a:r>
                <a:r>
                  <a:rPr lang="cs-CZ" sz="1700" b="0" dirty="0" err="1"/>
                  <a:t>the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cake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does</a:t>
                </a:r>
                <a:r>
                  <a:rPr lang="cs-CZ" sz="1700" b="0" dirty="0"/>
                  <a:t> not </a:t>
                </a:r>
                <a:r>
                  <a:rPr lang="cs-CZ" sz="1700" b="0" dirty="0" err="1"/>
                  <a:t>grow</a:t>
                </a:r>
                <a:r>
                  <a:rPr lang="cs-CZ" sz="1700" b="0" dirty="0"/>
                  <a:t> nor melt. Let </a:t>
                </a:r>
                <a:r>
                  <a:rPr lang="cs-CZ" sz="1700" b="0" dirty="0" err="1"/>
                  <a:t>us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eat</a:t>
                </a:r>
                <a:r>
                  <a:rPr lang="cs-CZ" sz="1700" b="0" dirty="0"/>
                  <a:t> a </a:t>
                </a:r>
                <a:r>
                  <a:rPr lang="cs-CZ" sz="1700" b="0" dirty="0" err="1"/>
                  <a:t>cake</a:t>
                </a:r>
                <a:r>
                  <a:rPr lang="cs-CZ" sz="1700" b="0" dirty="0"/>
                  <a:t> in </a:t>
                </a:r>
                <a:r>
                  <a:rPr lang="cs-CZ" sz="1700" b="0" dirty="0" err="1"/>
                  <a:t>three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steps</a:t>
                </a:r>
                <a:r>
                  <a:rPr lang="cs-CZ" sz="1700" b="0" dirty="0"/>
                  <a:t> (</a:t>
                </a:r>
                <a:r>
                  <a:rPr lang="cs-CZ" sz="1700" b="0" dirty="0" err="1"/>
                  <a:t>often</a:t>
                </a:r>
                <a:r>
                  <a:rPr lang="cs-CZ" sz="1700" b="0" dirty="0"/>
                  <a:t> </a:t>
                </a:r>
                <a:r>
                  <a:rPr lang="cs-CZ" sz="1700" b="0" dirty="0" err="1"/>
                  <a:t>referred</a:t>
                </a:r>
                <a:r>
                  <a:rPr lang="cs-CZ" sz="1700" b="0" dirty="0"/>
                  <a:t> to as </a:t>
                </a:r>
                <a:r>
                  <a:rPr lang="cs-CZ" sz="1700" b="0" dirty="0" err="1"/>
                  <a:t>two</a:t>
                </a:r>
                <a:r>
                  <a:rPr lang="cs-CZ" sz="1700" b="0" dirty="0"/>
                  <a:t> </a:t>
                </a:r>
                <a:r>
                  <a:rPr lang="cs-CZ" sz="1700" dirty="0"/>
                  <a:t>period </a:t>
                </a:r>
                <a:r>
                  <a:rPr lang="cs-CZ" sz="1700" dirty="0" err="1"/>
                  <a:t>problem</a:t>
                </a:r>
                <a:r>
                  <a:rPr lang="cs-CZ" sz="1700" dirty="0"/>
                  <a:t>). </a:t>
                </a:r>
                <a:endParaRPr lang="cs-CZ" sz="1700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900" b="0" dirty="0"/>
                  <a:t>Utility </a:t>
                </a:r>
                <a:r>
                  <a:rPr lang="cs-CZ" sz="1900" b="0" dirty="0" err="1"/>
                  <a:t>function</a:t>
                </a:r>
                <a:r>
                  <a:rPr lang="cs-CZ" sz="1900" b="0" dirty="0"/>
                  <a:t>: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7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cs-CZ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cs-CZ" sz="17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sz="17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cs-CZ" sz="17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cs-CZ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cs-CZ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7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cs-CZ" sz="17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sz="17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cs-CZ" sz="17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cs-CZ" sz="17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7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cs-CZ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sz="17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cs-CZ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800" dirty="0" err="1"/>
                  <a:t>subject</a:t>
                </a:r>
                <a:r>
                  <a:rPr lang="cs-CZ" sz="1800" dirty="0"/>
                  <a:t> to: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cs-CZ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cs-CZ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cs-CZ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cs-CZ" sz="1800" b="0" dirty="0"/>
                  <a:t>, 	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cs-CZ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</m:t>
                    </m:r>
                  </m:oMath>
                </a14:m>
                <a:endParaRPr lang="en-GB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800" dirty="0"/>
                  <a:t>and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sz="1800" dirty="0"/>
                  <a:t> - </a:t>
                </a:r>
                <a:r>
                  <a:rPr lang="cs-CZ" sz="1800" dirty="0" err="1"/>
                  <a:t>initial</a:t>
                </a:r>
                <a:r>
                  <a:rPr lang="cs-CZ" sz="1800" dirty="0"/>
                  <a:t> </a:t>
                </a:r>
                <a:r>
                  <a:rPr lang="cs-CZ" sz="1800" dirty="0" err="1"/>
                  <a:t>endowment</a:t>
                </a:r>
                <a:r>
                  <a:rPr lang="cs-CZ" sz="1800" dirty="0"/>
                  <a:t> (</a:t>
                </a:r>
                <a:r>
                  <a:rPr lang="cs-CZ" sz="1800" dirty="0" err="1"/>
                  <a:t>given</a:t>
                </a:r>
                <a:r>
                  <a:rPr lang="cs-CZ" sz="1800" dirty="0"/>
                  <a:t> </a:t>
                </a:r>
                <a:r>
                  <a:rPr lang="cs-CZ" sz="1800" dirty="0" err="1"/>
                  <a:t>size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of</a:t>
                </a:r>
                <a:r>
                  <a:rPr lang="cs-CZ" sz="1800" dirty="0"/>
                  <a:t> </a:t>
                </a:r>
                <a:r>
                  <a:rPr lang="cs-CZ" sz="1800" dirty="0" err="1"/>
                  <a:t>cake</a:t>
                </a:r>
                <a:r>
                  <a:rPr lang="cs-CZ" sz="1800" dirty="0"/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800" dirty="0"/>
                  <a:t>and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cs-CZ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cs-CZ" sz="1800" dirty="0"/>
                  <a:t>, 	</a:t>
                </a:r>
                <a14:m>
                  <m:oMath xmlns:m="http://schemas.openxmlformats.org/officeDocument/2006/math"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3</m:t>
                    </m:r>
                  </m:oMath>
                </a14:m>
                <a:endParaRPr lang="en-GB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600" dirty="0" err="1"/>
                  <a:t>We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want</a:t>
                </a:r>
                <a:r>
                  <a:rPr lang="cs-CZ" sz="1600" dirty="0"/>
                  <a:t> to </a:t>
                </a:r>
                <a:r>
                  <a:rPr lang="cs-CZ" sz="1600" dirty="0" err="1"/>
                  <a:t>decide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about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600" dirty="0"/>
                  <a:t> to </a:t>
                </a:r>
                <a:r>
                  <a:rPr lang="cs-CZ" sz="1600" dirty="0" err="1"/>
                  <a:t>maximize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utility </a:t>
                </a:r>
                <a:r>
                  <a:rPr lang="cs-CZ" sz="1600" dirty="0" err="1"/>
                  <a:t>function</a:t>
                </a:r>
                <a:r>
                  <a:rPr lang="cs-CZ" sz="1600" dirty="0"/>
                  <a:t> (</a:t>
                </a:r>
                <a:r>
                  <a:rPr lang="cs-CZ" sz="1600" dirty="0" err="1"/>
                  <a:t>we</a:t>
                </a:r>
                <a:r>
                  <a:rPr lang="cs-CZ" sz="1600" dirty="0"/>
                  <a:t> </a:t>
                </a:r>
                <a:r>
                  <a:rPr lang="cs-CZ" sz="1600" b="1" dirty="0" err="1"/>
                  <a:t>control</a:t>
                </a:r>
                <a:r>
                  <a:rPr lang="cs-CZ" sz="1600" dirty="0"/>
                  <a:t> these </a:t>
                </a:r>
                <a:r>
                  <a:rPr lang="cs-CZ" sz="1600" dirty="0" err="1"/>
                  <a:t>values</a:t>
                </a:r>
                <a:r>
                  <a:rPr lang="cs-CZ" sz="1600" dirty="0"/>
                  <a:t>).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600" dirty="0"/>
                  <a:t>Notes: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1600" dirty="0"/>
                  <a:t> </a:t>
                </a:r>
                <a:r>
                  <a:rPr lang="cs-CZ" sz="1400" dirty="0"/>
                  <a:t>(no </a:t>
                </a:r>
                <a:r>
                  <a:rPr lang="cs-CZ" sz="1400" dirty="0" err="1"/>
                  <a:t>cake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left-over</a:t>
                </a:r>
                <a:r>
                  <a:rPr lang="cs-CZ" sz="1400" dirty="0"/>
                  <a:t>, </a:t>
                </a:r>
                <a:r>
                  <a:rPr lang="cs-CZ" sz="1400" dirty="0" err="1"/>
                  <a:t>because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this</a:t>
                </a:r>
                <a:r>
                  <a:rPr lang="cs-CZ" sz="1400" dirty="0"/>
                  <a:t> </a:t>
                </a:r>
                <a:r>
                  <a:rPr lang="cs-CZ" sz="1400" dirty="0" err="1"/>
                  <a:t>is</a:t>
                </a:r>
                <a:r>
                  <a:rPr lang="cs-CZ" sz="1400" dirty="0"/>
                  <a:t> </a:t>
                </a:r>
                <a:r>
                  <a:rPr lang="cs-CZ" sz="1400" dirty="0" err="1"/>
                  <a:t>for</a:t>
                </a:r>
                <a:r>
                  <a:rPr lang="cs-CZ" sz="1400" dirty="0"/>
                  <a:t> </a:t>
                </a:r>
                <a:r>
                  <a:rPr lang="cs-CZ" sz="1400" dirty="0" err="1"/>
                  <a:t>sure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inefficient</a:t>
                </a:r>
                <a:r>
                  <a:rPr lang="cs-CZ" sz="1400" dirty="0"/>
                  <a:t>)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s-CZ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600" dirty="0"/>
                  <a:t> </a:t>
                </a:r>
                <a:r>
                  <a:rPr lang="cs-CZ" sz="1400" dirty="0"/>
                  <a:t>(no cake left-over, we </a:t>
                </a:r>
                <a:r>
                  <a:rPr lang="cs-CZ" sz="1400" dirty="0" err="1"/>
                  <a:t>eat</a:t>
                </a:r>
                <a:r>
                  <a:rPr lang="cs-CZ" sz="1400" dirty="0"/>
                  <a:t> </a:t>
                </a:r>
                <a:r>
                  <a:rPr lang="cs-CZ" sz="1400" dirty="0" err="1"/>
                  <a:t>the</a:t>
                </a:r>
                <a:r>
                  <a:rPr lang="cs-CZ" sz="1400" dirty="0"/>
                  <a:t> rest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</a:t>
                </a:r>
                <a:r>
                  <a:rPr lang="cs-CZ" sz="1400" dirty="0" err="1"/>
                  <a:t>the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cake</a:t>
                </a:r>
                <a:r>
                  <a:rPr lang="cs-CZ" sz="1400" dirty="0"/>
                  <a:t> in </a:t>
                </a:r>
                <a:r>
                  <a:rPr lang="cs-CZ" sz="1400" dirty="0" err="1"/>
                  <a:t>the</a:t>
                </a:r>
                <a:r>
                  <a:rPr lang="cs-CZ" sz="1400" dirty="0"/>
                  <a:t> last period)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cs-CZ" sz="1700" dirty="0"/>
              </a:p>
              <a:p>
                <a:pPr marL="0" indent="0">
                  <a:buNone/>
                </a:pPr>
                <a:r>
                  <a:rPr lang="cs-CZ" sz="1600" dirty="0"/>
                  <a:t>Value </a:t>
                </a:r>
                <a:r>
                  <a:rPr lang="cs-CZ" sz="1600" dirty="0" err="1"/>
                  <a:t>function</a:t>
                </a:r>
                <a:r>
                  <a:rPr lang="cs-CZ" sz="1600" dirty="0"/>
                  <a:t> (utility </a:t>
                </a:r>
                <a:r>
                  <a:rPr lang="cs-CZ" sz="1600" dirty="0" err="1"/>
                  <a:t>function</a:t>
                </a:r>
                <a:r>
                  <a:rPr lang="cs-CZ" sz="1600" dirty="0"/>
                  <a:t>):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60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cs-CZ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cs-CZ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cs-CZ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cs-CZ" sz="16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cs-CZ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sz="16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cs-CZ" sz="1600" dirty="0"/>
              </a:p>
              <a:p>
                <a:pPr marL="0" indent="0">
                  <a:buNone/>
                </a:pPr>
                <a:r>
                  <a:rPr lang="cs-CZ" sz="1600" dirty="0"/>
                  <a:t>And </a:t>
                </a:r>
                <a:r>
                  <a:rPr lang="cs-CZ" sz="1600" dirty="0" err="1"/>
                  <a:t>constraints</a:t>
                </a:r>
                <a:r>
                  <a:rPr lang="cs-CZ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sz="1600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s-CZ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1600" dirty="0"/>
                  <a:t>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cs-CZ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s-CZ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1600" dirty="0"/>
                  <a:t>	 </a:t>
                </a:r>
              </a:p>
              <a:p>
                <a:pPr marL="0" indent="0">
                  <a:buNone/>
                </a:pPr>
                <a:r>
                  <a:rPr lang="cs-CZ" sz="1600" dirty="0" err="1"/>
                  <a:t>The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constraints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be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summed</a:t>
                </a:r>
                <a:r>
                  <a:rPr lang="cs-CZ" sz="1600" dirty="0"/>
                  <a:t> to yield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cs-CZ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cs-CZ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cs-CZ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6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cs-CZ" sz="1600" dirty="0"/>
              </a:p>
              <a:p>
                <a:pPr marL="0" indent="0">
                  <a:buNone/>
                </a:pPr>
                <a:r>
                  <a:rPr lang="cs-CZ" sz="1200" dirty="0" err="1"/>
                  <a:t>It</a:t>
                </a:r>
                <a:r>
                  <a:rPr lang="cs-CZ" sz="1200" dirty="0"/>
                  <a:t> </a:t>
                </a:r>
                <a:r>
                  <a:rPr lang="cs-CZ" sz="1200" dirty="0" err="1"/>
                  <a:t>is</a:t>
                </a:r>
                <a:r>
                  <a:rPr lang="cs-CZ" sz="1200" dirty="0"/>
                  <a:t> </a:t>
                </a:r>
                <a:r>
                  <a:rPr lang="cs-CZ" sz="1200" dirty="0" err="1"/>
                  <a:t>an</a:t>
                </a:r>
                <a:r>
                  <a:rPr lang="cs-CZ" sz="1200" dirty="0"/>
                  <a:t> </a:t>
                </a:r>
                <a:r>
                  <a:rPr lang="cs-CZ" sz="1200" dirty="0" err="1"/>
                  <a:t>optimization</a:t>
                </a:r>
                <a:r>
                  <a:rPr lang="cs-CZ" sz="1200" dirty="0"/>
                  <a:t> on a </a:t>
                </a:r>
                <a:r>
                  <a:rPr lang="cs-CZ" sz="1200" dirty="0" err="1"/>
                  <a:t>closed</a:t>
                </a:r>
                <a:r>
                  <a:rPr lang="cs-CZ" sz="1200" dirty="0"/>
                  <a:t> </a:t>
                </a:r>
                <a:r>
                  <a:rPr lang="cs-CZ" sz="1200" dirty="0" err="1"/>
                  <a:t>subset</a:t>
                </a:r>
                <a:r>
                  <a:rPr lang="cs-CZ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2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cs-CZ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cs-CZ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cs-CZ" sz="12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cs-CZ" sz="1200" dirty="0"/>
                  <a:t>. </a:t>
                </a:r>
                <a:r>
                  <a:rPr lang="cs-CZ" sz="1200" dirty="0" err="1"/>
                  <a:t>We</a:t>
                </a:r>
                <a:r>
                  <a:rPr lang="cs-CZ" sz="1200" dirty="0"/>
                  <a:t> </a:t>
                </a:r>
                <a:r>
                  <a:rPr lang="cs-CZ" sz="1200" dirty="0" err="1"/>
                  <a:t>can</a:t>
                </a:r>
                <a:r>
                  <a:rPr lang="cs-CZ" sz="1200" dirty="0"/>
                  <a:t> </a:t>
                </a:r>
                <a:r>
                  <a:rPr lang="cs-CZ" sz="1200" dirty="0" err="1"/>
                  <a:t>solve</a:t>
                </a:r>
                <a:r>
                  <a:rPr lang="cs-CZ" sz="1200" dirty="0"/>
                  <a:t> </a:t>
                </a:r>
                <a:r>
                  <a:rPr lang="cs-CZ" sz="1200" dirty="0" err="1"/>
                  <a:t>using</a:t>
                </a:r>
                <a:r>
                  <a:rPr lang="cs-CZ" sz="1200" dirty="0"/>
                  <a:t> </a:t>
                </a:r>
                <a:r>
                  <a:rPr lang="cs-CZ" sz="1200" dirty="0" err="1"/>
                  <a:t>Lagrangian</a:t>
                </a:r>
                <a:r>
                  <a:rPr lang="cs-CZ" sz="1200" dirty="0"/>
                  <a:t> </a:t>
                </a:r>
                <a:r>
                  <a:rPr lang="cs-CZ" sz="1200" dirty="0" err="1"/>
                  <a:t>method</a:t>
                </a:r>
                <a:r>
                  <a:rPr lang="cs-CZ" sz="1200" dirty="0"/>
                  <a:t>.</a:t>
                </a:r>
              </a:p>
              <a:p>
                <a:pPr marL="0" indent="0">
                  <a:buNone/>
                </a:pPr>
                <a:endParaRPr lang="cs-CZ" sz="1600" dirty="0"/>
              </a:p>
              <a:p>
                <a:pPr marL="0" indent="0">
                  <a:buNone/>
                </a:pPr>
                <a:r>
                  <a:rPr lang="cs-CZ" sz="1600" dirty="0" err="1"/>
                  <a:t>Lagrangian</a:t>
                </a:r>
                <a:r>
                  <a:rPr lang="cs-CZ" sz="16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s-CZ" sz="18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cs-CZ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cs-CZ" sz="1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cs-CZ" sz="1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cs-CZ" sz="1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17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1011678"/>
                <a:ext cx="8650224" cy="5674872"/>
              </a:xfrm>
              <a:blipFill>
                <a:blip r:embed="rId2"/>
                <a:stretch>
                  <a:fillRect l="-352" t="-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7021534" y="2174486"/>
                <a:ext cx="16460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1, 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534" y="2174486"/>
                <a:ext cx="164602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28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90624"/>
                <a:ext cx="5905500" cy="5495925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cs-CZ" sz="1800" dirty="0"/>
                  <a:t>Lagrangian: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cs-CZ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s-CZ" sz="20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cs-CZ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cs-CZ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cs-CZ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cs-CZ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cs-CZ" sz="1800" i="1">
                          <a:latin typeface="Cambria Math"/>
                        </a:rPr>
                        <m:t>−</m:t>
                      </m:r>
                      <m:r>
                        <a:rPr lang="cs-CZ" sz="1800" i="1">
                          <a:latin typeface="Cambria Math"/>
                        </a:rPr>
                        <m:t>𝜆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800" i="1">
                              <a:latin typeface="Cambria Math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cs-CZ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cs-CZ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cs-CZ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2000" dirty="0"/>
                  <a:t>These are </a:t>
                </a:r>
                <a:r>
                  <a:rPr lang="cs-CZ" sz="2000" dirty="0" err="1"/>
                  <a:t>four</a:t>
                </a:r>
                <a:r>
                  <a:rPr lang="cs-CZ" sz="2000" dirty="0"/>
                  <a:t> </a:t>
                </a:r>
                <a:r>
                  <a:rPr lang="cs-CZ" sz="2000" dirty="0" err="1"/>
                  <a:t>equations</a:t>
                </a:r>
                <a:r>
                  <a:rPr lang="cs-CZ" sz="2000" dirty="0"/>
                  <a:t> </a:t>
                </a:r>
                <a:r>
                  <a:rPr lang="cs-CZ" sz="2000" dirty="0" err="1"/>
                  <a:t>for</a:t>
                </a:r>
                <a:r>
                  <a:rPr lang="cs-CZ" sz="2000" dirty="0"/>
                  <a:t> </a:t>
                </a:r>
                <a:r>
                  <a:rPr lang="cs-CZ" sz="2000" dirty="0" err="1"/>
                  <a:t>four</a:t>
                </a:r>
                <a:r>
                  <a:rPr lang="cs-CZ" sz="2000" dirty="0"/>
                  <a:t> </a:t>
                </a:r>
                <a:r>
                  <a:rPr lang="cs-CZ" sz="2000" dirty="0" err="1"/>
                  <a:t>uknown</a:t>
                </a:r>
                <a:r>
                  <a:rPr lang="cs-CZ" sz="2000" dirty="0"/>
                  <a:t> </a:t>
                </a:r>
                <a:r>
                  <a:rPr lang="cs-CZ" sz="2000" dirty="0" err="1"/>
                  <a:t>variables</a:t>
                </a:r>
                <a:r>
                  <a:rPr lang="cs-CZ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2000" dirty="0"/>
                  <a:t> and </a:t>
                </a:r>
                <a14:m>
                  <m:oMath xmlns:m="http://schemas.openxmlformats.org/officeDocument/2006/math">
                    <m:r>
                      <a:rPr lang="cs-CZ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cs-CZ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2000" dirty="0"/>
                  <a:t>Let </a:t>
                </a:r>
                <a:r>
                  <a:rPr lang="cs-CZ" sz="2000" dirty="0" err="1"/>
                  <a:t>us</a:t>
                </a:r>
                <a:r>
                  <a:rPr lang="cs-CZ" sz="2000" dirty="0"/>
                  <a:t> </a:t>
                </a:r>
                <a:r>
                  <a:rPr lang="cs-CZ" sz="2000" dirty="0" err="1"/>
                  <a:t>solve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them</a:t>
                </a:r>
                <a:r>
                  <a:rPr lang="cs-CZ" sz="2000" dirty="0"/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cs-CZ" sz="1800" i="1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cs-CZ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cs-CZ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800" i="1">
                          <a:latin typeface="Cambria Math"/>
                        </a:rPr>
                        <m:t>+</m:t>
                      </m:r>
                      <m:r>
                        <a:rPr lang="cs-CZ" sz="1800" i="1">
                          <a:latin typeface="Cambria Math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800" i="1"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cs-CZ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cs-CZ" sz="1800" i="1">
                              <a:latin typeface="Cambria Math"/>
                            </a:rPr>
                            <m:t>1+</m:t>
                          </m:r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  <m:r>
                            <a:rPr lang="cs-CZ" sz="1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cs-CZ" sz="1800" i="1">
                              <a:latin typeface="Cambria Math"/>
                            </a:rPr>
                            <m:t>1+</m:t>
                          </m:r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  <m:r>
                            <a:rPr lang="cs-CZ" sz="1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cs-CZ" sz="1800" i="1">
                              <a:latin typeface="Cambria Math"/>
                            </a:rPr>
                            <m:t>1+</m:t>
                          </m:r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  <m:r>
                            <a:rPr lang="cs-CZ" sz="1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90624"/>
                <a:ext cx="5905500" cy="5495925"/>
              </a:xfrm>
              <a:blipFill>
                <a:blip r:embed="rId2"/>
                <a:stretch>
                  <a:fillRect l="-310" t="-9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/>
          <p:cNvSpPr txBox="1">
            <a:spLocks/>
          </p:cNvSpPr>
          <p:nvPr/>
        </p:nvSpPr>
        <p:spPr>
          <a:xfrm>
            <a:off x="628650" y="365127"/>
            <a:ext cx="7886700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 – </a:t>
            </a:r>
            <a:r>
              <a:rPr lang="cs-CZ" sz="2400" dirty="0" err="1"/>
              <a:t>classical</a:t>
            </a:r>
            <a:r>
              <a:rPr lang="cs-CZ" sz="2400" dirty="0"/>
              <a:t> (</a:t>
            </a:r>
            <a:r>
              <a:rPr lang="cs-CZ" sz="2400" dirty="0" err="1"/>
              <a:t>Lagrangian</a:t>
            </a:r>
            <a:r>
              <a:rPr lang="cs-CZ" sz="2400" dirty="0"/>
              <a:t>) </a:t>
            </a:r>
            <a:r>
              <a:rPr lang="cs-CZ" sz="2400" dirty="0" err="1"/>
              <a:t>solution</a:t>
            </a:r>
            <a:r>
              <a:rPr lang="cs-CZ" sz="2400" dirty="0"/>
              <a:t> </a:t>
            </a:r>
            <a:r>
              <a:rPr lang="cs-CZ" sz="2400" dirty="0">
                <a:solidFill>
                  <a:srgbClr val="FF0000"/>
                </a:solidFill>
              </a:rPr>
              <a:t>2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/>
              <p:cNvSpPr txBox="1"/>
              <p:nvPr/>
            </p:nvSpPr>
            <p:spPr>
              <a:xfrm>
                <a:off x="5903272" y="4528026"/>
                <a:ext cx="3240728" cy="143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cs-CZ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cs-CZ" sz="1400" b="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400" i="1">
                              <a:latin typeface="Cambria Math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sz="1400" b="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cs-CZ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cs-CZ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400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cs-CZ" sz="1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cs-CZ" sz="1400" b="0" i="1" smtClean="0">
                          <a:latin typeface="Cambria Math"/>
                        </a:rPr>
                        <m:t>=</m:t>
                      </m:r>
                      <m:r>
                        <a:rPr lang="cs-CZ" sz="1400" b="0" i="1" smtClean="0">
                          <a:latin typeface="Cambria Math"/>
                        </a:rPr>
                        <m:t>𝛽</m:t>
                      </m:r>
                      <m:sSup>
                        <m:sSup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4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cs-CZ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400" i="1"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cs-CZ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4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cs-CZ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1400" dirty="0"/>
              </a:p>
              <a:p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cs-CZ" sz="1400" dirty="0"/>
                  <a:t> – „</a:t>
                </a:r>
                <a:r>
                  <a:rPr lang="cs-CZ" sz="1400" dirty="0" err="1"/>
                  <a:t>present</a:t>
                </a:r>
                <a:r>
                  <a:rPr lang="cs-CZ" sz="1400" dirty="0"/>
                  <a:t> </a:t>
                </a:r>
                <a:r>
                  <a:rPr lang="cs-CZ" sz="1400" dirty="0" err="1"/>
                  <a:t>value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</a:t>
                </a:r>
                <a:r>
                  <a:rPr lang="cs-CZ" sz="1400" dirty="0" err="1"/>
                  <a:t>marginal</a:t>
                </a:r>
                <a:r>
                  <a:rPr lang="cs-CZ" sz="1400" dirty="0"/>
                  <a:t> utility“</a:t>
                </a:r>
              </a:p>
              <a:p>
                <a:endParaRPr lang="cs-CZ" sz="1400" i="1" dirty="0">
                  <a:latin typeface="Cambria Math"/>
                </a:endParaRPr>
              </a:p>
              <a:p>
                <a:r>
                  <a:rPr lang="cs-CZ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400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cs-CZ" sz="1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4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sz="1400" i="1">
                        <a:latin typeface="Cambria Math"/>
                      </a:rPr>
                      <m:t>=</m:t>
                    </m:r>
                    <m:r>
                      <a:rPr lang="cs-CZ" sz="1400" i="1">
                        <a:latin typeface="Cambria Math"/>
                      </a:rPr>
                      <m:t>𝛽</m:t>
                    </m:r>
                    <m:sSup>
                      <m:sSup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400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cs-CZ" sz="1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cs-CZ" sz="14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cs-CZ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sz="1400" dirty="0"/>
                  <a:t>(Euler </a:t>
                </a:r>
                <a:r>
                  <a:rPr lang="cs-CZ" sz="1400" dirty="0" err="1"/>
                  <a:t>equation</a:t>
                </a:r>
                <a:r>
                  <a:rPr lang="cs-CZ" sz="1400" dirty="0"/>
                  <a:t>)</a:t>
                </a:r>
                <a:endParaRPr lang="en-GB" sz="1400" dirty="0"/>
              </a:p>
            </p:txBody>
          </p:sp>
        </mc:Choice>
        <mc:Fallback xmlns=""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272" y="4528026"/>
                <a:ext cx="3240728" cy="1434752"/>
              </a:xfrm>
              <a:prstGeom prst="rect">
                <a:avLst/>
              </a:prstGeom>
              <a:blipFill>
                <a:blip r:embed="rId3"/>
                <a:stretch>
                  <a:fillRect l="-564" b="-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7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4524"/>
          </a:xfrm>
        </p:spPr>
        <p:txBody>
          <a:bodyPr>
            <a:normAutofit/>
          </a:bodyPr>
          <a:lstStyle/>
          <a:p>
            <a:r>
              <a:rPr lang="cs-CZ" sz="2400" dirty="0" err="1"/>
              <a:t>Example</a:t>
            </a:r>
            <a:r>
              <a:rPr lang="cs-CZ" sz="2400" dirty="0"/>
              <a:t>: </a:t>
            </a:r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, </a:t>
            </a:r>
            <a:r>
              <a:rPr lang="cs-CZ" sz="2400" dirty="0" err="1"/>
              <a:t>two</a:t>
            </a:r>
            <a:r>
              <a:rPr lang="cs-CZ" sz="2400" dirty="0"/>
              <a:t>-period – </a:t>
            </a:r>
            <a:r>
              <a:rPr lang="cs-CZ" sz="2400" b="1" dirty="0" err="1"/>
              <a:t>Belman</a:t>
            </a:r>
            <a:r>
              <a:rPr lang="cs-CZ" sz="2400" b="1" dirty="0"/>
              <a:t> </a:t>
            </a:r>
            <a:r>
              <a:rPr lang="cs-CZ" sz="2400" b="1" dirty="0" err="1"/>
              <a:t>equation</a:t>
            </a:r>
            <a:r>
              <a:rPr lang="cs-CZ" sz="2400" dirty="0"/>
              <a:t>    </a:t>
            </a:r>
            <a:r>
              <a:rPr lang="cs-CZ" sz="2400" dirty="0">
                <a:solidFill>
                  <a:srgbClr val="FF0000"/>
                </a:solidFill>
              </a:rPr>
              <a:t>1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11678"/>
                <a:ext cx="7886700" cy="567487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2000" b="0" dirty="0"/>
                  <a:t>Let </a:t>
                </a:r>
                <a:r>
                  <a:rPr lang="cs-CZ" sz="2000" b="0" dirty="0" err="1"/>
                  <a:t>us</a:t>
                </a:r>
                <a:r>
                  <a:rPr lang="cs-CZ" sz="2000" b="0" dirty="0"/>
                  <a:t> </a:t>
                </a:r>
                <a:r>
                  <a:rPr lang="cs-CZ" sz="2000" b="0" dirty="0" err="1"/>
                  <a:t>eat</a:t>
                </a:r>
                <a:r>
                  <a:rPr lang="cs-CZ" sz="2000" b="0" dirty="0"/>
                  <a:t> a </a:t>
                </a:r>
                <a:r>
                  <a:rPr lang="cs-CZ" sz="2000" b="0" dirty="0" err="1"/>
                  <a:t>cake</a:t>
                </a:r>
                <a:r>
                  <a:rPr lang="cs-CZ" sz="2000" b="0" dirty="0"/>
                  <a:t>! </a:t>
                </a:r>
                <a:r>
                  <a:rPr lang="cs-CZ" sz="2000" b="0" dirty="0" err="1"/>
                  <a:t>The</a:t>
                </a:r>
                <a:r>
                  <a:rPr lang="cs-CZ" sz="2000" b="0" dirty="0"/>
                  <a:t> </a:t>
                </a:r>
                <a:r>
                  <a:rPr lang="cs-CZ" sz="2000" b="0" dirty="0" err="1"/>
                  <a:t>initial</a:t>
                </a:r>
                <a:r>
                  <a:rPr lang="cs-CZ" sz="2000" b="0" dirty="0"/>
                  <a:t> </a:t>
                </a:r>
                <a:r>
                  <a:rPr lang="cs-CZ" sz="2000" b="0" dirty="0" err="1"/>
                  <a:t>size</a:t>
                </a:r>
                <a:r>
                  <a:rPr lang="cs-CZ" sz="2000" b="0" dirty="0"/>
                  <a:t> </a:t>
                </a:r>
                <a:r>
                  <a:rPr lang="cs-CZ" sz="2000" b="0" dirty="0" err="1"/>
                  <a:t>of</a:t>
                </a:r>
                <a:r>
                  <a:rPr lang="cs-CZ" sz="2000" b="0" dirty="0"/>
                  <a:t> </a:t>
                </a:r>
                <a:r>
                  <a:rPr lang="cs-CZ" sz="2000" b="0" dirty="0" err="1"/>
                  <a:t>cake</a:t>
                </a:r>
                <a:r>
                  <a:rPr lang="cs-CZ" sz="2000" b="0" dirty="0"/>
                  <a:t> </a:t>
                </a:r>
                <a:r>
                  <a:rPr lang="cs-CZ" sz="2000" b="0" dirty="0" err="1"/>
                  <a:t>is</a:t>
                </a:r>
                <a:r>
                  <a:rPr lang="cs-CZ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 sz="2000" b="0" i="0" smtClean="0">
                        <a:latin typeface="Cambria Math"/>
                      </a:rPr>
                      <m:t>. </m:t>
                    </m:r>
                  </m:oMath>
                </a14:m>
                <a:endParaRPr lang="cs-CZ" sz="2000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2000" b="0" dirty="0"/>
                  <a:t>Utility </a:t>
                </a:r>
                <a:r>
                  <a:rPr lang="cs-CZ" sz="2000" b="0" dirty="0" err="1"/>
                  <a:t>function</a:t>
                </a:r>
                <a:r>
                  <a:rPr lang="cs-CZ" sz="2000" b="0" dirty="0"/>
                  <a:t>: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200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cs-CZ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cs-CZ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20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cs-CZ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cs-CZ" sz="20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cs-CZ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sz="20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2000" dirty="0" err="1"/>
                  <a:t>subject</a:t>
                </a:r>
                <a:r>
                  <a:rPr lang="cs-CZ" sz="2000" dirty="0"/>
                  <a:t> to: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cs-CZ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cs-CZ" sz="2000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2000" dirty="0"/>
                  <a:t>and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sz="2000" dirty="0"/>
                  <a:t> - </a:t>
                </a:r>
                <a:r>
                  <a:rPr lang="cs-CZ" sz="2000" dirty="0" err="1"/>
                  <a:t>initial</a:t>
                </a:r>
                <a:r>
                  <a:rPr lang="cs-CZ" sz="2000" dirty="0"/>
                  <a:t> </a:t>
                </a:r>
                <a:r>
                  <a:rPr lang="cs-CZ" sz="2000" dirty="0" err="1"/>
                  <a:t>endowment</a:t>
                </a:r>
                <a:r>
                  <a:rPr lang="cs-CZ" sz="2000" dirty="0"/>
                  <a:t> (</a:t>
                </a:r>
                <a:r>
                  <a:rPr lang="cs-CZ" sz="2000" dirty="0" err="1"/>
                  <a:t>given</a:t>
                </a:r>
                <a:r>
                  <a:rPr lang="cs-CZ" sz="2000" dirty="0"/>
                  <a:t> </a:t>
                </a:r>
                <a:r>
                  <a:rPr lang="cs-CZ" sz="2000" dirty="0" err="1"/>
                  <a:t>size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of</a:t>
                </a:r>
                <a:r>
                  <a:rPr lang="cs-CZ" sz="2000" dirty="0"/>
                  <a:t> </a:t>
                </a:r>
                <a:r>
                  <a:rPr lang="cs-CZ" sz="2000" dirty="0" err="1"/>
                  <a:t>cake</a:t>
                </a:r>
                <a:r>
                  <a:rPr lang="cs-CZ" sz="2000" dirty="0"/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2000" dirty="0"/>
                  <a:t>and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cs-CZ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cs-CZ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cs-CZ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2000" dirty="0" err="1"/>
                  <a:t>We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want</a:t>
                </a:r>
                <a:r>
                  <a:rPr lang="cs-CZ" sz="2000" dirty="0"/>
                  <a:t> </a:t>
                </a:r>
                <a:r>
                  <a:rPr lang="cs-CZ" sz="2000" dirty="0" err="1"/>
                  <a:t>again</a:t>
                </a:r>
                <a:r>
                  <a:rPr lang="cs-CZ" sz="2000" dirty="0"/>
                  <a:t> to </a:t>
                </a:r>
                <a:r>
                  <a:rPr lang="cs-CZ" sz="2000" dirty="0" err="1"/>
                  <a:t>decide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about</a:t>
                </a:r>
                <a:r>
                  <a:rPr lang="cs-CZ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2000" dirty="0"/>
                  <a:t> to </a:t>
                </a:r>
                <a:r>
                  <a:rPr lang="cs-CZ" sz="2000" dirty="0" err="1"/>
                  <a:t>maximize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the</a:t>
                </a:r>
                <a:r>
                  <a:rPr lang="cs-CZ" sz="2000" dirty="0"/>
                  <a:t> utility </a:t>
                </a:r>
                <a:r>
                  <a:rPr lang="cs-CZ" sz="2000" dirty="0" err="1"/>
                  <a:t>function</a:t>
                </a:r>
                <a:r>
                  <a:rPr lang="cs-CZ" sz="200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2000" dirty="0"/>
                  <a:t>But, </a:t>
                </a:r>
                <a:r>
                  <a:rPr lang="cs-CZ" sz="2000" dirty="0" err="1"/>
                  <a:t>we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will</a:t>
                </a:r>
                <a:r>
                  <a:rPr lang="cs-CZ" sz="2000" dirty="0"/>
                  <a:t> </a:t>
                </a:r>
                <a:r>
                  <a:rPr lang="cs-CZ" sz="2000" dirty="0" err="1"/>
                  <a:t>proceed</a:t>
                </a:r>
                <a:r>
                  <a:rPr lang="cs-CZ" sz="2000" dirty="0"/>
                  <a:t> in a </a:t>
                </a:r>
                <a:r>
                  <a:rPr lang="cs-CZ" sz="2000" dirty="0" err="1"/>
                  <a:t>different</a:t>
                </a:r>
                <a:r>
                  <a:rPr lang="cs-CZ" sz="2000" dirty="0"/>
                  <a:t> </a:t>
                </a:r>
                <a:r>
                  <a:rPr lang="cs-CZ" sz="2000" dirty="0" err="1"/>
                  <a:t>way</a:t>
                </a:r>
                <a:r>
                  <a:rPr lang="cs-CZ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20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2000" b="1" dirty="0"/>
                  <a:t>Zero-period </a:t>
                </a:r>
                <a:r>
                  <a:rPr lang="cs-CZ" sz="2000" b="1" dirty="0" err="1"/>
                  <a:t>problem</a:t>
                </a:r>
                <a:endParaRPr lang="cs-CZ" sz="2000" b="1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2000" dirty="0" err="1"/>
                  <a:t>What</a:t>
                </a:r>
                <a:r>
                  <a:rPr lang="cs-CZ" sz="2000" dirty="0"/>
                  <a:t> </a:t>
                </a:r>
                <a:r>
                  <a:rPr lang="cs-CZ" sz="2000" dirty="0" err="1"/>
                  <a:t>is</a:t>
                </a:r>
                <a:r>
                  <a:rPr lang="cs-CZ" sz="2000" dirty="0"/>
                  <a:t> </a:t>
                </a:r>
                <a:r>
                  <a:rPr lang="cs-CZ" sz="2000" dirty="0" err="1"/>
                  <a:t>the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contribution</a:t>
                </a:r>
                <a:r>
                  <a:rPr lang="cs-CZ" sz="2000" dirty="0"/>
                  <a:t> to </a:t>
                </a:r>
                <a:r>
                  <a:rPr lang="cs-CZ" sz="2000" dirty="0" err="1"/>
                  <a:t>the</a:t>
                </a:r>
                <a:r>
                  <a:rPr lang="cs-CZ" sz="2000" dirty="0"/>
                  <a:t> (</a:t>
                </a:r>
                <a:r>
                  <a:rPr lang="cs-CZ" sz="2000" dirty="0" err="1"/>
                  <a:t>current</a:t>
                </a:r>
                <a:r>
                  <a:rPr lang="cs-CZ" sz="2000" dirty="0"/>
                  <a:t>) utility in </a:t>
                </a:r>
                <a:r>
                  <a:rPr lang="cs-CZ" sz="2000" u="sng" dirty="0" err="1"/>
                  <a:t>the</a:t>
                </a:r>
                <a:r>
                  <a:rPr lang="cs-CZ" sz="2000" u="sng" dirty="0"/>
                  <a:t> last</a:t>
                </a:r>
                <a:r>
                  <a:rPr lang="cs-CZ" sz="2000" dirty="0"/>
                  <a:t> period: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cs-CZ" sz="2000" i="1">
                          <a:latin typeface="Cambria Math"/>
                        </a:rPr>
                        <m:t>=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20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2000" dirty="0" err="1"/>
                  <a:t>Clearly</a:t>
                </a:r>
                <a:r>
                  <a:rPr lang="cs-CZ" sz="2000" dirty="0"/>
                  <a:t>, in </a:t>
                </a:r>
                <a:r>
                  <a:rPr lang="cs-CZ" sz="2000" dirty="0" err="1"/>
                  <a:t>the</a:t>
                </a:r>
                <a:r>
                  <a:rPr lang="cs-CZ" sz="2000" dirty="0"/>
                  <a:t> last period </a:t>
                </a:r>
                <a:r>
                  <a:rPr lang="cs-CZ" sz="2000" dirty="0" err="1"/>
                  <a:t>we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will</a:t>
                </a:r>
                <a:r>
                  <a:rPr lang="cs-CZ" sz="2000" dirty="0"/>
                  <a:t> </a:t>
                </a:r>
                <a:r>
                  <a:rPr lang="cs-CZ" sz="2000" dirty="0" err="1"/>
                  <a:t>eat</a:t>
                </a:r>
                <a:r>
                  <a:rPr lang="cs-CZ" sz="2000" dirty="0"/>
                  <a:t> </a:t>
                </a:r>
                <a:r>
                  <a:rPr lang="cs-CZ" sz="2000" dirty="0" err="1"/>
                  <a:t>the</a:t>
                </a:r>
                <a:r>
                  <a:rPr lang="cs-CZ" sz="2000" dirty="0"/>
                  <a:t> rest </a:t>
                </a:r>
                <a:r>
                  <a:rPr lang="cs-CZ" sz="2000" dirty="0" err="1"/>
                  <a:t>of</a:t>
                </a:r>
                <a:r>
                  <a:rPr lang="cs-CZ" sz="2000" dirty="0"/>
                  <a:t> </a:t>
                </a:r>
                <a:r>
                  <a:rPr lang="cs-CZ" sz="2000" dirty="0" err="1"/>
                  <a:t>the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cake</a:t>
                </a:r>
                <a:r>
                  <a:rPr lang="cs-CZ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2000" dirty="0"/>
                  <a:t> and </a:t>
                </a:r>
                <a:r>
                  <a:rPr lang="cs-CZ" sz="2000" dirty="0" err="1"/>
                  <a:t>gain</a:t>
                </a:r>
                <a:r>
                  <a:rPr lang="cs-CZ" sz="2000" dirty="0"/>
                  <a:t> </a:t>
                </a:r>
                <a:r>
                  <a:rPr lang="cs-CZ" sz="2000" dirty="0" err="1"/>
                  <a:t>current</a:t>
                </a:r>
                <a:r>
                  <a:rPr lang="cs-CZ" sz="2000" dirty="0"/>
                  <a:t> </a:t>
                </a:r>
                <a:r>
                  <a:rPr lang="cs-CZ" sz="2000" dirty="0" err="1"/>
                  <a:t>untility</a:t>
                </a:r>
                <a:r>
                  <a:rPr lang="cs-CZ" sz="2000" dirty="0"/>
                  <a:t> </a:t>
                </a:r>
                <a14:m>
                  <m:oMath xmlns:m="http://schemas.openxmlformats.org/officeDocument/2006/math">
                    <m:r>
                      <a:rPr lang="cs-CZ" sz="20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0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cs-CZ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sz="2000" dirty="0"/>
                  <a:t>. </a:t>
                </a: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11678"/>
                <a:ext cx="7886700" cy="5674872"/>
              </a:xfrm>
              <a:blipFill>
                <a:blip r:embed="rId2"/>
                <a:stretch>
                  <a:fillRect l="-696" t="-3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29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4524"/>
          </a:xfrm>
        </p:spPr>
        <p:txBody>
          <a:bodyPr>
            <a:normAutofit/>
          </a:bodyPr>
          <a:lstStyle/>
          <a:p>
            <a:r>
              <a:rPr lang="cs-CZ" sz="2400" dirty="0" err="1"/>
              <a:t>Example</a:t>
            </a:r>
            <a:r>
              <a:rPr lang="cs-CZ" sz="2400" dirty="0"/>
              <a:t>: </a:t>
            </a:r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, </a:t>
            </a:r>
            <a:r>
              <a:rPr lang="cs-CZ" sz="2400" dirty="0" err="1"/>
              <a:t>two</a:t>
            </a:r>
            <a:r>
              <a:rPr lang="cs-CZ" sz="2400" dirty="0"/>
              <a:t>-period – </a:t>
            </a:r>
            <a:r>
              <a:rPr lang="cs-CZ" sz="2400" dirty="0" err="1"/>
              <a:t>Belman</a:t>
            </a:r>
            <a:r>
              <a:rPr lang="cs-CZ" sz="2400" dirty="0"/>
              <a:t> </a:t>
            </a:r>
            <a:r>
              <a:rPr lang="cs-CZ" sz="2400" dirty="0" err="1"/>
              <a:t>equation</a:t>
            </a:r>
            <a:r>
              <a:rPr lang="cs-CZ" sz="2400" dirty="0"/>
              <a:t>    </a:t>
            </a:r>
            <a:r>
              <a:rPr lang="cs-CZ" sz="2400" dirty="0">
                <a:solidFill>
                  <a:srgbClr val="FF0000"/>
                </a:solidFill>
              </a:rPr>
              <a:t>2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165188" y="2854364"/>
                <a:ext cx="5108271" cy="384471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2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sz="20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cs-CZ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2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sz="20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cs-CZ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cs-CZ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2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sz="20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cs-CZ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2000" dirty="0" err="1"/>
                  <a:t>We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want</a:t>
                </a:r>
                <a:r>
                  <a:rPr lang="cs-CZ" sz="2000" dirty="0"/>
                  <a:t> to </a:t>
                </a:r>
                <a:r>
                  <a:rPr lang="cs-CZ" sz="2000" dirty="0" err="1"/>
                  <a:t>maximize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this</a:t>
                </a:r>
                <a:r>
                  <a:rPr lang="cs-CZ" sz="2000" dirty="0"/>
                  <a:t> </a:t>
                </a:r>
                <a:r>
                  <a:rPr lang="cs-CZ" sz="2000" b="1" dirty="0" err="1"/>
                  <a:t>value</a:t>
                </a:r>
                <a:r>
                  <a:rPr lang="cs-CZ" sz="2000" b="1" dirty="0"/>
                  <a:t> </a:t>
                </a:r>
                <a:r>
                  <a:rPr lang="cs-CZ" sz="2000" b="1" dirty="0" err="1"/>
                  <a:t>function</a:t>
                </a:r>
                <a:r>
                  <a:rPr lang="cs-CZ" sz="2000" b="1" dirty="0"/>
                  <a:t> </a:t>
                </a:r>
                <a:r>
                  <a:rPr lang="cs-CZ" sz="2000" dirty="0"/>
                  <a:t>by controlling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cs-CZ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200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sz="1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6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cs-CZ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sz="16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cs-CZ" sz="1800" i="1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cs-CZ" sz="1800" i="1">
                              <a:latin typeface="Cambria Math"/>
                            </a:rPr>
                            <m:t>1+</m:t>
                          </m:r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</m:den>
                      </m:f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1800" i="1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cs-CZ" sz="1800" i="1">
                              <a:latin typeface="Cambria Math"/>
                            </a:rPr>
                            <m:t>1+</m:t>
                          </m:r>
                          <m:r>
                            <a:rPr lang="cs-CZ" sz="1800" i="1">
                              <a:latin typeface="Cambria Math"/>
                            </a:rPr>
                            <m:t>𝛽</m:t>
                          </m:r>
                        </m:den>
                      </m:f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2000" i="1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2000" i="1">
                          <a:latin typeface="Cambria Math"/>
                        </a:rPr>
                        <m:t>=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cs-CZ" sz="20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2000" i="1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2000" i="1">
                          <a:latin typeface="Cambria Math"/>
                        </a:rPr>
                        <m:t>+</m:t>
                      </m:r>
                      <m:r>
                        <a:rPr lang="cs-CZ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000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sz="20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2000" i="1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2400" i="1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2000" i="1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188" y="2854364"/>
                <a:ext cx="5108271" cy="3844712"/>
              </a:xfrm>
              <a:blipFill>
                <a:blip r:embed="rId2"/>
                <a:stretch>
                  <a:fillRect l="-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5355771" y="2695481"/>
                <a:ext cx="3788229" cy="3598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Or </a:t>
                </a:r>
                <a:r>
                  <a:rPr lang="cs-CZ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equivalently</a:t>
                </a:r>
                <a:r>
                  <a:rPr lang="cs-CZ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  <a:endParaRPr lang="cs-CZ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cs-CZ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sz="16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cs-CZ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sz="16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6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6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6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cs-CZ" sz="16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6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6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6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6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cs-CZ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16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16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sz="16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cs-CZ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cs-CZ" sz="16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cs-CZ" sz="16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cs-CZ" sz="16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6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</a:t>
                </a:r>
                <a:r>
                  <a:rPr lang="cs-CZ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want</a:t>
                </a:r>
                <a:r>
                  <a:rPr lang="cs-CZ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to </a:t>
                </a:r>
                <a:r>
                  <a:rPr lang="cs-CZ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maximize</a:t>
                </a:r>
                <a:r>
                  <a:rPr lang="cs-CZ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cs-CZ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this</a:t>
                </a:r>
                <a:r>
                  <a:rPr lang="cs-CZ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cs-CZ" sz="16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value</a:t>
                </a:r>
                <a:r>
                  <a:rPr lang="cs-CZ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cs-CZ" sz="16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function</a:t>
                </a:r>
                <a:r>
                  <a:rPr lang="cs-CZ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cs-CZ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by controlling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cs-CZ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cs-CZ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cs-CZ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cs-CZ" sz="1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cs-CZ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lang="cs-CZ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cs-CZ" sz="12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cs-CZ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 sz="1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den>
                      </m:f>
                      <m:sSub>
                        <m:sSub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 sz="1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den>
                      </m:f>
                      <m:sSub>
                        <m:sSub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771" y="2695481"/>
                <a:ext cx="3788229" cy="3598549"/>
              </a:xfrm>
              <a:prstGeom prst="rect">
                <a:avLst/>
              </a:prstGeom>
              <a:blipFill>
                <a:blip r:embed="rId3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élník 4"/>
              <p:cNvSpPr/>
              <p:nvPr/>
            </p:nvSpPr>
            <p:spPr>
              <a:xfrm>
                <a:off x="150312" y="890854"/>
                <a:ext cx="8843376" cy="1950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b="1" dirty="0" err="1"/>
                  <a:t>One</a:t>
                </a:r>
                <a:r>
                  <a:rPr lang="cs-CZ" b="1" dirty="0"/>
                  <a:t>-period </a:t>
                </a:r>
                <a:r>
                  <a:rPr lang="cs-CZ" b="1" dirty="0" err="1"/>
                  <a:t>problem</a:t>
                </a:r>
                <a:endParaRPr lang="cs-CZ" b="1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dirty="0" err="1"/>
                  <a:t>What</a:t>
                </a:r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dirty="0" err="1"/>
                  <a:t>contribution</a:t>
                </a:r>
                <a:r>
                  <a:rPr lang="cs-CZ" dirty="0"/>
                  <a:t> to </a:t>
                </a:r>
                <a:r>
                  <a:rPr lang="cs-CZ" dirty="0" err="1"/>
                  <a:t>the</a:t>
                </a:r>
                <a:r>
                  <a:rPr lang="cs-CZ" dirty="0"/>
                  <a:t> (</a:t>
                </a:r>
                <a:r>
                  <a:rPr lang="cs-CZ" dirty="0" err="1"/>
                  <a:t>current</a:t>
                </a:r>
                <a:r>
                  <a:rPr lang="cs-CZ" dirty="0"/>
                  <a:t>) utility in </a:t>
                </a:r>
                <a:r>
                  <a:rPr lang="cs-CZ" u="sng" dirty="0" err="1"/>
                  <a:t>the</a:t>
                </a:r>
                <a:r>
                  <a:rPr lang="cs-CZ" u="sng" dirty="0"/>
                  <a:t> last </a:t>
                </a:r>
                <a:r>
                  <a:rPr lang="cs-CZ" u="sng" dirty="0" err="1"/>
                  <a:t>two</a:t>
                </a:r>
                <a:r>
                  <a:rPr lang="cs-CZ" dirty="0"/>
                  <a:t> </a:t>
                </a:r>
                <a:r>
                  <a:rPr lang="cs-CZ" dirty="0" err="1"/>
                  <a:t>periods</a:t>
                </a:r>
                <a:r>
                  <a:rPr lang="cs-CZ" dirty="0"/>
                  <a:t>: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cs-CZ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dirty="0" err="1"/>
                  <a:t>We</a:t>
                </a:r>
                <a:r>
                  <a:rPr lang="cs-CZ" dirty="0"/>
                  <a:t> </a:t>
                </a:r>
                <a:r>
                  <a:rPr lang="cs-CZ" dirty="0" err="1"/>
                  <a:t>want</a:t>
                </a:r>
                <a:r>
                  <a:rPr lang="cs-CZ" dirty="0"/>
                  <a:t> to </a:t>
                </a:r>
                <a:r>
                  <a:rPr lang="cs-CZ" dirty="0" err="1"/>
                  <a:t>maximize</a:t>
                </a:r>
                <a:r>
                  <a:rPr lang="cs-CZ" dirty="0"/>
                  <a:t> </a:t>
                </a:r>
                <a:r>
                  <a:rPr lang="cs-CZ" dirty="0" err="1"/>
                  <a:t>the</a:t>
                </a:r>
                <a:r>
                  <a:rPr lang="cs-CZ" dirty="0"/>
                  <a:t> „</a:t>
                </a:r>
                <a:r>
                  <a:rPr lang="cs-CZ" i="1" dirty="0" err="1"/>
                  <a:t>contribution</a:t>
                </a:r>
                <a:r>
                  <a:rPr lang="cs-CZ" i="1" dirty="0"/>
                  <a:t> to (</a:t>
                </a:r>
                <a:r>
                  <a:rPr lang="cs-CZ" i="1" dirty="0" err="1"/>
                  <a:t>current</a:t>
                </a:r>
                <a:r>
                  <a:rPr lang="cs-CZ" i="1" dirty="0"/>
                  <a:t>) utility in </a:t>
                </a:r>
                <a:r>
                  <a:rPr lang="cs-CZ" i="1" u="sng" dirty="0" err="1"/>
                  <a:t>the</a:t>
                </a:r>
                <a:r>
                  <a:rPr lang="cs-CZ" i="1" u="sng" dirty="0"/>
                  <a:t> last </a:t>
                </a:r>
                <a:r>
                  <a:rPr lang="cs-CZ" i="1" u="sng" dirty="0" err="1"/>
                  <a:t>two</a:t>
                </a:r>
                <a:r>
                  <a:rPr lang="cs-CZ" i="1" dirty="0"/>
                  <a:t> </a:t>
                </a:r>
                <a:r>
                  <a:rPr lang="cs-CZ" i="1" dirty="0" err="1"/>
                  <a:t>periods</a:t>
                </a:r>
                <a:r>
                  <a:rPr lang="cs-CZ" i="1" dirty="0"/>
                  <a:t>“</a:t>
                </a:r>
                <a:r>
                  <a:rPr lang="cs-CZ" dirty="0"/>
                  <a:t> </a:t>
                </a:r>
                <a:br>
                  <a:rPr lang="cs-CZ" dirty="0"/>
                </a:br>
                <a:r>
                  <a:rPr lang="cs-CZ" dirty="0"/>
                  <a:t>– </a:t>
                </a:r>
                <a:r>
                  <a:rPr lang="cs-CZ" dirty="0" err="1"/>
                  <a:t>the</a:t>
                </a:r>
                <a:r>
                  <a:rPr lang="cs-CZ" dirty="0"/>
                  <a:t> </a:t>
                </a:r>
                <a:r>
                  <a:rPr lang="cs-CZ" b="1" dirty="0" err="1"/>
                  <a:t>value</a:t>
                </a:r>
                <a:r>
                  <a:rPr lang="cs-CZ" b="1" dirty="0"/>
                  <a:t> </a:t>
                </a:r>
                <a:r>
                  <a:rPr lang="cs-CZ" b="1" dirty="0" err="1"/>
                  <a:t>function</a:t>
                </a:r>
                <a:r>
                  <a:rPr lang="cs-CZ" dirty="0"/>
                  <a:t>. </a:t>
                </a:r>
              </a:p>
            </p:txBody>
          </p:sp>
        </mc:Choice>
        <mc:Fallback xmlns="">
          <p:sp>
            <p:nvSpPr>
              <p:cNvPr id="5" name="Obdélní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2" y="890854"/>
                <a:ext cx="8843376" cy="1950983"/>
              </a:xfrm>
              <a:prstGeom prst="rect">
                <a:avLst/>
              </a:prstGeom>
              <a:blipFill>
                <a:blip r:embed="rId4"/>
                <a:stretch>
                  <a:fillRect l="-621" b="-2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élník 5"/>
              <p:cNvSpPr/>
              <p:nvPr/>
            </p:nvSpPr>
            <p:spPr>
              <a:xfrm>
                <a:off x="7048861" y="890854"/>
                <a:ext cx="1944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cs-CZ" i="1">
                          <a:latin typeface="Cambria Math"/>
                        </a:rPr>
                        <m:t>=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bdélní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861" y="890854"/>
                <a:ext cx="1944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39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4524"/>
          </a:xfrm>
        </p:spPr>
        <p:txBody>
          <a:bodyPr>
            <a:normAutofit/>
          </a:bodyPr>
          <a:lstStyle/>
          <a:p>
            <a:r>
              <a:rPr lang="cs-CZ" sz="2400" dirty="0" err="1"/>
              <a:t>Example</a:t>
            </a:r>
            <a:r>
              <a:rPr lang="cs-CZ" sz="2400" dirty="0"/>
              <a:t>: </a:t>
            </a:r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, </a:t>
            </a:r>
            <a:r>
              <a:rPr lang="cs-CZ" sz="2400" dirty="0" err="1"/>
              <a:t>two</a:t>
            </a:r>
            <a:r>
              <a:rPr lang="cs-CZ" sz="2400" dirty="0"/>
              <a:t>-period – </a:t>
            </a:r>
            <a:r>
              <a:rPr lang="cs-CZ" sz="2400" dirty="0" err="1"/>
              <a:t>Belman</a:t>
            </a:r>
            <a:r>
              <a:rPr lang="cs-CZ" sz="2400" dirty="0"/>
              <a:t> </a:t>
            </a:r>
            <a:r>
              <a:rPr lang="cs-CZ" sz="2400" dirty="0" err="1"/>
              <a:t>equation</a:t>
            </a:r>
            <a:r>
              <a:rPr lang="cs-CZ" sz="2400" dirty="0"/>
              <a:t>    </a:t>
            </a:r>
            <a:r>
              <a:rPr lang="cs-CZ" sz="2400" dirty="0">
                <a:solidFill>
                  <a:srgbClr val="FF0000"/>
                </a:solidFill>
              </a:rPr>
              <a:t>4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876212"/>
                <a:ext cx="7101417" cy="567487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2000" b="1" dirty="0"/>
                  <a:t>Zero-period </a:t>
                </a:r>
                <a:r>
                  <a:rPr lang="cs-CZ" sz="2000" b="1" dirty="0" err="1"/>
                  <a:t>problem</a:t>
                </a:r>
                <a:r>
                  <a:rPr lang="cs-CZ" sz="2000" b="1" dirty="0"/>
                  <a:t> -  </a:t>
                </a:r>
                <a:r>
                  <a:rPr lang="cs-CZ" sz="2000" dirty="0" err="1"/>
                  <a:t>value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function</a:t>
                </a:r>
                <a:r>
                  <a:rPr lang="cs-CZ" sz="2000" dirty="0"/>
                  <a:t> in </a:t>
                </a:r>
                <a:r>
                  <a:rPr lang="cs-CZ" sz="2000" u="sng" dirty="0" err="1"/>
                  <a:t>the</a:t>
                </a:r>
                <a:r>
                  <a:rPr lang="cs-CZ" sz="2000" u="sng" dirty="0"/>
                  <a:t> last</a:t>
                </a:r>
                <a:r>
                  <a:rPr lang="cs-CZ" sz="2000" dirty="0"/>
                  <a:t> period: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cs-CZ" sz="2000" b="0" i="1" smtClean="0">
                          <a:latin typeface="Cambria Math"/>
                        </a:rPr>
                        <m:t>=</m:t>
                      </m:r>
                      <m:r>
                        <a:rPr lang="cs-CZ" sz="20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2000" b="1" dirty="0" err="1"/>
                  <a:t>One</a:t>
                </a:r>
                <a:r>
                  <a:rPr lang="cs-CZ" sz="2000" b="1" dirty="0"/>
                  <a:t>-period </a:t>
                </a:r>
                <a:r>
                  <a:rPr lang="cs-CZ" sz="2000" b="1" dirty="0" err="1"/>
                  <a:t>problem</a:t>
                </a:r>
                <a:r>
                  <a:rPr lang="cs-CZ" sz="2000" b="1" dirty="0"/>
                  <a:t> -  </a:t>
                </a:r>
                <a:r>
                  <a:rPr lang="cs-CZ" sz="2000" dirty="0" err="1"/>
                  <a:t>value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function</a:t>
                </a:r>
                <a:r>
                  <a:rPr lang="cs-CZ" sz="2000" dirty="0"/>
                  <a:t> in </a:t>
                </a:r>
                <a:r>
                  <a:rPr lang="cs-CZ" sz="2000" u="sng" dirty="0" err="1"/>
                  <a:t>the</a:t>
                </a:r>
                <a:r>
                  <a:rPr lang="cs-CZ" sz="2000" u="sng" dirty="0"/>
                  <a:t> last </a:t>
                </a:r>
                <a:r>
                  <a:rPr lang="cs-CZ" sz="2000" u="sng" dirty="0" err="1"/>
                  <a:t>two</a:t>
                </a:r>
                <a:r>
                  <a:rPr lang="cs-CZ" sz="2000" dirty="0"/>
                  <a:t> </a:t>
                </a:r>
                <a:r>
                  <a:rPr lang="cs-CZ" sz="2000" dirty="0" err="1"/>
                  <a:t>periods</a:t>
                </a:r>
                <a:r>
                  <a:rPr lang="cs-CZ" sz="2000" dirty="0"/>
                  <a:t>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9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19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cs-CZ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9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9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1900" i="1">
                          <a:latin typeface="Cambria Math"/>
                        </a:rPr>
                        <m:t>=</m:t>
                      </m:r>
                      <m:r>
                        <a:rPr lang="cs-CZ" sz="19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9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cs-CZ" sz="19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900" i="1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sSub>
                            <m:sSubPr>
                              <m:ctrlPr>
                                <a:rPr lang="cs-CZ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9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9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1900" i="1">
                          <a:latin typeface="Cambria Math"/>
                        </a:rPr>
                        <m:t>+</m:t>
                      </m:r>
                      <m:r>
                        <a:rPr lang="cs-CZ" sz="1900" b="0" i="1" smtClean="0">
                          <a:latin typeface="Cambria Math"/>
                        </a:rPr>
                        <m:t>𝛽</m:t>
                      </m:r>
                      <m:r>
                        <a:rPr lang="cs-CZ" sz="19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900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sz="19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900" i="1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sSub>
                            <m:sSubPr>
                              <m:ctrlPr>
                                <a:rPr lang="cs-CZ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9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9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2200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7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17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7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7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17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700" i="1">
                              <a:latin typeface="Cambria Math"/>
                            </a:rPr>
                            <m:t>1+</m:t>
                          </m:r>
                          <m:r>
                            <a:rPr lang="cs-CZ" sz="1700" i="1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cs-CZ" sz="17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7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7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1700" i="1">
                          <a:latin typeface="Cambria Math"/>
                        </a:rPr>
                        <m:t>+</m:t>
                      </m:r>
                      <m:r>
                        <a:rPr lang="cs-CZ" sz="17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7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cs-CZ" sz="17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700" i="1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r>
                        <a:rPr lang="cs-CZ" sz="1700" i="1">
                          <a:latin typeface="Cambria Math"/>
                        </a:rPr>
                        <m:t>+</m:t>
                      </m:r>
                      <m:r>
                        <a:rPr lang="cs-CZ" sz="1700" i="1">
                          <a:latin typeface="Cambria Math"/>
                        </a:rPr>
                        <m:t>𝛽</m:t>
                      </m:r>
                      <m:r>
                        <a:rPr lang="cs-CZ" sz="17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700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sz="17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700" i="1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cs-CZ" sz="2000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2000" b="1" dirty="0" err="1"/>
                  <a:t>Two</a:t>
                </a:r>
                <a:r>
                  <a:rPr lang="cs-CZ" sz="2000" b="1" dirty="0"/>
                  <a:t>-period </a:t>
                </a:r>
                <a:r>
                  <a:rPr lang="cs-CZ" sz="2000" b="1" dirty="0" err="1"/>
                  <a:t>problem</a:t>
                </a:r>
                <a:endParaRPr lang="cs-CZ" sz="2000" b="1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2000" dirty="0" err="1"/>
                  <a:t>Value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function</a:t>
                </a:r>
                <a:r>
                  <a:rPr lang="cs-CZ" sz="2000" dirty="0"/>
                  <a:t> </a:t>
                </a:r>
                <a:r>
                  <a:rPr lang="cs-CZ" sz="2000" dirty="0" err="1"/>
                  <a:t>of</a:t>
                </a:r>
                <a:r>
                  <a:rPr lang="cs-CZ" sz="2000" dirty="0"/>
                  <a:t> </a:t>
                </a:r>
                <a:r>
                  <a:rPr lang="cs-CZ" sz="2000" dirty="0" err="1"/>
                  <a:t>the</a:t>
                </a:r>
                <a:r>
                  <a:rPr lang="cs-CZ" sz="2000" dirty="0"/>
                  <a:t> </a:t>
                </a:r>
                <a:r>
                  <a:rPr lang="cs-CZ" sz="2000" dirty="0" err="1"/>
                  <a:t>two</a:t>
                </a:r>
                <a:r>
                  <a:rPr lang="cs-CZ" sz="2000" dirty="0"/>
                  <a:t>-period </a:t>
                </a:r>
                <a:r>
                  <a:rPr lang="cs-CZ" sz="2000" dirty="0" err="1"/>
                  <a:t>problem</a:t>
                </a:r>
                <a:r>
                  <a:rPr lang="cs-CZ" sz="2000" dirty="0"/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cs-CZ" sz="20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sz="200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cs-CZ" sz="20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2000" b="0" i="1" smtClean="0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cs-CZ" sz="20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cs-CZ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cs-CZ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sz="2000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cs-CZ" sz="2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000" b="0" i="1" smtClean="0">
                              <a:latin typeface="Cambria Math"/>
                            </a:rPr>
                            <m:t>𝛽</m:t>
                          </m:r>
                          <m:d>
                            <m:dPr>
                              <m:ctrlP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2000" i="1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cs-CZ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cs-CZ" sz="20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cs-CZ" sz="2000" i="1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cs-CZ" sz="2000" i="1">
                              <a:latin typeface="Cambria Math"/>
                            </a:rPr>
                            <m:t>1+</m:t>
                          </m:r>
                          <m:r>
                            <a:rPr lang="cs-CZ" sz="2000" i="1">
                              <a:latin typeface="Cambria Math"/>
                            </a:rPr>
                            <m:t>𝛽</m:t>
                          </m:r>
                          <m:r>
                            <a:rPr lang="cs-CZ" sz="2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2000" i="1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 </m:t>
                              </m:r>
                              <m:r>
                                <a:rPr lang="cs-CZ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cs-CZ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cs-CZ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  <m:r>
                            <a:rPr lang="cs-CZ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cs-CZ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cs-CZ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2000" i="1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1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2100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1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1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cs-CZ" sz="2100" i="1">
                          <a:latin typeface="Cambria Math"/>
                        </a:rPr>
                        <m:t>=</m:t>
                      </m:r>
                      <m:r>
                        <a:rPr lang="cs-CZ" sz="21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1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cs-CZ" sz="21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21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21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cs-CZ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21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21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cs-CZ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1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1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cs-CZ" sz="2100" i="1">
                          <a:latin typeface="Cambria Math"/>
                        </a:rPr>
                        <m:t>+</m:t>
                      </m:r>
                      <m:r>
                        <a:rPr lang="cs-CZ" sz="21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cs-CZ" sz="21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100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sz="21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21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21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cs-CZ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21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21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cs-CZ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1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1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cs-CZ" sz="21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21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cs-CZ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s-CZ" sz="21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cs-CZ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21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21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cs-CZ" sz="21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21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21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cs-CZ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21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21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cs-CZ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1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1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2100" i="1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2000" b="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876212"/>
                <a:ext cx="7101417" cy="5674872"/>
              </a:xfrm>
              <a:blipFill>
                <a:blip r:embed="rId2"/>
                <a:stretch>
                  <a:fillRect l="-429" t="-3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5786294" y="3622304"/>
                <a:ext cx="3320791" cy="2037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cs-CZ" sz="1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sz="1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cs-CZ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4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4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cs-CZ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4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4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4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cs-CZ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cs-CZ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sz="1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4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4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4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sz="1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  <m:d>
                            <m:dPr>
                              <m:ctrlP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sz="1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cs-CZ" sz="1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cs-CZ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sz="1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  <m:d>
                            <m:dPr>
                              <m:ctrlP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cs-CZ" sz="1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cs-CZ" sz="1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cs-CZ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 sz="1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+ </m:t>
                              </m:r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sz="1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294" y="3622304"/>
                <a:ext cx="3320791" cy="2037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4524"/>
          </a:xfrm>
        </p:spPr>
        <p:txBody>
          <a:bodyPr>
            <a:normAutofit/>
          </a:bodyPr>
          <a:lstStyle/>
          <a:p>
            <a:r>
              <a:rPr lang="cs-CZ" sz="2400" dirty="0" err="1"/>
              <a:t>Example</a:t>
            </a:r>
            <a:r>
              <a:rPr lang="cs-CZ" sz="2400" dirty="0"/>
              <a:t>: </a:t>
            </a:r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, </a:t>
            </a:r>
            <a:r>
              <a:rPr lang="cs-CZ" sz="2400" dirty="0" err="1"/>
              <a:t>two</a:t>
            </a:r>
            <a:r>
              <a:rPr lang="cs-CZ" sz="2400" dirty="0"/>
              <a:t>-period – </a:t>
            </a:r>
            <a:r>
              <a:rPr lang="cs-CZ" sz="2400" dirty="0" err="1"/>
              <a:t>Belman</a:t>
            </a:r>
            <a:r>
              <a:rPr lang="cs-CZ" sz="2400" dirty="0"/>
              <a:t> </a:t>
            </a:r>
            <a:r>
              <a:rPr lang="cs-CZ" sz="2400" dirty="0" err="1"/>
              <a:t>equation</a:t>
            </a:r>
            <a:r>
              <a:rPr lang="cs-CZ" sz="2400" dirty="0"/>
              <a:t>    </a:t>
            </a:r>
            <a:r>
              <a:rPr lang="cs-CZ" sz="2400" dirty="0">
                <a:solidFill>
                  <a:srgbClr val="FF0000"/>
                </a:solidFill>
              </a:rPr>
              <a:t>5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011678"/>
            <a:ext cx="8108950" cy="100338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cs-CZ" sz="1800" b="1" dirty="0"/>
              <a:t>We </a:t>
            </a:r>
            <a:r>
              <a:rPr lang="cs-CZ" sz="1800" b="1" dirty="0" err="1"/>
              <a:t>solved</a:t>
            </a:r>
            <a:r>
              <a:rPr lang="cs-CZ" sz="1800" b="1" dirty="0"/>
              <a:t> </a:t>
            </a:r>
            <a:r>
              <a:rPr lang="cs-CZ" sz="1800" b="1" dirty="0" err="1"/>
              <a:t>the</a:t>
            </a:r>
            <a:r>
              <a:rPr lang="cs-CZ" sz="1800" b="1" dirty="0"/>
              <a:t> </a:t>
            </a:r>
            <a:r>
              <a:rPr lang="cs-CZ" sz="1800" b="1" dirty="0" err="1"/>
              <a:t>problem</a:t>
            </a:r>
            <a:r>
              <a:rPr lang="cs-CZ" sz="1800" b="1" dirty="0"/>
              <a:t> by </a:t>
            </a:r>
            <a:r>
              <a:rPr lang="cs-CZ" sz="1800" b="1" dirty="0" err="1"/>
              <a:t>calculation</a:t>
            </a:r>
            <a:r>
              <a:rPr lang="cs-CZ" sz="1800" b="1" dirty="0"/>
              <a:t> </a:t>
            </a:r>
            <a:r>
              <a:rPr lang="cs-CZ" sz="1800" b="1" dirty="0" err="1"/>
              <a:t>of</a:t>
            </a:r>
            <a:r>
              <a:rPr lang="cs-CZ" sz="1800" b="1" dirty="0"/>
              <a:t> </a:t>
            </a:r>
            <a:r>
              <a:rPr lang="cs-CZ" sz="1800" b="1" dirty="0" err="1"/>
              <a:t>value</a:t>
            </a:r>
            <a:r>
              <a:rPr lang="cs-CZ" sz="1800" b="1" dirty="0"/>
              <a:t> </a:t>
            </a:r>
            <a:r>
              <a:rPr lang="cs-CZ" sz="1800" b="1" dirty="0" err="1"/>
              <a:t>function</a:t>
            </a:r>
            <a:r>
              <a:rPr lang="cs-CZ" sz="1800" b="1" dirty="0"/>
              <a:t> </a:t>
            </a:r>
            <a:r>
              <a:rPr lang="cs-CZ" sz="1800" b="1" dirty="0" err="1"/>
              <a:t>from</a:t>
            </a:r>
            <a:r>
              <a:rPr lang="cs-CZ" sz="1800" b="1" dirty="0"/>
              <a:t> </a:t>
            </a:r>
            <a:r>
              <a:rPr lang="cs-CZ" sz="1800" b="1" dirty="0" err="1"/>
              <a:t>zero</a:t>
            </a:r>
            <a:r>
              <a:rPr lang="cs-CZ" sz="1800" b="1" dirty="0"/>
              <a:t>-period </a:t>
            </a:r>
            <a:r>
              <a:rPr lang="cs-CZ" sz="1800" b="1" dirty="0" err="1"/>
              <a:t>problem</a:t>
            </a:r>
            <a:r>
              <a:rPr lang="cs-CZ" sz="1800" b="1" dirty="0"/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cs-CZ" sz="1800" dirty="0" err="1"/>
              <a:t>We</a:t>
            </a:r>
            <a:r>
              <a:rPr lang="cs-CZ" sz="1800" dirty="0"/>
              <a:t> </a:t>
            </a:r>
            <a:r>
              <a:rPr lang="cs-CZ" sz="1800" dirty="0" err="1"/>
              <a:t>found</a:t>
            </a:r>
            <a:r>
              <a:rPr lang="cs-CZ" sz="1800" dirty="0"/>
              <a:t>: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cs-CZ" sz="1400" i="1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cs-CZ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4291150" y="2983911"/>
                <a:ext cx="4341125" cy="1619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cs-CZ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cs-CZ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cs-CZ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cs-CZ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cs-CZ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cs-CZ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cs-CZ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cs-CZ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cs-CZ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cs-CZ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cs-CZ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cs-CZ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cs-CZ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50" y="2983911"/>
                <a:ext cx="4341125" cy="1619931"/>
              </a:xfrm>
              <a:prstGeom prst="rect">
                <a:avLst/>
              </a:prstGeom>
              <a:blipFill>
                <a:blip r:embed="rId2"/>
                <a:stretch>
                  <a:fillRect b="-1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élník 5"/>
              <p:cNvSpPr/>
              <p:nvPr/>
            </p:nvSpPr>
            <p:spPr>
              <a:xfrm>
                <a:off x="186267" y="1895662"/>
                <a:ext cx="4572000" cy="35282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cs-CZ" i="1">
                              <a:latin typeface="Cambria Math"/>
                            </a:rPr>
                            <m:t>1+</m:t>
                          </m:r>
                          <m:r>
                            <a:rPr lang="cs-CZ" i="1">
                              <a:latin typeface="Cambria Math"/>
                            </a:rPr>
                            <m:t>𝛽</m:t>
                          </m:r>
                          <m:r>
                            <a:rPr lang="cs-CZ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i="1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+ </m:t>
                              </m:r>
                              <m:r>
                                <a:rPr lang="cs-CZ" i="1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cs-CZ" i="1">
                              <a:latin typeface="Cambria Math"/>
                            </a:rPr>
                            <m:t>1+</m:t>
                          </m:r>
                          <m:r>
                            <a:rPr lang="cs-CZ" i="1">
                              <a:latin typeface="Cambria Math"/>
                            </a:rPr>
                            <m:t>𝛽</m:t>
                          </m:r>
                          <m:r>
                            <a:rPr lang="cs-CZ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i="1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i="1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cs-CZ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cs-CZ" i="1">
                              <a:latin typeface="Cambria Math"/>
                            </a:rPr>
                            <m:t>1+</m:t>
                          </m:r>
                          <m:r>
                            <a:rPr lang="cs-CZ" i="1">
                              <a:latin typeface="Cambria Math"/>
                            </a:rPr>
                            <m:t>𝛽</m:t>
                          </m:r>
                        </m:den>
                      </m:f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i="1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cs-CZ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/>
                            </a:rPr>
                            <m:t>𝛽</m:t>
                          </m:r>
                        </m:num>
                        <m:den>
                          <m:r>
                            <a:rPr lang="cs-CZ" i="1">
                              <a:latin typeface="Cambria Math"/>
                            </a:rPr>
                            <m:t>1+</m:t>
                          </m:r>
                          <m:r>
                            <a:rPr lang="cs-CZ" i="1">
                              <a:latin typeface="Cambria Math"/>
                            </a:rPr>
                            <m:t>𝛽</m:t>
                          </m:r>
                        </m:den>
                      </m:f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cs-CZ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bdélní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7" y="1895662"/>
                <a:ext cx="4572000" cy="3528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71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90624"/>
                <a:ext cx="6038850" cy="54959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800" b="0" dirty="0"/>
                  <a:t>Utility function: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subject to: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0" dirty="0"/>
                  <a:t>, 	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2,…, ∞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- given size of cake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sz="1800" u="sng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We have value function (utility function):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Subjected to: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800" dirty="0" err="1"/>
                  <a:t>Lagrangian</a:t>
                </a:r>
                <a:r>
                  <a:rPr lang="en-US" sz="1800" dirty="0"/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90624"/>
                <a:ext cx="6038850" cy="5495925"/>
              </a:xfrm>
              <a:blipFill>
                <a:blip r:embed="rId2"/>
                <a:stretch>
                  <a:fillRect l="-605" t="-67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/>
          <p:cNvSpPr txBox="1">
            <a:spLocks/>
          </p:cNvSpPr>
          <p:nvPr/>
        </p:nvSpPr>
        <p:spPr>
          <a:xfrm>
            <a:off x="628650" y="365127"/>
            <a:ext cx="7886700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, </a:t>
            </a:r>
            <a:r>
              <a:rPr lang="cs-CZ" sz="2400" b="1" dirty="0" err="1"/>
              <a:t>infinite</a:t>
            </a:r>
            <a:r>
              <a:rPr lang="cs-CZ" sz="2400" b="1" dirty="0"/>
              <a:t> </a:t>
            </a:r>
            <a:r>
              <a:rPr lang="cs-CZ" sz="2400" b="1" dirty="0" err="1"/>
              <a:t>horizon</a:t>
            </a:r>
            <a:r>
              <a:rPr lang="cs-CZ" sz="2400" dirty="0"/>
              <a:t> –</a:t>
            </a:r>
            <a:r>
              <a:rPr lang="cs-CZ" sz="2400" dirty="0" err="1"/>
              <a:t>Lagrangian</a:t>
            </a:r>
            <a:r>
              <a:rPr lang="cs-CZ" sz="2400" dirty="0"/>
              <a:t> </a:t>
            </a:r>
            <a:r>
              <a:rPr lang="cs-CZ" sz="2400" dirty="0" err="1"/>
              <a:t>solution</a:t>
            </a:r>
            <a:r>
              <a:rPr lang="cs-CZ" sz="2400" dirty="0"/>
              <a:t> </a:t>
            </a:r>
            <a:r>
              <a:rPr lang="cs-CZ" sz="2400" dirty="0">
                <a:solidFill>
                  <a:srgbClr val="FF0000"/>
                </a:solidFill>
              </a:rPr>
              <a:t>1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élník 1"/>
              <p:cNvSpPr/>
              <p:nvPr/>
            </p:nvSpPr>
            <p:spPr>
              <a:xfrm>
                <a:off x="6834329" y="1850241"/>
                <a:ext cx="2294474" cy="4876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1200" dirty="0"/>
                  <a:t>This proves that constraints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1200" dirty="0"/>
                  <a:t>Are equivalent to: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1200" dirty="0"/>
                  <a:t>Trick: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′=1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  <a:p>
                <a:r>
                  <a:rPr lang="en-US" sz="1200" dirty="0"/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r>
                  <a:rPr lang="en-US" sz="1200" dirty="0"/>
                  <a:t>Sum of constraints: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" name="Obdélní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329" y="1850241"/>
                <a:ext cx="2294474" cy="4876784"/>
              </a:xfrm>
              <a:prstGeom prst="rect">
                <a:avLst/>
              </a:prstGeom>
              <a:blipFill>
                <a:blip r:embed="rId3"/>
                <a:stretch>
                  <a:fillRect l="-5836" r="-20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14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14400"/>
                <a:ext cx="5029200" cy="5867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cs-CZ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cs-CZ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800" dirty="0"/>
                  <a:t>These are </a:t>
                </a:r>
                <a14:m>
                  <m:oMath xmlns:m="http://schemas.openxmlformats.org/officeDocument/2006/math">
                    <m:r>
                      <a:rPr lang="cs-CZ" sz="1800" i="1">
                        <a:latin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cs-CZ" sz="1800" dirty="0" err="1"/>
                  <a:t>equations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for</a:t>
                </a:r>
                <a:r>
                  <a:rPr lang="cs-CZ" sz="1800" dirty="0"/>
                  <a:t> </a:t>
                </a:r>
                <a14:m>
                  <m:oMath xmlns:m="http://schemas.openxmlformats.org/officeDocument/2006/math">
                    <m:r>
                      <a:rPr lang="cs-CZ" sz="1800" i="1">
                        <a:latin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cs-CZ" sz="1800" dirty="0"/>
                  <a:t> </a:t>
                </a:r>
                <a:r>
                  <a:rPr lang="cs-CZ" sz="1800" dirty="0" err="1"/>
                  <a:t>unknown</a:t>
                </a:r>
                <a:r>
                  <a:rPr lang="cs-CZ" sz="1800" dirty="0"/>
                  <a:t> </a:t>
                </a:r>
                <a:r>
                  <a:rPr lang="cs-CZ" sz="1800" dirty="0" err="1"/>
                  <a:t>variables</a:t>
                </a:r>
                <a:r>
                  <a:rPr lang="cs-CZ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cs-CZ" sz="1800" dirty="0"/>
                  <a:t> and </a:t>
                </a:r>
                <a14:m>
                  <m:oMath xmlns:m="http://schemas.openxmlformats.org/officeDocument/2006/math">
                    <m:r>
                      <a:rPr lang="cs-CZ" sz="1800" i="1">
                        <a:latin typeface="Cambria Math"/>
                      </a:rPr>
                      <m:t>𝜆</m:t>
                    </m:r>
                  </m:oMath>
                </a14:m>
                <a:endParaRPr lang="cs-CZ" sz="18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cs-CZ" sz="1800" dirty="0" err="1"/>
                  <a:t>For</a:t>
                </a:r>
                <a:r>
                  <a:rPr lang="cs-CZ" sz="1800" dirty="0"/>
                  <a:t> </a:t>
                </a:r>
                <a:r>
                  <a:rPr lang="cs-CZ" sz="1800" dirty="0" err="1"/>
                  <a:t>any</a:t>
                </a:r>
                <a:r>
                  <a:rPr lang="cs-CZ" sz="1800" dirty="0"/>
                  <a:t> </a:t>
                </a:r>
                <a14:m>
                  <m:oMath xmlns:m="http://schemas.openxmlformats.org/officeDocument/2006/math">
                    <m:r>
                      <a:rPr lang="cs-CZ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cs-CZ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cs-CZ" sz="1800" dirty="0"/>
                  <a:t> </a:t>
                </a:r>
                <a:r>
                  <a:rPr lang="cs-CZ" sz="1800" dirty="0" err="1"/>
                  <a:t>holds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the</a:t>
                </a:r>
                <a:r>
                  <a:rPr lang="cs-CZ" sz="1800" dirty="0"/>
                  <a:t> Euler </a:t>
                </a:r>
                <a:r>
                  <a:rPr lang="cs-CZ" sz="1800" dirty="0" err="1"/>
                  <a:t>equation</a:t>
                </a:r>
                <a:r>
                  <a:rPr lang="cs-CZ" sz="1800" dirty="0"/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cs-CZ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cs-CZ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cs-CZ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cs-CZ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cs-CZ" sz="1800" dirty="0"/>
                  <a:t>   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800" i="1">
                          <a:latin typeface="Cambria Math"/>
                        </a:rPr>
                        <m:t>𝑢</m:t>
                      </m:r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cs-CZ" sz="1800" i="1">
                          <a:latin typeface="Cambria Math"/>
                        </a:rPr>
                        <m:t>𝑢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cs-CZ" sz="1800" dirty="0"/>
                  <a:t>Let </a:t>
                </a:r>
                <a:r>
                  <a:rPr lang="cs-CZ" sz="1800" dirty="0" err="1"/>
                  <a:t>us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compute</a:t>
                </a:r>
                <a:r>
                  <a:rPr lang="cs-CZ" sz="1800" dirty="0"/>
                  <a:t>: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cs-CZ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cs-CZ" sz="1800" dirty="0"/>
                  <a:t>   </a:t>
                </a:r>
                <a:r>
                  <a:rPr lang="cs-CZ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sz="1800" dirty="0"/>
                  <a:t>   </a:t>
                </a:r>
                <a:r>
                  <a:rPr lang="cs-CZ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sz="1800" dirty="0"/>
                  <a:t>  </a:t>
                </a:r>
                <a:r>
                  <a:rPr lang="cs-CZ" sz="18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cs-CZ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cs-CZ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cs-CZ" sz="1800" dirty="0"/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7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cs-CZ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7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7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cs-CZ" sz="17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17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cs-CZ" sz="17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7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7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cs-CZ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7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cs-CZ" sz="1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b>
                        <m:sSubPr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700" dirty="0"/>
              </a:p>
              <a:p>
                <a:pPr marL="0" indent="0" algn="ctr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b>
                        <m:sSubPr>
                          <m:ctrlPr>
                            <a:rPr lang="cs-CZ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7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cs-CZ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700" dirty="0"/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cs-CZ" sz="1800" dirty="0" err="1"/>
                  <a:t>It</a:t>
                </a:r>
                <a:r>
                  <a:rPr lang="cs-CZ" sz="1800" dirty="0"/>
                  <a:t> </a:t>
                </a:r>
                <a:r>
                  <a:rPr lang="cs-CZ" sz="1800" dirty="0" err="1"/>
                  <a:t>follows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then</a:t>
                </a:r>
                <a:r>
                  <a:rPr lang="cs-CZ" sz="1800" dirty="0"/>
                  <a:t>: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 algn="ctr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 algn="ctr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cs-CZ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cs-CZ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1800" dirty="0"/>
              </a:p>
              <a:p>
                <a:pPr marL="0" indent="0" algn="ctr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cs-CZ" sz="1800" dirty="0"/>
                  <a:t>…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endParaRPr lang="cs-CZ" sz="18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14400"/>
                <a:ext cx="5029200" cy="5867400"/>
              </a:xfrm>
              <a:blipFill>
                <a:blip r:embed="rId2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/>
          <p:cNvSpPr txBox="1">
            <a:spLocks/>
          </p:cNvSpPr>
          <p:nvPr/>
        </p:nvSpPr>
        <p:spPr>
          <a:xfrm>
            <a:off x="628650" y="365127"/>
            <a:ext cx="7886700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 err="1"/>
              <a:t>Example</a:t>
            </a:r>
            <a:r>
              <a:rPr lang="cs-CZ" sz="2400" dirty="0"/>
              <a:t>: </a:t>
            </a:r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, </a:t>
            </a:r>
            <a:r>
              <a:rPr lang="cs-CZ" sz="2400" b="1" dirty="0" err="1"/>
              <a:t>infinite</a:t>
            </a:r>
            <a:r>
              <a:rPr lang="cs-CZ" sz="2400" b="1" dirty="0"/>
              <a:t> </a:t>
            </a:r>
            <a:r>
              <a:rPr lang="cs-CZ" sz="2400" b="1" dirty="0" err="1"/>
              <a:t>horizon</a:t>
            </a:r>
            <a:r>
              <a:rPr lang="cs-CZ" sz="2400" dirty="0"/>
              <a:t> –</a:t>
            </a:r>
            <a:r>
              <a:rPr lang="cs-CZ" sz="2400" dirty="0" err="1"/>
              <a:t>Lagrangian</a:t>
            </a:r>
            <a:r>
              <a:rPr lang="cs-CZ" sz="2400" dirty="0"/>
              <a:t> </a:t>
            </a:r>
            <a:r>
              <a:rPr lang="cs-CZ" sz="2400" dirty="0" err="1"/>
              <a:t>solution</a:t>
            </a:r>
            <a:r>
              <a:rPr lang="cs-CZ" sz="2400" dirty="0"/>
              <a:t> </a:t>
            </a:r>
            <a:r>
              <a:rPr lang="cs-CZ" sz="2400" dirty="0">
                <a:solidFill>
                  <a:srgbClr val="FF0000"/>
                </a:solidFill>
              </a:rPr>
              <a:t>2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élník 1"/>
              <p:cNvSpPr/>
              <p:nvPr/>
            </p:nvSpPr>
            <p:spPr>
              <a:xfrm>
                <a:off x="5657850" y="2787729"/>
                <a:ext cx="2812373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cs-CZ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cs-CZ" sz="1400" dirty="0"/>
                  <a:t> – </a:t>
                </a:r>
                <a:r>
                  <a:rPr lang="cs-CZ" sz="1400" dirty="0" err="1"/>
                  <a:t>present</a:t>
                </a:r>
                <a:r>
                  <a:rPr lang="cs-CZ" sz="1400" dirty="0"/>
                  <a:t> </a:t>
                </a:r>
                <a:r>
                  <a:rPr lang="cs-CZ" sz="1400" dirty="0" err="1"/>
                  <a:t>value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</a:t>
                </a:r>
                <a:r>
                  <a:rPr lang="cs-CZ" sz="1400" dirty="0" err="1"/>
                  <a:t>marginal</a:t>
                </a:r>
                <a:r>
                  <a:rPr lang="cs-CZ" sz="1400" dirty="0"/>
                  <a:t> utility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cs-CZ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cs-CZ" sz="1400" i="1">
                          <a:latin typeface="Cambria Math"/>
                        </a:rPr>
                        <m:t>𝑢</m:t>
                      </m:r>
                      <m:r>
                        <a:rPr lang="cs-CZ" sz="14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cs-CZ" sz="1400" dirty="0"/>
              </a:p>
            </p:txBody>
          </p:sp>
        </mc:Choice>
        <mc:Fallback xmlns="">
          <p:sp>
            <p:nvSpPr>
              <p:cNvPr id="2" name="Obdélní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0" y="2787729"/>
                <a:ext cx="2812373" cy="738664"/>
              </a:xfrm>
              <a:prstGeom prst="rect">
                <a:avLst/>
              </a:prstGeom>
              <a:blipFill>
                <a:blip r:embed="rId3"/>
                <a:stretch>
                  <a:fillRect r="-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élník 5"/>
              <p:cNvSpPr/>
              <p:nvPr/>
            </p:nvSpPr>
            <p:spPr>
              <a:xfrm>
                <a:off x="5663269" y="4857750"/>
                <a:ext cx="2852081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cs-CZ" b="1" dirty="0"/>
                  <a:t>Policy </a:t>
                </a:r>
                <a:r>
                  <a:rPr lang="cs-CZ" b="1" dirty="0" err="1"/>
                  <a:t>function</a:t>
                </a:r>
                <a:endParaRPr lang="cs-CZ" b="1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b="1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cs-CZ" b="1" dirty="0" err="1"/>
                  <a:t>Transition</a:t>
                </a:r>
                <a:r>
                  <a:rPr lang="cs-CZ" b="1" dirty="0"/>
                  <a:t> </a:t>
                </a:r>
                <a:r>
                  <a:rPr lang="cs-CZ" b="1" dirty="0" err="1"/>
                  <a:t>function</a:t>
                </a:r>
                <a:endParaRPr lang="cs-CZ" b="1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b="1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cs-CZ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cs-CZ" b="1" dirty="0"/>
              </a:p>
            </p:txBody>
          </p:sp>
        </mc:Choice>
        <mc:Fallback xmlns="">
          <p:sp>
            <p:nvSpPr>
              <p:cNvPr id="6" name="Obdélní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69" y="4857750"/>
                <a:ext cx="2852081" cy="1692771"/>
              </a:xfrm>
              <a:prstGeom prst="rect">
                <a:avLst/>
              </a:prstGeom>
              <a:blipFill>
                <a:blip r:embed="rId4"/>
                <a:stretch>
                  <a:fillRect l="-1709" t="-1439" b="-10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40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Content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Intuition</a:t>
            </a:r>
            <a:r>
              <a:rPr lang="cs-CZ" dirty="0"/>
              <a:t> </a:t>
            </a:r>
            <a:r>
              <a:rPr lang="cs-CZ" dirty="0" err="1"/>
              <a:t>behind</a:t>
            </a:r>
            <a:r>
              <a:rPr lang="cs-CZ" dirty="0"/>
              <a:t> </a:t>
            </a:r>
            <a:r>
              <a:rPr lang="cs-CZ" dirty="0" err="1"/>
              <a:t>Lagrangian</a:t>
            </a:r>
            <a:endParaRPr lang="cs-CZ" dirty="0"/>
          </a:p>
          <a:p>
            <a:r>
              <a:rPr lang="en-US" dirty="0"/>
              <a:t>Derivation of </a:t>
            </a:r>
            <a:r>
              <a:rPr lang="en-US" dirty="0" err="1"/>
              <a:t>Belman</a:t>
            </a:r>
            <a:r>
              <a:rPr lang="en-US" dirty="0"/>
              <a:t> equation for </a:t>
            </a:r>
            <a:r>
              <a:rPr lang="cs-CZ" dirty="0"/>
              <a:t>„</a:t>
            </a:r>
            <a:r>
              <a:rPr lang="cs-CZ" dirty="0" err="1"/>
              <a:t>Cake</a:t>
            </a:r>
            <a:r>
              <a:rPr lang="cs-CZ" dirty="0"/>
              <a:t> </a:t>
            </a:r>
            <a:r>
              <a:rPr lang="cs-CZ" dirty="0" err="1"/>
              <a:t>eating</a:t>
            </a:r>
            <a:r>
              <a:rPr lang="cs-CZ" dirty="0"/>
              <a:t> </a:t>
            </a:r>
            <a:r>
              <a:rPr lang="cs-CZ" dirty="0" err="1"/>
              <a:t>problem</a:t>
            </a:r>
            <a:r>
              <a:rPr lang="cs-CZ" dirty="0"/>
              <a:t>“</a:t>
            </a:r>
          </a:p>
          <a:p>
            <a:endParaRPr lang="cs-CZ" dirty="0"/>
          </a:p>
          <a:p>
            <a:r>
              <a:rPr lang="en-US" dirty="0" err="1"/>
              <a:t>Belman</a:t>
            </a:r>
            <a:r>
              <a:rPr lang="en-US" dirty="0"/>
              <a:t> equation for </a:t>
            </a:r>
            <a:r>
              <a:rPr lang="cs-CZ" dirty="0" err="1"/>
              <a:t>infinite</a:t>
            </a:r>
            <a:r>
              <a:rPr lang="cs-CZ" dirty="0"/>
              <a:t> </a:t>
            </a:r>
            <a:r>
              <a:rPr lang="cs-CZ" dirty="0" err="1"/>
              <a:t>horizon</a:t>
            </a:r>
            <a:r>
              <a:rPr lang="cs-CZ" dirty="0"/>
              <a:t> </a:t>
            </a:r>
            <a:r>
              <a:rPr lang="cs-CZ" dirty="0" err="1"/>
              <a:t>Cake-eating</a:t>
            </a:r>
            <a:r>
              <a:rPr lang="cs-CZ" dirty="0"/>
              <a:t> </a:t>
            </a:r>
            <a:r>
              <a:rPr lang="cs-CZ" dirty="0" err="1"/>
              <a:t>problem</a:t>
            </a:r>
            <a:endParaRPr lang="cs-CZ" dirty="0"/>
          </a:p>
          <a:p>
            <a:pPr lvl="1"/>
            <a:r>
              <a:rPr lang="cs-CZ" dirty="0" err="1"/>
              <a:t>Numerical</a:t>
            </a:r>
            <a:r>
              <a:rPr lang="cs-CZ" dirty="0"/>
              <a:t> </a:t>
            </a:r>
            <a:r>
              <a:rPr lang="cs-CZ" dirty="0" err="1"/>
              <a:t>solution</a:t>
            </a:r>
            <a:r>
              <a:rPr lang="cs-CZ" dirty="0"/>
              <a:t> by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iterations</a:t>
            </a:r>
            <a:endParaRPr lang="en-US" dirty="0"/>
          </a:p>
          <a:p>
            <a:pPr lvl="1"/>
            <a:r>
              <a:rPr lang="cs-CZ" dirty="0" err="1"/>
              <a:t>Stochastic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cake-eating</a:t>
            </a:r>
            <a:r>
              <a:rPr lang="cs-CZ" dirty="0"/>
              <a:t> </a:t>
            </a:r>
            <a:r>
              <a:rPr lang="cs-CZ" dirty="0" err="1"/>
              <a:t>problem</a:t>
            </a:r>
            <a:r>
              <a:rPr lang="cs-CZ" dirty="0"/>
              <a:t> (</a:t>
            </a:r>
            <a:r>
              <a:rPr lang="cs-CZ" dirty="0" err="1"/>
              <a:t>Markov</a:t>
            </a:r>
            <a:r>
              <a:rPr lang="cs-CZ" dirty="0"/>
              <a:t> </a:t>
            </a:r>
            <a:r>
              <a:rPr lang="cs-CZ" dirty="0" err="1"/>
              <a:t>chain</a:t>
            </a:r>
            <a:r>
              <a:rPr lang="cs-CZ" dirty="0"/>
              <a:t>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325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09652"/>
                <a:ext cx="7886700" cy="56768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800" u="sng" dirty="0"/>
                  <a:t>Recall </a:t>
                </a:r>
                <a:r>
                  <a:rPr lang="cs-CZ" sz="1800" u="sng" dirty="0" err="1"/>
                  <a:t>Belman</a:t>
                </a:r>
                <a:r>
                  <a:rPr lang="cs-CZ" sz="1800" u="sng" dirty="0"/>
                  <a:t> </a:t>
                </a:r>
                <a:r>
                  <a:rPr lang="cs-CZ" sz="1800" u="sng" dirty="0" err="1"/>
                  <a:t>equation</a:t>
                </a:r>
                <a:r>
                  <a:rPr lang="cs-CZ" sz="1800" u="sng" dirty="0"/>
                  <a:t> (</a:t>
                </a:r>
                <a:r>
                  <a:rPr lang="cs-CZ" sz="1800" u="sng" dirty="0" err="1"/>
                  <a:t>two</a:t>
                </a:r>
                <a:r>
                  <a:rPr lang="cs-CZ" sz="1800" u="sng" dirty="0"/>
                  <a:t> period </a:t>
                </a:r>
                <a:r>
                  <a:rPr lang="cs-CZ" sz="1800" u="sng" dirty="0" err="1"/>
                  <a:t>problem</a:t>
                </a:r>
                <a:r>
                  <a:rPr lang="cs-CZ" sz="1800" u="sng" dirty="0"/>
                  <a:t>):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𝑚𝑎𝑥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8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8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cs-CZ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8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1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cs-CZ" sz="1800" i="1">
                                  <a:latin typeface="Cambria Math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8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cs-CZ" sz="1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8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cs-CZ" sz="1800" u="sng" dirty="0" err="1"/>
                  <a:t>Belman</a:t>
                </a:r>
                <a:r>
                  <a:rPr lang="cs-CZ" sz="1800" u="sng" dirty="0"/>
                  <a:t> </a:t>
                </a:r>
                <a:r>
                  <a:rPr lang="cs-CZ" sz="1800" u="sng" dirty="0" err="1"/>
                  <a:t>equation</a:t>
                </a:r>
                <a:r>
                  <a:rPr lang="cs-CZ" sz="1800" u="sng" dirty="0"/>
                  <a:t> (T-period </a:t>
                </a:r>
                <a:r>
                  <a:rPr lang="cs-CZ" sz="1800" u="sng" dirty="0" err="1"/>
                  <a:t>problem</a:t>
                </a:r>
                <a:r>
                  <a:rPr lang="cs-CZ" sz="1800" u="sng" dirty="0"/>
                  <a:t>):</a:t>
                </a:r>
                <a:endParaRPr lang="cs-CZ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800" i="1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</m:e>
                      </m:d>
                      <m:r>
                        <a:rPr lang="cs-CZ" sz="18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𝑚𝑎𝑥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8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cs-CZ" sz="1800" b="0" i="1" smtClean="0">
                                      <a:latin typeface="Cambria Math" panose="02040503050406030204" pitchFamily="18" charset="0"/>
                                    </a:rPr>
                                    <m:t>𝑁𝐸𝑊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cs-CZ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8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8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  <m:t>𝑂𝐿𝐷</m:t>
                                      </m:r>
                                    </m:sub>
                                  </m:sSub>
                                  <m:r>
                                    <a:rPr lang="cs-CZ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8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  <m:t>𝑁𝐸𝑊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1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cs-CZ" sz="1800" i="1">
                                  <a:latin typeface="Cambria Math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8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8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800" i="1">
                                          <a:latin typeface="Cambria Math" panose="02040503050406030204" pitchFamily="18" charset="0"/>
                                        </a:rPr>
                                        <m:t>𝑁𝐸𝑊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800" dirty="0" err="1"/>
                  <a:t>Think</a:t>
                </a:r>
                <a:r>
                  <a:rPr lang="cs-CZ" sz="1800" dirty="0"/>
                  <a:t>. </a:t>
                </a:r>
                <a:r>
                  <a:rPr lang="cs-CZ" sz="1800" dirty="0" err="1"/>
                  <a:t>What</a:t>
                </a:r>
                <a:r>
                  <a:rPr lang="cs-CZ" sz="1800" dirty="0"/>
                  <a:t> </a:t>
                </a:r>
                <a:r>
                  <a:rPr lang="cs-CZ" sz="1800" dirty="0" err="1"/>
                  <a:t>is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the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difference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between</a:t>
                </a:r>
                <a:r>
                  <a:rPr lang="cs-CZ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cs-CZ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cs-CZ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cs-CZ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cs-CZ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800" dirty="0"/>
                  <a:t>?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600" dirty="0"/>
                  <a:t>in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cs-CZ" sz="1600" dirty="0"/>
                  <a:t> period </a:t>
                </a:r>
                <a:r>
                  <a:rPr lang="cs-CZ" sz="1600" dirty="0" err="1"/>
                  <a:t>problem</a:t>
                </a:r>
                <a:r>
                  <a:rPr lang="cs-CZ" sz="1600" dirty="0"/>
                  <a:t> </a:t>
                </a:r>
                <a:r>
                  <a:rPr lang="cs-CZ" sz="1600" dirty="0" err="1"/>
                  <a:t>we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will</a:t>
                </a:r>
                <a:r>
                  <a:rPr lang="cs-CZ" sz="1600" dirty="0"/>
                  <a:t> start </a:t>
                </a:r>
                <a:r>
                  <a:rPr lang="cs-CZ" sz="1600" dirty="0" err="1"/>
                  <a:t>with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consuming</a:t>
                </a:r>
                <a:r>
                  <a:rPr lang="cs-CZ" sz="1600" dirty="0"/>
                  <a:t> </a:t>
                </a:r>
                <a:r>
                  <a:rPr lang="cs-CZ" sz="1600" dirty="0" err="1"/>
                  <a:t>slightly</a:t>
                </a:r>
                <a:r>
                  <a:rPr lang="cs-CZ" sz="1600" dirty="0"/>
                  <a:t> </a:t>
                </a:r>
                <a:r>
                  <a:rPr lang="cs-CZ" sz="1600" dirty="0" err="1"/>
                  <a:t>smaller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fraction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of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cake</a:t>
                </a:r>
                <a:r>
                  <a:rPr lang="cs-CZ" sz="1600" dirty="0"/>
                  <a:t> </a:t>
                </a:r>
                <a:br>
                  <a:rPr lang="cs-CZ" sz="1600" dirty="0"/>
                </a:br>
                <a:r>
                  <a:rPr lang="cs-CZ" sz="1600" dirty="0" err="1"/>
                  <a:t>than</a:t>
                </a:r>
                <a:r>
                  <a:rPr lang="cs-CZ" sz="1600" dirty="0"/>
                  <a:t> in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cs-CZ" sz="16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cs-CZ" sz="1600" dirty="0" err="1"/>
                  <a:t>problem</a:t>
                </a:r>
                <a:r>
                  <a:rPr lang="cs-CZ" sz="1600" dirty="0"/>
                  <a:t> and </a:t>
                </a:r>
                <a:r>
                  <a:rPr lang="cs-CZ" sz="1600" dirty="0" err="1"/>
                  <a:t>we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have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bites</a:t>
                </a:r>
                <a:r>
                  <a:rPr lang="cs-CZ" sz="1600" dirty="0"/>
                  <a:t> in </a:t>
                </a:r>
                <a:r>
                  <a:rPr lang="cs-CZ" sz="1600" dirty="0" err="1"/>
                  <a:t>total</a:t>
                </a:r>
                <a:endParaRPr lang="cs-CZ" sz="16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600" dirty="0" err="1"/>
                  <a:t>conversely</a:t>
                </a:r>
                <a:r>
                  <a:rPr lang="cs-CZ" sz="1600" dirty="0"/>
                  <a:t> in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cs-CZ" sz="1600" dirty="0"/>
                  <a:t> period </a:t>
                </a:r>
                <a:r>
                  <a:rPr lang="cs-CZ" sz="1600" dirty="0" err="1"/>
                  <a:t>problem</a:t>
                </a:r>
                <a:r>
                  <a:rPr lang="cs-CZ" sz="1600" dirty="0"/>
                  <a:t> </a:t>
                </a:r>
                <a:r>
                  <a:rPr lang="cs-CZ" sz="1600" dirty="0" err="1"/>
                  <a:t>we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will</a:t>
                </a:r>
                <a:r>
                  <a:rPr lang="cs-CZ" sz="1600" dirty="0"/>
                  <a:t> start </a:t>
                </a:r>
                <a:r>
                  <a:rPr lang="cs-CZ" sz="1600" dirty="0" err="1"/>
                  <a:t>with</a:t>
                </a:r>
                <a:r>
                  <a:rPr lang="cs-CZ" sz="1600" dirty="0"/>
                  <a:t> </a:t>
                </a:r>
                <a:r>
                  <a:rPr lang="cs-CZ" sz="1600" dirty="0" err="1"/>
                  <a:t>slightly</a:t>
                </a:r>
                <a:r>
                  <a:rPr lang="cs-CZ" sz="1600" dirty="0"/>
                  <a:t> </a:t>
                </a:r>
                <a:r>
                  <a:rPr lang="cs-CZ" sz="1600" dirty="0" err="1"/>
                  <a:t>bigger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fraction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of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cake</a:t>
                </a:r>
                <a:r>
                  <a:rPr lang="cs-CZ" sz="1600" dirty="0"/>
                  <a:t>, but </a:t>
                </a:r>
                <a:r>
                  <a:rPr lang="cs-CZ" sz="1600" dirty="0" err="1"/>
                  <a:t>we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have</a:t>
                </a:r>
                <a:r>
                  <a:rPr lang="cs-CZ" sz="1600" dirty="0"/>
                  <a:t> only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bites</a:t>
                </a:r>
                <a:r>
                  <a:rPr lang="cs-CZ" sz="1600" dirty="0"/>
                  <a:t> in </a:t>
                </a:r>
                <a:r>
                  <a:rPr lang="cs-CZ" sz="1600" dirty="0" err="1"/>
                  <a:t>total</a:t>
                </a:r>
                <a:r>
                  <a:rPr lang="cs-CZ" sz="1600" dirty="0"/>
                  <a:t> (</a:t>
                </a:r>
                <a:r>
                  <a:rPr lang="cs-CZ" sz="1600" dirty="0" err="1"/>
                  <a:t>compared</a:t>
                </a:r>
                <a:r>
                  <a:rPr lang="cs-CZ" sz="1600" dirty="0"/>
                  <a:t> to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cs-CZ" sz="1600" dirty="0"/>
                  <a:t> period </a:t>
                </a:r>
                <a:r>
                  <a:rPr lang="cs-CZ" sz="1600" dirty="0" err="1"/>
                  <a:t>problem</a:t>
                </a:r>
                <a:r>
                  <a:rPr lang="cs-CZ" sz="1600" dirty="0"/>
                  <a:t>, </a:t>
                </a:r>
                <a:r>
                  <a:rPr lang="cs-CZ" sz="1600" dirty="0" err="1"/>
                  <a:t>we</a:t>
                </a:r>
                <a:r>
                  <a:rPr lang="cs-CZ" sz="1600" dirty="0"/>
                  <a:t> miss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last bite)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800" dirty="0"/>
                  <a:t>But </a:t>
                </a:r>
                <a:r>
                  <a:rPr lang="cs-CZ" sz="1800" dirty="0" err="1"/>
                  <a:t>what</a:t>
                </a:r>
                <a:r>
                  <a:rPr lang="cs-CZ" sz="1800" dirty="0"/>
                  <a:t> </a:t>
                </a:r>
                <a:r>
                  <a:rPr lang="cs-CZ" sz="1800" dirty="0" err="1"/>
                  <a:t>if</a:t>
                </a:r>
                <a:r>
                  <a:rPr lang="cs-CZ" sz="1800" dirty="0"/>
                  <a:t> </a:t>
                </a:r>
                <a14:m>
                  <m:oMath xmlns:m="http://schemas.openxmlformats.org/officeDocument/2006/math">
                    <m:r>
                      <a:rPr lang="cs-CZ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cs-CZ" sz="18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cs-CZ" sz="1800" dirty="0"/>
                  <a:t> ??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800" dirty="0" err="1"/>
                  <a:t>We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always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consume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the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same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fration</a:t>
                </a:r>
                <a:r>
                  <a:rPr lang="cs-CZ" sz="1800" dirty="0"/>
                  <a:t> </a:t>
                </a:r>
                <a:r>
                  <a:rPr lang="cs-CZ" sz="1800" dirty="0" err="1"/>
                  <a:t>of</a:t>
                </a:r>
                <a:r>
                  <a:rPr lang="cs-CZ" sz="1800" dirty="0"/>
                  <a:t> </a:t>
                </a:r>
                <a:r>
                  <a:rPr lang="cs-CZ" sz="1800" dirty="0" err="1"/>
                  <a:t>the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cake</a:t>
                </a:r>
                <a:r>
                  <a:rPr lang="cs-CZ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cs-CZ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cs-CZ" sz="18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800" dirty="0" err="1"/>
                  <a:t>The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present</a:t>
                </a:r>
                <a:r>
                  <a:rPr lang="cs-CZ" sz="1800" dirty="0"/>
                  <a:t> </a:t>
                </a:r>
                <a:r>
                  <a:rPr lang="cs-CZ" sz="1800" dirty="0" err="1"/>
                  <a:t>value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of</a:t>
                </a:r>
                <a:r>
                  <a:rPr lang="cs-CZ" sz="1800" dirty="0"/>
                  <a:t> </a:t>
                </a:r>
                <a:r>
                  <a:rPr lang="cs-CZ" sz="1800" dirty="0" err="1"/>
                  <a:t>the</a:t>
                </a:r>
                <a:r>
                  <a:rPr lang="cs-CZ" sz="1800" dirty="0"/>
                  <a:t> last bite </a:t>
                </a:r>
                <a:r>
                  <a:rPr lang="cs-CZ" sz="1800" dirty="0" err="1"/>
                  <a:t>is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zero</a:t>
                </a:r>
                <a:r>
                  <a:rPr lang="cs-CZ" sz="1800" dirty="0"/>
                  <a:t> !! (</a:t>
                </a:r>
                <a:r>
                  <a:rPr lang="cs-CZ" sz="1800" dirty="0" err="1"/>
                  <a:t>infinite</a:t>
                </a:r>
                <a:r>
                  <a:rPr lang="cs-CZ" sz="1800" dirty="0"/>
                  <a:t> sum </a:t>
                </a:r>
                <a:r>
                  <a:rPr lang="cs-CZ" sz="1800" dirty="0" err="1"/>
                  <a:t>converges</a:t>
                </a:r>
                <a:r>
                  <a:rPr lang="cs-CZ" sz="1800" dirty="0"/>
                  <a:t>)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800" dirty="0">
                    <a:sym typeface="Wingdings" panose="05000000000000000000" pitchFamily="2" charset="2"/>
                  </a:rPr>
                  <a:t> </a:t>
                </a:r>
                <a:r>
                  <a:rPr lang="cs-CZ" sz="1800" dirty="0" err="1">
                    <a:sym typeface="Wingdings" panose="05000000000000000000" pitchFamily="2" charset="2"/>
                  </a:rPr>
                  <a:t>for</a:t>
                </a:r>
                <a:r>
                  <a:rPr lang="cs-CZ" sz="18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cs-CZ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cs-CZ" sz="18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cs-CZ" sz="1800" dirty="0"/>
                  <a:t> 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cs-CZ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cs-CZ" sz="1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cs-CZ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cs-CZ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cs-CZ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cs-CZ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1800" u="sng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2000" u="sng" dirty="0" err="1"/>
                  <a:t>Belman</a:t>
                </a:r>
                <a:r>
                  <a:rPr lang="cs-CZ" sz="2000" u="sng" dirty="0"/>
                  <a:t> </a:t>
                </a:r>
                <a:r>
                  <a:rPr lang="cs-CZ" sz="2000" u="sng" dirty="0" err="1"/>
                  <a:t>equation</a:t>
                </a:r>
                <a:r>
                  <a:rPr lang="cs-CZ" sz="2000" u="sng" dirty="0"/>
                  <a:t> </a:t>
                </a:r>
                <a:r>
                  <a:rPr lang="cs-CZ" sz="2000" u="sng" dirty="0" err="1"/>
                  <a:t>for</a:t>
                </a:r>
                <a:r>
                  <a:rPr lang="cs-CZ" sz="2000" u="sng" dirty="0"/>
                  <a:t> </a:t>
                </a:r>
                <a:r>
                  <a:rPr lang="cs-CZ" sz="2000" u="sng" dirty="0" err="1"/>
                  <a:t>infinite</a:t>
                </a:r>
                <a:r>
                  <a:rPr lang="cs-CZ" sz="2000" u="sng" dirty="0"/>
                  <a:t> </a:t>
                </a:r>
                <a:r>
                  <a:rPr lang="cs-CZ" sz="2000" u="sng" dirty="0" err="1"/>
                  <a:t>horizon</a:t>
                </a:r>
                <a:r>
                  <a:rPr lang="cs-CZ" sz="2000" u="sng" dirty="0"/>
                  <a:t> </a:t>
                </a:r>
                <a:r>
                  <a:rPr lang="cs-CZ" sz="2000" u="sng" dirty="0" err="1"/>
                  <a:t>cake-eating</a:t>
                </a:r>
                <a:r>
                  <a:rPr lang="cs-CZ" sz="2000" u="sng" dirty="0"/>
                  <a:t> </a:t>
                </a:r>
                <a:r>
                  <a:rPr lang="cs-CZ" sz="2000" u="sng" dirty="0" err="1"/>
                  <a:t>problem</a:t>
                </a:r>
                <a:r>
                  <a:rPr lang="cs-CZ" sz="2000" u="sng" dirty="0"/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cs-CZ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26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2600" i="1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</m:e>
                      </m:d>
                      <m:r>
                        <a:rPr lang="cs-CZ" sz="26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2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cs-CZ" sz="2600" i="1">
                                  <a:latin typeface="Cambria Math"/>
                                </a:rPr>
                                <m:t>𝑚𝑎𝑥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cs-CZ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26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cs-CZ" sz="2600" b="0" i="1" smtClean="0">
                                      <a:latin typeface="Cambria Math" panose="02040503050406030204" pitchFamily="18" charset="0"/>
                                    </a:rPr>
                                    <m:t>𝑁𝐸𝑊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cs-CZ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6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cs-CZ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6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2600" i="1">
                                          <a:latin typeface="Cambria Math" panose="02040503050406030204" pitchFamily="18" charset="0"/>
                                        </a:rPr>
                                        <m:t>𝑂𝐿𝐷</m:t>
                                      </m:r>
                                    </m:sub>
                                  </m:sSub>
                                  <m:r>
                                    <a:rPr lang="cs-CZ" sz="2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6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2600" i="1">
                                          <a:latin typeface="Cambria Math" panose="02040503050406030204" pitchFamily="18" charset="0"/>
                                        </a:rPr>
                                        <m:t>𝑁𝐸𝑊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2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cs-CZ" sz="2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2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cs-CZ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6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2600" i="1">
                                          <a:latin typeface="Cambria Math" panose="02040503050406030204" pitchFamily="18" charset="0"/>
                                        </a:rPr>
                                        <m:t>𝑁𝐸𝑊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sz="2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1800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09652"/>
                <a:ext cx="7886700" cy="5676898"/>
              </a:xfrm>
              <a:blipFill>
                <a:blip r:embed="rId2"/>
                <a:stretch>
                  <a:fillRect l="-696" t="-43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/>
          <p:cNvSpPr txBox="1">
            <a:spLocks/>
          </p:cNvSpPr>
          <p:nvPr/>
        </p:nvSpPr>
        <p:spPr>
          <a:xfrm>
            <a:off x="628650" y="365127"/>
            <a:ext cx="7886700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 err="1"/>
              <a:t>Example</a:t>
            </a:r>
            <a:r>
              <a:rPr lang="cs-CZ" sz="2400" dirty="0"/>
              <a:t>: </a:t>
            </a:r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, </a:t>
            </a:r>
            <a:r>
              <a:rPr lang="cs-CZ" sz="2400" b="1" dirty="0" err="1"/>
              <a:t>infinite</a:t>
            </a:r>
            <a:r>
              <a:rPr lang="cs-CZ" sz="2400" b="1" dirty="0"/>
              <a:t> </a:t>
            </a:r>
            <a:r>
              <a:rPr lang="cs-CZ" sz="2400" b="1" dirty="0" err="1"/>
              <a:t>horizon</a:t>
            </a:r>
            <a:r>
              <a:rPr lang="cs-CZ" sz="2400" dirty="0"/>
              <a:t> – </a:t>
            </a:r>
            <a:r>
              <a:rPr lang="cs-CZ" sz="2400" dirty="0" err="1"/>
              <a:t>Belman</a:t>
            </a:r>
            <a:r>
              <a:rPr lang="cs-CZ" sz="2400" dirty="0"/>
              <a:t> </a:t>
            </a:r>
            <a:r>
              <a:rPr lang="cs-CZ" sz="2400" dirty="0" err="1"/>
              <a:t>equation</a:t>
            </a:r>
            <a:r>
              <a:rPr lang="cs-CZ" sz="2400" dirty="0"/>
              <a:t> </a:t>
            </a:r>
            <a:r>
              <a:rPr lang="cs-CZ" sz="2400" dirty="0">
                <a:solidFill>
                  <a:srgbClr val="FF0000"/>
                </a:solidFill>
              </a:rPr>
              <a:t>1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5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90624"/>
                <a:ext cx="7886700" cy="549592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800" b="0" dirty="0"/>
                  <a:t>Utility function: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subject to: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and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- initial endowment of assets (given)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sz="1800" u="sng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800" u="sng" dirty="0" err="1"/>
                  <a:t>Belman</a:t>
                </a:r>
                <a:r>
                  <a:rPr lang="en-US" sz="1800" u="sng" dirty="0"/>
                  <a:t> equation for infinite horizon cake-eating problem: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𝑚𝑎𝑥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𝑁𝐸𝑊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𝑂𝐿𝐷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𝑁𝐸𝑊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𝑁𝐸𝑊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800" dirty="0"/>
                  <a:t>We will solve this problem analytically using </a:t>
                </a:r>
                <a:r>
                  <a:rPr lang="cs-CZ" sz="1800" dirty="0"/>
                  <a:t>i</a:t>
                </a:r>
                <a:r>
                  <a:rPr lang="en-US" sz="1800" dirty="0" err="1"/>
                  <a:t>terations</a:t>
                </a:r>
                <a:r>
                  <a:rPr lang="en-US" sz="1800" dirty="0"/>
                  <a:t> method</a:t>
                </a:r>
                <a:r>
                  <a:rPr lang="cs-CZ" sz="1800" dirty="0"/>
                  <a:t>.</a:t>
                </a:r>
                <a:endParaRPr 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Then </a:t>
                </a:r>
                <a:r>
                  <a:rPr lang="cs-CZ" sz="2000" dirty="0" err="1"/>
                  <a:t>you</a:t>
                </a:r>
                <a:r>
                  <a:rPr lang="en-US" sz="2000" dirty="0"/>
                  <a:t> will solve it numerically by iterations method (</a:t>
                </a:r>
                <a:r>
                  <a:rPr lang="cs-CZ" sz="2000" dirty="0"/>
                  <a:t>Python</a:t>
                </a:r>
                <a:r>
                  <a:rPr lang="en-US" sz="2000" dirty="0"/>
                  <a:t>).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90624"/>
                <a:ext cx="7886700" cy="5495925"/>
              </a:xfrm>
              <a:blipFill>
                <a:blip r:embed="rId2"/>
                <a:stretch>
                  <a:fillRect l="-773" t="-742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/>
          <p:cNvSpPr txBox="1">
            <a:spLocks/>
          </p:cNvSpPr>
          <p:nvPr/>
        </p:nvSpPr>
        <p:spPr>
          <a:xfrm>
            <a:off x="628650" y="365127"/>
            <a:ext cx="7886700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 err="1"/>
              <a:t>Example</a:t>
            </a:r>
            <a:r>
              <a:rPr lang="cs-CZ" sz="2400" dirty="0"/>
              <a:t>: </a:t>
            </a:r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, </a:t>
            </a:r>
            <a:r>
              <a:rPr lang="cs-CZ" sz="2400" b="1" dirty="0" err="1"/>
              <a:t>infinite</a:t>
            </a:r>
            <a:r>
              <a:rPr lang="cs-CZ" sz="2400" b="1" dirty="0"/>
              <a:t> </a:t>
            </a:r>
            <a:r>
              <a:rPr lang="cs-CZ" sz="2400" b="1" dirty="0" err="1"/>
              <a:t>horizon</a:t>
            </a:r>
            <a:r>
              <a:rPr lang="cs-CZ" sz="2400" dirty="0"/>
              <a:t> – </a:t>
            </a:r>
            <a:r>
              <a:rPr lang="cs-CZ" sz="2400" dirty="0" err="1"/>
              <a:t>Belman</a:t>
            </a:r>
            <a:r>
              <a:rPr lang="cs-CZ" sz="2400" dirty="0"/>
              <a:t> </a:t>
            </a:r>
            <a:r>
              <a:rPr lang="cs-CZ" sz="2400" dirty="0" err="1"/>
              <a:t>equation</a:t>
            </a:r>
            <a:r>
              <a:rPr lang="cs-CZ" sz="2400" dirty="0"/>
              <a:t> </a:t>
            </a:r>
            <a:r>
              <a:rPr lang="cs-CZ" sz="2400" dirty="0">
                <a:solidFill>
                  <a:srgbClr val="FF0000"/>
                </a:solidFill>
              </a:rPr>
              <a:t>2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4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361950" y="1009651"/>
                <a:ext cx="7886700" cy="585787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9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cs-CZ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9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900" i="1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</m:e>
                      </m:d>
                      <m:r>
                        <a:rPr lang="cs-CZ" sz="19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1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19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cs-CZ" sz="1900" i="1">
                                  <a:latin typeface="Cambria Math"/>
                                </a:rPr>
                                <m:t>𝑚𝑎𝑥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cs-CZ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9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cs-CZ" sz="1900" i="1">
                                      <a:latin typeface="Cambria Math" panose="02040503050406030204" pitchFamily="18" charset="0"/>
                                    </a:rPr>
                                    <m:t>𝑁𝐸𝑊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cs-CZ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9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cs-CZ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900" i="1">
                                          <a:latin typeface="Cambria Math" panose="02040503050406030204" pitchFamily="18" charset="0"/>
                                        </a:rPr>
                                        <m:t>𝑂𝐿𝐷</m:t>
                                      </m:r>
                                    </m:sub>
                                  </m:sSub>
                                  <m:r>
                                    <a:rPr lang="cs-CZ" sz="19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900" i="1">
                                          <a:latin typeface="Cambria Math" panose="02040503050406030204" pitchFamily="18" charset="0"/>
                                        </a:rPr>
                                        <m:t>𝑁𝐸𝑊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19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cs-CZ" sz="19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19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cs-CZ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900" i="1">
                                          <a:latin typeface="Cambria Math" panose="02040503050406030204" pitchFamily="18" charset="0"/>
                                        </a:rPr>
                                        <m:t>𝑁𝐸𝑊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900" dirty="0" err="1"/>
                  <a:t>Iteriation</a:t>
                </a:r>
                <a:r>
                  <a:rPr lang="cs-CZ" sz="1900" dirty="0"/>
                  <a:t>: </a:t>
                </a:r>
                <a:r>
                  <a:rPr lang="cs-CZ" sz="1900" dirty="0" err="1"/>
                  <a:t>we</a:t>
                </a:r>
                <a:r>
                  <a:rPr lang="cs-CZ" sz="1900" dirty="0"/>
                  <a:t> </a:t>
                </a:r>
                <a:r>
                  <a:rPr lang="cs-CZ" sz="1900" dirty="0" err="1"/>
                  <a:t>guess</a:t>
                </a:r>
                <a:r>
                  <a:rPr lang="cs-CZ" sz="1900" dirty="0"/>
                  <a:t> </a:t>
                </a:r>
                <a:r>
                  <a:rPr lang="cs-CZ" sz="1900" dirty="0" err="1"/>
                  <a:t>some</a:t>
                </a:r>
                <a:r>
                  <a:rPr lang="cs-CZ" sz="1900" dirty="0"/>
                  <a:t> </a:t>
                </a:r>
                <a:r>
                  <a:rPr lang="cs-CZ" sz="1900" dirty="0" err="1"/>
                  <a:t>value</a:t>
                </a:r>
                <a:r>
                  <a:rPr lang="cs-CZ" sz="1900" dirty="0"/>
                  <a:t> </a:t>
                </a:r>
                <a:r>
                  <a:rPr lang="cs-CZ" sz="1900" dirty="0" err="1"/>
                  <a:t>of</a:t>
                </a:r>
                <a:r>
                  <a:rPr lang="cs-CZ" sz="1900" dirty="0"/>
                  <a:t> </a:t>
                </a:r>
                <a:r>
                  <a:rPr lang="cs-CZ" sz="1900" dirty="0" err="1"/>
                  <a:t>value</a:t>
                </a:r>
                <a:r>
                  <a:rPr lang="cs-CZ" sz="1900" dirty="0"/>
                  <a:t> </a:t>
                </a:r>
                <a:r>
                  <a:rPr lang="cs-CZ" sz="1900" dirty="0" err="1"/>
                  <a:t>function</a:t>
                </a:r>
                <a:r>
                  <a:rPr lang="cs-CZ" sz="1900" dirty="0"/>
                  <a:t>. </a:t>
                </a:r>
                <a:r>
                  <a:rPr lang="cs-CZ" sz="1900" dirty="0" err="1"/>
                  <a:t>Plug</a:t>
                </a:r>
                <a:r>
                  <a:rPr lang="cs-CZ" sz="1900" dirty="0"/>
                  <a:t> in to </a:t>
                </a:r>
                <a:r>
                  <a:rPr lang="cs-CZ" sz="1900" dirty="0" err="1"/>
                  <a:t>Belman</a:t>
                </a:r>
                <a:r>
                  <a:rPr lang="cs-CZ" sz="1900" dirty="0"/>
                  <a:t> and </a:t>
                </a:r>
                <a:r>
                  <a:rPr lang="cs-CZ" sz="1900" dirty="0" err="1"/>
                  <a:t>calculate</a:t>
                </a:r>
                <a:r>
                  <a:rPr lang="cs-CZ" sz="1900" dirty="0"/>
                  <a:t> </a:t>
                </a:r>
                <a:r>
                  <a:rPr lang="cs-CZ" sz="1900" dirty="0" err="1"/>
                  <a:t>new</a:t>
                </a:r>
                <a:r>
                  <a:rPr lang="cs-CZ" sz="1900" dirty="0"/>
                  <a:t> </a:t>
                </a:r>
                <a:r>
                  <a:rPr lang="cs-CZ" sz="1900" dirty="0" err="1"/>
                  <a:t>value</a:t>
                </a:r>
                <a:r>
                  <a:rPr lang="cs-CZ" sz="1900" dirty="0"/>
                  <a:t> </a:t>
                </a:r>
                <a:r>
                  <a:rPr lang="cs-CZ" sz="1900" dirty="0" err="1"/>
                  <a:t>of</a:t>
                </a:r>
                <a:r>
                  <a:rPr lang="cs-CZ" sz="1900" dirty="0"/>
                  <a:t> </a:t>
                </a:r>
                <a:r>
                  <a:rPr lang="cs-CZ" sz="1900" dirty="0" err="1"/>
                  <a:t>value</a:t>
                </a:r>
                <a:r>
                  <a:rPr lang="cs-CZ" sz="1900" dirty="0"/>
                  <a:t> </a:t>
                </a:r>
                <a:r>
                  <a:rPr lang="cs-CZ" sz="1900" dirty="0" err="1"/>
                  <a:t>function</a:t>
                </a:r>
                <a:r>
                  <a:rPr lang="cs-CZ" sz="1900" dirty="0"/>
                  <a:t>. And so on </a:t>
                </a:r>
                <a:r>
                  <a:rPr lang="cs-CZ" sz="1900" dirty="0" err="1"/>
                  <a:t>until</a:t>
                </a:r>
                <a:r>
                  <a:rPr lang="cs-CZ" sz="1900" dirty="0"/>
                  <a:t> </a:t>
                </a:r>
                <a:r>
                  <a:rPr lang="cs-CZ" sz="1900" dirty="0" err="1"/>
                  <a:t>converges</a:t>
                </a:r>
                <a:r>
                  <a:rPr lang="cs-CZ" sz="1900" dirty="0"/>
                  <a:t>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9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cs-CZ" sz="19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cs-CZ" sz="19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cs-CZ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9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900" i="1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</m:e>
                      </m:d>
                      <m:r>
                        <a:rPr lang="cs-CZ" sz="19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1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19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cs-CZ" sz="1900" i="1">
                                  <a:latin typeface="Cambria Math"/>
                                </a:rPr>
                                <m:t>𝑚𝑎𝑥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cs-CZ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9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cs-CZ" sz="1900" i="1">
                                      <a:latin typeface="Cambria Math" panose="02040503050406030204" pitchFamily="18" charset="0"/>
                                    </a:rPr>
                                    <m:t>𝑁𝐸𝑊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cs-CZ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9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cs-CZ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900" i="1">
                                          <a:latin typeface="Cambria Math" panose="02040503050406030204" pitchFamily="18" charset="0"/>
                                        </a:rPr>
                                        <m:t>𝑂𝐿𝐷</m:t>
                                      </m:r>
                                    </m:sub>
                                  </m:sSub>
                                  <m:r>
                                    <a:rPr lang="cs-CZ" sz="19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900" i="1">
                                          <a:latin typeface="Cambria Math" panose="02040503050406030204" pitchFamily="18" charset="0"/>
                                        </a:rPr>
                                        <m:t>𝑁𝐸𝑊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19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cs-CZ" sz="1900" i="1">
                                  <a:latin typeface="Cambria Math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cs-CZ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9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cs-CZ" sz="19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cs-CZ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1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1900" i="1">
                                          <a:latin typeface="Cambria Math" panose="02040503050406030204" pitchFamily="18" charset="0"/>
                                        </a:rPr>
                                        <m:t>𝑁𝐸𝑊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900" dirty="0"/>
                  <a:t>Or </a:t>
                </a:r>
                <a:r>
                  <a:rPr lang="en-US" sz="1900" dirty="0"/>
                  <a:t>maximization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𝑂𝐿𝐷</m:t>
                        </m:r>
                      </m:sub>
                    </m:sSub>
                  </m:oMath>
                </a14:m>
                <a:r>
                  <a:rPr lang="en-US" sz="1900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cs-CZ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cs-CZ" sz="19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</m:e>
                      </m:d>
                      <m:r>
                        <a:rPr lang="en-US" sz="19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𝑚𝑎𝑥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𝑂𝐿𝐷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𝑂𝐿𝐷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9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900" i="1">
                                  <a:latin typeface="Cambria Math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cs-CZ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cs-CZ" sz="19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  <m:t>𝑂𝐿𝐷</m:t>
                                      </m:r>
                                    </m:sub>
                                  </m:s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  <m:t>𝑂𝐿𝐷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900" b="1" u="sng" dirty="0"/>
                  <a:t>First guess</a:t>
                </a:r>
                <a:r>
                  <a:rPr lang="en-US" sz="19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sz="19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cs-CZ" sz="19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𝑁𝐸𝑊</m:t>
                            </m:r>
                          </m:sub>
                        </m:sSub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𝑁𝐸𝑊</m:t>
                            </m:r>
                          </m:sub>
                        </m:sSub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𝑂𝐿𝐷</m:t>
                            </m:r>
                          </m:sub>
                        </m:s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𝑂𝐿𝐷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sz="1900" dirty="0"/>
                  <a:t>      (</a:t>
                </a:r>
                <a:r>
                  <a:rPr lang="cs-CZ" sz="1900" dirty="0" err="1"/>
                  <a:t>arbitrary</a:t>
                </a:r>
                <a:r>
                  <a:rPr lang="cs-CZ" sz="1900" dirty="0"/>
                  <a:t> but </a:t>
                </a:r>
                <a:r>
                  <a:rPr lang="cs-CZ" sz="1900" dirty="0" err="1"/>
                  <a:t>clever</a:t>
                </a:r>
                <a:r>
                  <a:rPr lang="cs-CZ" sz="1900" dirty="0"/>
                  <a:t> </a:t>
                </a:r>
                <a:r>
                  <a:rPr lang="cs-CZ" sz="1900" dirty="0" err="1"/>
                  <a:t>guess</a:t>
                </a:r>
                <a:r>
                  <a:rPr lang="cs-CZ" sz="1900" dirty="0"/>
                  <a:t>)</a:t>
                </a:r>
                <a:endParaRPr lang="en-US" sz="19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</m:e>
                      </m:d>
                      <m:r>
                        <a:rPr lang="en-US" sz="19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𝑚𝑎𝑥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𝑂𝐿𝐷</m:t>
                                  </m:r>
                                </m:sub>
                              </m:s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𝑂𝐿𝐷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9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9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𝑂𝐿𝐷</m:t>
                                      </m:r>
                                    </m:sub>
                                  </m:s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𝑂𝐿𝐷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9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900" dirty="0"/>
                  <a:t>We perform the max operator, develop the </a:t>
                </a:r>
                <a:r>
                  <a:rPr lang="en-US" sz="1900" dirty="0" err="1"/>
                  <a:t>f.o.c</a:t>
                </a:r>
                <a:r>
                  <a:rPr lang="en-US" sz="1900" dirty="0"/>
                  <a:t>.:  </a:t>
                </a:r>
                <a:endParaRPr lang="en-US" sz="19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</m:den>
                      </m:f>
                      <m:r>
                        <a:rPr lang="en-US" sz="19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  <m:r>
                            <a:rPr lang="en-US" sz="19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</m:den>
                      </m:f>
                      <m:r>
                        <a:rPr lang="en-US" sz="19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200" i="1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𝑂𝐿𝐷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r>
                            <a:rPr lang="en-US" sz="2000" i="1">
                              <a:latin typeface="Cambria Math"/>
                            </a:rPr>
                            <m:t>𝛽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𝑂𝐿𝐷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2000" dirty="0"/>
                  <a:t>And after doing the maximization, substitute back to the </a:t>
                </a:r>
                <a:r>
                  <a:rPr lang="en-US" sz="2000" dirty="0" err="1"/>
                  <a:t>Belman</a:t>
                </a:r>
                <a:r>
                  <a:rPr lang="en-US" sz="2000" dirty="0"/>
                  <a:t> equation to get the new iteration (second guess).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600" dirty="0"/>
                  <a:t>Technically equivalent to zero/one period problem. But this iteration can be done numerically. There is no particular connection to „x-periods“ problems. These are just iterations to find the „correct“ value function. Let us continue with the next iteration:.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009651"/>
                <a:ext cx="7886700" cy="5857873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/>
          <p:cNvSpPr txBox="1">
            <a:spLocks/>
          </p:cNvSpPr>
          <p:nvPr/>
        </p:nvSpPr>
        <p:spPr>
          <a:xfrm>
            <a:off x="619941" y="365127"/>
            <a:ext cx="7886700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 err="1"/>
              <a:t>Example</a:t>
            </a:r>
            <a:r>
              <a:rPr lang="cs-CZ" sz="2400" dirty="0"/>
              <a:t>: </a:t>
            </a:r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, </a:t>
            </a:r>
            <a:r>
              <a:rPr lang="cs-CZ" sz="2400" b="1" dirty="0" err="1"/>
              <a:t>infinite</a:t>
            </a:r>
            <a:r>
              <a:rPr lang="cs-CZ" sz="2400" b="1" dirty="0"/>
              <a:t> </a:t>
            </a:r>
            <a:r>
              <a:rPr lang="cs-CZ" sz="2400" b="1" dirty="0" err="1"/>
              <a:t>horizon</a:t>
            </a:r>
            <a:r>
              <a:rPr lang="cs-CZ" sz="2400" dirty="0"/>
              <a:t> – </a:t>
            </a:r>
            <a:r>
              <a:rPr lang="cs-CZ" sz="2400" dirty="0" err="1"/>
              <a:t>Iterations</a:t>
            </a:r>
            <a:r>
              <a:rPr lang="cs-CZ" sz="2400" dirty="0"/>
              <a:t> </a:t>
            </a:r>
            <a:r>
              <a:rPr lang="cs-CZ" sz="2400" dirty="0">
                <a:solidFill>
                  <a:srgbClr val="FF0000"/>
                </a:solidFill>
              </a:rPr>
              <a:t>1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68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266701" y="1171573"/>
                <a:ext cx="8448674" cy="5349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/>
                  <a:t>New </a:t>
                </a:r>
                <a:r>
                  <a:rPr lang="cs-CZ" sz="1600" dirty="0" err="1"/>
                  <a:t>guess</a:t>
                </a:r>
                <a:r>
                  <a:rPr lang="cs-CZ" sz="1600" dirty="0"/>
                  <a:t>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𝑁𝐸𝑊</m:t>
                              </m:r>
                            </m:sub>
                          </m:sSub>
                        </m:e>
                      </m:d>
                      <m:r>
                        <a:rPr lang="cs-CZ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cs-CZ" sz="14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400" i="1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sSub>
                            <m:sSub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𝑁𝐸𝑊</m:t>
                              </m:r>
                            </m:sub>
                          </m:sSub>
                        </m:e>
                      </m:d>
                      <m:r>
                        <a:rPr lang="cs-CZ" sz="1400" i="1">
                          <a:latin typeface="Cambria Math"/>
                        </a:rPr>
                        <m:t>+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cs-CZ" sz="1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400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sz="14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400" i="1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  <m:sSub>
                            <m:sSubPr>
                              <m:ctrlP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𝑁𝐸𝑊</m:t>
                              </m:r>
                            </m:sub>
                          </m:sSub>
                        </m:e>
                      </m:d>
                      <m:r>
                        <a:rPr lang="cs-CZ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i="1">
                              <a:latin typeface="Cambria Math"/>
                            </a:rPr>
                            <m:t>1+</m:t>
                          </m:r>
                          <m:r>
                            <a:rPr lang="cs-CZ" sz="1400" i="1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cs-CZ" sz="1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14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cs-CZ" sz="1400" b="0" i="1" smtClean="0">
                                  <a:latin typeface="Cambria Math" panose="02040503050406030204" pitchFamily="18" charset="0"/>
                                </a:rPr>
                                <m:t>𝑁𝐸𝑊</m:t>
                              </m:r>
                            </m:sub>
                          </m:sSub>
                        </m:e>
                      </m:d>
                      <m:r>
                        <a:rPr lang="cs-CZ" sz="1400" i="1">
                          <a:latin typeface="Cambria Math"/>
                        </a:rPr>
                        <m:t>+</m:t>
                      </m:r>
                      <m:r>
                        <a:rPr lang="cs-CZ" sz="1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cs-CZ" sz="14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400" i="1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r>
                        <a:rPr lang="cs-CZ" sz="1400" i="1">
                          <a:latin typeface="Cambria Math"/>
                        </a:rPr>
                        <m:t>+</m:t>
                      </m:r>
                      <m:r>
                        <a:rPr lang="cs-CZ" sz="1400" i="1">
                          <a:latin typeface="Cambria Math"/>
                        </a:rPr>
                        <m:t>𝛽</m:t>
                      </m:r>
                      <m:r>
                        <a:rPr lang="cs-CZ" sz="1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400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sz="14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400" i="1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 err="1"/>
                  <a:t>Consider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that</a:t>
                </a:r>
                <a:r>
                  <a:rPr lang="cs-CZ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𝑁𝐸𝑊</m:t>
                        </m:r>
                      </m:sub>
                    </m:sSub>
                    <m:r>
                      <a:rPr lang="cs-CZ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𝑂𝐿𝐷</m:t>
                        </m:r>
                      </m:sub>
                    </m:sSub>
                    <m:r>
                      <a:rPr lang="cs-CZ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𝑂𝐿𝐷</m:t>
                        </m:r>
                      </m:sub>
                    </m:sSub>
                  </m:oMath>
                </a14:m>
                <a:r>
                  <a:rPr lang="cs-CZ" sz="1600" dirty="0"/>
                  <a:t>, substitute to </a:t>
                </a:r>
                <a:r>
                  <a:rPr lang="cs-CZ" sz="1600" dirty="0" err="1"/>
                  <a:t>Belman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equation</a:t>
                </a:r>
                <a:r>
                  <a:rPr lang="cs-CZ" sz="1600" dirty="0"/>
                  <a:t>, </a:t>
                </a:r>
                <a:r>
                  <a:rPr lang="cs-CZ" sz="1600" dirty="0" err="1"/>
                  <a:t>perform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maximization</a:t>
                </a:r>
                <a:r>
                  <a:rPr lang="cs-CZ" sz="1600" dirty="0"/>
                  <a:t> (</a:t>
                </a:r>
                <a:r>
                  <a:rPr lang="cs-CZ" sz="1600" dirty="0" err="1"/>
                  <a:t>get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f.o.c</a:t>
                </a:r>
                <a:r>
                  <a:rPr lang="cs-CZ" sz="1600" dirty="0"/>
                  <a:t> and substitute </a:t>
                </a:r>
                <a:r>
                  <a:rPr lang="cs-CZ" sz="1600" dirty="0" err="1"/>
                  <a:t>back</a:t>
                </a:r>
                <a:r>
                  <a:rPr lang="cs-CZ" sz="1600" dirty="0"/>
                  <a:t>) to </a:t>
                </a:r>
                <a:r>
                  <a:rPr lang="cs-CZ" sz="1600" dirty="0" err="1"/>
                  <a:t>get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new</a:t>
                </a:r>
                <a:r>
                  <a:rPr lang="cs-CZ" sz="1600" dirty="0"/>
                  <a:t> </a:t>
                </a:r>
                <a:r>
                  <a:rPr lang="cs-CZ" sz="1600" dirty="0" err="1"/>
                  <a:t>value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function</a:t>
                </a:r>
                <a:r>
                  <a:rPr lang="cs-CZ" sz="1600" dirty="0"/>
                  <a:t>. </a:t>
                </a:r>
                <a:br>
                  <a:rPr lang="cs-CZ" sz="1600" dirty="0"/>
                </a:br>
                <a:r>
                  <a:rPr lang="cs-CZ" sz="1600" dirty="0"/>
                  <a:t>(</a:t>
                </a:r>
                <a:r>
                  <a:rPr lang="cs-CZ" sz="1600" dirty="0" err="1"/>
                  <a:t>Recall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two</a:t>
                </a:r>
                <a:r>
                  <a:rPr lang="cs-CZ" sz="1600" dirty="0"/>
                  <a:t>-period </a:t>
                </a:r>
                <a:r>
                  <a:rPr lang="cs-CZ" sz="1600" dirty="0" err="1"/>
                  <a:t>problem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for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calculations</a:t>
                </a:r>
                <a:r>
                  <a:rPr lang="cs-CZ" sz="1600" dirty="0"/>
                  <a:t>.)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cs-CZ" sz="1600" i="1">
                          <a:latin typeface="Cambria Math"/>
                        </a:rPr>
                        <m:t>=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cs-CZ" sz="16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16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6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cs-CZ" sz="1600" i="1">
                          <a:latin typeface="Cambria Math"/>
                        </a:rPr>
                        <m:t>+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600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sz="16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16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6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cs-CZ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s-CZ" sz="16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6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cs-CZ" sz="16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16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6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cs-CZ" sz="16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cs-CZ" sz="1600" dirty="0" err="1"/>
                  <a:t>Rewrite</a:t>
                </a:r>
                <a:r>
                  <a:rPr lang="cs-CZ" sz="1600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cs-CZ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/>
                            </a:rPr>
                            <m:t>1+</m:t>
                          </m:r>
                          <m:r>
                            <a:rPr lang="cs-CZ" sz="1600" i="1">
                              <a:latin typeface="Cambria Math"/>
                            </a:rPr>
                            <m:t>𝛽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cs-CZ" sz="16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cs-CZ" sz="1600" i="1">
                          <a:latin typeface="Cambria Math"/>
                        </a:rPr>
                        <m:t>+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cs-CZ" sz="16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16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6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600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sz="16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16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6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cs-CZ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s-CZ" sz="16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6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cs-CZ" sz="16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16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cs-CZ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6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cs-CZ" sz="16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cs-CZ" sz="16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cs-CZ" sz="1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cs-CZ" sz="16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1" y="1171573"/>
                <a:ext cx="8448674" cy="5349513"/>
              </a:xfrm>
              <a:blipFill>
                <a:blip r:embed="rId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/>
          <p:cNvSpPr txBox="1">
            <a:spLocks/>
          </p:cNvSpPr>
          <p:nvPr/>
        </p:nvSpPr>
        <p:spPr>
          <a:xfrm>
            <a:off x="619941" y="365127"/>
            <a:ext cx="7886700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 err="1"/>
              <a:t>Example</a:t>
            </a:r>
            <a:r>
              <a:rPr lang="cs-CZ" sz="2400" dirty="0"/>
              <a:t>: </a:t>
            </a:r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, </a:t>
            </a:r>
            <a:r>
              <a:rPr lang="cs-CZ" sz="2400" b="1" dirty="0" err="1"/>
              <a:t>infinite</a:t>
            </a:r>
            <a:r>
              <a:rPr lang="cs-CZ" sz="2400" b="1" dirty="0"/>
              <a:t> </a:t>
            </a:r>
            <a:r>
              <a:rPr lang="cs-CZ" sz="2400" b="1" dirty="0" err="1"/>
              <a:t>horizon</a:t>
            </a:r>
            <a:r>
              <a:rPr lang="cs-CZ" sz="2400" dirty="0"/>
              <a:t> – </a:t>
            </a:r>
            <a:r>
              <a:rPr lang="cs-CZ" sz="2400" dirty="0" err="1"/>
              <a:t>Iterations</a:t>
            </a:r>
            <a:r>
              <a:rPr lang="cs-CZ" sz="2400" dirty="0"/>
              <a:t> </a:t>
            </a:r>
            <a:r>
              <a:rPr lang="cs-CZ" sz="2400" dirty="0">
                <a:solidFill>
                  <a:srgbClr val="FF0000"/>
                </a:solidFill>
              </a:rPr>
              <a:t>2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073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76250" y="1171573"/>
                <a:ext cx="7886700" cy="5349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cs-CZ" sz="1800" b="1" u="sng" dirty="0"/>
                  <a:t>Recall </a:t>
                </a:r>
                <a:r>
                  <a:rPr lang="cs-CZ" sz="1800" b="1" u="sng" dirty="0" err="1"/>
                  <a:t>ourt</a:t>
                </a:r>
                <a:r>
                  <a:rPr lang="cs-CZ" sz="1800" b="1" u="sng" dirty="0"/>
                  <a:t> </a:t>
                </a:r>
                <a:r>
                  <a:rPr lang="cs-CZ" sz="1800" b="1" u="sng" dirty="0" err="1"/>
                  <a:t>first</a:t>
                </a:r>
                <a:r>
                  <a:rPr lang="cs-CZ" sz="1800" b="1" u="sng" dirty="0"/>
                  <a:t> </a:t>
                </a:r>
                <a:r>
                  <a:rPr lang="cs-CZ" sz="1800" b="1" u="sng" dirty="0" err="1"/>
                  <a:t>three</a:t>
                </a:r>
                <a:r>
                  <a:rPr lang="cs-CZ" sz="1800" b="1" u="sng" dirty="0"/>
                  <a:t> </a:t>
                </a:r>
                <a:r>
                  <a:rPr lang="cs-CZ" sz="1800" b="1" u="sng" dirty="0" err="1"/>
                  <a:t>guesses</a:t>
                </a:r>
                <a:r>
                  <a:rPr lang="cs-CZ" sz="1800" b="1" u="sng" dirty="0"/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cs-CZ" sz="14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cs-CZ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cs-CZ" sz="1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cs-CZ" sz="14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cs-CZ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i="1">
                              <a:latin typeface="Cambria Math"/>
                            </a:rPr>
                            <m:t>1+</m:t>
                          </m:r>
                          <m:r>
                            <a:rPr lang="cs-CZ" sz="1400" i="1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cs-CZ" sz="1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cs-CZ" sz="1400" i="1">
                          <a:latin typeface="Cambria Math"/>
                        </a:rPr>
                        <m:t>+</m:t>
                      </m:r>
                      <m:r>
                        <a:rPr lang="cs-CZ" sz="1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cs-CZ" sz="14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400" i="1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r>
                        <a:rPr lang="cs-CZ" sz="1400" i="1">
                          <a:latin typeface="Cambria Math"/>
                        </a:rPr>
                        <m:t>+</m:t>
                      </m:r>
                      <m:r>
                        <a:rPr lang="cs-CZ" sz="1400" i="1">
                          <a:latin typeface="Cambria Math"/>
                        </a:rPr>
                        <m:t>𝛽</m:t>
                      </m:r>
                      <m:r>
                        <a:rPr lang="cs-CZ" sz="1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400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sz="14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400" i="1">
                                  <a:latin typeface="Cambria Math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cs-CZ" sz="1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cs-CZ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i="1">
                              <a:latin typeface="Cambria Math"/>
                            </a:rPr>
                            <m:t>1+</m:t>
                          </m:r>
                          <m:r>
                            <a:rPr lang="cs-CZ" sz="1400" i="1">
                              <a:latin typeface="Cambria Math"/>
                            </a:rPr>
                            <m:t>𝛽</m:t>
                          </m:r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cs-CZ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cs-CZ" sz="1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cs-CZ" sz="1400" i="1">
                          <a:latin typeface="Cambria Math"/>
                        </a:rPr>
                        <m:t>+</m:t>
                      </m:r>
                      <m:r>
                        <a:rPr lang="cs-CZ" sz="1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cs-CZ" sz="14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4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cs-CZ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1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cs-CZ" sz="1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1400" i="1">
                                  <a:latin typeface="Cambria Math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cs-CZ" sz="14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4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cs-CZ" sz="1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cs-CZ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cs-CZ" sz="14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cs-CZ" sz="14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cs-CZ" sz="14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cs-CZ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1400" i="1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cs-CZ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cs-CZ" sz="16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cs-CZ" sz="1800" dirty="0" err="1"/>
                  <a:t>It</a:t>
                </a:r>
                <a:r>
                  <a:rPr lang="cs-CZ" sz="1800" dirty="0"/>
                  <a:t> </a:t>
                </a:r>
                <a:r>
                  <a:rPr lang="cs-CZ" sz="1800" dirty="0" err="1"/>
                  <a:t>is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clear</a:t>
                </a:r>
                <a:r>
                  <a:rPr lang="cs-CZ" sz="1800" dirty="0"/>
                  <a:t> </a:t>
                </a:r>
                <a:r>
                  <a:rPr lang="cs-CZ" sz="1800" dirty="0" err="1"/>
                  <a:t>that</a:t>
                </a:r>
                <a:r>
                  <a:rPr lang="cs-CZ" sz="1800" dirty="0"/>
                  <a:t> </a:t>
                </a:r>
                <a:r>
                  <a:rPr lang="cs-CZ" sz="1800" dirty="0" err="1"/>
                  <a:t>further</a:t>
                </a:r>
                <a:r>
                  <a:rPr lang="cs-CZ" sz="1800" dirty="0"/>
                  <a:t> </a:t>
                </a:r>
                <a:r>
                  <a:rPr lang="cs-CZ" sz="1800" dirty="0" err="1"/>
                  <a:t>iterations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lead</a:t>
                </a:r>
                <a:r>
                  <a:rPr lang="cs-CZ" sz="1800" dirty="0"/>
                  <a:t> to: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cs-CZ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cs-CZ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cs-CZ" sz="1800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cs-CZ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cs-CZ" sz="1800" i="1">
                          <a:latin typeface="Cambria Math"/>
                        </a:rPr>
                        <m:t>+</m:t>
                      </m:r>
                      <m:r>
                        <a:rPr lang="cs-CZ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cs-CZ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cs-CZ" sz="1800" dirty="0" err="1"/>
                  <a:t>This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is</a:t>
                </a:r>
                <a:r>
                  <a:rPr lang="cs-CZ" sz="1800" dirty="0"/>
                  <a:t> (</a:t>
                </a:r>
                <a:r>
                  <a:rPr lang="cs-CZ" sz="1800" dirty="0" err="1"/>
                  <a:t>indeed</a:t>
                </a:r>
                <a:r>
                  <a:rPr lang="cs-CZ" sz="1800" dirty="0"/>
                  <a:t>) </a:t>
                </a:r>
                <a:r>
                  <a:rPr lang="cs-CZ" sz="1800" dirty="0" err="1"/>
                  <a:t>the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same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result</a:t>
                </a:r>
                <a:r>
                  <a:rPr lang="cs-CZ" sz="1800" dirty="0"/>
                  <a:t> as in </a:t>
                </a:r>
                <a:r>
                  <a:rPr lang="cs-CZ" sz="1800" dirty="0" err="1"/>
                  <a:t>the</a:t>
                </a:r>
                <a:r>
                  <a:rPr lang="cs-CZ" sz="1800" dirty="0"/>
                  <a:t> case </a:t>
                </a:r>
                <a:r>
                  <a:rPr lang="cs-CZ" sz="1800" dirty="0" err="1"/>
                  <a:t>of</a:t>
                </a:r>
                <a:r>
                  <a:rPr lang="cs-CZ" sz="1800" dirty="0"/>
                  <a:t> </a:t>
                </a:r>
                <a:r>
                  <a:rPr lang="cs-CZ" sz="1800" dirty="0" err="1"/>
                  <a:t>the</a:t>
                </a:r>
                <a:r>
                  <a:rPr lang="cs-CZ" sz="1800" dirty="0"/>
                  <a:t> </a:t>
                </a:r>
                <a:r>
                  <a:rPr lang="cs-CZ" sz="1800" dirty="0" err="1"/>
                  <a:t>previous</a:t>
                </a:r>
                <a:r>
                  <a:rPr lang="cs-CZ" sz="1800" dirty="0"/>
                  <a:t> </a:t>
                </a:r>
                <a:r>
                  <a:rPr lang="cs-CZ" sz="1800" dirty="0" err="1"/>
                  <a:t>method</a:t>
                </a:r>
                <a:r>
                  <a:rPr lang="cs-CZ" sz="180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br>
                  <a:rPr lang="cs-CZ" sz="1600" dirty="0"/>
                </a:br>
                <a:r>
                  <a:rPr lang="cs-CZ" sz="1600" dirty="0" err="1"/>
                  <a:t>Note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again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that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iterations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be</a:t>
                </a:r>
                <a:r>
                  <a:rPr lang="cs-CZ" sz="1600" dirty="0"/>
                  <a:t> done </a:t>
                </a:r>
                <a:r>
                  <a:rPr lang="cs-CZ" sz="1600" dirty="0" err="1"/>
                  <a:t>numerically</a:t>
                </a:r>
                <a:r>
                  <a:rPr lang="cs-CZ" sz="1600" dirty="0"/>
                  <a:t>.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value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function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then</a:t>
                </a:r>
                <a:r>
                  <a:rPr lang="cs-CZ" sz="1600" dirty="0"/>
                  <a:t> just </a:t>
                </a:r>
                <a:r>
                  <a:rPr lang="cs-CZ" sz="1600" dirty="0" err="1"/>
                  <a:t>number</a:t>
                </a:r>
                <a:r>
                  <a:rPr lang="cs-CZ" sz="1600" dirty="0"/>
                  <a:t> and </a:t>
                </a:r>
                <a:r>
                  <a:rPr lang="cs-CZ" sz="1600" dirty="0" err="1"/>
                  <a:t>this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number</a:t>
                </a:r>
                <a:r>
                  <a:rPr lang="cs-CZ" sz="1600" dirty="0"/>
                  <a:t> </a:t>
                </a:r>
                <a:r>
                  <a:rPr lang="cs-CZ" sz="1600" dirty="0" err="1"/>
                  <a:t>is</a:t>
                </a:r>
                <a:r>
                  <a:rPr lang="cs-CZ" sz="1600" dirty="0"/>
                  <a:t> a </a:t>
                </a:r>
                <a:r>
                  <a:rPr lang="cs-CZ" sz="1600" dirty="0" err="1"/>
                  <a:t>fixed</a:t>
                </a:r>
                <a:r>
                  <a:rPr lang="cs-CZ" sz="1600" dirty="0"/>
                  <a:t> point </a:t>
                </a:r>
                <a:r>
                  <a:rPr lang="cs-CZ" sz="1600" dirty="0" err="1"/>
                  <a:t>of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Belman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equation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mapping</a:t>
                </a:r>
                <a:r>
                  <a:rPr lang="cs-CZ" sz="1600" dirty="0"/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20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cs-CZ" sz="2000" b="0" i="1" smtClean="0">
                                      <a:latin typeface="Cambria Math" panose="02040503050406030204" pitchFamily="18" charset="0"/>
                                    </a:rPr>
                                    <m:t>𝑂𝐿𝐷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cs-CZ" sz="2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𝑚𝑎𝑥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20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𝑁𝐸𝑊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cs-CZ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0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  <m:t>𝑂𝐿𝐷</m:t>
                                      </m:r>
                                    </m:sub>
                                  </m:sSub>
                                  <m:r>
                                    <a:rPr lang="cs-CZ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  <m:t>𝑁𝐸𝑊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cs-CZ" sz="20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cs-CZ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sz="20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cs-CZ" sz="2000" i="1">
                                          <a:latin typeface="Cambria Math" panose="02040503050406030204" pitchFamily="18" charset="0"/>
                                        </a:rPr>
                                        <m:t>𝑁𝐸𝑊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cs-CZ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cs-CZ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cs-CZ" sz="1800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171573"/>
                <a:ext cx="7886700" cy="5349513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adpis 1"/>
          <p:cNvSpPr txBox="1">
            <a:spLocks/>
          </p:cNvSpPr>
          <p:nvPr/>
        </p:nvSpPr>
        <p:spPr>
          <a:xfrm>
            <a:off x="619941" y="365127"/>
            <a:ext cx="7886700" cy="644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 err="1"/>
              <a:t>Example</a:t>
            </a:r>
            <a:r>
              <a:rPr lang="cs-CZ" sz="2400" dirty="0"/>
              <a:t>: </a:t>
            </a:r>
            <a:r>
              <a:rPr lang="cs-CZ" sz="2400" dirty="0" err="1"/>
              <a:t>Cake</a:t>
            </a:r>
            <a:r>
              <a:rPr lang="cs-CZ" sz="2400" dirty="0"/>
              <a:t> </a:t>
            </a:r>
            <a:r>
              <a:rPr lang="cs-CZ" sz="2400" dirty="0" err="1"/>
              <a:t>eating</a:t>
            </a:r>
            <a:r>
              <a:rPr lang="cs-CZ" sz="2400" dirty="0"/>
              <a:t>, </a:t>
            </a:r>
            <a:r>
              <a:rPr lang="cs-CZ" sz="2400" b="1" dirty="0" err="1"/>
              <a:t>infinite</a:t>
            </a:r>
            <a:r>
              <a:rPr lang="cs-CZ" sz="2400" b="1" dirty="0"/>
              <a:t> </a:t>
            </a:r>
            <a:r>
              <a:rPr lang="cs-CZ" sz="2400" b="1" dirty="0" err="1"/>
              <a:t>horizon</a:t>
            </a:r>
            <a:r>
              <a:rPr lang="cs-CZ" sz="2400" dirty="0"/>
              <a:t> –  </a:t>
            </a:r>
            <a:r>
              <a:rPr lang="cs-CZ" sz="2400" dirty="0" err="1"/>
              <a:t>Iterations</a:t>
            </a:r>
            <a:r>
              <a:rPr lang="cs-CZ" sz="2400" dirty="0"/>
              <a:t> </a:t>
            </a:r>
            <a:r>
              <a:rPr lang="cs-CZ" sz="2400" dirty="0">
                <a:solidFill>
                  <a:srgbClr val="FF0000"/>
                </a:solidFill>
              </a:rPr>
              <a:t>3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92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4524"/>
          </a:xfrm>
        </p:spPr>
        <p:txBody>
          <a:bodyPr>
            <a:normAutofit/>
          </a:bodyPr>
          <a:lstStyle/>
          <a:p>
            <a:r>
              <a:rPr lang="cs-CZ" sz="2400" dirty="0" err="1"/>
              <a:t>Discrete</a:t>
            </a:r>
            <a:r>
              <a:rPr lang="cs-CZ" sz="2400" dirty="0"/>
              <a:t> </a:t>
            </a:r>
            <a:r>
              <a:rPr lang="cs-CZ" sz="2400" dirty="0" err="1"/>
              <a:t>stochastic</a:t>
            </a:r>
            <a:r>
              <a:rPr lang="cs-CZ" sz="2400" dirty="0"/>
              <a:t> </a:t>
            </a:r>
            <a:r>
              <a:rPr lang="cs-CZ" sz="2400" dirty="0" err="1"/>
              <a:t>cake-eating</a:t>
            </a:r>
            <a:r>
              <a:rPr lang="cs-CZ" sz="2400" dirty="0"/>
              <a:t> </a:t>
            </a:r>
            <a:r>
              <a:rPr lang="cs-CZ" sz="2400" dirty="0" err="1"/>
              <a:t>problem</a:t>
            </a:r>
            <a:r>
              <a:rPr lang="cs-CZ" sz="2400" dirty="0"/>
              <a:t> – </a:t>
            </a:r>
            <a:r>
              <a:rPr lang="cs-CZ" sz="2400" dirty="0" err="1"/>
              <a:t>assumptions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11678"/>
                <a:ext cx="5505450" cy="567487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600" b="0" dirty="0"/>
                  <a:t>Let us eat a cake!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1600" b="0" dirty="0"/>
                  <a:t>The initial size of cake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dirty="0"/>
                  <a:t>, the cake does not grow nor melt.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1600" dirty="0"/>
                  <a:t>Our </a:t>
                </a:r>
                <a:r>
                  <a:rPr lang="en-US" sz="1600" b="1" dirty="0"/>
                  <a:t>tastes are stochastic</a:t>
                </a:r>
                <a:r>
                  <a:rPr lang="en-US" sz="1600" dirty="0"/>
                  <a:t>, i.e. utility function has two possible realizations: 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16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1600" dirty="0"/>
                  <a:t>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1600" dirty="0"/>
                  <a:t>The impatience of the consumer is defined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1600" dirty="0">
                    <a:sym typeface="Wingdings" panose="05000000000000000000" pitchFamily="2" charset="2"/>
                  </a:rPr>
                  <a:t> Agent observes current shock</a:t>
                </a:r>
                <a:r>
                  <a:rPr lang="cs-CZ" sz="1600" dirty="0">
                    <a:sym typeface="Wingdings" panose="05000000000000000000" pitchFamily="2" charset="2"/>
                  </a:rPr>
                  <a:t> (</a:t>
                </a:r>
                <a:r>
                  <a:rPr lang="cs-CZ" sz="1600" dirty="0" err="1">
                    <a:sym typeface="Wingdings" panose="05000000000000000000" pitchFamily="2" charset="2"/>
                  </a:rPr>
                  <a:t>current</a:t>
                </a:r>
                <a:r>
                  <a:rPr lang="cs-CZ" sz="1600" dirty="0">
                    <a:sym typeface="Wingdings" panose="05000000000000000000" pitchFamily="2" charset="2"/>
                  </a:rPr>
                  <a:t> taste)</a:t>
                </a:r>
                <a:r>
                  <a:rPr lang="en-US" sz="1600" dirty="0">
                    <a:sym typeface="Wingdings" panose="05000000000000000000" pitchFamily="2" charset="2"/>
                  </a:rPr>
                  <a:t>, but not its future values. </a:t>
                </a:r>
                <a:endParaRPr lang="cs-CZ" sz="16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1600" dirty="0"/>
                  <a:t>We assume that the tastes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600" dirty="0"/>
                  <a:t> follow Markov </a:t>
                </a:r>
                <a:r>
                  <a:rPr lang="en-US" sz="1600" dirty="0" err="1"/>
                  <a:t>proces</a:t>
                </a:r>
                <a:r>
                  <a:rPr lang="cs-CZ" sz="1600" dirty="0"/>
                  <a:t>s</a:t>
                </a:r>
                <a:r>
                  <a:rPr lang="en-US" sz="1600" dirty="0"/>
                  <a:t> with transition matrix: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𝐿𝐿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𝐻𝐻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11678"/>
                <a:ext cx="5505450" cy="5674872"/>
              </a:xfrm>
              <a:blipFill>
                <a:blip r:embed="rId2"/>
                <a:stretch>
                  <a:fillRect l="-554" r="-1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ovéPole 4">
            <a:extLst>
              <a:ext uri="{FF2B5EF4-FFF2-40B4-BE49-F238E27FC236}">
                <a16:creationId xmlns:a16="http://schemas.microsoft.com/office/drawing/2014/main" id="{1039E806-EDFF-AC23-9A40-C6380BC0195D}"/>
              </a:ext>
            </a:extLst>
          </p:cNvPr>
          <p:cNvSpPr txBox="1"/>
          <p:nvPr/>
        </p:nvSpPr>
        <p:spPr>
          <a:xfrm>
            <a:off x="3943350" y="5903472"/>
            <a:ext cx="4572000" cy="299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cs-CZ" sz="1200" dirty="0">
                <a:hlinkClick r:id="rId3"/>
              </a:rPr>
              <a:t>http://www.eco.uc3m.es/~jrincon/Teaching/Master/SDDP.pdf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632204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4524"/>
          </a:xfrm>
        </p:spPr>
        <p:txBody>
          <a:bodyPr>
            <a:normAutofit/>
          </a:bodyPr>
          <a:lstStyle/>
          <a:p>
            <a:r>
              <a:rPr lang="cs-CZ" sz="2400" dirty="0" err="1"/>
              <a:t>Discrete</a:t>
            </a:r>
            <a:r>
              <a:rPr lang="cs-CZ" sz="2400" dirty="0"/>
              <a:t> </a:t>
            </a:r>
            <a:r>
              <a:rPr lang="cs-CZ" sz="2400" dirty="0" err="1"/>
              <a:t>stochastic</a:t>
            </a:r>
            <a:r>
              <a:rPr lang="cs-CZ" sz="2400" dirty="0"/>
              <a:t> </a:t>
            </a:r>
            <a:r>
              <a:rPr lang="cs-CZ" sz="2400" dirty="0" err="1"/>
              <a:t>cake-eating</a:t>
            </a:r>
            <a:r>
              <a:rPr lang="cs-CZ" sz="2400" dirty="0"/>
              <a:t> </a:t>
            </a:r>
            <a:r>
              <a:rPr lang="cs-CZ" sz="2400" dirty="0" err="1"/>
              <a:t>problem</a:t>
            </a:r>
            <a:r>
              <a:rPr lang="cs-CZ" sz="2400" dirty="0"/>
              <a:t> – </a:t>
            </a:r>
            <a:r>
              <a:rPr lang="cs-CZ" sz="2400" dirty="0" err="1"/>
              <a:t>iterations</a:t>
            </a:r>
            <a:endParaRPr lang="en-GB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495299" y="1011678"/>
                <a:ext cx="8174567" cy="399062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1600" dirty="0"/>
                  <a:t>Iterations: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𝐿𝐿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𝑁𝐸𝑊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𝑁𝐸𝑊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𝑁𝐸𝑊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𝑁𝐸𝑊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𝑂𝐿𝐷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𝑁𝐸𝑊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𝐿𝐿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𝑁𝐸𝑊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𝑁𝐸𝑊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𝑂𝐿𝐷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𝑂𝐿𝐷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𝑁𝐸𝑊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𝐻𝐿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𝑁𝐸𝑊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𝐻𝐻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𝑁𝐸𝑊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600" dirty="0"/>
                  <a:t>Iterations proceed in the same way as before!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600" b="1" u="sng" dirty="0"/>
                  <a:t>Stochastic models can be effectively implemented using </a:t>
                </a:r>
                <a:r>
                  <a:rPr lang="en-US" sz="1600" b="1" u="sng" dirty="0" err="1"/>
                  <a:t>Belman</a:t>
                </a:r>
                <a:r>
                  <a:rPr lang="en-US" sz="1600" b="1" u="sng" dirty="0"/>
                  <a:t> equation.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299" y="1011678"/>
                <a:ext cx="8174567" cy="3990627"/>
              </a:xfrm>
              <a:blipFill>
                <a:blip r:embed="rId2"/>
                <a:stretch>
                  <a:fillRect l="-37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735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Ramsey</a:t>
            </a:r>
            <a:r>
              <a:rPr lang="cs-CZ" dirty="0"/>
              <a:t> model by </a:t>
            </a:r>
            <a:r>
              <a:rPr lang="cs-CZ" dirty="0" err="1"/>
              <a:t>Belman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cs-CZ" dirty="0"/>
                  <a:t>Ramsey model in </a:t>
                </a:r>
                <a:r>
                  <a:rPr lang="cs-CZ" dirty="0" err="1"/>
                  <a:t>discrete</a:t>
                </a:r>
                <a:r>
                  <a:rPr lang="cs-CZ" dirty="0"/>
                  <a:t> </a:t>
                </a:r>
                <a:r>
                  <a:rPr lang="cs-CZ" dirty="0" err="1"/>
                  <a:t>time</a:t>
                </a:r>
                <a:endParaRPr lang="cs-CZ" dirty="0"/>
              </a:p>
              <a:p>
                <a:r>
                  <a:rPr lang="cs-CZ" dirty="0" err="1"/>
                  <a:t>Reduced</a:t>
                </a:r>
                <a:r>
                  <a:rPr lang="cs-CZ" dirty="0"/>
                  <a:t> </a:t>
                </a:r>
                <a:r>
                  <a:rPr lang="cs-CZ" dirty="0" err="1"/>
                  <a:t>capital</a:t>
                </a:r>
                <a:endParaRPr lang="cs-CZ" dirty="0"/>
              </a:p>
              <a:p>
                <a:r>
                  <a:rPr lang="cs-CZ" dirty="0" err="1"/>
                  <a:t>Cobb-Douglas</a:t>
                </a:r>
                <a:r>
                  <a:rPr lang="cs-CZ" dirty="0"/>
                  <a:t> </a:t>
                </a:r>
                <a:r>
                  <a:rPr lang="cs-CZ" dirty="0" err="1"/>
                  <a:t>function</a:t>
                </a:r>
                <a:endParaRPr lang="cs-CZ" dirty="0"/>
              </a:p>
              <a:p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/>
                  <a:t>Utility function: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/>
                  <a:t>subject to: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/>
                  <a:t>and 		</a:t>
                </a:r>
                <a:r>
                  <a:rPr lang="cs-CZ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initial </a:t>
                </a:r>
                <a:r>
                  <a:rPr lang="cs-CZ" dirty="0" err="1"/>
                  <a:t>capital</a:t>
                </a: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dirty="0" err="1"/>
                  <a:t>Cobb-Douglas</a:t>
                </a:r>
                <a:r>
                  <a:rPr lang="cs-CZ" dirty="0"/>
                  <a:t> </a:t>
                </a:r>
                <a:r>
                  <a:rPr lang="cs-CZ" dirty="0" err="1"/>
                  <a:t>function</a:t>
                </a:r>
                <a:r>
                  <a:rPr lang="cs-CZ" dirty="0"/>
                  <a:t>: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endParaRPr lang="cs-CZ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775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Ramsey</a:t>
            </a:r>
            <a:r>
              <a:rPr lang="cs-CZ" dirty="0"/>
              <a:t> model by </a:t>
            </a:r>
            <a:r>
              <a:rPr lang="cs-CZ" dirty="0" err="1"/>
              <a:t>Belman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14182" cy="4351338"/>
              </a:xfrm>
            </p:spPr>
            <p:txBody>
              <a:bodyPr>
                <a:normAutofit/>
              </a:bodyPr>
              <a:lstStyle/>
              <a:p>
                <a:r>
                  <a:rPr lang="cs-CZ" dirty="0"/>
                  <a:t>Consider full </a:t>
                </a:r>
                <a:r>
                  <a:rPr lang="cs-CZ" dirty="0" err="1"/>
                  <a:t>depreciation</a:t>
                </a: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/>
                  <a:t>Utility function: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/>
                  <a:t>subject to: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cs-CZ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dirty="0" err="1"/>
                  <a:t>Belman</a:t>
                </a:r>
                <a:r>
                  <a:rPr lang="cs-CZ" dirty="0"/>
                  <a:t> </a:t>
                </a:r>
                <a:r>
                  <a:rPr lang="cs-CZ" dirty="0" err="1"/>
                  <a:t>equation</a:t>
                </a:r>
                <a:r>
                  <a:rPr lang="cs-CZ" dirty="0"/>
                  <a:t>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𝑚𝑎𝑥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Sup>
                                        <m:sSubSupPr>
                                          <m:ctrlPr>
                                            <a:rPr lang="cs-CZ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cs-CZ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cs-CZ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cs-CZ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bSup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dirty="0" err="1"/>
                  <a:t>Solved</a:t>
                </a:r>
                <a:r>
                  <a:rPr lang="cs-CZ" dirty="0"/>
                  <a:t> in Python by </a:t>
                </a:r>
                <a:r>
                  <a:rPr lang="cs-CZ" dirty="0" err="1"/>
                  <a:t>iterations</a:t>
                </a:r>
                <a:r>
                  <a:rPr lang="cs-CZ" dirty="0"/>
                  <a:t> (Michal)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14182" cy="4351338"/>
              </a:xfrm>
              <a:blipFill>
                <a:blip r:embed="rId2"/>
                <a:stretch>
                  <a:fillRect l="-1466" t="-22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204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5306"/>
          </a:xfrm>
        </p:spPr>
        <p:txBody>
          <a:bodyPr/>
          <a:lstStyle/>
          <a:p>
            <a:r>
              <a:rPr lang="cs-CZ" dirty="0" err="1"/>
              <a:t>Equilibrium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42416"/>
                <a:ext cx="7886700" cy="543153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e>
                      <m:lim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cs-CZ" i="1">
                            <a:latin typeface="Cambria Math" panose="02040503050406030204" pitchFamily="18" charset="0"/>
                          </a:rPr>
                          <m:t> </m:t>
                        </m:r>
                      </m:lim>
                    </m:limLow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cs-CZ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cs-CZ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cs-CZ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cs-C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cs-CZ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cs-CZ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cs-CZ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cs-CZ" dirty="0" err="1"/>
                  <a:t>First</a:t>
                </a:r>
                <a:r>
                  <a:rPr lang="cs-CZ" dirty="0"/>
                  <a:t> </a:t>
                </a:r>
                <a:r>
                  <a:rPr lang="cs-CZ" dirty="0" err="1"/>
                  <a:t>two</a:t>
                </a:r>
                <a:r>
                  <a:rPr lang="cs-CZ" dirty="0"/>
                  <a:t> </a:t>
                </a:r>
                <a:r>
                  <a:rPr lang="cs-CZ" dirty="0" err="1"/>
                  <a:t>terms</a:t>
                </a:r>
                <a:r>
                  <a:rPr lang="cs-CZ" dirty="0"/>
                  <a:t>: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cs-CZ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cs-CZ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cs-CZ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cs-CZ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cs-CZ" dirty="0" err="1"/>
                  <a:t>Note</a:t>
                </a:r>
                <a:r>
                  <a:rPr lang="cs-CZ" dirty="0"/>
                  <a:t> </a:t>
                </a:r>
                <a:r>
                  <a:rPr lang="cs-CZ" dirty="0" err="1"/>
                  <a:t>that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cs-CZ" dirty="0"/>
                  <a:t> (in case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first</a:t>
                </a:r>
                <a:r>
                  <a:rPr lang="cs-CZ" dirty="0"/>
                  <a:t> </a:t>
                </a:r>
                <a:r>
                  <a:rPr lang="cs-CZ" dirty="0" err="1"/>
                  <a:t>two</a:t>
                </a:r>
                <a:r>
                  <a:rPr lang="cs-CZ" dirty="0"/>
                  <a:t> </a:t>
                </a:r>
                <a:r>
                  <a:rPr lang="cs-CZ" dirty="0" err="1"/>
                  <a:t>terms</a:t>
                </a:r>
                <a:r>
                  <a:rPr lang="cs-CZ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dirty="0"/>
                  <a:t>) </a:t>
                </a:r>
                <a:r>
                  <a:rPr lang="cs-CZ" dirty="0" err="1"/>
                  <a:t>is</a:t>
                </a:r>
                <a:r>
                  <a:rPr lang="cs-CZ" dirty="0"/>
                  <a:t> </a:t>
                </a:r>
                <a:r>
                  <a:rPr lang="cs-CZ" dirty="0" err="1"/>
                  <a:t>present</a:t>
                </a:r>
                <a:r>
                  <a:rPr lang="cs-CZ" dirty="0"/>
                  <a:t> in </a:t>
                </a:r>
                <a:r>
                  <a:rPr lang="cs-CZ" dirty="0" err="1"/>
                  <a:t>two</a:t>
                </a:r>
                <a:r>
                  <a:rPr lang="cs-CZ" dirty="0"/>
                  <a:t> </a:t>
                </a:r>
                <a:r>
                  <a:rPr lang="cs-CZ" dirty="0" err="1"/>
                  <a:t>consequent</a:t>
                </a:r>
                <a:r>
                  <a:rPr lang="cs-CZ" dirty="0"/>
                  <a:t> </a:t>
                </a:r>
                <a:r>
                  <a:rPr lang="cs-CZ" dirty="0" err="1"/>
                  <a:t>terms</a:t>
                </a:r>
                <a:r>
                  <a:rPr lang="cs-CZ" dirty="0"/>
                  <a:t>.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cs-CZ" dirty="0" err="1"/>
                  <a:t>Now</a:t>
                </a:r>
                <a:r>
                  <a:rPr lang="cs-CZ" dirty="0"/>
                  <a:t> </a:t>
                </a:r>
                <a:r>
                  <a:rPr lang="cs-CZ" dirty="0" err="1"/>
                  <a:t>we</a:t>
                </a:r>
                <a:r>
                  <a:rPr lang="cs-CZ" dirty="0"/>
                  <a:t> </a:t>
                </a:r>
                <a:r>
                  <a:rPr lang="cs-CZ" dirty="0" err="1"/>
                  <a:t>calculate</a:t>
                </a:r>
                <a:r>
                  <a:rPr lang="cs-CZ" dirty="0"/>
                  <a:t> </a:t>
                </a:r>
                <a:r>
                  <a:rPr lang="cs-CZ" dirty="0" err="1"/>
                  <a:t>derivative</a:t>
                </a:r>
                <a:r>
                  <a:rPr lang="cs-CZ" dirty="0"/>
                  <a:t> 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2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2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cs-CZ" sz="2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cs-CZ" sz="2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cs-CZ" sz="2900" dirty="0"/>
                  <a:t>: </a:t>
                </a:r>
                <a14:m>
                  <m:oMath xmlns:m="http://schemas.openxmlformats.org/officeDocument/2006/math">
                    <m:r>
                      <a:rPr lang="cs-CZ" sz="29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29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cs-CZ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2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29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cs-CZ" sz="2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cs-CZ" sz="29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s-CZ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cs-CZ" sz="2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cs-CZ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cs-CZ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GB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29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cs-CZ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2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29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cs-CZ" sz="2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cs-CZ" sz="29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cs-CZ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cs-CZ" sz="2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GB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cs-CZ" sz="29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cs-CZ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cs-CZ" sz="2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29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cs-CZ" sz="2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cs-CZ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cs-CZ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cs-CZ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cs-CZ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cs-CZ" sz="29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cs-CZ" dirty="0" err="1"/>
                  <a:t>This</a:t>
                </a:r>
                <a:r>
                  <a:rPr lang="cs-CZ" dirty="0"/>
                  <a:t> </a:t>
                </a:r>
                <a:r>
                  <a:rPr lang="cs-CZ" dirty="0" err="1"/>
                  <a:t>holds</a:t>
                </a:r>
                <a:r>
                  <a:rPr lang="cs-CZ" dirty="0"/>
                  <a:t> </a:t>
                </a:r>
                <a:r>
                  <a:rPr lang="cs-CZ" dirty="0" err="1"/>
                  <a:t>for</a:t>
                </a:r>
                <a:r>
                  <a:rPr lang="cs-CZ" dirty="0"/>
                  <a:t> </a:t>
                </a:r>
                <a:r>
                  <a:rPr lang="cs-CZ" dirty="0" err="1"/>
                  <a:t>any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cs-CZ" dirty="0"/>
                  <a:t> (Euler </a:t>
                </a:r>
                <a:r>
                  <a:rPr lang="cs-CZ" dirty="0" err="1"/>
                  <a:t>equation</a:t>
                </a:r>
                <a:r>
                  <a:rPr lang="cs-CZ"/>
                  <a:t>):</a:t>
                </a: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cs-CZ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cs-CZ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cs-CZ" dirty="0"/>
                  <a:t>In </a:t>
                </a:r>
                <a:r>
                  <a:rPr lang="cs-CZ" dirty="0" err="1"/>
                  <a:t>equilibrium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9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29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cs-CZ" sz="2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cs-CZ" sz="2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900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cs-CZ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9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cs-CZ" sz="2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cs-CZ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sSub>
                        <m:sSubPr>
                          <m:ctrlPr>
                            <a:rPr lang="cs-CZ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cs-CZ" sz="2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2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cs-CZ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cs-CZ" sz="2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cs-CZ" sz="2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s-CZ" sz="2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cs-CZ" sz="2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cs-CZ" sz="2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29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cs-CZ" dirty="0"/>
                  <a:t>In </a:t>
                </a:r>
                <a:r>
                  <a:rPr lang="cs-CZ" dirty="0" err="1"/>
                  <a:t>equilibrium</a:t>
                </a:r>
                <a:r>
                  <a:rPr lang="cs-CZ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4400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cs-CZ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4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cs-CZ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𝑑𝑘</m:t>
                        </m:r>
                      </m:den>
                    </m:f>
                    <m:sSub>
                      <m:sSubPr>
                        <m:ctrlPr>
                          <a:rPr lang="cs-CZ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cs-CZ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cs-CZ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cs-CZ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cs-CZ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cs-CZ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cs-CZ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cs-CZ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cs-CZ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GB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42416"/>
                <a:ext cx="7886700" cy="5431536"/>
              </a:xfrm>
              <a:blipFill>
                <a:blip r:embed="rId2"/>
                <a:stretch>
                  <a:fillRect l="-232" t="-5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4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Constrained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85582" cy="479425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b="0" dirty="0"/>
                  <a:t>Maximize </a:t>
                </a:r>
                <a:r>
                  <a:rPr lang="cs-CZ" b="0" dirty="0" err="1"/>
                  <a:t>function</a:t>
                </a:r>
                <a:r>
                  <a:rPr lang="cs-CZ" b="0" dirty="0"/>
                  <a:t>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b="0" dirty="0"/>
                  <a:t> </a:t>
                </a:r>
                <a:r>
                  <a:rPr lang="cs-CZ" b="0" dirty="0" err="1"/>
                  <a:t>which</a:t>
                </a:r>
                <a:r>
                  <a:rPr lang="cs-CZ" b="0" dirty="0"/>
                  <a:t> </a:t>
                </a:r>
                <a:r>
                  <a:rPr lang="cs-CZ" b="0" dirty="0" err="1"/>
                  <a:t>is</a:t>
                </a:r>
                <a:r>
                  <a:rPr lang="cs-CZ" b="0" dirty="0"/>
                  <a:t> </a:t>
                </a:r>
                <a:r>
                  <a:rPr lang="cs-CZ" b="0" dirty="0" err="1"/>
                  <a:t>subject</a:t>
                </a:r>
                <a:r>
                  <a:rPr lang="cs-CZ" b="0" dirty="0"/>
                  <a:t> to </a:t>
                </a:r>
                <a:r>
                  <a:rPr lang="cs-CZ" b="0" dirty="0" err="1"/>
                  <a:t>constraint</a:t>
                </a:r>
                <a:r>
                  <a:rPr lang="cs-CZ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b="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dirty="0" err="1"/>
                  <a:t>We</a:t>
                </a:r>
                <a:r>
                  <a:rPr lang="cs-CZ" dirty="0"/>
                  <a:t> </a:t>
                </a:r>
                <a:r>
                  <a:rPr lang="cs-CZ" dirty="0" err="1"/>
                  <a:t>aim</a:t>
                </a:r>
                <a:r>
                  <a:rPr lang="cs-CZ" dirty="0"/>
                  <a:t> on </a:t>
                </a:r>
                <a:r>
                  <a:rPr lang="cs-CZ" dirty="0" err="1"/>
                  <a:t>finding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cs-CZ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cs-CZ" dirty="0"/>
                  <a:t> </a:t>
                </a:r>
                <a:r>
                  <a:rPr lang="cs-CZ" dirty="0" err="1"/>
                  <a:t>that</a:t>
                </a:r>
                <a:r>
                  <a:rPr lang="cs-CZ" dirty="0"/>
                  <a:t> </a:t>
                </a:r>
                <a:r>
                  <a:rPr lang="cs-CZ" dirty="0" err="1"/>
                  <a:t>maximize</a:t>
                </a:r>
                <a:r>
                  <a:rPr lang="cs-CZ" dirty="0"/>
                  <a:t> </a:t>
                </a:r>
                <a:r>
                  <a:rPr lang="cs-CZ" dirty="0" err="1"/>
                  <a:t>function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dirty="0"/>
                  <a:t> and </a:t>
                </a:r>
                <a:r>
                  <a:rPr lang="cs-CZ" dirty="0" err="1"/>
                  <a:t>constraint</a:t>
                </a:r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</a:t>
                </a:r>
                <a:r>
                  <a:rPr lang="cs-CZ" dirty="0" err="1"/>
                  <a:t>fulfilled</a:t>
                </a:r>
                <a:r>
                  <a:rPr lang="cs-CZ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b="0" dirty="0"/>
                  <a:t>Notes: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dirty="0" err="1"/>
                  <a:t>We</a:t>
                </a:r>
                <a:r>
                  <a:rPr lang="cs-CZ" dirty="0"/>
                  <a:t> </a:t>
                </a:r>
                <a:r>
                  <a:rPr lang="cs-CZ" u="sng" dirty="0" err="1"/>
                  <a:t>control</a:t>
                </a:r>
                <a:r>
                  <a:rPr lang="cs-CZ" u="sng" dirty="0"/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cs-CZ" dirty="0"/>
                  <a:t> and </a:t>
                </a:r>
                <a:r>
                  <a:rPr lang="cs-CZ" dirty="0" err="1"/>
                  <a:t>want</a:t>
                </a:r>
                <a:r>
                  <a:rPr lang="cs-CZ" dirty="0"/>
                  <a:t> to </a:t>
                </a:r>
                <a:r>
                  <a:rPr lang="cs-CZ" dirty="0" err="1"/>
                  <a:t>find</a:t>
                </a:r>
                <a:r>
                  <a:rPr lang="cs-CZ" dirty="0"/>
                  <a:t> </a:t>
                </a:r>
                <a:r>
                  <a:rPr lang="cs-CZ" dirty="0" err="1"/>
                  <a:t>optimal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cs-CZ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cs-CZ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dirty="0" err="1"/>
                  <a:t>There</a:t>
                </a:r>
                <a:r>
                  <a:rPr lang="cs-CZ" dirty="0"/>
                  <a:t> </a:t>
                </a:r>
                <a:r>
                  <a:rPr lang="cs-CZ" dirty="0" err="1"/>
                  <a:t>can</a:t>
                </a:r>
                <a:r>
                  <a:rPr lang="cs-CZ" dirty="0"/>
                  <a:t> </a:t>
                </a:r>
                <a:r>
                  <a:rPr lang="cs-CZ" dirty="0" err="1"/>
                  <a:t>be</a:t>
                </a:r>
                <a:r>
                  <a:rPr lang="cs-CZ" dirty="0"/>
                  <a:t> more </a:t>
                </a:r>
                <a:r>
                  <a:rPr lang="cs-CZ" dirty="0" err="1"/>
                  <a:t>variables</a:t>
                </a:r>
                <a:r>
                  <a:rPr lang="cs-CZ" dirty="0"/>
                  <a:t> </a:t>
                </a:r>
                <a:r>
                  <a:rPr lang="cs-CZ" dirty="0" err="1"/>
                  <a:t>than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cs-CZ" b="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dirty="0" err="1"/>
                  <a:t>Constraint</a:t>
                </a:r>
                <a:r>
                  <a:rPr lang="cs-CZ" dirty="0"/>
                  <a:t> </a:t>
                </a:r>
                <a:r>
                  <a:rPr lang="cs-CZ" dirty="0" err="1"/>
                  <a:t>can</a:t>
                </a:r>
                <a:r>
                  <a:rPr lang="cs-CZ" dirty="0"/>
                  <a:t> </a:t>
                </a:r>
                <a:r>
                  <a:rPr lang="cs-CZ" dirty="0" err="1"/>
                  <a:t>be</a:t>
                </a:r>
                <a:r>
                  <a:rPr lang="cs-CZ" dirty="0"/>
                  <a:t> </a:t>
                </a:r>
                <a:r>
                  <a:rPr lang="cs-CZ" dirty="0" err="1"/>
                  <a:t>also</a:t>
                </a:r>
                <a:r>
                  <a:rPr lang="cs-CZ" dirty="0"/>
                  <a:t> </a:t>
                </a:r>
                <a:r>
                  <a:rPr lang="cs-CZ" dirty="0" err="1"/>
                  <a:t>written</a:t>
                </a:r>
                <a:r>
                  <a:rPr lang="cs-CZ" dirty="0"/>
                  <a:t> in </a:t>
                </a:r>
                <a:r>
                  <a:rPr lang="cs-CZ" dirty="0" err="1"/>
                  <a:t>form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cs-CZ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cs-CZ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b="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b="0" dirty="0" err="1"/>
                  <a:t>There</a:t>
                </a:r>
                <a:r>
                  <a:rPr lang="cs-CZ" b="0" dirty="0"/>
                  <a:t> </a:t>
                </a:r>
                <a:r>
                  <a:rPr lang="cs-CZ" b="0" dirty="0" err="1"/>
                  <a:t>can</a:t>
                </a:r>
                <a:r>
                  <a:rPr lang="cs-CZ" b="0" dirty="0"/>
                  <a:t> </a:t>
                </a:r>
                <a:r>
                  <a:rPr lang="cs-CZ" b="0" dirty="0" err="1"/>
                  <a:t>be</a:t>
                </a:r>
                <a:r>
                  <a:rPr lang="cs-CZ" b="0" dirty="0"/>
                  <a:t> plenty </a:t>
                </a:r>
                <a:r>
                  <a:rPr lang="cs-CZ" b="0" dirty="0" err="1"/>
                  <a:t>of</a:t>
                </a:r>
                <a:r>
                  <a:rPr lang="cs-CZ" b="0" dirty="0"/>
                  <a:t> </a:t>
                </a:r>
                <a:r>
                  <a:rPr lang="cs-CZ" b="0" dirty="0" err="1"/>
                  <a:t>this</a:t>
                </a:r>
                <a:r>
                  <a:rPr lang="cs-CZ" b="0" dirty="0"/>
                  <a:t> (</a:t>
                </a:r>
                <a:r>
                  <a:rPr lang="cs-CZ" b="0" dirty="0" err="1"/>
                  <a:t>equality</a:t>
                </a:r>
                <a:r>
                  <a:rPr lang="cs-CZ" b="0" dirty="0"/>
                  <a:t>) </a:t>
                </a:r>
                <a:r>
                  <a:rPr lang="cs-CZ" b="0" dirty="0" err="1"/>
                  <a:t>constraints</a:t>
                </a:r>
                <a:r>
                  <a:rPr lang="cs-CZ" b="0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dirty="0" err="1"/>
                  <a:t>There</a:t>
                </a:r>
                <a:r>
                  <a:rPr lang="cs-CZ" dirty="0"/>
                  <a:t> </a:t>
                </a:r>
                <a:r>
                  <a:rPr lang="cs-CZ" dirty="0" err="1"/>
                  <a:t>can</a:t>
                </a:r>
                <a:r>
                  <a:rPr lang="cs-CZ" dirty="0"/>
                  <a:t> </a:t>
                </a:r>
                <a:r>
                  <a:rPr lang="cs-CZ" dirty="0" err="1"/>
                  <a:t>be</a:t>
                </a:r>
                <a:r>
                  <a:rPr lang="cs-CZ" dirty="0"/>
                  <a:t> </a:t>
                </a:r>
                <a:r>
                  <a:rPr lang="cs-CZ" dirty="0" err="1"/>
                  <a:t>also</a:t>
                </a:r>
                <a:r>
                  <a:rPr lang="cs-CZ" dirty="0"/>
                  <a:t> </a:t>
                </a:r>
                <a:r>
                  <a:rPr lang="cs-CZ" dirty="0" err="1"/>
                  <a:t>inequality</a:t>
                </a:r>
                <a:r>
                  <a:rPr lang="cs-CZ" dirty="0"/>
                  <a:t> </a:t>
                </a:r>
                <a:r>
                  <a:rPr lang="cs-CZ" dirty="0" err="1"/>
                  <a:t>constraints</a:t>
                </a:r>
                <a:r>
                  <a:rPr lang="cs-CZ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dirty="0" err="1"/>
                  <a:t>We</a:t>
                </a:r>
                <a:r>
                  <a:rPr lang="cs-CZ" dirty="0"/>
                  <a:t> </a:t>
                </a:r>
                <a:r>
                  <a:rPr lang="cs-CZ" dirty="0" err="1"/>
                  <a:t>construct</a:t>
                </a:r>
                <a:r>
                  <a:rPr lang="cs-CZ" dirty="0"/>
                  <a:t> </a:t>
                </a:r>
                <a:r>
                  <a:rPr lang="cs-CZ" dirty="0" err="1"/>
                  <a:t>Lagrangian</a:t>
                </a:r>
                <a:r>
                  <a:rPr lang="cs-CZ" dirty="0"/>
                  <a:t> </a:t>
                </a:r>
                <a:r>
                  <a:rPr lang="cs-CZ" dirty="0" err="1"/>
                  <a:t>function</a:t>
                </a:r>
                <a:r>
                  <a:rPr lang="cs-CZ" dirty="0"/>
                  <a:t> </a:t>
                </a:r>
                <a:endParaRPr lang="cs-CZ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cs-CZ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dirty="0"/>
                  <a:t>And </a:t>
                </a:r>
                <a:r>
                  <a:rPr lang="cs-CZ" dirty="0" err="1"/>
                  <a:t>then</a:t>
                </a:r>
                <a:r>
                  <a:rPr lang="cs-CZ" dirty="0"/>
                  <a:t> </a:t>
                </a:r>
                <a:r>
                  <a:rPr lang="cs-CZ" dirty="0" err="1"/>
                  <a:t>necessarry</a:t>
                </a:r>
                <a:r>
                  <a:rPr lang="cs-CZ" dirty="0"/>
                  <a:t> </a:t>
                </a:r>
                <a:r>
                  <a:rPr lang="cs-CZ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(not </a:t>
                </a:r>
                <a:r>
                  <a:rPr lang="cs-CZ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sufficient</a:t>
                </a:r>
                <a:r>
                  <a:rPr lang="cs-CZ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</a:t>
                </a:r>
                <a:r>
                  <a:rPr lang="cs-CZ" dirty="0" err="1"/>
                  <a:t>conditions</a:t>
                </a:r>
                <a:r>
                  <a:rPr lang="cs-CZ" dirty="0"/>
                  <a:t> </a:t>
                </a:r>
                <a:r>
                  <a:rPr lang="cs-CZ" dirty="0" err="1"/>
                  <a:t>for</a:t>
                </a:r>
                <a:r>
                  <a:rPr lang="cs-CZ" dirty="0"/>
                  <a:t> </a:t>
                </a:r>
                <a:r>
                  <a:rPr lang="cs-CZ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cs-CZ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global</a:t>
                </a:r>
                <a:r>
                  <a:rPr lang="cs-CZ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cs-CZ" dirty="0"/>
                  <a:t> maximum (optimum) are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cs-CZ" sz="3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33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cs-CZ" sz="3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33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cs-CZ" sz="3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sz="33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GB" i="1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85582" cy="4794250"/>
              </a:xfrm>
              <a:blipFill>
                <a:blip r:embed="rId2"/>
                <a:stretch>
                  <a:fillRect l="-301" t="-25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8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Constrained</a:t>
            </a:r>
            <a:r>
              <a:rPr lang="cs-CZ" dirty="0"/>
              <a:t> </a:t>
            </a:r>
            <a:r>
              <a:rPr lang="cs-CZ" dirty="0" err="1"/>
              <a:t>optimization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3525"/>
                <a:ext cx="8085582" cy="523875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b="0" dirty="0"/>
                  <a:t>Maximize </a:t>
                </a:r>
                <a:r>
                  <a:rPr lang="cs-CZ" b="0" dirty="0" err="1"/>
                  <a:t>function</a:t>
                </a:r>
                <a:r>
                  <a:rPr lang="cs-CZ" b="0" dirty="0"/>
                  <a:t>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b="0" dirty="0"/>
                  <a:t> </a:t>
                </a:r>
                <a:r>
                  <a:rPr lang="cs-CZ" b="0" dirty="0" err="1"/>
                  <a:t>which</a:t>
                </a:r>
                <a:r>
                  <a:rPr lang="cs-CZ" b="0" dirty="0"/>
                  <a:t> </a:t>
                </a:r>
                <a:r>
                  <a:rPr lang="cs-CZ" b="0" dirty="0" err="1"/>
                  <a:t>is</a:t>
                </a:r>
                <a:r>
                  <a:rPr lang="cs-CZ" b="0" dirty="0"/>
                  <a:t> </a:t>
                </a:r>
                <a:r>
                  <a:rPr lang="cs-CZ" b="0" dirty="0" err="1"/>
                  <a:t>subject</a:t>
                </a:r>
                <a:r>
                  <a:rPr lang="cs-CZ" b="0" dirty="0"/>
                  <a:t> to </a:t>
                </a:r>
                <a:r>
                  <a:rPr lang="cs-CZ" b="0" dirty="0" err="1"/>
                  <a:t>constraint</a:t>
                </a:r>
                <a:r>
                  <a:rPr lang="cs-CZ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b="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cs-CZ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4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cs-CZ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4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4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44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cs-CZ" sz="4400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cs-CZ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4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cs-CZ" sz="4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cs-CZ" sz="59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3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cs-CZ" sz="3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33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cs-CZ" sz="3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cs-CZ" sz="33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3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cs-CZ" sz="33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cs-CZ" sz="3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33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cs-CZ" sz="3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sz="33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3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30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cs-CZ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33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36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33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33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cs-CZ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33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36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33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33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cs-CZ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3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33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cs-CZ" sz="3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cs-CZ" sz="360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cs-CZ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36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cs-CZ" sz="33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3300" dirty="0" err="1"/>
                  <a:t>The</a:t>
                </a:r>
                <a:r>
                  <a:rPr lang="cs-CZ" sz="3300" dirty="0"/>
                  <a:t> last </a:t>
                </a:r>
                <a:r>
                  <a:rPr lang="cs-CZ" sz="3300" dirty="0" err="1"/>
                  <a:t>condition</a:t>
                </a:r>
                <a:r>
                  <a:rPr lang="cs-CZ" sz="3300" dirty="0"/>
                  <a:t> </a:t>
                </a:r>
                <a:r>
                  <a:rPr lang="cs-CZ" sz="3300" dirty="0" err="1"/>
                  <a:t>is</a:t>
                </a:r>
                <a:r>
                  <a:rPr lang="cs-CZ" sz="3300" dirty="0"/>
                  <a:t> </a:t>
                </a:r>
                <a:r>
                  <a:rPr lang="cs-CZ" sz="3300" dirty="0" err="1"/>
                  <a:t>equivalent</a:t>
                </a:r>
                <a:r>
                  <a:rPr lang="cs-CZ" sz="3300" dirty="0"/>
                  <a:t> to </a:t>
                </a:r>
                <a:r>
                  <a:rPr lang="cs-CZ" sz="3300" dirty="0" err="1"/>
                  <a:t>the</a:t>
                </a:r>
                <a:r>
                  <a:rPr lang="cs-CZ" sz="3300" dirty="0"/>
                  <a:t> </a:t>
                </a:r>
                <a:r>
                  <a:rPr lang="cs-CZ" sz="3300" dirty="0" err="1"/>
                  <a:t>constraint</a:t>
                </a:r>
                <a:r>
                  <a:rPr lang="cs-CZ" sz="330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3300" dirty="0"/>
                  <a:t>These are </a:t>
                </a:r>
                <a:r>
                  <a:rPr lang="cs-CZ" sz="3300" dirty="0" err="1"/>
                  <a:t>three</a:t>
                </a:r>
                <a:r>
                  <a:rPr lang="cs-CZ" sz="3300" dirty="0"/>
                  <a:t> </a:t>
                </a:r>
                <a:r>
                  <a:rPr lang="cs-CZ" sz="3300" dirty="0" err="1"/>
                  <a:t>algebraic</a:t>
                </a:r>
                <a:r>
                  <a:rPr lang="cs-CZ" sz="3300" dirty="0"/>
                  <a:t> </a:t>
                </a:r>
                <a:r>
                  <a:rPr lang="cs-CZ" sz="3300" dirty="0" err="1"/>
                  <a:t>equations</a:t>
                </a:r>
                <a:r>
                  <a:rPr lang="cs-CZ" sz="3300" dirty="0"/>
                  <a:t> </a:t>
                </a:r>
                <a:r>
                  <a:rPr lang="cs-CZ" sz="3300" dirty="0" err="1"/>
                  <a:t>for</a:t>
                </a:r>
                <a:r>
                  <a:rPr lang="cs-CZ" sz="3300" dirty="0"/>
                  <a:t> </a:t>
                </a:r>
                <a:r>
                  <a:rPr lang="cs-CZ" sz="3300" dirty="0" err="1"/>
                  <a:t>calculating</a:t>
                </a:r>
                <a:r>
                  <a:rPr lang="cs-CZ" sz="3300" dirty="0"/>
                  <a:t> </a:t>
                </a:r>
                <a:r>
                  <a:rPr lang="cs-CZ" sz="3300" dirty="0" err="1"/>
                  <a:t>three</a:t>
                </a:r>
                <a:r>
                  <a:rPr lang="cs-CZ" sz="3300" dirty="0"/>
                  <a:t> </a:t>
                </a:r>
                <a:r>
                  <a:rPr lang="cs-CZ" sz="3300" dirty="0" err="1"/>
                  <a:t>numbers</a:t>
                </a:r>
                <a:r>
                  <a:rPr lang="cs-CZ" sz="33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cs-CZ" sz="3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cs-CZ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cs-CZ" sz="3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cs-CZ" sz="3300" dirty="0"/>
                  <a:t> and </a:t>
                </a:r>
                <a14:m>
                  <m:oMath xmlns:m="http://schemas.openxmlformats.org/officeDocument/2006/math">
                    <m:r>
                      <a:rPr lang="cs-CZ" sz="33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cs-CZ" sz="3300" dirty="0"/>
                  <a:t>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sz="33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3525"/>
                <a:ext cx="8085582" cy="5238750"/>
              </a:xfrm>
              <a:blipFill>
                <a:blip r:embed="rId2"/>
                <a:stretch>
                  <a:fillRect l="-603" t="-34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63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Intuition</a:t>
            </a:r>
            <a:r>
              <a:rPr lang="cs-CZ" dirty="0"/>
              <a:t> </a:t>
            </a:r>
            <a:r>
              <a:rPr lang="cs-CZ" dirty="0" err="1"/>
              <a:t>behind</a:t>
            </a:r>
            <a:r>
              <a:rPr lang="cs-CZ" dirty="0"/>
              <a:t> </a:t>
            </a:r>
            <a:r>
              <a:rPr lang="cs-CZ" dirty="0" err="1"/>
              <a:t>Lagrangian</a:t>
            </a:r>
            <a:r>
              <a:rPr lang="cs-CZ" dirty="0"/>
              <a:t>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3525"/>
                <a:ext cx="6181725" cy="491477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b="0" dirty="0"/>
                  <a:t>Gradient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grad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cs-CZ" dirty="0"/>
                  <a:t>a </a:t>
                </a:r>
                <a:r>
                  <a:rPr lang="cs-CZ" dirty="0" err="1"/>
                  <a:t>scalar</a:t>
                </a:r>
                <a:r>
                  <a:rPr lang="cs-CZ" dirty="0"/>
                  <a:t> </a:t>
                </a:r>
                <a:r>
                  <a:rPr lang="en-US" dirty="0"/>
                  <a:t>function. Result of gradient operation is vector.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/>
                  <a:t>Direction of this vector is the direction in which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increases the most.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/>
                  <a:t>Size of this vector is how much it increases (steepness)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/>
                  <a:t>Let us have condition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This is curve in plane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ea typeface="Cambria Math"/>
                  </a:rPr>
                  <a:t> Direction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>
                    <a:ea typeface="Cambria Math"/>
                  </a:rPr>
                  <a:t>is always perpendicular to the curve.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>
                  <a:ea typeface="Cambria Math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ea typeface="Cambria Math"/>
                  </a:rPr>
                  <a:t>Exercise: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3525"/>
                <a:ext cx="6181725" cy="4914776"/>
              </a:xfrm>
              <a:blipFill>
                <a:blip r:embed="rId2"/>
                <a:stretch>
                  <a:fillRect l="-789" t="-74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6317673" y="2207990"/>
                <a:ext cx="2826327" cy="991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smtClean="0">
                          <a:latin typeface="Cambria Math"/>
                        </a:rPr>
                        <m:t>grad</m:t>
                      </m:r>
                      <m:r>
                        <a:rPr lang="cs-CZ" i="1">
                          <a:latin typeface="Cambria Math"/>
                        </a:rPr>
                        <m:t> 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cs-CZ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cs-CZ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</m:oMath>
                  </m:oMathPara>
                </a14:m>
                <a:endParaRPr lang="cs-CZ" dirty="0">
                  <a:ea typeface="Cambria Math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cs-CZ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cs-CZ" i="1">
                              <a:latin typeface="Cambria Math"/>
                              <a:ea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cs-CZ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73" y="2207990"/>
                <a:ext cx="2826327" cy="991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e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67" y="3981745"/>
            <a:ext cx="3432733" cy="28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1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3024" y="137409"/>
            <a:ext cx="7886700" cy="1325563"/>
          </a:xfrm>
        </p:spPr>
        <p:txBody>
          <a:bodyPr/>
          <a:lstStyle/>
          <a:p>
            <a:r>
              <a:rPr lang="cs-CZ" dirty="0" err="1"/>
              <a:t>Intuition</a:t>
            </a:r>
            <a:r>
              <a:rPr lang="cs-CZ" dirty="0"/>
              <a:t> </a:t>
            </a:r>
            <a:r>
              <a:rPr lang="cs-CZ" dirty="0" err="1"/>
              <a:t>behind</a:t>
            </a:r>
            <a:r>
              <a:rPr lang="cs-CZ" dirty="0"/>
              <a:t> </a:t>
            </a:r>
            <a:r>
              <a:rPr lang="cs-CZ" dirty="0" err="1"/>
              <a:t>Lagrangian</a:t>
            </a:r>
            <a:r>
              <a:rPr lang="cs-CZ" dirty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52214" y="1223158"/>
                <a:ext cx="5215830" cy="556428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400" b="0" dirty="0"/>
                  <a:t>Maximize </a:t>
                </a:r>
                <a:r>
                  <a:rPr lang="cs-CZ" sz="1400" b="0" dirty="0" err="1"/>
                  <a:t>function</a:t>
                </a:r>
                <a:r>
                  <a:rPr lang="cs-CZ" sz="1400" b="0" dirty="0"/>
                  <a:t> </a:t>
                </a:r>
                <a14:m>
                  <m:oMath xmlns:m="http://schemas.openxmlformats.org/officeDocument/2006/math"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sz="1400" b="0" dirty="0"/>
                  <a:t> </a:t>
                </a:r>
                <a:r>
                  <a:rPr lang="cs-CZ" sz="1400" b="0" dirty="0" err="1"/>
                  <a:t>which</a:t>
                </a:r>
                <a:r>
                  <a:rPr lang="cs-CZ" sz="1400" b="0" dirty="0"/>
                  <a:t> </a:t>
                </a:r>
                <a:r>
                  <a:rPr lang="cs-CZ" sz="1400" b="0" dirty="0" err="1"/>
                  <a:t>is</a:t>
                </a:r>
                <a:r>
                  <a:rPr lang="cs-CZ" sz="1400" b="0" dirty="0"/>
                  <a:t> </a:t>
                </a:r>
                <a:r>
                  <a:rPr lang="cs-CZ" sz="1400" b="0" dirty="0" err="1"/>
                  <a:t>subject</a:t>
                </a:r>
                <a:r>
                  <a:rPr lang="cs-CZ" sz="1400" b="0" dirty="0"/>
                  <a:t> to </a:t>
                </a:r>
                <a:r>
                  <a:rPr lang="cs-CZ" sz="1400" b="0" dirty="0" err="1"/>
                  <a:t>constraint</a:t>
                </a:r>
                <a:r>
                  <a:rPr lang="cs-CZ" sz="1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4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sz="1400" b="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400" dirty="0" err="1"/>
                  <a:t>We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walk</a:t>
                </a:r>
                <a:r>
                  <a:rPr lang="cs-CZ" sz="1400" dirty="0"/>
                  <a:t> </a:t>
                </a:r>
                <a:r>
                  <a:rPr lang="cs-CZ" sz="1400" dirty="0" err="1"/>
                  <a:t>along</a:t>
                </a:r>
                <a:r>
                  <a:rPr lang="cs-CZ" sz="1400" dirty="0"/>
                  <a:t> </a:t>
                </a:r>
                <a:r>
                  <a:rPr lang="cs-CZ" sz="1400" dirty="0" err="1"/>
                  <a:t>curve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sz="1400" b="0" i="1" dirty="0">
                    <a:latin typeface="Cambria Math" panose="02040503050406030204" pitchFamily="18" charset="0"/>
                  </a:rPr>
                  <a:t> </a:t>
                </a:r>
                <a:r>
                  <a:rPr lang="cs-CZ" sz="1400" dirty="0"/>
                  <a:t>and </a:t>
                </a:r>
                <a:r>
                  <a:rPr lang="cs-CZ" sz="1400" dirty="0" err="1"/>
                  <a:t>seek</a:t>
                </a:r>
                <a:r>
                  <a:rPr lang="cs-CZ" sz="1400" dirty="0"/>
                  <a:t> </a:t>
                </a:r>
                <a:r>
                  <a:rPr lang="cs-CZ" sz="1400" dirty="0" err="1"/>
                  <a:t>for</a:t>
                </a:r>
                <a:r>
                  <a:rPr lang="cs-CZ" sz="1400" dirty="0"/>
                  <a:t> maximum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sz="1400" b="0" i="1" dirty="0"/>
                  <a:t>.</a:t>
                </a:r>
                <a:r>
                  <a:rPr lang="cs-CZ" sz="1400" b="0" dirty="0"/>
                  <a:t>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400" b="0" dirty="0" err="1"/>
                  <a:t>If</a:t>
                </a:r>
                <a:r>
                  <a:rPr lang="cs-CZ" sz="1400" b="0" dirty="0"/>
                  <a:t>  </a:t>
                </a:r>
                <a:r>
                  <a:rPr lang="cs-CZ" sz="1400" b="0" dirty="0" err="1"/>
                  <a:t>we</a:t>
                </a:r>
                <a:r>
                  <a:rPr lang="cs-CZ" sz="1400" b="0" dirty="0"/>
                  <a:t> </a:t>
                </a:r>
                <a:r>
                  <a:rPr lang="cs-CZ" sz="1400" b="0" dirty="0" err="1"/>
                  <a:t>cros</a:t>
                </a:r>
                <a:r>
                  <a:rPr lang="cs-CZ" sz="1400" dirty="0" err="1"/>
                  <a:t>s</a:t>
                </a:r>
                <a:r>
                  <a:rPr lang="cs-CZ" sz="1400" dirty="0"/>
                  <a:t> </a:t>
                </a:r>
                <a:r>
                  <a:rPr lang="cs-CZ" sz="1400" dirty="0" err="1"/>
                  <a:t>contour</a:t>
                </a:r>
                <a:r>
                  <a:rPr lang="cs-CZ" sz="1400" dirty="0"/>
                  <a:t> lines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sz="1400" b="0" dirty="0"/>
                  <a:t>, </a:t>
                </a:r>
                <a:r>
                  <a:rPr lang="cs-CZ" sz="1400" b="0" dirty="0" err="1"/>
                  <a:t>we</a:t>
                </a:r>
                <a:r>
                  <a:rPr lang="cs-CZ" sz="1400" b="0" dirty="0"/>
                  <a:t> are not in </a:t>
                </a:r>
                <a:r>
                  <a:rPr lang="cs-CZ" sz="1400" b="0" dirty="0" err="1"/>
                  <a:t>the</a:t>
                </a:r>
                <a:r>
                  <a:rPr lang="cs-CZ" sz="1400" b="0" dirty="0"/>
                  <a:t> maximum (</a:t>
                </a:r>
                <a:r>
                  <a:rPr lang="cs-CZ" sz="1400" b="0" dirty="0" err="1"/>
                  <a:t>see</a:t>
                </a:r>
                <a:r>
                  <a:rPr lang="cs-CZ" sz="1400" b="0" dirty="0"/>
                  <a:t> </a:t>
                </a:r>
                <a:r>
                  <a:rPr lang="cs-CZ" sz="1400" b="0" dirty="0" err="1"/>
                  <a:t>contour</a:t>
                </a:r>
                <a:r>
                  <a:rPr lang="cs-CZ" sz="1400" b="0" dirty="0"/>
                  <a:t>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400" b="0" dirty="0"/>
                  <a:t>).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400" dirty="0" err="1"/>
                  <a:t>We</a:t>
                </a:r>
                <a:r>
                  <a:rPr lang="cs-CZ" sz="1400" dirty="0"/>
                  <a:t> are </a:t>
                </a:r>
                <a:r>
                  <a:rPr lang="cs-CZ" sz="1400" dirty="0" err="1"/>
                  <a:t>at</a:t>
                </a:r>
                <a:r>
                  <a:rPr lang="cs-CZ" sz="1400" dirty="0"/>
                  <a:t> (</a:t>
                </a:r>
                <a:r>
                  <a:rPr lang="cs-CZ" sz="1400" dirty="0" err="1"/>
                  <a:t>local</a:t>
                </a:r>
                <a:r>
                  <a:rPr lang="cs-CZ" sz="1400" dirty="0"/>
                  <a:t>) maximum </a:t>
                </a:r>
                <a:r>
                  <a:rPr lang="cs-CZ" sz="1400" dirty="0" err="1"/>
                  <a:t>only</a:t>
                </a:r>
                <a:r>
                  <a:rPr lang="cs-CZ" sz="1400" dirty="0"/>
                  <a:t> </a:t>
                </a:r>
                <a:r>
                  <a:rPr lang="cs-CZ" sz="1400" dirty="0" err="1"/>
                  <a:t>if</a:t>
                </a:r>
                <a:r>
                  <a:rPr lang="cs-CZ" sz="1400" dirty="0"/>
                  <a:t> </a:t>
                </a:r>
                <a:r>
                  <a:rPr lang="cs-CZ" sz="1400" dirty="0" err="1"/>
                  <a:t>our</a:t>
                </a:r>
                <a:r>
                  <a:rPr lang="cs-CZ" sz="1400" dirty="0"/>
                  <a:t> </a:t>
                </a:r>
                <a:r>
                  <a:rPr lang="cs-CZ" sz="1400" dirty="0" err="1"/>
                  <a:t>curve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sz="1400" i="1" dirty="0">
                    <a:latin typeface="Cambria Math" panose="02040503050406030204" pitchFamily="18" charset="0"/>
                  </a:rPr>
                  <a:t>  </a:t>
                </a:r>
                <a:r>
                  <a:rPr lang="cs-CZ" sz="1400" dirty="0"/>
                  <a:t>and </a:t>
                </a:r>
                <a:r>
                  <a:rPr lang="cs-CZ" sz="1400" dirty="0" err="1"/>
                  <a:t>contour</a:t>
                </a:r>
                <a:r>
                  <a:rPr lang="cs-CZ" sz="1400" dirty="0"/>
                  <a:t> line </a:t>
                </a:r>
                <a:r>
                  <a:rPr lang="cs-CZ" sz="1400" dirty="0" err="1"/>
                  <a:t>of</a:t>
                </a:r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sz="1400" b="0" dirty="0"/>
                  <a:t> are </a:t>
                </a:r>
                <a:r>
                  <a:rPr lang="cs-CZ" sz="1400" b="0" dirty="0" err="1"/>
                  <a:t>parallel</a:t>
                </a:r>
                <a:r>
                  <a:rPr lang="cs-CZ" sz="1400" b="0" dirty="0"/>
                  <a:t> </a:t>
                </a:r>
                <a:r>
                  <a:rPr lang="cs-CZ" sz="1400" dirty="0"/>
                  <a:t>(</a:t>
                </a:r>
                <a:r>
                  <a:rPr lang="cs-CZ" sz="1400" dirty="0" err="1"/>
                  <a:t>see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contour</a:t>
                </a:r>
                <a:r>
                  <a:rPr lang="cs-CZ" sz="1400" dirty="0"/>
                  <a:t>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400" dirty="0"/>
                  <a:t>).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400" b="0" dirty="0"/>
                  <a:t>But </a:t>
                </a:r>
                <a:r>
                  <a:rPr lang="cs-CZ" sz="1400" b="0" dirty="0" err="1"/>
                  <a:t>then</a:t>
                </a:r>
                <a:r>
                  <a:rPr lang="cs-CZ" sz="1400" b="0" dirty="0"/>
                  <a:t>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cs-CZ" sz="1400" i="1"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</m:oMath>
                </a14:m>
                <a:r>
                  <a:rPr lang="cs-CZ" sz="1400" dirty="0">
                    <a:ea typeface="Cambria Math"/>
                  </a:rPr>
                  <a:t> and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cs-CZ" sz="1400" b="0" i="1" smtClean="0">
                        <a:latin typeface="Cambria Math" panose="02040503050406030204" pitchFamily="18" charset="0"/>
                        <a:ea typeface="Cambria Math"/>
                      </a:rPr>
                      <m:t>𝑔</m:t>
                    </m:r>
                  </m:oMath>
                </a14:m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have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either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the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same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direction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or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exactly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oposite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direction</a:t>
                </a:r>
                <a:r>
                  <a:rPr lang="cs-CZ" sz="1400" dirty="0">
                    <a:ea typeface="Cambria Math"/>
                  </a:rPr>
                  <a:t> (</a:t>
                </a:r>
                <a:r>
                  <a:rPr lang="cs-CZ" sz="1400" dirty="0" err="1">
                    <a:ea typeface="Cambria Math"/>
                  </a:rPr>
                  <a:t>see</a:t>
                </a:r>
                <a:r>
                  <a:rPr lang="cs-CZ" sz="1400" dirty="0">
                    <a:ea typeface="Cambria Math"/>
                  </a:rPr>
                  <a:t> image).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400" dirty="0" err="1">
                    <a:ea typeface="Cambria Math"/>
                  </a:rPr>
                  <a:t>This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can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be</a:t>
                </a:r>
                <a:r>
                  <a:rPr lang="cs-CZ" sz="1400" dirty="0">
                    <a:ea typeface="Cambria Math"/>
                  </a:rPr>
                  <a:t> </a:t>
                </a:r>
                <a:r>
                  <a:rPr lang="cs-CZ" sz="1400" dirty="0" err="1">
                    <a:ea typeface="Cambria Math"/>
                  </a:rPr>
                  <a:t>written</a:t>
                </a:r>
                <a:r>
                  <a:rPr lang="cs-CZ" sz="1400" dirty="0">
                    <a:ea typeface="Cambria Math"/>
                  </a:rPr>
                  <a:t> as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400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cs-CZ" sz="1400" i="1"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  <m:r>
                        <a:rPr lang="cs-CZ" sz="14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cs-CZ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𝜆𝛻</m:t>
                      </m:r>
                      <m:r>
                        <a:rPr lang="cs-CZ" sz="1400" i="1">
                          <a:latin typeface="Cambria Math" panose="02040503050406030204" pitchFamily="18" charset="0"/>
                          <a:ea typeface="Cambria Math"/>
                        </a:rPr>
                        <m:t>𝑔</m:t>
                      </m:r>
                    </m:oMath>
                  </m:oMathPara>
                </a14:m>
                <a:endParaRPr lang="cs-CZ" sz="1400" dirty="0">
                  <a:ea typeface="Cambria Math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400" b="0" dirty="0" err="1"/>
                  <a:t>Where</a:t>
                </a:r>
                <a:r>
                  <a:rPr lang="cs-CZ" sz="1400" b="0" dirty="0"/>
                  <a:t>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 panose="02040503050406030204" pitchFamily="18" charset="0"/>
                        <a:ea typeface="Cambria Math"/>
                      </a:rPr>
                      <m:t>𝜆</m:t>
                    </m:r>
                  </m:oMath>
                </a14:m>
                <a:r>
                  <a:rPr lang="cs-CZ" sz="1400" b="0" dirty="0"/>
                  <a:t> </a:t>
                </a:r>
                <a:r>
                  <a:rPr lang="cs-CZ" sz="1400" b="0" dirty="0" err="1"/>
                  <a:t>is</a:t>
                </a:r>
                <a:r>
                  <a:rPr lang="cs-CZ" sz="1400" b="0" dirty="0"/>
                  <a:t> </a:t>
                </a:r>
                <a:r>
                  <a:rPr lang="cs-CZ" sz="1400" b="0" dirty="0" err="1"/>
                  <a:t>some</a:t>
                </a:r>
                <a:r>
                  <a:rPr lang="cs-CZ" sz="1400" b="0" dirty="0"/>
                  <a:t> </a:t>
                </a:r>
                <a:r>
                  <a:rPr lang="cs-CZ" sz="1400" b="0" dirty="0" err="1"/>
                  <a:t>number</a:t>
                </a:r>
                <a:r>
                  <a:rPr lang="cs-CZ" sz="1400" b="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400" dirty="0" err="1"/>
                  <a:t>This</a:t>
                </a:r>
                <a:r>
                  <a:rPr lang="cs-CZ" sz="1400" dirty="0"/>
                  <a:t> </a:t>
                </a:r>
                <a:r>
                  <a:rPr lang="cs-CZ" sz="1400" dirty="0" err="1"/>
                  <a:t>is</a:t>
                </a:r>
                <a:r>
                  <a:rPr lang="cs-CZ" sz="1400" dirty="0"/>
                  <a:t> </a:t>
                </a:r>
                <a:r>
                  <a:rPr lang="cs-CZ" sz="1400" dirty="0" err="1"/>
                  <a:t>equality</a:t>
                </a:r>
                <a:r>
                  <a:rPr lang="cs-CZ" sz="1400" dirty="0"/>
                  <a:t> </a:t>
                </a:r>
                <a:r>
                  <a:rPr lang="cs-CZ" sz="1400" dirty="0" err="1"/>
                  <a:t>for</a:t>
                </a:r>
                <a:r>
                  <a:rPr lang="cs-CZ" sz="1400" dirty="0"/>
                  <a:t> </a:t>
                </a:r>
                <a:r>
                  <a:rPr lang="cs-CZ" sz="1400" dirty="0" err="1"/>
                  <a:t>two</a:t>
                </a:r>
                <a:r>
                  <a:rPr lang="cs-CZ" sz="1400" dirty="0"/>
                  <a:t> </a:t>
                </a:r>
                <a:r>
                  <a:rPr lang="cs-CZ" sz="1400" dirty="0" err="1"/>
                  <a:t>vectors</a:t>
                </a:r>
                <a:r>
                  <a:rPr lang="cs-CZ" sz="1400" dirty="0"/>
                  <a:t> (</a:t>
                </a:r>
                <a:r>
                  <a:rPr lang="cs-CZ" sz="1400" dirty="0" err="1"/>
                  <a:t>each</a:t>
                </a:r>
                <a:r>
                  <a:rPr lang="cs-CZ" sz="1400" dirty="0"/>
                  <a:t> </a:t>
                </a:r>
                <a:r>
                  <a:rPr lang="cs-CZ" sz="1400" dirty="0" err="1"/>
                  <a:t>vector</a:t>
                </a:r>
                <a:r>
                  <a:rPr lang="cs-CZ" sz="1400" dirty="0"/>
                  <a:t> </a:t>
                </a:r>
                <a:r>
                  <a:rPr lang="cs-CZ" sz="1400" dirty="0" err="1"/>
                  <a:t>with</a:t>
                </a:r>
                <a:r>
                  <a:rPr lang="cs-CZ" sz="1400" dirty="0"/>
                  <a:t> </a:t>
                </a:r>
                <a:r>
                  <a:rPr lang="cs-CZ" sz="1400" dirty="0" err="1"/>
                  <a:t>two</a:t>
                </a:r>
                <a:r>
                  <a:rPr lang="cs-CZ" sz="1400" dirty="0"/>
                  <a:t> </a:t>
                </a:r>
                <a:r>
                  <a:rPr lang="cs-CZ" sz="1400" dirty="0" err="1"/>
                  <a:t>coordinates</a:t>
                </a:r>
                <a:r>
                  <a:rPr lang="cs-CZ" sz="1400" dirty="0"/>
                  <a:t>).  </a:t>
                </a:r>
                <a:r>
                  <a:rPr lang="cs-CZ" sz="1400" dirty="0" err="1"/>
                  <a:t>Vectors</a:t>
                </a:r>
                <a:r>
                  <a:rPr lang="cs-CZ" sz="1400" dirty="0"/>
                  <a:t> are </a:t>
                </a:r>
                <a:r>
                  <a:rPr lang="cs-CZ" sz="1400" dirty="0" err="1"/>
                  <a:t>equal</a:t>
                </a:r>
                <a:r>
                  <a:rPr lang="cs-CZ" sz="1400" dirty="0"/>
                  <a:t> </a:t>
                </a:r>
                <a:r>
                  <a:rPr lang="cs-CZ" sz="1400" dirty="0" err="1"/>
                  <a:t>if</a:t>
                </a:r>
                <a:r>
                  <a:rPr lang="cs-CZ" sz="1400" dirty="0"/>
                  <a:t> </a:t>
                </a:r>
                <a:r>
                  <a:rPr lang="cs-CZ" sz="1400" dirty="0" err="1"/>
                  <a:t>each</a:t>
                </a:r>
                <a:r>
                  <a:rPr lang="cs-CZ" sz="1400" dirty="0"/>
                  <a:t> </a:t>
                </a:r>
                <a:r>
                  <a:rPr lang="cs-CZ" sz="1400" dirty="0" err="1"/>
                  <a:t>coordinate</a:t>
                </a:r>
                <a:r>
                  <a:rPr lang="cs-CZ" sz="1400" dirty="0"/>
                  <a:t> </a:t>
                </a:r>
                <a:r>
                  <a:rPr lang="cs-CZ" sz="1400" dirty="0" err="1"/>
                  <a:t>equals</a:t>
                </a:r>
                <a:r>
                  <a:rPr lang="cs-CZ" sz="1400" dirty="0"/>
                  <a:t>. </a:t>
                </a:r>
                <a:endParaRPr lang="cs-CZ" sz="1400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400" b="0" dirty="0"/>
                  <a:t> </a:t>
                </a:r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18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14" y="1223158"/>
                <a:ext cx="5215830" cy="5564289"/>
              </a:xfrm>
              <a:blipFill>
                <a:blip r:embed="rId2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32" y="1291071"/>
            <a:ext cx="3987209" cy="2591685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00" y="3710854"/>
            <a:ext cx="4135928" cy="2977869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5268043" y="6519446"/>
            <a:ext cx="3693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err="1"/>
              <a:t>God</a:t>
            </a:r>
            <a:r>
              <a:rPr lang="cs-CZ" sz="1600" dirty="0"/>
              <a:t> </a:t>
            </a:r>
            <a:r>
              <a:rPr lang="cs-CZ" sz="1600" dirty="0" err="1"/>
              <a:t>bless</a:t>
            </a:r>
            <a:r>
              <a:rPr lang="cs-CZ" sz="1600" dirty="0"/>
              <a:t> </a:t>
            </a:r>
            <a:r>
              <a:rPr lang="cs-CZ" sz="1600" dirty="0" err="1"/>
              <a:t>Wikipedia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7323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3024" y="137409"/>
            <a:ext cx="7886700" cy="1325563"/>
          </a:xfrm>
        </p:spPr>
        <p:txBody>
          <a:bodyPr/>
          <a:lstStyle/>
          <a:p>
            <a:r>
              <a:rPr lang="cs-CZ" dirty="0" err="1"/>
              <a:t>Intuition</a:t>
            </a:r>
            <a:r>
              <a:rPr lang="cs-CZ" dirty="0"/>
              <a:t> </a:t>
            </a:r>
            <a:r>
              <a:rPr lang="cs-CZ" dirty="0" err="1"/>
              <a:t>behind</a:t>
            </a:r>
            <a:r>
              <a:rPr lang="cs-CZ" dirty="0"/>
              <a:t> </a:t>
            </a:r>
            <a:r>
              <a:rPr lang="cs-CZ" dirty="0" err="1"/>
              <a:t>Lagrangian</a:t>
            </a:r>
            <a:r>
              <a:rPr lang="cs-CZ" dirty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52213" y="1223158"/>
                <a:ext cx="5256057" cy="556428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cs-CZ" sz="1600" i="1"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  <a:ea typeface="Cambria Math"/>
                        </a:rPr>
                        <m:t>𝜆𝛻</m:t>
                      </m:r>
                      <m:r>
                        <a:rPr lang="cs-CZ" sz="1600" i="1">
                          <a:latin typeface="Cambria Math" panose="02040503050406030204" pitchFamily="18" charset="0"/>
                          <a:ea typeface="Cambria Math"/>
                        </a:rPr>
                        <m:t>𝑔</m:t>
                      </m:r>
                    </m:oMath>
                  </m:oMathPara>
                </a14:m>
                <a:endParaRPr lang="cs-CZ" sz="1600" dirty="0">
                  <a:ea typeface="Cambria Math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600" b="0" dirty="0"/>
                  <a:t>Where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  <a:ea typeface="Cambria Math"/>
                      </a:rPr>
                      <m:t>𝜆</m:t>
                    </m:r>
                  </m:oMath>
                </a14:m>
                <a:r>
                  <a:rPr lang="cs-CZ" sz="1600" b="0" dirty="0"/>
                  <a:t> </a:t>
                </a:r>
                <a:r>
                  <a:rPr lang="cs-CZ" sz="1600" b="0" dirty="0" err="1"/>
                  <a:t>is</a:t>
                </a:r>
                <a:r>
                  <a:rPr lang="cs-CZ" sz="1600" b="0" dirty="0"/>
                  <a:t> </a:t>
                </a:r>
                <a:r>
                  <a:rPr lang="cs-CZ" sz="1600" b="0" dirty="0" err="1"/>
                  <a:t>some</a:t>
                </a:r>
                <a:r>
                  <a:rPr lang="cs-CZ" sz="1600" b="0" dirty="0"/>
                  <a:t> </a:t>
                </a:r>
                <a:r>
                  <a:rPr lang="cs-CZ" sz="1600" b="0" dirty="0" err="1"/>
                  <a:t>number</a:t>
                </a:r>
                <a:r>
                  <a:rPr lang="cs-CZ" sz="1600" b="0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600" b="0" dirty="0"/>
                  <a:t> </a:t>
                </a:r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600" dirty="0"/>
                  <a:t>And, </a:t>
                </a:r>
                <a:r>
                  <a:rPr lang="cs-CZ" sz="1600" dirty="0" err="1"/>
                  <a:t>of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course</a:t>
                </a:r>
                <a:r>
                  <a:rPr lang="cs-CZ" sz="1600" dirty="0"/>
                  <a:t>, </a:t>
                </a:r>
                <a:r>
                  <a:rPr lang="cs-CZ" sz="1600" dirty="0" err="1"/>
                  <a:t>constraint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must</a:t>
                </a:r>
                <a:r>
                  <a:rPr lang="cs-CZ" sz="1600" dirty="0"/>
                  <a:t> hold: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16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cs-CZ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600" dirty="0" err="1"/>
                  <a:t>Recall</a:t>
                </a:r>
                <a:r>
                  <a:rPr lang="cs-CZ" sz="1600" dirty="0"/>
                  <a:t> </a:t>
                </a:r>
                <a:r>
                  <a:rPr lang="cs-CZ" sz="1600" dirty="0" err="1"/>
                  <a:t>Lagrangian</a:t>
                </a:r>
                <a:r>
                  <a:rPr lang="cs-CZ" sz="1600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16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cs-CZ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cs-CZ" sz="1600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sz="1600" dirty="0"/>
                  <a:t>And </a:t>
                </a:r>
                <a:r>
                  <a:rPr lang="cs-CZ" sz="1600" dirty="0" err="1"/>
                  <a:t>conditions</a:t>
                </a:r>
                <a:r>
                  <a:rPr lang="cs-CZ" sz="1600" dirty="0"/>
                  <a:t> are: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6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cs-CZ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cs-CZ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cs-CZ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cs-CZ" sz="160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cs-CZ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cs-CZ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13" y="1223158"/>
                <a:ext cx="5256057" cy="5564289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élník 3"/>
              <p:cNvSpPr/>
              <p:nvPr/>
            </p:nvSpPr>
            <p:spPr>
              <a:xfrm>
                <a:off x="6531429" y="4368323"/>
                <a:ext cx="2612571" cy="1865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sz="1600" dirty="0" err="1"/>
                  <a:t>Note</a:t>
                </a:r>
                <a:r>
                  <a:rPr lang="cs-CZ" sz="1600" dirty="0"/>
                  <a:t>: </a:t>
                </a:r>
                <a:r>
                  <a:rPr lang="cs-CZ" sz="1600" dirty="0" err="1"/>
                  <a:t>All</a:t>
                </a:r>
                <a:r>
                  <a:rPr lang="cs-CZ" sz="1600" dirty="0"/>
                  <a:t> </a:t>
                </a:r>
                <a:r>
                  <a:rPr lang="cs-CZ" sz="1600" dirty="0" err="1"/>
                  <a:t>local</a:t>
                </a:r>
                <a:r>
                  <a:rPr lang="cs-CZ" sz="1600" dirty="0"/>
                  <a:t> maxima are </a:t>
                </a:r>
                <a:r>
                  <a:rPr lang="cs-CZ" sz="1600" dirty="0" err="1"/>
                  <a:t>found</a:t>
                </a:r>
                <a:r>
                  <a:rPr lang="cs-CZ" sz="1600" dirty="0"/>
                  <a:t> by </a:t>
                </a:r>
                <a:r>
                  <a:rPr lang="cs-CZ" sz="1600" dirty="0" err="1"/>
                  <a:t>Lagrangian</a:t>
                </a:r>
                <a:r>
                  <a:rPr lang="cs-CZ" sz="1600" dirty="0"/>
                  <a:t> </a:t>
                </a:r>
                <a:r>
                  <a:rPr lang="cs-CZ" sz="1600" dirty="0" err="1"/>
                  <a:t>method</a:t>
                </a:r>
                <a:r>
                  <a:rPr lang="cs-CZ" sz="1600" dirty="0"/>
                  <a:t>. </a:t>
                </a:r>
                <a:r>
                  <a:rPr lang="cs-CZ" sz="1600" dirty="0" err="1"/>
                  <a:t>Values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of</a:t>
                </a:r>
                <a:r>
                  <a:rPr lang="cs-CZ" sz="1600" dirty="0"/>
                  <a:t> </a:t>
                </a:r>
                <a14:m>
                  <m:oMath xmlns:m="http://schemas.openxmlformats.org/officeDocument/2006/math">
                    <m:r>
                      <a:rPr lang="cs-CZ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sz="1600" dirty="0"/>
                  <a:t> </a:t>
                </a:r>
                <a:r>
                  <a:rPr lang="cs-CZ" sz="1600" dirty="0" err="1"/>
                  <a:t>must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be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calculated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at</a:t>
                </a:r>
                <a:r>
                  <a:rPr lang="cs-CZ" sz="1600" dirty="0"/>
                  <a:t> </a:t>
                </a:r>
                <a:r>
                  <a:rPr lang="cs-CZ" sz="1600" dirty="0" err="1"/>
                  <a:t>all</a:t>
                </a:r>
                <a:r>
                  <a:rPr lang="cs-CZ" sz="1600" dirty="0"/>
                  <a:t> ‚</a:t>
                </a:r>
                <a:r>
                  <a:rPr lang="cs-CZ" sz="1600" dirty="0" err="1"/>
                  <a:t>suspicious</a:t>
                </a:r>
                <a:r>
                  <a:rPr lang="cs-CZ" sz="1600" dirty="0"/>
                  <a:t> </a:t>
                </a:r>
                <a:r>
                  <a:rPr lang="cs-CZ" sz="1600" dirty="0" err="1"/>
                  <a:t>points</a:t>
                </a:r>
                <a:r>
                  <a:rPr lang="cs-CZ" sz="1600" dirty="0"/>
                  <a:t>‘ to </a:t>
                </a:r>
                <a:r>
                  <a:rPr lang="cs-CZ" sz="1600" dirty="0" err="1"/>
                  <a:t>calculate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the</a:t>
                </a:r>
                <a:r>
                  <a:rPr lang="cs-CZ" sz="1600" dirty="0"/>
                  <a:t> </a:t>
                </a:r>
                <a:r>
                  <a:rPr lang="cs-CZ" sz="1600" dirty="0" err="1"/>
                  <a:t>global</a:t>
                </a:r>
                <a:r>
                  <a:rPr lang="cs-CZ" sz="1600" dirty="0"/>
                  <a:t> maximum. </a:t>
                </a:r>
              </a:p>
            </p:txBody>
          </p:sp>
        </mc:Choice>
        <mc:Fallback xmlns="">
          <p:sp>
            <p:nvSpPr>
              <p:cNvPr id="4" name="Obdélní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9" y="4368323"/>
                <a:ext cx="2612571" cy="1865126"/>
              </a:xfrm>
              <a:prstGeom prst="rect">
                <a:avLst/>
              </a:prstGeom>
              <a:blipFill>
                <a:blip r:embed="rId3"/>
                <a:stretch>
                  <a:fillRect l="-1166" r="-2564" b="-2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ovéPole 7"/>
          <p:cNvSpPr txBox="1"/>
          <p:nvPr/>
        </p:nvSpPr>
        <p:spPr>
          <a:xfrm>
            <a:off x="5450774" y="3574473"/>
            <a:ext cx="331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These are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</a:t>
            </a:r>
            <a:r>
              <a:rPr lang="cs-CZ" dirty="0" err="1"/>
              <a:t>conditions</a:t>
            </a:r>
            <a:r>
              <a:rPr lang="cs-CZ" dirty="0"/>
              <a:t>! </a:t>
            </a:r>
            <a:endParaRPr lang="en-GB" dirty="0"/>
          </a:p>
        </p:txBody>
      </p:sp>
      <p:cxnSp>
        <p:nvCxnSpPr>
          <p:cNvPr id="10" name="Přímá spojnice se šipkou 9"/>
          <p:cNvCxnSpPr>
            <a:stCxn id="8" idx="1"/>
          </p:cNvCxnSpPr>
          <p:nvPr/>
        </p:nvCxnSpPr>
        <p:spPr>
          <a:xfrm flipH="1" flipV="1">
            <a:off x="3918858" y="2671949"/>
            <a:ext cx="1531916" cy="10871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/>
          <p:cNvCxnSpPr>
            <a:stCxn id="8" idx="1"/>
          </p:cNvCxnSpPr>
          <p:nvPr/>
        </p:nvCxnSpPr>
        <p:spPr>
          <a:xfrm flipH="1">
            <a:off x="4607627" y="3759139"/>
            <a:ext cx="843147" cy="15253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8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Exercise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3525"/>
                <a:ext cx="8085582" cy="52387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f>
                            <m:fPr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cs-CZ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b="0" dirty="0" err="1"/>
                  <a:t>Subjected</a:t>
                </a:r>
                <a:r>
                  <a:rPr lang="cs-CZ" b="0" dirty="0"/>
                  <a:t> to </a:t>
                </a:r>
                <a:r>
                  <a:rPr lang="cs-CZ" b="0" dirty="0" err="1"/>
                  <a:t>constrain</a:t>
                </a:r>
                <a:endParaRPr lang="cs-CZ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cs-CZ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cs-CZ" dirty="0"/>
                  <a:t>Notes: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cs-CZ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cs-CZ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cs-CZ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cs-CZ" b="0" dirty="0"/>
                  <a:t> </a:t>
                </a:r>
                <a:r>
                  <a:rPr lang="cs-CZ" b="0" dirty="0" err="1"/>
                  <a:t>is</a:t>
                </a:r>
                <a:r>
                  <a:rPr lang="cs-CZ" b="0" dirty="0"/>
                  <a:t> </a:t>
                </a:r>
                <a:r>
                  <a:rPr lang="cs-CZ" b="0" dirty="0" err="1"/>
                  <a:t>Cobb-Douglas</a:t>
                </a:r>
                <a:r>
                  <a:rPr lang="cs-CZ" b="0" dirty="0"/>
                  <a:t> </a:t>
                </a:r>
                <a:r>
                  <a:rPr lang="cs-CZ" b="0" dirty="0" err="1"/>
                  <a:t>function</a:t>
                </a:r>
                <a:endParaRPr lang="cs-CZ" b="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dirty="0" err="1"/>
                  <a:t>Constraint</a:t>
                </a:r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budget </a:t>
                </a:r>
                <a:r>
                  <a:rPr lang="cs-CZ" dirty="0" err="1"/>
                  <a:t>constraint</a:t>
                </a:r>
                <a:r>
                  <a:rPr lang="cs-CZ" dirty="0"/>
                  <a:t>.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cs-CZ" dirty="0" err="1"/>
                  <a:t>Price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input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cs-CZ" b="0" dirty="0"/>
                  <a:t> </a:t>
                </a:r>
                <a:r>
                  <a:rPr lang="cs-CZ" b="0" dirty="0" err="1"/>
                  <a:t>is</a:t>
                </a:r>
                <a:r>
                  <a:rPr lang="cs-CZ" b="0" dirty="0"/>
                  <a:t> 10 and </a:t>
                </a:r>
                <a:r>
                  <a:rPr lang="cs-CZ" b="0" dirty="0" err="1"/>
                  <a:t>price</a:t>
                </a:r>
                <a:r>
                  <a:rPr lang="cs-CZ" b="0" dirty="0"/>
                  <a:t> </a:t>
                </a:r>
                <a:r>
                  <a:rPr lang="cs-CZ" b="0" dirty="0" err="1"/>
                  <a:t>of</a:t>
                </a:r>
                <a:r>
                  <a:rPr lang="cs-CZ" b="0" dirty="0"/>
                  <a:t> input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cs-CZ" dirty="0"/>
                  <a:t> </a:t>
                </a:r>
                <a:r>
                  <a:rPr lang="cs-CZ" dirty="0" err="1"/>
                  <a:t>is</a:t>
                </a:r>
                <a:r>
                  <a:rPr lang="cs-CZ" dirty="0"/>
                  <a:t> 20.</a:t>
                </a:r>
                <a:endParaRPr lang="cs-CZ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cs-CZ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3525"/>
                <a:ext cx="8085582" cy="5238750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/>
              <p:cNvSpPr txBox="1"/>
              <p:nvPr/>
            </p:nvSpPr>
            <p:spPr>
              <a:xfrm>
                <a:off x="6505575" y="2714625"/>
                <a:ext cx="2409825" cy="2114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s-CZ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cs-CZ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cs-CZ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cs-CZ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cs-CZ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cs-CZ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cs-CZ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cs-CZ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cs-CZ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cs-CZ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cs-CZ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cs-CZ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endParaRPr lang="cs-CZ" dirty="0"/>
              </a:p>
              <a:p>
                <a:endParaRPr lang="cs-CZ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ovéPo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5" y="2714625"/>
                <a:ext cx="2409825" cy="2114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9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Consumers </a:t>
            </a:r>
            <a:r>
              <a:rPr lang="en-US" sz="4000" dirty="0" err="1"/>
              <a:t>probl</a:t>
            </a:r>
            <a:r>
              <a:rPr lang="cs-CZ" sz="4000" dirty="0"/>
              <a:t>e</a:t>
            </a:r>
            <a:r>
              <a:rPr lang="en-US" sz="4000" dirty="0"/>
              <a:t>m (discrete 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85582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cs-CZ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lim>
                          </m:limLow>
                        </m:fName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cs-CZ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cs-CZ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cs-CZ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cs-CZ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cs-CZ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cs-CZ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cs-CZ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s-CZ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cs-CZ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cs-CZ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/>
                  <a:t> - </a:t>
                </a:r>
                <a:r>
                  <a:rPr lang="cs-CZ" dirty="0" err="1"/>
                  <a:t>vector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prices</a:t>
                </a:r>
                <a:r>
                  <a:rPr lang="cs-CZ" dirty="0"/>
                  <a:t> </a:t>
                </a:r>
                <a:r>
                  <a:rPr lang="cs-CZ" dirty="0" err="1"/>
                  <a:t>of</a:t>
                </a:r>
                <a:r>
                  <a:rPr lang="cs-CZ" dirty="0"/>
                  <a:t> </a:t>
                </a:r>
                <a:r>
                  <a:rPr lang="cs-CZ" dirty="0" err="1"/>
                  <a:t>goods</a:t>
                </a:r>
                <a:r>
                  <a:rPr lang="cs-CZ" dirty="0"/>
                  <a:t> </a:t>
                </a:r>
                <a:r>
                  <a:rPr lang="cs-CZ" i="1" dirty="0"/>
                  <a:t>j = </a:t>
                </a:r>
                <a:r>
                  <a:rPr lang="cs-CZ" dirty="0"/>
                  <a:t>1, … , </a:t>
                </a:r>
                <a:r>
                  <a:rPr lang="cs-CZ" i="1" dirty="0"/>
                  <a:t>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cs-CZ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cs-CZ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cs-CZ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cs-CZ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cs-CZ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cs-CZ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cs-CZ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cs-CZ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cs-CZ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cs-CZ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/>
                  <a:t> - </a:t>
                </a:r>
                <a:r>
                  <a:rPr lang="cs-CZ" sz="2400" dirty="0" err="1"/>
                  <a:t>vector</a:t>
                </a:r>
                <a:r>
                  <a:rPr lang="cs-CZ" sz="2400" dirty="0"/>
                  <a:t> </a:t>
                </a:r>
                <a:r>
                  <a:rPr lang="cs-CZ" sz="2400" dirty="0" err="1"/>
                  <a:t>of</a:t>
                </a:r>
                <a:r>
                  <a:rPr lang="cs-CZ" sz="2400" dirty="0"/>
                  <a:t> </a:t>
                </a:r>
                <a:r>
                  <a:rPr lang="cs-CZ" sz="2400" dirty="0" err="1"/>
                  <a:t>consumptions</a:t>
                </a:r>
                <a:r>
                  <a:rPr lang="cs-CZ" sz="2400" dirty="0"/>
                  <a:t> </a:t>
                </a:r>
                <a:r>
                  <a:rPr lang="cs-CZ" sz="2400" dirty="0" err="1"/>
                  <a:t>of</a:t>
                </a:r>
                <a:r>
                  <a:rPr lang="cs-CZ" sz="2400" dirty="0"/>
                  <a:t> </a:t>
                </a:r>
                <a:r>
                  <a:rPr lang="cs-CZ" sz="2400" dirty="0" err="1"/>
                  <a:t>goods</a:t>
                </a:r>
                <a:r>
                  <a:rPr lang="cs-CZ" sz="2400" dirty="0"/>
                  <a:t> j = 1, … , </a:t>
                </a:r>
                <a:r>
                  <a:rPr lang="cs-CZ" sz="2400" i="1" dirty="0"/>
                  <a:t>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cs-CZ" i="1" dirty="0"/>
                  <a:t> </a:t>
                </a:r>
                <a:r>
                  <a:rPr lang="cs-CZ" dirty="0"/>
                  <a:t>– </a:t>
                </a:r>
                <a:r>
                  <a:rPr lang="cs-CZ" dirty="0" err="1"/>
                  <a:t>income</a:t>
                </a:r>
                <a:r>
                  <a:rPr lang="cs-CZ" dirty="0"/>
                  <a:t> (</a:t>
                </a:r>
                <a:r>
                  <a:rPr lang="cs-CZ" dirty="0" err="1"/>
                  <a:t>initial</a:t>
                </a:r>
                <a:r>
                  <a:rPr lang="cs-CZ" dirty="0"/>
                  <a:t> </a:t>
                </a:r>
                <a:r>
                  <a:rPr lang="cs-CZ" dirty="0" err="1"/>
                  <a:t>endowment</a:t>
                </a:r>
                <a:r>
                  <a:rPr lang="cs-CZ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cs-CZ" i="1" dirty="0"/>
                  <a:t> - </a:t>
                </a:r>
                <a:r>
                  <a:rPr lang="cs-CZ" dirty="0"/>
                  <a:t>utility </a:t>
                </a:r>
                <a:r>
                  <a:rPr lang="cs-CZ" dirty="0" err="1"/>
                  <a:t>function</a:t>
                </a:r>
                <a:r>
                  <a:rPr lang="cs-CZ" dirty="0"/>
                  <a:t> (</a:t>
                </a:r>
                <a:r>
                  <a:rPr lang="cs-CZ" dirty="0" err="1"/>
                  <a:t>well</a:t>
                </a:r>
                <a:r>
                  <a:rPr lang="cs-CZ" dirty="0"/>
                  <a:t> </a:t>
                </a:r>
                <a:r>
                  <a:rPr lang="cs-CZ" dirty="0" err="1"/>
                  <a:t>behaving</a:t>
                </a:r>
                <a:r>
                  <a:rPr lang="cs-CZ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cs-CZ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cs-CZ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cs-CZ" dirty="0"/>
                  <a:t> - </a:t>
                </a:r>
                <a:r>
                  <a:rPr lang="cs-CZ" dirty="0" err="1"/>
                  <a:t>indirect</a:t>
                </a:r>
                <a:r>
                  <a:rPr lang="cs-CZ" dirty="0"/>
                  <a:t> utility </a:t>
                </a:r>
                <a:r>
                  <a:rPr lang="cs-CZ" dirty="0" err="1"/>
                  <a:t>function</a:t>
                </a:r>
                <a:r>
                  <a:rPr lang="cs-CZ" dirty="0"/>
                  <a:t> (</a:t>
                </a:r>
                <a:r>
                  <a:rPr lang="cs-CZ" dirty="0" err="1"/>
                  <a:t>value</a:t>
                </a:r>
                <a:r>
                  <a:rPr lang="cs-CZ" dirty="0"/>
                  <a:t> </a:t>
                </a:r>
                <a:r>
                  <a:rPr lang="cs-CZ" dirty="0" err="1"/>
                  <a:t>function</a:t>
                </a:r>
                <a:r>
                  <a:rPr lang="cs-CZ" dirty="0"/>
                  <a:t>)</a:t>
                </a:r>
              </a:p>
              <a:p>
                <a:pPr marL="0" indent="0">
                  <a:buNone/>
                </a:pPr>
                <a:r>
                  <a:rPr lang="cs-CZ" dirty="0"/>
                  <a:t>Budget </a:t>
                </a:r>
                <a:r>
                  <a:rPr lang="cs-CZ" dirty="0" err="1"/>
                  <a:t>constraint</a:t>
                </a:r>
                <a:r>
                  <a:rPr lang="cs-CZ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cs-CZ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cs-CZ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cs-CZ" dirty="0"/>
              </a:p>
              <a:p>
                <a:pPr marL="0" indent="0">
                  <a:buNone/>
                </a:pPr>
                <a:endParaRPr lang="cs-CZ" dirty="0"/>
              </a:p>
              <a:p>
                <a:pPr marL="0" indent="0">
                  <a:buNone/>
                </a:pPr>
                <a:endParaRPr lang="en-GB" i="1" dirty="0"/>
              </a:p>
            </p:txBody>
          </p:sp>
        </mc:Choice>
        <mc:Fallback xmlns="">
          <p:sp>
            <p:nvSpPr>
              <p:cNvPr id="3" name="Zástupný symbol pro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85582" cy="4351338"/>
              </a:xfrm>
              <a:blipFill>
                <a:blip r:embed="rId3"/>
                <a:stretch>
                  <a:fillRect l="-1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51619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5259</TotalTime>
  <Words>3109</Words>
  <Application>Microsoft Office PowerPoint</Application>
  <PresentationFormat>Předvádění na obrazovce (4:3)</PresentationFormat>
  <Paragraphs>400</Paragraphs>
  <Slides>29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Motiv Office</vt:lpstr>
      <vt:lpstr>Belman equation</vt:lpstr>
      <vt:lpstr>Content</vt:lpstr>
      <vt:lpstr>Constrained optimization</vt:lpstr>
      <vt:lpstr>Constrained optimization</vt:lpstr>
      <vt:lpstr>Intuition behind Lagrangian </vt:lpstr>
      <vt:lpstr>Intuition behind Lagrangian </vt:lpstr>
      <vt:lpstr>Intuition behind Lagrangian </vt:lpstr>
      <vt:lpstr>Exercise</vt:lpstr>
      <vt:lpstr>Consumers problem (discrete time)</vt:lpstr>
      <vt:lpstr>Prezentace aplikace PowerPoint</vt:lpstr>
      <vt:lpstr>Consumers problem</vt:lpstr>
      <vt:lpstr>Cake eating – classical (Lagrangian) solution 1</vt:lpstr>
      <vt:lpstr>Prezentace aplikace PowerPoint</vt:lpstr>
      <vt:lpstr>Example: Cake eating, two-period – Belman equation    1</vt:lpstr>
      <vt:lpstr>Example: Cake eating, two-period – Belman equation    2</vt:lpstr>
      <vt:lpstr>Example: Cake eating, two-period – Belman equation    4</vt:lpstr>
      <vt:lpstr>Example: Cake eating, two-period – Belman equation    5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Discrete stochastic cake-eating problem – assumptions</vt:lpstr>
      <vt:lpstr>Discrete stochastic cake-eating problem – iterations</vt:lpstr>
      <vt:lpstr>Ramsey model by Belman</vt:lpstr>
      <vt:lpstr>Ramsey model by Belman</vt:lpstr>
      <vt:lpstr>Equilibrium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Belman equation</dc:title>
  <dc:creator>Josef Stráský</dc:creator>
  <cp:lastModifiedBy>Josef Stráský</cp:lastModifiedBy>
  <cp:revision>123</cp:revision>
  <dcterms:created xsi:type="dcterms:W3CDTF">2016-11-29T14:23:05Z</dcterms:created>
  <dcterms:modified xsi:type="dcterms:W3CDTF">2022-12-01T12:40:37Z</dcterms:modified>
</cp:coreProperties>
</file>