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4" r:id="rId9"/>
    <p:sldId id="268" r:id="rId10"/>
    <p:sldId id="269" r:id="rId11"/>
    <p:sldId id="267" r:id="rId12"/>
    <p:sldId id="270" r:id="rId13"/>
    <p:sldId id="271" r:id="rId14"/>
    <p:sldId id="272" r:id="rId15"/>
    <p:sldId id="265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025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1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85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134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90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197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67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5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40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9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59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06AF-C303-4ED0-8129-48C401EB764F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23C1-82D2-4F9D-B4C1-0BA55675C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61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Nonlinear</a:t>
            </a:r>
            <a:r>
              <a:rPr lang="cs-CZ" dirty="0"/>
              <a:t> Dynamics, Chaos and </a:t>
            </a:r>
            <a:r>
              <a:rPr lang="cs-CZ" dirty="0" err="1"/>
              <a:t>Bifurcations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Jaromír Baxa &amp; Josef Stráský</a:t>
            </a:r>
          </a:p>
          <a:p>
            <a:r>
              <a:rPr lang="cs-CZ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14484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egwald.ca/nonlineardynamics/php_images/logistics_2.php?r=3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30479"/>
            <a:ext cx="3384376" cy="28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cs-CZ" b="1" dirty="0" err="1"/>
              <a:t>Road</a:t>
            </a:r>
            <a:r>
              <a:rPr lang="cs-CZ" b="1" dirty="0"/>
              <a:t> to </a:t>
            </a:r>
            <a:r>
              <a:rPr lang="cs-CZ" b="1" dirty="0" err="1"/>
              <a:t>bifurcation</a:t>
            </a:r>
            <a:r>
              <a:rPr lang="cs-CZ" b="1" dirty="0"/>
              <a:t> diagram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1187624" y="644404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http://www.egwald.ca/nonlineardynamics/logisticsmapchaos.php</a:t>
            </a:r>
          </a:p>
        </p:txBody>
      </p:sp>
      <p:pic>
        <p:nvPicPr>
          <p:cNvPr id="2050" name="Picture 2" descr="http://www.egwald.ca/nonlineardynamics/php_images/logistics_1.php?r=3.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3185571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7418087" y="20608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3.3</a:t>
            </a:r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48807AA-5ECE-4D09-AEC6-B720560E4177}"/>
              </a:ext>
            </a:extLst>
          </p:cNvPr>
          <p:cNvSpPr txBox="1"/>
          <p:nvPr/>
        </p:nvSpPr>
        <p:spPr>
          <a:xfrm>
            <a:off x="683568" y="4581128"/>
            <a:ext cx="3456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initial</a:t>
            </a:r>
            <a:r>
              <a:rPr lang="cs-CZ" dirty="0"/>
              <a:t> </a:t>
            </a:r>
            <a:r>
              <a:rPr lang="cs-CZ" dirty="0" err="1"/>
              <a:t>conditions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 err="1"/>
              <a:t>Equilibrium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repellor</a:t>
            </a:r>
            <a:r>
              <a:rPr lang="cs-CZ" dirty="0"/>
              <a:t> (!) </a:t>
            </a:r>
          </a:p>
          <a:p>
            <a:pPr marL="285750" indent="-285750">
              <a:buFontTx/>
              <a:buChar char="-"/>
            </a:pPr>
            <a:r>
              <a:rPr lang="cs-CZ" dirty="0"/>
              <a:t>All ‘</a:t>
            </a:r>
            <a:r>
              <a:rPr lang="cs-CZ" dirty="0" err="1"/>
              <a:t>converge</a:t>
            </a:r>
            <a:r>
              <a:rPr lang="cs-CZ" dirty="0"/>
              <a:t>‘ to </a:t>
            </a:r>
            <a:r>
              <a:rPr lang="cs-CZ" dirty="0" err="1"/>
              <a:t>two</a:t>
            </a:r>
            <a:r>
              <a:rPr lang="cs-CZ" dirty="0"/>
              <a:t>-limit </a:t>
            </a:r>
            <a:r>
              <a:rPr lang="cs-CZ" dirty="0" err="1"/>
              <a:t>cycle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021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cs-CZ" b="1" dirty="0" err="1"/>
              <a:t>Road</a:t>
            </a:r>
            <a:r>
              <a:rPr lang="cs-CZ" b="1" dirty="0"/>
              <a:t> to </a:t>
            </a:r>
            <a:r>
              <a:rPr lang="cs-CZ" b="1" dirty="0" err="1"/>
              <a:t>bifurcation</a:t>
            </a:r>
            <a:r>
              <a:rPr lang="cs-CZ" b="1" dirty="0"/>
              <a:t> diagram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1187624" y="644404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http://www.egwald.ca/nonlineardynamics/logisticsmapchaos.php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1196233" y="95413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2.8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7236296" y="23442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=</a:t>
            </a:r>
            <a:r>
              <a:rPr lang="cs-CZ" dirty="0"/>
              <a:t>2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9A3E584-DEEB-45EF-A85D-08CA2FCD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" y="1354821"/>
            <a:ext cx="2619375" cy="21907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0F39BCE-F19B-4EC0-8169-6D079C3B1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64" y="1354821"/>
            <a:ext cx="2619375" cy="21907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CB1E9113-11FA-4A74-A460-938C2295C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94" y="1357415"/>
            <a:ext cx="2619375" cy="2190750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85F4E2A4-47C7-48A3-AAB9-6B17E416E922}"/>
              </a:ext>
            </a:extLst>
          </p:cNvPr>
          <p:cNvSpPr txBox="1"/>
          <p:nvPr/>
        </p:nvSpPr>
        <p:spPr>
          <a:xfrm>
            <a:off x="4382851" y="95413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Calibri"/>
              </a:rPr>
              <a:t> </a:t>
            </a:r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= </a:t>
            </a:r>
            <a:r>
              <a:rPr lang="cs-CZ" dirty="0"/>
              <a:t>3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1CA639A1-5793-4918-B4BA-D10A1CF68E08}"/>
              </a:ext>
            </a:extLst>
          </p:cNvPr>
          <p:cNvSpPr txBox="1"/>
          <p:nvPr/>
        </p:nvSpPr>
        <p:spPr>
          <a:xfrm>
            <a:off x="6648927" y="100047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</a:t>
            </a:r>
            <a:r>
              <a:rPr lang="cs-CZ" dirty="0"/>
              <a:t>3.3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A3BE18E-988E-4B94-B534-C692B6DE3719}"/>
                  </a:ext>
                </a:extLst>
              </p:cNvPr>
              <p:cNvSpPr txBox="1"/>
              <p:nvPr/>
            </p:nvSpPr>
            <p:spPr>
              <a:xfrm>
                <a:off x="333445" y="4099694"/>
                <a:ext cx="4572000" cy="1927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1800" b="0" i="1">
                              <a:latin typeface="Cambria Math"/>
                            </a:rPr>
                            <m:t>𝑡</m:t>
                          </m:r>
                          <m:r>
                            <a:rPr lang="cs-CZ" sz="1800" b="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1800" b="0" i="1">
                          <a:latin typeface="Cambria Math"/>
                        </a:rPr>
                        <m:t>=</m:t>
                      </m:r>
                      <m:r>
                        <a:rPr lang="cs-CZ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b="0" i="1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1800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cs-CZ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b="0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sz="18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/>
                            </a:rPr>
                            <m:t>1−</m:t>
                          </m:r>
                          <m:d>
                            <m:d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  <a:p>
                <a:pPr marL="285750" indent="-285750">
                  <a:buFontTx/>
                  <a:buChar char="-"/>
                </a:pPr>
                <a:r>
                  <a:rPr lang="cs-CZ" dirty="0"/>
                  <a:t>Second </a:t>
                </a:r>
                <a:r>
                  <a:rPr lang="cs-CZ" dirty="0" err="1"/>
                  <a:t>order</a:t>
                </a:r>
                <a:r>
                  <a:rPr lang="cs-CZ" dirty="0"/>
                  <a:t> map </a:t>
                </a:r>
              </a:p>
              <a:p>
                <a:pPr marL="285750" indent="-285750">
                  <a:buFontTx/>
                  <a:buChar char="-"/>
                </a:pPr>
                <a:r>
                  <a:rPr lang="cs-CZ" dirty="0"/>
                  <a:t>In </a:t>
                </a:r>
                <a:r>
                  <a:rPr lang="cs-CZ" dirty="0" err="1"/>
                  <a:t>this</a:t>
                </a:r>
                <a:r>
                  <a:rPr lang="cs-CZ" dirty="0"/>
                  <a:t> case, </a:t>
                </a:r>
                <a:r>
                  <a:rPr lang="cs-CZ" dirty="0" err="1"/>
                  <a:t>polynomial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fourth</a:t>
                </a:r>
                <a:r>
                  <a:rPr lang="cs-CZ" dirty="0"/>
                  <a:t> </a:t>
                </a:r>
                <a:r>
                  <a:rPr lang="cs-CZ" dirty="0" err="1"/>
                  <a:t>order</a:t>
                </a:r>
                <a:endParaRPr lang="cs-CZ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A3BE18E-988E-4B94-B534-C692B6DE3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5" y="4099694"/>
                <a:ext cx="4572000" cy="1927515"/>
              </a:xfrm>
              <a:prstGeom prst="rect">
                <a:avLst/>
              </a:prstGeom>
              <a:blipFill>
                <a:blip r:embed="rId5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E72579F6-E127-4F3A-9851-3011A061D8DF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276872"/>
            <a:ext cx="1368152" cy="18228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60D3238-7326-411D-95CB-A1C27FDE8911}"/>
              </a:ext>
            </a:extLst>
          </p:cNvPr>
          <p:cNvSpPr txBox="1"/>
          <p:nvPr/>
        </p:nvSpPr>
        <p:spPr>
          <a:xfrm>
            <a:off x="5985073" y="3956131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Bifurcation</a:t>
            </a:r>
            <a:r>
              <a:rPr lang="cs-CZ" dirty="0"/>
              <a:t>    (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=</a:t>
            </a:r>
            <a:r>
              <a:rPr lang="cs-CZ" dirty="0"/>
              <a:t>3)  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8238011-739C-46CF-9D9B-2EBEC372E451}"/>
              </a:ext>
            </a:extLst>
          </p:cNvPr>
          <p:cNvSpPr txBox="1"/>
          <p:nvPr/>
        </p:nvSpPr>
        <p:spPr>
          <a:xfrm>
            <a:off x="5220061" y="4557679"/>
            <a:ext cx="3240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</a:t>
            </a:r>
            <a:r>
              <a:rPr lang="cs-CZ" dirty="0"/>
              <a:t>3.3</a:t>
            </a:r>
          </a:p>
          <a:p>
            <a:pPr marL="285750" indent="-285750">
              <a:buFontTx/>
              <a:buChar char="-"/>
            </a:pP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initial</a:t>
            </a:r>
            <a:r>
              <a:rPr lang="cs-CZ" dirty="0"/>
              <a:t> </a:t>
            </a:r>
            <a:r>
              <a:rPr lang="cs-CZ" dirty="0" err="1"/>
              <a:t>conditions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 err="1"/>
              <a:t>Equilibrium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repellor</a:t>
            </a:r>
            <a:r>
              <a:rPr lang="cs-CZ" dirty="0"/>
              <a:t> (!) </a:t>
            </a:r>
          </a:p>
          <a:p>
            <a:pPr marL="285750" indent="-285750">
              <a:buFontTx/>
              <a:buChar char="-"/>
            </a:pPr>
            <a:r>
              <a:rPr lang="cs-CZ" dirty="0"/>
              <a:t>But ‘ </a:t>
            </a:r>
            <a:r>
              <a:rPr lang="cs-CZ" dirty="0" err="1"/>
              <a:t>equiilibria</a:t>
            </a:r>
            <a:r>
              <a:rPr lang="cs-CZ" dirty="0"/>
              <a:t>‘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second </a:t>
            </a:r>
            <a:r>
              <a:rPr lang="cs-CZ" dirty="0" err="1"/>
              <a:t>order</a:t>
            </a:r>
            <a:r>
              <a:rPr lang="cs-CZ" dirty="0"/>
              <a:t> map are </a:t>
            </a:r>
            <a:r>
              <a:rPr lang="cs-CZ" dirty="0" err="1"/>
              <a:t>stable</a:t>
            </a:r>
            <a:endParaRPr lang="cs-CZ" dirty="0"/>
          </a:p>
          <a:p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two</a:t>
            </a:r>
            <a:r>
              <a:rPr lang="cs-CZ" dirty="0">
                <a:sym typeface="Wingdings" panose="05000000000000000000" pitchFamily="2" charset="2"/>
              </a:rPr>
              <a:t>-limit </a:t>
            </a:r>
            <a:r>
              <a:rPr lang="cs-CZ" dirty="0" err="1">
                <a:sym typeface="Wingdings" panose="05000000000000000000" pitchFamily="2" charset="2"/>
              </a:rPr>
              <a:t>cycle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80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rázek 25">
            <a:extLst>
              <a:ext uri="{FF2B5EF4-FFF2-40B4-BE49-F238E27FC236}">
                <a16:creationId xmlns:a16="http://schemas.microsoft.com/office/drawing/2014/main" id="{411CA5DF-DB05-4833-B99F-C1566D8C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96" y="1354821"/>
            <a:ext cx="2592724" cy="2074179"/>
          </a:xfrm>
          <a:prstGeom prst="rect">
            <a:avLst/>
          </a:prstGeom>
        </p:spPr>
      </p:pic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cs-CZ" b="1" dirty="0" err="1"/>
              <a:t>Road</a:t>
            </a:r>
            <a:r>
              <a:rPr lang="cs-CZ" b="1" dirty="0"/>
              <a:t> to </a:t>
            </a:r>
            <a:r>
              <a:rPr lang="cs-CZ" b="1" dirty="0" err="1"/>
              <a:t>bifurcation</a:t>
            </a:r>
            <a:r>
              <a:rPr lang="cs-CZ" b="1" dirty="0"/>
              <a:t> diagram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1187624" y="644404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http://www.egwald.ca/nonlineardynamics/logisticsmapchaos.php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71600" y="9714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3.4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85F4E2A4-47C7-48A3-AAB9-6B17E416E922}"/>
              </a:ext>
            </a:extLst>
          </p:cNvPr>
          <p:cNvSpPr txBox="1"/>
          <p:nvPr/>
        </p:nvSpPr>
        <p:spPr>
          <a:xfrm>
            <a:off x="3635896" y="9874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Calibri"/>
              </a:rPr>
              <a:t> </a:t>
            </a:r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= </a:t>
            </a:r>
            <a:r>
              <a:rPr lang="cs-CZ" dirty="0"/>
              <a:t>3.449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1CA639A1-5793-4918-B4BA-D10A1CF68E08}"/>
              </a:ext>
            </a:extLst>
          </p:cNvPr>
          <p:cNvSpPr txBox="1"/>
          <p:nvPr/>
        </p:nvSpPr>
        <p:spPr>
          <a:xfrm>
            <a:off x="6516216" y="9714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</a:t>
            </a:r>
            <a:r>
              <a:rPr lang="cs-CZ" dirty="0"/>
              <a:t>3.5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A3BE18E-988E-4B94-B534-C692B6DE3719}"/>
                  </a:ext>
                </a:extLst>
              </p:cNvPr>
              <p:cNvSpPr txBox="1"/>
              <p:nvPr/>
            </p:nvSpPr>
            <p:spPr>
              <a:xfrm>
                <a:off x="333445" y="4099694"/>
                <a:ext cx="4572000" cy="1448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1800" b="0" i="1">
                              <a:latin typeface="Cambria Math"/>
                            </a:rPr>
                            <m:t>𝑡</m:t>
                          </m:r>
                          <m:r>
                            <a:rPr lang="cs-CZ" sz="1800" b="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1800" b="0" i="1">
                          <a:latin typeface="Cambria Math"/>
                        </a:rPr>
                        <m:t>=</m:t>
                      </m:r>
                      <m:r>
                        <a:rPr lang="cs-CZ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+4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cs-CZ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  <a:p>
                <a:pPr marL="285750" indent="-285750">
                  <a:buFontTx/>
                  <a:buChar char="-"/>
                </a:pPr>
                <a:r>
                  <a:rPr lang="cs-CZ" dirty="0" err="1"/>
                  <a:t>Fourth</a:t>
                </a:r>
                <a:r>
                  <a:rPr lang="cs-CZ" dirty="0"/>
                  <a:t> </a:t>
                </a:r>
                <a:r>
                  <a:rPr lang="cs-CZ" dirty="0" err="1"/>
                  <a:t>order</a:t>
                </a:r>
                <a:r>
                  <a:rPr lang="cs-CZ" dirty="0"/>
                  <a:t> map </a:t>
                </a: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A3BE18E-988E-4B94-B534-C692B6DE3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5" y="4099694"/>
                <a:ext cx="4572000" cy="1448795"/>
              </a:xfrm>
              <a:prstGeom prst="rect">
                <a:avLst/>
              </a:prstGeom>
              <a:blipFill>
                <a:blip r:embed="rId3"/>
                <a:stretch>
                  <a:fillRect l="-1200" b="-590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ovéPole 17">
            <a:extLst>
              <a:ext uri="{FF2B5EF4-FFF2-40B4-BE49-F238E27FC236}">
                <a16:creationId xmlns:a16="http://schemas.microsoft.com/office/drawing/2014/main" id="{260D3238-7326-411D-95CB-A1C27FDE8911}"/>
              </a:ext>
            </a:extLst>
          </p:cNvPr>
          <p:cNvSpPr txBox="1"/>
          <p:nvPr/>
        </p:nvSpPr>
        <p:spPr>
          <a:xfrm>
            <a:off x="5985073" y="3956131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Bifurcation</a:t>
            </a:r>
            <a:r>
              <a:rPr lang="cs-CZ" dirty="0"/>
              <a:t>    (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=</a:t>
            </a:r>
            <a:r>
              <a:rPr lang="cs-CZ" dirty="0"/>
              <a:t>3.449)  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8238011-739C-46CF-9D9B-2EBEC372E451}"/>
              </a:ext>
            </a:extLst>
          </p:cNvPr>
          <p:cNvSpPr txBox="1"/>
          <p:nvPr/>
        </p:nvSpPr>
        <p:spPr>
          <a:xfrm>
            <a:off x="4355976" y="4347266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</a:t>
            </a:r>
            <a:r>
              <a:rPr lang="cs-CZ" dirty="0"/>
              <a:t>3.5</a:t>
            </a:r>
          </a:p>
          <a:p>
            <a:pPr marL="285750" indent="-285750">
              <a:buFontTx/>
              <a:buChar char="-"/>
            </a:pPr>
            <a:r>
              <a:rPr lang="cs-CZ" dirty="0" err="1"/>
              <a:t>Equilibrium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repellor</a:t>
            </a:r>
            <a:r>
              <a:rPr lang="cs-CZ" dirty="0"/>
              <a:t> </a:t>
            </a:r>
          </a:p>
          <a:p>
            <a:pPr marL="285750" indent="-285750">
              <a:buFontTx/>
              <a:buChar char="-"/>
            </a:pPr>
            <a:r>
              <a:rPr lang="cs-CZ" dirty="0"/>
              <a:t>‘</a:t>
            </a:r>
            <a:r>
              <a:rPr lang="cs-CZ" dirty="0" err="1"/>
              <a:t>Equiilibria</a:t>
            </a:r>
            <a:r>
              <a:rPr lang="cs-CZ" dirty="0"/>
              <a:t>‘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second </a:t>
            </a:r>
            <a:r>
              <a:rPr lang="cs-CZ" dirty="0" err="1"/>
              <a:t>order</a:t>
            </a:r>
            <a:r>
              <a:rPr lang="cs-CZ" dirty="0"/>
              <a:t> map are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repellors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But ‘</a:t>
            </a:r>
            <a:r>
              <a:rPr lang="cs-CZ" dirty="0" err="1"/>
              <a:t>equiilibria</a:t>
            </a:r>
            <a:r>
              <a:rPr lang="cs-CZ" dirty="0"/>
              <a:t>‘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 map are </a:t>
            </a:r>
            <a:r>
              <a:rPr lang="cs-CZ" dirty="0" err="1"/>
              <a:t>stable</a:t>
            </a:r>
            <a:endParaRPr lang="cs-CZ" dirty="0"/>
          </a:p>
          <a:p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four</a:t>
            </a:r>
            <a:r>
              <a:rPr lang="cs-CZ" dirty="0">
                <a:sym typeface="Wingdings" panose="05000000000000000000" pitchFamily="2" charset="2"/>
              </a:rPr>
              <a:t>-limit </a:t>
            </a:r>
            <a:r>
              <a:rPr lang="cs-CZ" dirty="0" err="1">
                <a:sym typeface="Wingdings" panose="05000000000000000000" pitchFamily="2" charset="2"/>
              </a:rPr>
              <a:t>cycle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48A6C8A-62D9-4F27-9307-2886711FF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2" y="1354821"/>
            <a:ext cx="2592724" cy="2074179"/>
          </a:xfrm>
          <a:prstGeom prst="rect">
            <a:avLst/>
          </a:prstGeom>
        </p:spPr>
      </p:pic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E72579F6-E127-4F3A-9851-3011A061D8DF}"/>
              </a:ext>
            </a:extLst>
          </p:cNvPr>
          <p:cNvCxnSpPr>
            <a:cxnSpLocks/>
          </p:cNvCxnSpPr>
          <p:nvPr/>
        </p:nvCxnSpPr>
        <p:spPr>
          <a:xfrm flipH="1" flipV="1">
            <a:off x="4761183" y="1986836"/>
            <a:ext cx="1178971" cy="21128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Obrázek 27">
            <a:extLst>
              <a:ext uri="{FF2B5EF4-FFF2-40B4-BE49-F238E27FC236}">
                <a16:creationId xmlns:a16="http://schemas.microsoft.com/office/drawing/2014/main" id="{2260557A-12DF-44DD-8697-5F37D41A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19294"/>
            <a:ext cx="2637133" cy="2109706"/>
          </a:xfrm>
          <a:prstGeom prst="rect">
            <a:avLst/>
          </a:prstGeom>
        </p:spPr>
      </p:pic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7D9D39A-0A50-4BBE-AEAF-E21EDA8DC2A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211960" y="2541426"/>
            <a:ext cx="1773113" cy="15993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4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cs-CZ" b="1" dirty="0" err="1"/>
              <a:t>Road</a:t>
            </a:r>
            <a:r>
              <a:rPr lang="cs-CZ" b="1" dirty="0"/>
              <a:t> to </a:t>
            </a:r>
            <a:r>
              <a:rPr lang="cs-CZ" b="1" dirty="0" err="1"/>
              <a:t>bifurcation</a:t>
            </a:r>
            <a:r>
              <a:rPr lang="cs-CZ" b="1" dirty="0"/>
              <a:t> diagram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1187624" y="644404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http://www.egwald.ca/nonlineardynamics/logisticsmapchaos.php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ADEC4E-7E00-4D26-B798-0B7892AE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61" y="1280170"/>
            <a:ext cx="4846278" cy="38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cs-CZ" b="1" dirty="0" err="1"/>
              <a:t>Road</a:t>
            </a:r>
            <a:r>
              <a:rPr lang="cs-CZ" b="1" dirty="0"/>
              <a:t> to </a:t>
            </a:r>
            <a:r>
              <a:rPr lang="cs-CZ" b="1" dirty="0" err="1"/>
              <a:t>bifurcation</a:t>
            </a:r>
            <a:r>
              <a:rPr lang="cs-CZ" b="1" dirty="0"/>
              <a:t> diagram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1187624" y="644404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http://www.egwald.ca/nonlineardynamics/logisticsmapchaos.php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85F4E2A4-47C7-48A3-AAB9-6B17E416E922}"/>
              </a:ext>
            </a:extLst>
          </p:cNvPr>
          <p:cNvSpPr txBox="1"/>
          <p:nvPr/>
        </p:nvSpPr>
        <p:spPr>
          <a:xfrm>
            <a:off x="3635896" y="9874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Calibri"/>
              </a:rPr>
              <a:t> </a:t>
            </a:r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= </a:t>
            </a:r>
            <a:r>
              <a:rPr lang="cs-CZ" dirty="0"/>
              <a:t>3.9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8238011-739C-46CF-9D9B-2EBEC372E451}"/>
              </a:ext>
            </a:extLst>
          </p:cNvPr>
          <p:cNvSpPr txBox="1"/>
          <p:nvPr/>
        </p:nvSpPr>
        <p:spPr>
          <a:xfrm>
            <a:off x="698376" y="434726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</a:t>
            </a:r>
            <a:r>
              <a:rPr lang="cs-CZ" dirty="0"/>
              <a:t>3.9</a:t>
            </a:r>
          </a:p>
          <a:p>
            <a:pPr marL="285750" indent="-285750">
              <a:buFontTx/>
              <a:buChar char="-"/>
            </a:pPr>
            <a:r>
              <a:rPr lang="cs-CZ" dirty="0" err="1"/>
              <a:t>Equilibria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orders</a:t>
            </a:r>
            <a:r>
              <a:rPr lang="cs-CZ" dirty="0"/>
              <a:t> are </a:t>
            </a:r>
            <a:r>
              <a:rPr lang="cs-CZ" dirty="0" err="1"/>
              <a:t>unstable</a:t>
            </a:r>
            <a:r>
              <a:rPr lang="cs-CZ" dirty="0"/>
              <a:t> (</a:t>
            </a:r>
            <a:r>
              <a:rPr lang="cs-CZ" dirty="0" err="1"/>
              <a:t>repellors</a:t>
            </a:r>
            <a:r>
              <a:rPr lang="cs-CZ" dirty="0"/>
              <a:t>) </a:t>
            </a:r>
          </a:p>
          <a:p>
            <a:r>
              <a:rPr lang="cs-CZ" dirty="0">
                <a:sym typeface="Wingdings" panose="05000000000000000000" pitchFamily="2" charset="2"/>
              </a:rPr>
              <a:t>  </a:t>
            </a:r>
            <a:r>
              <a:rPr lang="cs-CZ" dirty="0" err="1">
                <a:sym typeface="Wingdings" panose="05000000000000000000" pitchFamily="2" charset="2"/>
              </a:rPr>
              <a:t>chaotic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behavior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DB9901D-F3E9-4235-B5F2-0E945439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79626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b="1" dirty="0"/>
              <a:t>Bifurcation diagram</a:t>
            </a:r>
            <a:endParaRPr lang="en-US" dirty="0"/>
          </a:p>
        </p:txBody>
      </p:sp>
      <p:pic>
        <p:nvPicPr>
          <p:cNvPr id="5124" name="Picture 4" descr="https://upload.wikimedia.org/wikipedia/commons/5/50/Logistic_Bifurcation_map_High_Resolu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20631"/>
            <a:ext cx="7771563" cy="544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DC82587-00C9-4F1D-9BDE-A425F39AE55B}"/>
              </a:ext>
            </a:extLst>
          </p:cNvPr>
          <p:cNvSpPr txBox="1"/>
          <p:nvPr/>
        </p:nvSpPr>
        <p:spPr>
          <a:xfrm>
            <a:off x="4716016" y="6413266"/>
            <a:ext cx="367240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endParaRPr lang="cs-CZ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4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economic</a:t>
            </a:r>
            <a:r>
              <a:rPr lang="cs-CZ" dirty="0"/>
              <a:t> non-</a:t>
            </a:r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problem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4330824" cy="190080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𝜋</m:t>
                    </m:r>
                    <m:r>
                      <a:rPr lang="cs-CZ" b="0" i="1" smtClean="0">
                        <a:latin typeface="Cambria Math"/>
                      </a:rPr>
                      <m:t>(</m:t>
                    </m:r>
                    <m:r>
                      <a:rPr lang="cs-CZ" b="0" i="1" smtClean="0">
                        <a:latin typeface="Cambria Math"/>
                      </a:rPr>
                      <m:t>𝑥</m:t>
                    </m:r>
                    <m:r>
                      <a:rPr lang="cs-CZ" b="0" i="1" smtClean="0">
                        <a:latin typeface="Cambria Math"/>
                      </a:rPr>
                      <m:t>)=</m:t>
                    </m:r>
                    <m:r>
                      <a:rPr lang="cs-CZ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𝐶</m:t>
                    </m:r>
                    <m:r>
                      <a:rPr lang="cs-CZ" b="0" i="1" smtClean="0">
                        <a:latin typeface="Cambria Math"/>
                      </a:rPr>
                      <m:t>(</m:t>
                    </m:r>
                    <m:r>
                      <a:rPr lang="cs-CZ" b="0" i="1" smtClean="0">
                        <a:latin typeface="Cambria Math"/>
                      </a:rPr>
                      <m:t>𝑥</m:t>
                    </m:r>
                    <m:r>
                      <a:rPr lang="cs-CZ" b="0" i="1" smtClean="0">
                        <a:latin typeface="Cambria Math"/>
                      </a:rPr>
                      <m:t>)</m:t>
                    </m:r>
                  </m:oMath>
                </a14:m>
                <a:endParaRPr lang="cs-CZ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𝑎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r>
                      <a:rPr lang="cs-CZ" b="0" i="1" smtClean="0">
                        <a:latin typeface="Cambria Math"/>
                      </a:rPr>
                      <m:t>𝑥</m:t>
                    </m:r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𝑏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𝑐</m:t>
                    </m:r>
                    <m:r>
                      <a:rPr lang="cs-CZ" b="0" i="1" smtClean="0">
                        <a:latin typeface="Cambria Math"/>
                      </a:rPr>
                      <m:t>+</m:t>
                    </m:r>
                    <m:r>
                      <a:rPr lang="cs-CZ" b="0" i="1" smtClean="0">
                        <a:latin typeface="Cambria Math"/>
                      </a:rPr>
                      <m:t>𝑑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r>
                      <a:rPr lang="cs-CZ" b="0" i="1" smtClean="0">
                        <a:latin typeface="Cambria Math"/>
                      </a:rPr>
                      <m:t>𝑥</m:t>
                    </m:r>
                    <m:r>
                      <a:rPr lang="cs-CZ" b="0" i="1" smtClean="0">
                        <a:latin typeface="Cambria Math"/>
                      </a:rPr>
                      <m:t>+</m:t>
                    </m:r>
                    <m:r>
                      <a:rPr lang="cs-CZ" b="0" i="1" smtClean="0">
                        <a:latin typeface="Cambria Math"/>
                      </a:rPr>
                      <m:t>𝑒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330824" cy="190080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>
              <a:xfrm>
                <a:off x="539552" y="3717032"/>
                <a:ext cx="435597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profit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revenues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costs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𝑎𝑥</m:t>
                    </m:r>
                  </m:oMath>
                </a14:m>
                <a:r>
                  <a:rPr lang="en-US" i="1" dirty="0"/>
                  <a:t> –</a:t>
                </a:r>
                <a:r>
                  <a:rPr lang="cs-CZ" i="1" dirty="0"/>
                  <a:t> </a:t>
                </a:r>
                <a:r>
                  <a:rPr lang="en-US" dirty="0"/>
                  <a:t>price </a:t>
                </a:r>
                <a:r>
                  <a:rPr lang="cs-CZ" dirty="0"/>
                  <a:t>×</a:t>
                </a:r>
                <a:r>
                  <a:rPr lang="en-US" dirty="0"/>
                  <a:t> </a:t>
                </a:r>
                <a:r>
                  <a:rPr lang="cs-CZ" dirty="0" err="1"/>
                  <a:t>out</a:t>
                </a:r>
                <a:r>
                  <a:rPr lang="en-US" dirty="0"/>
                  <a:t>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–</a:t>
                </a:r>
                <a:r>
                  <a:rPr lang="en-US" dirty="0"/>
                  <a:t> facing decreasing demand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– fixed costs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 – price </a:t>
                </a:r>
                <a:r>
                  <a:rPr lang="cs-CZ" dirty="0"/>
                  <a:t>×</a:t>
                </a:r>
                <a:r>
                  <a:rPr lang="en-US" dirty="0"/>
                  <a:t>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– scarcity of resources (more expensive)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17032"/>
                <a:ext cx="4355976" cy="2585323"/>
              </a:xfrm>
              <a:prstGeom prst="rect">
                <a:avLst/>
              </a:prstGeom>
              <a:blipFill>
                <a:blip r:embed="rId3"/>
                <a:stretch>
                  <a:fillRect t="-1415" r="-5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09724"/>
            <a:ext cx="3279540" cy="45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1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economic</a:t>
            </a:r>
            <a:r>
              <a:rPr lang="cs-CZ" dirty="0"/>
              <a:t> non-</a:t>
            </a:r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problem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429674"/>
                <a:ext cx="4330824" cy="190080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𝜋</m:t>
                    </m:r>
                    <m:r>
                      <a:rPr lang="cs-CZ" b="0" i="1" smtClean="0">
                        <a:latin typeface="Cambria Math"/>
                      </a:rPr>
                      <m:t>(</m:t>
                    </m:r>
                    <m:r>
                      <a:rPr lang="cs-CZ" b="0" i="1" smtClean="0">
                        <a:latin typeface="Cambria Math"/>
                      </a:rPr>
                      <m:t>𝑥</m:t>
                    </m:r>
                    <m:r>
                      <a:rPr lang="cs-CZ" b="0" i="1" smtClean="0">
                        <a:latin typeface="Cambria Math"/>
                      </a:rPr>
                      <m:t>)=</m:t>
                    </m:r>
                    <m:r>
                      <a:rPr lang="cs-CZ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𝐶</m:t>
                    </m:r>
                    <m:r>
                      <a:rPr lang="cs-CZ" b="0" i="1" smtClean="0">
                        <a:latin typeface="Cambria Math"/>
                      </a:rPr>
                      <m:t>(</m:t>
                    </m:r>
                    <m:r>
                      <a:rPr lang="cs-CZ" b="0" i="1" smtClean="0">
                        <a:latin typeface="Cambria Math"/>
                      </a:rPr>
                      <m:t>𝑥</m:t>
                    </m:r>
                    <m:r>
                      <a:rPr lang="cs-CZ" b="0" i="1" smtClean="0">
                        <a:latin typeface="Cambria Math"/>
                      </a:rPr>
                      <m:t>)</m:t>
                    </m:r>
                  </m:oMath>
                </a14:m>
                <a:endParaRPr lang="cs-CZ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𝑎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r>
                      <a:rPr lang="cs-CZ" b="0" i="1" smtClean="0">
                        <a:latin typeface="Cambria Math"/>
                      </a:rPr>
                      <m:t>𝑥</m:t>
                    </m:r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𝑏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𝑐</m:t>
                    </m:r>
                    <m:r>
                      <a:rPr lang="cs-CZ" b="0" i="1" smtClean="0">
                        <a:latin typeface="Cambria Math"/>
                      </a:rPr>
                      <m:t>+</m:t>
                    </m:r>
                    <m:r>
                      <a:rPr lang="cs-CZ" b="0" i="1" smtClean="0">
                        <a:latin typeface="Cambria Math"/>
                      </a:rPr>
                      <m:t>𝑑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r>
                      <a:rPr lang="cs-CZ" b="0" i="1" smtClean="0">
                        <a:latin typeface="Cambria Math"/>
                      </a:rPr>
                      <m:t>𝑥</m:t>
                    </m:r>
                    <m:r>
                      <a:rPr lang="cs-CZ" b="0" i="1" smtClean="0">
                        <a:latin typeface="Cambria Math"/>
                      </a:rPr>
                      <m:t>+</m:t>
                    </m:r>
                    <m:r>
                      <a:rPr lang="cs-CZ" b="0" i="1" smtClean="0">
                        <a:latin typeface="Cambria Math"/>
                      </a:rPr>
                      <m:t>𝑒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29674"/>
                <a:ext cx="4330824" cy="19008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élník 5"/>
              <p:cNvSpPr/>
              <p:nvPr/>
            </p:nvSpPr>
            <p:spPr>
              <a:xfrm>
                <a:off x="107504" y="3874291"/>
                <a:ext cx="6048672" cy="2291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b="0" i="0" dirty="0">
                    <a:latin typeface="+mj-lt"/>
                  </a:rPr>
                  <a:t>Evolution equation (competitive equilibrium):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cs-CZ" sz="2000" b="0" i="1" smtClean="0">
                            <a:latin typeface="Cambria Math"/>
                          </a:rPr>
                          <m:t>𝑡</m:t>
                        </m:r>
                        <m:r>
                          <a:rPr lang="cs-CZ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cs-CZ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2000" b="0" i="1" smtClean="0">
                        <a:latin typeface="Cambria Math"/>
                      </a:rPr>
                      <m:t>=</m:t>
                    </m:r>
                    <m:r>
                      <a:rPr lang="cs-CZ" sz="2000" i="1">
                        <a:latin typeface="Cambria Math"/>
                      </a:rPr>
                      <m:t>𝑘</m:t>
                    </m:r>
                    <m:r>
                      <a:rPr lang="cs-CZ" sz="2000" i="1">
                        <a:latin typeface="Cambria Math"/>
                      </a:rPr>
                      <m:t>. </m:t>
                    </m:r>
                    <m:r>
                      <a:rPr lang="cs-CZ" sz="2000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cs-CZ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cs-CZ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000" b="0" i="1" smtClean="0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cs-CZ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cs-CZ" sz="2000" b="0" i="1" smtClean="0">
                            <a:latin typeface="Cambria Math"/>
                          </a:rPr>
                          <m:t>−</m:t>
                        </m:r>
                        <m:r>
                          <a:rPr lang="cs-CZ" sz="2000" b="0" i="1" smtClean="0">
                            <a:latin typeface="Cambria Math"/>
                          </a:rPr>
                          <m:t>𝐶</m:t>
                        </m:r>
                        <m:r>
                          <a:rPr lang="cs-CZ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cs-CZ" sz="20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cs-CZ" sz="20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cs-CZ" sz="20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= </m:t>
                      </m:r>
                      <m:r>
                        <a:rPr lang="cs-CZ" sz="20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cs-CZ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cs-CZ" sz="20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cs-CZ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cs-CZ" sz="20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=−</m:t>
                      </m:r>
                      <m:r>
                        <a:rPr lang="cs-CZ" sz="2000" b="0" i="1" smtClean="0">
                          <a:latin typeface="Cambria Math"/>
                        </a:rPr>
                        <m:t>𝑐</m:t>
                      </m:r>
                      <m:r>
                        <a:rPr lang="cs-CZ" sz="2000" b="0" i="1" smtClean="0">
                          <a:latin typeface="Cambria Math"/>
                        </a:rPr>
                        <m:t> </m:t>
                      </m:r>
                      <m:r>
                        <a:rPr lang="cs-CZ" sz="2000" b="0" i="1" smtClean="0">
                          <a:latin typeface="Cambria Math"/>
                        </a:rPr>
                        <m:t>𝑘</m:t>
                      </m:r>
                      <m:r>
                        <a:rPr lang="cs-CZ" sz="2000" b="0" i="1" smtClean="0">
                          <a:latin typeface="Cambria Math"/>
                        </a:rPr>
                        <m:t>+</m:t>
                      </m:r>
                      <m:r>
                        <a:rPr lang="cs-CZ" sz="20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cs-CZ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−</m:t>
                      </m:r>
                      <m:r>
                        <a:rPr lang="cs-CZ" sz="20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sSubSup>
                        <m:sSubSup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sz="2000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=−</m:t>
                      </m:r>
                      <m:r>
                        <a:rPr lang="cs-CZ" sz="2000" b="0" i="1" smtClean="0">
                          <a:latin typeface="Cambria Math"/>
                        </a:rPr>
                        <m:t>𝑐</m:t>
                      </m:r>
                      <m:r>
                        <a:rPr lang="cs-CZ" sz="2000" b="0" i="1" smtClean="0">
                          <a:latin typeface="Cambria Math"/>
                        </a:rPr>
                        <m:t> </m:t>
                      </m:r>
                      <m:r>
                        <a:rPr lang="cs-CZ" sz="2000" b="0" i="1" smtClean="0">
                          <a:latin typeface="Cambria Math"/>
                        </a:rPr>
                        <m:t>𝑘</m:t>
                      </m:r>
                      <m:r>
                        <a:rPr lang="cs-CZ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i="1">
                              <a:latin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cs-CZ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2000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−</m:t>
                      </m:r>
                      <m:r>
                        <a:rPr lang="cs-CZ" sz="2000" b="0" i="1" smtClean="0">
                          <a:latin typeface="Cambria Math"/>
                        </a:rPr>
                        <m:t>𝑘</m:t>
                      </m:r>
                      <m:r>
                        <a:rPr lang="cs-CZ" sz="2000" b="0" i="1" smtClean="0">
                          <a:latin typeface="Cambria Math"/>
                        </a:rPr>
                        <m:t>(</m:t>
                      </m:r>
                      <m:r>
                        <a:rPr lang="cs-CZ" sz="2000" b="0" i="1" smtClean="0">
                          <a:latin typeface="Cambria Math"/>
                        </a:rPr>
                        <m:t>𝑏</m:t>
                      </m:r>
                      <m:r>
                        <a:rPr lang="cs-CZ" sz="2000" b="0" i="1" smtClean="0">
                          <a:latin typeface="Cambria Math"/>
                        </a:rPr>
                        <m:t>+</m:t>
                      </m:r>
                      <m:r>
                        <a:rPr lang="cs-CZ" sz="2000" b="0" i="1" smtClean="0">
                          <a:latin typeface="Cambria Math"/>
                        </a:rPr>
                        <m:t>𝑒</m:t>
                      </m:r>
                      <m:r>
                        <a:rPr lang="cs-CZ" sz="2000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sz="2000" dirty="0"/>
              </a:p>
              <a:p>
                <a:pPr>
                  <a:lnSpc>
                    <a:spcPct val="120000"/>
                  </a:lnSpc>
                </a:pPr>
                <a:endParaRPr lang="cs-CZ" sz="2000" dirty="0"/>
              </a:p>
            </p:txBody>
          </p:sp>
        </mc:Choice>
        <mc:Fallback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874291"/>
                <a:ext cx="6048672" cy="2291012"/>
              </a:xfrm>
              <a:prstGeom prst="rect">
                <a:avLst/>
              </a:prstGeom>
              <a:blipFill>
                <a:blip r:embed="rId3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0B04EC1-5E5F-48FD-8187-971BE91B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84784"/>
            <a:ext cx="3279540" cy="45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68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economic</a:t>
            </a:r>
            <a:r>
              <a:rPr lang="cs-CZ" dirty="0"/>
              <a:t> non-</a:t>
            </a:r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problem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élník 5"/>
              <p:cNvSpPr/>
              <p:nvPr/>
            </p:nvSpPr>
            <p:spPr>
              <a:xfrm>
                <a:off x="251520" y="1412776"/>
                <a:ext cx="8280920" cy="981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=−</m:t>
                      </m:r>
                      <m:r>
                        <a:rPr lang="cs-CZ" sz="2400" b="0" i="1" smtClean="0">
                          <a:latin typeface="Cambria Math"/>
                        </a:rPr>
                        <m:t>𝑐</m:t>
                      </m:r>
                      <m:r>
                        <a:rPr lang="cs-CZ" sz="2400" b="0" i="1" smtClean="0">
                          <a:latin typeface="Cambria Math"/>
                        </a:rPr>
                        <m:t>.</m:t>
                      </m:r>
                      <m:r>
                        <a:rPr lang="cs-CZ" sz="2400" b="0" i="1" smtClean="0">
                          <a:latin typeface="Cambria Math"/>
                        </a:rPr>
                        <m:t>𝑘</m:t>
                      </m:r>
                      <m:r>
                        <a:rPr lang="cs-CZ" sz="2400" b="0" i="1" smtClean="0">
                          <a:latin typeface="Cambria Math"/>
                        </a:rPr>
                        <m:t>+(</m:t>
                      </m:r>
                      <m:r>
                        <a:rPr lang="cs-CZ" sz="2400" b="0" i="1" smtClean="0">
                          <a:latin typeface="Cambria Math"/>
                        </a:rPr>
                        <m:t>𝑘</m:t>
                      </m:r>
                      <m:r>
                        <a:rPr lang="cs-CZ" sz="2400" b="0" i="1" smtClean="0">
                          <a:latin typeface="Cambria Math"/>
                        </a:rPr>
                        <m:t>.</m:t>
                      </m:r>
                      <m:r>
                        <a:rPr lang="cs-CZ" sz="2400" b="0" i="1" smtClean="0">
                          <a:latin typeface="Cambria Math"/>
                        </a:rPr>
                        <m:t>𝑎</m:t>
                      </m:r>
                      <m:r>
                        <a:rPr lang="cs-CZ" sz="2400" b="0" i="1" smtClean="0">
                          <a:latin typeface="Cambria Math"/>
                        </a:rPr>
                        <m:t>−</m:t>
                      </m:r>
                      <m:r>
                        <a:rPr lang="cs-CZ" sz="2400" b="0" i="1" smtClean="0">
                          <a:latin typeface="Cambria Math"/>
                        </a:rPr>
                        <m:t>𝑘</m:t>
                      </m:r>
                      <m:r>
                        <a:rPr lang="cs-CZ" sz="2400" b="0" i="1" smtClean="0">
                          <a:latin typeface="Cambria Math"/>
                        </a:rPr>
                        <m:t>.</m:t>
                      </m:r>
                      <m:r>
                        <a:rPr lang="cs-CZ" sz="2400" b="0" i="1" smtClean="0">
                          <a:latin typeface="Cambria Math"/>
                        </a:rPr>
                        <m:t>𝑑</m:t>
                      </m:r>
                      <m:r>
                        <a:rPr lang="cs-CZ" sz="2400" b="0" i="1" smtClean="0">
                          <a:latin typeface="Cambria Math"/>
                        </a:rPr>
                        <m:t>+1).</m:t>
                      </m:r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−</m:t>
                      </m:r>
                      <m:r>
                        <a:rPr lang="cs-CZ" sz="2400" b="0" i="1" smtClean="0">
                          <a:latin typeface="Cambria Math"/>
                        </a:rPr>
                        <m:t>𝑘</m:t>
                      </m:r>
                      <m:r>
                        <a:rPr lang="cs-CZ" sz="2400" b="0" i="1" smtClean="0">
                          <a:latin typeface="Cambria Math"/>
                        </a:rPr>
                        <m:t>(</m:t>
                      </m:r>
                      <m:r>
                        <a:rPr lang="cs-CZ" sz="2400" b="0" i="1" smtClean="0">
                          <a:latin typeface="Cambria Math"/>
                        </a:rPr>
                        <m:t>𝑏</m:t>
                      </m:r>
                      <m:r>
                        <a:rPr lang="cs-CZ" sz="2400" b="0" i="1" smtClean="0">
                          <a:latin typeface="Cambria Math"/>
                        </a:rPr>
                        <m:t>+</m:t>
                      </m:r>
                      <m:r>
                        <a:rPr lang="cs-CZ" sz="2400" b="0" i="1" smtClean="0">
                          <a:latin typeface="Cambria Math"/>
                        </a:rPr>
                        <m:t>𝑒</m:t>
                      </m:r>
                      <m:r>
                        <a:rPr lang="cs-CZ" sz="2400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sz="2400" dirty="0"/>
              </a:p>
            </p:txBody>
          </p:sp>
        </mc:Choice>
        <mc:Fallback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8280920" cy="981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251520" y="2775288"/>
            <a:ext cx="8496944" cy="720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/>
              <a:t>This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reccurence</a:t>
            </a:r>
            <a:r>
              <a:rPr lang="cs-CZ" dirty="0"/>
              <a:t> </a:t>
            </a:r>
            <a:r>
              <a:rPr lang="cs-CZ" dirty="0" err="1"/>
              <a:t>logistic</a:t>
            </a:r>
            <a:r>
              <a:rPr lang="cs-CZ" dirty="0"/>
              <a:t> </a:t>
            </a:r>
            <a:r>
              <a:rPr lang="cs-CZ" dirty="0" err="1"/>
              <a:t>equation</a:t>
            </a:r>
            <a:r>
              <a:rPr lang="cs-CZ" dirty="0"/>
              <a:t> (</a:t>
            </a:r>
            <a:r>
              <a:rPr lang="cs-CZ" b="1" dirty="0" err="1"/>
              <a:t>logistic</a:t>
            </a:r>
            <a:r>
              <a:rPr lang="cs-CZ" b="1" dirty="0"/>
              <a:t> map</a:t>
            </a:r>
            <a:r>
              <a:rPr lang="cs-CZ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élník 6"/>
              <p:cNvSpPr/>
              <p:nvPr/>
            </p:nvSpPr>
            <p:spPr>
              <a:xfrm>
                <a:off x="1187624" y="4337376"/>
                <a:ext cx="2135906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=</m:t>
                      </m:r>
                      <m:r>
                        <a:rPr lang="cs-CZ" sz="2000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−</m:t>
                      </m:r>
                      <m:r>
                        <a:rPr lang="cs-CZ" sz="2000" b="0" i="1" smtClean="0">
                          <a:latin typeface="Cambria Math"/>
                        </a:rPr>
                        <m:t>𝜆</m:t>
                      </m:r>
                      <m:sSubSup>
                        <m:sSubSup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sz="2000" dirty="0"/>
              </a:p>
            </p:txBody>
          </p:sp>
        </mc:Choice>
        <mc:Fallback xmlns="">
          <p:sp>
            <p:nvSpPr>
              <p:cNvPr id="7" name="Obdélní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337376"/>
                <a:ext cx="2135906" cy="402161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lalashan.mcmaster.ca/theobio/DushoffLab/images/thumb/a/a9/3MB3-Lecture1$fig4.png/320px-3MB3-Lecture1$fig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89919"/>
            <a:ext cx="4032448" cy="33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élník 2"/>
              <p:cNvSpPr/>
              <p:nvPr/>
            </p:nvSpPr>
            <p:spPr>
              <a:xfrm>
                <a:off x="395536" y="3434247"/>
                <a:ext cx="465338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36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3600" b="0" i="1">
                              <a:latin typeface="Cambria Math"/>
                            </a:rPr>
                            <m:t>𝑡</m:t>
                          </m:r>
                          <m:r>
                            <a:rPr lang="cs-CZ" sz="3600" b="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3600" b="0" i="1">
                          <a:latin typeface="Cambria Math"/>
                        </a:rPr>
                        <m:t>=</m:t>
                      </m:r>
                      <m:r>
                        <a:rPr lang="cs-CZ" sz="3600" b="0" i="1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cs-CZ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36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3600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3600" b="0" i="1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cs-CZ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36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3600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3600" b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3600" dirty="0"/>
              </a:p>
            </p:txBody>
          </p:sp>
        </mc:Choice>
        <mc:Fallback xmlns="">
          <p:sp>
            <p:nvSpPr>
              <p:cNvPr id="3" name="Obdélní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34247"/>
                <a:ext cx="465338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élník 7"/>
              <p:cNvSpPr/>
              <p:nvPr/>
            </p:nvSpPr>
            <p:spPr>
              <a:xfrm>
                <a:off x="467544" y="5183887"/>
                <a:ext cx="4653381" cy="134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8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cs-CZ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cs-CZ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cs-CZ" sz="28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8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cs-CZ" sz="28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cs-CZ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800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cs-CZ" sz="2800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cs-CZ" sz="2800" i="1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cs-CZ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Obdélní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183887"/>
                <a:ext cx="4653381" cy="13414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alashan.mcmaster.ca/theobio/DushoffLab/images/thumb/a/a9/3MB3-Lecture1$fig4.png/320px-3MB3-Lecture1$fi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85" y="2348880"/>
            <a:ext cx="330421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cs-CZ" b="1" dirty="0" err="1"/>
              <a:t>Logistic</a:t>
            </a:r>
            <a:r>
              <a:rPr lang="cs-CZ" b="1" dirty="0"/>
              <a:t> </a:t>
            </a:r>
            <a:r>
              <a:rPr lang="cs-CZ" b="1" dirty="0" err="1"/>
              <a:t>reccurence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pro obsah 8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8229600" cy="50405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cs-CZ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0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𝑓</m:t>
                    </m:r>
                    <m:r>
                      <a:rPr lang="cs-CZ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)</m:t>
                    </m:r>
                  </m:oMath>
                </a14:m>
                <a:endParaRPr lang="cs-CZ" i="1" dirty="0"/>
              </a:p>
              <a:p>
                <a:r>
                  <a:rPr lang="cs-CZ" dirty="0"/>
                  <a:t>Stability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cs-CZ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cs-CZ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cs-C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cs-CZ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cs-CZ" b="0" i="1" smtClean="0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cs-CZ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cs-CZ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cs-CZ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cs-CZ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cs-CZ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cs-CZ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/>
                          </a:rPr>
                          <m:t>𝑑𝑓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cs-CZ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cs-CZ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𝜆</m:t>
                    </m:r>
                    <m:r>
                      <a:rPr lang="cs-CZ" b="0" i="1" smtClean="0">
                        <a:latin typeface="Cambria Math"/>
                      </a:rPr>
                      <m:t>−2</m:t>
                    </m:r>
                    <m:r>
                      <a:rPr lang="cs-CZ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cs-CZ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/>
                          </a:rPr>
                          <m:t>𝑑𝑓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cs-CZ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cs-CZ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cs-CZ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𝜆</m:t>
                    </m:r>
                    <m:r>
                      <a:rPr lang="cs-CZ" i="1">
                        <a:latin typeface="Cambria Math"/>
                      </a:rPr>
                      <m:t>−2</m:t>
                    </m:r>
                    <m:r>
                      <a:rPr lang="cs-CZ" i="1">
                        <a:latin typeface="Cambria Math"/>
                      </a:rPr>
                      <m:t>𝜆</m:t>
                    </m:r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/>
                          </a:rPr>
                          <m:t>𝜆</m:t>
                        </m:r>
                        <m:r>
                          <a:rPr lang="cs-CZ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cs-CZ" i="1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endParaRPr lang="cs-CZ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/>
                          </a:rPr>
                          <m:t>𝑑𝑓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cs-CZ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cs-CZ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cs-CZ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cs-CZ" i="1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𝜆</m:t>
                    </m:r>
                    <m:r>
                      <a:rPr lang="cs-CZ" i="1">
                        <a:latin typeface="Cambria Math"/>
                      </a:rPr>
                      <m:t>−2</m:t>
                    </m:r>
                    <m:r>
                      <a:rPr lang="cs-CZ" i="1">
                        <a:latin typeface="Cambria Math"/>
                      </a:rPr>
                      <m:t>𝜆</m:t>
                    </m:r>
                    <m:r>
                      <a:rPr lang="cs-CZ" b="0" i="1" smtClean="0">
                        <a:latin typeface="Cambria Math"/>
                      </a:rPr>
                      <m:t>+2=2−</m:t>
                    </m:r>
                    <m:r>
                      <a:rPr lang="cs-CZ" i="1">
                        <a:latin typeface="Cambria Math"/>
                      </a:rPr>
                      <m:t>𝜆</m:t>
                    </m:r>
                  </m:oMath>
                </a14:m>
                <a:endParaRPr lang="cs-CZ" dirty="0"/>
              </a:p>
              <a:p>
                <a:r>
                  <a:rPr lang="cs-CZ" dirty="0"/>
                  <a:t>(</a:t>
                </a:r>
                <a:r>
                  <a:rPr lang="cs-CZ" dirty="0" err="1"/>
                  <a:t>Asymptotically</a:t>
                </a:r>
                <a:r>
                  <a:rPr lang="cs-CZ" dirty="0"/>
                  <a:t>) </a:t>
                </a:r>
                <a:r>
                  <a:rPr lang="cs-CZ" dirty="0" err="1"/>
                  <a:t>stable</a:t>
                </a:r>
                <a:r>
                  <a:rPr lang="cs-CZ" dirty="0"/>
                  <a:t> </a:t>
                </a:r>
                <a:r>
                  <a:rPr lang="cs-CZ" dirty="0" err="1"/>
                  <a:t>if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1" i="0" smtClean="0">
                        <a:latin typeface="Cambria Math"/>
                      </a:rPr>
                      <m:t>𝟏</m:t>
                    </m:r>
                    <m:r>
                      <a:rPr lang="cs-CZ" b="1" i="0" smtClean="0">
                        <a:latin typeface="Cambria Math"/>
                      </a:rPr>
                      <m:t>&lt;</m:t>
                    </m:r>
                    <m:r>
                      <a:rPr lang="cs-CZ" b="1" i="1">
                        <a:latin typeface="Cambria Math"/>
                      </a:rPr>
                      <m:t>𝝀</m:t>
                    </m:r>
                    <m:r>
                      <a:rPr lang="cs-CZ" b="1" i="1" smtClean="0">
                        <a:latin typeface="Cambria Math"/>
                      </a:rPr>
                      <m:t>&lt;</m:t>
                    </m:r>
                    <m:r>
                      <a:rPr lang="cs-CZ" b="1" i="1" smtClean="0">
                        <a:latin typeface="Cambria Math"/>
                      </a:rPr>
                      <m:t>𝟑</m:t>
                    </m:r>
                  </m:oMath>
                </a14:m>
                <a:endParaRPr lang="cs-CZ" b="1" dirty="0"/>
              </a:p>
            </p:txBody>
          </p:sp>
        </mc:Choice>
        <mc:Fallback xmlns="">
          <p:sp>
            <p:nvSpPr>
              <p:cNvPr id="9" name="Zástupný symbol pro obsah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8229600" cy="5040560"/>
              </a:xfrm>
              <a:blipFill rotWithShape="1">
                <a:blip r:embed="rId3"/>
                <a:stretch>
                  <a:fillRect l="-1704" b="-20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élník 10"/>
              <p:cNvSpPr/>
              <p:nvPr/>
            </p:nvSpPr>
            <p:spPr>
              <a:xfrm>
                <a:off x="6756574" y="1124744"/>
                <a:ext cx="2135906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=</m:t>
                      </m:r>
                      <m:r>
                        <a:rPr lang="cs-CZ" sz="2000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000" b="0" i="1" smtClean="0">
                          <a:latin typeface="Cambria Math"/>
                        </a:rPr>
                        <m:t>−</m:t>
                      </m:r>
                      <m:r>
                        <a:rPr lang="cs-CZ" sz="2000" b="0" i="1" smtClean="0">
                          <a:latin typeface="Cambria Math"/>
                        </a:rPr>
                        <m:t>𝜆</m:t>
                      </m:r>
                      <m:sSubSup>
                        <m:sSubSup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sz="2000" dirty="0"/>
              </a:p>
            </p:txBody>
          </p:sp>
        </mc:Choice>
        <mc:Fallback xmlns="">
          <p:sp>
            <p:nvSpPr>
              <p:cNvPr id="11" name="Obdélní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574" y="1124744"/>
                <a:ext cx="2135906" cy="402161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élník 9"/>
              <p:cNvSpPr/>
              <p:nvPr/>
            </p:nvSpPr>
            <p:spPr>
              <a:xfrm>
                <a:off x="7176721" y="1556820"/>
                <a:ext cx="1295611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cs-CZ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cs-CZ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/>
                            </a:rPr>
                            <m:t>𝜆</m:t>
                          </m:r>
                          <m:r>
                            <a:rPr lang="cs-CZ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cs-CZ" i="1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0" name="Obdélní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1" y="1556820"/>
                <a:ext cx="1295611" cy="6183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cs-CZ" b="1" dirty="0" err="1"/>
              <a:t>Logistic</a:t>
            </a:r>
            <a:r>
              <a:rPr lang="cs-CZ" b="1" dirty="0"/>
              <a:t> </a:t>
            </a:r>
            <a:r>
              <a:rPr lang="cs-CZ" b="1" dirty="0" err="1"/>
              <a:t>reccurence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943649" cy="425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délník 2"/>
          <p:cNvSpPr/>
          <p:nvPr/>
        </p:nvSpPr>
        <p:spPr>
          <a:xfrm>
            <a:off x="683568" y="5651956"/>
            <a:ext cx="823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2.2 from Richard H. Day (1994): Complex Economic Dynamics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13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cs-CZ" b="1" dirty="0" err="1"/>
              <a:t>Logistic</a:t>
            </a:r>
            <a:r>
              <a:rPr lang="cs-CZ" b="1" dirty="0"/>
              <a:t> </a:t>
            </a:r>
            <a:r>
              <a:rPr lang="cs-CZ" b="1" dirty="0" err="1"/>
              <a:t>reccurence</a:t>
            </a:r>
            <a:endParaRPr lang="cs-CZ" dirty="0"/>
          </a:p>
        </p:txBody>
      </p:sp>
      <p:sp>
        <p:nvSpPr>
          <p:cNvPr id="2" name="Obdélník 1"/>
          <p:cNvSpPr/>
          <p:nvPr/>
        </p:nvSpPr>
        <p:spPr>
          <a:xfrm>
            <a:off x="251520" y="6135687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</a:t>
            </a:r>
            <a:r>
              <a:rPr lang="en-US" sz="1200" dirty="0" err="1"/>
              <a:t>LogisticCobwebChaos</a:t>
            </a:r>
            <a:r>
              <a:rPr lang="en-US" sz="1200" dirty="0"/>
              <a:t>" by Sam Derbyshire at the English language Wikipedia. Licensed under CC BY-SA 3.0 via Commons - https://commons.wikimedia.org/wiki/File:LogisticCobwebChaos.gif#/media/File:LogisticCobwebChaos.gif</a:t>
            </a:r>
            <a:endParaRPr lang="cs-CZ" sz="12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84" y="1124744"/>
            <a:ext cx="4968551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4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cs-CZ" b="1" dirty="0" err="1"/>
              <a:t>Road</a:t>
            </a:r>
            <a:r>
              <a:rPr lang="cs-CZ" b="1" dirty="0"/>
              <a:t> to </a:t>
            </a:r>
            <a:r>
              <a:rPr lang="cs-CZ" b="1" dirty="0" err="1"/>
              <a:t>bifurcation</a:t>
            </a:r>
            <a:r>
              <a:rPr lang="cs-CZ" b="1" dirty="0"/>
              <a:t> diagram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1187624" y="644404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http://www.egwald.ca/nonlineardynamics/logisticsmapchaos.php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ADEC4E-7E00-4D26-B798-0B7892AE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61" y="1280170"/>
            <a:ext cx="4846278" cy="38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cs-CZ" b="1" dirty="0" err="1"/>
              <a:t>Road</a:t>
            </a:r>
            <a:r>
              <a:rPr lang="cs-CZ" b="1" dirty="0"/>
              <a:t> to </a:t>
            </a:r>
            <a:r>
              <a:rPr lang="cs-CZ" b="1" dirty="0" err="1"/>
              <a:t>bifurcation</a:t>
            </a:r>
            <a:r>
              <a:rPr lang="cs-CZ" b="1" dirty="0"/>
              <a:t> diagram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1187624" y="644404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http://www.egwald.ca/nonlineardynamics/logisticsmapchaos.php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7452320" y="26322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/>
              </a:rPr>
              <a:t>λ</a:t>
            </a:r>
            <a:r>
              <a:rPr lang="cs-CZ" dirty="0">
                <a:latin typeface="Calibri"/>
              </a:rPr>
              <a:t> = </a:t>
            </a:r>
            <a:r>
              <a:rPr lang="cs-CZ" dirty="0"/>
              <a:t>2.8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8110A9F-9DB6-47FD-BC49-4F26FA71497B}"/>
              </a:ext>
            </a:extLst>
          </p:cNvPr>
          <p:cNvSpPr txBox="1"/>
          <p:nvPr/>
        </p:nvSpPr>
        <p:spPr>
          <a:xfrm>
            <a:off x="683568" y="4581128"/>
            <a:ext cx="4680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initial</a:t>
            </a:r>
            <a:r>
              <a:rPr lang="cs-CZ" dirty="0"/>
              <a:t> </a:t>
            </a:r>
            <a:r>
              <a:rPr lang="cs-CZ" dirty="0" err="1"/>
              <a:t>conditions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All </a:t>
            </a:r>
            <a:r>
              <a:rPr lang="cs-CZ" dirty="0" err="1"/>
              <a:t>converge</a:t>
            </a:r>
            <a:r>
              <a:rPr lang="cs-CZ" dirty="0"/>
              <a:t> to </a:t>
            </a:r>
            <a:r>
              <a:rPr lang="cs-CZ" dirty="0" err="1"/>
              <a:t>stable</a:t>
            </a:r>
            <a:r>
              <a:rPr lang="cs-CZ" dirty="0"/>
              <a:t> </a:t>
            </a:r>
            <a:r>
              <a:rPr lang="cs-CZ" dirty="0" err="1"/>
              <a:t>equilibrium</a:t>
            </a:r>
            <a:r>
              <a:rPr lang="cs-CZ" dirty="0"/>
              <a:t> (</a:t>
            </a:r>
            <a:r>
              <a:rPr lang="cs-CZ" dirty="0" err="1"/>
              <a:t>attractor</a:t>
            </a:r>
            <a:r>
              <a:rPr lang="cs-CZ" dirty="0"/>
              <a:t>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0EA5947-DBB5-40E8-999C-09CF4C38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1208496"/>
            <a:ext cx="3182352" cy="2661603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2B316CA8-9701-4115-898D-F347A9873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44" y="1208497"/>
            <a:ext cx="3182352" cy="26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028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689</Words>
  <Application>Microsoft Office PowerPoint</Application>
  <PresentationFormat>Předvádění na obrazovce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Motiv systému Office</vt:lpstr>
      <vt:lpstr>Nonlinear Dynamics, Chaos and Bifurcations</vt:lpstr>
      <vt:lpstr>Simple economic non-linear problem</vt:lpstr>
      <vt:lpstr>Simple economic non-linear problem</vt:lpstr>
      <vt:lpstr>Simple economic non-linear problem</vt:lpstr>
      <vt:lpstr>Logistic reccurence</vt:lpstr>
      <vt:lpstr>Logistic reccurence</vt:lpstr>
      <vt:lpstr>Logistic reccurence</vt:lpstr>
      <vt:lpstr>Road to bifurcation diagram</vt:lpstr>
      <vt:lpstr>Road to bifurcation diagram</vt:lpstr>
      <vt:lpstr>Road to bifurcation diagram</vt:lpstr>
      <vt:lpstr>Road to bifurcation diagram</vt:lpstr>
      <vt:lpstr>Road to bifurcation diagram</vt:lpstr>
      <vt:lpstr>Road to bifurcation diagram</vt:lpstr>
      <vt:lpstr>Road to bifurcation diagram</vt:lpstr>
      <vt:lpstr>Bifurcation diagram</vt:lpstr>
    </vt:vector>
  </TitlesOfParts>
  <Company>UK_MFF_KFM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Dynamics, Chaos and Bifurcations</dc:title>
  <dc:creator>Josef Strasky</dc:creator>
  <cp:lastModifiedBy>Josef Stráský</cp:lastModifiedBy>
  <cp:revision>21</cp:revision>
  <dcterms:created xsi:type="dcterms:W3CDTF">2015-12-02T14:37:29Z</dcterms:created>
  <dcterms:modified xsi:type="dcterms:W3CDTF">2021-12-09T10:21:54Z</dcterms:modified>
</cp:coreProperties>
</file>