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3" r:id="rId2"/>
    <p:sldId id="286" r:id="rId3"/>
    <p:sldId id="287" r:id="rId4"/>
    <p:sldId id="288" r:id="rId5"/>
    <p:sldId id="289" r:id="rId6"/>
    <p:sldId id="290" r:id="rId7"/>
    <p:sldId id="296" r:id="rId8"/>
    <p:sldId id="291" r:id="rId9"/>
    <p:sldId id="292" r:id="rId10"/>
    <p:sldId id="293" r:id="rId11"/>
    <p:sldId id="294" r:id="rId12"/>
    <p:sldId id="295" r:id="rId13"/>
    <p:sldId id="267" r:id="rId14"/>
    <p:sldId id="274" r:id="rId15"/>
    <p:sldId id="268" r:id="rId16"/>
    <p:sldId id="273" r:id="rId17"/>
    <p:sldId id="275" r:id="rId18"/>
    <p:sldId id="269" r:id="rId19"/>
    <p:sldId id="270" r:id="rId20"/>
    <p:sldId id="279" r:id="rId21"/>
    <p:sldId id="280" r:id="rId22"/>
    <p:sldId id="281" r:id="rId23"/>
    <p:sldId id="282" r:id="rId24"/>
    <p:sldId id="283"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60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73064-1270-4C63-B0D6-D966A112FE44}" type="datetimeFigureOut">
              <a:rPr lang="en-IE" smtClean="0"/>
              <a:pPr/>
              <a:t>31/01/2017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AF0AC6-9EB5-478B-B1B0-4C3125B6BED2}" type="slidenum">
              <a:rPr lang="en-IE" smtClean="0"/>
              <a:pPr/>
              <a:t>‹#›</a:t>
            </a:fld>
            <a:endParaRPr lang="en-IE"/>
          </a:p>
        </p:txBody>
      </p:sp>
    </p:spTree>
    <p:extLst>
      <p:ext uri="{BB962C8B-B14F-4D97-AF65-F5344CB8AC3E}">
        <p14:creationId xmlns:p14="http://schemas.microsoft.com/office/powerpoint/2010/main" val="406575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10</a:t>
            </a:fld>
            <a:endParaRPr lang="en-IE"/>
          </a:p>
        </p:txBody>
      </p:sp>
    </p:spTree>
    <p:extLst>
      <p:ext uri="{BB962C8B-B14F-4D97-AF65-F5344CB8AC3E}">
        <p14:creationId xmlns:p14="http://schemas.microsoft.com/office/powerpoint/2010/main" val="93379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11</a:t>
            </a:fld>
            <a:endParaRPr lang="en-IE"/>
          </a:p>
        </p:txBody>
      </p:sp>
    </p:spTree>
    <p:extLst>
      <p:ext uri="{BB962C8B-B14F-4D97-AF65-F5344CB8AC3E}">
        <p14:creationId xmlns:p14="http://schemas.microsoft.com/office/powerpoint/2010/main" val="364339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A60BC858-458D-4A43-ADB1-1997F19A7FA6}"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14</a:t>
            </a:fld>
            <a:endParaRPr lang="en-I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A60BC858-458D-4A43-ADB1-1997F19A7FA6}"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A60BC858-458D-4A43-ADB1-1997F19A7FA6}"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17</a:t>
            </a:fld>
            <a:endParaRPr lang="en-I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A60BC858-458D-4A43-ADB1-1997F19A7FA6}"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19</a:t>
            </a:fld>
            <a:endParaRPr lang="en-I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20</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81A1B54C-4765-4BE0-86F3-47D4875C9E70}" type="slidenum">
              <a:rPr lang="en-US" smtClean="0"/>
              <a:pPr/>
              <a:t>2</a:t>
            </a:fld>
            <a:endParaRPr lang="en-US"/>
          </a:p>
        </p:txBody>
      </p:sp>
    </p:spTree>
    <p:extLst>
      <p:ext uri="{BB962C8B-B14F-4D97-AF65-F5344CB8AC3E}">
        <p14:creationId xmlns:p14="http://schemas.microsoft.com/office/powerpoint/2010/main" val="137858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21</a:t>
            </a:fld>
            <a:endParaRPr lang="en-I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22</a:t>
            </a:fld>
            <a:endParaRPr lang="en-I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23</a:t>
            </a:fld>
            <a:endParaRPr lang="en-I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24</a:t>
            </a:fld>
            <a:endParaRPr lang="en-I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25</a:t>
            </a:fld>
            <a:endParaRPr lang="en-I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26</a:t>
            </a:fld>
            <a:endParaRPr lang="en-I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3</a:t>
            </a:fld>
            <a:endParaRPr lang="en-IE"/>
          </a:p>
        </p:txBody>
      </p:sp>
    </p:spTree>
    <p:extLst>
      <p:ext uri="{BB962C8B-B14F-4D97-AF65-F5344CB8AC3E}">
        <p14:creationId xmlns:p14="http://schemas.microsoft.com/office/powerpoint/2010/main" val="609290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4</a:t>
            </a:fld>
            <a:endParaRPr lang="en-IE"/>
          </a:p>
        </p:txBody>
      </p:sp>
    </p:spTree>
    <p:extLst>
      <p:ext uri="{BB962C8B-B14F-4D97-AF65-F5344CB8AC3E}">
        <p14:creationId xmlns:p14="http://schemas.microsoft.com/office/powerpoint/2010/main" val="403075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5</a:t>
            </a:fld>
            <a:endParaRPr lang="en-IE"/>
          </a:p>
        </p:txBody>
      </p:sp>
    </p:spTree>
    <p:extLst>
      <p:ext uri="{BB962C8B-B14F-4D97-AF65-F5344CB8AC3E}">
        <p14:creationId xmlns:p14="http://schemas.microsoft.com/office/powerpoint/2010/main" val="178899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6</a:t>
            </a:fld>
            <a:endParaRPr lang="en-IE"/>
          </a:p>
        </p:txBody>
      </p:sp>
    </p:spTree>
    <p:extLst>
      <p:ext uri="{BB962C8B-B14F-4D97-AF65-F5344CB8AC3E}">
        <p14:creationId xmlns:p14="http://schemas.microsoft.com/office/powerpoint/2010/main" val="56676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DF512FE1-B62E-4CDC-973D-23E24FFF5916}" type="slidenum">
              <a:rPr lang="en-US" smtClean="0"/>
              <a:pPr/>
              <a:t>7</a:t>
            </a:fld>
            <a:endParaRPr lang="en-US"/>
          </a:p>
        </p:txBody>
      </p:sp>
    </p:spTree>
    <p:extLst>
      <p:ext uri="{BB962C8B-B14F-4D97-AF65-F5344CB8AC3E}">
        <p14:creationId xmlns:p14="http://schemas.microsoft.com/office/powerpoint/2010/main" val="333721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8</a:t>
            </a:fld>
            <a:endParaRPr lang="en-IE"/>
          </a:p>
        </p:txBody>
      </p:sp>
    </p:spTree>
    <p:extLst>
      <p:ext uri="{BB962C8B-B14F-4D97-AF65-F5344CB8AC3E}">
        <p14:creationId xmlns:p14="http://schemas.microsoft.com/office/powerpoint/2010/main" val="223790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2AF0AC6-9EB5-478B-B1B0-4C3125B6BED2}" type="slidenum">
              <a:rPr lang="en-IE" smtClean="0"/>
              <a:pPr/>
              <a:t>9</a:t>
            </a:fld>
            <a:endParaRPr lang="en-IE"/>
          </a:p>
        </p:txBody>
      </p:sp>
    </p:spTree>
    <p:extLst>
      <p:ext uri="{BB962C8B-B14F-4D97-AF65-F5344CB8AC3E}">
        <p14:creationId xmlns:p14="http://schemas.microsoft.com/office/powerpoint/2010/main" val="53852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80CA6-3F59-4B9D-A910-76BE9B7AA2DA}" type="datetimeFigureOut">
              <a:rPr lang="en-IE" smtClean="0"/>
              <a:pPr/>
              <a:t>31/01/2017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0C5AB4E-8EAA-4987-9273-F87D01F49BAA}"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80CA6-3F59-4B9D-A910-76BE9B7AA2DA}" type="datetimeFigureOut">
              <a:rPr lang="en-IE" smtClean="0"/>
              <a:pPr/>
              <a:t>31/01/2017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5AB4E-8EAA-4987-9273-F87D01F49BA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9"/>
            <a:ext cx="7772400" cy="2619722"/>
          </a:xfrm>
        </p:spPr>
        <p:txBody>
          <a:bodyPr>
            <a:normAutofit fontScale="90000"/>
          </a:bodyPr>
          <a:lstStyle/>
          <a:p>
            <a:r>
              <a:rPr lang="en-IE" dirty="0" smtClean="0"/>
              <a:t>Selection &amp; loop review</a:t>
            </a:r>
            <a:br>
              <a:rPr lang="en-IE" dirty="0" smtClean="0"/>
            </a:br>
            <a:r>
              <a:rPr lang="en-IE" dirty="0" smtClean="0"/>
              <a:t> Nested Control</a:t>
            </a:r>
            <a:br>
              <a:rPr lang="en-IE" dirty="0" smtClean="0"/>
            </a:br>
            <a:r>
              <a:rPr lang="en-IE" dirty="0" smtClean="0"/>
              <a:t>and</a:t>
            </a:r>
            <a:br>
              <a:rPr lang="en-IE" dirty="0" smtClean="0"/>
            </a:br>
            <a:r>
              <a:rPr lang="en-IE" dirty="0" smtClean="0"/>
              <a:t>Debugging your Program</a:t>
            </a:r>
            <a:endParaRPr lang="en-IE" dirty="0"/>
          </a:p>
        </p:txBody>
      </p:sp>
      <p:sp>
        <p:nvSpPr>
          <p:cNvPr id="3" name="Subtitle 2"/>
          <p:cNvSpPr>
            <a:spLocks noGrp="1"/>
          </p:cNvSpPr>
          <p:nvPr>
            <p:ph type="subTitle" idx="1"/>
          </p:nvPr>
        </p:nvSpPr>
        <p:spPr/>
        <p:txBody>
          <a:bodyPr/>
          <a:lstStyle/>
          <a:p>
            <a:r>
              <a:rPr lang="en-US" dirty="0" smtClean="0"/>
              <a:t>The insertion of one control structure inside another</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Clock example</a:t>
            </a:r>
            <a:endParaRPr lang="en-IE" dirty="0"/>
          </a:p>
        </p:txBody>
      </p:sp>
      <p:sp>
        <p:nvSpPr>
          <p:cNvPr id="3" name="Content Placeholder 2"/>
          <p:cNvSpPr>
            <a:spLocks noGrp="1"/>
          </p:cNvSpPr>
          <p:nvPr>
            <p:ph idx="1"/>
          </p:nvPr>
        </p:nvSpPr>
        <p:spPr/>
        <p:txBody>
          <a:bodyPr/>
          <a:lstStyle/>
          <a:p>
            <a:r>
              <a:rPr lang="en-IE" dirty="0" smtClean="0"/>
              <a:t>How many iteration in total?? </a:t>
            </a:r>
            <a:endParaRPr lang="en-IE" dirty="0"/>
          </a:p>
        </p:txBody>
      </p:sp>
    </p:spTree>
    <p:extLst>
      <p:ext uri="{BB962C8B-B14F-4D97-AF65-F5344CB8AC3E}">
        <p14:creationId xmlns:p14="http://schemas.microsoft.com/office/powerpoint/2010/main" val="199733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Problem using nested loops</a:t>
            </a:r>
            <a:endParaRPr lang="en-IE" dirty="0"/>
          </a:p>
        </p:txBody>
      </p:sp>
      <p:sp>
        <p:nvSpPr>
          <p:cNvPr id="3" name="Content Placeholder 2"/>
          <p:cNvSpPr>
            <a:spLocks noGrp="1"/>
          </p:cNvSpPr>
          <p:nvPr>
            <p:ph idx="1"/>
          </p:nvPr>
        </p:nvSpPr>
        <p:spPr/>
        <p:txBody>
          <a:bodyPr/>
          <a:lstStyle/>
          <a:p>
            <a:r>
              <a:rPr lang="en-IE" dirty="0" smtClean="0"/>
              <a:t>Write a program to calculate the average test score for </a:t>
            </a:r>
            <a:r>
              <a:rPr lang="en-IE" smtClean="0"/>
              <a:t>a class of </a:t>
            </a:r>
            <a:r>
              <a:rPr lang="en-IE" dirty="0" smtClean="0"/>
              <a:t>3 students, where each student take 5  test scores.</a:t>
            </a:r>
          </a:p>
          <a:p>
            <a:r>
              <a:rPr lang="en-IE" dirty="0" smtClean="0"/>
              <a:t>Display the average for each student and the average score for all students</a:t>
            </a:r>
            <a:endParaRPr lang="en-IE" dirty="0"/>
          </a:p>
        </p:txBody>
      </p:sp>
    </p:spTree>
    <p:extLst>
      <p:ext uri="{BB962C8B-B14F-4D97-AF65-F5344CB8AC3E}">
        <p14:creationId xmlns:p14="http://schemas.microsoft.com/office/powerpoint/2010/main" val="165839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Create the pattern below using a nested loop</a:t>
            </a:r>
          </a:p>
          <a:p>
            <a:pPr marL="0" indent="0">
              <a:buNone/>
            </a:pPr>
            <a:endParaRPr lang="en-IE" dirty="0" smtClean="0"/>
          </a:p>
          <a:p>
            <a:pPr marL="400050" lvl="1" indent="0">
              <a:buNone/>
            </a:pPr>
            <a:r>
              <a:rPr lang="en-IE" dirty="0" smtClean="0"/>
              <a:t>X</a:t>
            </a:r>
          </a:p>
          <a:p>
            <a:pPr marL="400050" lvl="1" indent="0">
              <a:buNone/>
            </a:pPr>
            <a:r>
              <a:rPr lang="en-IE" dirty="0" smtClean="0"/>
              <a:t>XX</a:t>
            </a:r>
          </a:p>
          <a:p>
            <a:pPr marL="400050" lvl="1" indent="0">
              <a:buNone/>
            </a:pPr>
            <a:r>
              <a:rPr lang="en-IE" dirty="0" smtClean="0"/>
              <a:t>XXX</a:t>
            </a:r>
          </a:p>
          <a:p>
            <a:pPr marL="400050" lvl="1" indent="0">
              <a:buNone/>
            </a:pPr>
            <a:r>
              <a:rPr lang="en-IE" dirty="0" smtClean="0"/>
              <a:t>XXXX</a:t>
            </a:r>
          </a:p>
          <a:p>
            <a:pPr marL="400050" lvl="1" indent="0">
              <a:buNone/>
            </a:pPr>
            <a:r>
              <a:rPr lang="en-IE" dirty="0" smtClean="0"/>
              <a:t>XXXXX</a:t>
            </a:r>
            <a:endParaRPr lang="en-IE" dirty="0"/>
          </a:p>
        </p:txBody>
      </p:sp>
    </p:spTree>
    <p:extLst>
      <p:ext uri="{BB962C8B-B14F-4D97-AF65-F5344CB8AC3E}">
        <p14:creationId xmlns:p14="http://schemas.microsoft.com/office/powerpoint/2010/main" val="334559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lide Number Placeholder 4"/>
          <p:cNvSpPr>
            <a:spLocks noGrp="1"/>
          </p:cNvSpPr>
          <p:nvPr>
            <p:ph type="sldNum" sz="quarter" idx="12"/>
          </p:nvPr>
        </p:nvSpPr>
        <p:spPr/>
        <p:txBody>
          <a:bodyPr/>
          <a:lstStyle/>
          <a:p>
            <a:fld id="{7DD637A3-1674-4EEC-9547-40A4A00C5DD2}" type="slidenum">
              <a:rPr lang="en-US"/>
              <a:pPr/>
              <a:t>13</a:t>
            </a:fld>
            <a:endParaRPr lang="en-US"/>
          </a:p>
        </p:txBody>
      </p:sp>
      <p:sp>
        <p:nvSpPr>
          <p:cNvPr id="378882" name="Rectangle 2"/>
          <p:cNvSpPr>
            <a:spLocks noGrp="1" noChangeArrowheads="1"/>
          </p:cNvSpPr>
          <p:nvPr>
            <p:ph type="title"/>
          </p:nvPr>
        </p:nvSpPr>
        <p:spPr/>
        <p:txBody>
          <a:bodyPr/>
          <a:lstStyle/>
          <a:p>
            <a:r>
              <a:rPr lang="en-US" dirty="0" smtClean="0"/>
              <a:t>Review: </a:t>
            </a:r>
            <a:r>
              <a:rPr lang="en-US" dirty="0"/>
              <a:t>Selection </a:t>
            </a:r>
          </a:p>
        </p:txBody>
      </p:sp>
      <p:grpSp>
        <p:nvGrpSpPr>
          <p:cNvPr id="2" name="Group 3"/>
          <p:cNvGrpSpPr>
            <a:grpSpLocks/>
          </p:cNvGrpSpPr>
          <p:nvPr/>
        </p:nvGrpSpPr>
        <p:grpSpPr bwMode="auto">
          <a:xfrm>
            <a:off x="683568" y="1484784"/>
            <a:ext cx="8001000" cy="4976813"/>
            <a:chOff x="432" y="515"/>
            <a:chExt cx="4896" cy="3135"/>
          </a:xfrm>
        </p:grpSpPr>
        <p:grpSp>
          <p:nvGrpSpPr>
            <p:cNvPr id="3" name="Group 4"/>
            <p:cNvGrpSpPr>
              <a:grpSpLocks/>
            </p:cNvGrpSpPr>
            <p:nvPr/>
          </p:nvGrpSpPr>
          <p:grpSpPr bwMode="auto">
            <a:xfrm>
              <a:off x="432" y="515"/>
              <a:ext cx="4896" cy="3135"/>
              <a:chOff x="432" y="515"/>
              <a:chExt cx="4896" cy="3135"/>
            </a:xfrm>
          </p:grpSpPr>
          <p:grpSp>
            <p:nvGrpSpPr>
              <p:cNvPr id="4" name="Group 5"/>
              <p:cNvGrpSpPr>
                <a:grpSpLocks/>
              </p:cNvGrpSpPr>
              <p:nvPr/>
            </p:nvGrpSpPr>
            <p:grpSpPr bwMode="auto">
              <a:xfrm>
                <a:off x="588" y="2173"/>
                <a:ext cx="1676" cy="1253"/>
                <a:chOff x="1684" y="1555"/>
                <a:chExt cx="1676" cy="1253"/>
              </a:xfrm>
            </p:grpSpPr>
            <p:sp>
              <p:nvSpPr>
                <p:cNvPr id="378886" name="Oval 6"/>
                <p:cNvSpPr>
                  <a:spLocks noChangeArrowheads="1"/>
                </p:cNvSpPr>
                <p:nvPr/>
              </p:nvSpPr>
              <p:spPr bwMode="auto">
                <a:xfrm>
                  <a:off x="2014" y="1752"/>
                  <a:ext cx="144" cy="144"/>
                </a:xfrm>
                <a:prstGeom prst="ellipse">
                  <a:avLst/>
                </a:prstGeom>
                <a:noFill/>
                <a:ln w="25400">
                  <a:solidFill>
                    <a:schemeClr val="tx1"/>
                  </a:solidFill>
                  <a:round/>
                  <a:headEnd/>
                  <a:tailEnd/>
                </a:ln>
                <a:effectLst/>
              </p:spPr>
              <p:txBody>
                <a:bodyPr wrap="none" anchor="ctr">
                  <a:spAutoFit/>
                </a:bodyPr>
                <a:lstStyle/>
                <a:p>
                  <a:endParaRPr lang="en-IE"/>
                </a:p>
              </p:txBody>
            </p:sp>
            <p:sp>
              <p:nvSpPr>
                <p:cNvPr id="378887" name="Oval 7"/>
                <p:cNvSpPr>
                  <a:spLocks noChangeArrowheads="1"/>
                </p:cNvSpPr>
                <p:nvPr/>
              </p:nvSpPr>
              <p:spPr bwMode="auto">
                <a:xfrm>
                  <a:off x="2014" y="2664"/>
                  <a:ext cx="144" cy="144"/>
                </a:xfrm>
                <a:prstGeom prst="ellipse">
                  <a:avLst/>
                </a:prstGeom>
                <a:noFill/>
                <a:ln w="25400">
                  <a:solidFill>
                    <a:schemeClr val="tx1"/>
                  </a:solidFill>
                  <a:round/>
                  <a:headEnd/>
                  <a:tailEnd/>
                </a:ln>
                <a:effectLst/>
              </p:spPr>
              <p:txBody>
                <a:bodyPr wrap="none" anchor="ctr">
                  <a:spAutoFit/>
                </a:bodyPr>
                <a:lstStyle/>
                <a:p>
                  <a:endParaRPr lang="en-IE"/>
                </a:p>
              </p:txBody>
            </p:sp>
            <p:sp>
              <p:nvSpPr>
                <p:cNvPr id="378888" name="Freeform 8"/>
                <p:cNvSpPr>
                  <a:spLocks/>
                </p:cNvSpPr>
                <p:nvPr/>
              </p:nvSpPr>
              <p:spPr bwMode="auto">
                <a:xfrm>
                  <a:off x="1684" y="2112"/>
                  <a:ext cx="759" cy="154"/>
                </a:xfrm>
                <a:custGeom>
                  <a:avLst/>
                  <a:gdLst/>
                  <a:ahLst/>
                  <a:cxnLst>
                    <a:cxn ang="0">
                      <a:pos x="458" y="0"/>
                    </a:cxn>
                    <a:cxn ang="0">
                      <a:pos x="0" y="115"/>
                    </a:cxn>
                    <a:cxn ang="0">
                      <a:pos x="458" y="230"/>
                    </a:cxn>
                    <a:cxn ang="0">
                      <a:pos x="915" y="115"/>
                    </a:cxn>
                    <a:cxn ang="0">
                      <a:pos x="458" y="0"/>
                    </a:cxn>
                  </a:cxnLst>
                  <a:rect l="0" t="0" r="r" b="b"/>
                  <a:pathLst>
                    <a:path w="915" h="230">
                      <a:moveTo>
                        <a:pt x="458" y="0"/>
                      </a:moveTo>
                      <a:lnTo>
                        <a:pt x="0" y="115"/>
                      </a:lnTo>
                      <a:lnTo>
                        <a:pt x="458" y="230"/>
                      </a:lnTo>
                      <a:lnTo>
                        <a:pt x="915" y="115"/>
                      </a:lnTo>
                      <a:lnTo>
                        <a:pt x="458" y="0"/>
                      </a:lnTo>
                      <a:close/>
                    </a:path>
                  </a:pathLst>
                </a:custGeom>
                <a:solidFill>
                  <a:srgbClr val="99CCFF"/>
                </a:solidFill>
                <a:ln w="25400">
                  <a:noFill/>
                  <a:round/>
                  <a:headEnd/>
                  <a:tailEnd/>
                </a:ln>
              </p:spPr>
              <p:txBody>
                <a:bodyPr/>
                <a:lstStyle/>
                <a:p>
                  <a:endParaRPr lang="en-IE"/>
                </a:p>
              </p:txBody>
            </p:sp>
            <p:sp>
              <p:nvSpPr>
                <p:cNvPr id="378889" name="Line 9"/>
                <p:cNvSpPr>
                  <a:spLocks noChangeShapeType="1"/>
                </p:cNvSpPr>
                <p:nvPr/>
              </p:nvSpPr>
              <p:spPr bwMode="auto">
                <a:xfrm>
                  <a:off x="2086" y="2112"/>
                  <a:ext cx="357" cy="77"/>
                </a:xfrm>
                <a:prstGeom prst="line">
                  <a:avLst/>
                </a:prstGeom>
                <a:noFill/>
                <a:ln w="25400">
                  <a:solidFill>
                    <a:schemeClr val="tx1"/>
                  </a:solidFill>
                  <a:round/>
                  <a:headEnd/>
                  <a:tailEnd/>
                </a:ln>
                <a:effectLst/>
              </p:spPr>
              <p:txBody>
                <a:bodyPr>
                  <a:spAutoFit/>
                </a:bodyPr>
                <a:lstStyle/>
                <a:p>
                  <a:endParaRPr lang="en-IE"/>
                </a:p>
              </p:txBody>
            </p:sp>
            <p:sp>
              <p:nvSpPr>
                <p:cNvPr id="378890" name="Line 10"/>
                <p:cNvSpPr>
                  <a:spLocks noChangeShapeType="1"/>
                </p:cNvSpPr>
                <p:nvPr/>
              </p:nvSpPr>
              <p:spPr bwMode="auto">
                <a:xfrm flipH="1">
                  <a:off x="1684" y="2112"/>
                  <a:ext cx="402" cy="77"/>
                </a:xfrm>
                <a:prstGeom prst="line">
                  <a:avLst/>
                </a:prstGeom>
                <a:noFill/>
                <a:ln w="25400">
                  <a:solidFill>
                    <a:schemeClr val="tx1"/>
                  </a:solidFill>
                  <a:round/>
                  <a:headEnd/>
                  <a:tailEnd/>
                </a:ln>
                <a:effectLst/>
              </p:spPr>
              <p:txBody>
                <a:bodyPr>
                  <a:spAutoFit/>
                </a:bodyPr>
                <a:lstStyle/>
                <a:p>
                  <a:endParaRPr lang="en-IE"/>
                </a:p>
              </p:txBody>
            </p:sp>
            <p:sp>
              <p:nvSpPr>
                <p:cNvPr id="378891" name="Line 11"/>
                <p:cNvSpPr>
                  <a:spLocks noChangeShapeType="1"/>
                </p:cNvSpPr>
                <p:nvPr/>
              </p:nvSpPr>
              <p:spPr bwMode="auto">
                <a:xfrm>
                  <a:off x="1684" y="2189"/>
                  <a:ext cx="402" cy="77"/>
                </a:xfrm>
                <a:prstGeom prst="line">
                  <a:avLst/>
                </a:prstGeom>
                <a:noFill/>
                <a:ln w="25400">
                  <a:solidFill>
                    <a:schemeClr val="tx1"/>
                  </a:solidFill>
                  <a:round/>
                  <a:headEnd/>
                  <a:tailEnd/>
                </a:ln>
                <a:effectLst/>
              </p:spPr>
              <p:txBody>
                <a:bodyPr>
                  <a:spAutoFit/>
                </a:bodyPr>
                <a:lstStyle/>
                <a:p>
                  <a:endParaRPr lang="en-IE"/>
                </a:p>
              </p:txBody>
            </p:sp>
            <p:sp>
              <p:nvSpPr>
                <p:cNvPr id="378892" name="Line 12"/>
                <p:cNvSpPr>
                  <a:spLocks noChangeShapeType="1"/>
                </p:cNvSpPr>
                <p:nvPr/>
              </p:nvSpPr>
              <p:spPr bwMode="auto">
                <a:xfrm flipV="1">
                  <a:off x="2086" y="2189"/>
                  <a:ext cx="357" cy="77"/>
                </a:xfrm>
                <a:prstGeom prst="line">
                  <a:avLst/>
                </a:prstGeom>
                <a:noFill/>
                <a:ln w="25400">
                  <a:solidFill>
                    <a:schemeClr val="tx1"/>
                  </a:solidFill>
                  <a:round/>
                  <a:headEnd/>
                  <a:tailEnd/>
                </a:ln>
                <a:effectLst/>
              </p:spPr>
              <p:txBody>
                <a:bodyPr>
                  <a:spAutoFit/>
                </a:bodyPr>
                <a:lstStyle/>
                <a:p>
                  <a:endParaRPr lang="en-IE"/>
                </a:p>
              </p:txBody>
            </p:sp>
            <p:cxnSp>
              <p:nvCxnSpPr>
                <p:cNvPr id="378893" name="AutoShape 13"/>
                <p:cNvCxnSpPr>
                  <a:cxnSpLocks noChangeShapeType="1"/>
                  <a:stCxn id="378886" idx="4"/>
                  <a:endCxn id="378890" idx="0"/>
                </p:cNvCxnSpPr>
                <p:nvPr/>
              </p:nvCxnSpPr>
              <p:spPr bwMode="auto">
                <a:xfrm>
                  <a:off x="2086" y="1904"/>
                  <a:ext cx="0" cy="200"/>
                </a:xfrm>
                <a:prstGeom prst="straightConnector1">
                  <a:avLst/>
                </a:prstGeom>
                <a:noFill/>
                <a:ln w="25400">
                  <a:solidFill>
                    <a:schemeClr val="tx1"/>
                  </a:solidFill>
                  <a:round/>
                  <a:headEnd/>
                  <a:tailEnd type="triangle" w="med" len="med"/>
                </a:ln>
                <a:effectLst/>
              </p:spPr>
            </p:cxnSp>
            <p:cxnSp>
              <p:nvCxnSpPr>
                <p:cNvPr id="378894" name="AutoShape 14"/>
                <p:cNvCxnSpPr>
                  <a:cxnSpLocks noChangeShapeType="1"/>
                  <a:stCxn id="378892" idx="0"/>
                  <a:endCxn id="378887" idx="0"/>
                </p:cNvCxnSpPr>
                <p:nvPr/>
              </p:nvCxnSpPr>
              <p:spPr bwMode="auto">
                <a:xfrm>
                  <a:off x="2086" y="2275"/>
                  <a:ext cx="0" cy="381"/>
                </a:xfrm>
                <a:prstGeom prst="straightConnector1">
                  <a:avLst/>
                </a:prstGeom>
                <a:noFill/>
                <a:ln w="25400">
                  <a:solidFill>
                    <a:schemeClr val="tx1"/>
                  </a:solidFill>
                  <a:round/>
                  <a:headEnd/>
                  <a:tailEnd type="triangle" w="med" len="med"/>
                </a:ln>
                <a:effectLst/>
              </p:spPr>
            </p:cxnSp>
            <p:sp>
              <p:nvSpPr>
                <p:cNvPr id="378895" name="Rectangle 15"/>
                <p:cNvSpPr>
                  <a:spLocks noChangeArrowheads="1"/>
                </p:cNvSpPr>
                <p:nvPr/>
              </p:nvSpPr>
              <p:spPr bwMode="auto">
                <a:xfrm>
                  <a:off x="2640" y="2121"/>
                  <a:ext cx="528" cy="154"/>
                </a:xfrm>
                <a:prstGeom prst="rect">
                  <a:avLst/>
                </a:prstGeom>
                <a:solidFill>
                  <a:srgbClr val="99CCFF"/>
                </a:solidFill>
                <a:ln w="25400">
                  <a:solidFill>
                    <a:schemeClr val="tx1"/>
                  </a:solidFill>
                  <a:miter lim="800000"/>
                  <a:headEnd/>
                  <a:tailEnd/>
                </a:ln>
                <a:effectLst/>
              </p:spPr>
              <p:txBody>
                <a:bodyPr anchor="ctr">
                  <a:spAutoFit/>
                </a:bodyPr>
                <a:lstStyle/>
                <a:p>
                  <a:endParaRPr lang="en-IE"/>
                </a:p>
              </p:txBody>
            </p:sp>
            <p:cxnSp>
              <p:nvCxnSpPr>
                <p:cNvPr id="378896" name="AutoShape 16"/>
                <p:cNvCxnSpPr>
                  <a:cxnSpLocks noChangeShapeType="1"/>
                  <a:stCxn id="378892" idx="1"/>
                  <a:endCxn id="378895" idx="1"/>
                </p:cNvCxnSpPr>
                <p:nvPr/>
              </p:nvCxnSpPr>
              <p:spPr bwMode="auto">
                <a:xfrm>
                  <a:off x="2442" y="2182"/>
                  <a:ext cx="190" cy="16"/>
                </a:xfrm>
                <a:prstGeom prst="straightConnector1">
                  <a:avLst/>
                </a:prstGeom>
                <a:noFill/>
                <a:ln w="25400">
                  <a:solidFill>
                    <a:schemeClr val="tx1"/>
                  </a:solidFill>
                  <a:round/>
                  <a:headEnd/>
                  <a:tailEnd type="triangle" w="med" len="med"/>
                </a:ln>
                <a:effectLst/>
              </p:spPr>
            </p:cxnSp>
            <p:cxnSp>
              <p:nvCxnSpPr>
                <p:cNvPr id="378897" name="AutoShape 17"/>
                <p:cNvCxnSpPr>
                  <a:cxnSpLocks noChangeShapeType="1"/>
                  <a:stCxn id="378895" idx="2"/>
                </p:cNvCxnSpPr>
                <p:nvPr/>
              </p:nvCxnSpPr>
              <p:spPr bwMode="auto">
                <a:xfrm rot="5400000">
                  <a:off x="2388" y="1981"/>
                  <a:ext cx="213" cy="818"/>
                </a:xfrm>
                <a:prstGeom prst="bentConnector2">
                  <a:avLst/>
                </a:prstGeom>
                <a:noFill/>
                <a:ln w="25400">
                  <a:solidFill>
                    <a:schemeClr val="tx1"/>
                  </a:solidFill>
                  <a:miter lim="800000"/>
                  <a:headEnd/>
                  <a:tailEnd type="triangle" w="med" len="med"/>
                </a:ln>
                <a:effectLst/>
              </p:spPr>
            </p:cxnSp>
            <p:sp>
              <p:nvSpPr>
                <p:cNvPr id="378898" name="Text Box 18"/>
                <p:cNvSpPr txBox="1">
                  <a:spLocks noChangeArrowheads="1"/>
                </p:cNvSpPr>
                <p:nvPr/>
              </p:nvSpPr>
              <p:spPr bwMode="auto">
                <a:xfrm>
                  <a:off x="2389" y="1977"/>
                  <a:ext cx="188"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T</a:t>
                  </a:r>
                </a:p>
              </p:txBody>
            </p:sp>
            <p:sp>
              <p:nvSpPr>
                <p:cNvPr id="378899" name="Text Box 19"/>
                <p:cNvSpPr txBox="1">
                  <a:spLocks noChangeArrowheads="1"/>
                </p:cNvSpPr>
                <p:nvPr/>
              </p:nvSpPr>
              <p:spPr bwMode="auto">
                <a:xfrm>
                  <a:off x="1899" y="2266"/>
                  <a:ext cx="182"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F</a:t>
                  </a:r>
                </a:p>
              </p:txBody>
            </p:sp>
            <p:sp>
              <p:nvSpPr>
                <p:cNvPr id="378900" name="Text Box 20"/>
                <p:cNvSpPr txBox="1">
                  <a:spLocks noChangeArrowheads="1"/>
                </p:cNvSpPr>
                <p:nvPr/>
              </p:nvSpPr>
              <p:spPr bwMode="auto">
                <a:xfrm>
                  <a:off x="2338" y="1555"/>
                  <a:ext cx="1022" cy="366"/>
                </a:xfrm>
                <a:prstGeom prst="rect">
                  <a:avLst/>
                </a:prstGeom>
                <a:noFill/>
                <a:ln w="25400">
                  <a:noFill/>
                  <a:miter lim="800000"/>
                  <a:headEnd/>
                  <a:tailEnd/>
                </a:ln>
                <a:effectLst/>
              </p:spPr>
              <p:txBody>
                <a:bodyPr>
                  <a:spAutoFit/>
                </a:bodyPr>
                <a:lstStyle/>
                <a:p>
                  <a:pPr algn="l">
                    <a:spcBef>
                      <a:spcPct val="50000"/>
                    </a:spcBef>
                  </a:pPr>
                  <a:r>
                    <a:rPr lang="en-US" sz="1600" b="1">
                      <a:solidFill>
                        <a:srgbClr val="FF3300"/>
                      </a:solidFill>
                      <a:latin typeface="Courier New" pitchFamily="49" charset="0"/>
                      <a:cs typeface="Times New Roman" pitchFamily="18" charset="0"/>
                    </a:rPr>
                    <a:t>if</a:t>
                  </a:r>
                  <a:r>
                    <a:rPr lang="en-US" sz="1600">
                      <a:solidFill>
                        <a:srgbClr val="FF3300"/>
                      </a:solidFill>
                      <a:cs typeface="Times New Roman" pitchFamily="18" charset="0"/>
                    </a:rPr>
                    <a:t> structure</a:t>
                  </a:r>
                  <a:r>
                    <a:rPr lang="en-US" sz="1600">
                      <a:cs typeface="Times New Roman" pitchFamily="18" charset="0"/>
                    </a:rPr>
                    <a:t> (single selection)</a:t>
                  </a:r>
                </a:p>
              </p:txBody>
            </p:sp>
          </p:grpSp>
          <p:grpSp>
            <p:nvGrpSpPr>
              <p:cNvPr id="5" name="Group 21"/>
              <p:cNvGrpSpPr>
                <a:grpSpLocks/>
              </p:cNvGrpSpPr>
              <p:nvPr/>
            </p:nvGrpSpPr>
            <p:grpSpPr bwMode="auto">
              <a:xfrm>
                <a:off x="477" y="818"/>
                <a:ext cx="2158" cy="1253"/>
                <a:chOff x="290" y="1122"/>
                <a:chExt cx="2158" cy="1253"/>
              </a:xfrm>
            </p:grpSpPr>
            <p:grpSp>
              <p:nvGrpSpPr>
                <p:cNvPr id="6" name="Group 22"/>
                <p:cNvGrpSpPr>
                  <a:grpSpLocks/>
                </p:cNvGrpSpPr>
                <p:nvPr/>
              </p:nvGrpSpPr>
              <p:grpSpPr bwMode="auto">
                <a:xfrm>
                  <a:off x="697" y="1535"/>
                  <a:ext cx="759" cy="154"/>
                  <a:chOff x="624" y="2595"/>
                  <a:chExt cx="1047" cy="212"/>
                </a:xfrm>
              </p:grpSpPr>
              <p:sp>
                <p:nvSpPr>
                  <p:cNvPr id="378903" name="Freeform 23"/>
                  <p:cNvSpPr>
                    <a:spLocks/>
                  </p:cNvSpPr>
                  <p:nvPr/>
                </p:nvSpPr>
                <p:spPr bwMode="auto">
                  <a:xfrm>
                    <a:off x="624" y="2595"/>
                    <a:ext cx="1047" cy="212"/>
                  </a:xfrm>
                  <a:custGeom>
                    <a:avLst/>
                    <a:gdLst/>
                    <a:ahLst/>
                    <a:cxnLst>
                      <a:cxn ang="0">
                        <a:pos x="458" y="0"/>
                      </a:cxn>
                      <a:cxn ang="0">
                        <a:pos x="0" y="115"/>
                      </a:cxn>
                      <a:cxn ang="0">
                        <a:pos x="458" y="230"/>
                      </a:cxn>
                      <a:cxn ang="0">
                        <a:pos x="915" y="115"/>
                      </a:cxn>
                      <a:cxn ang="0">
                        <a:pos x="458" y="0"/>
                      </a:cxn>
                    </a:cxnLst>
                    <a:rect l="0" t="0" r="r" b="b"/>
                    <a:pathLst>
                      <a:path w="915" h="230">
                        <a:moveTo>
                          <a:pt x="458" y="0"/>
                        </a:moveTo>
                        <a:lnTo>
                          <a:pt x="0" y="115"/>
                        </a:lnTo>
                        <a:lnTo>
                          <a:pt x="458" y="230"/>
                        </a:lnTo>
                        <a:lnTo>
                          <a:pt x="915" y="115"/>
                        </a:lnTo>
                        <a:lnTo>
                          <a:pt x="458" y="0"/>
                        </a:lnTo>
                        <a:close/>
                      </a:path>
                    </a:pathLst>
                  </a:custGeom>
                  <a:solidFill>
                    <a:srgbClr val="99CCFF"/>
                  </a:solidFill>
                  <a:ln w="25400">
                    <a:noFill/>
                    <a:round/>
                    <a:headEnd/>
                    <a:tailEnd/>
                  </a:ln>
                </p:spPr>
                <p:txBody>
                  <a:bodyPr/>
                  <a:lstStyle/>
                  <a:p>
                    <a:endParaRPr lang="en-IE"/>
                  </a:p>
                </p:txBody>
              </p:sp>
              <p:sp>
                <p:nvSpPr>
                  <p:cNvPr id="378904" name="Line 24"/>
                  <p:cNvSpPr>
                    <a:spLocks noChangeShapeType="1"/>
                  </p:cNvSpPr>
                  <p:nvPr/>
                </p:nvSpPr>
                <p:spPr bwMode="auto">
                  <a:xfrm>
                    <a:off x="1178" y="2595"/>
                    <a:ext cx="493" cy="106"/>
                  </a:xfrm>
                  <a:prstGeom prst="line">
                    <a:avLst/>
                  </a:prstGeom>
                  <a:noFill/>
                  <a:ln w="25400">
                    <a:solidFill>
                      <a:schemeClr val="tx1"/>
                    </a:solidFill>
                    <a:round/>
                    <a:headEnd/>
                    <a:tailEnd/>
                  </a:ln>
                  <a:effectLst/>
                </p:spPr>
                <p:txBody>
                  <a:bodyPr>
                    <a:spAutoFit/>
                  </a:bodyPr>
                  <a:lstStyle/>
                  <a:p>
                    <a:endParaRPr lang="en-IE"/>
                  </a:p>
                </p:txBody>
              </p:sp>
              <p:sp>
                <p:nvSpPr>
                  <p:cNvPr id="378905" name="Line 25"/>
                  <p:cNvSpPr>
                    <a:spLocks noChangeShapeType="1"/>
                  </p:cNvSpPr>
                  <p:nvPr/>
                </p:nvSpPr>
                <p:spPr bwMode="auto">
                  <a:xfrm flipH="1">
                    <a:off x="624" y="2595"/>
                    <a:ext cx="554" cy="106"/>
                  </a:xfrm>
                  <a:prstGeom prst="line">
                    <a:avLst/>
                  </a:prstGeom>
                  <a:noFill/>
                  <a:ln w="25400">
                    <a:solidFill>
                      <a:schemeClr val="tx1"/>
                    </a:solidFill>
                    <a:round/>
                    <a:headEnd/>
                    <a:tailEnd/>
                  </a:ln>
                  <a:effectLst/>
                </p:spPr>
                <p:txBody>
                  <a:bodyPr>
                    <a:spAutoFit/>
                  </a:bodyPr>
                  <a:lstStyle/>
                  <a:p>
                    <a:endParaRPr lang="en-IE"/>
                  </a:p>
                </p:txBody>
              </p:sp>
              <p:sp>
                <p:nvSpPr>
                  <p:cNvPr id="378906" name="Line 26"/>
                  <p:cNvSpPr>
                    <a:spLocks noChangeShapeType="1"/>
                  </p:cNvSpPr>
                  <p:nvPr/>
                </p:nvSpPr>
                <p:spPr bwMode="auto">
                  <a:xfrm>
                    <a:off x="624" y="2701"/>
                    <a:ext cx="554" cy="106"/>
                  </a:xfrm>
                  <a:prstGeom prst="line">
                    <a:avLst/>
                  </a:prstGeom>
                  <a:noFill/>
                  <a:ln w="25400">
                    <a:solidFill>
                      <a:schemeClr val="tx1"/>
                    </a:solidFill>
                    <a:round/>
                    <a:headEnd/>
                    <a:tailEnd/>
                  </a:ln>
                  <a:effectLst/>
                </p:spPr>
                <p:txBody>
                  <a:bodyPr>
                    <a:spAutoFit/>
                  </a:bodyPr>
                  <a:lstStyle/>
                  <a:p>
                    <a:endParaRPr lang="en-IE"/>
                  </a:p>
                </p:txBody>
              </p:sp>
              <p:sp>
                <p:nvSpPr>
                  <p:cNvPr id="378907" name="Line 27"/>
                  <p:cNvSpPr>
                    <a:spLocks noChangeShapeType="1"/>
                  </p:cNvSpPr>
                  <p:nvPr/>
                </p:nvSpPr>
                <p:spPr bwMode="auto">
                  <a:xfrm flipV="1">
                    <a:off x="1178" y="2701"/>
                    <a:ext cx="493" cy="106"/>
                  </a:xfrm>
                  <a:prstGeom prst="line">
                    <a:avLst/>
                  </a:prstGeom>
                  <a:noFill/>
                  <a:ln w="25400">
                    <a:solidFill>
                      <a:schemeClr val="tx1"/>
                    </a:solidFill>
                    <a:round/>
                    <a:headEnd/>
                    <a:tailEnd/>
                  </a:ln>
                  <a:effectLst/>
                </p:spPr>
                <p:txBody>
                  <a:bodyPr>
                    <a:spAutoFit/>
                  </a:bodyPr>
                  <a:lstStyle/>
                  <a:p>
                    <a:endParaRPr lang="en-IE"/>
                  </a:p>
                </p:txBody>
              </p:sp>
            </p:grpSp>
            <p:sp>
              <p:nvSpPr>
                <p:cNvPr id="378908" name="Rectangle 28"/>
                <p:cNvSpPr>
                  <a:spLocks noChangeArrowheads="1"/>
                </p:cNvSpPr>
                <p:nvPr/>
              </p:nvSpPr>
              <p:spPr bwMode="auto">
                <a:xfrm>
                  <a:off x="290" y="1863"/>
                  <a:ext cx="528" cy="154"/>
                </a:xfrm>
                <a:prstGeom prst="rect">
                  <a:avLst/>
                </a:prstGeom>
                <a:solidFill>
                  <a:srgbClr val="99CCFF"/>
                </a:solidFill>
                <a:ln w="25400">
                  <a:solidFill>
                    <a:schemeClr val="tx1"/>
                  </a:solidFill>
                  <a:miter lim="800000"/>
                  <a:headEnd/>
                  <a:tailEnd/>
                </a:ln>
                <a:effectLst/>
              </p:spPr>
              <p:txBody>
                <a:bodyPr anchor="ctr">
                  <a:spAutoFit/>
                </a:bodyPr>
                <a:lstStyle/>
                <a:p>
                  <a:endParaRPr lang="en-IE"/>
                </a:p>
              </p:txBody>
            </p:sp>
            <p:sp>
              <p:nvSpPr>
                <p:cNvPr id="378909" name="Rectangle 29"/>
                <p:cNvSpPr>
                  <a:spLocks noChangeArrowheads="1"/>
                </p:cNvSpPr>
                <p:nvPr/>
              </p:nvSpPr>
              <p:spPr bwMode="auto">
                <a:xfrm>
                  <a:off x="1384" y="1871"/>
                  <a:ext cx="528" cy="154"/>
                </a:xfrm>
                <a:prstGeom prst="rect">
                  <a:avLst/>
                </a:prstGeom>
                <a:solidFill>
                  <a:srgbClr val="99CCFF"/>
                </a:solidFill>
                <a:ln w="25400">
                  <a:solidFill>
                    <a:schemeClr val="tx1"/>
                  </a:solidFill>
                  <a:miter lim="800000"/>
                  <a:headEnd/>
                  <a:tailEnd/>
                </a:ln>
                <a:effectLst/>
              </p:spPr>
              <p:txBody>
                <a:bodyPr anchor="ctr">
                  <a:spAutoFit/>
                </a:bodyPr>
                <a:lstStyle/>
                <a:p>
                  <a:endParaRPr lang="en-IE"/>
                </a:p>
              </p:txBody>
            </p:sp>
            <p:cxnSp>
              <p:nvCxnSpPr>
                <p:cNvPr id="378910" name="AutoShape 30"/>
                <p:cNvCxnSpPr>
                  <a:cxnSpLocks noChangeShapeType="1"/>
                  <a:stCxn id="378903" idx="3"/>
                  <a:endCxn id="378909" idx="0"/>
                </p:cNvCxnSpPr>
                <p:nvPr/>
              </p:nvCxnSpPr>
              <p:spPr bwMode="auto">
                <a:xfrm>
                  <a:off x="1456" y="1612"/>
                  <a:ext cx="192" cy="251"/>
                </a:xfrm>
                <a:prstGeom prst="bentConnector2">
                  <a:avLst/>
                </a:prstGeom>
                <a:noFill/>
                <a:ln w="25400">
                  <a:solidFill>
                    <a:schemeClr val="tx1"/>
                  </a:solidFill>
                  <a:miter lim="800000"/>
                  <a:headEnd/>
                  <a:tailEnd type="triangle" w="med" len="med"/>
                </a:ln>
                <a:effectLst/>
              </p:spPr>
            </p:cxnSp>
            <p:cxnSp>
              <p:nvCxnSpPr>
                <p:cNvPr id="378911" name="AutoShape 31"/>
                <p:cNvCxnSpPr>
                  <a:cxnSpLocks noChangeShapeType="1"/>
                  <a:stCxn id="378903" idx="1"/>
                  <a:endCxn id="378908" idx="0"/>
                </p:cNvCxnSpPr>
                <p:nvPr/>
              </p:nvCxnSpPr>
              <p:spPr bwMode="auto">
                <a:xfrm rot="10800000" flipV="1">
                  <a:off x="554" y="1612"/>
                  <a:ext cx="143" cy="243"/>
                </a:xfrm>
                <a:prstGeom prst="bentConnector2">
                  <a:avLst/>
                </a:prstGeom>
                <a:noFill/>
                <a:ln w="25400">
                  <a:solidFill>
                    <a:schemeClr val="tx1"/>
                  </a:solidFill>
                  <a:miter lim="800000"/>
                  <a:headEnd/>
                  <a:tailEnd type="triangle" w="med" len="med"/>
                </a:ln>
                <a:effectLst/>
              </p:spPr>
            </p:cxnSp>
            <p:sp>
              <p:nvSpPr>
                <p:cNvPr id="378912" name="Oval 32"/>
                <p:cNvSpPr>
                  <a:spLocks noChangeArrowheads="1"/>
                </p:cNvSpPr>
                <p:nvPr/>
              </p:nvSpPr>
              <p:spPr bwMode="auto">
                <a:xfrm>
                  <a:off x="1027" y="1863"/>
                  <a:ext cx="144" cy="144"/>
                </a:xfrm>
                <a:prstGeom prst="ellipse">
                  <a:avLst/>
                </a:prstGeom>
                <a:noFill/>
                <a:ln w="25400">
                  <a:solidFill>
                    <a:schemeClr val="tx1"/>
                  </a:solidFill>
                  <a:round/>
                  <a:headEnd/>
                  <a:tailEnd/>
                </a:ln>
                <a:effectLst/>
              </p:spPr>
              <p:txBody>
                <a:bodyPr wrap="none" anchor="ctr">
                  <a:spAutoFit/>
                </a:bodyPr>
                <a:lstStyle/>
                <a:p>
                  <a:endParaRPr lang="en-IE"/>
                </a:p>
              </p:txBody>
            </p:sp>
            <p:cxnSp>
              <p:nvCxnSpPr>
                <p:cNvPr id="378913" name="AutoShape 33"/>
                <p:cNvCxnSpPr>
                  <a:cxnSpLocks noChangeShapeType="1"/>
                  <a:stCxn id="378908" idx="3"/>
                  <a:endCxn id="378912" idx="2"/>
                </p:cNvCxnSpPr>
                <p:nvPr/>
              </p:nvCxnSpPr>
              <p:spPr bwMode="auto">
                <a:xfrm flipV="1">
                  <a:off x="826" y="1935"/>
                  <a:ext cx="193" cy="5"/>
                </a:xfrm>
                <a:prstGeom prst="straightConnector1">
                  <a:avLst/>
                </a:prstGeom>
                <a:noFill/>
                <a:ln w="25400">
                  <a:solidFill>
                    <a:schemeClr val="tx1"/>
                  </a:solidFill>
                  <a:round/>
                  <a:headEnd/>
                  <a:tailEnd type="triangle" w="med" len="med"/>
                </a:ln>
                <a:effectLst/>
              </p:spPr>
            </p:cxnSp>
            <p:cxnSp>
              <p:nvCxnSpPr>
                <p:cNvPr id="378914" name="AutoShape 34"/>
                <p:cNvCxnSpPr>
                  <a:cxnSpLocks noChangeShapeType="1"/>
                  <a:stCxn id="378909" idx="1"/>
                  <a:endCxn id="378912" idx="6"/>
                </p:cNvCxnSpPr>
                <p:nvPr/>
              </p:nvCxnSpPr>
              <p:spPr bwMode="auto">
                <a:xfrm flipH="1" flipV="1">
                  <a:off x="1179" y="1935"/>
                  <a:ext cx="197" cy="13"/>
                </a:xfrm>
                <a:prstGeom prst="straightConnector1">
                  <a:avLst/>
                </a:prstGeom>
                <a:noFill/>
                <a:ln w="25400">
                  <a:solidFill>
                    <a:schemeClr val="tx1"/>
                  </a:solidFill>
                  <a:round/>
                  <a:headEnd/>
                  <a:tailEnd type="triangle" w="med" len="med"/>
                </a:ln>
                <a:effectLst/>
              </p:spPr>
            </p:cxnSp>
            <p:sp>
              <p:nvSpPr>
                <p:cNvPr id="378915" name="Oval 35"/>
                <p:cNvSpPr>
                  <a:spLocks noChangeArrowheads="1"/>
                </p:cNvSpPr>
                <p:nvPr/>
              </p:nvSpPr>
              <p:spPr bwMode="auto">
                <a:xfrm>
                  <a:off x="1027" y="2231"/>
                  <a:ext cx="144" cy="144"/>
                </a:xfrm>
                <a:prstGeom prst="ellipse">
                  <a:avLst/>
                </a:prstGeom>
                <a:noFill/>
                <a:ln w="25400">
                  <a:solidFill>
                    <a:schemeClr val="tx1"/>
                  </a:solidFill>
                  <a:round/>
                  <a:headEnd/>
                  <a:tailEnd/>
                </a:ln>
                <a:effectLst/>
              </p:spPr>
              <p:txBody>
                <a:bodyPr wrap="none" anchor="ctr">
                  <a:spAutoFit/>
                </a:bodyPr>
                <a:lstStyle/>
                <a:p>
                  <a:endParaRPr lang="en-IE"/>
                </a:p>
              </p:txBody>
            </p:sp>
            <p:cxnSp>
              <p:nvCxnSpPr>
                <p:cNvPr id="378916" name="AutoShape 36"/>
                <p:cNvCxnSpPr>
                  <a:cxnSpLocks noChangeShapeType="1"/>
                  <a:stCxn id="378912" idx="4"/>
                  <a:endCxn id="378915" idx="0"/>
                </p:cNvCxnSpPr>
                <p:nvPr/>
              </p:nvCxnSpPr>
              <p:spPr bwMode="auto">
                <a:xfrm>
                  <a:off x="1099" y="2015"/>
                  <a:ext cx="0" cy="208"/>
                </a:xfrm>
                <a:prstGeom prst="straightConnector1">
                  <a:avLst/>
                </a:prstGeom>
                <a:noFill/>
                <a:ln w="25400">
                  <a:solidFill>
                    <a:schemeClr val="tx1"/>
                  </a:solidFill>
                  <a:round/>
                  <a:headEnd/>
                  <a:tailEnd type="triangle" w="med" len="med"/>
                </a:ln>
                <a:effectLst/>
              </p:spPr>
            </p:cxnSp>
            <p:sp>
              <p:nvSpPr>
                <p:cNvPr id="378917" name="Oval 37"/>
                <p:cNvSpPr>
                  <a:spLocks noChangeArrowheads="1"/>
                </p:cNvSpPr>
                <p:nvPr/>
              </p:nvSpPr>
              <p:spPr bwMode="auto">
                <a:xfrm>
                  <a:off x="1035" y="1161"/>
                  <a:ext cx="144" cy="144"/>
                </a:xfrm>
                <a:prstGeom prst="ellipse">
                  <a:avLst/>
                </a:prstGeom>
                <a:noFill/>
                <a:ln w="25400">
                  <a:solidFill>
                    <a:schemeClr val="tx1"/>
                  </a:solidFill>
                  <a:round/>
                  <a:headEnd/>
                  <a:tailEnd/>
                </a:ln>
                <a:effectLst/>
              </p:spPr>
              <p:txBody>
                <a:bodyPr wrap="none" anchor="ctr">
                  <a:spAutoFit/>
                </a:bodyPr>
                <a:lstStyle/>
                <a:p>
                  <a:endParaRPr lang="en-IE"/>
                </a:p>
              </p:txBody>
            </p:sp>
            <p:cxnSp>
              <p:nvCxnSpPr>
                <p:cNvPr id="378918" name="AutoShape 38"/>
                <p:cNvCxnSpPr>
                  <a:cxnSpLocks noChangeShapeType="1"/>
                  <a:stCxn id="378917" idx="4"/>
                  <a:endCxn id="378905" idx="0"/>
                </p:cNvCxnSpPr>
                <p:nvPr/>
              </p:nvCxnSpPr>
              <p:spPr bwMode="auto">
                <a:xfrm flipH="1">
                  <a:off x="1099" y="1313"/>
                  <a:ext cx="8" cy="214"/>
                </a:xfrm>
                <a:prstGeom prst="straightConnector1">
                  <a:avLst/>
                </a:prstGeom>
                <a:noFill/>
                <a:ln w="25400">
                  <a:solidFill>
                    <a:schemeClr val="tx1"/>
                  </a:solidFill>
                  <a:round/>
                  <a:headEnd/>
                  <a:tailEnd type="triangle" w="med" len="med"/>
                </a:ln>
                <a:effectLst/>
              </p:spPr>
            </p:cxnSp>
            <p:sp>
              <p:nvSpPr>
                <p:cNvPr id="378919" name="Text Box 39"/>
                <p:cNvSpPr txBox="1">
                  <a:spLocks noChangeArrowheads="1"/>
                </p:cNvSpPr>
                <p:nvPr/>
              </p:nvSpPr>
              <p:spPr bwMode="auto">
                <a:xfrm>
                  <a:off x="1283" y="1122"/>
                  <a:ext cx="1165" cy="366"/>
                </a:xfrm>
                <a:prstGeom prst="rect">
                  <a:avLst/>
                </a:prstGeom>
                <a:noFill/>
                <a:ln w="25400">
                  <a:noFill/>
                  <a:miter lim="800000"/>
                  <a:headEnd/>
                  <a:tailEnd/>
                </a:ln>
                <a:effectLst/>
              </p:spPr>
              <p:txBody>
                <a:bodyPr>
                  <a:spAutoFit/>
                </a:bodyPr>
                <a:lstStyle/>
                <a:p>
                  <a:pPr algn="l">
                    <a:spcBef>
                      <a:spcPct val="50000"/>
                    </a:spcBef>
                  </a:pPr>
                  <a:r>
                    <a:rPr lang="en-US" sz="1600" b="1">
                      <a:solidFill>
                        <a:srgbClr val="FF3300"/>
                      </a:solidFill>
                      <a:latin typeface="Courier New" pitchFamily="49" charset="0"/>
                      <a:cs typeface="Times New Roman" pitchFamily="18" charset="0"/>
                    </a:rPr>
                    <a:t>if/else</a:t>
                  </a:r>
                  <a:r>
                    <a:rPr lang="en-US" sz="1600">
                      <a:solidFill>
                        <a:srgbClr val="FF3300"/>
                      </a:solidFill>
                      <a:cs typeface="Times New Roman" pitchFamily="18" charset="0"/>
                    </a:rPr>
                    <a:t> structure</a:t>
                  </a:r>
                  <a:r>
                    <a:rPr lang="en-US" sz="1600">
                      <a:cs typeface="Times New Roman" pitchFamily="18" charset="0"/>
                    </a:rPr>
                    <a:t> (double selection)</a:t>
                  </a:r>
                </a:p>
              </p:txBody>
            </p:sp>
            <p:sp>
              <p:nvSpPr>
                <p:cNvPr id="378920" name="Text Box 40"/>
                <p:cNvSpPr txBox="1">
                  <a:spLocks noChangeArrowheads="1"/>
                </p:cNvSpPr>
                <p:nvPr/>
              </p:nvSpPr>
              <p:spPr bwMode="auto">
                <a:xfrm>
                  <a:off x="1359" y="1421"/>
                  <a:ext cx="189"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T</a:t>
                  </a:r>
                </a:p>
              </p:txBody>
            </p:sp>
            <p:sp>
              <p:nvSpPr>
                <p:cNvPr id="378921" name="Text Box 41"/>
                <p:cNvSpPr txBox="1">
                  <a:spLocks noChangeArrowheads="1"/>
                </p:cNvSpPr>
                <p:nvPr/>
              </p:nvSpPr>
              <p:spPr bwMode="auto">
                <a:xfrm>
                  <a:off x="602" y="1421"/>
                  <a:ext cx="182"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F</a:t>
                  </a:r>
                </a:p>
              </p:txBody>
            </p:sp>
          </p:grpSp>
          <p:grpSp>
            <p:nvGrpSpPr>
              <p:cNvPr id="7" name="Group 42"/>
              <p:cNvGrpSpPr>
                <a:grpSpLocks/>
              </p:cNvGrpSpPr>
              <p:nvPr/>
            </p:nvGrpSpPr>
            <p:grpSpPr bwMode="auto">
              <a:xfrm>
                <a:off x="2609" y="515"/>
                <a:ext cx="2427" cy="3104"/>
                <a:chOff x="2609" y="515"/>
                <a:chExt cx="2427" cy="3104"/>
              </a:xfrm>
            </p:grpSpPr>
            <p:sp>
              <p:nvSpPr>
                <p:cNvPr id="378923" name="Text Box 43"/>
                <p:cNvSpPr txBox="1">
                  <a:spLocks noChangeArrowheads="1"/>
                </p:cNvSpPr>
                <p:nvPr/>
              </p:nvSpPr>
              <p:spPr bwMode="auto">
                <a:xfrm>
                  <a:off x="3062" y="515"/>
                  <a:ext cx="1200" cy="523"/>
                </a:xfrm>
                <a:prstGeom prst="rect">
                  <a:avLst/>
                </a:prstGeom>
                <a:noFill/>
                <a:ln w="25400">
                  <a:noFill/>
                  <a:miter lim="800000"/>
                  <a:headEnd/>
                  <a:tailEnd/>
                </a:ln>
                <a:effectLst/>
              </p:spPr>
              <p:txBody>
                <a:bodyPr>
                  <a:spAutoFit/>
                </a:bodyPr>
                <a:lstStyle/>
                <a:p>
                  <a:pPr algn="l">
                    <a:spcBef>
                      <a:spcPct val="50000"/>
                    </a:spcBef>
                  </a:pPr>
                  <a:r>
                    <a:rPr lang="en-US" sz="1600" b="1" dirty="0" smtClean="0">
                      <a:solidFill>
                        <a:srgbClr val="FF3300"/>
                      </a:solidFill>
                      <a:latin typeface="Courier New" pitchFamily="49" charset="0"/>
                      <a:cs typeface="Times New Roman" pitchFamily="18" charset="0"/>
                    </a:rPr>
                    <a:t>If else if </a:t>
                  </a:r>
                  <a:r>
                    <a:rPr lang="en-US" sz="1600" dirty="0" smtClean="0">
                      <a:solidFill>
                        <a:srgbClr val="FF3300"/>
                      </a:solidFill>
                      <a:cs typeface="Times New Roman" pitchFamily="18" charset="0"/>
                    </a:rPr>
                    <a:t> </a:t>
                  </a:r>
                  <a:r>
                    <a:rPr lang="en-US" sz="1600" dirty="0">
                      <a:solidFill>
                        <a:srgbClr val="FF3300"/>
                      </a:solidFill>
                      <a:cs typeface="Times New Roman" pitchFamily="18" charset="0"/>
                    </a:rPr>
                    <a:t>structure</a:t>
                  </a:r>
                  <a:r>
                    <a:rPr lang="en-US" sz="1600" dirty="0">
                      <a:cs typeface="Times New Roman" pitchFamily="18" charset="0"/>
                    </a:rPr>
                    <a:t> (multiple selections)</a:t>
                  </a:r>
                </a:p>
              </p:txBody>
            </p:sp>
            <p:sp>
              <p:nvSpPr>
                <p:cNvPr id="378924" name="Oval 44"/>
                <p:cNvSpPr>
                  <a:spLocks noChangeArrowheads="1"/>
                </p:cNvSpPr>
                <p:nvPr/>
              </p:nvSpPr>
              <p:spPr bwMode="auto">
                <a:xfrm>
                  <a:off x="2907" y="657"/>
                  <a:ext cx="138" cy="137"/>
                </a:xfrm>
                <a:prstGeom prst="ellipse">
                  <a:avLst/>
                </a:prstGeom>
                <a:noFill/>
                <a:ln w="25400">
                  <a:solidFill>
                    <a:schemeClr val="tx1"/>
                  </a:solidFill>
                  <a:round/>
                  <a:headEnd/>
                  <a:tailEnd/>
                </a:ln>
                <a:effectLst/>
              </p:spPr>
              <p:txBody>
                <a:bodyPr wrap="none" anchor="ctr">
                  <a:spAutoFit/>
                </a:bodyPr>
                <a:lstStyle/>
                <a:p>
                  <a:endParaRPr lang="en-IE"/>
                </a:p>
              </p:txBody>
            </p:sp>
            <p:grpSp>
              <p:nvGrpSpPr>
                <p:cNvPr id="8" name="Group 45"/>
                <p:cNvGrpSpPr>
                  <a:grpSpLocks/>
                </p:cNvGrpSpPr>
                <p:nvPr/>
              </p:nvGrpSpPr>
              <p:grpSpPr bwMode="auto">
                <a:xfrm>
                  <a:off x="2610" y="1010"/>
                  <a:ext cx="724" cy="147"/>
                  <a:chOff x="624" y="2595"/>
                  <a:chExt cx="1047" cy="212"/>
                </a:xfrm>
              </p:grpSpPr>
              <p:sp>
                <p:nvSpPr>
                  <p:cNvPr id="378926" name="Freeform 46"/>
                  <p:cNvSpPr>
                    <a:spLocks/>
                  </p:cNvSpPr>
                  <p:nvPr/>
                </p:nvSpPr>
                <p:spPr bwMode="auto">
                  <a:xfrm>
                    <a:off x="624" y="2595"/>
                    <a:ext cx="1047" cy="212"/>
                  </a:xfrm>
                  <a:custGeom>
                    <a:avLst/>
                    <a:gdLst/>
                    <a:ahLst/>
                    <a:cxnLst>
                      <a:cxn ang="0">
                        <a:pos x="458" y="0"/>
                      </a:cxn>
                      <a:cxn ang="0">
                        <a:pos x="0" y="115"/>
                      </a:cxn>
                      <a:cxn ang="0">
                        <a:pos x="458" y="230"/>
                      </a:cxn>
                      <a:cxn ang="0">
                        <a:pos x="915" y="115"/>
                      </a:cxn>
                      <a:cxn ang="0">
                        <a:pos x="458" y="0"/>
                      </a:cxn>
                    </a:cxnLst>
                    <a:rect l="0" t="0" r="r" b="b"/>
                    <a:pathLst>
                      <a:path w="915" h="230">
                        <a:moveTo>
                          <a:pt x="458" y="0"/>
                        </a:moveTo>
                        <a:lnTo>
                          <a:pt x="0" y="115"/>
                        </a:lnTo>
                        <a:lnTo>
                          <a:pt x="458" y="230"/>
                        </a:lnTo>
                        <a:lnTo>
                          <a:pt x="915" y="115"/>
                        </a:lnTo>
                        <a:lnTo>
                          <a:pt x="458" y="0"/>
                        </a:lnTo>
                        <a:close/>
                      </a:path>
                    </a:pathLst>
                  </a:custGeom>
                  <a:solidFill>
                    <a:srgbClr val="99CCFF"/>
                  </a:solidFill>
                  <a:ln w="25400">
                    <a:noFill/>
                    <a:round/>
                    <a:headEnd/>
                    <a:tailEnd/>
                  </a:ln>
                </p:spPr>
                <p:txBody>
                  <a:bodyPr/>
                  <a:lstStyle/>
                  <a:p>
                    <a:endParaRPr lang="en-IE"/>
                  </a:p>
                </p:txBody>
              </p:sp>
              <p:sp>
                <p:nvSpPr>
                  <p:cNvPr id="378927" name="Line 47"/>
                  <p:cNvSpPr>
                    <a:spLocks noChangeShapeType="1"/>
                  </p:cNvSpPr>
                  <p:nvPr/>
                </p:nvSpPr>
                <p:spPr bwMode="auto">
                  <a:xfrm>
                    <a:off x="1178" y="2595"/>
                    <a:ext cx="493" cy="106"/>
                  </a:xfrm>
                  <a:prstGeom prst="line">
                    <a:avLst/>
                  </a:prstGeom>
                  <a:noFill/>
                  <a:ln w="25400">
                    <a:solidFill>
                      <a:schemeClr val="tx1"/>
                    </a:solidFill>
                    <a:round/>
                    <a:headEnd/>
                    <a:tailEnd/>
                  </a:ln>
                  <a:effectLst/>
                </p:spPr>
                <p:txBody>
                  <a:bodyPr>
                    <a:spAutoFit/>
                  </a:bodyPr>
                  <a:lstStyle/>
                  <a:p>
                    <a:endParaRPr lang="en-IE"/>
                  </a:p>
                </p:txBody>
              </p:sp>
              <p:sp>
                <p:nvSpPr>
                  <p:cNvPr id="378928" name="Line 48"/>
                  <p:cNvSpPr>
                    <a:spLocks noChangeShapeType="1"/>
                  </p:cNvSpPr>
                  <p:nvPr/>
                </p:nvSpPr>
                <p:spPr bwMode="auto">
                  <a:xfrm flipH="1">
                    <a:off x="624" y="2595"/>
                    <a:ext cx="554" cy="106"/>
                  </a:xfrm>
                  <a:prstGeom prst="line">
                    <a:avLst/>
                  </a:prstGeom>
                  <a:noFill/>
                  <a:ln w="25400">
                    <a:solidFill>
                      <a:schemeClr val="tx1"/>
                    </a:solidFill>
                    <a:round/>
                    <a:headEnd/>
                    <a:tailEnd/>
                  </a:ln>
                  <a:effectLst/>
                </p:spPr>
                <p:txBody>
                  <a:bodyPr>
                    <a:spAutoFit/>
                  </a:bodyPr>
                  <a:lstStyle/>
                  <a:p>
                    <a:endParaRPr lang="en-IE"/>
                  </a:p>
                </p:txBody>
              </p:sp>
              <p:sp>
                <p:nvSpPr>
                  <p:cNvPr id="378929" name="Line 49"/>
                  <p:cNvSpPr>
                    <a:spLocks noChangeShapeType="1"/>
                  </p:cNvSpPr>
                  <p:nvPr/>
                </p:nvSpPr>
                <p:spPr bwMode="auto">
                  <a:xfrm>
                    <a:off x="624" y="2701"/>
                    <a:ext cx="554" cy="106"/>
                  </a:xfrm>
                  <a:prstGeom prst="line">
                    <a:avLst/>
                  </a:prstGeom>
                  <a:noFill/>
                  <a:ln w="25400">
                    <a:solidFill>
                      <a:schemeClr val="tx1"/>
                    </a:solidFill>
                    <a:round/>
                    <a:headEnd/>
                    <a:tailEnd/>
                  </a:ln>
                  <a:effectLst/>
                </p:spPr>
                <p:txBody>
                  <a:bodyPr>
                    <a:spAutoFit/>
                  </a:bodyPr>
                  <a:lstStyle/>
                  <a:p>
                    <a:endParaRPr lang="en-IE"/>
                  </a:p>
                </p:txBody>
              </p:sp>
              <p:sp>
                <p:nvSpPr>
                  <p:cNvPr id="378930" name="Line 50"/>
                  <p:cNvSpPr>
                    <a:spLocks noChangeShapeType="1"/>
                  </p:cNvSpPr>
                  <p:nvPr/>
                </p:nvSpPr>
                <p:spPr bwMode="auto">
                  <a:xfrm flipV="1">
                    <a:off x="1178" y="2701"/>
                    <a:ext cx="493" cy="106"/>
                  </a:xfrm>
                  <a:prstGeom prst="line">
                    <a:avLst/>
                  </a:prstGeom>
                  <a:noFill/>
                  <a:ln w="25400">
                    <a:solidFill>
                      <a:schemeClr val="tx1"/>
                    </a:solidFill>
                    <a:round/>
                    <a:headEnd/>
                    <a:tailEnd/>
                  </a:ln>
                  <a:effectLst/>
                </p:spPr>
                <p:txBody>
                  <a:bodyPr>
                    <a:spAutoFit/>
                  </a:bodyPr>
                  <a:lstStyle/>
                  <a:p>
                    <a:endParaRPr lang="en-IE"/>
                  </a:p>
                </p:txBody>
              </p:sp>
            </p:grpSp>
            <p:grpSp>
              <p:nvGrpSpPr>
                <p:cNvPr id="9" name="Group 51"/>
                <p:cNvGrpSpPr>
                  <a:grpSpLocks/>
                </p:cNvGrpSpPr>
                <p:nvPr/>
              </p:nvGrpSpPr>
              <p:grpSpPr bwMode="auto">
                <a:xfrm>
                  <a:off x="2609" y="2400"/>
                  <a:ext cx="724" cy="147"/>
                  <a:chOff x="624" y="2595"/>
                  <a:chExt cx="1047" cy="212"/>
                </a:xfrm>
              </p:grpSpPr>
              <p:sp>
                <p:nvSpPr>
                  <p:cNvPr id="378932" name="Freeform 52"/>
                  <p:cNvSpPr>
                    <a:spLocks/>
                  </p:cNvSpPr>
                  <p:nvPr/>
                </p:nvSpPr>
                <p:spPr bwMode="auto">
                  <a:xfrm>
                    <a:off x="624" y="2595"/>
                    <a:ext cx="1047" cy="212"/>
                  </a:xfrm>
                  <a:custGeom>
                    <a:avLst/>
                    <a:gdLst/>
                    <a:ahLst/>
                    <a:cxnLst>
                      <a:cxn ang="0">
                        <a:pos x="458" y="0"/>
                      </a:cxn>
                      <a:cxn ang="0">
                        <a:pos x="0" y="115"/>
                      </a:cxn>
                      <a:cxn ang="0">
                        <a:pos x="458" y="230"/>
                      </a:cxn>
                      <a:cxn ang="0">
                        <a:pos x="915" y="115"/>
                      </a:cxn>
                      <a:cxn ang="0">
                        <a:pos x="458" y="0"/>
                      </a:cxn>
                    </a:cxnLst>
                    <a:rect l="0" t="0" r="r" b="b"/>
                    <a:pathLst>
                      <a:path w="915" h="230">
                        <a:moveTo>
                          <a:pt x="458" y="0"/>
                        </a:moveTo>
                        <a:lnTo>
                          <a:pt x="0" y="115"/>
                        </a:lnTo>
                        <a:lnTo>
                          <a:pt x="458" y="230"/>
                        </a:lnTo>
                        <a:lnTo>
                          <a:pt x="915" y="115"/>
                        </a:lnTo>
                        <a:lnTo>
                          <a:pt x="458" y="0"/>
                        </a:lnTo>
                        <a:close/>
                      </a:path>
                    </a:pathLst>
                  </a:custGeom>
                  <a:solidFill>
                    <a:srgbClr val="99CCFF"/>
                  </a:solidFill>
                  <a:ln w="25400">
                    <a:noFill/>
                    <a:round/>
                    <a:headEnd/>
                    <a:tailEnd/>
                  </a:ln>
                </p:spPr>
                <p:txBody>
                  <a:bodyPr/>
                  <a:lstStyle/>
                  <a:p>
                    <a:endParaRPr lang="en-IE"/>
                  </a:p>
                </p:txBody>
              </p:sp>
              <p:sp>
                <p:nvSpPr>
                  <p:cNvPr id="378933" name="Line 53"/>
                  <p:cNvSpPr>
                    <a:spLocks noChangeShapeType="1"/>
                  </p:cNvSpPr>
                  <p:nvPr/>
                </p:nvSpPr>
                <p:spPr bwMode="auto">
                  <a:xfrm>
                    <a:off x="1178" y="2595"/>
                    <a:ext cx="493" cy="106"/>
                  </a:xfrm>
                  <a:prstGeom prst="line">
                    <a:avLst/>
                  </a:prstGeom>
                  <a:noFill/>
                  <a:ln w="25400">
                    <a:solidFill>
                      <a:schemeClr val="tx1"/>
                    </a:solidFill>
                    <a:round/>
                    <a:headEnd/>
                    <a:tailEnd/>
                  </a:ln>
                  <a:effectLst/>
                </p:spPr>
                <p:txBody>
                  <a:bodyPr>
                    <a:spAutoFit/>
                  </a:bodyPr>
                  <a:lstStyle/>
                  <a:p>
                    <a:endParaRPr lang="en-IE"/>
                  </a:p>
                </p:txBody>
              </p:sp>
              <p:sp>
                <p:nvSpPr>
                  <p:cNvPr id="378934" name="Line 54"/>
                  <p:cNvSpPr>
                    <a:spLocks noChangeShapeType="1"/>
                  </p:cNvSpPr>
                  <p:nvPr/>
                </p:nvSpPr>
                <p:spPr bwMode="auto">
                  <a:xfrm flipH="1">
                    <a:off x="624" y="2595"/>
                    <a:ext cx="554" cy="106"/>
                  </a:xfrm>
                  <a:prstGeom prst="line">
                    <a:avLst/>
                  </a:prstGeom>
                  <a:noFill/>
                  <a:ln w="25400">
                    <a:solidFill>
                      <a:schemeClr val="tx1"/>
                    </a:solidFill>
                    <a:round/>
                    <a:headEnd/>
                    <a:tailEnd/>
                  </a:ln>
                  <a:effectLst/>
                </p:spPr>
                <p:txBody>
                  <a:bodyPr>
                    <a:spAutoFit/>
                  </a:bodyPr>
                  <a:lstStyle/>
                  <a:p>
                    <a:endParaRPr lang="en-IE"/>
                  </a:p>
                </p:txBody>
              </p:sp>
              <p:sp>
                <p:nvSpPr>
                  <p:cNvPr id="378935" name="Line 55"/>
                  <p:cNvSpPr>
                    <a:spLocks noChangeShapeType="1"/>
                  </p:cNvSpPr>
                  <p:nvPr/>
                </p:nvSpPr>
                <p:spPr bwMode="auto">
                  <a:xfrm>
                    <a:off x="624" y="2701"/>
                    <a:ext cx="554" cy="106"/>
                  </a:xfrm>
                  <a:prstGeom prst="line">
                    <a:avLst/>
                  </a:prstGeom>
                  <a:noFill/>
                  <a:ln w="25400">
                    <a:solidFill>
                      <a:schemeClr val="tx1"/>
                    </a:solidFill>
                    <a:round/>
                    <a:headEnd/>
                    <a:tailEnd/>
                  </a:ln>
                  <a:effectLst/>
                </p:spPr>
                <p:txBody>
                  <a:bodyPr>
                    <a:spAutoFit/>
                  </a:bodyPr>
                  <a:lstStyle/>
                  <a:p>
                    <a:endParaRPr lang="en-IE"/>
                  </a:p>
                </p:txBody>
              </p:sp>
              <p:sp>
                <p:nvSpPr>
                  <p:cNvPr id="378936" name="Line 56"/>
                  <p:cNvSpPr>
                    <a:spLocks noChangeShapeType="1"/>
                  </p:cNvSpPr>
                  <p:nvPr/>
                </p:nvSpPr>
                <p:spPr bwMode="auto">
                  <a:xfrm flipV="1">
                    <a:off x="1178" y="2701"/>
                    <a:ext cx="493" cy="106"/>
                  </a:xfrm>
                  <a:prstGeom prst="line">
                    <a:avLst/>
                  </a:prstGeom>
                  <a:noFill/>
                  <a:ln w="25400">
                    <a:solidFill>
                      <a:schemeClr val="tx1"/>
                    </a:solidFill>
                    <a:round/>
                    <a:headEnd/>
                    <a:tailEnd/>
                  </a:ln>
                  <a:effectLst/>
                </p:spPr>
                <p:txBody>
                  <a:bodyPr>
                    <a:spAutoFit/>
                  </a:bodyPr>
                  <a:lstStyle/>
                  <a:p>
                    <a:endParaRPr lang="en-IE"/>
                  </a:p>
                </p:txBody>
              </p:sp>
            </p:grpSp>
            <p:grpSp>
              <p:nvGrpSpPr>
                <p:cNvPr id="10" name="Group 57"/>
                <p:cNvGrpSpPr>
                  <a:grpSpLocks/>
                </p:cNvGrpSpPr>
                <p:nvPr/>
              </p:nvGrpSpPr>
              <p:grpSpPr bwMode="auto">
                <a:xfrm>
                  <a:off x="2610" y="1476"/>
                  <a:ext cx="724" cy="147"/>
                  <a:chOff x="624" y="2595"/>
                  <a:chExt cx="1047" cy="212"/>
                </a:xfrm>
              </p:grpSpPr>
              <p:sp>
                <p:nvSpPr>
                  <p:cNvPr id="378938" name="Freeform 58"/>
                  <p:cNvSpPr>
                    <a:spLocks/>
                  </p:cNvSpPr>
                  <p:nvPr/>
                </p:nvSpPr>
                <p:spPr bwMode="auto">
                  <a:xfrm>
                    <a:off x="624" y="2595"/>
                    <a:ext cx="1047" cy="212"/>
                  </a:xfrm>
                  <a:custGeom>
                    <a:avLst/>
                    <a:gdLst/>
                    <a:ahLst/>
                    <a:cxnLst>
                      <a:cxn ang="0">
                        <a:pos x="458" y="0"/>
                      </a:cxn>
                      <a:cxn ang="0">
                        <a:pos x="0" y="115"/>
                      </a:cxn>
                      <a:cxn ang="0">
                        <a:pos x="458" y="230"/>
                      </a:cxn>
                      <a:cxn ang="0">
                        <a:pos x="915" y="115"/>
                      </a:cxn>
                      <a:cxn ang="0">
                        <a:pos x="458" y="0"/>
                      </a:cxn>
                    </a:cxnLst>
                    <a:rect l="0" t="0" r="r" b="b"/>
                    <a:pathLst>
                      <a:path w="915" h="230">
                        <a:moveTo>
                          <a:pt x="458" y="0"/>
                        </a:moveTo>
                        <a:lnTo>
                          <a:pt x="0" y="115"/>
                        </a:lnTo>
                        <a:lnTo>
                          <a:pt x="458" y="230"/>
                        </a:lnTo>
                        <a:lnTo>
                          <a:pt x="915" y="115"/>
                        </a:lnTo>
                        <a:lnTo>
                          <a:pt x="458" y="0"/>
                        </a:lnTo>
                        <a:close/>
                      </a:path>
                    </a:pathLst>
                  </a:custGeom>
                  <a:solidFill>
                    <a:srgbClr val="99CCFF"/>
                  </a:solidFill>
                  <a:ln w="25400">
                    <a:noFill/>
                    <a:round/>
                    <a:headEnd/>
                    <a:tailEnd/>
                  </a:ln>
                </p:spPr>
                <p:txBody>
                  <a:bodyPr/>
                  <a:lstStyle/>
                  <a:p>
                    <a:endParaRPr lang="en-IE"/>
                  </a:p>
                </p:txBody>
              </p:sp>
              <p:sp>
                <p:nvSpPr>
                  <p:cNvPr id="378939" name="Line 59"/>
                  <p:cNvSpPr>
                    <a:spLocks noChangeShapeType="1"/>
                  </p:cNvSpPr>
                  <p:nvPr/>
                </p:nvSpPr>
                <p:spPr bwMode="auto">
                  <a:xfrm>
                    <a:off x="1178" y="2595"/>
                    <a:ext cx="493" cy="106"/>
                  </a:xfrm>
                  <a:prstGeom prst="line">
                    <a:avLst/>
                  </a:prstGeom>
                  <a:noFill/>
                  <a:ln w="25400">
                    <a:solidFill>
                      <a:schemeClr val="tx1"/>
                    </a:solidFill>
                    <a:round/>
                    <a:headEnd/>
                    <a:tailEnd/>
                  </a:ln>
                  <a:effectLst/>
                </p:spPr>
                <p:txBody>
                  <a:bodyPr>
                    <a:spAutoFit/>
                  </a:bodyPr>
                  <a:lstStyle/>
                  <a:p>
                    <a:endParaRPr lang="en-IE"/>
                  </a:p>
                </p:txBody>
              </p:sp>
              <p:sp>
                <p:nvSpPr>
                  <p:cNvPr id="378940" name="Line 60"/>
                  <p:cNvSpPr>
                    <a:spLocks noChangeShapeType="1"/>
                  </p:cNvSpPr>
                  <p:nvPr/>
                </p:nvSpPr>
                <p:spPr bwMode="auto">
                  <a:xfrm flipH="1">
                    <a:off x="624" y="2595"/>
                    <a:ext cx="554" cy="106"/>
                  </a:xfrm>
                  <a:prstGeom prst="line">
                    <a:avLst/>
                  </a:prstGeom>
                  <a:noFill/>
                  <a:ln w="25400">
                    <a:solidFill>
                      <a:schemeClr val="tx1"/>
                    </a:solidFill>
                    <a:round/>
                    <a:headEnd/>
                    <a:tailEnd/>
                  </a:ln>
                  <a:effectLst/>
                </p:spPr>
                <p:txBody>
                  <a:bodyPr>
                    <a:spAutoFit/>
                  </a:bodyPr>
                  <a:lstStyle/>
                  <a:p>
                    <a:endParaRPr lang="en-IE"/>
                  </a:p>
                </p:txBody>
              </p:sp>
              <p:sp>
                <p:nvSpPr>
                  <p:cNvPr id="378941" name="Line 61"/>
                  <p:cNvSpPr>
                    <a:spLocks noChangeShapeType="1"/>
                  </p:cNvSpPr>
                  <p:nvPr/>
                </p:nvSpPr>
                <p:spPr bwMode="auto">
                  <a:xfrm>
                    <a:off x="624" y="2701"/>
                    <a:ext cx="554" cy="106"/>
                  </a:xfrm>
                  <a:prstGeom prst="line">
                    <a:avLst/>
                  </a:prstGeom>
                  <a:noFill/>
                  <a:ln w="25400">
                    <a:solidFill>
                      <a:schemeClr val="tx1"/>
                    </a:solidFill>
                    <a:round/>
                    <a:headEnd/>
                    <a:tailEnd/>
                  </a:ln>
                  <a:effectLst/>
                </p:spPr>
                <p:txBody>
                  <a:bodyPr>
                    <a:spAutoFit/>
                  </a:bodyPr>
                  <a:lstStyle/>
                  <a:p>
                    <a:endParaRPr lang="en-IE"/>
                  </a:p>
                </p:txBody>
              </p:sp>
              <p:sp>
                <p:nvSpPr>
                  <p:cNvPr id="378942" name="Line 62"/>
                  <p:cNvSpPr>
                    <a:spLocks noChangeShapeType="1"/>
                  </p:cNvSpPr>
                  <p:nvPr/>
                </p:nvSpPr>
                <p:spPr bwMode="auto">
                  <a:xfrm flipV="1">
                    <a:off x="1178" y="2701"/>
                    <a:ext cx="493" cy="106"/>
                  </a:xfrm>
                  <a:prstGeom prst="line">
                    <a:avLst/>
                  </a:prstGeom>
                  <a:noFill/>
                  <a:ln w="25400">
                    <a:solidFill>
                      <a:schemeClr val="tx1"/>
                    </a:solidFill>
                    <a:round/>
                    <a:headEnd/>
                    <a:tailEnd/>
                  </a:ln>
                  <a:effectLst/>
                </p:spPr>
                <p:txBody>
                  <a:bodyPr>
                    <a:spAutoFit/>
                  </a:bodyPr>
                  <a:lstStyle/>
                  <a:p>
                    <a:endParaRPr lang="en-IE"/>
                  </a:p>
                </p:txBody>
              </p:sp>
            </p:grpSp>
            <p:cxnSp>
              <p:nvCxnSpPr>
                <p:cNvPr id="378943" name="AutoShape 63"/>
                <p:cNvCxnSpPr>
                  <a:cxnSpLocks noChangeShapeType="1"/>
                  <a:stCxn id="378930" idx="0"/>
                  <a:endCxn id="378940" idx="0"/>
                </p:cNvCxnSpPr>
                <p:nvPr/>
              </p:nvCxnSpPr>
              <p:spPr bwMode="auto">
                <a:xfrm>
                  <a:off x="2993" y="1165"/>
                  <a:ext cx="0" cy="303"/>
                </a:xfrm>
                <a:prstGeom prst="straightConnector1">
                  <a:avLst/>
                </a:prstGeom>
                <a:noFill/>
                <a:ln w="25400">
                  <a:solidFill>
                    <a:schemeClr val="tx1"/>
                  </a:solidFill>
                  <a:round/>
                  <a:headEnd/>
                  <a:tailEnd type="triangle" w="med" len="med"/>
                </a:ln>
                <a:effectLst/>
              </p:spPr>
            </p:cxnSp>
            <p:sp>
              <p:nvSpPr>
                <p:cNvPr id="378944" name="Text Box 64"/>
                <p:cNvSpPr txBox="1">
                  <a:spLocks noChangeArrowheads="1"/>
                </p:cNvSpPr>
                <p:nvPr/>
              </p:nvSpPr>
              <p:spPr bwMode="auto">
                <a:xfrm>
                  <a:off x="2917" y="1842"/>
                  <a:ext cx="145" cy="577"/>
                </a:xfrm>
                <a:prstGeom prst="rect">
                  <a:avLst/>
                </a:prstGeom>
                <a:noFill/>
                <a:ln w="25400">
                  <a:noFill/>
                  <a:miter lim="800000"/>
                  <a:headEnd/>
                  <a:tailEnd/>
                </a:ln>
                <a:effectLst/>
              </p:spPr>
              <p:txBody>
                <a:bodyPr>
                  <a:spAutoFit/>
                </a:bodyPr>
                <a:lstStyle/>
                <a:p>
                  <a:pPr algn="l">
                    <a:spcBef>
                      <a:spcPct val="50000"/>
                    </a:spcBef>
                  </a:pPr>
                  <a:r>
                    <a:rPr lang="en-US" sz="1800" b="1">
                      <a:cs typeface="Times New Roman" pitchFamily="18" charset="0"/>
                    </a:rPr>
                    <a:t>.</a:t>
                  </a:r>
                  <a:br>
                    <a:rPr lang="en-US" sz="1800" b="1">
                      <a:cs typeface="Times New Roman" pitchFamily="18" charset="0"/>
                    </a:rPr>
                  </a:br>
                  <a:r>
                    <a:rPr lang="en-US" sz="1800" b="1">
                      <a:cs typeface="Times New Roman" pitchFamily="18" charset="0"/>
                    </a:rPr>
                    <a:t>.</a:t>
                  </a:r>
                </a:p>
              </p:txBody>
            </p:sp>
            <p:cxnSp>
              <p:nvCxnSpPr>
                <p:cNvPr id="378945" name="AutoShape 65"/>
                <p:cNvCxnSpPr>
                  <a:cxnSpLocks noChangeShapeType="1"/>
                  <a:stCxn id="378942" idx="0"/>
                  <a:endCxn id="378944" idx="0"/>
                </p:cNvCxnSpPr>
                <p:nvPr/>
              </p:nvCxnSpPr>
              <p:spPr bwMode="auto">
                <a:xfrm flipH="1">
                  <a:off x="2989" y="1631"/>
                  <a:ext cx="4" cy="211"/>
                </a:xfrm>
                <a:prstGeom prst="straightConnector1">
                  <a:avLst/>
                </a:prstGeom>
                <a:noFill/>
                <a:ln w="25400">
                  <a:solidFill>
                    <a:schemeClr val="tx1"/>
                  </a:solidFill>
                  <a:round/>
                  <a:headEnd/>
                  <a:tailEnd type="triangle" w="med" len="med"/>
                </a:ln>
                <a:effectLst/>
              </p:spPr>
            </p:cxnSp>
            <p:cxnSp>
              <p:nvCxnSpPr>
                <p:cNvPr id="378946" name="AutoShape 66"/>
                <p:cNvCxnSpPr>
                  <a:cxnSpLocks noChangeShapeType="1"/>
                  <a:stCxn id="378944" idx="2"/>
                  <a:endCxn id="378932" idx="4"/>
                </p:cNvCxnSpPr>
                <p:nvPr/>
              </p:nvCxnSpPr>
              <p:spPr bwMode="auto">
                <a:xfrm flipH="1">
                  <a:off x="2971" y="2227"/>
                  <a:ext cx="18" cy="173"/>
                </a:xfrm>
                <a:prstGeom prst="straightConnector1">
                  <a:avLst/>
                </a:prstGeom>
                <a:noFill/>
                <a:ln w="25400">
                  <a:solidFill>
                    <a:schemeClr val="tx1"/>
                  </a:solidFill>
                  <a:round/>
                  <a:headEnd/>
                  <a:tailEnd type="triangle" w="med" len="med"/>
                </a:ln>
                <a:effectLst/>
              </p:spPr>
            </p:cxnSp>
            <p:sp>
              <p:nvSpPr>
                <p:cNvPr id="378947" name="Rectangle 67"/>
                <p:cNvSpPr>
                  <a:spLocks noChangeArrowheads="1"/>
                </p:cNvSpPr>
                <p:nvPr/>
              </p:nvSpPr>
              <p:spPr bwMode="auto">
                <a:xfrm>
                  <a:off x="3576" y="1010"/>
                  <a:ext cx="503" cy="147"/>
                </a:xfrm>
                <a:prstGeom prst="rect">
                  <a:avLst/>
                </a:prstGeom>
                <a:solidFill>
                  <a:srgbClr val="99CCFF"/>
                </a:solidFill>
                <a:ln w="25400">
                  <a:solidFill>
                    <a:schemeClr val="tx1"/>
                  </a:solidFill>
                  <a:miter lim="800000"/>
                  <a:headEnd/>
                  <a:tailEnd/>
                </a:ln>
                <a:effectLst/>
              </p:spPr>
              <p:txBody>
                <a:bodyPr anchor="ctr">
                  <a:spAutoFit/>
                </a:bodyPr>
                <a:lstStyle/>
                <a:p>
                  <a:endParaRPr lang="en-IE"/>
                </a:p>
              </p:txBody>
            </p:sp>
            <p:sp>
              <p:nvSpPr>
                <p:cNvPr id="378948" name="Rectangle 68"/>
                <p:cNvSpPr>
                  <a:spLocks noChangeArrowheads="1"/>
                </p:cNvSpPr>
                <p:nvPr/>
              </p:nvSpPr>
              <p:spPr bwMode="auto">
                <a:xfrm>
                  <a:off x="3576" y="1468"/>
                  <a:ext cx="503" cy="147"/>
                </a:xfrm>
                <a:prstGeom prst="rect">
                  <a:avLst/>
                </a:prstGeom>
                <a:solidFill>
                  <a:srgbClr val="99CCFF"/>
                </a:solidFill>
                <a:ln w="25400">
                  <a:solidFill>
                    <a:schemeClr val="tx1"/>
                  </a:solidFill>
                  <a:miter lim="800000"/>
                  <a:headEnd/>
                  <a:tailEnd/>
                </a:ln>
                <a:effectLst/>
              </p:spPr>
              <p:txBody>
                <a:bodyPr anchor="ctr">
                  <a:spAutoFit/>
                </a:bodyPr>
                <a:lstStyle/>
                <a:p>
                  <a:endParaRPr lang="en-IE"/>
                </a:p>
              </p:txBody>
            </p:sp>
            <p:sp>
              <p:nvSpPr>
                <p:cNvPr id="378949" name="Rectangle 69"/>
                <p:cNvSpPr>
                  <a:spLocks noChangeArrowheads="1"/>
                </p:cNvSpPr>
                <p:nvPr/>
              </p:nvSpPr>
              <p:spPr bwMode="auto">
                <a:xfrm>
                  <a:off x="3575" y="2400"/>
                  <a:ext cx="504" cy="147"/>
                </a:xfrm>
                <a:prstGeom prst="rect">
                  <a:avLst/>
                </a:prstGeom>
                <a:solidFill>
                  <a:srgbClr val="99CCFF"/>
                </a:solidFill>
                <a:ln w="25400">
                  <a:solidFill>
                    <a:schemeClr val="tx1"/>
                  </a:solidFill>
                  <a:miter lim="800000"/>
                  <a:headEnd/>
                  <a:tailEnd/>
                </a:ln>
                <a:effectLst/>
              </p:spPr>
              <p:txBody>
                <a:bodyPr anchor="ctr">
                  <a:spAutoFit/>
                </a:bodyPr>
                <a:lstStyle/>
                <a:p>
                  <a:endParaRPr lang="en-IE"/>
                </a:p>
              </p:txBody>
            </p:sp>
            <p:cxnSp>
              <p:nvCxnSpPr>
                <p:cNvPr id="378959" name="AutoShape 79"/>
                <p:cNvCxnSpPr>
                  <a:cxnSpLocks noChangeShapeType="1"/>
                  <a:stCxn id="378947" idx="3"/>
                </p:cNvCxnSpPr>
                <p:nvPr/>
              </p:nvCxnSpPr>
              <p:spPr bwMode="auto">
                <a:xfrm flipV="1">
                  <a:off x="4079" y="1077"/>
                  <a:ext cx="802" cy="6"/>
                </a:xfrm>
                <a:prstGeom prst="straightConnector1">
                  <a:avLst/>
                </a:prstGeom>
                <a:noFill/>
                <a:ln w="25400">
                  <a:solidFill>
                    <a:schemeClr val="tx1"/>
                  </a:solidFill>
                  <a:round/>
                  <a:headEnd/>
                  <a:tailEnd type="triangle" w="med" len="med"/>
                </a:ln>
                <a:effectLst/>
              </p:spPr>
            </p:cxnSp>
            <p:cxnSp>
              <p:nvCxnSpPr>
                <p:cNvPr id="378960" name="AutoShape 80"/>
                <p:cNvCxnSpPr>
                  <a:cxnSpLocks noChangeShapeType="1"/>
                  <a:stCxn id="378948" idx="3"/>
                </p:cNvCxnSpPr>
                <p:nvPr/>
              </p:nvCxnSpPr>
              <p:spPr bwMode="auto">
                <a:xfrm>
                  <a:off x="4079" y="1542"/>
                  <a:ext cx="847" cy="17"/>
                </a:xfrm>
                <a:prstGeom prst="straightConnector1">
                  <a:avLst/>
                </a:prstGeom>
                <a:noFill/>
                <a:ln w="25400">
                  <a:solidFill>
                    <a:schemeClr val="tx1"/>
                  </a:solidFill>
                  <a:round/>
                  <a:headEnd/>
                  <a:tailEnd type="triangle" w="med" len="med"/>
                </a:ln>
                <a:effectLst/>
              </p:spPr>
            </p:cxnSp>
            <p:cxnSp>
              <p:nvCxnSpPr>
                <p:cNvPr id="378961" name="AutoShape 81"/>
                <p:cNvCxnSpPr>
                  <a:cxnSpLocks noChangeShapeType="1"/>
                  <a:stCxn id="378949" idx="3"/>
                </p:cNvCxnSpPr>
                <p:nvPr/>
              </p:nvCxnSpPr>
              <p:spPr bwMode="auto">
                <a:xfrm flipV="1">
                  <a:off x="4079" y="2465"/>
                  <a:ext cx="803" cy="8"/>
                </a:xfrm>
                <a:prstGeom prst="straightConnector1">
                  <a:avLst/>
                </a:prstGeom>
                <a:noFill/>
                <a:ln w="25400">
                  <a:solidFill>
                    <a:schemeClr val="tx1"/>
                  </a:solidFill>
                  <a:round/>
                  <a:headEnd/>
                  <a:tailEnd type="triangle" w="med" len="med"/>
                </a:ln>
                <a:effectLst/>
              </p:spPr>
            </p:cxnSp>
            <p:cxnSp>
              <p:nvCxnSpPr>
                <p:cNvPr id="378962" name="AutoShape 82"/>
                <p:cNvCxnSpPr>
                  <a:cxnSpLocks noChangeShapeType="1"/>
                  <a:stCxn id="378936" idx="1"/>
                  <a:endCxn id="378949" idx="1"/>
                </p:cNvCxnSpPr>
                <p:nvPr/>
              </p:nvCxnSpPr>
              <p:spPr bwMode="auto">
                <a:xfrm>
                  <a:off x="3332" y="2467"/>
                  <a:ext cx="235" cy="6"/>
                </a:xfrm>
                <a:prstGeom prst="straightConnector1">
                  <a:avLst/>
                </a:prstGeom>
                <a:noFill/>
                <a:ln w="25400">
                  <a:solidFill>
                    <a:schemeClr val="tx1"/>
                  </a:solidFill>
                  <a:round/>
                  <a:headEnd/>
                  <a:tailEnd type="triangle" w="med" len="med"/>
                </a:ln>
                <a:effectLst/>
              </p:spPr>
            </p:cxnSp>
            <p:cxnSp>
              <p:nvCxnSpPr>
                <p:cNvPr id="378963" name="AutoShape 83"/>
                <p:cNvCxnSpPr>
                  <a:cxnSpLocks noChangeShapeType="1"/>
                  <a:stCxn id="378942" idx="1"/>
                  <a:endCxn id="378948" idx="1"/>
                </p:cNvCxnSpPr>
                <p:nvPr/>
              </p:nvCxnSpPr>
              <p:spPr bwMode="auto">
                <a:xfrm flipV="1">
                  <a:off x="3333" y="1542"/>
                  <a:ext cx="235" cy="1"/>
                </a:xfrm>
                <a:prstGeom prst="straightConnector1">
                  <a:avLst/>
                </a:prstGeom>
                <a:noFill/>
                <a:ln w="25400">
                  <a:solidFill>
                    <a:schemeClr val="tx1"/>
                  </a:solidFill>
                  <a:round/>
                  <a:headEnd/>
                  <a:tailEnd type="triangle" w="med" len="med"/>
                </a:ln>
                <a:effectLst/>
              </p:spPr>
            </p:cxnSp>
            <p:cxnSp>
              <p:nvCxnSpPr>
                <p:cNvPr id="378964" name="AutoShape 84"/>
                <p:cNvCxnSpPr>
                  <a:cxnSpLocks noChangeShapeType="1"/>
                  <a:stCxn id="378930" idx="1"/>
                  <a:endCxn id="378947" idx="1"/>
                </p:cNvCxnSpPr>
                <p:nvPr/>
              </p:nvCxnSpPr>
              <p:spPr bwMode="auto">
                <a:xfrm>
                  <a:off x="3333" y="1077"/>
                  <a:ext cx="235" cy="6"/>
                </a:xfrm>
                <a:prstGeom prst="straightConnector1">
                  <a:avLst/>
                </a:prstGeom>
                <a:noFill/>
                <a:ln w="25400">
                  <a:solidFill>
                    <a:schemeClr val="tx1"/>
                  </a:solidFill>
                  <a:round/>
                  <a:headEnd/>
                  <a:tailEnd type="triangle" w="med" len="med"/>
                </a:ln>
                <a:effectLst/>
              </p:spPr>
            </p:cxnSp>
            <p:sp>
              <p:nvSpPr>
                <p:cNvPr id="378968" name="Rectangle 88"/>
                <p:cNvSpPr>
                  <a:spLocks noChangeArrowheads="1"/>
                </p:cNvSpPr>
                <p:nvPr/>
              </p:nvSpPr>
              <p:spPr bwMode="auto">
                <a:xfrm>
                  <a:off x="2724" y="2784"/>
                  <a:ext cx="504" cy="147"/>
                </a:xfrm>
                <a:prstGeom prst="rect">
                  <a:avLst/>
                </a:prstGeom>
                <a:solidFill>
                  <a:srgbClr val="99CCFF"/>
                </a:solidFill>
                <a:ln w="25400">
                  <a:solidFill>
                    <a:schemeClr val="tx1"/>
                  </a:solidFill>
                  <a:miter lim="800000"/>
                  <a:headEnd/>
                  <a:tailEnd/>
                </a:ln>
                <a:effectLst/>
              </p:spPr>
              <p:txBody>
                <a:bodyPr anchor="ctr">
                  <a:spAutoFit/>
                </a:bodyPr>
                <a:lstStyle/>
                <a:p>
                  <a:endParaRPr lang="en-IE"/>
                </a:p>
              </p:txBody>
            </p:sp>
            <p:cxnSp>
              <p:nvCxnSpPr>
                <p:cNvPr id="378969" name="AutoShape 89"/>
                <p:cNvCxnSpPr>
                  <a:cxnSpLocks noChangeShapeType="1"/>
                  <a:stCxn id="378932" idx="2"/>
                  <a:endCxn id="378968" idx="0"/>
                </p:cNvCxnSpPr>
                <p:nvPr/>
              </p:nvCxnSpPr>
              <p:spPr bwMode="auto">
                <a:xfrm>
                  <a:off x="2971" y="2547"/>
                  <a:ext cx="5" cy="230"/>
                </a:xfrm>
                <a:prstGeom prst="straightConnector1">
                  <a:avLst/>
                </a:prstGeom>
                <a:noFill/>
                <a:ln w="25400">
                  <a:solidFill>
                    <a:schemeClr val="tx1"/>
                  </a:solidFill>
                  <a:round/>
                  <a:headEnd/>
                  <a:tailEnd type="triangle" w="med" len="med"/>
                </a:ln>
                <a:effectLst/>
              </p:spPr>
            </p:cxnSp>
            <p:cxnSp>
              <p:nvCxnSpPr>
                <p:cNvPr id="378970" name="AutoShape 90"/>
                <p:cNvCxnSpPr>
                  <a:cxnSpLocks noChangeShapeType="1"/>
                  <a:stCxn id="378968" idx="2"/>
                </p:cNvCxnSpPr>
                <p:nvPr/>
              </p:nvCxnSpPr>
              <p:spPr bwMode="auto">
                <a:xfrm flipH="1">
                  <a:off x="2869" y="2931"/>
                  <a:ext cx="107" cy="200"/>
                </a:xfrm>
                <a:prstGeom prst="straightConnector1">
                  <a:avLst/>
                </a:prstGeom>
                <a:noFill/>
                <a:ln w="25400">
                  <a:solidFill>
                    <a:schemeClr val="tx1"/>
                  </a:solidFill>
                  <a:round/>
                  <a:headEnd/>
                  <a:tailEnd type="triangle" w="med" len="med"/>
                </a:ln>
                <a:effectLst/>
              </p:spPr>
            </p:cxnSp>
            <p:cxnSp>
              <p:nvCxnSpPr>
                <p:cNvPr id="378971" name="AutoShape 91"/>
                <p:cNvCxnSpPr>
                  <a:cxnSpLocks noChangeShapeType="1"/>
                  <a:stCxn id="378924" idx="4"/>
                  <a:endCxn id="378926" idx="4"/>
                </p:cNvCxnSpPr>
                <p:nvPr/>
              </p:nvCxnSpPr>
              <p:spPr bwMode="auto">
                <a:xfrm flipH="1">
                  <a:off x="2972" y="802"/>
                  <a:ext cx="4" cy="208"/>
                </a:xfrm>
                <a:prstGeom prst="straightConnector1">
                  <a:avLst/>
                </a:prstGeom>
                <a:noFill/>
                <a:ln w="25400">
                  <a:solidFill>
                    <a:schemeClr val="tx1"/>
                  </a:solidFill>
                  <a:round/>
                  <a:headEnd/>
                  <a:tailEnd type="triangle" w="med" len="med"/>
                </a:ln>
                <a:effectLst/>
              </p:spPr>
            </p:cxnSp>
            <p:sp>
              <p:nvSpPr>
                <p:cNvPr id="378972" name="Oval 92"/>
                <p:cNvSpPr>
                  <a:spLocks noChangeArrowheads="1"/>
                </p:cNvSpPr>
                <p:nvPr/>
              </p:nvSpPr>
              <p:spPr bwMode="auto">
                <a:xfrm>
                  <a:off x="2903" y="3482"/>
                  <a:ext cx="137" cy="137"/>
                </a:xfrm>
                <a:prstGeom prst="ellipse">
                  <a:avLst/>
                </a:prstGeom>
                <a:noFill/>
                <a:ln w="25400">
                  <a:solidFill>
                    <a:schemeClr val="tx1"/>
                  </a:solidFill>
                  <a:round/>
                  <a:headEnd/>
                  <a:tailEnd/>
                </a:ln>
                <a:effectLst/>
              </p:spPr>
              <p:txBody>
                <a:bodyPr wrap="none" anchor="ctr">
                  <a:spAutoFit/>
                </a:bodyPr>
                <a:lstStyle/>
                <a:p>
                  <a:endParaRPr lang="en-IE"/>
                </a:p>
              </p:txBody>
            </p:sp>
            <p:cxnSp>
              <p:nvCxnSpPr>
                <p:cNvPr id="378973" name="AutoShape 93"/>
                <p:cNvCxnSpPr>
                  <a:cxnSpLocks noChangeShapeType="1"/>
                  <a:endCxn id="378972" idx="0"/>
                </p:cNvCxnSpPr>
                <p:nvPr/>
              </p:nvCxnSpPr>
              <p:spPr bwMode="auto">
                <a:xfrm>
                  <a:off x="2869" y="3344"/>
                  <a:ext cx="102" cy="138"/>
                </a:xfrm>
                <a:prstGeom prst="straightConnector1">
                  <a:avLst/>
                </a:prstGeom>
                <a:noFill/>
                <a:ln w="25400">
                  <a:solidFill>
                    <a:schemeClr val="tx1"/>
                  </a:solidFill>
                  <a:round/>
                  <a:headEnd/>
                  <a:tailEnd type="triangle" w="med" len="med"/>
                </a:ln>
                <a:effectLst/>
              </p:spPr>
            </p:cxnSp>
            <p:cxnSp>
              <p:nvCxnSpPr>
                <p:cNvPr id="378974" name="AutoShape 94"/>
                <p:cNvCxnSpPr>
                  <a:cxnSpLocks noChangeShapeType="1"/>
                </p:cNvCxnSpPr>
                <p:nvPr/>
              </p:nvCxnSpPr>
              <p:spPr bwMode="auto">
                <a:xfrm flipH="1">
                  <a:off x="2977" y="2466"/>
                  <a:ext cx="1911" cy="867"/>
                </a:xfrm>
                <a:prstGeom prst="bentConnector3">
                  <a:avLst>
                    <a:gd name="adj1" fmla="val -7644"/>
                  </a:avLst>
                </a:prstGeom>
                <a:noFill/>
                <a:ln w="25400">
                  <a:solidFill>
                    <a:schemeClr val="tx1"/>
                  </a:solidFill>
                  <a:miter lim="800000"/>
                  <a:headEnd/>
                  <a:tailEnd type="triangle" w="med" len="med"/>
                </a:ln>
                <a:effectLst/>
              </p:spPr>
            </p:cxnSp>
            <p:cxnSp>
              <p:nvCxnSpPr>
                <p:cNvPr id="378975" name="AutoShape 95"/>
                <p:cNvCxnSpPr>
                  <a:cxnSpLocks noChangeShapeType="1"/>
                </p:cNvCxnSpPr>
                <p:nvPr/>
              </p:nvCxnSpPr>
              <p:spPr bwMode="auto">
                <a:xfrm>
                  <a:off x="4889" y="1542"/>
                  <a:ext cx="147" cy="1756"/>
                </a:xfrm>
                <a:prstGeom prst="bentConnector2">
                  <a:avLst/>
                </a:prstGeom>
                <a:noFill/>
                <a:ln w="25400">
                  <a:solidFill>
                    <a:schemeClr val="tx1"/>
                  </a:solidFill>
                  <a:miter lim="800000"/>
                  <a:headEnd/>
                  <a:tailEnd/>
                </a:ln>
                <a:effectLst/>
              </p:spPr>
            </p:cxnSp>
            <p:cxnSp>
              <p:nvCxnSpPr>
                <p:cNvPr id="378976" name="AutoShape 96"/>
                <p:cNvCxnSpPr>
                  <a:cxnSpLocks noChangeShapeType="1"/>
                </p:cNvCxnSpPr>
                <p:nvPr/>
              </p:nvCxnSpPr>
              <p:spPr bwMode="auto">
                <a:xfrm>
                  <a:off x="4889" y="1085"/>
                  <a:ext cx="147" cy="1142"/>
                </a:xfrm>
                <a:prstGeom prst="bentConnector2">
                  <a:avLst/>
                </a:prstGeom>
                <a:noFill/>
                <a:ln w="25400">
                  <a:solidFill>
                    <a:schemeClr val="tx1"/>
                  </a:solidFill>
                  <a:miter lim="800000"/>
                  <a:headEnd/>
                  <a:tailEnd/>
                </a:ln>
                <a:effectLst/>
              </p:spPr>
            </p:cxnSp>
            <p:sp>
              <p:nvSpPr>
                <p:cNvPr id="378977" name="Text Box 97"/>
                <p:cNvSpPr txBox="1">
                  <a:spLocks noChangeArrowheads="1"/>
                </p:cNvSpPr>
                <p:nvPr/>
              </p:nvSpPr>
              <p:spPr bwMode="auto">
                <a:xfrm>
                  <a:off x="3332" y="911"/>
                  <a:ext cx="188"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T</a:t>
                  </a:r>
                </a:p>
              </p:txBody>
            </p:sp>
            <p:sp>
              <p:nvSpPr>
                <p:cNvPr id="378978" name="Text Box 98"/>
                <p:cNvSpPr txBox="1">
                  <a:spLocks noChangeArrowheads="1"/>
                </p:cNvSpPr>
                <p:nvPr/>
              </p:nvSpPr>
              <p:spPr bwMode="auto">
                <a:xfrm>
                  <a:off x="3334" y="1367"/>
                  <a:ext cx="188"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T</a:t>
                  </a:r>
                </a:p>
              </p:txBody>
            </p:sp>
            <p:sp>
              <p:nvSpPr>
                <p:cNvPr id="378979" name="Text Box 99"/>
                <p:cNvSpPr txBox="1">
                  <a:spLocks noChangeArrowheads="1"/>
                </p:cNvSpPr>
                <p:nvPr/>
              </p:nvSpPr>
              <p:spPr bwMode="auto">
                <a:xfrm>
                  <a:off x="3332" y="2302"/>
                  <a:ext cx="188"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T</a:t>
                  </a:r>
                </a:p>
              </p:txBody>
            </p:sp>
            <p:sp>
              <p:nvSpPr>
                <p:cNvPr id="378980" name="Text Box 100"/>
                <p:cNvSpPr txBox="1">
                  <a:spLocks noChangeArrowheads="1"/>
                </p:cNvSpPr>
                <p:nvPr/>
              </p:nvSpPr>
              <p:spPr bwMode="auto">
                <a:xfrm>
                  <a:off x="2993" y="1201"/>
                  <a:ext cx="181"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F</a:t>
                  </a:r>
                </a:p>
              </p:txBody>
            </p:sp>
            <p:sp>
              <p:nvSpPr>
                <p:cNvPr id="378981" name="Text Box 101"/>
                <p:cNvSpPr txBox="1">
                  <a:spLocks noChangeArrowheads="1"/>
                </p:cNvSpPr>
                <p:nvPr/>
              </p:nvSpPr>
              <p:spPr bwMode="auto">
                <a:xfrm>
                  <a:off x="2993" y="1623"/>
                  <a:ext cx="179" cy="212"/>
                </a:xfrm>
                <a:prstGeom prst="rect">
                  <a:avLst/>
                </a:prstGeom>
                <a:noFill/>
                <a:ln w="25400">
                  <a:noFill/>
                  <a:miter lim="800000"/>
                  <a:headEnd/>
                  <a:tailEnd/>
                </a:ln>
                <a:effectLst/>
              </p:spPr>
              <p:txBody>
                <a:bodyPr>
                  <a:spAutoFit/>
                </a:bodyPr>
                <a:lstStyle/>
                <a:p>
                  <a:pPr algn="l">
                    <a:spcBef>
                      <a:spcPct val="50000"/>
                    </a:spcBef>
                  </a:pPr>
                  <a:r>
                    <a:rPr lang="en-US" sz="1600">
                      <a:cs typeface="Times New Roman" pitchFamily="18" charset="0"/>
                    </a:rPr>
                    <a:t>F</a:t>
                  </a:r>
                </a:p>
              </p:txBody>
            </p:sp>
            <p:sp>
              <p:nvSpPr>
                <p:cNvPr id="378982" name="Text Box 102"/>
                <p:cNvSpPr txBox="1">
                  <a:spLocks noChangeArrowheads="1"/>
                </p:cNvSpPr>
                <p:nvPr/>
              </p:nvSpPr>
              <p:spPr bwMode="auto">
                <a:xfrm>
                  <a:off x="2989" y="2539"/>
                  <a:ext cx="181" cy="212"/>
                </a:xfrm>
                <a:prstGeom prst="rect">
                  <a:avLst/>
                </a:prstGeom>
                <a:noFill/>
                <a:ln w="25400">
                  <a:noFill/>
                  <a:miter lim="800000"/>
                  <a:headEnd/>
                  <a:tailEnd/>
                </a:ln>
                <a:effectLst/>
              </p:spPr>
              <p:txBody>
                <a:bodyPr wrap="none">
                  <a:spAutoFit/>
                </a:bodyPr>
                <a:lstStyle/>
                <a:p>
                  <a:pPr algn="l">
                    <a:spcBef>
                      <a:spcPct val="50000"/>
                    </a:spcBef>
                  </a:pPr>
                  <a:r>
                    <a:rPr lang="en-US" sz="1600">
                      <a:cs typeface="Times New Roman" pitchFamily="18" charset="0"/>
                    </a:rPr>
                    <a:t>F</a:t>
                  </a:r>
                </a:p>
              </p:txBody>
            </p:sp>
          </p:grpSp>
          <p:grpSp>
            <p:nvGrpSpPr>
              <p:cNvPr id="15" name="Group 103"/>
              <p:cNvGrpSpPr>
                <a:grpSpLocks/>
              </p:cNvGrpSpPr>
              <p:nvPr/>
            </p:nvGrpSpPr>
            <p:grpSpPr bwMode="auto">
              <a:xfrm>
                <a:off x="432" y="531"/>
                <a:ext cx="4896" cy="3119"/>
                <a:chOff x="432" y="531"/>
                <a:chExt cx="4896" cy="3119"/>
              </a:xfrm>
            </p:grpSpPr>
            <p:sp>
              <p:nvSpPr>
                <p:cNvPr id="378984" name="Rectangle 104"/>
                <p:cNvSpPr>
                  <a:spLocks noChangeArrowheads="1"/>
                </p:cNvSpPr>
                <p:nvPr/>
              </p:nvSpPr>
              <p:spPr bwMode="auto">
                <a:xfrm>
                  <a:off x="432" y="762"/>
                  <a:ext cx="2128" cy="1351"/>
                </a:xfrm>
                <a:prstGeom prst="rect">
                  <a:avLst/>
                </a:prstGeom>
                <a:noFill/>
                <a:ln w="25400">
                  <a:solidFill>
                    <a:schemeClr val="tx1"/>
                  </a:solidFill>
                  <a:miter lim="800000"/>
                  <a:headEnd/>
                  <a:tailEnd/>
                </a:ln>
                <a:effectLst/>
              </p:spPr>
              <p:txBody>
                <a:bodyPr wrap="none" anchor="ctr">
                  <a:spAutoFit/>
                </a:bodyPr>
                <a:lstStyle/>
                <a:p>
                  <a:endParaRPr lang="en-IE"/>
                </a:p>
              </p:txBody>
            </p:sp>
            <p:sp>
              <p:nvSpPr>
                <p:cNvPr id="378985" name="Rectangle 105"/>
                <p:cNvSpPr>
                  <a:spLocks noChangeArrowheads="1"/>
                </p:cNvSpPr>
                <p:nvPr/>
              </p:nvSpPr>
              <p:spPr bwMode="auto">
                <a:xfrm>
                  <a:off x="432" y="2113"/>
                  <a:ext cx="2128" cy="1393"/>
                </a:xfrm>
                <a:prstGeom prst="rect">
                  <a:avLst/>
                </a:prstGeom>
                <a:noFill/>
                <a:ln w="25400">
                  <a:solidFill>
                    <a:schemeClr val="tx1"/>
                  </a:solidFill>
                  <a:miter lim="800000"/>
                  <a:headEnd/>
                  <a:tailEnd/>
                </a:ln>
                <a:effectLst/>
              </p:spPr>
              <p:txBody>
                <a:bodyPr anchor="ctr">
                  <a:spAutoFit/>
                </a:bodyPr>
                <a:lstStyle/>
                <a:p>
                  <a:endParaRPr lang="en-IE"/>
                </a:p>
              </p:txBody>
            </p:sp>
            <p:sp>
              <p:nvSpPr>
                <p:cNvPr id="378986" name="Rectangle 106"/>
                <p:cNvSpPr>
                  <a:spLocks noChangeArrowheads="1"/>
                </p:cNvSpPr>
                <p:nvPr/>
              </p:nvSpPr>
              <p:spPr bwMode="auto">
                <a:xfrm>
                  <a:off x="2560" y="531"/>
                  <a:ext cx="2768" cy="3119"/>
                </a:xfrm>
                <a:prstGeom prst="rect">
                  <a:avLst/>
                </a:prstGeom>
                <a:noFill/>
                <a:ln w="25400">
                  <a:solidFill>
                    <a:schemeClr val="tx1"/>
                  </a:solidFill>
                  <a:miter lim="800000"/>
                  <a:headEnd/>
                  <a:tailEnd/>
                </a:ln>
                <a:effectLst/>
              </p:spPr>
              <p:txBody>
                <a:bodyPr wrap="none" anchor="ctr">
                  <a:spAutoFit/>
                </a:bodyPr>
                <a:lstStyle/>
                <a:p>
                  <a:endParaRPr lang="en-IE"/>
                </a:p>
              </p:txBody>
            </p:sp>
          </p:grpSp>
        </p:grpSp>
        <p:sp>
          <p:nvSpPr>
            <p:cNvPr id="378987" name="Text Box 107"/>
            <p:cNvSpPr txBox="1">
              <a:spLocks noChangeArrowheads="1"/>
            </p:cNvSpPr>
            <p:nvPr/>
          </p:nvSpPr>
          <p:spPr bwMode="auto">
            <a:xfrm>
              <a:off x="2917" y="1955"/>
              <a:ext cx="148" cy="231"/>
            </a:xfrm>
            <a:prstGeom prst="rect">
              <a:avLst/>
            </a:prstGeom>
            <a:noFill/>
            <a:ln w="25400">
              <a:noFill/>
              <a:miter lim="800000"/>
              <a:headEnd/>
              <a:tailEnd/>
            </a:ln>
            <a:effectLst/>
          </p:spPr>
          <p:txBody>
            <a:bodyPr wrap="none">
              <a:spAutoFit/>
            </a:bodyPr>
            <a:lstStyle/>
            <a:p>
              <a:pPr algn="l">
                <a:spcBef>
                  <a:spcPct val="50000"/>
                </a:spcBef>
              </a:pPr>
              <a:r>
                <a:rPr lang="en-US" sz="1800" b="1">
                  <a:cs typeface="Times New Roman" pitchFamily="18" charset="0"/>
                </a:rPr>
                <a:t>.</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rgbClr val="FF3300"/>
                </a:solidFill>
                <a:latin typeface="Courier New" pitchFamily="49" charset="0"/>
                <a:cs typeface="Times New Roman" pitchFamily="18" charset="0"/>
              </a:rPr>
              <a:t>Example</a:t>
            </a:r>
            <a:endParaRPr lang="en-IE" dirty="0"/>
          </a:p>
        </p:txBody>
      </p:sp>
      <p:sp>
        <p:nvSpPr>
          <p:cNvPr id="6" name="Content Placeholder 5"/>
          <p:cNvSpPr>
            <a:spLocks noGrp="1"/>
          </p:cNvSpPr>
          <p:nvPr>
            <p:ph idx="1"/>
          </p:nvPr>
        </p:nvSpPr>
        <p:spPr/>
        <p:txBody>
          <a:bodyPr/>
          <a:lstStyle/>
          <a:p>
            <a:pPr>
              <a:spcBef>
                <a:spcPct val="50000"/>
              </a:spcBef>
              <a:buNone/>
            </a:pPr>
            <a:r>
              <a:rPr lang="en-US" b="1" dirty="0" smtClean="0">
                <a:solidFill>
                  <a:srgbClr val="FF3300"/>
                </a:solidFill>
                <a:latin typeface="Courier New" pitchFamily="49" charset="0"/>
                <a:cs typeface="Times New Roman" pitchFamily="18" charset="0"/>
              </a:rPr>
              <a:t> </a:t>
            </a:r>
            <a:r>
              <a:rPr lang="en-US" b="1" dirty="0" smtClean="0">
                <a:latin typeface="Courier New" pitchFamily="49" charset="0"/>
                <a:cs typeface="Times New Roman" pitchFamily="18" charset="0"/>
              </a:rPr>
              <a:t>Write a program to determine the grade a student gets for a test score</a:t>
            </a:r>
          </a:p>
          <a:p>
            <a:endParaRPr lang="en-IE" dirty="0"/>
          </a:p>
        </p:txBody>
      </p:sp>
      <p:graphicFrame>
        <p:nvGraphicFramePr>
          <p:cNvPr id="7" name="Table 6"/>
          <p:cNvGraphicFramePr>
            <a:graphicFrameLocks noGrp="1"/>
          </p:cNvGraphicFramePr>
          <p:nvPr/>
        </p:nvGraphicFramePr>
        <p:xfrm>
          <a:off x="1524000" y="3472410"/>
          <a:ext cx="6096000" cy="2194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31237">
                <a:tc>
                  <a:txBody>
                    <a:bodyPr/>
                    <a:lstStyle/>
                    <a:p>
                      <a:r>
                        <a:rPr lang="en-IE" dirty="0" smtClean="0"/>
                        <a:t>Score</a:t>
                      </a:r>
                      <a:endParaRPr lang="en-IE" dirty="0"/>
                    </a:p>
                  </a:txBody>
                  <a:tcPr/>
                </a:tc>
                <a:tc>
                  <a:txBody>
                    <a:bodyPr/>
                    <a:lstStyle/>
                    <a:p>
                      <a:r>
                        <a:rPr lang="en-IE" dirty="0" smtClean="0"/>
                        <a:t>Grade</a:t>
                      </a:r>
                      <a:endParaRPr lang="en-IE" dirty="0"/>
                    </a:p>
                  </a:txBody>
                  <a:tcPr/>
                </a:tc>
                <a:extLst>
                  <a:ext uri="{0D108BD9-81ED-4DB2-BD59-A6C34878D82A}">
                    <a16:rowId xmlns:a16="http://schemas.microsoft.com/office/drawing/2014/main" val="10000"/>
                  </a:ext>
                </a:extLst>
              </a:tr>
              <a:tr h="331237">
                <a:tc>
                  <a:txBody>
                    <a:bodyPr/>
                    <a:lstStyle/>
                    <a:p>
                      <a:r>
                        <a:rPr lang="en-IE" dirty="0" smtClean="0"/>
                        <a:t>90- 100</a:t>
                      </a:r>
                      <a:endParaRPr lang="en-IE" dirty="0"/>
                    </a:p>
                  </a:txBody>
                  <a:tcPr/>
                </a:tc>
                <a:tc>
                  <a:txBody>
                    <a:bodyPr/>
                    <a:lstStyle/>
                    <a:p>
                      <a:r>
                        <a:rPr lang="en-IE" dirty="0" smtClean="0"/>
                        <a:t>A</a:t>
                      </a:r>
                      <a:endParaRPr lang="en-IE" dirty="0"/>
                    </a:p>
                  </a:txBody>
                  <a:tcPr/>
                </a:tc>
                <a:extLst>
                  <a:ext uri="{0D108BD9-81ED-4DB2-BD59-A6C34878D82A}">
                    <a16:rowId xmlns:a16="http://schemas.microsoft.com/office/drawing/2014/main" val="10001"/>
                  </a:ext>
                </a:extLst>
              </a:tr>
              <a:tr h="331237">
                <a:tc>
                  <a:txBody>
                    <a:bodyPr/>
                    <a:lstStyle/>
                    <a:p>
                      <a:r>
                        <a:rPr lang="en-IE" dirty="0" smtClean="0"/>
                        <a:t>80-90</a:t>
                      </a:r>
                      <a:endParaRPr lang="en-IE" dirty="0"/>
                    </a:p>
                  </a:txBody>
                  <a:tcPr/>
                </a:tc>
                <a:tc>
                  <a:txBody>
                    <a:bodyPr/>
                    <a:lstStyle/>
                    <a:p>
                      <a:r>
                        <a:rPr lang="en-IE" dirty="0" smtClean="0"/>
                        <a:t>B</a:t>
                      </a:r>
                      <a:endParaRPr lang="en-IE" dirty="0"/>
                    </a:p>
                  </a:txBody>
                  <a:tcPr/>
                </a:tc>
                <a:extLst>
                  <a:ext uri="{0D108BD9-81ED-4DB2-BD59-A6C34878D82A}">
                    <a16:rowId xmlns:a16="http://schemas.microsoft.com/office/drawing/2014/main" val="10002"/>
                  </a:ext>
                </a:extLst>
              </a:tr>
              <a:tr h="331237">
                <a:tc>
                  <a:txBody>
                    <a:bodyPr/>
                    <a:lstStyle/>
                    <a:p>
                      <a:r>
                        <a:rPr lang="en-IE" dirty="0" smtClean="0"/>
                        <a:t>70-80</a:t>
                      </a:r>
                      <a:endParaRPr lang="en-IE" dirty="0"/>
                    </a:p>
                  </a:txBody>
                  <a:tcPr/>
                </a:tc>
                <a:tc>
                  <a:txBody>
                    <a:bodyPr/>
                    <a:lstStyle/>
                    <a:p>
                      <a:r>
                        <a:rPr lang="en-IE" dirty="0" smtClean="0"/>
                        <a:t>C</a:t>
                      </a:r>
                      <a:endParaRPr lang="en-IE" dirty="0"/>
                    </a:p>
                  </a:txBody>
                  <a:tcPr/>
                </a:tc>
                <a:extLst>
                  <a:ext uri="{0D108BD9-81ED-4DB2-BD59-A6C34878D82A}">
                    <a16:rowId xmlns:a16="http://schemas.microsoft.com/office/drawing/2014/main" val="10003"/>
                  </a:ext>
                </a:extLst>
              </a:tr>
              <a:tr h="331237">
                <a:tc>
                  <a:txBody>
                    <a:bodyPr/>
                    <a:lstStyle/>
                    <a:p>
                      <a:r>
                        <a:rPr lang="en-IE" dirty="0" smtClean="0"/>
                        <a:t>60-70</a:t>
                      </a:r>
                      <a:endParaRPr lang="en-IE" dirty="0"/>
                    </a:p>
                  </a:txBody>
                  <a:tcPr/>
                </a:tc>
                <a:tc>
                  <a:txBody>
                    <a:bodyPr/>
                    <a:lstStyle/>
                    <a:p>
                      <a:r>
                        <a:rPr lang="en-IE" dirty="0" smtClean="0"/>
                        <a:t>D</a:t>
                      </a:r>
                      <a:endParaRPr lang="en-IE" dirty="0"/>
                    </a:p>
                  </a:txBody>
                  <a:tcPr/>
                </a:tc>
                <a:extLst>
                  <a:ext uri="{0D108BD9-81ED-4DB2-BD59-A6C34878D82A}">
                    <a16:rowId xmlns:a16="http://schemas.microsoft.com/office/drawing/2014/main" val="10004"/>
                  </a:ext>
                </a:extLst>
              </a:tr>
              <a:tr h="331237">
                <a:tc>
                  <a:txBody>
                    <a:bodyPr/>
                    <a:lstStyle/>
                    <a:p>
                      <a:r>
                        <a:rPr lang="en-IE" dirty="0" smtClean="0"/>
                        <a:t>&lt;60</a:t>
                      </a:r>
                      <a:endParaRPr lang="en-IE" dirty="0"/>
                    </a:p>
                  </a:txBody>
                  <a:tcPr/>
                </a:tc>
                <a:tc>
                  <a:txBody>
                    <a:bodyPr/>
                    <a:lstStyle/>
                    <a:p>
                      <a:r>
                        <a:rPr lang="en-IE" dirty="0" smtClean="0"/>
                        <a:t>F</a:t>
                      </a:r>
                      <a:endParaRPr lang="en-IE"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69D0759-FDD0-4EFE-A8D8-74C766963524}" type="slidenum">
              <a:rPr lang="en-US"/>
              <a:pPr/>
              <a:t>15</a:t>
            </a:fld>
            <a:endParaRPr lang="en-US"/>
          </a:p>
        </p:txBody>
      </p:sp>
      <p:sp>
        <p:nvSpPr>
          <p:cNvPr id="370690" name="Rectangle 2"/>
          <p:cNvSpPr>
            <a:spLocks noGrp="1" noChangeArrowheads="1"/>
          </p:cNvSpPr>
          <p:nvPr>
            <p:ph type="title"/>
          </p:nvPr>
        </p:nvSpPr>
        <p:spPr/>
        <p:txBody>
          <a:bodyPr/>
          <a:lstStyle/>
          <a:p>
            <a:r>
              <a:rPr lang="en-US"/>
              <a:t>Nested</a:t>
            </a:r>
            <a:r>
              <a:rPr lang="en-US">
                <a:latin typeface="Courier New" pitchFamily="49" charset="0"/>
              </a:rPr>
              <a:t> if/else</a:t>
            </a:r>
            <a:r>
              <a:rPr lang="en-US"/>
              <a:t> Statements</a:t>
            </a:r>
          </a:p>
        </p:txBody>
      </p:sp>
      <p:sp>
        <p:nvSpPr>
          <p:cNvPr id="370691" name="Text Box 3"/>
          <p:cNvSpPr txBox="1">
            <a:spLocks noChangeArrowheads="1"/>
          </p:cNvSpPr>
          <p:nvPr/>
        </p:nvSpPr>
        <p:spPr bwMode="auto">
          <a:xfrm>
            <a:off x="683568" y="1600200"/>
            <a:ext cx="8003232" cy="4379913"/>
          </a:xfrm>
          <a:prstGeom prst="rect">
            <a:avLst/>
          </a:prstGeom>
          <a:noFill/>
          <a:ln w="9525">
            <a:solidFill>
              <a:schemeClr val="bg2"/>
            </a:solidFill>
            <a:miter lim="800000"/>
            <a:headEnd/>
            <a:tailEnd/>
          </a:ln>
          <a:effectLst/>
        </p:spPr>
        <p:txBody>
          <a:bodyPr wrap="square">
            <a:spAutoFit/>
          </a:bodyPr>
          <a:lstStyle/>
          <a:p>
            <a:pPr algn="l" eaLnBrk="1" hangingPunct="1">
              <a:spcBef>
                <a:spcPct val="50000"/>
              </a:spcBef>
            </a:pPr>
            <a:r>
              <a:rPr lang="en-US" sz="1600" b="1" dirty="0">
                <a:solidFill>
                  <a:schemeClr val="accent2"/>
                </a:solidFill>
                <a:latin typeface="Courier New" pitchFamily="49" charset="0"/>
                <a:cs typeface="Times New Roman" pitchFamily="18" charset="0"/>
              </a:rPr>
              <a:t>if </a:t>
            </a:r>
            <a:r>
              <a:rPr lang="en-US" sz="1600" b="1" dirty="0">
                <a:latin typeface="Courier New" pitchFamily="49" charset="0"/>
                <a:cs typeface="Times New Roman" pitchFamily="18" charset="0"/>
              </a:rPr>
              <a:t>(</a:t>
            </a:r>
            <a:r>
              <a:rPr lang="en-US" sz="1600" b="1" dirty="0" err="1">
                <a:latin typeface="Courier New" pitchFamily="49" charset="0"/>
                <a:cs typeface="Times New Roman" pitchFamily="18" charset="0"/>
              </a:rPr>
              <a:t>studentGrade</a:t>
            </a:r>
            <a:r>
              <a:rPr lang="en-US" sz="1600" b="1" dirty="0">
                <a:latin typeface="Courier New" pitchFamily="49" charset="0"/>
                <a:cs typeface="Times New Roman" pitchFamily="18" charset="0"/>
              </a:rPr>
              <a:t> &gt;= 90)</a:t>
            </a:r>
          </a:p>
          <a:p>
            <a:pPr algn="l" eaLnBrk="1" hangingPunct="1">
              <a:spcBef>
                <a:spcPct val="50000"/>
              </a:spcBef>
            </a:pPr>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Console.WriteLine</a:t>
            </a:r>
            <a:r>
              <a:rPr lang="en-US" sz="1600" b="1" dirty="0">
                <a:latin typeface="Courier New" pitchFamily="49" charset="0"/>
                <a:cs typeface="Times New Roman" pitchFamily="18" charset="0"/>
              </a:rPr>
              <a:t>(“A”);</a:t>
            </a:r>
          </a:p>
          <a:p>
            <a:pPr algn="l" eaLnBrk="1" hangingPunct="1">
              <a:spcBef>
                <a:spcPct val="50000"/>
              </a:spcBef>
            </a:pPr>
            <a:r>
              <a:rPr lang="en-US" sz="1600" b="1" dirty="0">
                <a:solidFill>
                  <a:schemeClr val="accent2"/>
                </a:solidFill>
                <a:latin typeface="Courier New" pitchFamily="49" charset="0"/>
                <a:cs typeface="Times New Roman" pitchFamily="18" charset="0"/>
              </a:rPr>
              <a:t>else if </a:t>
            </a:r>
            <a:r>
              <a:rPr lang="en-US" sz="1600" b="1" dirty="0">
                <a:latin typeface="Courier New" pitchFamily="49" charset="0"/>
                <a:cs typeface="Times New Roman" pitchFamily="18" charset="0"/>
              </a:rPr>
              <a:t>(</a:t>
            </a:r>
            <a:r>
              <a:rPr lang="en-US" sz="1600" b="1" dirty="0" err="1">
                <a:latin typeface="Courier New" pitchFamily="49" charset="0"/>
                <a:cs typeface="Times New Roman" pitchFamily="18" charset="0"/>
              </a:rPr>
              <a:t>studentGrade</a:t>
            </a:r>
            <a:r>
              <a:rPr lang="en-US" sz="1600" b="1" dirty="0">
                <a:latin typeface="Courier New" pitchFamily="49" charset="0"/>
                <a:cs typeface="Times New Roman" pitchFamily="18" charset="0"/>
              </a:rPr>
              <a:t> &gt;= 80)</a:t>
            </a:r>
          </a:p>
          <a:p>
            <a:pPr algn="l" eaLnBrk="1" hangingPunct="1">
              <a:spcBef>
                <a:spcPct val="50000"/>
              </a:spcBef>
            </a:pPr>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Console.WriteLine</a:t>
            </a:r>
            <a:r>
              <a:rPr lang="en-US" sz="1600" b="1" dirty="0">
                <a:latin typeface="Courier New" pitchFamily="49" charset="0"/>
                <a:cs typeface="Times New Roman" pitchFamily="18" charset="0"/>
              </a:rPr>
              <a:t>(“B”);</a:t>
            </a:r>
          </a:p>
          <a:p>
            <a:pPr algn="l" eaLnBrk="1" hangingPunct="1">
              <a:spcBef>
                <a:spcPct val="50000"/>
              </a:spcBef>
            </a:pPr>
            <a:r>
              <a:rPr lang="en-US" sz="1600" b="1" dirty="0">
                <a:solidFill>
                  <a:schemeClr val="accent2"/>
                </a:solidFill>
                <a:latin typeface="Courier New" pitchFamily="49" charset="0"/>
                <a:cs typeface="Times New Roman" pitchFamily="18" charset="0"/>
              </a:rPr>
              <a:t>else if </a:t>
            </a:r>
            <a:r>
              <a:rPr lang="en-US" sz="1600" b="1" dirty="0">
                <a:latin typeface="Courier New" pitchFamily="49" charset="0"/>
                <a:cs typeface="Times New Roman" pitchFamily="18" charset="0"/>
              </a:rPr>
              <a:t>(</a:t>
            </a:r>
            <a:r>
              <a:rPr lang="en-US" sz="1600" b="1" dirty="0" err="1">
                <a:latin typeface="Courier New" pitchFamily="49" charset="0"/>
                <a:cs typeface="Times New Roman" pitchFamily="18" charset="0"/>
              </a:rPr>
              <a:t>studentGrade</a:t>
            </a:r>
            <a:r>
              <a:rPr lang="en-US" sz="1600" b="1" dirty="0">
                <a:latin typeface="Courier New" pitchFamily="49" charset="0"/>
                <a:cs typeface="Times New Roman" pitchFamily="18" charset="0"/>
              </a:rPr>
              <a:t> &gt;= 70)</a:t>
            </a:r>
          </a:p>
          <a:p>
            <a:pPr algn="l" eaLnBrk="1" hangingPunct="1">
              <a:spcBef>
                <a:spcPct val="50000"/>
              </a:spcBef>
            </a:pPr>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Console.WriteLine</a:t>
            </a:r>
            <a:r>
              <a:rPr lang="en-US" sz="1600" b="1" dirty="0">
                <a:latin typeface="Courier New" pitchFamily="49" charset="0"/>
                <a:cs typeface="Times New Roman" pitchFamily="18" charset="0"/>
              </a:rPr>
              <a:t>(“C”);</a:t>
            </a:r>
          </a:p>
          <a:p>
            <a:pPr algn="l" eaLnBrk="1" hangingPunct="1">
              <a:spcBef>
                <a:spcPct val="50000"/>
              </a:spcBef>
            </a:pPr>
            <a:r>
              <a:rPr lang="en-US" sz="1600" b="1" dirty="0">
                <a:solidFill>
                  <a:schemeClr val="accent2"/>
                </a:solidFill>
                <a:latin typeface="Courier New" pitchFamily="49" charset="0"/>
                <a:cs typeface="Times New Roman" pitchFamily="18" charset="0"/>
              </a:rPr>
              <a:t>else if </a:t>
            </a:r>
            <a:r>
              <a:rPr lang="en-US" sz="1600" b="1" dirty="0">
                <a:latin typeface="Courier New" pitchFamily="49" charset="0"/>
                <a:cs typeface="Times New Roman" pitchFamily="18" charset="0"/>
              </a:rPr>
              <a:t>(</a:t>
            </a:r>
            <a:r>
              <a:rPr lang="en-US" sz="1600" b="1" dirty="0" err="1">
                <a:latin typeface="Courier New" pitchFamily="49" charset="0"/>
                <a:cs typeface="Times New Roman" pitchFamily="18" charset="0"/>
              </a:rPr>
              <a:t>studentGrade</a:t>
            </a:r>
            <a:r>
              <a:rPr lang="en-US" sz="1600" b="1" dirty="0">
                <a:latin typeface="Courier New" pitchFamily="49" charset="0"/>
                <a:cs typeface="Times New Roman" pitchFamily="18" charset="0"/>
              </a:rPr>
              <a:t> &gt;= 60)</a:t>
            </a:r>
          </a:p>
          <a:p>
            <a:pPr algn="l" eaLnBrk="1" hangingPunct="1">
              <a:spcBef>
                <a:spcPct val="50000"/>
              </a:spcBef>
            </a:pPr>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Console.WriteLine</a:t>
            </a:r>
            <a:r>
              <a:rPr lang="en-US" sz="1600" b="1" dirty="0">
                <a:latin typeface="Courier New" pitchFamily="49" charset="0"/>
                <a:cs typeface="Times New Roman" pitchFamily="18" charset="0"/>
              </a:rPr>
              <a:t>(“D”);</a:t>
            </a:r>
          </a:p>
          <a:p>
            <a:pPr algn="l" eaLnBrk="1" hangingPunct="1">
              <a:spcBef>
                <a:spcPct val="50000"/>
              </a:spcBef>
            </a:pPr>
            <a:r>
              <a:rPr lang="en-US" sz="1600" b="1" dirty="0">
                <a:solidFill>
                  <a:schemeClr val="accent2"/>
                </a:solidFill>
                <a:latin typeface="Courier New" pitchFamily="49" charset="0"/>
                <a:cs typeface="Times New Roman" pitchFamily="18" charset="0"/>
              </a:rPr>
              <a:t>else</a:t>
            </a:r>
            <a:endParaRPr lang="en-US" sz="1600" b="1" dirty="0">
              <a:latin typeface="Courier New" pitchFamily="49" charset="0"/>
              <a:cs typeface="Times New Roman" pitchFamily="18" charset="0"/>
            </a:endParaRPr>
          </a:p>
          <a:p>
            <a:pPr algn="l" eaLnBrk="1" hangingPunct="1">
              <a:spcBef>
                <a:spcPct val="50000"/>
              </a:spcBef>
            </a:pPr>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Console.WriteLine</a:t>
            </a:r>
            <a:r>
              <a:rPr lang="en-US" sz="1600" b="1" dirty="0">
                <a:latin typeface="Courier New" pitchFamily="49" charset="0"/>
                <a:cs typeface="Times New Roman" pitchFamily="18" charset="0"/>
              </a:rPr>
              <a:t>(“F”);</a:t>
            </a:r>
          </a:p>
          <a:p>
            <a:pPr algn="l" eaLnBrk="1" hangingPunct="1">
              <a:spcBef>
                <a:spcPct val="50000"/>
              </a:spcBef>
            </a:pPr>
            <a:endParaRPr lang="en-US" sz="1600" b="1" dirty="0">
              <a:latin typeface="Courier New" pitchFamily="49" charset="0"/>
              <a:cs typeface="Times New Roman" pitchFamily="18" charset="0"/>
            </a:endParaRPr>
          </a:p>
          <a:p>
            <a:pPr algn="l" eaLnBrk="1" hangingPunct="1">
              <a:spcBef>
                <a:spcPct val="50000"/>
              </a:spcBef>
            </a:pPr>
            <a:r>
              <a:rPr lang="en-US" sz="1600" b="1" dirty="0">
                <a:solidFill>
                  <a:srgbClr val="FF3300"/>
                </a:solidFill>
                <a:latin typeface="Courier New" pitchFamily="49" charset="0"/>
                <a:cs typeface="Times New Roman" pitchFamily="18" charset="0"/>
              </a:rPr>
              <a:t>// beginning of the next statement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69D0759-FDD0-4EFE-A8D8-74C766963524}" type="slidenum">
              <a:rPr lang="en-US"/>
              <a:pPr/>
              <a:t>16</a:t>
            </a:fld>
            <a:endParaRPr lang="en-US"/>
          </a:p>
        </p:txBody>
      </p:sp>
      <p:sp>
        <p:nvSpPr>
          <p:cNvPr id="370690" name="Rectangle 2"/>
          <p:cNvSpPr>
            <a:spLocks noGrp="1" noChangeArrowheads="1"/>
          </p:cNvSpPr>
          <p:nvPr>
            <p:ph type="title"/>
          </p:nvPr>
        </p:nvSpPr>
        <p:spPr/>
        <p:txBody>
          <a:bodyPr/>
          <a:lstStyle/>
          <a:p>
            <a:r>
              <a:rPr lang="en-US" dirty="0"/>
              <a:t>Nested</a:t>
            </a:r>
            <a:r>
              <a:rPr lang="en-US" dirty="0">
                <a:latin typeface="Courier New" pitchFamily="49" charset="0"/>
              </a:rPr>
              <a:t> </a:t>
            </a:r>
            <a:r>
              <a:rPr lang="en-US" dirty="0" smtClean="0">
                <a:latin typeface="Courier New" pitchFamily="49" charset="0"/>
              </a:rPr>
              <a:t>if</a:t>
            </a:r>
            <a:r>
              <a:rPr lang="en-US" dirty="0" smtClean="0"/>
              <a:t> </a:t>
            </a:r>
            <a:r>
              <a:rPr lang="en-US" dirty="0"/>
              <a:t>Statements</a:t>
            </a:r>
          </a:p>
        </p:txBody>
      </p:sp>
      <p:sp>
        <p:nvSpPr>
          <p:cNvPr id="370692" name="Rectangle 4"/>
          <p:cNvSpPr>
            <a:spLocks noChangeArrowheads="1"/>
          </p:cNvSpPr>
          <p:nvPr/>
        </p:nvSpPr>
        <p:spPr bwMode="auto">
          <a:xfrm>
            <a:off x="533400" y="1524000"/>
            <a:ext cx="7566992" cy="4953000"/>
          </a:xfrm>
          <a:prstGeom prst="rect">
            <a:avLst/>
          </a:prstGeom>
          <a:noFill/>
          <a:ln w="9525">
            <a:noFill/>
            <a:miter lim="800000"/>
            <a:headEnd/>
            <a:tailEnd/>
          </a:ln>
          <a:effectLst/>
        </p:spPr>
        <p:txBody>
          <a:bodyPr lIns="92075" tIns="46038" rIns="92075" bIns="46038"/>
          <a:lstStyle/>
          <a:p>
            <a:pPr marL="342900" indent="-342900" algn="l">
              <a:spcBef>
                <a:spcPct val="20000"/>
              </a:spcBef>
              <a:buClr>
                <a:schemeClr val="accent2"/>
              </a:buClr>
              <a:buSzPct val="85000"/>
              <a:buFont typeface="Arial" pitchFamily="34" charset="0"/>
              <a:buChar char="•"/>
            </a:pPr>
            <a:r>
              <a:rPr lang="en-US" sz="2800" dirty="0">
                <a:latin typeface="Arial Unicode MS" pitchFamily="34" charset="-128"/>
              </a:rPr>
              <a:t>The statement executed as a result of an </a:t>
            </a:r>
            <a:r>
              <a:rPr lang="en-US" sz="2800" dirty="0">
                <a:solidFill>
                  <a:srgbClr val="FF3300"/>
                </a:solidFill>
                <a:latin typeface="Arial Unicode MS" pitchFamily="34" charset="-128"/>
              </a:rPr>
              <a:t>if</a:t>
            </a:r>
            <a:r>
              <a:rPr lang="en-US" sz="2800" dirty="0">
                <a:latin typeface="Arial Unicode MS" pitchFamily="34" charset="-128"/>
              </a:rPr>
              <a:t> statement </a:t>
            </a:r>
            <a:r>
              <a:rPr lang="en-US" sz="2800" dirty="0" smtClean="0">
                <a:latin typeface="Arial Unicode MS" pitchFamily="34" charset="-128"/>
              </a:rPr>
              <a:t>will be </a:t>
            </a:r>
            <a:r>
              <a:rPr lang="en-US" sz="2800" dirty="0">
                <a:latin typeface="Arial Unicode MS" pitchFamily="34" charset="-128"/>
              </a:rPr>
              <a:t>another </a:t>
            </a:r>
            <a:r>
              <a:rPr lang="en-US" sz="2800" dirty="0">
                <a:solidFill>
                  <a:srgbClr val="FF3300"/>
                </a:solidFill>
                <a:latin typeface="Arial Unicode MS" pitchFamily="34" charset="-128"/>
              </a:rPr>
              <a:t>if</a:t>
            </a:r>
            <a:r>
              <a:rPr lang="en-US" sz="2800" dirty="0">
                <a:latin typeface="Arial Unicode MS" pitchFamily="34" charset="-128"/>
              </a:rPr>
              <a:t> statement</a:t>
            </a:r>
          </a:p>
          <a:p>
            <a:pPr marL="342900" indent="-342900" algn="l">
              <a:spcBef>
                <a:spcPct val="20000"/>
              </a:spcBef>
              <a:buClr>
                <a:schemeClr val="accent2"/>
              </a:buClr>
              <a:buSzPct val="85000"/>
              <a:buFont typeface="Arial" pitchFamily="34" charset="0"/>
              <a:buChar char="•"/>
            </a:pPr>
            <a:r>
              <a:rPr lang="en-US" sz="2800" dirty="0">
                <a:latin typeface="Arial Unicode MS" pitchFamily="34" charset="-128"/>
              </a:rPr>
              <a:t>These are called </a:t>
            </a:r>
            <a:r>
              <a:rPr lang="en-US" sz="2800" i="1" dirty="0">
                <a:solidFill>
                  <a:srgbClr val="CC0000"/>
                </a:solidFill>
                <a:latin typeface="Arial Unicode MS" pitchFamily="34" charset="-128"/>
              </a:rPr>
              <a:t>nested if </a:t>
            </a:r>
            <a:r>
              <a:rPr lang="en-US" sz="2800" i="1" dirty="0" smtClean="0">
                <a:solidFill>
                  <a:srgbClr val="CC0000"/>
                </a:solidFill>
                <a:latin typeface="Arial Unicode MS" pitchFamily="34" charset="-128"/>
              </a:rPr>
              <a:t> statements</a:t>
            </a:r>
          </a:p>
          <a:p>
            <a:pPr marL="342900" indent="-342900" algn="l">
              <a:spcBef>
                <a:spcPct val="20000"/>
              </a:spcBef>
              <a:buClr>
                <a:schemeClr val="accent2"/>
              </a:buClr>
              <a:buSzPct val="85000"/>
              <a:buFont typeface="Arial" pitchFamily="34" charset="0"/>
              <a:buChar char="•"/>
            </a:pPr>
            <a:r>
              <a:rPr lang="en-US" sz="2800" dirty="0" smtClean="0">
                <a:latin typeface="Arial Unicode MS" pitchFamily="34" charset="-128"/>
              </a:rPr>
              <a:t>When you code nested statements it is good practice to indent the nested statements and their clauses</a:t>
            </a:r>
          </a:p>
          <a:p>
            <a:pPr marL="342900" indent="-342900">
              <a:spcBef>
                <a:spcPct val="20000"/>
              </a:spcBef>
              <a:buClr>
                <a:schemeClr val="accent2"/>
              </a:buClr>
              <a:buSzPct val="85000"/>
              <a:buFont typeface="Arial" pitchFamily="34" charset="0"/>
              <a:buChar char="•"/>
            </a:pPr>
            <a:r>
              <a:rPr lang="en-US" sz="2800" dirty="0" smtClean="0"/>
              <a:t>An </a:t>
            </a:r>
            <a:r>
              <a:rPr lang="en-US" sz="2800" dirty="0" smtClean="0">
                <a:solidFill>
                  <a:srgbClr val="FF3300"/>
                </a:solidFill>
              </a:rPr>
              <a:t>else</a:t>
            </a:r>
            <a:r>
              <a:rPr lang="en-US" sz="2800" dirty="0" smtClean="0"/>
              <a:t> clause is matched to the last unmatched </a:t>
            </a:r>
            <a:r>
              <a:rPr lang="en-US" sz="2800" dirty="0" smtClean="0">
                <a:solidFill>
                  <a:srgbClr val="FF3300"/>
                </a:solidFill>
              </a:rPr>
              <a:t>if</a:t>
            </a:r>
            <a:r>
              <a:rPr lang="en-US" sz="2800" dirty="0" smtClean="0"/>
              <a:t> (no matter what the indentation implies)</a:t>
            </a:r>
            <a:endParaRPr lang="en-US" sz="2800" dirty="0">
              <a:latin typeface="Arial Unicode MS" pitchFamily="34" charset="-128"/>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Nested if statement</a:t>
            </a:r>
            <a:endParaRPr lang="en-IE" dirty="0"/>
          </a:p>
        </p:txBody>
      </p:sp>
      <p:sp>
        <p:nvSpPr>
          <p:cNvPr id="4" name="Content Placeholder 3"/>
          <p:cNvSpPr>
            <a:spLocks noGrp="1"/>
          </p:cNvSpPr>
          <p:nvPr>
            <p:ph idx="1"/>
          </p:nvPr>
        </p:nvSpPr>
        <p:spPr/>
        <p:txBody>
          <a:bodyPr>
            <a:normAutofit fontScale="92500" lnSpcReduction="20000"/>
          </a:bodyPr>
          <a:lstStyle/>
          <a:p>
            <a:pPr>
              <a:buNone/>
            </a:pPr>
            <a:r>
              <a:rPr lang="en-IE" dirty="0" smtClean="0">
                <a:latin typeface="Courier" pitchFamily="49" charset="0"/>
              </a:rPr>
              <a:t>if (</a:t>
            </a:r>
            <a:r>
              <a:rPr lang="en-IE" dirty="0" err="1" smtClean="0">
                <a:latin typeface="Courier" pitchFamily="49" charset="0"/>
              </a:rPr>
              <a:t>customerType</a:t>
            </a:r>
            <a:r>
              <a:rPr lang="en-IE" dirty="0" smtClean="0">
                <a:latin typeface="Courier" pitchFamily="49" charset="0"/>
              </a:rPr>
              <a:t> == “R”)</a:t>
            </a:r>
          </a:p>
          <a:p>
            <a:pPr>
              <a:buNone/>
            </a:pPr>
            <a:r>
              <a:rPr lang="en-IE" dirty="0" smtClean="0">
                <a:latin typeface="Courier" pitchFamily="49" charset="0"/>
              </a:rPr>
              <a:t>{</a:t>
            </a:r>
          </a:p>
          <a:p>
            <a:pPr lvl="1">
              <a:buNone/>
            </a:pPr>
            <a:r>
              <a:rPr lang="en-IE" dirty="0" smtClean="0">
                <a:latin typeface="Courier" pitchFamily="49" charset="0"/>
              </a:rPr>
              <a:t>	if (</a:t>
            </a:r>
            <a:r>
              <a:rPr lang="en-IE" dirty="0" err="1" smtClean="0">
                <a:latin typeface="Courier" pitchFamily="49" charset="0"/>
              </a:rPr>
              <a:t>subTotal</a:t>
            </a:r>
            <a:r>
              <a:rPr lang="en-IE" dirty="0" smtClean="0">
                <a:latin typeface="Courier" pitchFamily="49" charset="0"/>
              </a:rPr>
              <a:t> &gt;== 100)</a:t>
            </a:r>
          </a:p>
          <a:p>
            <a:pPr lvl="1">
              <a:buNone/>
            </a:pPr>
            <a:r>
              <a:rPr lang="en-IE" dirty="0" smtClean="0">
                <a:latin typeface="Courier" pitchFamily="49" charset="0"/>
              </a:rPr>
              <a:t>			</a:t>
            </a:r>
            <a:r>
              <a:rPr lang="en-IE" dirty="0" err="1" smtClean="0">
                <a:latin typeface="Courier" pitchFamily="49" charset="0"/>
              </a:rPr>
              <a:t>discountPercent</a:t>
            </a:r>
            <a:r>
              <a:rPr lang="en-IE" dirty="0" smtClean="0">
                <a:latin typeface="Courier" pitchFamily="49" charset="0"/>
              </a:rPr>
              <a:t> = .2;</a:t>
            </a:r>
          </a:p>
          <a:p>
            <a:pPr lvl="1">
              <a:buNone/>
            </a:pPr>
            <a:r>
              <a:rPr lang="en-IE" dirty="0" smtClean="0">
                <a:latin typeface="Courier" pitchFamily="49" charset="0"/>
              </a:rPr>
              <a:t>	else</a:t>
            </a:r>
          </a:p>
          <a:p>
            <a:pPr lvl="1">
              <a:buNone/>
            </a:pPr>
            <a:r>
              <a:rPr lang="en-IE" dirty="0" smtClean="0">
                <a:latin typeface="Courier" pitchFamily="49" charset="0"/>
              </a:rPr>
              <a:t>			</a:t>
            </a:r>
            <a:r>
              <a:rPr lang="en-IE" dirty="0" err="1" smtClean="0">
                <a:latin typeface="Courier" pitchFamily="49" charset="0"/>
              </a:rPr>
              <a:t>discountPercent</a:t>
            </a:r>
            <a:r>
              <a:rPr lang="en-IE" dirty="0" smtClean="0">
                <a:latin typeface="Courier" pitchFamily="49" charset="0"/>
              </a:rPr>
              <a:t> = .1;</a:t>
            </a:r>
          </a:p>
          <a:p>
            <a:pPr>
              <a:buNone/>
            </a:pPr>
            <a:r>
              <a:rPr lang="en-IE" dirty="0" smtClean="0">
                <a:latin typeface="Courier" pitchFamily="49" charset="0"/>
              </a:rPr>
              <a:t>}</a:t>
            </a:r>
          </a:p>
          <a:p>
            <a:pPr>
              <a:buNone/>
            </a:pPr>
            <a:r>
              <a:rPr lang="en-IE" dirty="0" smtClean="0">
                <a:latin typeface="Courier" pitchFamily="49" charset="0"/>
              </a:rPr>
              <a:t>else</a:t>
            </a:r>
          </a:p>
          <a:p>
            <a:pPr lvl="1">
              <a:buNone/>
            </a:pPr>
            <a:r>
              <a:rPr lang="en-IE" dirty="0" smtClean="0">
                <a:latin typeface="Courier" pitchFamily="49" charset="0"/>
              </a:rPr>
              <a:t>	</a:t>
            </a:r>
            <a:r>
              <a:rPr lang="en-IE" dirty="0" err="1" smtClean="0">
                <a:latin typeface="Courier" pitchFamily="49" charset="0"/>
              </a:rPr>
              <a:t>discountPercent</a:t>
            </a:r>
            <a:r>
              <a:rPr lang="en-IE" dirty="0" smtClean="0">
                <a:latin typeface="Courier" pitchFamily="49" charset="0"/>
              </a:rPr>
              <a:t> = .4</a:t>
            </a:r>
            <a:r>
              <a:rPr lang="en-IE" dirty="0" smtClean="0"/>
              <a:t>;</a:t>
            </a:r>
          </a:p>
          <a:p>
            <a:pPr lvl="1">
              <a:buNone/>
            </a:pPr>
            <a:r>
              <a:rPr lang="en-IE" dirty="0" smtClean="0"/>
              <a:t>			</a:t>
            </a:r>
            <a:endParaRPr lang="en-I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7AD3108B-9847-443A-91D7-3CB749848BC4}" type="slidenum">
              <a:rPr lang="en-US"/>
              <a:pPr/>
              <a:t>18</a:t>
            </a:fld>
            <a:endParaRPr lang="en-US"/>
          </a:p>
        </p:txBody>
      </p:sp>
      <p:sp>
        <p:nvSpPr>
          <p:cNvPr id="371714" name="Rectangle 2"/>
          <p:cNvSpPr>
            <a:spLocks noGrp="1" noChangeArrowheads="1"/>
          </p:cNvSpPr>
          <p:nvPr>
            <p:ph type="title"/>
          </p:nvPr>
        </p:nvSpPr>
        <p:spPr>
          <a:noFill/>
          <a:ln/>
        </p:spPr>
        <p:txBody>
          <a:bodyPr lIns="92075" tIns="46038" rIns="92075" bIns="46038"/>
          <a:lstStyle/>
          <a:p>
            <a:r>
              <a:rPr lang="en-US" sz="3600" dirty="0"/>
              <a:t>Unbalanced </a:t>
            </a:r>
            <a:r>
              <a:rPr lang="en-US" sz="3600" dirty="0">
                <a:latin typeface="Courier New" pitchFamily="49" charset="0"/>
              </a:rPr>
              <a:t>if-else</a:t>
            </a:r>
            <a:r>
              <a:rPr lang="en-US" sz="3600" dirty="0"/>
              <a:t> Statements</a:t>
            </a:r>
          </a:p>
        </p:txBody>
      </p:sp>
      <p:sp>
        <p:nvSpPr>
          <p:cNvPr id="371715" name="Rectangle 3"/>
          <p:cNvSpPr>
            <a:spLocks noGrp="1" noChangeArrowheads="1"/>
          </p:cNvSpPr>
          <p:nvPr>
            <p:ph type="body" idx="1"/>
          </p:nvPr>
        </p:nvSpPr>
        <p:spPr>
          <a:xfrm>
            <a:off x="609600" y="5334000"/>
            <a:ext cx="8153400" cy="1066800"/>
          </a:xfrm>
          <a:noFill/>
          <a:ln/>
        </p:spPr>
        <p:txBody>
          <a:bodyPr lIns="92075" tIns="46038" rIns="92075" bIns="46038"/>
          <a:lstStyle/>
          <a:p>
            <a:pPr>
              <a:buFont typeface="ZapfDingbats"/>
              <a:buNone/>
            </a:pPr>
            <a:r>
              <a:rPr lang="en-US" sz="2400" dirty="0"/>
              <a:t>Rule: An </a:t>
            </a:r>
            <a:r>
              <a:rPr lang="en-US" sz="2400" dirty="0">
                <a:solidFill>
                  <a:srgbClr val="FF3300"/>
                </a:solidFill>
              </a:rPr>
              <a:t>else</a:t>
            </a:r>
            <a:r>
              <a:rPr lang="en-US" sz="2400" dirty="0"/>
              <a:t> clause is matched to the last unmatched </a:t>
            </a:r>
            <a:r>
              <a:rPr lang="en-US" sz="2400" dirty="0">
                <a:solidFill>
                  <a:srgbClr val="FF3300"/>
                </a:solidFill>
              </a:rPr>
              <a:t>if</a:t>
            </a:r>
            <a:r>
              <a:rPr lang="en-US" sz="2400" dirty="0"/>
              <a:t> (no matter what the indentation implies)</a:t>
            </a:r>
          </a:p>
        </p:txBody>
      </p:sp>
      <p:sp>
        <p:nvSpPr>
          <p:cNvPr id="371716" name="Text Box 4"/>
          <p:cNvSpPr txBox="1">
            <a:spLocks noChangeArrowheads="1"/>
          </p:cNvSpPr>
          <p:nvPr/>
        </p:nvSpPr>
        <p:spPr bwMode="auto">
          <a:xfrm>
            <a:off x="1259632" y="3748114"/>
            <a:ext cx="6563072" cy="1384995"/>
          </a:xfrm>
          <a:prstGeom prst="rect">
            <a:avLst/>
          </a:prstGeom>
          <a:noFill/>
          <a:ln w="9525">
            <a:solidFill>
              <a:schemeClr val="bg2"/>
            </a:solidFill>
            <a:miter lim="800000"/>
            <a:headEnd/>
            <a:tailEnd/>
          </a:ln>
          <a:effectLst/>
        </p:spPr>
        <p:txBody>
          <a:bodyPr wrap="square">
            <a:spAutoFit/>
          </a:bodyPr>
          <a:lstStyle/>
          <a:p>
            <a:pPr algn="l" eaLnBrk="1" hangingPunct="1">
              <a:spcBef>
                <a:spcPct val="50000"/>
              </a:spcBef>
            </a:pPr>
            <a:r>
              <a:rPr lang="en-US" sz="1400" b="1" dirty="0">
                <a:solidFill>
                  <a:schemeClr val="accent2"/>
                </a:solidFill>
                <a:latin typeface="Courier New" pitchFamily="49" charset="0"/>
                <a:cs typeface="Times New Roman" pitchFamily="18" charset="0"/>
              </a:rPr>
              <a:t>if </a:t>
            </a:r>
            <a:r>
              <a:rPr lang="en-US" sz="1400" b="1" dirty="0" smtClean="0">
                <a:latin typeface="Courier New" pitchFamily="49" charset="0"/>
                <a:cs typeface="Times New Roman" pitchFamily="18" charset="0"/>
              </a:rPr>
              <a:t>(day </a:t>
            </a:r>
            <a:r>
              <a:rPr lang="en-US" sz="1400" b="1" dirty="0">
                <a:latin typeface="Courier New" pitchFamily="49" charset="0"/>
                <a:cs typeface="Times New Roman" pitchFamily="18" charset="0"/>
              </a:rPr>
              <a:t>== </a:t>
            </a:r>
            <a:r>
              <a:rPr lang="en-US" sz="1400" b="1" dirty="0" smtClean="0">
                <a:latin typeface="Courier New" pitchFamily="49" charset="0"/>
                <a:cs typeface="Times New Roman" pitchFamily="18" charset="0"/>
              </a:rPr>
              <a:t>“Monday”)</a:t>
            </a:r>
            <a:endParaRPr lang="en-US" sz="1400" b="1" dirty="0">
              <a:latin typeface="Courier New" pitchFamily="49" charset="0"/>
              <a:cs typeface="Times New Roman" pitchFamily="18" charset="0"/>
            </a:endParaRPr>
          </a:p>
          <a:p>
            <a:pPr algn="l" eaLnBrk="1" hangingPunct="1">
              <a:spcBef>
                <a:spcPct val="50000"/>
              </a:spcBef>
            </a:pPr>
            <a:r>
              <a:rPr lang="en-US" sz="1400" b="1" dirty="0">
                <a:latin typeface="Courier New" pitchFamily="49" charset="0"/>
                <a:cs typeface="Times New Roman" pitchFamily="18" charset="0"/>
              </a:rPr>
              <a:t>   if </a:t>
            </a:r>
            <a:r>
              <a:rPr lang="en-US" sz="1400" b="1" dirty="0" smtClean="0">
                <a:latin typeface="Courier New" pitchFamily="49" charset="0"/>
                <a:cs typeface="Times New Roman" pitchFamily="18" charset="0"/>
              </a:rPr>
              <a:t>(time == 9 </a:t>
            </a:r>
            <a:r>
              <a:rPr lang="en-US" sz="1400" b="1" dirty="0">
                <a:latin typeface="Courier New" pitchFamily="49" charset="0"/>
                <a:cs typeface="Times New Roman" pitchFamily="18" charset="0"/>
              </a:rPr>
              <a:t>)</a:t>
            </a:r>
          </a:p>
          <a:p>
            <a:pPr algn="l" eaLnBrk="1" hangingPunct="1">
              <a:spcBef>
                <a:spcPct val="50000"/>
              </a:spcBef>
            </a:pP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Console.WriteLine</a:t>
            </a:r>
            <a:r>
              <a:rPr lang="en-US" sz="1400" b="1" dirty="0" smtClean="0">
                <a:latin typeface="Courier New" pitchFamily="49" charset="0"/>
                <a:cs typeface="Times New Roman" pitchFamily="18" charset="0"/>
              </a:rPr>
              <a:t>(“</a:t>
            </a:r>
            <a:r>
              <a:rPr lang="en-US" sz="1400" b="1" dirty="0" err="1" smtClean="0">
                <a:latin typeface="Courier New" pitchFamily="49" charset="0"/>
                <a:cs typeface="Times New Roman" pitchFamily="18" charset="0"/>
              </a:rPr>
              <a:t>maths</a:t>
            </a:r>
            <a:r>
              <a:rPr lang="en-US" sz="1400" b="1" dirty="0" smtClean="0">
                <a:latin typeface="Courier New" pitchFamily="49" charset="0"/>
                <a:cs typeface="Times New Roman" pitchFamily="18" charset="0"/>
              </a:rPr>
              <a:t> class”);</a:t>
            </a:r>
            <a:r>
              <a:rPr lang="en-US" sz="1400" b="1" dirty="0">
                <a:latin typeface="Courier New" pitchFamily="49" charset="0"/>
                <a:cs typeface="Times New Roman" pitchFamily="18" charset="0"/>
              </a:rPr>
              <a:t/>
            </a:r>
            <a:br>
              <a:rPr lang="en-US" sz="1400" b="1" dirty="0">
                <a:latin typeface="Courier New" pitchFamily="49" charset="0"/>
                <a:cs typeface="Times New Roman" pitchFamily="18" charset="0"/>
              </a:rPr>
            </a:br>
            <a:r>
              <a:rPr lang="en-US" sz="1400" b="1" dirty="0">
                <a:latin typeface="Courier New" pitchFamily="49" charset="0"/>
                <a:cs typeface="Times New Roman" pitchFamily="18" charset="0"/>
              </a:rPr>
              <a:t>   else</a:t>
            </a:r>
            <a:br>
              <a:rPr lang="en-US" sz="1400" b="1" dirty="0">
                <a:latin typeface="Courier New" pitchFamily="49" charset="0"/>
                <a:cs typeface="Times New Roman" pitchFamily="18" charset="0"/>
              </a:rPr>
            </a:b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Console.WriteLine</a:t>
            </a:r>
            <a:r>
              <a:rPr lang="en-US" sz="1400" b="1" dirty="0" smtClean="0">
                <a:latin typeface="Courier New" pitchFamily="49" charset="0"/>
                <a:cs typeface="Times New Roman" pitchFamily="18" charset="0"/>
              </a:rPr>
              <a:t>(“no class at this time”);</a:t>
            </a:r>
            <a:endParaRPr lang="en-US" sz="1400" b="1" dirty="0">
              <a:latin typeface="Courier New" pitchFamily="49" charset="0"/>
              <a:cs typeface="Times New Roman" pitchFamily="18" charset="0"/>
            </a:endParaRPr>
          </a:p>
        </p:txBody>
      </p:sp>
      <p:sp>
        <p:nvSpPr>
          <p:cNvPr id="371717" name="Text Box 5"/>
          <p:cNvSpPr txBox="1">
            <a:spLocks noChangeArrowheads="1"/>
          </p:cNvSpPr>
          <p:nvPr/>
        </p:nvSpPr>
        <p:spPr bwMode="auto">
          <a:xfrm>
            <a:off x="1115617" y="1340769"/>
            <a:ext cx="6388456" cy="1384995"/>
          </a:xfrm>
          <a:prstGeom prst="rect">
            <a:avLst/>
          </a:prstGeom>
          <a:noFill/>
          <a:ln w="9525">
            <a:solidFill>
              <a:schemeClr val="bg2"/>
            </a:solidFill>
            <a:miter lim="800000"/>
            <a:headEnd/>
            <a:tailEnd/>
          </a:ln>
          <a:effectLst/>
        </p:spPr>
        <p:txBody>
          <a:bodyPr wrap="square">
            <a:spAutoFit/>
          </a:bodyPr>
          <a:lstStyle/>
          <a:p>
            <a:pPr algn="l" eaLnBrk="1" hangingPunct="1">
              <a:spcBef>
                <a:spcPct val="50000"/>
              </a:spcBef>
            </a:pPr>
            <a:r>
              <a:rPr lang="en-US" sz="1400" b="1" dirty="0">
                <a:solidFill>
                  <a:schemeClr val="accent2"/>
                </a:solidFill>
                <a:latin typeface="Courier New" pitchFamily="49" charset="0"/>
                <a:cs typeface="Times New Roman" pitchFamily="18" charset="0"/>
              </a:rPr>
              <a:t>if </a:t>
            </a:r>
            <a:r>
              <a:rPr lang="en-US" sz="1400" b="1" dirty="0" smtClean="0">
                <a:latin typeface="Courier New" pitchFamily="49" charset="0"/>
                <a:cs typeface="Times New Roman" pitchFamily="18" charset="0"/>
              </a:rPr>
              <a:t>(day </a:t>
            </a:r>
            <a:r>
              <a:rPr lang="en-US" sz="1400" b="1" dirty="0">
                <a:latin typeface="Courier New" pitchFamily="49" charset="0"/>
                <a:cs typeface="Times New Roman" pitchFamily="18" charset="0"/>
              </a:rPr>
              <a:t>== </a:t>
            </a:r>
            <a:r>
              <a:rPr lang="en-US" sz="1400" b="1" dirty="0" smtClean="0">
                <a:latin typeface="Courier New" pitchFamily="49" charset="0"/>
                <a:cs typeface="Times New Roman" pitchFamily="18" charset="0"/>
              </a:rPr>
              <a:t>“Monday”)</a:t>
            </a:r>
            <a:endParaRPr lang="en-US" sz="1400" b="1" dirty="0">
              <a:latin typeface="Courier New" pitchFamily="49" charset="0"/>
              <a:cs typeface="Times New Roman" pitchFamily="18" charset="0"/>
            </a:endParaRPr>
          </a:p>
          <a:p>
            <a:pPr algn="l" eaLnBrk="1" hangingPunct="1">
              <a:spcBef>
                <a:spcPct val="50000"/>
              </a:spcBef>
            </a:pPr>
            <a:r>
              <a:rPr lang="en-US" sz="1400" b="1" dirty="0">
                <a:latin typeface="Courier New" pitchFamily="49" charset="0"/>
                <a:cs typeface="Times New Roman" pitchFamily="18" charset="0"/>
              </a:rPr>
              <a:t>   if </a:t>
            </a:r>
            <a:r>
              <a:rPr lang="en-US" sz="1400" b="1" dirty="0" smtClean="0">
                <a:latin typeface="Courier New" pitchFamily="49" charset="0"/>
                <a:cs typeface="Times New Roman" pitchFamily="18" charset="0"/>
              </a:rPr>
              <a:t>(time == 9 </a:t>
            </a:r>
            <a:r>
              <a:rPr lang="en-US" sz="1400" b="1" dirty="0">
                <a:latin typeface="Courier New" pitchFamily="49" charset="0"/>
                <a:cs typeface="Times New Roman" pitchFamily="18" charset="0"/>
              </a:rPr>
              <a:t>)</a:t>
            </a:r>
          </a:p>
          <a:p>
            <a:pPr algn="l" eaLnBrk="1" hangingPunct="1">
              <a:spcBef>
                <a:spcPct val="50000"/>
              </a:spcBef>
            </a:pP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Console.WriteLine</a:t>
            </a:r>
            <a:r>
              <a:rPr lang="en-US" sz="1400" b="1" dirty="0" smtClean="0">
                <a:latin typeface="Courier New" pitchFamily="49" charset="0"/>
                <a:cs typeface="Times New Roman" pitchFamily="18" charset="0"/>
              </a:rPr>
              <a:t>(“</a:t>
            </a:r>
            <a:r>
              <a:rPr lang="en-US" sz="1400" b="1" dirty="0" err="1" smtClean="0">
                <a:latin typeface="Courier New" pitchFamily="49" charset="0"/>
                <a:cs typeface="Times New Roman" pitchFamily="18" charset="0"/>
              </a:rPr>
              <a:t>maths</a:t>
            </a:r>
            <a:r>
              <a:rPr lang="en-US" sz="1400" b="1" dirty="0" smtClean="0">
                <a:latin typeface="Courier New" pitchFamily="49" charset="0"/>
                <a:cs typeface="Times New Roman" pitchFamily="18" charset="0"/>
              </a:rPr>
              <a:t> class”);</a:t>
            </a:r>
            <a:r>
              <a:rPr lang="en-US" sz="1400" b="1" dirty="0">
                <a:latin typeface="Courier New" pitchFamily="49" charset="0"/>
                <a:cs typeface="Times New Roman" pitchFamily="18" charset="0"/>
              </a:rPr>
              <a:t/>
            </a:r>
            <a:br>
              <a:rPr lang="en-US" sz="1400" b="1" dirty="0">
                <a:latin typeface="Courier New" pitchFamily="49" charset="0"/>
                <a:cs typeface="Times New Roman" pitchFamily="18" charset="0"/>
              </a:rPr>
            </a:br>
            <a:r>
              <a:rPr lang="en-US" sz="1400" b="1" dirty="0">
                <a:latin typeface="Courier New" pitchFamily="49" charset="0"/>
                <a:cs typeface="Times New Roman" pitchFamily="18" charset="0"/>
              </a:rPr>
              <a:t>else</a:t>
            </a:r>
            <a:br>
              <a:rPr lang="en-US" sz="1400" b="1" dirty="0">
                <a:latin typeface="Courier New" pitchFamily="49" charset="0"/>
                <a:cs typeface="Times New Roman" pitchFamily="18" charset="0"/>
              </a:rPr>
            </a:b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Console.WriteLine</a:t>
            </a:r>
            <a:r>
              <a:rPr lang="en-US" sz="1400" b="1" dirty="0">
                <a:latin typeface="Courier New" pitchFamily="49" charset="0"/>
                <a:cs typeface="Times New Roman" pitchFamily="18" charset="0"/>
              </a:rPr>
              <a:t>(“not </a:t>
            </a:r>
            <a:r>
              <a:rPr lang="en-US" sz="1400" b="1" dirty="0" err="1" smtClean="0">
                <a:latin typeface="Courier New" pitchFamily="49" charset="0"/>
                <a:cs typeface="Times New Roman" pitchFamily="18" charset="0"/>
              </a:rPr>
              <a:t>monday</a:t>
            </a:r>
            <a:r>
              <a:rPr lang="en-US" sz="1400" b="1" dirty="0" smtClean="0">
                <a:latin typeface="Courier New" pitchFamily="49" charset="0"/>
                <a:cs typeface="Times New Roman" pitchFamily="18" charset="0"/>
              </a:rPr>
              <a:t>”);</a:t>
            </a:r>
            <a:endParaRPr lang="en-US" sz="1400" b="1" dirty="0">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Nested if - problem</a:t>
            </a:r>
            <a:endParaRPr lang="en-IE" dirty="0"/>
          </a:p>
        </p:txBody>
      </p:sp>
      <p:sp>
        <p:nvSpPr>
          <p:cNvPr id="3" name="Content Placeholder 2"/>
          <p:cNvSpPr>
            <a:spLocks noGrp="1"/>
          </p:cNvSpPr>
          <p:nvPr>
            <p:ph idx="1"/>
          </p:nvPr>
        </p:nvSpPr>
        <p:spPr/>
        <p:txBody>
          <a:bodyPr/>
          <a:lstStyle/>
          <a:p>
            <a:r>
              <a:rPr lang="en-IE" dirty="0" smtClean="0"/>
              <a:t>Write a program to determine whether a student qualifies for a grant.  To qualify the student must earn less than €20,000 and must be aged </a:t>
            </a:r>
            <a:r>
              <a:rPr lang="en-IE" smtClean="0"/>
              <a:t>between 18 and </a:t>
            </a:r>
            <a:r>
              <a:rPr lang="en-IE" dirty="0" smtClean="0"/>
              <a:t>23 inclusive</a:t>
            </a:r>
            <a:endParaRPr lang="en-I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3"/>
          <p:cNvSpPr>
            <a:spLocks noGrp="1"/>
          </p:cNvSpPr>
          <p:nvPr>
            <p:ph type="sldNum" sz="quarter" idx="12"/>
          </p:nvPr>
        </p:nvSpPr>
        <p:spPr/>
        <p:txBody>
          <a:bodyPr/>
          <a:lstStyle/>
          <a:p>
            <a:fld id="{174BFB22-7883-44A6-A327-06557302FE27}" type="slidenum">
              <a:rPr lang="en-US"/>
              <a:pPr/>
              <a:t>2</a:t>
            </a:fld>
            <a:endParaRPr lang="en-US"/>
          </a:p>
        </p:txBody>
      </p:sp>
      <p:sp>
        <p:nvSpPr>
          <p:cNvPr id="418818" name="Rectangle 2"/>
          <p:cNvSpPr>
            <a:spLocks noChangeArrowheads="1"/>
          </p:cNvSpPr>
          <p:nvPr/>
        </p:nvSpPr>
        <p:spPr bwMode="auto">
          <a:xfrm>
            <a:off x="381000" y="228600"/>
            <a:ext cx="8153400" cy="1143000"/>
          </a:xfrm>
          <a:prstGeom prst="rect">
            <a:avLst/>
          </a:prstGeom>
          <a:noFill/>
          <a:ln w="9525">
            <a:noFill/>
            <a:miter lim="800000"/>
            <a:headEnd/>
            <a:tailEnd/>
          </a:ln>
          <a:effectLst/>
        </p:spPr>
        <p:txBody>
          <a:bodyPr lIns="91411" tIns="45708" rIns="91411" bIns="45708" anchor="ctr"/>
          <a:lstStyle/>
          <a:p>
            <a:pPr algn="l"/>
            <a:r>
              <a:rPr lang="en-US" sz="4000" u="sng">
                <a:solidFill>
                  <a:schemeClr val="accent2"/>
                </a:solidFill>
                <a:latin typeface="Arial Unicode MS" pitchFamily="34" charset="-128"/>
              </a:rPr>
              <a:t>Review: Loop Statements</a:t>
            </a:r>
          </a:p>
        </p:txBody>
      </p:sp>
      <p:sp>
        <p:nvSpPr>
          <p:cNvPr id="418819" name="Rectangle 3"/>
          <p:cNvSpPr>
            <a:spLocks noChangeArrowheads="1"/>
          </p:cNvSpPr>
          <p:nvPr/>
        </p:nvSpPr>
        <p:spPr bwMode="auto">
          <a:xfrm>
            <a:off x="304800" y="1600200"/>
            <a:ext cx="8001000" cy="4648200"/>
          </a:xfrm>
          <a:prstGeom prst="rect">
            <a:avLst/>
          </a:prstGeom>
          <a:noFill/>
          <a:ln w="9525">
            <a:noFill/>
            <a:miter lim="800000"/>
            <a:headEnd/>
            <a:tailEnd/>
          </a:ln>
          <a:effectLst/>
        </p:spPr>
        <p:txBody>
          <a:bodyPr lIns="91411" tIns="45708" rIns="91411" bIns="45708"/>
          <a:lstStyle/>
          <a:p>
            <a:pPr marL="342900" indent="-342900" algn="l">
              <a:spcBef>
                <a:spcPct val="20000"/>
              </a:spcBef>
              <a:buClr>
                <a:schemeClr val="accent2"/>
              </a:buClr>
              <a:buSzPct val="85000"/>
              <a:buFont typeface="Wingdings" pitchFamily="2" charset="2"/>
              <a:buChar char="q"/>
            </a:pPr>
            <a:r>
              <a:rPr lang="en-US" sz="2800">
                <a:latin typeface="Courier New" pitchFamily="49" charset="0"/>
              </a:rPr>
              <a:t>while</a:t>
            </a:r>
            <a:r>
              <a:rPr lang="en-US" sz="2800">
                <a:latin typeface="Arial Unicode MS" pitchFamily="34" charset="-128"/>
              </a:rPr>
              <a:t> statement</a:t>
            </a:r>
          </a:p>
          <a:p>
            <a:pPr marL="342900" indent="-342900" algn="l">
              <a:spcBef>
                <a:spcPct val="20000"/>
              </a:spcBef>
              <a:buClr>
                <a:schemeClr val="accent2"/>
              </a:buClr>
              <a:buSzPct val="85000"/>
              <a:buFont typeface="Wingdings" pitchFamily="2" charset="2"/>
              <a:buChar char="q"/>
            </a:pPr>
            <a:r>
              <a:rPr lang="en-US" sz="2800">
                <a:latin typeface="Courier New" pitchFamily="49" charset="0"/>
              </a:rPr>
              <a:t>do</a:t>
            </a:r>
            <a:r>
              <a:rPr lang="en-US" sz="2800">
                <a:latin typeface="Arial Unicode MS" pitchFamily="34" charset="-128"/>
              </a:rPr>
              <a:t> statement</a:t>
            </a:r>
          </a:p>
          <a:p>
            <a:pPr marL="342900" indent="-342900" algn="l">
              <a:spcBef>
                <a:spcPct val="20000"/>
              </a:spcBef>
              <a:buClr>
                <a:schemeClr val="accent2"/>
              </a:buClr>
              <a:buSzPct val="85000"/>
              <a:buFont typeface="Wingdings" pitchFamily="2" charset="2"/>
              <a:buChar char="q"/>
            </a:pPr>
            <a:r>
              <a:rPr lang="en-US" sz="2800">
                <a:latin typeface="Courier New" pitchFamily="49" charset="0"/>
              </a:rPr>
              <a:t>for</a:t>
            </a:r>
            <a:r>
              <a:rPr lang="en-US" sz="2800">
                <a:latin typeface="Arial Unicode MS" pitchFamily="34" charset="-128"/>
              </a:rPr>
              <a:t> statement</a:t>
            </a:r>
          </a:p>
        </p:txBody>
      </p:sp>
      <p:sp>
        <p:nvSpPr>
          <p:cNvPr id="418820" name="Text Box 4"/>
          <p:cNvSpPr txBox="1">
            <a:spLocks noChangeArrowheads="1"/>
          </p:cNvSpPr>
          <p:nvPr/>
        </p:nvSpPr>
        <p:spPr bwMode="auto">
          <a:xfrm>
            <a:off x="4343400" y="1600200"/>
            <a:ext cx="4191000" cy="469900"/>
          </a:xfrm>
          <a:prstGeom prst="rect">
            <a:avLst/>
          </a:prstGeom>
          <a:noFill/>
          <a:ln w="12700">
            <a:solidFill>
              <a:schemeClr val="tx1"/>
            </a:solidFill>
            <a:miter lim="800000"/>
            <a:headEnd type="none" w="sm" len="sm"/>
            <a:tailEnd type="none" w="sm" len="sm"/>
          </a:ln>
          <a:effectLst/>
        </p:spPr>
        <p:txBody>
          <a:bodyPr anchor="ctr">
            <a:spAutoFit/>
          </a:bodyPr>
          <a:lstStyle/>
          <a:p>
            <a:pPr algn="l"/>
            <a:r>
              <a:rPr lang="en-US" sz="1200">
                <a:solidFill>
                  <a:srgbClr val="CC0000"/>
                </a:solidFill>
                <a:latin typeface="Courier New" pitchFamily="49" charset="0"/>
              </a:rPr>
              <a:t>while</a:t>
            </a:r>
            <a:r>
              <a:rPr lang="en-US" sz="1200">
                <a:latin typeface="Courier New" pitchFamily="49" charset="0"/>
              </a:rPr>
              <a:t> ( </a:t>
            </a:r>
            <a:r>
              <a:rPr lang="en-US" sz="1200" i="1">
                <a:latin typeface="Courier New" pitchFamily="49" charset="0"/>
              </a:rPr>
              <a:t>condition</a:t>
            </a:r>
            <a:r>
              <a:rPr lang="en-US" sz="1200">
                <a:latin typeface="Courier New" pitchFamily="49" charset="0"/>
              </a:rPr>
              <a:t> )</a:t>
            </a:r>
          </a:p>
          <a:p>
            <a:pPr algn="l"/>
            <a:r>
              <a:rPr lang="en-US" sz="1200" i="1">
                <a:latin typeface="Courier New" pitchFamily="49" charset="0"/>
              </a:rPr>
              <a:t>   statement1;</a:t>
            </a:r>
            <a:endParaRPr lang="en-US" sz="1200">
              <a:latin typeface="Courier New" pitchFamily="49" charset="0"/>
            </a:endParaRPr>
          </a:p>
        </p:txBody>
      </p:sp>
      <p:sp>
        <p:nvSpPr>
          <p:cNvPr id="418821" name="Text Box 5"/>
          <p:cNvSpPr txBox="1">
            <a:spLocks noChangeArrowheads="1"/>
          </p:cNvSpPr>
          <p:nvPr/>
        </p:nvSpPr>
        <p:spPr bwMode="auto">
          <a:xfrm>
            <a:off x="4343400" y="2057400"/>
            <a:ext cx="4191000" cy="652463"/>
          </a:xfrm>
          <a:prstGeom prst="rect">
            <a:avLst/>
          </a:prstGeom>
          <a:noFill/>
          <a:ln w="12700">
            <a:solidFill>
              <a:schemeClr val="tx1"/>
            </a:solidFill>
            <a:miter lim="800000"/>
            <a:headEnd type="none" w="sm" len="sm"/>
            <a:tailEnd type="none" w="sm" len="sm"/>
          </a:ln>
          <a:effectLst/>
        </p:spPr>
        <p:txBody>
          <a:bodyPr anchor="ctr">
            <a:spAutoFit/>
          </a:bodyPr>
          <a:lstStyle/>
          <a:p>
            <a:pPr algn="l"/>
            <a:r>
              <a:rPr lang="en-US" sz="1200">
                <a:solidFill>
                  <a:srgbClr val="CC0000"/>
                </a:solidFill>
                <a:latin typeface="Courier New" pitchFamily="49" charset="0"/>
              </a:rPr>
              <a:t>do </a:t>
            </a:r>
            <a:r>
              <a:rPr lang="en-US" sz="1200">
                <a:latin typeface="Courier New" pitchFamily="49" charset="0"/>
              </a:rPr>
              <a:t>{</a:t>
            </a:r>
          </a:p>
          <a:p>
            <a:pPr algn="l"/>
            <a:r>
              <a:rPr lang="en-US" sz="1200">
                <a:latin typeface="Courier New" pitchFamily="49" charset="0"/>
              </a:rPr>
              <a:t> statement list;</a:t>
            </a:r>
          </a:p>
          <a:p>
            <a:pPr algn="l"/>
            <a:r>
              <a:rPr lang="en-US" sz="1200">
                <a:latin typeface="Courier New" pitchFamily="49" charset="0"/>
              </a:rPr>
              <a:t>} </a:t>
            </a:r>
            <a:r>
              <a:rPr lang="en-US" sz="1200">
                <a:solidFill>
                  <a:srgbClr val="CC0000"/>
                </a:solidFill>
                <a:latin typeface="Courier New" pitchFamily="49" charset="0"/>
              </a:rPr>
              <a:t>while</a:t>
            </a:r>
            <a:r>
              <a:rPr lang="en-US" sz="1200">
                <a:latin typeface="Courier New" pitchFamily="49" charset="0"/>
              </a:rPr>
              <a:t> ( </a:t>
            </a:r>
            <a:r>
              <a:rPr lang="en-US" sz="1200" i="1">
                <a:latin typeface="Courier New" pitchFamily="49" charset="0"/>
              </a:rPr>
              <a:t>condition</a:t>
            </a:r>
            <a:r>
              <a:rPr lang="en-US" sz="1200">
                <a:latin typeface="Courier New" pitchFamily="49" charset="0"/>
              </a:rPr>
              <a:t> );</a:t>
            </a:r>
          </a:p>
        </p:txBody>
      </p:sp>
      <p:grpSp>
        <p:nvGrpSpPr>
          <p:cNvPr id="2" name="Group 6"/>
          <p:cNvGrpSpPr>
            <a:grpSpLocks/>
          </p:cNvGrpSpPr>
          <p:nvPr/>
        </p:nvGrpSpPr>
        <p:grpSpPr bwMode="auto">
          <a:xfrm>
            <a:off x="685800" y="3733800"/>
            <a:ext cx="2455863" cy="2593975"/>
            <a:chOff x="1104" y="1056"/>
            <a:chExt cx="1791" cy="2304"/>
          </a:xfrm>
        </p:grpSpPr>
        <p:grpSp>
          <p:nvGrpSpPr>
            <p:cNvPr id="3" name="Group 7"/>
            <p:cNvGrpSpPr>
              <a:grpSpLocks/>
            </p:cNvGrpSpPr>
            <p:nvPr/>
          </p:nvGrpSpPr>
          <p:grpSpPr bwMode="auto">
            <a:xfrm>
              <a:off x="1200" y="2064"/>
              <a:ext cx="1008" cy="827"/>
              <a:chOff x="2112" y="1968"/>
              <a:chExt cx="1008" cy="827"/>
            </a:xfrm>
          </p:grpSpPr>
          <p:grpSp>
            <p:nvGrpSpPr>
              <p:cNvPr id="4" name="Group 8"/>
              <p:cNvGrpSpPr>
                <a:grpSpLocks/>
              </p:cNvGrpSpPr>
              <p:nvPr/>
            </p:nvGrpSpPr>
            <p:grpSpPr bwMode="auto">
              <a:xfrm>
                <a:off x="2112" y="2524"/>
                <a:ext cx="1008" cy="271"/>
                <a:chOff x="2112" y="2476"/>
                <a:chExt cx="1008" cy="271"/>
              </a:xfrm>
            </p:grpSpPr>
            <p:sp>
              <p:nvSpPr>
                <p:cNvPr id="418825" name="Rectangle 9"/>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26" name="Text Box 10"/>
                <p:cNvSpPr txBox="1">
                  <a:spLocks noChangeArrowheads="1"/>
                </p:cNvSpPr>
                <p:nvPr/>
              </p:nvSpPr>
              <p:spPr bwMode="auto">
                <a:xfrm>
                  <a:off x="2277" y="2476"/>
                  <a:ext cx="674" cy="271"/>
                </a:xfrm>
                <a:prstGeom prst="rect">
                  <a:avLst/>
                </a:prstGeom>
                <a:noFill/>
                <a:ln w="12700">
                  <a:noFill/>
                  <a:miter lim="800000"/>
                  <a:headEnd type="none" w="sm" len="sm"/>
                  <a:tailEnd type="none" w="sm" len="sm"/>
                </a:ln>
                <a:effectLst/>
              </p:spPr>
              <p:txBody>
                <a:bodyPr wrap="none" anchor="ctr">
                  <a:spAutoFit/>
                </a:bodyPr>
                <a:lstStyle/>
                <a:p>
                  <a:r>
                    <a:rPr lang="en-US" sz="1400" b="1"/>
                    <a:t>statement</a:t>
                  </a:r>
                  <a:endParaRPr lang="en-US" sz="1800"/>
                </a:p>
              </p:txBody>
            </p:sp>
          </p:grpSp>
          <p:cxnSp>
            <p:nvCxnSpPr>
              <p:cNvPr id="418827" name="AutoShape 11"/>
              <p:cNvCxnSpPr>
                <a:cxnSpLocks noChangeShapeType="1"/>
                <a:stCxn id="418832" idx="2"/>
                <a:endCxn id="418825" idx="0"/>
              </p:cNvCxnSpPr>
              <p:nvPr/>
            </p:nvCxnSpPr>
            <p:spPr bwMode="auto">
              <a:xfrm>
                <a:off x="2616" y="1968"/>
                <a:ext cx="0" cy="576"/>
              </a:xfrm>
              <a:prstGeom prst="straightConnector1">
                <a:avLst/>
              </a:prstGeom>
              <a:noFill/>
              <a:ln w="31750">
                <a:solidFill>
                  <a:schemeClr val="accent2"/>
                </a:solidFill>
                <a:round/>
                <a:headEnd type="none" w="sm" len="sm"/>
                <a:tailEnd type="triangle" w="sm" len="sm"/>
              </a:ln>
              <a:effectLst/>
            </p:spPr>
          </p:cxnSp>
          <p:sp>
            <p:nvSpPr>
              <p:cNvPr id="418828" name="Text Box 12"/>
              <p:cNvSpPr txBox="1">
                <a:spLocks noChangeArrowheads="1"/>
              </p:cNvSpPr>
              <p:nvPr/>
            </p:nvSpPr>
            <p:spPr bwMode="auto">
              <a:xfrm>
                <a:off x="2639" y="2078"/>
                <a:ext cx="398" cy="299"/>
              </a:xfrm>
              <a:prstGeom prst="rect">
                <a:avLst/>
              </a:prstGeom>
              <a:noFill/>
              <a:ln w="12700">
                <a:noFill/>
                <a:miter lim="800000"/>
                <a:headEnd type="none" w="sm" len="sm"/>
                <a:tailEnd type="none" w="sm" len="sm"/>
              </a:ln>
              <a:effectLst/>
            </p:spPr>
            <p:txBody>
              <a:bodyPr wrap="none" anchor="ctr">
                <a:spAutoFit/>
              </a:bodyPr>
              <a:lstStyle/>
              <a:p>
                <a:r>
                  <a:rPr lang="en-US" sz="1600" b="1">
                    <a:effectLst>
                      <a:outerShdw blurRad="38100" dist="38100" dir="2700000" algn="tl">
                        <a:srgbClr val="C0C0C0"/>
                      </a:outerShdw>
                    </a:effectLst>
                  </a:rPr>
                  <a:t>true</a:t>
                </a:r>
                <a:endParaRPr lang="en-US" sz="2000"/>
              </a:p>
            </p:txBody>
          </p:sp>
        </p:grpSp>
        <p:cxnSp>
          <p:nvCxnSpPr>
            <p:cNvPr id="418829" name="AutoShape 13"/>
            <p:cNvCxnSpPr>
              <a:cxnSpLocks noChangeShapeType="1"/>
              <a:stCxn id="418825" idx="1"/>
              <a:endCxn id="418832" idx="1"/>
            </p:cNvCxnSpPr>
            <p:nvPr/>
          </p:nvCxnSpPr>
          <p:spPr bwMode="auto">
            <a:xfrm rot="10800000">
              <a:off x="1104" y="1776"/>
              <a:ext cx="96" cy="984"/>
            </a:xfrm>
            <a:prstGeom prst="bentConnector3">
              <a:avLst>
                <a:gd name="adj1" fmla="val 250000"/>
              </a:avLst>
            </a:prstGeom>
            <a:noFill/>
            <a:ln w="31750">
              <a:solidFill>
                <a:schemeClr val="accent2"/>
              </a:solidFill>
              <a:miter lim="800000"/>
              <a:headEnd type="none" w="sm" len="sm"/>
              <a:tailEnd type="triangle" w="sm" len="sm"/>
            </a:ln>
            <a:effectLst/>
          </p:spPr>
        </p:cxnSp>
        <p:grpSp>
          <p:nvGrpSpPr>
            <p:cNvPr id="5" name="Group 14"/>
            <p:cNvGrpSpPr>
              <a:grpSpLocks/>
            </p:cNvGrpSpPr>
            <p:nvPr/>
          </p:nvGrpSpPr>
          <p:grpSpPr bwMode="auto">
            <a:xfrm>
              <a:off x="1104" y="1056"/>
              <a:ext cx="1200" cy="1008"/>
              <a:chOff x="2016" y="960"/>
              <a:chExt cx="1200" cy="1008"/>
            </a:xfrm>
          </p:grpSpPr>
          <p:grpSp>
            <p:nvGrpSpPr>
              <p:cNvPr id="6" name="Group 15"/>
              <p:cNvGrpSpPr>
                <a:grpSpLocks/>
              </p:cNvGrpSpPr>
              <p:nvPr/>
            </p:nvGrpSpPr>
            <p:grpSpPr bwMode="auto">
              <a:xfrm>
                <a:off x="2016" y="1392"/>
                <a:ext cx="1200" cy="576"/>
                <a:chOff x="2016" y="1584"/>
                <a:chExt cx="1200" cy="576"/>
              </a:xfrm>
            </p:grpSpPr>
            <p:sp>
              <p:nvSpPr>
                <p:cNvPr id="418832" name="AutoShape 16"/>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33" name="Text Box 17"/>
                <p:cNvSpPr txBox="1">
                  <a:spLocks noChangeArrowheads="1"/>
                </p:cNvSpPr>
                <p:nvPr/>
              </p:nvSpPr>
              <p:spPr bwMode="auto">
                <a:xfrm>
                  <a:off x="2282" y="1633"/>
                  <a:ext cx="667" cy="459"/>
                </a:xfrm>
                <a:prstGeom prst="rect">
                  <a:avLst/>
                </a:prstGeom>
                <a:noFill/>
                <a:ln w="12700">
                  <a:noFill/>
                  <a:miter lim="800000"/>
                  <a:headEnd type="none" w="sm" len="sm"/>
                  <a:tailEnd type="none" w="sm" len="sm"/>
                </a:ln>
                <a:effectLst/>
              </p:spPr>
              <p:txBody>
                <a:bodyPr wrap="none" anchor="ctr">
                  <a:spAutoFit/>
                </a:bodyPr>
                <a:lstStyle/>
                <a:p>
                  <a:r>
                    <a:rPr lang="en-US" sz="1400" b="1"/>
                    <a:t>condition</a:t>
                  </a:r>
                </a:p>
                <a:p>
                  <a:r>
                    <a:rPr lang="en-US" sz="1400" b="1"/>
                    <a:t>evaluated</a:t>
                  </a:r>
                  <a:endParaRPr lang="en-US" sz="1800"/>
                </a:p>
              </p:txBody>
            </p:sp>
          </p:grpSp>
          <p:cxnSp>
            <p:nvCxnSpPr>
              <p:cNvPr id="418834" name="AutoShape 18"/>
              <p:cNvCxnSpPr>
                <a:cxnSpLocks noChangeShapeType="1"/>
                <a:endCxn id="418832" idx="0"/>
              </p:cNvCxnSpPr>
              <p:nvPr/>
            </p:nvCxnSpPr>
            <p:spPr bwMode="auto">
              <a:xfrm>
                <a:off x="2616" y="960"/>
                <a:ext cx="0" cy="432"/>
              </a:xfrm>
              <a:prstGeom prst="straightConnector1">
                <a:avLst/>
              </a:prstGeom>
              <a:noFill/>
              <a:ln w="31750">
                <a:solidFill>
                  <a:schemeClr val="accent2"/>
                </a:solidFill>
                <a:round/>
                <a:headEnd type="none" w="sm" len="sm"/>
                <a:tailEnd type="triangle" w="sm" len="sm"/>
              </a:ln>
              <a:effectLst/>
            </p:spPr>
          </p:cxnSp>
        </p:grpSp>
        <p:grpSp>
          <p:nvGrpSpPr>
            <p:cNvPr id="7" name="Group 19"/>
            <p:cNvGrpSpPr>
              <a:grpSpLocks/>
            </p:cNvGrpSpPr>
            <p:nvPr/>
          </p:nvGrpSpPr>
          <p:grpSpPr bwMode="auto">
            <a:xfrm>
              <a:off x="1666" y="1776"/>
              <a:ext cx="1229" cy="1584"/>
              <a:chOff x="2578" y="1680"/>
              <a:chExt cx="1229" cy="1584"/>
            </a:xfrm>
          </p:grpSpPr>
          <p:cxnSp>
            <p:nvCxnSpPr>
              <p:cNvPr id="418836" name="AutoShape 20"/>
              <p:cNvCxnSpPr>
                <a:cxnSpLocks noChangeShapeType="1"/>
                <a:stCxn id="418832" idx="3"/>
              </p:cNvCxnSpPr>
              <p:nvPr/>
            </p:nvCxnSpPr>
            <p:spPr bwMode="auto">
              <a:xfrm flipH="1">
                <a:off x="2578" y="1680"/>
                <a:ext cx="638" cy="1584"/>
              </a:xfrm>
              <a:prstGeom prst="bentConnector4">
                <a:avLst>
                  <a:gd name="adj1" fmla="val -22569"/>
                  <a:gd name="adj2" fmla="val 83458"/>
                </a:avLst>
              </a:prstGeom>
              <a:noFill/>
              <a:ln w="31750">
                <a:solidFill>
                  <a:schemeClr val="accent2"/>
                </a:solidFill>
                <a:miter lim="800000"/>
                <a:headEnd type="none" w="sm" len="sm"/>
                <a:tailEnd type="triangle" w="sm" len="sm"/>
              </a:ln>
              <a:effectLst/>
            </p:spPr>
          </p:cxnSp>
          <p:sp>
            <p:nvSpPr>
              <p:cNvPr id="418837" name="Text Box 21"/>
              <p:cNvSpPr txBox="1">
                <a:spLocks noChangeArrowheads="1"/>
              </p:cNvSpPr>
              <p:nvPr/>
            </p:nvSpPr>
            <p:spPr bwMode="auto">
              <a:xfrm>
                <a:off x="3383" y="2078"/>
                <a:ext cx="424" cy="299"/>
              </a:xfrm>
              <a:prstGeom prst="rect">
                <a:avLst/>
              </a:prstGeom>
              <a:noFill/>
              <a:ln w="12700">
                <a:noFill/>
                <a:miter lim="800000"/>
                <a:headEnd type="none" w="sm" len="sm"/>
                <a:tailEnd type="none" w="sm" len="sm"/>
              </a:ln>
              <a:effectLst/>
            </p:spPr>
            <p:txBody>
              <a:bodyPr wrap="none" anchor="ctr">
                <a:spAutoFit/>
              </a:bodyPr>
              <a:lstStyle/>
              <a:p>
                <a:r>
                  <a:rPr lang="en-US" sz="1600" b="1">
                    <a:effectLst>
                      <a:outerShdw blurRad="38100" dist="38100" dir="2700000" algn="tl">
                        <a:srgbClr val="C0C0C0"/>
                      </a:outerShdw>
                    </a:effectLst>
                  </a:rPr>
                  <a:t>false</a:t>
                </a:r>
                <a:endParaRPr lang="en-US" sz="2000"/>
              </a:p>
            </p:txBody>
          </p:sp>
        </p:grpSp>
      </p:grpSp>
      <p:grpSp>
        <p:nvGrpSpPr>
          <p:cNvPr id="8" name="Group 22"/>
          <p:cNvGrpSpPr>
            <a:grpSpLocks/>
          </p:cNvGrpSpPr>
          <p:nvPr/>
        </p:nvGrpSpPr>
        <p:grpSpPr bwMode="auto">
          <a:xfrm>
            <a:off x="3124200" y="3962400"/>
            <a:ext cx="2324100" cy="2486025"/>
            <a:chOff x="3245" y="1209"/>
            <a:chExt cx="1747" cy="2208"/>
          </a:xfrm>
        </p:grpSpPr>
        <p:grpSp>
          <p:nvGrpSpPr>
            <p:cNvPr id="9" name="Group 23"/>
            <p:cNvGrpSpPr>
              <a:grpSpLocks/>
            </p:cNvGrpSpPr>
            <p:nvPr/>
          </p:nvGrpSpPr>
          <p:grpSpPr bwMode="auto">
            <a:xfrm>
              <a:off x="3245" y="1713"/>
              <a:ext cx="643" cy="840"/>
              <a:chOff x="1565" y="1608"/>
              <a:chExt cx="643" cy="840"/>
            </a:xfrm>
          </p:grpSpPr>
          <p:sp>
            <p:nvSpPr>
              <p:cNvPr id="418840" name="Text Box 24"/>
              <p:cNvSpPr txBox="1">
                <a:spLocks noChangeArrowheads="1"/>
              </p:cNvSpPr>
              <p:nvPr/>
            </p:nvSpPr>
            <p:spPr bwMode="auto">
              <a:xfrm>
                <a:off x="1565" y="1886"/>
                <a:ext cx="410" cy="298"/>
              </a:xfrm>
              <a:prstGeom prst="rect">
                <a:avLst/>
              </a:prstGeom>
              <a:noFill/>
              <a:ln w="12700">
                <a:noFill/>
                <a:miter lim="800000"/>
                <a:headEnd type="none" w="sm" len="sm"/>
                <a:tailEnd type="none" w="sm" len="sm"/>
              </a:ln>
              <a:effectLst/>
            </p:spPr>
            <p:txBody>
              <a:bodyPr wrap="none" anchor="ctr">
                <a:spAutoFit/>
              </a:bodyPr>
              <a:lstStyle/>
              <a:p>
                <a:r>
                  <a:rPr lang="en-US" sz="1600" b="1">
                    <a:effectLst>
                      <a:outerShdw blurRad="38100" dist="38100" dir="2700000" algn="tl">
                        <a:srgbClr val="C0C0C0"/>
                      </a:outerShdw>
                    </a:effectLst>
                  </a:rPr>
                  <a:t>true</a:t>
                </a:r>
                <a:endParaRPr lang="en-US" sz="2000"/>
              </a:p>
            </p:txBody>
          </p:sp>
          <p:cxnSp>
            <p:nvCxnSpPr>
              <p:cNvPr id="418841" name="AutoShape 25"/>
              <p:cNvCxnSpPr>
                <a:cxnSpLocks noChangeShapeType="1"/>
                <a:stCxn id="418850" idx="1"/>
                <a:endCxn id="418844" idx="1"/>
              </p:cNvCxnSpPr>
              <p:nvPr/>
            </p:nvCxnSpPr>
            <p:spPr bwMode="auto">
              <a:xfrm rot="10800000" flipV="1">
                <a:off x="2112" y="1608"/>
                <a:ext cx="96" cy="840"/>
              </a:xfrm>
              <a:prstGeom prst="bentConnector3">
                <a:avLst>
                  <a:gd name="adj1" fmla="val 250000"/>
                </a:avLst>
              </a:prstGeom>
              <a:noFill/>
              <a:ln w="31750">
                <a:solidFill>
                  <a:schemeClr val="accent2"/>
                </a:solidFill>
                <a:miter lim="800000"/>
                <a:headEnd type="triangle" w="sm" len="sm"/>
                <a:tailEnd type="none" w="sm" len="sm"/>
              </a:ln>
              <a:effectLst/>
            </p:spPr>
          </p:cxnSp>
        </p:grpSp>
        <p:grpSp>
          <p:nvGrpSpPr>
            <p:cNvPr id="10" name="Group 26"/>
            <p:cNvGrpSpPr>
              <a:grpSpLocks/>
            </p:cNvGrpSpPr>
            <p:nvPr/>
          </p:nvGrpSpPr>
          <p:grpSpPr bwMode="auto">
            <a:xfrm>
              <a:off x="3792" y="1824"/>
              <a:ext cx="1200" cy="1017"/>
              <a:chOff x="2112" y="1719"/>
              <a:chExt cx="1200" cy="1017"/>
            </a:xfrm>
          </p:grpSpPr>
          <p:grpSp>
            <p:nvGrpSpPr>
              <p:cNvPr id="11" name="Group 27"/>
              <p:cNvGrpSpPr>
                <a:grpSpLocks/>
              </p:cNvGrpSpPr>
              <p:nvPr/>
            </p:nvGrpSpPr>
            <p:grpSpPr bwMode="auto">
              <a:xfrm>
                <a:off x="2112" y="2160"/>
                <a:ext cx="1200" cy="576"/>
                <a:chOff x="2016" y="1584"/>
                <a:chExt cx="1200" cy="576"/>
              </a:xfrm>
            </p:grpSpPr>
            <p:sp>
              <p:nvSpPr>
                <p:cNvPr id="418844" name="AutoShape 28"/>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45" name="Text Box 29"/>
                <p:cNvSpPr txBox="1">
                  <a:spLocks noChangeArrowheads="1"/>
                </p:cNvSpPr>
                <p:nvPr/>
              </p:nvSpPr>
              <p:spPr bwMode="auto">
                <a:xfrm>
                  <a:off x="2063" y="1659"/>
                  <a:ext cx="1108" cy="406"/>
                </a:xfrm>
                <a:prstGeom prst="rect">
                  <a:avLst/>
                </a:prstGeom>
                <a:noFill/>
                <a:ln w="12700">
                  <a:noFill/>
                  <a:miter lim="800000"/>
                  <a:headEnd type="none" w="sm" len="sm"/>
                  <a:tailEnd type="none" w="sm" len="sm"/>
                </a:ln>
                <a:effectLst/>
              </p:spPr>
              <p:txBody>
                <a:bodyPr anchor="ctr">
                  <a:spAutoFit/>
                </a:bodyPr>
                <a:lstStyle/>
                <a:p>
                  <a:r>
                    <a:rPr lang="en-US" sz="1200" b="1"/>
                    <a:t>condition</a:t>
                  </a:r>
                </a:p>
                <a:p>
                  <a:r>
                    <a:rPr lang="en-US" sz="1200" b="1"/>
                    <a:t>evaluated</a:t>
                  </a:r>
                  <a:endParaRPr lang="en-US" sz="1600"/>
                </a:p>
              </p:txBody>
            </p:sp>
          </p:grpSp>
          <p:cxnSp>
            <p:nvCxnSpPr>
              <p:cNvPr id="418846" name="AutoShape 30"/>
              <p:cNvCxnSpPr>
                <a:cxnSpLocks noChangeShapeType="1"/>
                <a:stCxn id="418851" idx="2"/>
                <a:endCxn id="418844" idx="0"/>
              </p:cNvCxnSpPr>
              <p:nvPr/>
            </p:nvCxnSpPr>
            <p:spPr bwMode="auto">
              <a:xfrm>
                <a:off x="2712" y="1719"/>
                <a:ext cx="0" cy="441"/>
              </a:xfrm>
              <a:prstGeom prst="straightConnector1">
                <a:avLst/>
              </a:prstGeom>
              <a:noFill/>
              <a:ln w="31750">
                <a:solidFill>
                  <a:schemeClr val="accent2"/>
                </a:solidFill>
                <a:round/>
                <a:headEnd type="none" w="sm" len="sm"/>
                <a:tailEnd type="triangle" w="sm" len="sm"/>
              </a:ln>
              <a:effectLst/>
            </p:spPr>
          </p:cxnSp>
        </p:grpSp>
        <p:grpSp>
          <p:nvGrpSpPr>
            <p:cNvPr id="12" name="Group 31"/>
            <p:cNvGrpSpPr>
              <a:grpSpLocks/>
            </p:cNvGrpSpPr>
            <p:nvPr/>
          </p:nvGrpSpPr>
          <p:grpSpPr bwMode="auto">
            <a:xfrm>
              <a:off x="3888" y="1209"/>
              <a:ext cx="1008" cy="634"/>
              <a:chOff x="2208" y="1104"/>
              <a:chExt cx="1008" cy="634"/>
            </a:xfrm>
          </p:grpSpPr>
          <p:cxnSp>
            <p:nvCxnSpPr>
              <p:cNvPr id="418848" name="AutoShape 32"/>
              <p:cNvCxnSpPr>
                <a:cxnSpLocks noChangeShapeType="1"/>
                <a:endCxn id="418851" idx="0"/>
              </p:cNvCxnSpPr>
              <p:nvPr/>
            </p:nvCxnSpPr>
            <p:spPr bwMode="auto">
              <a:xfrm>
                <a:off x="2712" y="1104"/>
                <a:ext cx="0" cy="384"/>
              </a:xfrm>
              <a:prstGeom prst="straightConnector1">
                <a:avLst/>
              </a:prstGeom>
              <a:noFill/>
              <a:ln w="31750">
                <a:solidFill>
                  <a:schemeClr val="accent2"/>
                </a:solidFill>
                <a:round/>
                <a:headEnd type="none" w="sm" len="sm"/>
                <a:tailEnd type="triangle" w="sm" len="sm"/>
              </a:ln>
              <a:effectLst/>
            </p:spPr>
          </p:cxnSp>
          <p:grpSp>
            <p:nvGrpSpPr>
              <p:cNvPr id="13" name="Group 33"/>
              <p:cNvGrpSpPr>
                <a:grpSpLocks/>
              </p:cNvGrpSpPr>
              <p:nvPr/>
            </p:nvGrpSpPr>
            <p:grpSpPr bwMode="auto">
              <a:xfrm>
                <a:off x="2208" y="1468"/>
                <a:ext cx="1008" cy="270"/>
                <a:chOff x="2112" y="2476"/>
                <a:chExt cx="1008" cy="270"/>
              </a:xfrm>
            </p:grpSpPr>
            <p:sp>
              <p:nvSpPr>
                <p:cNvPr id="418850" name="Rectangle 34"/>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51" name="Text Box 35"/>
                <p:cNvSpPr txBox="1">
                  <a:spLocks noChangeArrowheads="1"/>
                </p:cNvSpPr>
                <p:nvPr/>
              </p:nvSpPr>
              <p:spPr bwMode="auto">
                <a:xfrm>
                  <a:off x="2267" y="2476"/>
                  <a:ext cx="694" cy="270"/>
                </a:xfrm>
                <a:prstGeom prst="rect">
                  <a:avLst/>
                </a:prstGeom>
                <a:noFill/>
                <a:ln w="12700">
                  <a:noFill/>
                  <a:miter lim="800000"/>
                  <a:headEnd type="none" w="sm" len="sm"/>
                  <a:tailEnd type="none" w="sm" len="sm"/>
                </a:ln>
                <a:effectLst/>
              </p:spPr>
              <p:txBody>
                <a:bodyPr wrap="none" anchor="ctr">
                  <a:spAutoFit/>
                </a:bodyPr>
                <a:lstStyle/>
                <a:p>
                  <a:r>
                    <a:rPr lang="en-US" sz="1400" b="1"/>
                    <a:t>statement</a:t>
                  </a:r>
                  <a:endParaRPr lang="en-US" sz="1800"/>
                </a:p>
              </p:txBody>
            </p:sp>
          </p:grpSp>
        </p:grpSp>
        <p:grpSp>
          <p:nvGrpSpPr>
            <p:cNvPr id="14" name="Group 36"/>
            <p:cNvGrpSpPr>
              <a:grpSpLocks/>
            </p:cNvGrpSpPr>
            <p:nvPr/>
          </p:nvGrpSpPr>
          <p:grpSpPr bwMode="auto">
            <a:xfrm>
              <a:off x="4392" y="2841"/>
              <a:ext cx="409" cy="576"/>
              <a:chOff x="2712" y="2736"/>
              <a:chExt cx="409" cy="576"/>
            </a:xfrm>
          </p:grpSpPr>
          <p:cxnSp>
            <p:nvCxnSpPr>
              <p:cNvPr id="418853" name="AutoShape 37"/>
              <p:cNvCxnSpPr>
                <a:cxnSpLocks noChangeShapeType="1"/>
                <a:stCxn id="418844" idx="2"/>
              </p:cNvCxnSpPr>
              <p:nvPr/>
            </p:nvCxnSpPr>
            <p:spPr bwMode="auto">
              <a:xfrm>
                <a:off x="2712" y="2736"/>
                <a:ext cx="0" cy="576"/>
              </a:xfrm>
              <a:prstGeom prst="straightConnector1">
                <a:avLst/>
              </a:prstGeom>
              <a:noFill/>
              <a:ln w="31750">
                <a:solidFill>
                  <a:schemeClr val="accent2"/>
                </a:solidFill>
                <a:round/>
                <a:headEnd type="none" w="sm" len="sm"/>
                <a:tailEnd type="triangle" w="sm" len="sm"/>
              </a:ln>
              <a:effectLst/>
            </p:spPr>
          </p:cxnSp>
          <p:sp>
            <p:nvSpPr>
              <p:cNvPr id="418854" name="Text Box 38"/>
              <p:cNvSpPr txBox="1">
                <a:spLocks noChangeArrowheads="1"/>
              </p:cNvSpPr>
              <p:nvPr/>
            </p:nvSpPr>
            <p:spPr bwMode="auto">
              <a:xfrm>
                <a:off x="2722" y="2860"/>
                <a:ext cx="399" cy="270"/>
              </a:xfrm>
              <a:prstGeom prst="rect">
                <a:avLst/>
              </a:prstGeom>
              <a:noFill/>
              <a:ln w="12700">
                <a:noFill/>
                <a:miter lim="800000"/>
                <a:headEnd type="none" w="sm" len="sm"/>
                <a:tailEnd type="none" w="sm" len="sm"/>
              </a:ln>
              <a:effectLst/>
            </p:spPr>
            <p:txBody>
              <a:bodyPr wrap="none" anchor="ctr">
                <a:spAutoFit/>
              </a:bodyPr>
              <a:lstStyle/>
              <a:p>
                <a:r>
                  <a:rPr lang="en-US" sz="1400" b="1">
                    <a:effectLst>
                      <a:outerShdw blurRad="38100" dist="38100" dir="2700000" algn="tl">
                        <a:srgbClr val="C0C0C0"/>
                      </a:outerShdw>
                    </a:effectLst>
                  </a:rPr>
                  <a:t>false</a:t>
                </a:r>
                <a:endParaRPr lang="en-US" sz="1800"/>
              </a:p>
            </p:txBody>
          </p:sp>
        </p:grpSp>
      </p:grpSp>
      <p:sp>
        <p:nvSpPr>
          <p:cNvPr id="418855" name="Text Box 39"/>
          <p:cNvSpPr txBox="1">
            <a:spLocks noChangeArrowheads="1"/>
          </p:cNvSpPr>
          <p:nvPr/>
        </p:nvSpPr>
        <p:spPr bwMode="auto">
          <a:xfrm>
            <a:off x="4343400" y="2743200"/>
            <a:ext cx="4191000" cy="469900"/>
          </a:xfrm>
          <a:prstGeom prst="rect">
            <a:avLst/>
          </a:prstGeom>
          <a:noFill/>
          <a:ln w="12700">
            <a:solidFill>
              <a:schemeClr val="tx1"/>
            </a:solidFill>
            <a:miter lim="800000"/>
            <a:headEnd type="none" w="sm" len="sm"/>
            <a:tailEnd type="none" w="sm" len="sm"/>
          </a:ln>
          <a:effectLst/>
        </p:spPr>
        <p:txBody>
          <a:bodyPr anchor="ctr">
            <a:spAutoFit/>
          </a:bodyPr>
          <a:lstStyle/>
          <a:p>
            <a:pPr algn="l"/>
            <a:r>
              <a:rPr lang="en-US" sz="1200">
                <a:solidFill>
                  <a:srgbClr val="CC0000"/>
                </a:solidFill>
                <a:latin typeface="Courier New" pitchFamily="49" charset="0"/>
              </a:rPr>
              <a:t>for </a:t>
            </a:r>
            <a:r>
              <a:rPr lang="en-US" sz="1200">
                <a:latin typeface="Courier New" pitchFamily="49" charset="0"/>
              </a:rPr>
              <a:t>(initialization; condition; increment )</a:t>
            </a:r>
          </a:p>
          <a:p>
            <a:pPr algn="l"/>
            <a:r>
              <a:rPr lang="en-US" sz="1200">
                <a:latin typeface="Courier New" pitchFamily="49" charset="0"/>
              </a:rPr>
              <a:t> statement; </a:t>
            </a:r>
          </a:p>
        </p:txBody>
      </p:sp>
      <p:grpSp>
        <p:nvGrpSpPr>
          <p:cNvPr id="15" name="Group 40"/>
          <p:cNvGrpSpPr>
            <a:grpSpLocks/>
          </p:cNvGrpSpPr>
          <p:nvPr/>
        </p:nvGrpSpPr>
        <p:grpSpPr bwMode="auto">
          <a:xfrm>
            <a:off x="6629400" y="3429000"/>
            <a:ext cx="2209800" cy="3276600"/>
            <a:chOff x="2016" y="864"/>
            <a:chExt cx="1817" cy="2928"/>
          </a:xfrm>
        </p:grpSpPr>
        <p:grpSp>
          <p:nvGrpSpPr>
            <p:cNvPr id="16" name="Group 41"/>
            <p:cNvGrpSpPr>
              <a:grpSpLocks/>
            </p:cNvGrpSpPr>
            <p:nvPr/>
          </p:nvGrpSpPr>
          <p:grpSpPr bwMode="auto">
            <a:xfrm>
              <a:off x="2112" y="2256"/>
              <a:ext cx="1008" cy="699"/>
              <a:chOff x="2112" y="2256"/>
              <a:chExt cx="1008" cy="699"/>
            </a:xfrm>
          </p:grpSpPr>
          <p:grpSp>
            <p:nvGrpSpPr>
              <p:cNvPr id="17" name="Group 42"/>
              <p:cNvGrpSpPr>
                <a:grpSpLocks/>
              </p:cNvGrpSpPr>
              <p:nvPr/>
            </p:nvGrpSpPr>
            <p:grpSpPr bwMode="auto">
              <a:xfrm>
                <a:off x="2112" y="2655"/>
                <a:ext cx="1008" cy="300"/>
                <a:chOff x="2112" y="2463"/>
                <a:chExt cx="1008" cy="300"/>
              </a:xfrm>
            </p:grpSpPr>
            <p:sp>
              <p:nvSpPr>
                <p:cNvPr id="418859" name="Rectangle 43"/>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60" name="Text Box 44"/>
                <p:cNvSpPr txBox="1">
                  <a:spLocks noChangeArrowheads="1"/>
                </p:cNvSpPr>
                <p:nvPr/>
              </p:nvSpPr>
              <p:spPr bwMode="auto">
                <a:xfrm>
                  <a:off x="2190" y="2463"/>
                  <a:ext cx="850" cy="300"/>
                </a:xfrm>
                <a:prstGeom prst="rect">
                  <a:avLst/>
                </a:prstGeom>
                <a:noFill/>
                <a:ln w="12700">
                  <a:noFill/>
                  <a:miter lim="800000"/>
                  <a:headEnd type="none" w="sm" len="sm"/>
                  <a:tailEnd type="none" w="sm" len="sm"/>
                </a:ln>
                <a:effectLst/>
              </p:spPr>
              <p:txBody>
                <a:bodyPr wrap="none" anchor="ctr">
                  <a:spAutoFit/>
                </a:bodyPr>
                <a:lstStyle/>
                <a:p>
                  <a:r>
                    <a:rPr lang="en-US" sz="1600" b="1"/>
                    <a:t>statement</a:t>
                  </a:r>
                  <a:endParaRPr lang="en-US" sz="2000"/>
                </a:p>
              </p:txBody>
            </p:sp>
          </p:grpSp>
          <p:cxnSp>
            <p:nvCxnSpPr>
              <p:cNvPr id="418861" name="AutoShape 45"/>
              <p:cNvCxnSpPr>
                <a:cxnSpLocks noChangeShapeType="1"/>
                <a:stCxn id="418866" idx="2"/>
                <a:endCxn id="418859" idx="0"/>
              </p:cNvCxnSpPr>
              <p:nvPr/>
            </p:nvCxnSpPr>
            <p:spPr bwMode="auto">
              <a:xfrm>
                <a:off x="2616" y="2256"/>
                <a:ext cx="0" cy="432"/>
              </a:xfrm>
              <a:prstGeom prst="straightConnector1">
                <a:avLst/>
              </a:prstGeom>
              <a:noFill/>
              <a:ln w="31750">
                <a:solidFill>
                  <a:schemeClr val="accent2"/>
                </a:solidFill>
                <a:round/>
                <a:headEnd type="none" w="sm" len="sm"/>
                <a:tailEnd type="triangle" w="sm" len="sm"/>
              </a:ln>
              <a:effectLst/>
            </p:spPr>
          </p:cxnSp>
          <p:sp>
            <p:nvSpPr>
              <p:cNvPr id="418862" name="Text Box 46"/>
              <p:cNvSpPr txBox="1">
                <a:spLocks noChangeArrowheads="1"/>
              </p:cNvSpPr>
              <p:nvPr/>
            </p:nvSpPr>
            <p:spPr bwMode="auto">
              <a:xfrm>
                <a:off x="2595" y="2304"/>
                <a:ext cx="486" cy="328"/>
              </a:xfrm>
              <a:prstGeom prst="rect">
                <a:avLst/>
              </a:prstGeom>
              <a:noFill/>
              <a:ln w="12700">
                <a:noFill/>
                <a:miter lim="800000"/>
                <a:headEnd type="none" w="sm" len="sm"/>
                <a:tailEnd type="none" w="sm" len="sm"/>
              </a:ln>
              <a:effectLst/>
            </p:spPr>
            <p:txBody>
              <a:bodyPr wrap="none" anchor="ctr">
                <a:spAutoFit/>
              </a:bodyPr>
              <a:lstStyle/>
              <a:p>
                <a:r>
                  <a:rPr lang="en-US" sz="1800" b="1">
                    <a:effectLst>
                      <a:outerShdw blurRad="38100" dist="38100" dir="2700000" algn="tl">
                        <a:srgbClr val="C0C0C0"/>
                      </a:outerShdw>
                    </a:effectLst>
                  </a:rPr>
                  <a:t>true</a:t>
                </a:r>
                <a:endParaRPr lang="en-US" sz="2400"/>
              </a:p>
            </p:txBody>
          </p:sp>
        </p:grpSp>
        <p:cxnSp>
          <p:nvCxnSpPr>
            <p:cNvPr id="418863" name="AutoShape 47"/>
            <p:cNvCxnSpPr>
              <a:cxnSpLocks noChangeShapeType="1"/>
              <a:stCxn id="418874" idx="1"/>
              <a:endCxn id="418866" idx="1"/>
            </p:cNvCxnSpPr>
            <p:nvPr/>
          </p:nvCxnSpPr>
          <p:spPr bwMode="auto">
            <a:xfrm rot="10800000">
              <a:off x="2016" y="1968"/>
              <a:ext cx="96" cy="1272"/>
            </a:xfrm>
            <a:prstGeom prst="bentConnector3">
              <a:avLst>
                <a:gd name="adj1" fmla="val 250000"/>
              </a:avLst>
            </a:prstGeom>
            <a:noFill/>
            <a:ln w="31750">
              <a:solidFill>
                <a:schemeClr val="accent2"/>
              </a:solidFill>
              <a:miter lim="800000"/>
              <a:headEnd type="none" w="sm" len="sm"/>
              <a:tailEnd type="triangle" w="sm" len="sm"/>
            </a:ln>
            <a:effectLst/>
          </p:spPr>
        </p:cxnSp>
        <p:grpSp>
          <p:nvGrpSpPr>
            <p:cNvPr id="18" name="Group 48"/>
            <p:cNvGrpSpPr>
              <a:grpSpLocks/>
            </p:cNvGrpSpPr>
            <p:nvPr/>
          </p:nvGrpSpPr>
          <p:grpSpPr bwMode="auto">
            <a:xfrm>
              <a:off x="2016" y="1431"/>
              <a:ext cx="1200" cy="825"/>
              <a:chOff x="2016" y="1431"/>
              <a:chExt cx="1200" cy="825"/>
            </a:xfrm>
          </p:grpSpPr>
          <p:grpSp>
            <p:nvGrpSpPr>
              <p:cNvPr id="19" name="Group 49"/>
              <p:cNvGrpSpPr>
                <a:grpSpLocks/>
              </p:cNvGrpSpPr>
              <p:nvPr/>
            </p:nvGrpSpPr>
            <p:grpSpPr bwMode="auto">
              <a:xfrm>
                <a:off x="2016" y="1680"/>
                <a:ext cx="1200" cy="576"/>
                <a:chOff x="2016" y="1584"/>
                <a:chExt cx="1200" cy="576"/>
              </a:xfrm>
            </p:grpSpPr>
            <p:sp>
              <p:nvSpPr>
                <p:cNvPr id="418866" name="AutoShape 50"/>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67" name="Text Box 51"/>
                <p:cNvSpPr txBox="1">
                  <a:spLocks noChangeArrowheads="1"/>
                </p:cNvSpPr>
                <p:nvPr/>
              </p:nvSpPr>
              <p:spPr bwMode="auto">
                <a:xfrm>
                  <a:off x="2239" y="1631"/>
                  <a:ext cx="752" cy="462"/>
                </a:xfrm>
                <a:prstGeom prst="rect">
                  <a:avLst/>
                </a:prstGeom>
                <a:noFill/>
                <a:ln w="12700">
                  <a:noFill/>
                  <a:miter lim="800000"/>
                  <a:headEnd type="none" w="sm" len="sm"/>
                  <a:tailEnd type="none" w="sm" len="sm"/>
                </a:ln>
                <a:effectLst/>
              </p:spPr>
              <p:txBody>
                <a:bodyPr wrap="none" anchor="ctr">
                  <a:spAutoFit/>
                </a:bodyPr>
                <a:lstStyle/>
                <a:p>
                  <a:r>
                    <a:rPr lang="en-US" sz="1400" b="1"/>
                    <a:t>condition</a:t>
                  </a:r>
                </a:p>
                <a:p>
                  <a:r>
                    <a:rPr lang="en-US" sz="1400" b="1"/>
                    <a:t>evaluated</a:t>
                  </a:r>
                  <a:endParaRPr lang="en-US" sz="1800"/>
                </a:p>
              </p:txBody>
            </p:sp>
          </p:grpSp>
          <p:cxnSp>
            <p:nvCxnSpPr>
              <p:cNvPr id="418868" name="AutoShape 52"/>
              <p:cNvCxnSpPr>
                <a:cxnSpLocks noChangeShapeType="1"/>
                <a:stCxn id="418880" idx="2"/>
                <a:endCxn id="418866" idx="0"/>
              </p:cNvCxnSpPr>
              <p:nvPr/>
            </p:nvCxnSpPr>
            <p:spPr bwMode="auto">
              <a:xfrm>
                <a:off x="2616" y="1431"/>
                <a:ext cx="0" cy="249"/>
              </a:xfrm>
              <a:prstGeom prst="straightConnector1">
                <a:avLst/>
              </a:prstGeom>
              <a:noFill/>
              <a:ln w="31750">
                <a:solidFill>
                  <a:schemeClr val="accent2"/>
                </a:solidFill>
                <a:round/>
                <a:headEnd type="none" w="sm" len="sm"/>
                <a:tailEnd type="triangle" w="sm" len="sm"/>
              </a:ln>
              <a:effectLst/>
            </p:spPr>
          </p:cxnSp>
        </p:grpSp>
        <p:grpSp>
          <p:nvGrpSpPr>
            <p:cNvPr id="20" name="Group 53"/>
            <p:cNvGrpSpPr>
              <a:grpSpLocks/>
            </p:cNvGrpSpPr>
            <p:nvPr/>
          </p:nvGrpSpPr>
          <p:grpSpPr bwMode="auto">
            <a:xfrm>
              <a:off x="2592" y="1968"/>
              <a:ext cx="1241" cy="1824"/>
              <a:chOff x="2592" y="1968"/>
              <a:chExt cx="1241" cy="1824"/>
            </a:xfrm>
          </p:grpSpPr>
          <p:cxnSp>
            <p:nvCxnSpPr>
              <p:cNvPr id="418870" name="AutoShape 54"/>
              <p:cNvCxnSpPr>
                <a:cxnSpLocks noChangeShapeType="1"/>
                <a:stCxn id="418866" idx="3"/>
              </p:cNvCxnSpPr>
              <p:nvPr/>
            </p:nvCxnSpPr>
            <p:spPr bwMode="auto">
              <a:xfrm flipH="1">
                <a:off x="2592" y="1968"/>
                <a:ext cx="624" cy="1824"/>
              </a:xfrm>
              <a:prstGeom prst="bentConnector4">
                <a:avLst>
                  <a:gd name="adj1" fmla="val -23079"/>
                  <a:gd name="adj2" fmla="val 87444"/>
                </a:avLst>
              </a:prstGeom>
              <a:noFill/>
              <a:ln w="31750">
                <a:solidFill>
                  <a:schemeClr val="accent2"/>
                </a:solidFill>
                <a:miter lim="800000"/>
                <a:headEnd type="none" w="sm" len="sm"/>
                <a:tailEnd type="triangle" w="sm" len="sm"/>
              </a:ln>
              <a:effectLst/>
            </p:spPr>
          </p:cxnSp>
          <p:sp>
            <p:nvSpPr>
              <p:cNvPr id="418871" name="Text Box 55"/>
              <p:cNvSpPr txBox="1">
                <a:spLocks noChangeArrowheads="1"/>
              </p:cNvSpPr>
              <p:nvPr/>
            </p:nvSpPr>
            <p:spPr bwMode="auto">
              <a:xfrm>
                <a:off x="3356" y="2317"/>
                <a:ext cx="477" cy="301"/>
              </a:xfrm>
              <a:prstGeom prst="rect">
                <a:avLst/>
              </a:prstGeom>
              <a:noFill/>
              <a:ln w="12700">
                <a:noFill/>
                <a:miter lim="800000"/>
                <a:headEnd type="none" w="sm" len="sm"/>
                <a:tailEnd type="none" w="sm" len="sm"/>
              </a:ln>
              <a:effectLst/>
            </p:spPr>
            <p:txBody>
              <a:bodyPr wrap="none" anchor="ctr">
                <a:spAutoFit/>
              </a:bodyPr>
              <a:lstStyle/>
              <a:p>
                <a:r>
                  <a:rPr lang="en-US" sz="1600" b="1">
                    <a:effectLst>
                      <a:outerShdw blurRad="38100" dist="38100" dir="2700000" algn="tl">
                        <a:srgbClr val="C0C0C0"/>
                      </a:outerShdw>
                    </a:effectLst>
                  </a:rPr>
                  <a:t>false</a:t>
                </a:r>
                <a:endParaRPr lang="en-US" sz="2000"/>
              </a:p>
            </p:txBody>
          </p:sp>
        </p:grpSp>
        <p:grpSp>
          <p:nvGrpSpPr>
            <p:cNvPr id="21" name="Group 56"/>
            <p:cNvGrpSpPr>
              <a:grpSpLocks/>
            </p:cNvGrpSpPr>
            <p:nvPr/>
          </p:nvGrpSpPr>
          <p:grpSpPr bwMode="auto">
            <a:xfrm>
              <a:off x="2112" y="2928"/>
              <a:ext cx="1008" cy="459"/>
              <a:chOff x="2112" y="2928"/>
              <a:chExt cx="1008" cy="459"/>
            </a:xfrm>
          </p:grpSpPr>
          <p:grpSp>
            <p:nvGrpSpPr>
              <p:cNvPr id="22" name="Group 57"/>
              <p:cNvGrpSpPr>
                <a:grpSpLocks/>
              </p:cNvGrpSpPr>
              <p:nvPr/>
            </p:nvGrpSpPr>
            <p:grpSpPr bwMode="auto">
              <a:xfrm>
                <a:off x="2112" y="3087"/>
                <a:ext cx="1008" cy="300"/>
                <a:chOff x="2112" y="2463"/>
                <a:chExt cx="1008" cy="300"/>
              </a:xfrm>
            </p:grpSpPr>
            <p:sp>
              <p:nvSpPr>
                <p:cNvPr id="418874" name="Rectangle 58"/>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75" name="Text Box 59"/>
                <p:cNvSpPr txBox="1">
                  <a:spLocks noChangeArrowheads="1"/>
                </p:cNvSpPr>
                <p:nvPr/>
              </p:nvSpPr>
              <p:spPr bwMode="auto">
                <a:xfrm>
                  <a:off x="2177" y="2463"/>
                  <a:ext cx="878" cy="300"/>
                </a:xfrm>
                <a:prstGeom prst="rect">
                  <a:avLst/>
                </a:prstGeom>
                <a:noFill/>
                <a:ln w="12700">
                  <a:noFill/>
                  <a:miter lim="800000"/>
                  <a:headEnd type="none" w="sm" len="sm"/>
                  <a:tailEnd type="none" w="sm" len="sm"/>
                </a:ln>
                <a:effectLst/>
              </p:spPr>
              <p:txBody>
                <a:bodyPr wrap="none" anchor="ctr">
                  <a:spAutoFit/>
                </a:bodyPr>
                <a:lstStyle/>
                <a:p>
                  <a:r>
                    <a:rPr lang="en-US" sz="1600" b="1"/>
                    <a:t>increment</a:t>
                  </a:r>
                  <a:endParaRPr lang="en-US" sz="2000"/>
                </a:p>
              </p:txBody>
            </p:sp>
          </p:grpSp>
          <p:cxnSp>
            <p:nvCxnSpPr>
              <p:cNvPr id="418876" name="AutoShape 60"/>
              <p:cNvCxnSpPr>
                <a:cxnSpLocks noChangeShapeType="1"/>
                <a:stCxn id="418859" idx="2"/>
                <a:endCxn id="418875" idx="0"/>
              </p:cNvCxnSpPr>
              <p:nvPr/>
            </p:nvCxnSpPr>
            <p:spPr bwMode="auto">
              <a:xfrm>
                <a:off x="2616" y="2928"/>
                <a:ext cx="0" cy="192"/>
              </a:xfrm>
              <a:prstGeom prst="straightConnector1">
                <a:avLst/>
              </a:prstGeom>
              <a:noFill/>
              <a:ln w="31750">
                <a:solidFill>
                  <a:schemeClr val="accent2"/>
                </a:solidFill>
                <a:round/>
                <a:headEnd type="none" w="sm" len="sm"/>
                <a:tailEnd type="triangle" w="sm" len="sm"/>
              </a:ln>
              <a:effectLst/>
            </p:spPr>
          </p:cxnSp>
        </p:grpSp>
        <p:grpSp>
          <p:nvGrpSpPr>
            <p:cNvPr id="23" name="Group 61"/>
            <p:cNvGrpSpPr>
              <a:grpSpLocks/>
            </p:cNvGrpSpPr>
            <p:nvPr/>
          </p:nvGrpSpPr>
          <p:grpSpPr bwMode="auto">
            <a:xfrm>
              <a:off x="2112" y="864"/>
              <a:ext cx="1008" cy="603"/>
              <a:chOff x="2112" y="864"/>
              <a:chExt cx="1008" cy="603"/>
            </a:xfrm>
          </p:grpSpPr>
          <p:grpSp>
            <p:nvGrpSpPr>
              <p:cNvPr id="24" name="Group 62"/>
              <p:cNvGrpSpPr>
                <a:grpSpLocks/>
              </p:cNvGrpSpPr>
              <p:nvPr/>
            </p:nvGrpSpPr>
            <p:grpSpPr bwMode="auto">
              <a:xfrm>
                <a:off x="2112" y="1166"/>
                <a:ext cx="1008" cy="301"/>
                <a:chOff x="2112" y="2462"/>
                <a:chExt cx="1008" cy="301"/>
              </a:xfrm>
            </p:grpSpPr>
            <p:sp>
              <p:nvSpPr>
                <p:cNvPr id="418879" name="Rectangle 63"/>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a:effectLst/>
              </p:spPr>
              <p:txBody>
                <a:bodyPr wrap="none" anchor="ctr"/>
                <a:lstStyle/>
                <a:p>
                  <a:endParaRPr lang="en-IE"/>
                </a:p>
              </p:txBody>
            </p:sp>
            <p:sp>
              <p:nvSpPr>
                <p:cNvPr id="418880" name="Text Box 64"/>
                <p:cNvSpPr txBox="1">
                  <a:spLocks noChangeArrowheads="1"/>
                </p:cNvSpPr>
                <p:nvPr/>
              </p:nvSpPr>
              <p:spPr bwMode="auto">
                <a:xfrm>
                  <a:off x="2116" y="2462"/>
                  <a:ext cx="1002" cy="301"/>
                </a:xfrm>
                <a:prstGeom prst="rect">
                  <a:avLst/>
                </a:prstGeom>
                <a:noFill/>
                <a:ln w="12700">
                  <a:noFill/>
                  <a:miter lim="800000"/>
                  <a:headEnd type="none" w="sm" len="sm"/>
                  <a:tailEnd type="none" w="sm" len="sm"/>
                </a:ln>
                <a:effectLst/>
              </p:spPr>
              <p:txBody>
                <a:bodyPr wrap="none" anchor="ctr">
                  <a:spAutoFit/>
                </a:bodyPr>
                <a:lstStyle/>
                <a:p>
                  <a:r>
                    <a:rPr lang="en-US" sz="1600"/>
                    <a:t>initialization</a:t>
                  </a:r>
                  <a:endParaRPr lang="en-US" sz="2000"/>
                </a:p>
              </p:txBody>
            </p:sp>
          </p:grpSp>
          <p:cxnSp>
            <p:nvCxnSpPr>
              <p:cNvPr id="418881" name="AutoShape 65"/>
              <p:cNvCxnSpPr>
                <a:cxnSpLocks noChangeShapeType="1"/>
                <a:endCxn id="418880" idx="0"/>
              </p:cNvCxnSpPr>
              <p:nvPr/>
            </p:nvCxnSpPr>
            <p:spPr bwMode="auto">
              <a:xfrm>
                <a:off x="2616" y="864"/>
                <a:ext cx="0" cy="336"/>
              </a:xfrm>
              <a:prstGeom prst="straightConnector1">
                <a:avLst/>
              </a:prstGeom>
              <a:noFill/>
              <a:ln w="31750">
                <a:solidFill>
                  <a:schemeClr val="accent2"/>
                </a:solidFill>
                <a:round/>
                <a:headEnd type="none" w="sm" len="sm"/>
                <a:tailEnd type="triangle" w="sm" len="sm"/>
              </a:ln>
              <a:effectLst/>
            </p:spPr>
          </p:cxnSp>
        </p:grpSp>
      </p:grpSp>
      <p:sp>
        <p:nvSpPr>
          <p:cNvPr id="418882" name="Oval 66"/>
          <p:cNvSpPr>
            <a:spLocks noChangeArrowheads="1"/>
          </p:cNvSpPr>
          <p:nvPr/>
        </p:nvSpPr>
        <p:spPr bwMode="auto">
          <a:xfrm>
            <a:off x="1371600" y="3581400"/>
            <a:ext cx="228600" cy="152400"/>
          </a:xfrm>
          <a:prstGeom prst="ellipse">
            <a:avLst/>
          </a:prstGeom>
          <a:noFill/>
          <a:ln w="28575">
            <a:solidFill>
              <a:schemeClr val="accent2"/>
            </a:solidFill>
            <a:round/>
            <a:headEnd/>
            <a:tailEnd/>
          </a:ln>
          <a:effectLst/>
        </p:spPr>
        <p:txBody>
          <a:bodyPr wrap="none" anchor="ctr"/>
          <a:lstStyle/>
          <a:p>
            <a:endParaRPr lang="en-IE"/>
          </a:p>
        </p:txBody>
      </p:sp>
      <p:sp>
        <p:nvSpPr>
          <p:cNvPr id="418884" name="Oval 68"/>
          <p:cNvSpPr>
            <a:spLocks noChangeArrowheads="1"/>
          </p:cNvSpPr>
          <p:nvPr/>
        </p:nvSpPr>
        <p:spPr bwMode="auto">
          <a:xfrm>
            <a:off x="7239000" y="6629400"/>
            <a:ext cx="228600" cy="152400"/>
          </a:xfrm>
          <a:prstGeom prst="ellipse">
            <a:avLst/>
          </a:prstGeom>
          <a:noFill/>
          <a:ln w="28575">
            <a:solidFill>
              <a:schemeClr val="accent2"/>
            </a:solidFill>
            <a:round/>
            <a:headEnd/>
            <a:tailEnd/>
          </a:ln>
          <a:effectLst/>
        </p:spPr>
        <p:txBody>
          <a:bodyPr wrap="none" anchor="ctr"/>
          <a:lstStyle/>
          <a:p>
            <a:endParaRPr lang="en-IE"/>
          </a:p>
        </p:txBody>
      </p:sp>
      <p:sp>
        <p:nvSpPr>
          <p:cNvPr id="418885" name="Oval 69"/>
          <p:cNvSpPr>
            <a:spLocks noChangeArrowheads="1"/>
          </p:cNvSpPr>
          <p:nvPr/>
        </p:nvSpPr>
        <p:spPr bwMode="auto">
          <a:xfrm>
            <a:off x="4495800" y="6400800"/>
            <a:ext cx="228600" cy="152400"/>
          </a:xfrm>
          <a:prstGeom prst="ellipse">
            <a:avLst/>
          </a:prstGeom>
          <a:noFill/>
          <a:ln w="28575">
            <a:solidFill>
              <a:schemeClr val="accent2"/>
            </a:solidFill>
            <a:round/>
            <a:headEnd/>
            <a:tailEnd/>
          </a:ln>
          <a:effectLst/>
        </p:spPr>
        <p:txBody>
          <a:bodyPr wrap="none" anchor="ctr"/>
          <a:lstStyle/>
          <a:p>
            <a:endParaRPr lang="en-IE"/>
          </a:p>
        </p:txBody>
      </p:sp>
      <p:sp>
        <p:nvSpPr>
          <p:cNvPr id="418886" name="Oval 70"/>
          <p:cNvSpPr>
            <a:spLocks noChangeArrowheads="1"/>
          </p:cNvSpPr>
          <p:nvPr/>
        </p:nvSpPr>
        <p:spPr bwMode="auto">
          <a:xfrm>
            <a:off x="1371600" y="6324600"/>
            <a:ext cx="228600" cy="152400"/>
          </a:xfrm>
          <a:prstGeom prst="ellipse">
            <a:avLst/>
          </a:prstGeom>
          <a:noFill/>
          <a:ln w="28575">
            <a:solidFill>
              <a:schemeClr val="accent2"/>
            </a:solidFill>
            <a:round/>
            <a:headEnd/>
            <a:tailEnd/>
          </a:ln>
          <a:effectLst/>
        </p:spPr>
        <p:txBody>
          <a:bodyPr wrap="none" anchor="ctr"/>
          <a:lstStyle/>
          <a:p>
            <a:endParaRPr lang="en-IE"/>
          </a:p>
        </p:txBody>
      </p:sp>
      <p:sp>
        <p:nvSpPr>
          <p:cNvPr id="418887" name="Oval 71"/>
          <p:cNvSpPr>
            <a:spLocks noChangeArrowheads="1"/>
          </p:cNvSpPr>
          <p:nvPr/>
        </p:nvSpPr>
        <p:spPr bwMode="auto">
          <a:xfrm>
            <a:off x="7315200" y="3276600"/>
            <a:ext cx="228600" cy="152400"/>
          </a:xfrm>
          <a:prstGeom prst="ellipse">
            <a:avLst/>
          </a:prstGeom>
          <a:noFill/>
          <a:ln w="28575">
            <a:solidFill>
              <a:schemeClr val="accent2"/>
            </a:solidFill>
            <a:round/>
            <a:headEnd/>
            <a:tailEnd/>
          </a:ln>
          <a:effectLst/>
        </p:spPr>
        <p:txBody>
          <a:bodyPr wrap="none" anchor="ctr"/>
          <a:lstStyle/>
          <a:p>
            <a:endParaRPr lang="en-IE"/>
          </a:p>
        </p:txBody>
      </p:sp>
      <p:sp>
        <p:nvSpPr>
          <p:cNvPr id="418888" name="Oval 72"/>
          <p:cNvSpPr>
            <a:spLocks noChangeArrowheads="1"/>
          </p:cNvSpPr>
          <p:nvPr/>
        </p:nvSpPr>
        <p:spPr bwMode="auto">
          <a:xfrm>
            <a:off x="4495800" y="3810000"/>
            <a:ext cx="228600" cy="152400"/>
          </a:xfrm>
          <a:prstGeom prst="ellipse">
            <a:avLst/>
          </a:prstGeom>
          <a:noFill/>
          <a:ln w="28575">
            <a:solidFill>
              <a:schemeClr val="accent2"/>
            </a:solidFill>
            <a:round/>
            <a:headEnd/>
            <a:tailEnd/>
          </a:ln>
          <a:effectLst/>
        </p:spPr>
        <p:txBody>
          <a:bodyPr wrap="none" anchor="ctr"/>
          <a:lstStyle/>
          <a:p>
            <a:endParaRPr lang="en-IE"/>
          </a:p>
        </p:txBody>
      </p:sp>
    </p:spTree>
    <p:extLst>
      <p:ext uri="{BB962C8B-B14F-4D97-AF65-F5344CB8AC3E}">
        <p14:creationId xmlns:p14="http://schemas.microsoft.com/office/powerpoint/2010/main" val="2967268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Debugging Techniques</a:t>
            </a:r>
            <a:endParaRPr lang="en-IE" dirty="0"/>
          </a:p>
        </p:txBody>
      </p:sp>
      <p:sp>
        <p:nvSpPr>
          <p:cNvPr id="3" name="Content Placeholder 2"/>
          <p:cNvSpPr>
            <a:spLocks noGrp="1"/>
          </p:cNvSpPr>
          <p:nvPr>
            <p:ph idx="1"/>
          </p:nvPr>
        </p:nvSpPr>
        <p:spPr/>
        <p:txBody>
          <a:bodyPr>
            <a:normAutofit fontScale="92500" lnSpcReduction="10000"/>
          </a:bodyPr>
          <a:lstStyle/>
          <a:p>
            <a:r>
              <a:rPr lang="en-IE" b="1" dirty="0" smtClean="0"/>
              <a:t>Breakpoints</a:t>
            </a:r>
          </a:p>
          <a:p>
            <a:pPr lvl="1"/>
            <a:r>
              <a:rPr lang="en-IE" dirty="0" smtClean="0"/>
              <a:t>Breakpoint is used to notify debugger where and when to pause the execution of program. </a:t>
            </a:r>
          </a:p>
          <a:p>
            <a:pPr lvl="1"/>
            <a:r>
              <a:rPr lang="en-IE" dirty="0" smtClean="0"/>
              <a:t>You can put a breakpoint in code by clicking on the side bar of code or by just pressing F9 at the front of the line. </a:t>
            </a:r>
          </a:p>
          <a:p>
            <a:pPr lvl="1"/>
            <a:r>
              <a:rPr lang="en-IE" dirty="0" smtClean="0"/>
              <a:t>So before inserting a breakpoint, you need to suspect where in your code is wrong and where it has to be stopped. </a:t>
            </a:r>
          </a:p>
          <a:p>
            <a:pPr lvl="1"/>
            <a:r>
              <a:rPr lang="en-IE" dirty="0" smtClean="0"/>
              <a:t>When the debugger reaches the breakpoint, you can check out what's going wrong within the code. </a:t>
            </a:r>
          </a:p>
          <a:p>
            <a:endParaRPr lang="en-I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Debugging with Breakpoints</a:t>
            </a:r>
            <a:br>
              <a:rPr lang="en-IE" b="1" dirty="0" smtClean="0"/>
            </a:br>
            <a:endParaRPr lang="en-IE" dirty="0"/>
          </a:p>
        </p:txBody>
      </p:sp>
      <p:sp>
        <p:nvSpPr>
          <p:cNvPr id="3" name="Content Placeholder 2"/>
          <p:cNvSpPr>
            <a:spLocks noGrp="1"/>
          </p:cNvSpPr>
          <p:nvPr>
            <p:ph idx="1"/>
          </p:nvPr>
        </p:nvSpPr>
        <p:spPr/>
        <p:txBody>
          <a:bodyPr>
            <a:normAutofit lnSpcReduction="10000"/>
          </a:bodyPr>
          <a:lstStyle/>
          <a:p>
            <a:pPr lvl="1"/>
            <a:r>
              <a:rPr lang="en-IE" dirty="0" smtClean="0"/>
              <a:t>And now start the program by pressing </a:t>
            </a:r>
            <a:r>
              <a:rPr lang="en-IE" b="1" dirty="0" smtClean="0"/>
              <a:t>"F5"</a:t>
            </a:r>
            <a:r>
              <a:rPr lang="en-IE" dirty="0" smtClean="0"/>
              <a:t>. </a:t>
            </a:r>
          </a:p>
          <a:p>
            <a:pPr lvl="1"/>
            <a:r>
              <a:rPr lang="en-IE" dirty="0" smtClean="0"/>
              <a:t>When the program reaches the breakpoint, execution will automatically pause. </a:t>
            </a:r>
          </a:p>
          <a:p>
            <a:pPr lvl="1"/>
            <a:r>
              <a:rPr lang="en-IE" dirty="0" smtClean="0"/>
              <a:t>Now you have several options to check your code. After hitting the breakpoint, breakpoint line will show as yellow </a:t>
            </a:r>
            <a:r>
              <a:rPr lang="en-IE" dirty="0" err="1" smtClean="0"/>
              <a:t>color</a:t>
            </a:r>
            <a:r>
              <a:rPr lang="en-IE" dirty="0" smtClean="0"/>
              <a:t> which indicates that this is the line which will execute next. </a:t>
            </a:r>
          </a:p>
          <a:p>
            <a:pPr lvl="1"/>
            <a:r>
              <a:rPr lang="en-IE" dirty="0" smtClean="0"/>
              <a:t>Now you have several commands available in break mode, with which you can proceed to further debugging. </a:t>
            </a:r>
          </a:p>
          <a:p>
            <a:endParaRPr lang="en-I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into/step over</a:t>
            </a:r>
            <a:endParaRPr lang="en-IE" dirty="0"/>
          </a:p>
        </p:txBody>
      </p:sp>
      <p:sp>
        <p:nvSpPr>
          <p:cNvPr id="3" name="Content Placeholder 2"/>
          <p:cNvSpPr>
            <a:spLocks noGrp="1"/>
          </p:cNvSpPr>
          <p:nvPr>
            <p:ph idx="1"/>
          </p:nvPr>
        </p:nvSpPr>
        <p:spPr/>
        <p:txBody>
          <a:bodyPr>
            <a:normAutofit fontScale="77500" lnSpcReduction="20000"/>
          </a:bodyPr>
          <a:lstStyle/>
          <a:p>
            <a:r>
              <a:rPr lang="en-IE" b="1" dirty="0" smtClean="0"/>
              <a:t>Step into</a:t>
            </a:r>
          </a:p>
          <a:p>
            <a:pPr marL="742950" lvl="2" indent="-342900"/>
            <a:r>
              <a:rPr lang="en-IE" dirty="0" smtClean="0"/>
              <a:t>After debugger hits the breakpoint, you may need to execute the code line by line. </a:t>
            </a:r>
            <a:r>
              <a:rPr lang="en-IE" b="1" dirty="0" smtClean="0"/>
              <a:t>"Step Into" [ F11 ]</a:t>
            </a:r>
            <a:r>
              <a:rPr lang="en-IE" dirty="0" smtClean="0"/>
              <a:t> command is used to execute the code line by line. </a:t>
            </a:r>
          </a:p>
          <a:p>
            <a:pPr marL="742950" lvl="2" indent="-342900"/>
            <a:r>
              <a:rPr lang="en-IE" dirty="0" smtClean="0"/>
              <a:t>This will execute the currently highlighted line and then pause.</a:t>
            </a:r>
          </a:p>
          <a:p>
            <a:pPr marL="742950" lvl="2" indent="-342900"/>
            <a:r>
              <a:rPr lang="en-IE" dirty="0" smtClean="0"/>
              <a:t>If you select F11 while a method call statement is highlighted, the execution will execute the method code line by line. </a:t>
            </a:r>
          </a:p>
          <a:p>
            <a:pPr>
              <a:buNone/>
            </a:pPr>
            <a:endParaRPr lang="en-IE" b="1" dirty="0" smtClean="0"/>
          </a:p>
          <a:p>
            <a:r>
              <a:rPr lang="en-IE" b="1" dirty="0" smtClean="0"/>
              <a:t>Step Over</a:t>
            </a:r>
          </a:p>
          <a:p>
            <a:pPr lvl="1"/>
            <a:r>
              <a:rPr lang="en-IE" b="1" dirty="0" smtClean="0"/>
              <a:t>"Step Over" [ F10 ]</a:t>
            </a:r>
            <a:r>
              <a:rPr lang="en-IE" dirty="0" smtClean="0"/>
              <a:t> command is  also used to execute the code line by line. </a:t>
            </a:r>
          </a:p>
          <a:p>
            <a:pPr lvl="1"/>
            <a:r>
              <a:rPr lang="en-IE" dirty="0" smtClean="0"/>
              <a:t>If you select F10 while a method call statement is highlighted, the execution will stop after the next line of the calling statement. Step Over will execute the entire method at a time. </a:t>
            </a:r>
          </a:p>
          <a:p>
            <a:endParaRPr lang="en-I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Watch Windows</a:t>
            </a:r>
            <a:endParaRPr lang="en-IE" dirty="0"/>
          </a:p>
        </p:txBody>
      </p:sp>
      <p:sp>
        <p:nvSpPr>
          <p:cNvPr id="3" name="Content Placeholder 2"/>
          <p:cNvSpPr>
            <a:spLocks noGrp="1"/>
          </p:cNvSpPr>
          <p:nvPr>
            <p:ph idx="1"/>
          </p:nvPr>
        </p:nvSpPr>
        <p:spPr/>
        <p:txBody>
          <a:bodyPr>
            <a:normAutofit fontScale="62500" lnSpcReduction="20000"/>
          </a:bodyPr>
          <a:lstStyle/>
          <a:p>
            <a:r>
              <a:rPr lang="en-IE" b="1" dirty="0" smtClean="0"/>
              <a:t>Watch Windows</a:t>
            </a:r>
          </a:p>
          <a:p>
            <a:pPr lvl="1"/>
            <a:r>
              <a:rPr lang="en-IE" dirty="0" smtClean="0"/>
              <a:t>You can say it is an investigation window. After breakpoint has been hit, the next thing you want to do is to investigate the current object and variables values.</a:t>
            </a:r>
          </a:p>
          <a:p>
            <a:pPr lvl="1"/>
            <a:r>
              <a:rPr lang="en-IE" dirty="0" smtClean="0"/>
              <a:t>When you mouse hover on the variable, it shows the information as a data tip which you can expand, pin, import which I have already explained. </a:t>
            </a:r>
          </a:p>
          <a:p>
            <a:pPr lvl="1"/>
            <a:r>
              <a:rPr lang="en-IE" dirty="0" smtClean="0"/>
              <a:t> </a:t>
            </a:r>
          </a:p>
          <a:p>
            <a:r>
              <a:rPr lang="en-IE" b="1" dirty="0"/>
              <a:t>Add a Watch</a:t>
            </a:r>
          </a:p>
          <a:p>
            <a:pPr lvl="1"/>
            <a:r>
              <a:rPr lang="en-IE" dirty="0"/>
              <a:t>Watch windows are used for adding variables as per requirement. </a:t>
            </a:r>
          </a:p>
          <a:p>
            <a:pPr lvl="1"/>
            <a:r>
              <a:rPr lang="en-IE" dirty="0"/>
              <a:t>It displays variables that you have added.</a:t>
            </a:r>
          </a:p>
          <a:p>
            <a:pPr lvl="1"/>
            <a:r>
              <a:rPr lang="en-IE" dirty="0"/>
              <a:t> You can add as many variables as you want into the watch window.</a:t>
            </a:r>
          </a:p>
          <a:p>
            <a:pPr lvl="1"/>
            <a:r>
              <a:rPr lang="en-IE" dirty="0"/>
              <a:t>To add variables in the watch window, you need to </a:t>
            </a:r>
            <a:r>
              <a:rPr lang="en-IE" b="1" dirty="0"/>
              <a:t>"Right Click"</a:t>
            </a:r>
            <a:r>
              <a:rPr lang="en-IE" dirty="0"/>
              <a:t> on variable and then select </a:t>
            </a:r>
            <a:r>
              <a:rPr lang="en-IE" b="1" dirty="0"/>
              <a:t>"Add To Watch"</a:t>
            </a:r>
            <a:r>
              <a:rPr lang="en-IE" dirty="0"/>
              <a:t>.</a:t>
            </a:r>
          </a:p>
          <a:p>
            <a:pPr lvl="1"/>
            <a:endParaRPr lang="en-IE" dirty="0" smtClean="0"/>
          </a:p>
          <a:p>
            <a:pPr lvl="1"/>
            <a:r>
              <a:rPr lang="en-IE" dirty="0"/>
              <a:t>There are various </a:t>
            </a:r>
            <a:r>
              <a:rPr lang="en-IE" dirty="0" smtClean="0"/>
              <a:t>special types </a:t>
            </a:r>
            <a:r>
              <a:rPr lang="en-IE" dirty="0"/>
              <a:t>of watch windows like Autos, Local, etc. Let's have a look into their details.</a:t>
            </a:r>
            <a:endParaRPr lang="en-IE" dirty="0" smtClean="0"/>
          </a:p>
          <a:p>
            <a:endParaRPr lang="en-I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Locals</a:t>
            </a:r>
            <a:endParaRPr lang="en-IE" dirty="0"/>
          </a:p>
        </p:txBody>
      </p:sp>
      <p:sp>
        <p:nvSpPr>
          <p:cNvPr id="3" name="Content Placeholder 2"/>
          <p:cNvSpPr>
            <a:spLocks noGrp="1"/>
          </p:cNvSpPr>
          <p:nvPr>
            <p:ph idx="1"/>
          </p:nvPr>
        </p:nvSpPr>
        <p:spPr/>
        <p:txBody>
          <a:bodyPr/>
          <a:lstStyle/>
          <a:p>
            <a:pPr lvl="1"/>
            <a:r>
              <a:rPr lang="en-IE" dirty="0" smtClean="0"/>
              <a:t>It </a:t>
            </a:r>
            <a:r>
              <a:rPr lang="en-IE" dirty="0"/>
              <a:t>automatically displays the list of variables within the scope of current methods. </a:t>
            </a:r>
            <a:endParaRPr lang="en-IE" dirty="0" smtClean="0"/>
          </a:p>
          <a:p>
            <a:pPr lvl="1"/>
            <a:r>
              <a:rPr lang="en-IE" dirty="0" smtClean="0"/>
              <a:t>If </a:t>
            </a:r>
            <a:r>
              <a:rPr lang="en-IE" dirty="0"/>
              <a:t>your debugger currently hits a particular breakpoint and if you open the </a:t>
            </a:r>
            <a:r>
              <a:rPr lang="en-IE" dirty="0" smtClean="0"/>
              <a:t>“locals" </a:t>
            </a:r>
            <a:r>
              <a:rPr lang="en-IE" dirty="0"/>
              <a:t>window, it will show you the current scope object variable along with the value. </a:t>
            </a:r>
          </a:p>
          <a:p>
            <a:endParaRPr lang="en-I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Watch Windows</a:t>
            </a:r>
            <a:endParaRPr lang="en-IE" dirty="0"/>
          </a:p>
        </p:txBody>
      </p:sp>
      <p:sp>
        <p:nvSpPr>
          <p:cNvPr id="3" name="Content Placeholder 2"/>
          <p:cNvSpPr>
            <a:spLocks noGrp="1"/>
          </p:cNvSpPr>
          <p:nvPr>
            <p:ph idx="1"/>
          </p:nvPr>
        </p:nvSpPr>
        <p:spPr/>
        <p:txBody>
          <a:bodyPr/>
          <a:lstStyle/>
          <a:p>
            <a:r>
              <a:rPr lang="en-IE" b="1" dirty="0" smtClean="0"/>
              <a:t>Autos</a:t>
            </a:r>
          </a:p>
          <a:p>
            <a:pPr lvl="1"/>
            <a:r>
              <a:rPr lang="en-IE" dirty="0" smtClean="0"/>
              <a:t>These variables are automatically detect by the VS debugger during the debugging. Visual Studio determines which objects or variables are important for the current code statement and based on that, it lists down the </a:t>
            </a:r>
            <a:r>
              <a:rPr lang="en-IE" b="1" dirty="0" smtClean="0"/>
              <a:t>"Autos</a:t>
            </a:r>
            <a:r>
              <a:rPr lang="en-IE" dirty="0" smtClean="0"/>
              <a:t>" variable. Shortcut key for the Autos Variable is </a:t>
            </a:r>
            <a:r>
              <a:rPr lang="en-IE" b="1" dirty="0" smtClean="0"/>
              <a:t>"Ctrl + D + A"</a:t>
            </a:r>
            <a:r>
              <a:rPr lang="en-IE" dirty="0" smtClean="0"/>
              <a:t>.</a:t>
            </a:r>
            <a:endParaRPr lang="en-I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Immediate Window</a:t>
            </a:r>
            <a:br>
              <a:rPr lang="en-IE" b="1" dirty="0"/>
            </a:br>
            <a:r>
              <a:rPr lang="en-IE" dirty="0" smtClean="0"/>
              <a:t>Windows</a:t>
            </a:r>
            <a:endParaRPr lang="en-IE" dirty="0"/>
          </a:p>
        </p:txBody>
      </p:sp>
      <p:sp>
        <p:nvSpPr>
          <p:cNvPr id="3" name="Content Placeholder 2"/>
          <p:cNvSpPr>
            <a:spLocks noGrp="1"/>
          </p:cNvSpPr>
          <p:nvPr>
            <p:ph idx="1"/>
          </p:nvPr>
        </p:nvSpPr>
        <p:spPr/>
        <p:txBody>
          <a:bodyPr>
            <a:normAutofit fontScale="85000" lnSpcReduction="20000"/>
          </a:bodyPr>
          <a:lstStyle/>
          <a:p>
            <a:pPr lvl="1"/>
            <a:r>
              <a:rPr lang="en-IE" dirty="0" smtClean="0"/>
              <a:t>Immediate window is very much common and a favourite with all developers. </a:t>
            </a:r>
          </a:p>
          <a:p>
            <a:pPr lvl="1"/>
            <a:r>
              <a:rPr lang="en-IE" dirty="0" smtClean="0"/>
              <a:t>It's very much helpful in debug mode of the application if you want to change the variable values or execute some statement without impacting your current debugging steps.</a:t>
            </a:r>
          </a:p>
          <a:p>
            <a:pPr lvl="1"/>
            <a:r>
              <a:rPr lang="en-IE" dirty="0" smtClean="0"/>
              <a:t>You can open the Immediate window from menu </a:t>
            </a:r>
            <a:r>
              <a:rPr lang="en-IE" b="1" dirty="0" smtClean="0"/>
              <a:t>Debug</a:t>
            </a:r>
            <a:r>
              <a:rPr lang="en-IE" dirty="0" smtClean="0"/>
              <a:t> &gt; </a:t>
            </a:r>
            <a:r>
              <a:rPr lang="en-IE" b="1" dirty="0" smtClean="0"/>
              <a:t>Window</a:t>
            </a:r>
            <a:r>
              <a:rPr lang="en-IE" dirty="0" smtClean="0"/>
              <a:t> &gt; </a:t>
            </a:r>
            <a:r>
              <a:rPr lang="en-IE" b="1" dirty="0" smtClean="0"/>
              <a:t>Immediate Window</a:t>
            </a:r>
            <a:r>
              <a:rPr lang="en-IE" dirty="0" smtClean="0"/>
              <a:t> { </a:t>
            </a:r>
            <a:r>
              <a:rPr lang="en-IE" b="1" dirty="0" smtClean="0"/>
              <a:t>Ctrl + D, I</a:t>
            </a:r>
            <a:r>
              <a:rPr lang="en-IE" dirty="0" smtClean="0"/>
              <a:t> / </a:t>
            </a:r>
            <a:r>
              <a:rPr lang="en-IE" b="1" dirty="0" smtClean="0"/>
              <a:t>Alt + Ctrl - I</a:t>
            </a:r>
            <a:r>
              <a:rPr lang="en-IE" dirty="0" smtClean="0"/>
              <a:t> }. </a:t>
            </a:r>
          </a:p>
          <a:p>
            <a:pPr lvl="1"/>
            <a:r>
              <a:rPr lang="en-IE" dirty="0" smtClean="0"/>
              <a:t>Immediate window has a set of commands which can be executed any time during debugging. It also supports </a:t>
            </a:r>
            <a:r>
              <a:rPr lang="en-IE" dirty="0" err="1" smtClean="0"/>
              <a:t>Intellisense</a:t>
            </a:r>
            <a:r>
              <a:rPr lang="en-IE" dirty="0" smtClean="0"/>
              <a:t>. </a:t>
            </a:r>
          </a:p>
          <a:p>
            <a:pPr lvl="1"/>
            <a:r>
              <a:rPr lang="en-IE" dirty="0" smtClean="0"/>
              <a:t>During Debug mode, you can execute any command or execute any code statement from here. </a:t>
            </a:r>
            <a:endParaRPr lang="en-I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
            </a:r>
            <a:br>
              <a:rPr lang="en-IE" dirty="0" smtClean="0"/>
            </a:br>
            <a:r>
              <a:rPr lang="en-IE" dirty="0" smtClean="0"/>
              <a:t>Problem</a:t>
            </a:r>
            <a:br>
              <a:rPr lang="en-IE" dirty="0" smtClean="0"/>
            </a:br>
            <a:endParaRPr lang="en-IE" dirty="0"/>
          </a:p>
        </p:txBody>
      </p:sp>
      <p:sp>
        <p:nvSpPr>
          <p:cNvPr id="3" name="Content Placeholder 2"/>
          <p:cNvSpPr>
            <a:spLocks noGrp="1"/>
          </p:cNvSpPr>
          <p:nvPr>
            <p:ph idx="1"/>
          </p:nvPr>
        </p:nvSpPr>
        <p:spPr/>
        <p:txBody>
          <a:bodyPr/>
          <a:lstStyle/>
          <a:p>
            <a:r>
              <a:rPr lang="en-US" dirty="0" smtClean="0"/>
              <a:t>Write a program to get a sequence of integers from the user until the user inputs 0. Print the largest number.</a:t>
            </a:r>
          </a:p>
          <a:p>
            <a:endParaRPr lang="en-IE" dirty="0"/>
          </a:p>
        </p:txBody>
      </p:sp>
    </p:spTree>
    <p:extLst>
      <p:ext uri="{BB962C8B-B14F-4D97-AF65-F5344CB8AC3E}">
        <p14:creationId xmlns:p14="http://schemas.microsoft.com/office/powerpoint/2010/main" val="1915708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break and continue statements</a:t>
            </a:r>
            <a:endParaRPr lang="en-IE" dirty="0"/>
          </a:p>
        </p:txBody>
      </p:sp>
      <p:sp>
        <p:nvSpPr>
          <p:cNvPr id="3" name="Content Placeholder 2"/>
          <p:cNvSpPr>
            <a:spLocks noGrp="1"/>
          </p:cNvSpPr>
          <p:nvPr>
            <p:ph idx="1"/>
          </p:nvPr>
        </p:nvSpPr>
        <p:spPr/>
        <p:txBody>
          <a:bodyPr/>
          <a:lstStyle/>
          <a:p>
            <a:r>
              <a:rPr lang="en-IE" dirty="0" smtClean="0"/>
              <a:t>You use the break statement to jump to the end of a loop</a:t>
            </a:r>
          </a:p>
          <a:p>
            <a:r>
              <a:rPr lang="en-IE" dirty="0" smtClean="0"/>
              <a:t>You use the continue statement to jump to the start of a loop</a:t>
            </a:r>
            <a:endParaRPr lang="en-IE" dirty="0"/>
          </a:p>
        </p:txBody>
      </p:sp>
    </p:spTree>
    <p:extLst>
      <p:ext uri="{BB962C8B-B14F-4D97-AF65-F5344CB8AC3E}">
        <p14:creationId xmlns:p14="http://schemas.microsoft.com/office/powerpoint/2010/main" val="159937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of break</a:t>
            </a:r>
            <a:endParaRPr lang="en-IE" dirty="0"/>
          </a:p>
        </p:txBody>
      </p:sp>
      <p:sp>
        <p:nvSpPr>
          <p:cNvPr id="3" name="Content Placeholder 2"/>
          <p:cNvSpPr>
            <a:spLocks noGrp="1"/>
          </p:cNvSpPr>
          <p:nvPr>
            <p:ph idx="1"/>
          </p:nvPr>
        </p:nvSpPr>
        <p:spPr/>
        <p:txBody>
          <a:bodyPr>
            <a:normAutofit fontScale="47500" lnSpcReduction="20000"/>
          </a:bodyPr>
          <a:lstStyle/>
          <a:p>
            <a:pPr>
              <a:buNone/>
            </a:pPr>
            <a:r>
              <a:rPr lang="en-IE" dirty="0" smtClean="0">
                <a:latin typeface="Courier" pitchFamily="49" charset="0"/>
              </a:rPr>
              <a:t>string message = null;</a:t>
            </a:r>
          </a:p>
          <a:p>
            <a:pPr>
              <a:buNone/>
            </a:pPr>
            <a:endParaRPr lang="en-IE" dirty="0" smtClean="0">
              <a:latin typeface="Courier" pitchFamily="49" charset="0"/>
            </a:endParaRPr>
          </a:p>
          <a:p>
            <a:pPr>
              <a:buNone/>
            </a:pPr>
            <a:r>
              <a:rPr lang="en-IE" dirty="0" err="1" smtClean="0">
                <a:latin typeface="Courier" pitchFamily="49" charset="0"/>
              </a:rPr>
              <a:t>int</a:t>
            </a:r>
            <a:r>
              <a:rPr lang="en-IE" dirty="0" smtClean="0">
                <a:latin typeface="Courier" pitchFamily="49" charset="0"/>
              </a:rPr>
              <a:t>  sum = 0;</a:t>
            </a:r>
          </a:p>
          <a:p>
            <a:pPr>
              <a:buNone/>
            </a:pPr>
            <a:endParaRPr lang="en-IE" dirty="0" smtClean="0">
              <a:latin typeface="Courier" pitchFamily="49" charset="0"/>
            </a:endParaRPr>
          </a:p>
          <a:p>
            <a:pPr>
              <a:buNone/>
            </a:pPr>
            <a:r>
              <a:rPr lang="en-IE" dirty="0" err="1" smtClean="0">
                <a:latin typeface="Courier" pitchFamily="49" charset="0"/>
              </a:rPr>
              <a:t>int</a:t>
            </a:r>
            <a:r>
              <a:rPr lang="en-IE" dirty="0" smtClean="0">
                <a:latin typeface="Courier" pitchFamily="49" charset="0"/>
              </a:rPr>
              <a:t> </a:t>
            </a:r>
            <a:r>
              <a:rPr lang="en-IE" dirty="0" err="1" smtClean="0">
                <a:latin typeface="Courier" pitchFamily="49" charset="0"/>
              </a:rPr>
              <a:t>i</a:t>
            </a:r>
            <a:r>
              <a:rPr lang="en-IE" dirty="0" smtClean="0">
                <a:latin typeface="Courier" pitchFamily="49" charset="0"/>
              </a:rPr>
              <a:t> = 1;</a:t>
            </a:r>
          </a:p>
          <a:p>
            <a:pPr>
              <a:buNone/>
            </a:pPr>
            <a:r>
              <a:rPr lang="en-IE" dirty="0" smtClean="0">
                <a:latin typeface="Courier" pitchFamily="49" charset="0"/>
              </a:rPr>
              <a:t>while (</a:t>
            </a:r>
            <a:r>
              <a:rPr lang="en-IE" dirty="0" err="1" smtClean="0">
                <a:latin typeface="Courier" pitchFamily="49" charset="0"/>
              </a:rPr>
              <a:t>i</a:t>
            </a:r>
            <a:r>
              <a:rPr lang="en-IE" dirty="0" smtClean="0">
                <a:latin typeface="Courier" pitchFamily="49" charset="0"/>
              </a:rPr>
              <a:t> &lt;= 100)</a:t>
            </a:r>
          </a:p>
          <a:p>
            <a:pPr>
              <a:buNone/>
            </a:pPr>
            <a:r>
              <a:rPr lang="en-IE" dirty="0" smtClean="0">
                <a:latin typeface="Courier" pitchFamily="49" charset="0"/>
              </a:rPr>
              <a:t>{</a:t>
            </a:r>
          </a:p>
          <a:p>
            <a:pPr>
              <a:buNone/>
            </a:pPr>
            <a:endParaRPr lang="en-IE" dirty="0" smtClean="0">
              <a:latin typeface="Courier" pitchFamily="49" charset="0"/>
            </a:endParaRPr>
          </a:p>
          <a:p>
            <a:pPr>
              <a:buNone/>
            </a:pPr>
            <a:r>
              <a:rPr lang="en-IE" dirty="0" smtClean="0">
                <a:latin typeface="Courier" pitchFamily="49" charset="0"/>
              </a:rPr>
              <a:t>                sum += </a:t>
            </a:r>
            <a:r>
              <a:rPr lang="en-IE" dirty="0" err="1" smtClean="0">
                <a:latin typeface="Courier" pitchFamily="49" charset="0"/>
              </a:rPr>
              <a:t>i</a:t>
            </a:r>
            <a:r>
              <a:rPr lang="en-IE" dirty="0" smtClean="0">
                <a:latin typeface="Courier" pitchFamily="49" charset="0"/>
              </a:rPr>
              <a:t>;</a:t>
            </a:r>
          </a:p>
          <a:p>
            <a:pPr>
              <a:buNone/>
            </a:pPr>
            <a:endParaRPr lang="en-IE" dirty="0" smtClean="0">
              <a:latin typeface="Courier" pitchFamily="49" charset="0"/>
            </a:endParaRPr>
          </a:p>
          <a:p>
            <a:pPr>
              <a:buNone/>
            </a:pPr>
            <a:r>
              <a:rPr lang="en-IE" dirty="0" smtClean="0">
                <a:latin typeface="Courier" pitchFamily="49" charset="0"/>
              </a:rPr>
              <a:t>                if (sum &gt; 20)</a:t>
            </a:r>
          </a:p>
          <a:p>
            <a:pPr>
              <a:buNone/>
            </a:pPr>
            <a:r>
              <a:rPr lang="en-IE" dirty="0" smtClean="0">
                <a:latin typeface="Courier" pitchFamily="49" charset="0"/>
              </a:rPr>
              <a:t>                {</a:t>
            </a:r>
          </a:p>
          <a:p>
            <a:pPr>
              <a:buNone/>
            </a:pPr>
            <a:r>
              <a:rPr lang="en-IE" dirty="0" smtClean="0">
                <a:latin typeface="Courier" pitchFamily="49" charset="0"/>
              </a:rPr>
              <a:t>                    message = “sum is too large";</a:t>
            </a:r>
          </a:p>
          <a:p>
            <a:pPr>
              <a:buNone/>
            </a:pPr>
            <a:r>
              <a:rPr lang="en-IE" dirty="0" smtClean="0">
                <a:latin typeface="Courier" pitchFamily="49" charset="0"/>
              </a:rPr>
              <a:t>                    break;</a:t>
            </a:r>
          </a:p>
          <a:p>
            <a:pPr>
              <a:buNone/>
            </a:pPr>
            <a:r>
              <a:rPr lang="en-IE" dirty="0" smtClean="0">
                <a:latin typeface="Courier" pitchFamily="49" charset="0"/>
              </a:rPr>
              <a:t>                }</a:t>
            </a:r>
          </a:p>
          <a:p>
            <a:pPr>
              <a:buNone/>
            </a:pPr>
            <a:r>
              <a:rPr lang="en-IE" dirty="0" smtClean="0">
                <a:latin typeface="Courier" pitchFamily="49" charset="0"/>
              </a:rPr>
              <a:t>                </a:t>
            </a:r>
            <a:r>
              <a:rPr lang="en-IE" dirty="0" err="1" smtClean="0">
                <a:latin typeface="Courier" pitchFamily="49" charset="0"/>
              </a:rPr>
              <a:t>i</a:t>
            </a:r>
            <a:r>
              <a:rPr lang="en-IE" dirty="0" smtClean="0">
                <a:latin typeface="Courier" pitchFamily="49" charset="0"/>
              </a:rPr>
              <a:t>++;</a:t>
            </a:r>
          </a:p>
          <a:p>
            <a:pPr>
              <a:buNone/>
            </a:pPr>
            <a:r>
              <a:rPr lang="en-IE" dirty="0" smtClean="0">
                <a:latin typeface="Courier" pitchFamily="49" charset="0"/>
              </a:rPr>
              <a:t>}</a:t>
            </a:r>
          </a:p>
          <a:p>
            <a:pPr>
              <a:buNone/>
            </a:pPr>
            <a:endParaRPr lang="en-IE" dirty="0" smtClean="0">
              <a:latin typeface="Courier" pitchFamily="49" charset="0"/>
            </a:endParaRPr>
          </a:p>
          <a:p>
            <a:pPr>
              <a:buNone/>
            </a:pPr>
            <a:r>
              <a:rPr lang="en-IE" dirty="0" err="1" smtClean="0">
                <a:latin typeface="Courier" pitchFamily="49" charset="0"/>
              </a:rPr>
              <a:t>Console.WriteLine</a:t>
            </a:r>
            <a:r>
              <a:rPr lang="en-IE" dirty="0" smtClean="0">
                <a:latin typeface="Courier" pitchFamily="49" charset="0"/>
              </a:rPr>
              <a:t>(message);</a:t>
            </a:r>
          </a:p>
          <a:p>
            <a:pPr>
              <a:buNone/>
            </a:pPr>
            <a:endParaRPr lang="en-IE" dirty="0" smtClean="0">
              <a:latin typeface="Courier" pitchFamily="49" charset="0"/>
            </a:endParaRPr>
          </a:p>
          <a:p>
            <a:pPr>
              <a:buNone/>
            </a:pPr>
            <a:endParaRPr lang="en-IE" dirty="0" smtClean="0"/>
          </a:p>
          <a:p>
            <a:pPr>
              <a:buNone/>
            </a:pPr>
            <a:endParaRPr lang="en-IE" dirty="0"/>
          </a:p>
        </p:txBody>
      </p:sp>
    </p:spTree>
    <p:extLst>
      <p:ext uri="{BB962C8B-B14F-4D97-AF65-F5344CB8AC3E}">
        <p14:creationId xmlns:p14="http://schemas.microsoft.com/office/powerpoint/2010/main" val="380878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of continue</a:t>
            </a:r>
            <a:endParaRPr lang="en-IE" dirty="0"/>
          </a:p>
        </p:txBody>
      </p:sp>
      <p:sp>
        <p:nvSpPr>
          <p:cNvPr id="3" name="Content Placeholder 2"/>
          <p:cNvSpPr>
            <a:spLocks noGrp="1"/>
          </p:cNvSpPr>
          <p:nvPr>
            <p:ph idx="1"/>
          </p:nvPr>
        </p:nvSpPr>
        <p:spPr/>
        <p:txBody>
          <a:bodyPr>
            <a:normAutofit fontScale="70000" lnSpcReduction="20000"/>
          </a:bodyPr>
          <a:lstStyle/>
          <a:p>
            <a:pPr>
              <a:buNone/>
            </a:pPr>
            <a:r>
              <a:rPr lang="en-IE" dirty="0" smtClean="0">
                <a:latin typeface="Courier" pitchFamily="49" charset="0"/>
              </a:rPr>
              <a:t>// all </a:t>
            </a:r>
            <a:r>
              <a:rPr lang="en-IE" dirty="0" err="1" smtClean="0">
                <a:latin typeface="Courier" pitchFamily="49" charset="0"/>
              </a:rPr>
              <a:t>nums</a:t>
            </a:r>
            <a:r>
              <a:rPr lang="en-IE" dirty="0" smtClean="0">
                <a:latin typeface="Courier" pitchFamily="49" charset="0"/>
              </a:rPr>
              <a:t> between 1 and 6 except 4</a:t>
            </a:r>
          </a:p>
          <a:p>
            <a:pPr>
              <a:buNone/>
            </a:pPr>
            <a:r>
              <a:rPr lang="en-IE" dirty="0" err="1" smtClean="0">
                <a:latin typeface="Courier" pitchFamily="49" charset="0"/>
              </a:rPr>
              <a:t>int</a:t>
            </a:r>
            <a:r>
              <a:rPr lang="en-IE" dirty="0" smtClean="0">
                <a:latin typeface="Courier" pitchFamily="49" charset="0"/>
              </a:rPr>
              <a:t> sum = 0;</a:t>
            </a:r>
          </a:p>
          <a:p>
            <a:pPr>
              <a:buNone/>
            </a:pPr>
            <a:endParaRPr lang="en-IE" dirty="0" smtClean="0">
              <a:latin typeface="Courier" pitchFamily="49" charset="0"/>
            </a:endParaRPr>
          </a:p>
          <a:p>
            <a:pPr>
              <a:buNone/>
            </a:pPr>
            <a:r>
              <a:rPr lang="en-IE" dirty="0" smtClean="0">
                <a:latin typeface="Courier" pitchFamily="49" charset="0"/>
              </a:rPr>
              <a:t>for (</a:t>
            </a:r>
            <a:r>
              <a:rPr lang="en-IE" dirty="0" err="1" smtClean="0">
                <a:latin typeface="Courier" pitchFamily="49" charset="0"/>
              </a:rPr>
              <a:t>int</a:t>
            </a:r>
            <a:r>
              <a:rPr lang="en-IE" dirty="0" smtClean="0">
                <a:latin typeface="Courier" pitchFamily="49" charset="0"/>
              </a:rPr>
              <a:t> j = 1; j &lt;= 6; j++)</a:t>
            </a:r>
          </a:p>
          <a:p>
            <a:pPr>
              <a:buNone/>
            </a:pPr>
            <a:r>
              <a:rPr lang="en-IE" dirty="0" smtClean="0">
                <a:latin typeface="Courier" pitchFamily="49" charset="0"/>
              </a:rPr>
              <a:t>{</a:t>
            </a:r>
          </a:p>
          <a:p>
            <a:pPr>
              <a:buNone/>
            </a:pPr>
            <a:endParaRPr lang="en-IE" dirty="0" smtClean="0">
              <a:latin typeface="Courier" pitchFamily="49" charset="0"/>
            </a:endParaRPr>
          </a:p>
          <a:p>
            <a:pPr>
              <a:buNone/>
            </a:pPr>
            <a:r>
              <a:rPr lang="en-IE" dirty="0" smtClean="0">
                <a:latin typeface="Courier" pitchFamily="49" charset="0"/>
              </a:rPr>
              <a:t>                if (j == 4)</a:t>
            </a:r>
          </a:p>
          <a:p>
            <a:pPr>
              <a:buNone/>
            </a:pPr>
            <a:r>
              <a:rPr lang="en-IE" dirty="0" smtClean="0">
                <a:latin typeface="Courier" pitchFamily="49" charset="0"/>
              </a:rPr>
              <a:t>                    continue;</a:t>
            </a:r>
          </a:p>
          <a:p>
            <a:pPr>
              <a:buNone/>
            </a:pPr>
            <a:r>
              <a:rPr lang="en-IE" dirty="0" smtClean="0">
                <a:latin typeface="Courier" pitchFamily="49" charset="0"/>
              </a:rPr>
              <a:t>                numbers += j;</a:t>
            </a:r>
          </a:p>
          <a:p>
            <a:pPr>
              <a:buNone/>
            </a:pPr>
            <a:endParaRPr lang="en-IE" dirty="0" smtClean="0">
              <a:latin typeface="Courier" pitchFamily="49" charset="0"/>
            </a:endParaRPr>
          </a:p>
          <a:p>
            <a:pPr>
              <a:buNone/>
            </a:pPr>
            <a:r>
              <a:rPr lang="en-IE" dirty="0" smtClean="0">
                <a:latin typeface="Courier" pitchFamily="49" charset="0"/>
              </a:rPr>
              <a:t>                </a:t>
            </a:r>
          </a:p>
          <a:p>
            <a:pPr>
              <a:buNone/>
            </a:pPr>
            <a:r>
              <a:rPr lang="en-IE" dirty="0" smtClean="0">
                <a:latin typeface="Courier" pitchFamily="49" charset="0"/>
              </a:rPr>
              <a:t>}</a:t>
            </a:r>
          </a:p>
          <a:p>
            <a:pPr>
              <a:buNone/>
            </a:pPr>
            <a:r>
              <a:rPr lang="en-IE" dirty="0" err="1" smtClean="0">
                <a:latin typeface="Courier" pitchFamily="49" charset="0"/>
              </a:rPr>
              <a:t>Console.WriteLine</a:t>
            </a:r>
            <a:r>
              <a:rPr lang="en-IE" dirty="0" smtClean="0">
                <a:latin typeface="Courier" pitchFamily="49" charset="0"/>
              </a:rPr>
              <a:t>(sum);</a:t>
            </a:r>
          </a:p>
          <a:p>
            <a:endParaRPr lang="en-IE" dirty="0"/>
          </a:p>
        </p:txBody>
      </p:sp>
    </p:spTree>
    <p:extLst>
      <p:ext uri="{BB962C8B-B14F-4D97-AF65-F5344CB8AC3E}">
        <p14:creationId xmlns:p14="http://schemas.microsoft.com/office/powerpoint/2010/main" val="365187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E38578-8744-49CE-A6F1-8C804F0DC8F1}" type="slidenum">
              <a:rPr lang="en-US"/>
              <a:pPr/>
              <a:t>7</a:t>
            </a:fld>
            <a:endParaRPr lang="en-US" dirty="0"/>
          </a:p>
        </p:txBody>
      </p:sp>
      <p:sp>
        <p:nvSpPr>
          <p:cNvPr id="359426" name="Rectangle 2"/>
          <p:cNvSpPr>
            <a:spLocks noGrp="1" noChangeArrowheads="1"/>
          </p:cNvSpPr>
          <p:nvPr>
            <p:ph type="title"/>
          </p:nvPr>
        </p:nvSpPr>
        <p:spPr/>
        <p:txBody>
          <a:bodyPr/>
          <a:lstStyle/>
          <a:p>
            <a:r>
              <a:rPr lang="en-US"/>
              <a:t>Nested Control</a:t>
            </a:r>
          </a:p>
        </p:txBody>
      </p:sp>
      <p:sp>
        <p:nvSpPr>
          <p:cNvPr id="359427" name="Rectangle 3"/>
          <p:cNvSpPr>
            <a:spLocks noGrp="1" noChangeArrowheads="1"/>
          </p:cNvSpPr>
          <p:nvPr>
            <p:ph type="body" idx="1"/>
          </p:nvPr>
        </p:nvSpPr>
        <p:spPr>
          <a:xfrm>
            <a:off x="533400" y="1600200"/>
            <a:ext cx="3581400" cy="4648200"/>
          </a:xfrm>
        </p:spPr>
        <p:txBody>
          <a:bodyPr/>
          <a:lstStyle/>
          <a:p>
            <a:r>
              <a:rPr lang="en-US" sz="2400" dirty="0"/>
              <a:t>The insertion of one control structure inside another</a:t>
            </a:r>
          </a:p>
          <a:p>
            <a:pPr lvl="1"/>
            <a:r>
              <a:rPr lang="en-US" sz="2000" dirty="0"/>
              <a:t>Loops with </a:t>
            </a:r>
            <a:r>
              <a:rPr lang="en-US" sz="2000" b="1" dirty="0">
                <a:latin typeface="Courier New" pitchFamily="49" charset="0"/>
              </a:rPr>
              <a:t>if</a:t>
            </a:r>
            <a:r>
              <a:rPr lang="en-US" sz="2000" dirty="0"/>
              <a:t> </a:t>
            </a:r>
            <a:r>
              <a:rPr lang="en-US" sz="2000" dirty="0" smtClean="0"/>
              <a:t>statements</a:t>
            </a:r>
          </a:p>
          <a:p>
            <a:pPr lvl="1"/>
            <a:r>
              <a:rPr lang="en-US" sz="2000" dirty="0" smtClean="0"/>
              <a:t>Ifs with if statements</a:t>
            </a:r>
          </a:p>
          <a:p>
            <a:pPr lvl="1"/>
            <a:r>
              <a:rPr lang="en-US" sz="2000" dirty="0" smtClean="0"/>
              <a:t>Loops with loops</a:t>
            </a:r>
          </a:p>
          <a:p>
            <a:pPr lvl="1"/>
            <a:r>
              <a:rPr lang="en-US" sz="2000" dirty="0" smtClean="0"/>
              <a:t>If with loops</a:t>
            </a:r>
            <a:endParaRPr lang="en-US" sz="2000" dirty="0"/>
          </a:p>
        </p:txBody>
      </p:sp>
      <p:sp>
        <p:nvSpPr>
          <p:cNvPr id="359428" name="Rectangle 4"/>
          <p:cNvSpPr>
            <a:spLocks noChangeArrowheads="1"/>
          </p:cNvSpPr>
          <p:nvPr/>
        </p:nvSpPr>
        <p:spPr bwMode="auto">
          <a:xfrm>
            <a:off x="4267200" y="1600200"/>
            <a:ext cx="4419600" cy="4746625"/>
          </a:xfrm>
          <a:prstGeom prst="rect">
            <a:avLst/>
          </a:prstGeom>
          <a:noFill/>
          <a:ln w="9525">
            <a:solidFill>
              <a:schemeClr val="tx1"/>
            </a:solidFill>
            <a:miter lim="800000"/>
            <a:headEnd/>
            <a:tailEnd/>
          </a:ln>
          <a:effectLst/>
        </p:spPr>
        <p:txBody>
          <a:bodyPr>
            <a:spAutoFit/>
          </a:bodyPr>
          <a:lstStyle/>
          <a:p>
            <a:pPr algn="l" eaLnBrk="1" hangingPunct="1"/>
            <a:r>
              <a:rPr lang="en-US" sz="1600" i="1" dirty="0">
                <a:cs typeface="Times New Roman" pitchFamily="18" charset="0"/>
              </a:rPr>
              <a:t>Initialize passes to zero</a:t>
            </a:r>
          </a:p>
          <a:p>
            <a:pPr algn="l" eaLnBrk="1" hangingPunct="1"/>
            <a:r>
              <a:rPr lang="en-US" sz="1600" i="1" dirty="0">
                <a:cs typeface="Times New Roman" pitchFamily="18" charset="0"/>
              </a:rPr>
              <a:t>Initialize failures to zero</a:t>
            </a:r>
          </a:p>
          <a:p>
            <a:pPr algn="l" eaLnBrk="1" hangingPunct="1"/>
            <a:r>
              <a:rPr lang="en-US" sz="1600" i="1" dirty="0">
                <a:cs typeface="Times New Roman" pitchFamily="18" charset="0"/>
              </a:rPr>
              <a:t>Initialize student to one</a:t>
            </a:r>
          </a:p>
          <a:p>
            <a:pPr algn="l" eaLnBrk="1" hangingPunct="1"/>
            <a:r>
              <a:rPr lang="en-US" sz="1600" dirty="0">
                <a:cs typeface="Times New Roman" pitchFamily="18" charset="0"/>
              </a:rPr>
              <a:t> </a:t>
            </a:r>
            <a:endParaRPr lang="en-US" sz="1600" i="1" dirty="0">
              <a:cs typeface="Times New Roman" pitchFamily="18" charset="0"/>
            </a:endParaRPr>
          </a:p>
          <a:p>
            <a:pPr algn="l" eaLnBrk="1" hangingPunct="1"/>
            <a:r>
              <a:rPr lang="en-US" sz="1600" i="1" dirty="0">
                <a:cs typeface="Times New Roman" pitchFamily="18" charset="0"/>
              </a:rPr>
              <a:t>While student counter is less than or equal to ten</a:t>
            </a:r>
          </a:p>
          <a:p>
            <a:pPr algn="l" eaLnBrk="1" hangingPunct="1"/>
            <a:r>
              <a:rPr lang="en-US" sz="1600" dirty="0">
                <a:cs typeface="Times New Roman" pitchFamily="18" charset="0"/>
              </a:rPr>
              <a:t>	</a:t>
            </a:r>
            <a:r>
              <a:rPr lang="en-US" sz="1600" i="1" dirty="0">
                <a:cs typeface="Times New Roman" pitchFamily="18" charset="0"/>
              </a:rPr>
              <a:t>Input the next exam result</a:t>
            </a:r>
          </a:p>
          <a:p>
            <a:pPr algn="l" eaLnBrk="1" hangingPunct="1"/>
            <a:r>
              <a:rPr lang="en-US" sz="1600" dirty="0">
                <a:cs typeface="Times New Roman" pitchFamily="18" charset="0"/>
              </a:rPr>
              <a:t> </a:t>
            </a:r>
            <a:endParaRPr lang="en-US" sz="1600" i="1" dirty="0">
              <a:cs typeface="Times New Roman" pitchFamily="18" charset="0"/>
            </a:endParaRPr>
          </a:p>
          <a:p>
            <a:pPr algn="l" eaLnBrk="1" hangingPunct="1"/>
            <a:r>
              <a:rPr lang="en-US" sz="1600" dirty="0">
                <a:cs typeface="Times New Roman" pitchFamily="18" charset="0"/>
              </a:rPr>
              <a:t>	</a:t>
            </a:r>
            <a:r>
              <a:rPr lang="en-US" sz="1600" i="1" dirty="0">
                <a:cs typeface="Times New Roman" pitchFamily="18" charset="0"/>
              </a:rPr>
              <a:t>If the student passed</a:t>
            </a:r>
          </a:p>
          <a:p>
            <a:pPr algn="l" eaLnBrk="1" hangingPunct="1"/>
            <a:r>
              <a:rPr lang="en-US" sz="1600" i="1" dirty="0">
                <a:cs typeface="Times New Roman" pitchFamily="18" charset="0"/>
              </a:rPr>
              <a:t>		Add one to passes</a:t>
            </a:r>
          </a:p>
          <a:p>
            <a:pPr algn="l" eaLnBrk="1" hangingPunct="1"/>
            <a:r>
              <a:rPr lang="en-US" sz="1600" i="1" dirty="0">
                <a:cs typeface="Times New Roman" pitchFamily="18" charset="0"/>
              </a:rPr>
              <a:t>	Else</a:t>
            </a:r>
          </a:p>
          <a:p>
            <a:pPr algn="l" eaLnBrk="1" hangingPunct="1"/>
            <a:r>
              <a:rPr lang="en-US" sz="1600" i="1" dirty="0">
                <a:cs typeface="Times New Roman" pitchFamily="18" charset="0"/>
              </a:rPr>
              <a:t>		Add one to failures</a:t>
            </a:r>
          </a:p>
          <a:p>
            <a:pPr algn="l" eaLnBrk="1" hangingPunct="1"/>
            <a:r>
              <a:rPr lang="en-US" sz="1600" dirty="0">
                <a:cs typeface="Times New Roman" pitchFamily="18" charset="0"/>
              </a:rPr>
              <a:t> </a:t>
            </a:r>
            <a:endParaRPr lang="en-US" sz="1600" i="1" dirty="0">
              <a:cs typeface="Times New Roman" pitchFamily="18" charset="0"/>
            </a:endParaRPr>
          </a:p>
          <a:p>
            <a:pPr algn="l" eaLnBrk="1" hangingPunct="1"/>
            <a:r>
              <a:rPr lang="en-US" sz="1600" i="1" dirty="0">
                <a:cs typeface="Times New Roman" pitchFamily="18" charset="0"/>
              </a:rPr>
              <a:t>	Add one to student counter</a:t>
            </a:r>
          </a:p>
          <a:p>
            <a:pPr algn="l" eaLnBrk="1" hangingPunct="1"/>
            <a:r>
              <a:rPr lang="en-US" sz="1600" dirty="0">
                <a:cs typeface="Times New Roman" pitchFamily="18" charset="0"/>
              </a:rPr>
              <a:t> </a:t>
            </a:r>
            <a:endParaRPr lang="en-US" sz="1600" i="1" dirty="0">
              <a:cs typeface="Times New Roman" pitchFamily="18" charset="0"/>
            </a:endParaRPr>
          </a:p>
          <a:p>
            <a:pPr algn="l" eaLnBrk="1" hangingPunct="1"/>
            <a:r>
              <a:rPr lang="en-US" sz="1600" i="1" dirty="0">
                <a:cs typeface="Times New Roman" pitchFamily="18" charset="0"/>
              </a:rPr>
              <a:t>Print the number of passes</a:t>
            </a:r>
          </a:p>
          <a:p>
            <a:pPr algn="l" eaLnBrk="1" hangingPunct="1"/>
            <a:r>
              <a:rPr lang="en-US" sz="1600" i="1" dirty="0">
                <a:cs typeface="Times New Roman" pitchFamily="18" charset="0"/>
              </a:rPr>
              <a:t>Print the number of failures</a:t>
            </a:r>
          </a:p>
          <a:p>
            <a:pPr algn="l" eaLnBrk="1" hangingPunct="1"/>
            <a:r>
              <a:rPr lang="en-US" sz="1600" dirty="0">
                <a:cs typeface="Times New Roman" pitchFamily="18" charset="0"/>
              </a:rPr>
              <a:t> </a:t>
            </a:r>
            <a:endParaRPr lang="en-US" sz="1600" i="1" dirty="0">
              <a:cs typeface="Times New Roman" pitchFamily="18" charset="0"/>
            </a:endParaRPr>
          </a:p>
          <a:p>
            <a:pPr algn="l" eaLnBrk="1" hangingPunct="1"/>
            <a:r>
              <a:rPr lang="en-US" sz="1600" i="1" dirty="0">
                <a:cs typeface="Times New Roman" pitchFamily="18" charset="0"/>
              </a:rPr>
              <a:t>If more than eight students passed</a:t>
            </a:r>
          </a:p>
          <a:p>
            <a:pPr algn="l" eaLnBrk="1" hangingPunct="1"/>
            <a:r>
              <a:rPr lang="en-US" sz="1600" i="1" dirty="0">
                <a:cs typeface="Times New Roman" pitchFamily="18" charset="0"/>
              </a:rPr>
              <a:t>	Print </a:t>
            </a:r>
            <a:r>
              <a:rPr lang="en-US" sz="1600" i="1" dirty="0" smtClean="0">
                <a:cs typeface="Times New Roman" pitchFamily="18" charset="0"/>
              </a:rPr>
              <a:t>“Hooray!”</a:t>
            </a:r>
            <a:endParaRPr lang="en-US" sz="1600" i="1" dirty="0"/>
          </a:p>
        </p:txBody>
      </p:sp>
    </p:spTree>
    <p:extLst>
      <p:ext uri="{BB962C8B-B14F-4D97-AF65-F5344CB8AC3E}">
        <p14:creationId xmlns:p14="http://schemas.microsoft.com/office/powerpoint/2010/main" val="291651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Nested loops</a:t>
            </a:r>
            <a:endParaRPr lang="en-IE" dirty="0"/>
          </a:p>
        </p:txBody>
      </p:sp>
      <p:sp>
        <p:nvSpPr>
          <p:cNvPr id="3" name="Content Placeholder 2"/>
          <p:cNvSpPr>
            <a:spLocks noGrp="1"/>
          </p:cNvSpPr>
          <p:nvPr>
            <p:ph idx="1"/>
          </p:nvPr>
        </p:nvSpPr>
        <p:spPr/>
        <p:txBody>
          <a:bodyPr>
            <a:normAutofit/>
          </a:bodyPr>
          <a:lstStyle/>
          <a:p>
            <a:r>
              <a:rPr lang="en-IE" dirty="0" smtClean="0"/>
              <a:t>Nested loops are necessary when a task performs a repetitive operation and that task it self must be repeated.</a:t>
            </a:r>
          </a:p>
          <a:p>
            <a:r>
              <a:rPr lang="en-IE" dirty="0" smtClean="0"/>
              <a:t>A clock is an example of an nested loop</a:t>
            </a:r>
          </a:p>
          <a:p>
            <a:r>
              <a:rPr lang="en-IE" dirty="0" smtClean="0"/>
              <a:t>The second hand, minute hand and hour hand all spin around the face of the clock</a:t>
            </a:r>
          </a:p>
          <a:p>
            <a:r>
              <a:rPr lang="en-IE" dirty="0" smtClean="0"/>
              <a:t>For each of the 12 hours, there is 60 minutes and for each minute there are 60 seconds</a:t>
            </a:r>
            <a:endParaRPr lang="en-IE" dirty="0"/>
          </a:p>
        </p:txBody>
      </p:sp>
    </p:spTree>
    <p:extLst>
      <p:ext uri="{BB962C8B-B14F-4D97-AF65-F5344CB8AC3E}">
        <p14:creationId xmlns:p14="http://schemas.microsoft.com/office/powerpoint/2010/main" val="414659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Simulation of a clock</a:t>
            </a:r>
            <a:endParaRPr lang="en-IE" dirty="0"/>
          </a:p>
        </p:txBody>
      </p:sp>
      <p:sp>
        <p:nvSpPr>
          <p:cNvPr id="3" name="Content Placeholder 2"/>
          <p:cNvSpPr>
            <a:spLocks noGrp="1"/>
          </p:cNvSpPr>
          <p:nvPr>
            <p:ph idx="1"/>
          </p:nvPr>
        </p:nvSpPr>
        <p:spPr/>
        <p:txBody>
          <a:bodyPr>
            <a:normAutofit fontScale="70000" lnSpcReduction="20000"/>
          </a:bodyPr>
          <a:lstStyle/>
          <a:p>
            <a:r>
              <a:rPr lang="en-IE" dirty="0"/>
              <a:t>for (</a:t>
            </a:r>
            <a:r>
              <a:rPr lang="en-IE" dirty="0" err="1"/>
              <a:t>int</a:t>
            </a:r>
            <a:r>
              <a:rPr lang="en-IE" dirty="0"/>
              <a:t> hours = 1; hours &lt;= 12; hours ++)</a:t>
            </a:r>
          </a:p>
          <a:p>
            <a:r>
              <a:rPr lang="en-IE" dirty="0"/>
              <a:t>            {</a:t>
            </a:r>
          </a:p>
          <a:p>
            <a:r>
              <a:rPr lang="en-IE" dirty="0"/>
              <a:t>                for (</a:t>
            </a:r>
            <a:r>
              <a:rPr lang="en-IE" dirty="0" err="1"/>
              <a:t>int</a:t>
            </a:r>
            <a:r>
              <a:rPr lang="en-IE" dirty="0"/>
              <a:t> minutes = 0; minutes &lt;= 59; minutes ++)</a:t>
            </a:r>
          </a:p>
          <a:p>
            <a:r>
              <a:rPr lang="en-IE" dirty="0"/>
              <a:t>                {</a:t>
            </a:r>
          </a:p>
          <a:p>
            <a:endParaRPr lang="en-IE" dirty="0"/>
          </a:p>
          <a:p>
            <a:r>
              <a:rPr lang="en-IE" dirty="0"/>
              <a:t>                    for (</a:t>
            </a:r>
            <a:r>
              <a:rPr lang="en-IE" dirty="0" err="1"/>
              <a:t>int</a:t>
            </a:r>
            <a:r>
              <a:rPr lang="en-IE" dirty="0"/>
              <a:t> seconds = 0; seconds &lt;= 59; seconds ++)</a:t>
            </a:r>
          </a:p>
          <a:p>
            <a:r>
              <a:rPr lang="en-IE" dirty="0"/>
              <a:t>                    {</a:t>
            </a:r>
          </a:p>
          <a:p>
            <a:r>
              <a:rPr lang="en-IE" dirty="0"/>
              <a:t>                        </a:t>
            </a:r>
            <a:r>
              <a:rPr lang="en-IE" dirty="0" err="1"/>
              <a:t>Console.Write</a:t>
            </a:r>
            <a:r>
              <a:rPr lang="en-IE" dirty="0"/>
              <a:t>("{0} :", hours);</a:t>
            </a:r>
          </a:p>
          <a:p>
            <a:r>
              <a:rPr lang="en-IE" dirty="0"/>
              <a:t>                        </a:t>
            </a:r>
            <a:r>
              <a:rPr lang="en-IE" dirty="0" err="1"/>
              <a:t>Console.Write</a:t>
            </a:r>
            <a:r>
              <a:rPr lang="en-IE" dirty="0"/>
              <a:t>("{0} :", minutes);</a:t>
            </a:r>
          </a:p>
          <a:p>
            <a:r>
              <a:rPr lang="en-IE" dirty="0"/>
              <a:t>                        </a:t>
            </a:r>
            <a:r>
              <a:rPr lang="en-IE" dirty="0" err="1"/>
              <a:t>Console.WriteLine</a:t>
            </a:r>
            <a:r>
              <a:rPr lang="en-IE" dirty="0"/>
              <a:t>("{0} :", seconds);</a:t>
            </a:r>
          </a:p>
          <a:p>
            <a:r>
              <a:rPr lang="en-IE" dirty="0"/>
              <a:t>                    }</a:t>
            </a:r>
          </a:p>
          <a:p>
            <a:r>
              <a:rPr lang="en-IE" dirty="0"/>
              <a:t>                }</a:t>
            </a:r>
          </a:p>
          <a:p>
            <a:r>
              <a:rPr lang="en-IE" dirty="0"/>
              <a:t>            }</a:t>
            </a:r>
          </a:p>
          <a:p>
            <a:endParaRPr lang="en-IE" dirty="0"/>
          </a:p>
        </p:txBody>
      </p:sp>
    </p:spTree>
    <p:extLst>
      <p:ext uri="{BB962C8B-B14F-4D97-AF65-F5344CB8AC3E}">
        <p14:creationId xmlns:p14="http://schemas.microsoft.com/office/powerpoint/2010/main" val="404478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10146</TotalTime>
  <Words>1379</Words>
  <Application>Microsoft Office PowerPoint</Application>
  <PresentationFormat>On-screen Show (4:3)</PresentationFormat>
  <Paragraphs>270</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Unicode MS</vt:lpstr>
      <vt:lpstr>Arial</vt:lpstr>
      <vt:lpstr>Calibri</vt:lpstr>
      <vt:lpstr>Courier</vt:lpstr>
      <vt:lpstr>Courier New</vt:lpstr>
      <vt:lpstr>Times New Roman</vt:lpstr>
      <vt:lpstr>Wingdings</vt:lpstr>
      <vt:lpstr>ZapfDingbats</vt:lpstr>
      <vt:lpstr>Office Theme</vt:lpstr>
      <vt:lpstr>Selection &amp; loop review  Nested Control and Debugging your Program</vt:lpstr>
      <vt:lpstr>PowerPoint Presentation</vt:lpstr>
      <vt:lpstr> Problem </vt:lpstr>
      <vt:lpstr>break and continue statements</vt:lpstr>
      <vt:lpstr>Example of break</vt:lpstr>
      <vt:lpstr>Example of continue</vt:lpstr>
      <vt:lpstr>Nested Control</vt:lpstr>
      <vt:lpstr>Nested loops</vt:lpstr>
      <vt:lpstr>Simulation of a clock</vt:lpstr>
      <vt:lpstr>Clock example</vt:lpstr>
      <vt:lpstr>Problem using nested loops</vt:lpstr>
      <vt:lpstr>PowerPoint Presentation</vt:lpstr>
      <vt:lpstr>Review: Selection </vt:lpstr>
      <vt:lpstr>Example</vt:lpstr>
      <vt:lpstr>Nested if/else Statements</vt:lpstr>
      <vt:lpstr>Nested if Statements</vt:lpstr>
      <vt:lpstr>Nested if statement</vt:lpstr>
      <vt:lpstr>Unbalanced if-else Statements</vt:lpstr>
      <vt:lpstr>Nested if - problem</vt:lpstr>
      <vt:lpstr>Debugging Techniques</vt:lpstr>
      <vt:lpstr>Debugging with Breakpoints </vt:lpstr>
      <vt:lpstr>Step into/step over</vt:lpstr>
      <vt:lpstr>Watch Windows</vt:lpstr>
      <vt:lpstr>Locals</vt:lpstr>
      <vt:lpstr>Watch Windows</vt:lpstr>
      <vt:lpstr>Immediate Window Windows</vt:lpstr>
    </vt:vector>
  </TitlesOfParts>
  <Company>IT Sligo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Loops</dc:title>
  <dc:creator>vkinsella</dc:creator>
  <cp:lastModifiedBy>Vivion Kinsella</cp:lastModifiedBy>
  <cp:revision>40</cp:revision>
  <dcterms:created xsi:type="dcterms:W3CDTF">2015-01-26T10:13:23Z</dcterms:created>
  <dcterms:modified xsi:type="dcterms:W3CDTF">2017-01-31T10:23:54Z</dcterms:modified>
</cp:coreProperties>
</file>