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24D06-7446-4BE6-85A2-E8D24BDFE8C2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B29E8-8C7C-4F80-867B-03B4E971BD2E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B29E8-8C7C-4F80-867B-03B4E971BD2E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148896-644D-4B6E-A1ED-041C1FE33E1E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AB6916-156D-46A7-8219-630FCB5B6424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2A74EA-B5B6-4ED7-9B67-3E79FEF84F07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667749-0088-4146-A8CA-B9790F6FD424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6DA777-4DBC-4892-B01B-B1AE3496E953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00CBE7-4368-4E7D-BA6B-31E73C4ACE6B}" type="slidenum">
              <a:rPr lang="en-US" smtClean="0">
                <a:latin typeface="Arial" pitchFamily="34" charset="0"/>
              </a:rPr>
              <a:pPr/>
              <a:t>7</a:t>
            </a:fld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39A3-6BEE-4B06-89AE-063B6FEAA0E8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8A8-93E6-400D-B17B-E175A77ACF7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39A3-6BEE-4B06-89AE-063B6FEAA0E8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8A8-93E6-400D-B17B-E175A77ACF7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39A3-6BEE-4B06-89AE-063B6FEAA0E8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8A8-93E6-400D-B17B-E175A77ACF7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228600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en-IE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3F822-D425-4645-92FD-2EBA4627BDC8}" type="slidenum">
              <a:rPr lang="en-US"/>
              <a:pPr>
                <a:defRPr/>
              </a:pPr>
              <a:t>‹#›</a:t>
            </a:fld>
            <a:r>
              <a:rPr lang="en-US"/>
              <a:t>/39</a:t>
            </a:r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39A3-6BEE-4B06-89AE-063B6FEAA0E8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8A8-93E6-400D-B17B-E175A77ACF7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39A3-6BEE-4B06-89AE-063B6FEAA0E8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8A8-93E6-400D-B17B-E175A77ACF7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39A3-6BEE-4B06-89AE-063B6FEAA0E8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8A8-93E6-400D-B17B-E175A77ACF7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39A3-6BEE-4B06-89AE-063B6FEAA0E8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8A8-93E6-400D-B17B-E175A77ACF7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39A3-6BEE-4B06-89AE-063B6FEAA0E8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8A8-93E6-400D-B17B-E175A77ACF7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39A3-6BEE-4B06-89AE-063B6FEAA0E8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8A8-93E6-400D-B17B-E175A77ACF7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39A3-6BEE-4B06-89AE-063B6FEAA0E8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8A8-93E6-400D-B17B-E175A77ACF7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39A3-6BEE-4B06-89AE-063B6FEAA0E8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8A8-93E6-400D-B17B-E175A77ACF7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39A3-6BEE-4B06-89AE-063B6FEAA0E8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778A8-93E6-400D-B17B-E175A77ACF7C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switch</a:t>
            </a:r>
            <a:r>
              <a:rPr lang="en-US" dirty="0" smtClean="0"/>
              <a:t> Statement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759444F0-F9CB-42E6-B61A-1AA3DBA6ACA3}" type="slidenum">
              <a:rPr lang="en-US" smtClean="0">
                <a:latin typeface="Arial" pitchFamily="34" charset="0"/>
              </a:rPr>
              <a:pPr defTabSz="912813"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switch</a:t>
            </a:r>
            <a:r>
              <a:rPr lang="en-US" dirty="0" smtClean="0"/>
              <a:t> Statement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50292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i="1" dirty="0" smtClean="0">
                <a:latin typeface="Courier New" pitchFamily="49" charset="0"/>
              </a:rPr>
              <a:t>switch</a:t>
            </a:r>
            <a:r>
              <a:rPr lang="en-US" i="1" dirty="0" smtClean="0"/>
              <a:t> statement</a:t>
            </a:r>
            <a:r>
              <a:rPr lang="en-US" dirty="0" smtClean="0"/>
              <a:t> provides another means to decide which statement to execute next when there are more than 1 alternative</a:t>
            </a:r>
          </a:p>
          <a:p>
            <a:pPr eaLnBrk="1" hangingPunct="1"/>
            <a:r>
              <a:rPr lang="en-US" dirty="0" smtClean="0"/>
              <a:t>The switch statement evaluates an expression, then attempts to match the result to one of several possible </a:t>
            </a:r>
            <a:r>
              <a:rPr lang="en-US" i="1" dirty="0" smtClean="0"/>
              <a:t>cases</a:t>
            </a:r>
            <a:endParaRPr lang="en-US" dirty="0" smtClean="0"/>
          </a:p>
          <a:p>
            <a:pPr eaLnBrk="1" hangingPunct="1"/>
            <a:r>
              <a:rPr lang="en-US" dirty="0" smtClean="0"/>
              <a:t>Each case contains a value and a list of statements</a:t>
            </a:r>
          </a:p>
          <a:p>
            <a:pPr eaLnBrk="1" hangingPunct="1"/>
            <a:r>
              <a:rPr lang="en-US" dirty="0" smtClean="0"/>
              <a:t>The flow of control transfers to statement list associated with the first value that matches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699E2130-930E-4495-A899-2E7E40877171}" type="slidenum">
              <a:rPr lang="en-US" smtClean="0">
                <a:latin typeface="Arial" pitchFamily="34" charset="0"/>
              </a:rPr>
              <a:pPr defTabSz="912813"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</a:t>
            </a:r>
            <a:r>
              <a:rPr lang="en-US" sz="3600" smtClean="0">
                <a:latin typeface="Courier New" pitchFamily="49" charset="0"/>
              </a:rPr>
              <a:t>switch</a:t>
            </a:r>
            <a:r>
              <a:rPr lang="en-US" sz="3600" smtClean="0"/>
              <a:t> Statement: Syntax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838200"/>
          </a:xfrm>
        </p:spPr>
        <p:txBody>
          <a:bodyPr/>
          <a:lstStyle/>
          <a:p>
            <a:pPr eaLnBrk="1" hangingPunct="1">
              <a:buFont typeface="ZapfDingbats"/>
              <a:buNone/>
            </a:pPr>
            <a:r>
              <a:rPr lang="en-US" smtClean="0"/>
              <a:t>The general syntax of a switch statement is:</a:t>
            </a:r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2819400" y="2727325"/>
            <a:ext cx="3384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switch</a:t>
            </a:r>
            <a:r>
              <a:rPr lang="en-US" sz="2000" b="1">
                <a:latin typeface="Courier New" pitchFamily="49" charset="0"/>
              </a:rPr>
              <a:t> ( </a:t>
            </a:r>
            <a:r>
              <a:rPr lang="en-US" sz="2000" b="1" i="1">
                <a:latin typeface="Courier New" pitchFamily="49" charset="0"/>
              </a:rPr>
              <a:t>expression</a:t>
            </a:r>
            <a:r>
              <a:rPr lang="en-US" sz="2000" b="1">
                <a:latin typeface="Courier New" pitchFamily="49" charset="0"/>
              </a:rPr>
              <a:t> )</a:t>
            </a:r>
          </a:p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</a:rPr>
              <a:t>  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case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 i="1">
                <a:latin typeface="Courier New" pitchFamily="49" charset="0"/>
              </a:rPr>
              <a:t>value1 </a:t>
            </a:r>
            <a:r>
              <a:rPr lang="en-US" sz="2000" b="1">
                <a:latin typeface="Courier New" pitchFamily="49" charset="0"/>
              </a:rPr>
              <a:t>:</a:t>
            </a:r>
          </a:p>
          <a:p>
            <a:r>
              <a:rPr lang="en-US" sz="2000" b="1">
                <a:latin typeface="Courier New" pitchFamily="49" charset="0"/>
              </a:rPr>
              <a:t>      </a:t>
            </a:r>
            <a:r>
              <a:rPr lang="en-US" sz="2000" b="1" i="1">
                <a:latin typeface="Courier New" pitchFamily="49" charset="0"/>
              </a:rPr>
              <a:t>statement-list1</a:t>
            </a:r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  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case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 i="1">
                <a:latin typeface="Courier New" pitchFamily="49" charset="0"/>
              </a:rPr>
              <a:t>value2 </a:t>
            </a:r>
            <a:r>
              <a:rPr lang="en-US" sz="2000" b="1">
                <a:latin typeface="Courier New" pitchFamily="49" charset="0"/>
              </a:rPr>
              <a:t>:</a:t>
            </a:r>
          </a:p>
          <a:p>
            <a:r>
              <a:rPr lang="en-US" sz="2000" b="1">
                <a:latin typeface="Courier New" pitchFamily="49" charset="0"/>
              </a:rPr>
              <a:t>      </a:t>
            </a:r>
            <a:r>
              <a:rPr lang="en-US" sz="2000" b="1" i="1">
                <a:latin typeface="Courier New" pitchFamily="49" charset="0"/>
              </a:rPr>
              <a:t>statement-list2</a:t>
            </a:r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  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case</a:t>
            </a:r>
            <a:r>
              <a:rPr lang="en-US" sz="2000" b="1">
                <a:latin typeface="Courier New" pitchFamily="49" charset="0"/>
              </a:rPr>
              <a:t>  ...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  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default</a:t>
            </a:r>
            <a:r>
              <a:rPr lang="en-US" sz="2000" b="1">
                <a:latin typeface="Courier New" pitchFamily="49" charset="0"/>
              </a:rPr>
              <a:t> :</a:t>
            </a:r>
          </a:p>
          <a:p>
            <a:r>
              <a:rPr lang="en-US" sz="2000" b="1">
                <a:latin typeface="Courier New" pitchFamily="49" charset="0"/>
              </a:rPr>
              <a:t>      statement-list</a:t>
            </a:r>
          </a:p>
          <a:p>
            <a:r>
              <a:rPr lang="en-US" sz="2000" b="1">
                <a:latin typeface="Courier New" pitchFamily="49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172200" y="4098925"/>
            <a:ext cx="1889125" cy="1768475"/>
            <a:chOff x="4272" y="2448"/>
            <a:chExt cx="1190" cy="1114"/>
          </a:xfrm>
        </p:grpSpPr>
        <p:sp>
          <p:nvSpPr>
            <p:cNvPr id="444426" name="Text Box 10"/>
            <p:cNvSpPr txBox="1">
              <a:spLocks noChangeArrowheads="1"/>
            </p:cNvSpPr>
            <p:nvPr/>
          </p:nvSpPr>
          <p:spPr bwMode="auto">
            <a:xfrm>
              <a:off x="4272" y="2736"/>
              <a:ext cx="1190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rgbClr val="66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If </a:t>
              </a:r>
              <a:r>
                <a:rPr lang="en-US" sz="2000" b="1" i="1">
                  <a:solidFill>
                    <a:srgbClr val="66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expression</a:t>
              </a:r>
              <a:endParaRPr lang="en-US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defRPr/>
              </a:pPr>
              <a:r>
                <a:rPr lang="en-US" sz="2000" b="1">
                  <a:solidFill>
                    <a:srgbClr val="66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matches </a:t>
              </a:r>
              <a:r>
                <a:rPr lang="en-US" sz="2000" b="1" i="1">
                  <a:solidFill>
                    <a:srgbClr val="66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value2</a:t>
              </a:r>
              <a:r>
                <a:rPr lang="en-US" sz="2000" b="1">
                  <a:solidFill>
                    <a:srgbClr val="66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,</a:t>
              </a:r>
            </a:p>
            <a:p>
              <a:pPr>
                <a:defRPr/>
              </a:pPr>
              <a:r>
                <a:rPr lang="en-US" sz="2000" b="1">
                  <a:solidFill>
                    <a:srgbClr val="66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control jumps</a:t>
              </a:r>
            </a:p>
            <a:p>
              <a:pPr>
                <a:defRPr/>
              </a:pPr>
              <a:r>
                <a:rPr lang="en-US" sz="2000" b="1">
                  <a:solidFill>
                    <a:srgbClr val="66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to here</a:t>
              </a:r>
              <a:endParaRPr lang="en-US" sz="2400">
                <a:solidFill>
                  <a:srgbClr val="6600CC"/>
                </a:solidFill>
              </a:endParaRPr>
            </a:p>
          </p:txBody>
        </p:sp>
        <p:cxnSp>
          <p:nvCxnSpPr>
            <p:cNvPr id="15374" name="AutoShape 11"/>
            <p:cNvCxnSpPr>
              <a:cxnSpLocks noChangeShapeType="1"/>
              <a:stCxn id="444426" idx="0"/>
            </p:cNvCxnSpPr>
            <p:nvPr/>
          </p:nvCxnSpPr>
          <p:spPr bwMode="auto">
            <a:xfrm rot="5400000" flipH="1">
              <a:off x="4426" y="2294"/>
              <a:ext cx="288" cy="595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93738" y="2651125"/>
            <a:ext cx="1897062" cy="2530475"/>
            <a:chOff x="437" y="1670"/>
            <a:chExt cx="1195" cy="1594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7" y="1670"/>
              <a:ext cx="1195" cy="1594"/>
              <a:chOff x="437" y="1670"/>
              <a:chExt cx="1195" cy="1594"/>
            </a:xfrm>
          </p:grpSpPr>
          <p:sp>
            <p:nvSpPr>
              <p:cNvPr id="444422" name="Text Box 6"/>
              <p:cNvSpPr txBox="1">
                <a:spLocks noChangeArrowheads="1"/>
              </p:cNvSpPr>
              <p:nvPr/>
            </p:nvSpPr>
            <p:spPr bwMode="auto">
              <a:xfrm>
                <a:off x="437" y="1670"/>
                <a:ext cx="788" cy="159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rPr>
                  <a:t>switch</a:t>
                </a:r>
                <a:endParaRPr lang="en-US" sz="20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>
                  <a:defRPr/>
                </a:pPr>
                <a:r>
                  <a:rPr lang="en-US" sz="2000" b="1">
                    <a:solidFill>
                      <a:srgbClr val="66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and</a:t>
                </a:r>
              </a:p>
              <a:p>
                <a:pPr>
                  <a:defRPr/>
                </a:pPr>
                <a:r>
                  <a:rPr lang="en-US" sz="2000" b="1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rPr>
                  <a:t>case</a:t>
                </a:r>
              </a:p>
              <a:p>
                <a:pPr>
                  <a:defRPr/>
                </a:pPr>
                <a:r>
                  <a:rPr lang="en-US" sz="2000" b="1">
                    <a:solidFill>
                      <a:srgbClr val="66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and</a:t>
                </a:r>
              </a:p>
              <a:p>
                <a:pPr>
                  <a:defRPr/>
                </a:pPr>
                <a:r>
                  <a:rPr lang="en-US" sz="2000" b="1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rPr>
                  <a:t>default</a:t>
                </a:r>
                <a:endParaRPr lang="en-US" sz="20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>
                  <a:defRPr/>
                </a:pPr>
                <a:r>
                  <a:rPr lang="en-US" sz="2000" b="1">
                    <a:solidFill>
                      <a:srgbClr val="66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are</a:t>
                </a:r>
              </a:p>
              <a:p>
                <a:pPr>
                  <a:defRPr/>
                </a:pPr>
                <a:r>
                  <a:rPr lang="en-US" sz="2000" b="1">
                    <a:solidFill>
                      <a:srgbClr val="66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reserved</a:t>
                </a:r>
              </a:p>
              <a:p>
                <a:pPr>
                  <a:defRPr/>
                </a:pPr>
                <a:r>
                  <a:rPr lang="en-US" sz="2000" b="1">
                    <a:solidFill>
                      <a:srgbClr val="66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words</a:t>
                </a:r>
              </a:p>
            </p:txBody>
          </p:sp>
          <p:sp>
            <p:nvSpPr>
              <p:cNvPr id="15371" name="Line 7"/>
              <p:cNvSpPr>
                <a:spLocks noChangeShapeType="1"/>
              </p:cNvSpPr>
              <p:nvPr/>
            </p:nvSpPr>
            <p:spPr bwMode="auto">
              <a:xfrm>
                <a:off x="1152" y="2198"/>
                <a:ext cx="48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5372" name="Line 8"/>
              <p:cNvSpPr>
                <a:spLocks noChangeShapeType="1"/>
              </p:cNvSpPr>
              <p:nvPr/>
            </p:nvSpPr>
            <p:spPr bwMode="auto">
              <a:xfrm flipV="1">
                <a:off x="1152" y="2006"/>
                <a:ext cx="432" cy="192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5369" name="Line 12"/>
            <p:cNvSpPr>
              <a:spLocks noChangeShapeType="1"/>
            </p:cNvSpPr>
            <p:nvPr/>
          </p:nvSpPr>
          <p:spPr bwMode="auto">
            <a:xfrm>
              <a:off x="1152" y="2208"/>
              <a:ext cx="480" cy="8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31B731F6-EC5D-4975-B8D3-1DFED80ECA15}" type="slidenum">
              <a:rPr lang="en-US" smtClean="0">
                <a:latin typeface="Arial" pitchFamily="34" charset="0"/>
              </a:rPr>
              <a:pPr defTabSz="912813"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</a:t>
            </a:r>
            <a:r>
              <a:rPr lang="en-US" smtClean="0">
                <a:latin typeface="Courier New" pitchFamily="49" charset="0"/>
              </a:rPr>
              <a:t> switch</a:t>
            </a:r>
            <a:r>
              <a:rPr lang="en-US" smtClean="0"/>
              <a:t> Statement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720975" y="1624013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332163" y="1928813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638550" y="192881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4897438" y="1928813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5203825" y="192881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2720975" y="2967038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6427788" y="1928813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6632575" y="192881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6734175" y="5654675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2720975" y="2133600"/>
            <a:ext cx="17463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3332163" y="2746375"/>
            <a:ext cx="1587" cy="158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399" name="Rectangle 14"/>
          <p:cNvSpPr>
            <a:spLocks noChangeArrowheads="1"/>
          </p:cNvSpPr>
          <p:nvPr/>
        </p:nvSpPr>
        <p:spPr bwMode="auto">
          <a:xfrm>
            <a:off x="3638550" y="2746375"/>
            <a:ext cx="1588" cy="158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4897438" y="2746375"/>
            <a:ext cx="1587" cy="158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5203825" y="2746375"/>
            <a:ext cx="1588" cy="158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427788" y="2746375"/>
            <a:ext cx="1587" cy="158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03" name="Rectangle 18"/>
          <p:cNvSpPr>
            <a:spLocks noChangeArrowheads="1"/>
          </p:cNvSpPr>
          <p:nvPr/>
        </p:nvSpPr>
        <p:spPr bwMode="auto">
          <a:xfrm>
            <a:off x="6632575" y="2746375"/>
            <a:ext cx="1588" cy="158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04" name="Rectangle 19"/>
          <p:cNvSpPr>
            <a:spLocks noChangeArrowheads="1"/>
          </p:cNvSpPr>
          <p:nvPr/>
        </p:nvSpPr>
        <p:spPr bwMode="auto">
          <a:xfrm>
            <a:off x="2720975" y="5553075"/>
            <a:ext cx="17463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05" name="Rectangle 20"/>
          <p:cNvSpPr>
            <a:spLocks noChangeArrowheads="1"/>
          </p:cNvSpPr>
          <p:nvPr/>
        </p:nvSpPr>
        <p:spPr bwMode="auto">
          <a:xfrm>
            <a:off x="2720975" y="5722938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06" name="Rectangle 21"/>
          <p:cNvSpPr>
            <a:spLocks noChangeArrowheads="1"/>
          </p:cNvSpPr>
          <p:nvPr/>
        </p:nvSpPr>
        <p:spPr bwMode="auto">
          <a:xfrm>
            <a:off x="2720975" y="3833813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07" name="Rectangle 22"/>
          <p:cNvSpPr>
            <a:spLocks noChangeArrowheads="1"/>
          </p:cNvSpPr>
          <p:nvPr/>
        </p:nvSpPr>
        <p:spPr bwMode="auto">
          <a:xfrm>
            <a:off x="3332163" y="4446588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3638550" y="4446588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09" name="Rectangle 24"/>
          <p:cNvSpPr>
            <a:spLocks noChangeArrowheads="1"/>
          </p:cNvSpPr>
          <p:nvPr/>
        </p:nvSpPr>
        <p:spPr bwMode="auto">
          <a:xfrm>
            <a:off x="4897438" y="4446588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10" name="Rectangle 25"/>
          <p:cNvSpPr>
            <a:spLocks noChangeArrowheads="1"/>
          </p:cNvSpPr>
          <p:nvPr/>
        </p:nvSpPr>
        <p:spPr bwMode="auto">
          <a:xfrm>
            <a:off x="5203825" y="4446588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11" name="Rectangle 26"/>
          <p:cNvSpPr>
            <a:spLocks noChangeArrowheads="1"/>
          </p:cNvSpPr>
          <p:nvPr/>
        </p:nvSpPr>
        <p:spPr bwMode="auto">
          <a:xfrm>
            <a:off x="6427788" y="4446588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12" name="Rectangle 27"/>
          <p:cNvSpPr>
            <a:spLocks noChangeArrowheads="1"/>
          </p:cNvSpPr>
          <p:nvPr/>
        </p:nvSpPr>
        <p:spPr bwMode="auto">
          <a:xfrm>
            <a:off x="6632575" y="4446588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13" name="Rectangle 28"/>
          <p:cNvSpPr>
            <a:spLocks noChangeArrowheads="1"/>
          </p:cNvSpPr>
          <p:nvPr/>
        </p:nvSpPr>
        <p:spPr bwMode="auto">
          <a:xfrm>
            <a:off x="2720975" y="4667250"/>
            <a:ext cx="17463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14" name="Rectangle 29"/>
          <p:cNvSpPr>
            <a:spLocks noChangeArrowheads="1"/>
          </p:cNvSpPr>
          <p:nvPr/>
        </p:nvSpPr>
        <p:spPr bwMode="auto">
          <a:xfrm>
            <a:off x="2720975" y="4838700"/>
            <a:ext cx="17463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415" name="Rectangle 30"/>
          <p:cNvSpPr>
            <a:spLocks noChangeArrowheads="1"/>
          </p:cNvSpPr>
          <p:nvPr/>
        </p:nvSpPr>
        <p:spPr bwMode="auto">
          <a:xfrm>
            <a:off x="2703513" y="528002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057400" y="1706563"/>
            <a:ext cx="4724400" cy="4694237"/>
            <a:chOff x="1296" y="787"/>
            <a:chExt cx="2976" cy="2957"/>
          </a:xfrm>
        </p:grpSpPr>
        <p:sp>
          <p:nvSpPr>
            <p:cNvPr id="16417" name="Rectangle 32"/>
            <p:cNvSpPr>
              <a:spLocks noChangeArrowheads="1"/>
            </p:cNvSpPr>
            <p:nvPr/>
          </p:nvSpPr>
          <p:spPr bwMode="auto">
            <a:xfrm>
              <a:off x="1360" y="3390"/>
              <a:ext cx="707" cy="10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18" name="Rectangle 33"/>
            <p:cNvSpPr>
              <a:spLocks noChangeArrowheads="1"/>
            </p:cNvSpPr>
            <p:nvPr/>
          </p:nvSpPr>
          <p:spPr bwMode="auto">
            <a:xfrm>
              <a:off x="1360" y="3390"/>
              <a:ext cx="718" cy="1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19" name="Rectangle 34"/>
            <p:cNvSpPr>
              <a:spLocks noChangeArrowheads="1"/>
            </p:cNvSpPr>
            <p:nvPr/>
          </p:nvSpPr>
          <p:spPr bwMode="auto">
            <a:xfrm>
              <a:off x="2067" y="3390"/>
              <a:ext cx="11" cy="11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20" name="Rectangle 35"/>
            <p:cNvSpPr>
              <a:spLocks noChangeArrowheads="1"/>
            </p:cNvSpPr>
            <p:nvPr/>
          </p:nvSpPr>
          <p:spPr bwMode="auto">
            <a:xfrm>
              <a:off x="1360" y="3498"/>
              <a:ext cx="707" cy="1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21" name="Rectangle 36"/>
            <p:cNvSpPr>
              <a:spLocks noChangeArrowheads="1"/>
            </p:cNvSpPr>
            <p:nvPr/>
          </p:nvSpPr>
          <p:spPr bwMode="auto">
            <a:xfrm>
              <a:off x="1360" y="3390"/>
              <a:ext cx="11" cy="10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22" name="Rectangle 37"/>
            <p:cNvSpPr>
              <a:spLocks noChangeArrowheads="1"/>
            </p:cNvSpPr>
            <p:nvPr/>
          </p:nvSpPr>
          <p:spPr bwMode="auto">
            <a:xfrm>
              <a:off x="1564" y="3401"/>
              <a:ext cx="31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b="1">
                  <a:solidFill>
                    <a:srgbClr val="2659FF"/>
                  </a:solidFill>
                  <a:latin typeface="Courier" pitchFamily="49" charset="0"/>
                  <a:cs typeface="Times New Roman" pitchFamily="18" charset="0"/>
                </a:rPr>
                <a:t>break;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23" name="Rectangle 38"/>
            <p:cNvSpPr>
              <a:spLocks noChangeArrowheads="1"/>
            </p:cNvSpPr>
            <p:nvPr/>
          </p:nvSpPr>
          <p:spPr bwMode="auto">
            <a:xfrm>
              <a:off x="1360" y="3390"/>
              <a:ext cx="718" cy="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24" name="Rectangle 39"/>
            <p:cNvSpPr>
              <a:spLocks noChangeArrowheads="1"/>
            </p:cNvSpPr>
            <p:nvPr/>
          </p:nvSpPr>
          <p:spPr bwMode="auto">
            <a:xfrm>
              <a:off x="2067" y="3390"/>
              <a:ext cx="11" cy="11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25" name="Rectangle 40"/>
            <p:cNvSpPr>
              <a:spLocks noChangeArrowheads="1"/>
            </p:cNvSpPr>
            <p:nvPr/>
          </p:nvSpPr>
          <p:spPr bwMode="auto">
            <a:xfrm>
              <a:off x="1360" y="3498"/>
              <a:ext cx="707" cy="1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26" name="Rectangle 41"/>
            <p:cNvSpPr>
              <a:spLocks noChangeArrowheads="1"/>
            </p:cNvSpPr>
            <p:nvPr/>
          </p:nvSpPr>
          <p:spPr bwMode="auto">
            <a:xfrm>
              <a:off x="1360" y="3390"/>
              <a:ext cx="11" cy="10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27" name="Rectangle 42"/>
            <p:cNvSpPr>
              <a:spLocks noChangeArrowheads="1"/>
            </p:cNvSpPr>
            <p:nvPr/>
          </p:nvSpPr>
          <p:spPr bwMode="auto">
            <a:xfrm>
              <a:off x="1307" y="3112"/>
              <a:ext cx="814" cy="12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28" name="Rectangle 43"/>
            <p:cNvSpPr>
              <a:spLocks noChangeArrowheads="1"/>
            </p:cNvSpPr>
            <p:nvPr/>
          </p:nvSpPr>
          <p:spPr bwMode="auto">
            <a:xfrm>
              <a:off x="1307" y="3112"/>
              <a:ext cx="825" cy="1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29" name="Rectangle 44"/>
            <p:cNvSpPr>
              <a:spLocks noChangeArrowheads="1"/>
            </p:cNvSpPr>
            <p:nvPr/>
          </p:nvSpPr>
          <p:spPr bwMode="auto">
            <a:xfrm>
              <a:off x="2121" y="3112"/>
              <a:ext cx="11" cy="139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30" name="Rectangle 45"/>
            <p:cNvSpPr>
              <a:spLocks noChangeArrowheads="1"/>
            </p:cNvSpPr>
            <p:nvPr/>
          </p:nvSpPr>
          <p:spPr bwMode="auto">
            <a:xfrm>
              <a:off x="1307" y="3240"/>
              <a:ext cx="814" cy="1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31" name="Rectangle 46"/>
            <p:cNvSpPr>
              <a:spLocks noChangeArrowheads="1"/>
            </p:cNvSpPr>
            <p:nvPr/>
          </p:nvSpPr>
          <p:spPr bwMode="auto">
            <a:xfrm>
              <a:off x="1307" y="3112"/>
              <a:ext cx="10" cy="12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32" name="Rectangle 47"/>
            <p:cNvSpPr>
              <a:spLocks noChangeArrowheads="1"/>
            </p:cNvSpPr>
            <p:nvPr/>
          </p:nvSpPr>
          <p:spPr bwMode="auto">
            <a:xfrm>
              <a:off x="3332" y="2748"/>
              <a:ext cx="707" cy="12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33" name="Rectangle 48"/>
            <p:cNvSpPr>
              <a:spLocks noChangeArrowheads="1"/>
            </p:cNvSpPr>
            <p:nvPr/>
          </p:nvSpPr>
          <p:spPr bwMode="auto">
            <a:xfrm>
              <a:off x="3332" y="2748"/>
              <a:ext cx="717" cy="1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34" name="Rectangle 49"/>
            <p:cNvSpPr>
              <a:spLocks noChangeArrowheads="1"/>
            </p:cNvSpPr>
            <p:nvPr/>
          </p:nvSpPr>
          <p:spPr bwMode="auto">
            <a:xfrm>
              <a:off x="4039" y="2748"/>
              <a:ext cx="10" cy="139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35" name="Rectangle 50"/>
            <p:cNvSpPr>
              <a:spLocks noChangeArrowheads="1"/>
            </p:cNvSpPr>
            <p:nvPr/>
          </p:nvSpPr>
          <p:spPr bwMode="auto">
            <a:xfrm>
              <a:off x="3332" y="2876"/>
              <a:ext cx="707" cy="1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36" name="Rectangle 51"/>
            <p:cNvSpPr>
              <a:spLocks noChangeArrowheads="1"/>
            </p:cNvSpPr>
            <p:nvPr/>
          </p:nvSpPr>
          <p:spPr bwMode="auto">
            <a:xfrm>
              <a:off x="3332" y="2748"/>
              <a:ext cx="10" cy="12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37" name="Rectangle 52"/>
            <p:cNvSpPr>
              <a:spLocks noChangeArrowheads="1"/>
            </p:cNvSpPr>
            <p:nvPr/>
          </p:nvSpPr>
          <p:spPr bwMode="auto">
            <a:xfrm>
              <a:off x="3342" y="1676"/>
              <a:ext cx="707" cy="11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38" name="Rectangle 53"/>
            <p:cNvSpPr>
              <a:spLocks noChangeArrowheads="1"/>
            </p:cNvSpPr>
            <p:nvPr/>
          </p:nvSpPr>
          <p:spPr bwMode="auto">
            <a:xfrm>
              <a:off x="3342" y="1676"/>
              <a:ext cx="718" cy="1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39" name="Rectangle 54"/>
            <p:cNvSpPr>
              <a:spLocks noChangeArrowheads="1"/>
            </p:cNvSpPr>
            <p:nvPr/>
          </p:nvSpPr>
          <p:spPr bwMode="auto">
            <a:xfrm>
              <a:off x="4049" y="1676"/>
              <a:ext cx="11" cy="129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40" name="Rectangle 55"/>
            <p:cNvSpPr>
              <a:spLocks noChangeArrowheads="1"/>
            </p:cNvSpPr>
            <p:nvPr/>
          </p:nvSpPr>
          <p:spPr bwMode="auto">
            <a:xfrm>
              <a:off x="3342" y="1794"/>
              <a:ext cx="707" cy="1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41" name="Rectangle 56"/>
            <p:cNvSpPr>
              <a:spLocks noChangeArrowheads="1"/>
            </p:cNvSpPr>
            <p:nvPr/>
          </p:nvSpPr>
          <p:spPr bwMode="auto">
            <a:xfrm>
              <a:off x="3342" y="1676"/>
              <a:ext cx="11" cy="11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42" name="Rectangle 57"/>
            <p:cNvSpPr>
              <a:spLocks noChangeArrowheads="1"/>
            </p:cNvSpPr>
            <p:nvPr/>
          </p:nvSpPr>
          <p:spPr bwMode="auto">
            <a:xfrm>
              <a:off x="3342" y="1162"/>
              <a:ext cx="707" cy="10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43" name="Rectangle 58"/>
            <p:cNvSpPr>
              <a:spLocks noChangeArrowheads="1"/>
            </p:cNvSpPr>
            <p:nvPr/>
          </p:nvSpPr>
          <p:spPr bwMode="auto">
            <a:xfrm>
              <a:off x="3342" y="1162"/>
              <a:ext cx="718" cy="1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44" name="Rectangle 59"/>
            <p:cNvSpPr>
              <a:spLocks noChangeArrowheads="1"/>
            </p:cNvSpPr>
            <p:nvPr/>
          </p:nvSpPr>
          <p:spPr bwMode="auto">
            <a:xfrm>
              <a:off x="4049" y="1162"/>
              <a:ext cx="11" cy="11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45" name="Rectangle 60"/>
            <p:cNvSpPr>
              <a:spLocks noChangeArrowheads="1"/>
            </p:cNvSpPr>
            <p:nvPr/>
          </p:nvSpPr>
          <p:spPr bwMode="auto">
            <a:xfrm>
              <a:off x="3342" y="1269"/>
              <a:ext cx="707" cy="1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46" name="Rectangle 61"/>
            <p:cNvSpPr>
              <a:spLocks noChangeArrowheads="1"/>
            </p:cNvSpPr>
            <p:nvPr/>
          </p:nvSpPr>
          <p:spPr bwMode="auto">
            <a:xfrm>
              <a:off x="3342" y="1162"/>
              <a:ext cx="11" cy="10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47" name="Freeform 62"/>
            <p:cNvSpPr>
              <a:spLocks/>
            </p:cNvSpPr>
            <p:nvPr/>
          </p:nvSpPr>
          <p:spPr bwMode="auto">
            <a:xfrm>
              <a:off x="1328" y="2673"/>
              <a:ext cx="771" cy="267"/>
            </a:xfrm>
            <a:custGeom>
              <a:avLst/>
              <a:gdLst>
                <a:gd name="T0" fmla="*/ 386 w 771"/>
                <a:gd name="T1" fmla="*/ 0 h 267"/>
                <a:gd name="T2" fmla="*/ 0 w 771"/>
                <a:gd name="T3" fmla="*/ 128 h 267"/>
                <a:gd name="T4" fmla="*/ 386 w 771"/>
                <a:gd name="T5" fmla="*/ 267 h 267"/>
                <a:gd name="T6" fmla="*/ 771 w 771"/>
                <a:gd name="T7" fmla="*/ 128 h 267"/>
                <a:gd name="T8" fmla="*/ 386 w 771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1"/>
                <a:gd name="T16" fmla="*/ 0 h 267"/>
                <a:gd name="T17" fmla="*/ 771 w 771"/>
                <a:gd name="T18" fmla="*/ 267 h 2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1" h="267">
                  <a:moveTo>
                    <a:pt x="386" y="0"/>
                  </a:moveTo>
                  <a:lnTo>
                    <a:pt x="0" y="128"/>
                  </a:lnTo>
                  <a:lnTo>
                    <a:pt x="386" y="267"/>
                  </a:lnTo>
                  <a:lnTo>
                    <a:pt x="771" y="12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48" name="Freeform 63"/>
            <p:cNvSpPr>
              <a:spLocks/>
            </p:cNvSpPr>
            <p:nvPr/>
          </p:nvSpPr>
          <p:spPr bwMode="auto">
            <a:xfrm>
              <a:off x="1296" y="2673"/>
              <a:ext cx="803" cy="278"/>
            </a:xfrm>
            <a:custGeom>
              <a:avLst/>
              <a:gdLst>
                <a:gd name="T0" fmla="*/ 418 w 803"/>
                <a:gd name="T1" fmla="*/ 10 h 278"/>
                <a:gd name="T2" fmla="*/ 32 w 803"/>
                <a:gd name="T3" fmla="*/ 139 h 278"/>
                <a:gd name="T4" fmla="*/ 32 w 803"/>
                <a:gd name="T5" fmla="*/ 139 h 278"/>
                <a:gd name="T6" fmla="*/ 32 w 803"/>
                <a:gd name="T7" fmla="*/ 128 h 278"/>
                <a:gd name="T8" fmla="*/ 418 w 803"/>
                <a:gd name="T9" fmla="*/ 267 h 278"/>
                <a:gd name="T10" fmla="*/ 418 w 803"/>
                <a:gd name="T11" fmla="*/ 278 h 278"/>
                <a:gd name="T12" fmla="*/ 418 w 803"/>
                <a:gd name="T13" fmla="*/ 267 h 278"/>
                <a:gd name="T14" fmla="*/ 803 w 803"/>
                <a:gd name="T15" fmla="*/ 128 h 278"/>
                <a:gd name="T16" fmla="*/ 803 w 803"/>
                <a:gd name="T17" fmla="*/ 128 h 278"/>
                <a:gd name="T18" fmla="*/ 803 w 803"/>
                <a:gd name="T19" fmla="*/ 128 h 278"/>
                <a:gd name="T20" fmla="*/ 803 w 803"/>
                <a:gd name="T21" fmla="*/ 139 h 278"/>
                <a:gd name="T22" fmla="*/ 418 w 803"/>
                <a:gd name="T23" fmla="*/ 278 h 278"/>
                <a:gd name="T24" fmla="*/ 418 w 803"/>
                <a:gd name="T25" fmla="*/ 278 h 278"/>
                <a:gd name="T26" fmla="*/ 418 w 803"/>
                <a:gd name="T27" fmla="*/ 278 h 278"/>
                <a:gd name="T28" fmla="*/ 32 w 803"/>
                <a:gd name="T29" fmla="*/ 139 h 278"/>
                <a:gd name="T30" fmla="*/ 0 w 803"/>
                <a:gd name="T31" fmla="*/ 128 h 278"/>
                <a:gd name="T32" fmla="*/ 32 w 803"/>
                <a:gd name="T33" fmla="*/ 128 h 278"/>
                <a:gd name="T34" fmla="*/ 418 w 803"/>
                <a:gd name="T35" fmla="*/ 0 h 278"/>
                <a:gd name="T36" fmla="*/ 418 w 803"/>
                <a:gd name="T37" fmla="*/ 10 h 27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3"/>
                <a:gd name="T58" fmla="*/ 0 h 278"/>
                <a:gd name="T59" fmla="*/ 803 w 803"/>
                <a:gd name="T60" fmla="*/ 278 h 27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3" h="278">
                  <a:moveTo>
                    <a:pt x="418" y="10"/>
                  </a:moveTo>
                  <a:lnTo>
                    <a:pt x="32" y="139"/>
                  </a:lnTo>
                  <a:lnTo>
                    <a:pt x="32" y="128"/>
                  </a:lnTo>
                  <a:lnTo>
                    <a:pt x="418" y="267"/>
                  </a:lnTo>
                  <a:lnTo>
                    <a:pt x="418" y="278"/>
                  </a:lnTo>
                  <a:lnTo>
                    <a:pt x="418" y="267"/>
                  </a:lnTo>
                  <a:lnTo>
                    <a:pt x="803" y="128"/>
                  </a:lnTo>
                  <a:lnTo>
                    <a:pt x="803" y="139"/>
                  </a:lnTo>
                  <a:lnTo>
                    <a:pt x="418" y="278"/>
                  </a:lnTo>
                  <a:lnTo>
                    <a:pt x="32" y="139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418" y="0"/>
                  </a:lnTo>
                  <a:lnTo>
                    <a:pt x="418" y="1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49" name="Freeform 64"/>
            <p:cNvSpPr>
              <a:spLocks/>
            </p:cNvSpPr>
            <p:nvPr/>
          </p:nvSpPr>
          <p:spPr bwMode="auto">
            <a:xfrm>
              <a:off x="1714" y="2673"/>
              <a:ext cx="385" cy="139"/>
            </a:xfrm>
            <a:custGeom>
              <a:avLst/>
              <a:gdLst>
                <a:gd name="T0" fmla="*/ 385 w 385"/>
                <a:gd name="T1" fmla="*/ 139 h 139"/>
                <a:gd name="T2" fmla="*/ 0 w 385"/>
                <a:gd name="T3" fmla="*/ 10 h 139"/>
                <a:gd name="T4" fmla="*/ 0 w 385"/>
                <a:gd name="T5" fmla="*/ 0 h 139"/>
                <a:gd name="T6" fmla="*/ 0 w 385"/>
                <a:gd name="T7" fmla="*/ 0 h 139"/>
                <a:gd name="T8" fmla="*/ 0 w 385"/>
                <a:gd name="T9" fmla="*/ 0 h 139"/>
                <a:gd name="T10" fmla="*/ 385 w 385"/>
                <a:gd name="T11" fmla="*/ 128 h 139"/>
                <a:gd name="T12" fmla="*/ 385 w 385"/>
                <a:gd name="T13" fmla="*/ 139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5"/>
                <a:gd name="T22" fmla="*/ 0 h 139"/>
                <a:gd name="T23" fmla="*/ 385 w 385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5" h="139">
                  <a:moveTo>
                    <a:pt x="385" y="13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385" y="128"/>
                  </a:lnTo>
                  <a:lnTo>
                    <a:pt x="385" y="139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50" name="Rectangle 65"/>
            <p:cNvSpPr>
              <a:spLocks noChangeArrowheads="1"/>
            </p:cNvSpPr>
            <p:nvPr/>
          </p:nvSpPr>
          <p:spPr bwMode="auto">
            <a:xfrm>
              <a:off x="2357" y="2748"/>
              <a:ext cx="728" cy="11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51" name="Rectangle 66"/>
            <p:cNvSpPr>
              <a:spLocks noChangeArrowheads="1"/>
            </p:cNvSpPr>
            <p:nvPr/>
          </p:nvSpPr>
          <p:spPr bwMode="auto">
            <a:xfrm>
              <a:off x="2357" y="2748"/>
              <a:ext cx="739" cy="1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52" name="Rectangle 67"/>
            <p:cNvSpPr>
              <a:spLocks noChangeArrowheads="1"/>
            </p:cNvSpPr>
            <p:nvPr/>
          </p:nvSpPr>
          <p:spPr bwMode="auto">
            <a:xfrm>
              <a:off x="3085" y="2748"/>
              <a:ext cx="11" cy="12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53" name="Rectangle 68"/>
            <p:cNvSpPr>
              <a:spLocks noChangeArrowheads="1"/>
            </p:cNvSpPr>
            <p:nvPr/>
          </p:nvSpPr>
          <p:spPr bwMode="auto">
            <a:xfrm>
              <a:off x="2357" y="2865"/>
              <a:ext cx="728" cy="1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54" name="Rectangle 69"/>
            <p:cNvSpPr>
              <a:spLocks noChangeArrowheads="1"/>
            </p:cNvSpPr>
            <p:nvPr/>
          </p:nvSpPr>
          <p:spPr bwMode="auto">
            <a:xfrm>
              <a:off x="2357" y="2748"/>
              <a:ext cx="10" cy="11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55" name="Rectangle 70"/>
            <p:cNvSpPr>
              <a:spLocks noChangeArrowheads="1"/>
            </p:cNvSpPr>
            <p:nvPr/>
          </p:nvSpPr>
          <p:spPr bwMode="auto">
            <a:xfrm>
              <a:off x="2346" y="1687"/>
              <a:ext cx="728" cy="11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56" name="Rectangle 71"/>
            <p:cNvSpPr>
              <a:spLocks noChangeArrowheads="1"/>
            </p:cNvSpPr>
            <p:nvPr/>
          </p:nvSpPr>
          <p:spPr bwMode="auto">
            <a:xfrm>
              <a:off x="2346" y="1687"/>
              <a:ext cx="739" cy="1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57" name="Rectangle 72"/>
            <p:cNvSpPr>
              <a:spLocks noChangeArrowheads="1"/>
            </p:cNvSpPr>
            <p:nvPr/>
          </p:nvSpPr>
          <p:spPr bwMode="auto">
            <a:xfrm>
              <a:off x="3074" y="1687"/>
              <a:ext cx="11" cy="12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58" name="Rectangle 73"/>
            <p:cNvSpPr>
              <a:spLocks noChangeArrowheads="1"/>
            </p:cNvSpPr>
            <p:nvPr/>
          </p:nvSpPr>
          <p:spPr bwMode="auto">
            <a:xfrm>
              <a:off x="2346" y="1805"/>
              <a:ext cx="728" cy="1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59" name="Rectangle 74"/>
            <p:cNvSpPr>
              <a:spLocks noChangeArrowheads="1"/>
            </p:cNvSpPr>
            <p:nvPr/>
          </p:nvSpPr>
          <p:spPr bwMode="auto">
            <a:xfrm>
              <a:off x="2346" y="1687"/>
              <a:ext cx="11" cy="11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60" name="Rectangle 75"/>
            <p:cNvSpPr>
              <a:spLocks noChangeArrowheads="1"/>
            </p:cNvSpPr>
            <p:nvPr/>
          </p:nvSpPr>
          <p:spPr bwMode="auto">
            <a:xfrm>
              <a:off x="2357" y="1162"/>
              <a:ext cx="728" cy="10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61" name="Rectangle 76"/>
            <p:cNvSpPr>
              <a:spLocks noChangeArrowheads="1"/>
            </p:cNvSpPr>
            <p:nvPr/>
          </p:nvSpPr>
          <p:spPr bwMode="auto">
            <a:xfrm>
              <a:off x="2357" y="1162"/>
              <a:ext cx="739" cy="1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62" name="Rectangle 77"/>
            <p:cNvSpPr>
              <a:spLocks noChangeArrowheads="1"/>
            </p:cNvSpPr>
            <p:nvPr/>
          </p:nvSpPr>
          <p:spPr bwMode="auto">
            <a:xfrm>
              <a:off x="3085" y="1162"/>
              <a:ext cx="11" cy="11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63" name="Rectangle 78"/>
            <p:cNvSpPr>
              <a:spLocks noChangeArrowheads="1"/>
            </p:cNvSpPr>
            <p:nvPr/>
          </p:nvSpPr>
          <p:spPr bwMode="auto">
            <a:xfrm>
              <a:off x="2357" y="1269"/>
              <a:ext cx="728" cy="1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64" name="Rectangle 79"/>
            <p:cNvSpPr>
              <a:spLocks noChangeArrowheads="1"/>
            </p:cNvSpPr>
            <p:nvPr/>
          </p:nvSpPr>
          <p:spPr bwMode="auto">
            <a:xfrm>
              <a:off x="2357" y="1162"/>
              <a:ext cx="10" cy="10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65" name="Freeform 80"/>
            <p:cNvSpPr>
              <a:spLocks/>
            </p:cNvSpPr>
            <p:nvPr/>
          </p:nvSpPr>
          <p:spPr bwMode="auto">
            <a:xfrm>
              <a:off x="1339" y="1076"/>
              <a:ext cx="771" cy="268"/>
            </a:xfrm>
            <a:custGeom>
              <a:avLst/>
              <a:gdLst>
                <a:gd name="T0" fmla="*/ 386 w 771"/>
                <a:gd name="T1" fmla="*/ 0 h 268"/>
                <a:gd name="T2" fmla="*/ 0 w 771"/>
                <a:gd name="T3" fmla="*/ 129 h 268"/>
                <a:gd name="T4" fmla="*/ 386 w 771"/>
                <a:gd name="T5" fmla="*/ 268 h 268"/>
                <a:gd name="T6" fmla="*/ 771 w 771"/>
                <a:gd name="T7" fmla="*/ 129 h 268"/>
                <a:gd name="T8" fmla="*/ 386 w 771"/>
                <a:gd name="T9" fmla="*/ 0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1"/>
                <a:gd name="T16" fmla="*/ 0 h 268"/>
                <a:gd name="T17" fmla="*/ 771 w 771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1" h="268">
                  <a:moveTo>
                    <a:pt x="386" y="0"/>
                  </a:moveTo>
                  <a:lnTo>
                    <a:pt x="0" y="129"/>
                  </a:lnTo>
                  <a:lnTo>
                    <a:pt x="386" y="268"/>
                  </a:lnTo>
                  <a:lnTo>
                    <a:pt x="771" y="12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66" name="Freeform 81"/>
            <p:cNvSpPr>
              <a:spLocks/>
            </p:cNvSpPr>
            <p:nvPr/>
          </p:nvSpPr>
          <p:spPr bwMode="auto">
            <a:xfrm>
              <a:off x="1307" y="1076"/>
              <a:ext cx="803" cy="279"/>
            </a:xfrm>
            <a:custGeom>
              <a:avLst/>
              <a:gdLst>
                <a:gd name="T0" fmla="*/ 418 w 803"/>
                <a:gd name="T1" fmla="*/ 11 h 279"/>
                <a:gd name="T2" fmla="*/ 32 w 803"/>
                <a:gd name="T3" fmla="*/ 139 h 279"/>
                <a:gd name="T4" fmla="*/ 32 w 803"/>
                <a:gd name="T5" fmla="*/ 139 h 279"/>
                <a:gd name="T6" fmla="*/ 32 w 803"/>
                <a:gd name="T7" fmla="*/ 129 h 279"/>
                <a:gd name="T8" fmla="*/ 418 w 803"/>
                <a:gd name="T9" fmla="*/ 268 h 279"/>
                <a:gd name="T10" fmla="*/ 418 w 803"/>
                <a:gd name="T11" fmla="*/ 279 h 279"/>
                <a:gd name="T12" fmla="*/ 418 w 803"/>
                <a:gd name="T13" fmla="*/ 268 h 279"/>
                <a:gd name="T14" fmla="*/ 803 w 803"/>
                <a:gd name="T15" fmla="*/ 129 h 279"/>
                <a:gd name="T16" fmla="*/ 803 w 803"/>
                <a:gd name="T17" fmla="*/ 129 h 279"/>
                <a:gd name="T18" fmla="*/ 803 w 803"/>
                <a:gd name="T19" fmla="*/ 129 h 279"/>
                <a:gd name="T20" fmla="*/ 803 w 803"/>
                <a:gd name="T21" fmla="*/ 139 h 279"/>
                <a:gd name="T22" fmla="*/ 418 w 803"/>
                <a:gd name="T23" fmla="*/ 279 h 279"/>
                <a:gd name="T24" fmla="*/ 418 w 803"/>
                <a:gd name="T25" fmla="*/ 279 h 279"/>
                <a:gd name="T26" fmla="*/ 418 w 803"/>
                <a:gd name="T27" fmla="*/ 279 h 279"/>
                <a:gd name="T28" fmla="*/ 32 w 803"/>
                <a:gd name="T29" fmla="*/ 139 h 279"/>
                <a:gd name="T30" fmla="*/ 0 w 803"/>
                <a:gd name="T31" fmla="*/ 129 h 279"/>
                <a:gd name="T32" fmla="*/ 32 w 803"/>
                <a:gd name="T33" fmla="*/ 129 h 279"/>
                <a:gd name="T34" fmla="*/ 418 w 803"/>
                <a:gd name="T35" fmla="*/ 0 h 279"/>
                <a:gd name="T36" fmla="*/ 418 w 803"/>
                <a:gd name="T37" fmla="*/ 11 h 2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3"/>
                <a:gd name="T58" fmla="*/ 0 h 279"/>
                <a:gd name="T59" fmla="*/ 803 w 803"/>
                <a:gd name="T60" fmla="*/ 279 h 2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3" h="279">
                  <a:moveTo>
                    <a:pt x="418" y="11"/>
                  </a:moveTo>
                  <a:lnTo>
                    <a:pt x="32" y="139"/>
                  </a:lnTo>
                  <a:lnTo>
                    <a:pt x="32" y="129"/>
                  </a:lnTo>
                  <a:lnTo>
                    <a:pt x="418" y="268"/>
                  </a:lnTo>
                  <a:lnTo>
                    <a:pt x="418" y="279"/>
                  </a:lnTo>
                  <a:lnTo>
                    <a:pt x="418" y="268"/>
                  </a:lnTo>
                  <a:lnTo>
                    <a:pt x="803" y="129"/>
                  </a:lnTo>
                  <a:lnTo>
                    <a:pt x="803" y="139"/>
                  </a:lnTo>
                  <a:lnTo>
                    <a:pt x="418" y="279"/>
                  </a:lnTo>
                  <a:lnTo>
                    <a:pt x="32" y="139"/>
                  </a:lnTo>
                  <a:lnTo>
                    <a:pt x="0" y="129"/>
                  </a:lnTo>
                  <a:lnTo>
                    <a:pt x="32" y="129"/>
                  </a:lnTo>
                  <a:lnTo>
                    <a:pt x="418" y="0"/>
                  </a:lnTo>
                  <a:lnTo>
                    <a:pt x="418" y="11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67" name="Freeform 82"/>
            <p:cNvSpPr>
              <a:spLocks/>
            </p:cNvSpPr>
            <p:nvPr/>
          </p:nvSpPr>
          <p:spPr bwMode="auto">
            <a:xfrm>
              <a:off x="1725" y="1076"/>
              <a:ext cx="385" cy="139"/>
            </a:xfrm>
            <a:custGeom>
              <a:avLst/>
              <a:gdLst>
                <a:gd name="T0" fmla="*/ 385 w 385"/>
                <a:gd name="T1" fmla="*/ 139 h 139"/>
                <a:gd name="T2" fmla="*/ 0 w 385"/>
                <a:gd name="T3" fmla="*/ 11 h 139"/>
                <a:gd name="T4" fmla="*/ 0 w 385"/>
                <a:gd name="T5" fmla="*/ 0 h 139"/>
                <a:gd name="T6" fmla="*/ 0 w 385"/>
                <a:gd name="T7" fmla="*/ 0 h 139"/>
                <a:gd name="T8" fmla="*/ 0 w 385"/>
                <a:gd name="T9" fmla="*/ 0 h 139"/>
                <a:gd name="T10" fmla="*/ 385 w 385"/>
                <a:gd name="T11" fmla="*/ 129 h 139"/>
                <a:gd name="T12" fmla="*/ 385 w 385"/>
                <a:gd name="T13" fmla="*/ 139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5"/>
                <a:gd name="T22" fmla="*/ 0 h 139"/>
                <a:gd name="T23" fmla="*/ 385 w 385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5" h="139">
                  <a:moveTo>
                    <a:pt x="385" y="139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385" y="129"/>
                  </a:lnTo>
                  <a:lnTo>
                    <a:pt x="385" y="139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68" name="Freeform 83"/>
            <p:cNvSpPr>
              <a:spLocks/>
            </p:cNvSpPr>
            <p:nvPr/>
          </p:nvSpPr>
          <p:spPr bwMode="auto">
            <a:xfrm>
              <a:off x="1307" y="1076"/>
              <a:ext cx="803" cy="279"/>
            </a:xfrm>
            <a:custGeom>
              <a:avLst/>
              <a:gdLst>
                <a:gd name="T0" fmla="*/ 418 w 803"/>
                <a:gd name="T1" fmla="*/ 11 h 279"/>
                <a:gd name="T2" fmla="*/ 32 w 803"/>
                <a:gd name="T3" fmla="*/ 139 h 279"/>
                <a:gd name="T4" fmla="*/ 32 w 803"/>
                <a:gd name="T5" fmla="*/ 139 h 279"/>
                <a:gd name="T6" fmla="*/ 32 w 803"/>
                <a:gd name="T7" fmla="*/ 129 h 279"/>
                <a:gd name="T8" fmla="*/ 418 w 803"/>
                <a:gd name="T9" fmla="*/ 268 h 279"/>
                <a:gd name="T10" fmla="*/ 418 w 803"/>
                <a:gd name="T11" fmla="*/ 279 h 279"/>
                <a:gd name="T12" fmla="*/ 418 w 803"/>
                <a:gd name="T13" fmla="*/ 268 h 279"/>
                <a:gd name="T14" fmla="*/ 803 w 803"/>
                <a:gd name="T15" fmla="*/ 129 h 279"/>
                <a:gd name="T16" fmla="*/ 803 w 803"/>
                <a:gd name="T17" fmla="*/ 129 h 279"/>
                <a:gd name="T18" fmla="*/ 803 w 803"/>
                <a:gd name="T19" fmla="*/ 129 h 279"/>
                <a:gd name="T20" fmla="*/ 803 w 803"/>
                <a:gd name="T21" fmla="*/ 139 h 279"/>
                <a:gd name="T22" fmla="*/ 418 w 803"/>
                <a:gd name="T23" fmla="*/ 279 h 279"/>
                <a:gd name="T24" fmla="*/ 418 w 803"/>
                <a:gd name="T25" fmla="*/ 279 h 279"/>
                <a:gd name="T26" fmla="*/ 418 w 803"/>
                <a:gd name="T27" fmla="*/ 279 h 279"/>
                <a:gd name="T28" fmla="*/ 32 w 803"/>
                <a:gd name="T29" fmla="*/ 139 h 279"/>
                <a:gd name="T30" fmla="*/ 0 w 803"/>
                <a:gd name="T31" fmla="*/ 129 h 279"/>
                <a:gd name="T32" fmla="*/ 32 w 803"/>
                <a:gd name="T33" fmla="*/ 129 h 279"/>
                <a:gd name="T34" fmla="*/ 418 w 803"/>
                <a:gd name="T35" fmla="*/ 0 h 279"/>
                <a:gd name="T36" fmla="*/ 418 w 803"/>
                <a:gd name="T37" fmla="*/ 11 h 2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3"/>
                <a:gd name="T58" fmla="*/ 0 h 279"/>
                <a:gd name="T59" fmla="*/ 803 w 803"/>
                <a:gd name="T60" fmla="*/ 279 h 2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3" h="279">
                  <a:moveTo>
                    <a:pt x="418" y="11"/>
                  </a:moveTo>
                  <a:lnTo>
                    <a:pt x="32" y="139"/>
                  </a:lnTo>
                  <a:lnTo>
                    <a:pt x="32" y="129"/>
                  </a:lnTo>
                  <a:lnTo>
                    <a:pt x="418" y="268"/>
                  </a:lnTo>
                  <a:lnTo>
                    <a:pt x="418" y="279"/>
                  </a:lnTo>
                  <a:lnTo>
                    <a:pt x="418" y="268"/>
                  </a:lnTo>
                  <a:lnTo>
                    <a:pt x="803" y="129"/>
                  </a:lnTo>
                  <a:lnTo>
                    <a:pt x="803" y="139"/>
                  </a:lnTo>
                  <a:lnTo>
                    <a:pt x="418" y="279"/>
                  </a:lnTo>
                  <a:lnTo>
                    <a:pt x="32" y="139"/>
                  </a:lnTo>
                  <a:lnTo>
                    <a:pt x="0" y="129"/>
                  </a:lnTo>
                  <a:lnTo>
                    <a:pt x="32" y="129"/>
                  </a:lnTo>
                  <a:lnTo>
                    <a:pt x="418" y="0"/>
                  </a:lnTo>
                  <a:lnTo>
                    <a:pt x="418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69" name="Freeform 84"/>
            <p:cNvSpPr>
              <a:spLocks/>
            </p:cNvSpPr>
            <p:nvPr/>
          </p:nvSpPr>
          <p:spPr bwMode="auto">
            <a:xfrm>
              <a:off x="1725" y="1076"/>
              <a:ext cx="385" cy="139"/>
            </a:xfrm>
            <a:custGeom>
              <a:avLst/>
              <a:gdLst>
                <a:gd name="T0" fmla="*/ 385 w 385"/>
                <a:gd name="T1" fmla="*/ 139 h 139"/>
                <a:gd name="T2" fmla="*/ 0 w 385"/>
                <a:gd name="T3" fmla="*/ 11 h 139"/>
                <a:gd name="T4" fmla="*/ 0 w 385"/>
                <a:gd name="T5" fmla="*/ 0 h 139"/>
                <a:gd name="T6" fmla="*/ 0 w 385"/>
                <a:gd name="T7" fmla="*/ 0 h 139"/>
                <a:gd name="T8" fmla="*/ 0 w 385"/>
                <a:gd name="T9" fmla="*/ 0 h 139"/>
                <a:gd name="T10" fmla="*/ 385 w 385"/>
                <a:gd name="T11" fmla="*/ 129 h 139"/>
                <a:gd name="T12" fmla="*/ 385 w 385"/>
                <a:gd name="T13" fmla="*/ 139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5"/>
                <a:gd name="T22" fmla="*/ 0 h 139"/>
                <a:gd name="T23" fmla="*/ 385 w 385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5" h="139">
                  <a:moveTo>
                    <a:pt x="385" y="139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385" y="129"/>
                  </a:lnTo>
                  <a:lnTo>
                    <a:pt x="385" y="139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70" name="Rectangle 85"/>
            <p:cNvSpPr>
              <a:spLocks noChangeArrowheads="1"/>
            </p:cNvSpPr>
            <p:nvPr/>
          </p:nvSpPr>
          <p:spPr bwMode="auto">
            <a:xfrm>
              <a:off x="1553" y="1173"/>
              <a:ext cx="21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b="1">
                  <a:solidFill>
                    <a:srgbClr val="2659FF"/>
                  </a:solidFill>
                  <a:latin typeface="Courier" pitchFamily="49" charset="0"/>
                  <a:cs typeface="Times New Roman" pitchFamily="18" charset="0"/>
                </a:rPr>
                <a:t>case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71" name="Rectangle 86"/>
            <p:cNvSpPr>
              <a:spLocks noChangeArrowheads="1"/>
            </p:cNvSpPr>
            <p:nvPr/>
          </p:nvSpPr>
          <p:spPr bwMode="auto">
            <a:xfrm>
              <a:off x="1757" y="1173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b="1">
                  <a:solidFill>
                    <a:srgbClr val="000000"/>
                  </a:solidFill>
                  <a:latin typeface="Courier" pitchFamily="49" charset="0"/>
                  <a:cs typeface="Times New Roman" pitchFamily="18" charset="0"/>
                </a:rPr>
                <a:t>: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72" name="Rectangle 87"/>
            <p:cNvSpPr>
              <a:spLocks noChangeArrowheads="1"/>
            </p:cNvSpPr>
            <p:nvPr/>
          </p:nvSpPr>
          <p:spPr bwMode="auto">
            <a:xfrm>
              <a:off x="1810" y="1162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AvantGarde"/>
                  <a:cs typeface="Times New Roman" pitchFamily="18" charset="0"/>
                </a:rPr>
                <a:t> a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73" name="Freeform 88"/>
            <p:cNvSpPr>
              <a:spLocks/>
            </p:cNvSpPr>
            <p:nvPr/>
          </p:nvSpPr>
          <p:spPr bwMode="auto">
            <a:xfrm>
              <a:off x="1680" y="816"/>
              <a:ext cx="64" cy="64"/>
            </a:xfrm>
            <a:custGeom>
              <a:avLst/>
              <a:gdLst>
                <a:gd name="T0" fmla="*/ 64 w 64"/>
                <a:gd name="T1" fmla="*/ 32 h 64"/>
                <a:gd name="T2" fmla="*/ 53 w 64"/>
                <a:gd name="T3" fmla="*/ 11 h 64"/>
                <a:gd name="T4" fmla="*/ 32 w 64"/>
                <a:gd name="T5" fmla="*/ 0 h 64"/>
                <a:gd name="T6" fmla="*/ 10 w 64"/>
                <a:gd name="T7" fmla="*/ 11 h 64"/>
                <a:gd name="T8" fmla="*/ 0 w 64"/>
                <a:gd name="T9" fmla="*/ 32 h 64"/>
                <a:gd name="T10" fmla="*/ 10 w 64"/>
                <a:gd name="T11" fmla="*/ 54 h 64"/>
                <a:gd name="T12" fmla="*/ 32 w 64"/>
                <a:gd name="T13" fmla="*/ 64 h 64"/>
                <a:gd name="T14" fmla="*/ 53 w 64"/>
                <a:gd name="T15" fmla="*/ 54 h 64"/>
                <a:gd name="T16" fmla="*/ 64 w 64"/>
                <a:gd name="T17" fmla="*/ 32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64"/>
                <a:gd name="T29" fmla="*/ 64 w 6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64">
                  <a:moveTo>
                    <a:pt x="64" y="32"/>
                  </a:moveTo>
                  <a:lnTo>
                    <a:pt x="53" y="11"/>
                  </a:lnTo>
                  <a:lnTo>
                    <a:pt x="32" y="0"/>
                  </a:lnTo>
                  <a:lnTo>
                    <a:pt x="10" y="11"/>
                  </a:lnTo>
                  <a:lnTo>
                    <a:pt x="0" y="32"/>
                  </a:lnTo>
                  <a:lnTo>
                    <a:pt x="10" y="54"/>
                  </a:lnTo>
                  <a:lnTo>
                    <a:pt x="32" y="64"/>
                  </a:lnTo>
                  <a:lnTo>
                    <a:pt x="53" y="54"/>
                  </a:lnTo>
                  <a:lnTo>
                    <a:pt x="64" y="32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74" name="Rectangle 89"/>
            <p:cNvSpPr>
              <a:spLocks noChangeArrowheads="1"/>
            </p:cNvSpPr>
            <p:nvPr/>
          </p:nvSpPr>
          <p:spPr bwMode="auto">
            <a:xfrm>
              <a:off x="2378" y="1183"/>
              <a:ext cx="21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b="1">
                  <a:solidFill>
                    <a:srgbClr val="2659FF"/>
                  </a:solidFill>
                  <a:latin typeface="Courier" pitchFamily="49" charset="0"/>
                  <a:cs typeface="Times New Roman" pitchFamily="18" charset="0"/>
                </a:rPr>
                <a:t>case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75" name="Rectangle 90"/>
            <p:cNvSpPr>
              <a:spLocks noChangeArrowheads="1"/>
            </p:cNvSpPr>
            <p:nvPr/>
          </p:nvSpPr>
          <p:spPr bwMode="auto">
            <a:xfrm>
              <a:off x="2582" y="1173"/>
              <a:ext cx="45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AvantGarde"/>
                  <a:cs typeface="Times New Roman" pitchFamily="18" charset="0"/>
                </a:rPr>
                <a:t> a  action(s)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76" name="Rectangle 91"/>
            <p:cNvSpPr>
              <a:spLocks noChangeArrowheads="1"/>
            </p:cNvSpPr>
            <p:nvPr/>
          </p:nvSpPr>
          <p:spPr bwMode="auto">
            <a:xfrm>
              <a:off x="2357" y="1162"/>
              <a:ext cx="739" cy="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77" name="Rectangle 92"/>
            <p:cNvSpPr>
              <a:spLocks noChangeArrowheads="1"/>
            </p:cNvSpPr>
            <p:nvPr/>
          </p:nvSpPr>
          <p:spPr bwMode="auto">
            <a:xfrm>
              <a:off x="3085" y="1162"/>
              <a:ext cx="11" cy="11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78" name="Rectangle 93"/>
            <p:cNvSpPr>
              <a:spLocks noChangeArrowheads="1"/>
            </p:cNvSpPr>
            <p:nvPr/>
          </p:nvSpPr>
          <p:spPr bwMode="auto">
            <a:xfrm>
              <a:off x="2357" y="1269"/>
              <a:ext cx="728" cy="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79" name="Rectangle 94"/>
            <p:cNvSpPr>
              <a:spLocks noChangeArrowheads="1"/>
            </p:cNvSpPr>
            <p:nvPr/>
          </p:nvSpPr>
          <p:spPr bwMode="auto">
            <a:xfrm>
              <a:off x="2357" y="1162"/>
              <a:ext cx="10" cy="10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80" name="Rectangle 95"/>
            <p:cNvSpPr>
              <a:spLocks noChangeArrowheads="1"/>
            </p:cNvSpPr>
            <p:nvPr/>
          </p:nvSpPr>
          <p:spPr bwMode="auto">
            <a:xfrm>
              <a:off x="2099" y="1104"/>
              <a:ext cx="15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AvantGarde"/>
                  <a:cs typeface="Times New Roman" pitchFamily="18" charset="0"/>
                </a:rPr>
                <a:t>true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81" name="Rectangle 96"/>
            <p:cNvSpPr>
              <a:spLocks noChangeArrowheads="1"/>
            </p:cNvSpPr>
            <p:nvPr/>
          </p:nvSpPr>
          <p:spPr bwMode="auto">
            <a:xfrm>
              <a:off x="1778" y="1880"/>
              <a:ext cx="18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AvantGarde"/>
                  <a:cs typeface="Times New Roman" pitchFamily="18" charset="0"/>
                </a:rPr>
                <a:t>false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82" name="Rectangle 97"/>
            <p:cNvSpPr>
              <a:spLocks noChangeArrowheads="1"/>
            </p:cNvSpPr>
            <p:nvPr/>
          </p:nvSpPr>
          <p:spPr bwMode="auto">
            <a:xfrm>
              <a:off x="1692" y="2137"/>
              <a:ext cx="4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 b="1">
                  <a:solidFill>
                    <a:srgbClr val="000000"/>
                  </a:solidFill>
                  <a:latin typeface="Courier" pitchFamily="49" charset="0"/>
                  <a:cs typeface="Times New Roman" pitchFamily="18" charset="0"/>
                </a:rPr>
                <a:t>.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83" name="Rectangle 98"/>
            <p:cNvSpPr>
              <a:spLocks noChangeArrowheads="1"/>
            </p:cNvSpPr>
            <p:nvPr/>
          </p:nvSpPr>
          <p:spPr bwMode="auto">
            <a:xfrm>
              <a:off x="1692" y="2223"/>
              <a:ext cx="4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 b="1">
                  <a:solidFill>
                    <a:srgbClr val="000000"/>
                  </a:solidFill>
                  <a:latin typeface="Courier" pitchFamily="49" charset="0"/>
                  <a:cs typeface="Times New Roman" pitchFamily="18" charset="0"/>
                </a:rPr>
                <a:t>.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84" name="Rectangle 99"/>
            <p:cNvSpPr>
              <a:spLocks noChangeArrowheads="1"/>
            </p:cNvSpPr>
            <p:nvPr/>
          </p:nvSpPr>
          <p:spPr bwMode="auto">
            <a:xfrm>
              <a:off x="1692" y="2308"/>
              <a:ext cx="4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 b="1">
                  <a:solidFill>
                    <a:srgbClr val="000000"/>
                  </a:solidFill>
                  <a:latin typeface="Courier" pitchFamily="49" charset="0"/>
                  <a:cs typeface="Times New Roman" pitchFamily="18" charset="0"/>
                </a:rPr>
                <a:t>.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85" name="Rectangle 100"/>
            <p:cNvSpPr>
              <a:spLocks noChangeArrowheads="1"/>
            </p:cNvSpPr>
            <p:nvPr/>
          </p:nvSpPr>
          <p:spPr bwMode="auto">
            <a:xfrm>
              <a:off x="4242" y="1215"/>
              <a:ext cx="11" cy="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86" name="Rectangle 101"/>
            <p:cNvSpPr>
              <a:spLocks noChangeArrowheads="1"/>
            </p:cNvSpPr>
            <p:nvPr/>
          </p:nvSpPr>
          <p:spPr bwMode="auto">
            <a:xfrm>
              <a:off x="3535" y="1183"/>
              <a:ext cx="31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b="1">
                  <a:solidFill>
                    <a:srgbClr val="2659FF"/>
                  </a:solidFill>
                  <a:latin typeface="Courier" pitchFamily="49" charset="0"/>
                  <a:cs typeface="Times New Roman" pitchFamily="18" charset="0"/>
                </a:rPr>
                <a:t>break;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87" name="Rectangle 102"/>
            <p:cNvSpPr>
              <a:spLocks noChangeArrowheads="1"/>
            </p:cNvSpPr>
            <p:nvPr/>
          </p:nvSpPr>
          <p:spPr bwMode="auto">
            <a:xfrm>
              <a:off x="3342" y="1162"/>
              <a:ext cx="718" cy="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88" name="Rectangle 103"/>
            <p:cNvSpPr>
              <a:spLocks noChangeArrowheads="1"/>
            </p:cNvSpPr>
            <p:nvPr/>
          </p:nvSpPr>
          <p:spPr bwMode="auto">
            <a:xfrm>
              <a:off x="4049" y="1162"/>
              <a:ext cx="11" cy="11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89" name="Rectangle 104"/>
            <p:cNvSpPr>
              <a:spLocks noChangeArrowheads="1"/>
            </p:cNvSpPr>
            <p:nvPr/>
          </p:nvSpPr>
          <p:spPr bwMode="auto">
            <a:xfrm>
              <a:off x="3342" y="1269"/>
              <a:ext cx="707" cy="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90" name="Rectangle 105"/>
            <p:cNvSpPr>
              <a:spLocks noChangeArrowheads="1"/>
            </p:cNvSpPr>
            <p:nvPr/>
          </p:nvSpPr>
          <p:spPr bwMode="auto">
            <a:xfrm>
              <a:off x="3342" y="1162"/>
              <a:ext cx="11" cy="10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91" name="Rectangle 106"/>
            <p:cNvSpPr>
              <a:spLocks noChangeArrowheads="1"/>
            </p:cNvSpPr>
            <p:nvPr/>
          </p:nvSpPr>
          <p:spPr bwMode="auto">
            <a:xfrm>
              <a:off x="2378" y="1708"/>
              <a:ext cx="21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b="1">
                  <a:solidFill>
                    <a:srgbClr val="2659FF"/>
                  </a:solidFill>
                  <a:latin typeface="Courier" pitchFamily="49" charset="0"/>
                  <a:cs typeface="Times New Roman" pitchFamily="18" charset="0"/>
                </a:rPr>
                <a:t>case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92" name="Rectangle 107"/>
            <p:cNvSpPr>
              <a:spLocks noChangeArrowheads="1"/>
            </p:cNvSpPr>
            <p:nvPr/>
          </p:nvSpPr>
          <p:spPr bwMode="auto">
            <a:xfrm>
              <a:off x="2582" y="1698"/>
              <a:ext cx="45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AvantGarde"/>
                  <a:cs typeface="Times New Roman" pitchFamily="18" charset="0"/>
                </a:rPr>
                <a:t> b  action(s)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93" name="Rectangle 108"/>
            <p:cNvSpPr>
              <a:spLocks noChangeArrowheads="1"/>
            </p:cNvSpPr>
            <p:nvPr/>
          </p:nvSpPr>
          <p:spPr bwMode="auto">
            <a:xfrm>
              <a:off x="2346" y="1687"/>
              <a:ext cx="739" cy="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94" name="Rectangle 109"/>
            <p:cNvSpPr>
              <a:spLocks noChangeArrowheads="1"/>
            </p:cNvSpPr>
            <p:nvPr/>
          </p:nvSpPr>
          <p:spPr bwMode="auto">
            <a:xfrm>
              <a:off x="3074" y="1687"/>
              <a:ext cx="11" cy="12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95" name="Rectangle 110"/>
            <p:cNvSpPr>
              <a:spLocks noChangeArrowheads="1"/>
            </p:cNvSpPr>
            <p:nvPr/>
          </p:nvSpPr>
          <p:spPr bwMode="auto">
            <a:xfrm>
              <a:off x="2346" y="1805"/>
              <a:ext cx="728" cy="1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96" name="Rectangle 111"/>
            <p:cNvSpPr>
              <a:spLocks noChangeArrowheads="1"/>
            </p:cNvSpPr>
            <p:nvPr/>
          </p:nvSpPr>
          <p:spPr bwMode="auto">
            <a:xfrm>
              <a:off x="2346" y="1687"/>
              <a:ext cx="11" cy="11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97" name="Rectangle 112"/>
            <p:cNvSpPr>
              <a:spLocks noChangeArrowheads="1"/>
            </p:cNvSpPr>
            <p:nvPr/>
          </p:nvSpPr>
          <p:spPr bwMode="auto">
            <a:xfrm>
              <a:off x="3535" y="1698"/>
              <a:ext cx="31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b="1">
                  <a:solidFill>
                    <a:srgbClr val="2659FF"/>
                  </a:solidFill>
                  <a:latin typeface="Courier" pitchFamily="49" charset="0"/>
                  <a:cs typeface="Times New Roman" pitchFamily="18" charset="0"/>
                </a:rPr>
                <a:t>break;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498" name="Rectangle 113"/>
            <p:cNvSpPr>
              <a:spLocks noChangeArrowheads="1"/>
            </p:cNvSpPr>
            <p:nvPr/>
          </p:nvSpPr>
          <p:spPr bwMode="auto">
            <a:xfrm>
              <a:off x="3342" y="1676"/>
              <a:ext cx="718" cy="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99" name="Rectangle 114"/>
            <p:cNvSpPr>
              <a:spLocks noChangeArrowheads="1"/>
            </p:cNvSpPr>
            <p:nvPr/>
          </p:nvSpPr>
          <p:spPr bwMode="auto">
            <a:xfrm>
              <a:off x="4049" y="1676"/>
              <a:ext cx="11" cy="129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00" name="Rectangle 115"/>
            <p:cNvSpPr>
              <a:spLocks noChangeArrowheads="1"/>
            </p:cNvSpPr>
            <p:nvPr/>
          </p:nvSpPr>
          <p:spPr bwMode="auto">
            <a:xfrm>
              <a:off x="3342" y="1794"/>
              <a:ext cx="707" cy="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01" name="Rectangle 116"/>
            <p:cNvSpPr>
              <a:spLocks noChangeArrowheads="1"/>
            </p:cNvSpPr>
            <p:nvPr/>
          </p:nvSpPr>
          <p:spPr bwMode="auto">
            <a:xfrm>
              <a:off x="3342" y="1676"/>
              <a:ext cx="11" cy="11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02" name="Rectangle 117"/>
            <p:cNvSpPr>
              <a:spLocks noChangeArrowheads="1"/>
            </p:cNvSpPr>
            <p:nvPr/>
          </p:nvSpPr>
          <p:spPr bwMode="auto">
            <a:xfrm>
              <a:off x="1778" y="1376"/>
              <a:ext cx="18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AvantGarde"/>
                  <a:cs typeface="Times New Roman" pitchFamily="18" charset="0"/>
                </a:rPr>
                <a:t>false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03" name="Rectangle 118"/>
            <p:cNvSpPr>
              <a:spLocks noChangeArrowheads="1"/>
            </p:cNvSpPr>
            <p:nvPr/>
          </p:nvSpPr>
          <p:spPr bwMode="auto">
            <a:xfrm>
              <a:off x="1778" y="2951"/>
              <a:ext cx="18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AvantGarde"/>
                  <a:cs typeface="Times New Roman" pitchFamily="18" charset="0"/>
                </a:rPr>
                <a:t>false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04" name="Freeform 119"/>
            <p:cNvSpPr>
              <a:spLocks/>
            </p:cNvSpPr>
            <p:nvPr/>
          </p:nvSpPr>
          <p:spPr bwMode="auto">
            <a:xfrm>
              <a:off x="1296" y="2673"/>
              <a:ext cx="803" cy="278"/>
            </a:xfrm>
            <a:custGeom>
              <a:avLst/>
              <a:gdLst>
                <a:gd name="T0" fmla="*/ 418 w 803"/>
                <a:gd name="T1" fmla="*/ 10 h 278"/>
                <a:gd name="T2" fmla="*/ 32 w 803"/>
                <a:gd name="T3" fmla="*/ 139 h 278"/>
                <a:gd name="T4" fmla="*/ 32 w 803"/>
                <a:gd name="T5" fmla="*/ 139 h 278"/>
                <a:gd name="T6" fmla="*/ 32 w 803"/>
                <a:gd name="T7" fmla="*/ 128 h 278"/>
                <a:gd name="T8" fmla="*/ 418 w 803"/>
                <a:gd name="T9" fmla="*/ 267 h 278"/>
                <a:gd name="T10" fmla="*/ 418 w 803"/>
                <a:gd name="T11" fmla="*/ 278 h 278"/>
                <a:gd name="T12" fmla="*/ 418 w 803"/>
                <a:gd name="T13" fmla="*/ 267 h 278"/>
                <a:gd name="T14" fmla="*/ 803 w 803"/>
                <a:gd name="T15" fmla="*/ 128 h 278"/>
                <a:gd name="T16" fmla="*/ 803 w 803"/>
                <a:gd name="T17" fmla="*/ 128 h 278"/>
                <a:gd name="T18" fmla="*/ 803 w 803"/>
                <a:gd name="T19" fmla="*/ 128 h 278"/>
                <a:gd name="T20" fmla="*/ 803 w 803"/>
                <a:gd name="T21" fmla="*/ 139 h 278"/>
                <a:gd name="T22" fmla="*/ 418 w 803"/>
                <a:gd name="T23" fmla="*/ 278 h 278"/>
                <a:gd name="T24" fmla="*/ 418 w 803"/>
                <a:gd name="T25" fmla="*/ 278 h 278"/>
                <a:gd name="T26" fmla="*/ 418 w 803"/>
                <a:gd name="T27" fmla="*/ 278 h 278"/>
                <a:gd name="T28" fmla="*/ 32 w 803"/>
                <a:gd name="T29" fmla="*/ 139 h 278"/>
                <a:gd name="T30" fmla="*/ 0 w 803"/>
                <a:gd name="T31" fmla="*/ 128 h 278"/>
                <a:gd name="T32" fmla="*/ 32 w 803"/>
                <a:gd name="T33" fmla="*/ 128 h 278"/>
                <a:gd name="T34" fmla="*/ 418 w 803"/>
                <a:gd name="T35" fmla="*/ 0 h 278"/>
                <a:gd name="T36" fmla="*/ 418 w 803"/>
                <a:gd name="T37" fmla="*/ 10 h 27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3"/>
                <a:gd name="T58" fmla="*/ 0 h 278"/>
                <a:gd name="T59" fmla="*/ 803 w 803"/>
                <a:gd name="T60" fmla="*/ 278 h 27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3" h="278">
                  <a:moveTo>
                    <a:pt x="418" y="10"/>
                  </a:moveTo>
                  <a:lnTo>
                    <a:pt x="32" y="139"/>
                  </a:lnTo>
                  <a:lnTo>
                    <a:pt x="32" y="128"/>
                  </a:lnTo>
                  <a:lnTo>
                    <a:pt x="418" y="267"/>
                  </a:lnTo>
                  <a:lnTo>
                    <a:pt x="418" y="278"/>
                  </a:lnTo>
                  <a:lnTo>
                    <a:pt x="418" y="267"/>
                  </a:lnTo>
                  <a:lnTo>
                    <a:pt x="803" y="128"/>
                  </a:lnTo>
                  <a:lnTo>
                    <a:pt x="803" y="139"/>
                  </a:lnTo>
                  <a:lnTo>
                    <a:pt x="418" y="278"/>
                  </a:lnTo>
                  <a:lnTo>
                    <a:pt x="32" y="139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418" y="0"/>
                  </a:lnTo>
                  <a:lnTo>
                    <a:pt x="418" y="1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05" name="Freeform 120"/>
            <p:cNvSpPr>
              <a:spLocks/>
            </p:cNvSpPr>
            <p:nvPr/>
          </p:nvSpPr>
          <p:spPr bwMode="auto">
            <a:xfrm>
              <a:off x="1714" y="2673"/>
              <a:ext cx="385" cy="139"/>
            </a:xfrm>
            <a:custGeom>
              <a:avLst/>
              <a:gdLst>
                <a:gd name="T0" fmla="*/ 385 w 385"/>
                <a:gd name="T1" fmla="*/ 139 h 139"/>
                <a:gd name="T2" fmla="*/ 0 w 385"/>
                <a:gd name="T3" fmla="*/ 10 h 139"/>
                <a:gd name="T4" fmla="*/ 0 w 385"/>
                <a:gd name="T5" fmla="*/ 0 h 139"/>
                <a:gd name="T6" fmla="*/ 0 w 385"/>
                <a:gd name="T7" fmla="*/ 0 h 139"/>
                <a:gd name="T8" fmla="*/ 0 w 385"/>
                <a:gd name="T9" fmla="*/ 0 h 139"/>
                <a:gd name="T10" fmla="*/ 385 w 385"/>
                <a:gd name="T11" fmla="*/ 128 h 139"/>
                <a:gd name="T12" fmla="*/ 385 w 385"/>
                <a:gd name="T13" fmla="*/ 139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5"/>
                <a:gd name="T22" fmla="*/ 0 h 139"/>
                <a:gd name="T23" fmla="*/ 385 w 385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5" h="139">
                  <a:moveTo>
                    <a:pt x="385" y="13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385" y="128"/>
                  </a:lnTo>
                  <a:lnTo>
                    <a:pt x="385" y="139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06" name="Rectangle 121"/>
            <p:cNvSpPr>
              <a:spLocks noChangeArrowheads="1"/>
            </p:cNvSpPr>
            <p:nvPr/>
          </p:nvSpPr>
          <p:spPr bwMode="auto">
            <a:xfrm>
              <a:off x="1553" y="2769"/>
              <a:ext cx="21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b="1">
                  <a:solidFill>
                    <a:srgbClr val="2659FF"/>
                  </a:solidFill>
                  <a:latin typeface="Courier" pitchFamily="49" charset="0"/>
                  <a:cs typeface="Times New Roman" pitchFamily="18" charset="0"/>
                </a:rPr>
                <a:t>case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07" name="Rectangle 122"/>
            <p:cNvSpPr>
              <a:spLocks noChangeArrowheads="1"/>
            </p:cNvSpPr>
            <p:nvPr/>
          </p:nvSpPr>
          <p:spPr bwMode="auto">
            <a:xfrm>
              <a:off x="1757" y="2769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b="1">
                  <a:solidFill>
                    <a:srgbClr val="000000"/>
                  </a:solidFill>
                  <a:latin typeface="Courier" pitchFamily="49" charset="0"/>
                  <a:cs typeface="Times New Roman" pitchFamily="18" charset="0"/>
                </a:rPr>
                <a:t>: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08" name="Rectangle 123"/>
            <p:cNvSpPr>
              <a:spLocks noChangeArrowheads="1"/>
            </p:cNvSpPr>
            <p:nvPr/>
          </p:nvSpPr>
          <p:spPr bwMode="auto">
            <a:xfrm>
              <a:off x="1810" y="2758"/>
              <a:ext cx="6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AvantGarde"/>
                  <a:cs typeface="Times New Roman" pitchFamily="18" charset="0"/>
                </a:rPr>
                <a:t> z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09" name="Rectangle 124"/>
            <p:cNvSpPr>
              <a:spLocks noChangeArrowheads="1"/>
            </p:cNvSpPr>
            <p:nvPr/>
          </p:nvSpPr>
          <p:spPr bwMode="auto">
            <a:xfrm>
              <a:off x="2389" y="2769"/>
              <a:ext cx="21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b="1">
                  <a:solidFill>
                    <a:srgbClr val="2659FF"/>
                  </a:solidFill>
                  <a:latin typeface="Courier" pitchFamily="49" charset="0"/>
                  <a:cs typeface="Times New Roman" pitchFamily="18" charset="0"/>
                </a:rPr>
                <a:t>case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10" name="Rectangle 125"/>
            <p:cNvSpPr>
              <a:spLocks noChangeArrowheads="1"/>
            </p:cNvSpPr>
            <p:nvPr/>
          </p:nvSpPr>
          <p:spPr bwMode="auto">
            <a:xfrm>
              <a:off x="2592" y="2758"/>
              <a:ext cx="45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AvantGarde"/>
                  <a:cs typeface="Times New Roman" pitchFamily="18" charset="0"/>
                </a:rPr>
                <a:t> z  action(s)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11" name="Rectangle 126"/>
            <p:cNvSpPr>
              <a:spLocks noChangeArrowheads="1"/>
            </p:cNvSpPr>
            <p:nvPr/>
          </p:nvSpPr>
          <p:spPr bwMode="auto">
            <a:xfrm>
              <a:off x="2357" y="2748"/>
              <a:ext cx="739" cy="1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12" name="Rectangle 127"/>
            <p:cNvSpPr>
              <a:spLocks noChangeArrowheads="1"/>
            </p:cNvSpPr>
            <p:nvPr/>
          </p:nvSpPr>
          <p:spPr bwMode="auto">
            <a:xfrm>
              <a:off x="3085" y="2748"/>
              <a:ext cx="11" cy="12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13" name="Rectangle 128"/>
            <p:cNvSpPr>
              <a:spLocks noChangeArrowheads="1"/>
            </p:cNvSpPr>
            <p:nvPr/>
          </p:nvSpPr>
          <p:spPr bwMode="auto">
            <a:xfrm>
              <a:off x="2357" y="2865"/>
              <a:ext cx="728" cy="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14" name="Rectangle 129"/>
            <p:cNvSpPr>
              <a:spLocks noChangeArrowheads="1"/>
            </p:cNvSpPr>
            <p:nvPr/>
          </p:nvSpPr>
          <p:spPr bwMode="auto">
            <a:xfrm>
              <a:off x="2357" y="2748"/>
              <a:ext cx="10" cy="11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15" name="Rectangle 130"/>
            <p:cNvSpPr>
              <a:spLocks noChangeArrowheads="1"/>
            </p:cNvSpPr>
            <p:nvPr/>
          </p:nvSpPr>
          <p:spPr bwMode="auto">
            <a:xfrm>
              <a:off x="3535" y="2769"/>
              <a:ext cx="31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b="1">
                  <a:solidFill>
                    <a:srgbClr val="2659FF"/>
                  </a:solidFill>
                  <a:latin typeface="Courier" pitchFamily="49" charset="0"/>
                  <a:cs typeface="Times New Roman" pitchFamily="18" charset="0"/>
                </a:rPr>
                <a:t>break;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16" name="Rectangle 131"/>
            <p:cNvSpPr>
              <a:spLocks noChangeArrowheads="1"/>
            </p:cNvSpPr>
            <p:nvPr/>
          </p:nvSpPr>
          <p:spPr bwMode="auto">
            <a:xfrm>
              <a:off x="3332" y="2748"/>
              <a:ext cx="717" cy="1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17" name="Rectangle 132"/>
            <p:cNvSpPr>
              <a:spLocks noChangeArrowheads="1"/>
            </p:cNvSpPr>
            <p:nvPr/>
          </p:nvSpPr>
          <p:spPr bwMode="auto">
            <a:xfrm>
              <a:off x="4039" y="2748"/>
              <a:ext cx="10" cy="139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18" name="Rectangle 133"/>
            <p:cNvSpPr>
              <a:spLocks noChangeArrowheads="1"/>
            </p:cNvSpPr>
            <p:nvPr/>
          </p:nvSpPr>
          <p:spPr bwMode="auto">
            <a:xfrm>
              <a:off x="3332" y="2876"/>
              <a:ext cx="707" cy="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19" name="Rectangle 134"/>
            <p:cNvSpPr>
              <a:spLocks noChangeArrowheads="1"/>
            </p:cNvSpPr>
            <p:nvPr/>
          </p:nvSpPr>
          <p:spPr bwMode="auto">
            <a:xfrm>
              <a:off x="3332" y="2748"/>
              <a:ext cx="10" cy="12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20" name="Rectangle 135"/>
            <p:cNvSpPr>
              <a:spLocks noChangeArrowheads="1"/>
            </p:cNvSpPr>
            <p:nvPr/>
          </p:nvSpPr>
          <p:spPr bwMode="auto">
            <a:xfrm>
              <a:off x="1339" y="3133"/>
              <a:ext cx="37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b="1">
                  <a:solidFill>
                    <a:srgbClr val="2659FF"/>
                  </a:solidFill>
                  <a:latin typeface="Courier" pitchFamily="49" charset="0"/>
                  <a:cs typeface="Times New Roman" pitchFamily="18" charset="0"/>
                </a:rPr>
                <a:t>default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21" name="Rectangle 136"/>
            <p:cNvSpPr>
              <a:spLocks noChangeArrowheads="1"/>
            </p:cNvSpPr>
            <p:nvPr/>
          </p:nvSpPr>
          <p:spPr bwMode="auto">
            <a:xfrm>
              <a:off x="1692" y="3123"/>
              <a:ext cx="40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AvantGarde"/>
                  <a:cs typeface="Times New Roman" pitchFamily="18" charset="0"/>
                </a:rPr>
                <a:t>   action(s)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22" name="Rectangle 137"/>
            <p:cNvSpPr>
              <a:spLocks noChangeArrowheads="1"/>
            </p:cNvSpPr>
            <p:nvPr/>
          </p:nvSpPr>
          <p:spPr bwMode="auto">
            <a:xfrm>
              <a:off x="1307" y="3112"/>
              <a:ext cx="825" cy="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23" name="Rectangle 138"/>
            <p:cNvSpPr>
              <a:spLocks noChangeArrowheads="1"/>
            </p:cNvSpPr>
            <p:nvPr/>
          </p:nvSpPr>
          <p:spPr bwMode="auto">
            <a:xfrm>
              <a:off x="2121" y="3112"/>
              <a:ext cx="11" cy="139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24" name="Rectangle 139"/>
            <p:cNvSpPr>
              <a:spLocks noChangeArrowheads="1"/>
            </p:cNvSpPr>
            <p:nvPr/>
          </p:nvSpPr>
          <p:spPr bwMode="auto">
            <a:xfrm>
              <a:off x="1307" y="3240"/>
              <a:ext cx="814" cy="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25" name="Rectangle 140"/>
            <p:cNvSpPr>
              <a:spLocks noChangeArrowheads="1"/>
            </p:cNvSpPr>
            <p:nvPr/>
          </p:nvSpPr>
          <p:spPr bwMode="auto">
            <a:xfrm>
              <a:off x="1307" y="3112"/>
              <a:ext cx="10" cy="12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26" name="Rectangle 141"/>
            <p:cNvSpPr>
              <a:spLocks noChangeArrowheads="1"/>
            </p:cNvSpPr>
            <p:nvPr/>
          </p:nvSpPr>
          <p:spPr bwMode="auto">
            <a:xfrm>
              <a:off x="2099" y="1584"/>
              <a:ext cx="15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AvantGarde"/>
                  <a:cs typeface="Times New Roman" pitchFamily="18" charset="0"/>
                </a:rPr>
                <a:t>true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27" name="Rectangle 142"/>
            <p:cNvSpPr>
              <a:spLocks noChangeArrowheads="1"/>
            </p:cNvSpPr>
            <p:nvPr/>
          </p:nvSpPr>
          <p:spPr bwMode="auto">
            <a:xfrm>
              <a:off x="2099" y="2640"/>
              <a:ext cx="21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AvantGarde"/>
                  <a:cs typeface="Times New Roman" pitchFamily="18" charset="0"/>
                </a:rPr>
                <a:t>true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28" name="Freeform 143"/>
            <p:cNvSpPr>
              <a:spLocks/>
            </p:cNvSpPr>
            <p:nvPr/>
          </p:nvSpPr>
          <p:spPr bwMode="auto">
            <a:xfrm>
              <a:off x="1328" y="1601"/>
              <a:ext cx="771" cy="268"/>
            </a:xfrm>
            <a:custGeom>
              <a:avLst/>
              <a:gdLst>
                <a:gd name="T0" fmla="*/ 386 w 771"/>
                <a:gd name="T1" fmla="*/ 0 h 268"/>
                <a:gd name="T2" fmla="*/ 0 w 771"/>
                <a:gd name="T3" fmla="*/ 129 h 268"/>
                <a:gd name="T4" fmla="*/ 386 w 771"/>
                <a:gd name="T5" fmla="*/ 268 h 268"/>
                <a:gd name="T6" fmla="*/ 771 w 771"/>
                <a:gd name="T7" fmla="*/ 129 h 268"/>
                <a:gd name="T8" fmla="*/ 386 w 771"/>
                <a:gd name="T9" fmla="*/ 0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1"/>
                <a:gd name="T16" fmla="*/ 0 h 268"/>
                <a:gd name="T17" fmla="*/ 771 w 771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1" h="268">
                  <a:moveTo>
                    <a:pt x="386" y="0"/>
                  </a:moveTo>
                  <a:lnTo>
                    <a:pt x="0" y="129"/>
                  </a:lnTo>
                  <a:lnTo>
                    <a:pt x="386" y="268"/>
                  </a:lnTo>
                  <a:lnTo>
                    <a:pt x="771" y="12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29" name="Freeform 144"/>
            <p:cNvSpPr>
              <a:spLocks/>
            </p:cNvSpPr>
            <p:nvPr/>
          </p:nvSpPr>
          <p:spPr bwMode="auto">
            <a:xfrm>
              <a:off x="1296" y="1601"/>
              <a:ext cx="803" cy="279"/>
            </a:xfrm>
            <a:custGeom>
              <a:avLst/>
              <a:gdLst>
                <a:gd name="T0" fmla="*/ 418 w 803"/>
                <a:gd name="T1" fmla="*/ 11 h 279"/>
                <a:gd name="T2" fmla="*/ 32 w 803"/>
                <a:gd name="T3" fmla="*/ 139 h 279"/>
                <a:gd name="T4" fmla="*/ 32 w 803"/>
                <a:gd name="T5" fmla="*/ 139 h 279"/>
                <a:gd name="T6" fmla="*/ 32 w 803"/>
                <a:gd name="T7" fmla="*/ 129 h 279"/>
                <a:gd name="T8" fmla="*/ 418 w 803"/>
                <a:gd name="T9" fmla="*/ 268 h 279"/>
                <a:gd name="T10" fmla="*/ 418 w 803"/>
                <a:gd name="T11" fmla="*/ 279 h 279"/>
                <a:gd name="T12" fmla="*/ 418 w 803"/>
                <a:gd name="T13" fmla="*/ 268 h 279"/>
                <a:gd name="T14" fmla="*/ 803 w 803"/>
                <a:gd name="T15" fmla="*/ 129 h 279"/>
                <a:gd name="T16" fmla="*/ 803 w 803"/>
                <a:gd name="T17" fmla="*/ 129 h 279"/>
                <a:gd name="T18" fmla="*/ 803 w 803"/>
                <a:gd name="T19" fmla="*/ 129 h 279"/>
                <a:gd name="T20" fmla="*/ 803 w 803"/>
                <a:gd name="T21" fmla="*/ 139 h 279"/>
                <a:gd name="T22" fmla="*/ 418 w 803"/>
                <a:gd name="T23" fmla="*/ 279 h 279"/>
                <a:gd name="T24" fmla="*/ 418 w 803"/>
                <a:gd name="T25" fmla="*/ 279 h 279"/>
                <a:gd name="T26" fmla="*/ 418 w 803"/>
                <a:gd name="T27" fmla="*/ 279 h 279"/>
                <a:gd name="T28" fmla="*/ 32 w 803"/>
                <a:gd name="T29" fmla="*/ 139 h 279"/>
                <a:gd name="T30" fmla="*/ 0 w 803"/>
                <a:gd name="T31" fmla="*/ 129 h 279"/>
                <a:gd name="T32" fmla="*/ 32 w 803"/>
                <a:gd name="T33" fmla="*/ 129 h 279"/>
                <a:gd name="T34" fmla="*/ 418 w 803"/>
                <a:gd name="T35" fmla="*/ 0 h 279"/>
                <a:gd name="T36" fmla="*/ 418 w 803"/>
                <a:gd name="T37" fmla="*/ 11 h 2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3"/>
                <a:gd name="T58" fmla="*/ 0 h 279"/>
                <a:gd name="T59" fmla="*/ 803 w 803"/>
                <a:gd name="T60" fmla="*/ 279 h 2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3" h="279">
                  <a:moveTo>
                    <a:pt x="418" y="11"/>
                  </a:moveTo>
                  <a:lnTo>
                    <a:pt x="32" y="139"/>
                  </a:lnTo>
                  <a:lnTo>
                    <a:pt x="32" y="129"/>
                  </a:lnTo>
                  <a:lnTo>
                    <a:pt x="418" y="268"/>
                  </a:lnTo>
                  <a:lnTo>
                    <a:pt x="418" y="279"/>
                  </a:lnTo>
                  <a:lnTo>
                    <a:pt x="418" y="268"/>
                  </a:lnTo>
                  <a:lnTo>
                    <a:pt x="803" y="129"/>
                  </a:lnTo>
                  <a:lnTo>
                    <a:pt x="803" y="139"/>
                  </a:lnTo>
                  <a:lnTo>
                    <a:pt x="418" y="279"/>
                  </a:lnTo>
                  <a:lnTo>
                    <a:pt x="32" y="139"/>
                  </a:lnTo>
                  <a:lnTo>
                    <a:pt x="0" y="129"/>
                  </a:lnTo>
                  <a:lnTo>
                    <a:pt x="32" y="129"/>
                  </a:lnTo>
                  <a:lnTo>
                    <a:pt x="418" y="0"/>
                  </a:lnTo>
                  <a:lnTo>
                    <a:pt x="418" y="11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30" name="Freeform 145"/>
            <p:cNvSpPr>
              <a:spLocks/>
            </p:cNvSpPr>
            <p:nvPr/>
          </p:nvSpPr>
          <p:spPr bwMode="auto">
            <a:xfrm>
              <a:off x="1714" y="1601"/>
              <a:ext cx="385" cy="139"/>
            </a:xfrm>
            <a:custGeom>
              <a:avLst/>
              <a:gdLst>
                <a:gd name="T0" fmla="*/ 385 w 385"/>
                <a:gd name="T1" fmla="*/ 139 h 139"/>
                <a:gd name="T2" fmla="*/ 0 w 385"/>
                <a:gd name="T3" fmla="*/ 11 h 139"/>
                <a:gd name="T4" fmla="*/ 0 w 385"/>
                <a:gd name="T5" fmla="*/ 0 h 139"/>
                <a:gd name="T6" fmla="*/ 0 w 385"/>
                <a:gd name="T7" fmla="*/ 0 h 139"/>
                <a:gd name="T8" fmla="*/ 0 w 385"/>
                <a:gd name="T9" fmla="*/ 0 h 139"/>
                <a:gd name="T10" fmla="*/ 385 w 385"/>
                <a:gd name="T11" fmla="*/ 129 h 139"/>
                <a:gd name="T12" fmla="*/ 385 w 385"/>
                <a:gd name="T13" fmla="*/ 139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5"/>
                <a:gd name="T22" fmla="*/ 0 h 139"/>
                <a:gd name="T23" fmla="*/ 385 w 385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5" h="139">
                  <a:moveTo>
                    <a:pt x="385" y="139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385" y="129"/>
                  </a:lnTo>
                  <a:lnTo>
                    <a:pt x="385" y="139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31" name="Freeform 146"/>
            <p:cNvSpPr>
              <a:spLocks/>
            </p:cNvSpPr>
            <p:nvPr/>
          </p:nvSpPr>
          <p:spPr bwMode="auto">
            <a:xfrm>
              <a:off x="1296" y="1601"/>
              <a:ext cx="803" cy="279"/>
            </a:xfrm>
            <a:custGeom>
              <a:avLst/>
              <a:gdLst>
                <a:gd name="T0" fmla="*/ 418 w 803"/>
                <a:gd name="T1" fmla="*/ 11 h 279"/>
                <a:gd name="T2" fmla="*/ 32 w 803"/>
                <a:gd name="T3" fmla="*/ 139 h 279"/>
                <a:gd name="T4" fmla="*/ 32 w 803"/>
                <a:gd name="T5" fmla="*/ 139 h 279"/>
                <a:gd name="T6" fmla="*/ 32 w 803"/>
                <a:gd name="T7" fmla="*/ 129 h 279"/>
                <a:gd name="T8" fmla="*/ 418 w 803"/>
                <a:gd name="T9" fmla="*/ 268 h 279"/>
                <a:gd name="T10" fmla="*/ 418 w 803"/>
                <a:gd name="T11" fmla="*/ 279 h 279"/>
                <a:gd name="T12" fmla="*/ 418 w 803"/>
                <a:gd name="T13" fmla="*/ 268 h 279"/>
                <a:gd name="T14" fmla="*/ 803 w 803"/>
                <a:gd name="T15" fmla="*/ 129 h 279"/>
                <a:gd name="T16" fmla="*/ 803 w 803"/>
                <a:gd name="T17" fmla="*/ 129 h 279"/>
                <a:gd name="T18" fmla="*/ 803 w 803"/>
                <a:gd name="T19" fmla="*/ 129 h 279"/>
                <a:gd name="T20" fmla="*/ 803 w 803"/>
                <a:gd name="T21" fmla="*/ 139 h 279"/>
                <a:gd name="T22" fmla="*/ 418 w 803"/>
                <a:gd name="T23" fmla="*/ 279 h 279"/>
                <a:gd name="T24" fmla="*/ 418 w 803"/>
                <a:gd name="T25" fmla="*/ 279 h 279"/>
                <a:gd name="T26" fmla="*/ 418 w 803"/>
                <a:gd name="T27" fmla="*/ 279 h 279"/>
                <a:gd name="T28" fmla="*/ 32 w 803"/>
                <a:gd name="T29" fmla="*/ 139 h 279"/>
                <a:gd name="T30" fmla="*/ 0 w 803"/>
                <a:gd name="T31" fmla="*/ 129 h 279"/>
                <a:gd name="T32" fmla="*/ 32 w 803"/>
                <a:gd name="T33" fmla="*/ 129 h 279"/>
                <a:gd name="T34" fmla="*/ 418 w 803"/>
                <a:gd name="T35" fmla="*/ 0 h 279"/>
                <a:gd name="T36" fmla="*/ 418 w 803"/>
                <a:gd name="T37" fmla="*/ 11 h 2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3"/>
                <a:gd name="T58" fmla="*/ 0 h 279"/>
                <a:gd name="T59" fmla="*/ 803 w 803"/>
                <a:gd name="T60" fmla="*/ 279 h 2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3" h="279">
                  <a:moveTo>
                    <a:pt x="418" y="11"/>
                  </a:moveTo>
                  <a:lnTo>
                    <a:pt x="32" y="139"/>
                  </a:lnTo>
                  <a:lnTo>
                    <a:pt x="32" y="129"/>
                  </a:lnTo>
                  <a:lnTo>
                    <a:pt x="418" y="268"/>
                  </a:lnTo>
                  <a:lnTo>
                    <a:pt x="418" y="279"/>
                  </a:lnTo>
                  <a:lnTo>
                    <a:pt x="418" y="268"/>
                  </a:lnTo>
                  <a:lnTo>
                    <a:pt x="803" y="129"/>
                  </a:lnTo>
                  <a:lnTo>
                    <a:pt x="803" y="139"/>
                  </a:lnTo>
                  <a:lnTo>
                    <a:pt x="418" y="279"/>
                  </a:lnTo>
                  <a:lnTo>
                    <a:pt x="32" y="139"/>
                  </a:lnTo>
                  <a:lnTo>
                    <a:pt x="0" y="129"/>
                  </a:lnTo>
                  <a:lnTo>
                    <a:pt x="32" y="129"/>
                  </a:lnTo>
                  <a:lnTo>
                    <a:pt x="418" y="0"/>
                  </a:lnTo>
                  <a:lnTo>
                    <a:pt x="418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32" name="Freeform 147"/>
            <p:cNvSpPr>
              <a:spLocks/>
            </p:cNvSpPr>
            <p:nvPr/>
          </p:nvSpPr>
          <p:spPr bwMode="auto">
            <a:xfrm>
              <a:off x="1714" y="1601"/>
              <a:ext cx="385" cy="139"/>
            </a:xfrm>
            <a:custGeom>
              <a:avLst/>
              <a:gdLst>
                <a:gd name="T0" fmla="*/ 385 w 385"/>
                <a:gd name="T1" fmla="*/ 139 h 139"/>
                <a:gd name="T2" fmla="*/ 0 w 385"/>
                <a:gd name="T3" fmla="*/ 11 h 139"/>
                <a:gd name="T4" fmla="*/ 0 w 385"/>
                <a:gd name="T5" fmla="*/ 0 h 139"/>
                <a:gd name="T6" fmla="*/ 0 w 385"/>
                <a:gd name="T7" fmla="*/ 0 h 139"/>
                <a:gd name="T8" fmla="*/ 0 w 385"/>
                <a:gd name="T9" fmla="*/ 0 h 139"/>
                <a:gd name="T10" fmla="*/ 385 w 385"/>
                <a:gd name="T11" fmla="*/ 129 h 139"/>
                <a:gd name="T12" fmla="*/ 385 w 385"/>
                <a:gd name="T13" fmla="*/ 139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5"/>
                <a:gd name="T22" fmla="*/ 0 h 139"/>
                <a:gd name="T23" fmla="*/ 385 w 385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5" h="139">
                  <a:moveTo>
                    <a:pt x="385" y="139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385" y="129"/>
                  </a:lnTo>
                  <a:lnTo>
                    <a:pt x="385" y="139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33" name="Rectangle 148"/>
            <p:cNvSpPr>
              <a:spLocks noChangeArrowheads="1"/>
            </p:cNvSpPr>
            <p:nvPr/>
          </p:nvSpPr>
          <p:spPr bwMode="auto">
            <a:xfrm>
              <a:off x="1542" y="1698"/>
              <a:ext cx="21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b="1">
                  <a:solidFill>
                    <a:srgbClr val="2659FF"/>
                  </a:solidFill>
                  <a:latin typeface="Courier" pitchFamily="49" charset="0"/>
                  <a:cs typeface="Times New Roman" pitchFamily="18" charset="0"/>
                </a:rPr>
                <a:t>case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34" name="Rectangle 149"/>
            <p:cNvSpPr>
              <a:spLocks noChangeArrowheads="1"/>
            </p:cNvSpPr>
            <p:nvPr/>
          </p:nvSpPr>
          <p:spPr bwMode="auto">
            <a:xfrm>
              <a:off x="1746" y="1698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b="1">
                  <a:solidFill>
                    <a:srgbClr val="000000"/>
                  </a:solidFill>
                  <a:latin typeface="Courier" pitchFamily="49" charset="0"/>
                  <a:cs typeface="Times New Roman" pitchFamily="18" charset="0"/>
                </a:rPr>
                <a:t>: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35" name="Rectangle 150"/>
            <p:cNvSpPr>
              <a:spLocks noChangeArrowheads="1"/>
            </p:cNvSpPr>
            <p:nvPr/>
          </p:nvSpPr>
          <p:spPr bwMode="auto">
            <a:xfrm>
              <a:off x="1800" y="1687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AvantGarde"/>
                  <a:cs typeface="Times New Roman" pitchFamily="18" charset="0"/>
                </a:rPr>
                <a:t> b</a:t>
              </a: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6536" name="Rectangle 151"/>
            <p:cNvSpPr>
              <a:spLocks noChangeArrowheads="1"/>
            </p:cNvSpPr>
            <p:nvPr/>
          </p:nvSpPr>
          <p:spPr bwMode="auto">
            <a:xfrm>
              <a:off x="1703" y="3240"/>
              <a:ext cx="11" cy="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37" name="Oval 152"/>
            <p:cNvSpPr>
              <a:spLocks noChangeArrowheads="1"/>
            </p:cNvSpPr>
            <p:nvPr/>
          </p:nvSpPr>
          <p:spPr bwMode="auto">
            <a:xfrm>
              <a:off x="1671" y="787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16538" name="Line 153"/>
            <p:cNvSpPr>
              <a:spLocks noChangeShapeType="1"/>
            </p:cNvSpPr>
            <p:nvPr/>
          </p:nvSpPr>
          <p:spPr bwMode="auto">
            <a:xfrm>
              <a:off x="1720" y="88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39" name="Line 154"/>
            <p:cNvSpPr>
              <a:spLocks noChangeShapeType="1"/>
            </p:cNvSpPr>
            <p:nvPr/>
          </p:nvSpPr>
          <p:spPr bwMode="auto">
            <a:xfrm>
              <a:off x="1725" y="1345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40" name="Line 155"/>
            <p:cNvSpPr>
              <a:spLocks noChangeShapeType="1"/>
            </p:cNvSpPr>
            <p:nvPr/>
          </p:nvSpPr>
          <p:spPr bwMode="auto">
            <a:xfrm>
              <a:off x="1720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41" name="Line 156"/>
            <p:cNvSpPr>
              <a:spLocks noChangeShapeType="1"/>
            </p:cNvSpPr>
            <p:nvPr/>
          </p:nvSpPr>
          <p:spPr bwMode="auto">
            <a:xfrm>
              <a:off x="2112" y="121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42" name="Line 157"/>
            <p:cNvSpPr>
              <a:spLocks noChangeShapeType="1"/>
            </p:cNvSpPr>
            <p:nvPr/>
          </p:nvSpPr>
          <p:spPr bwMode="auto">
            <a:xfrm>
              <a:off x="2099" y="17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43" name="Line 158"/>
            <p:cNvSpPr>
              <a:spLocks noChangeShapeType="1"/>
            </p:cNvSpPr>
            <p:nvPr/>
          </p:nvSpPr>
          <p:spPr bwMode="auto">
            <a:xfrm>
              <a:off x="3086" y="1226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44" name="Line 159"/>
            <p:cNvSpPr>
              <a:spLocks noChangeShapeType="1"/>
            </p:cNvSpPr>
            <p:nvPr/>
          </p:nvSpPr>
          <p:spPr bwMode="auto">
            <a:xfrm>
              <a:off x="3074" y="1740"/>
              <a:ext cx="2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45" name="Line 160"/>
            <p:cNvSpPr>
              <a:spLocks noChangeShapeType="1"/>
            </p:cNvSpPr>
            <p:nvPr/>
          </p:nvSpPr>
          <p:spPr bwMode="auto">
            <a:xfrm>
              <a:off x="4050" y="1213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46" name="Line 161"/>
            <p:cNvSpPr>
              <a:spLocks noChangeShapeType="1"/>
            </p:cNvSpPr>
            <p:nvPr/>
          </p:nvSpPr>
          <p:spPr bwMode="auto">
            <a:xfrm>
              <a:off x="4060" y="1728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47" name="Line 162"/>
            <p:cNvSpPr>
              <a:spLocks noChangeShapeType="1"/>
            </p:cNvSpPr>
            <p:nvPr/>
          </p:nvSpPr>
          <p:spPr bwMode="auto">
            <a:xfrm>
              <a:off x="2100" y="28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48" name="Line 163"/>
            <p:cNvSpPr>
              <a:spLocks noChangeShapeType="1"/>
            </p:cNvSpPr>
            <p:nvPr/>
          </p:nvSpPr>
          <p:spPr bwMode="auto">
            <a:xfrm>
              <a:off x="4272" y="1213"/>
              <a:ext cx="0" cy="2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49" name="Line 164"/>
            <p:cNvSpPr>
              <a:spLocks noChangeShapeType="1"/>
            </p:cNvSpPr>
            <p:nvPr/>
          </p:nvSpPr>
          <p:spPr bwMode="auto">
            <a:xfrm>
              <a:off x="1714" y="243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50" name="Line 165"/>
            <p:cNvSpPr>
              <a:spLocks noChangeShapeType="1"/>
            </p:cNvSpPr>
            <p:nvPr/>
          </p:nvSpPr>
          <p:spPr bwMode="auto">
            <a:xfrm>
              <a:off x="1714" y="2951"/>
              <a:ext cx="0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51" name="Line 166"/>
            <p:cNvSpPr>
              <a:spLocks noChangeShapeType="1"/>
            </p:cNvSpPr>
            <p:nvPr/>
          </p:nvSpPr>
          <p:spPr bwMode="auto">
            <a:xfrm>
              <a:off x="3086" y="2812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52" name="Line 167"/>
            <p:cNvSpPr>
              <a:spLocks noChangeShapeType="1"/>
            </p:cNvSpPr>
            <p:nvPr/>
          </p:nvSpPr>
          <p:spPr bwMode="auto">
            <a:xfrm flipV="1">
              <a:off x="4032" y="2801"/>
              <a:ext cx="240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53" name="Line 168"/>
            <p:cNvSpPr>
              <a:spLocks noChangeShapeType="1"/>
            </p:cNvSpPr>
            <p:nvPr/>
          </p:nvSpPr>
          <p:spPr bwMode="auto">
            <a:xfrm>
              <a:off x="1720" y="3247"/>
              <a:ext cx="0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54" name="Line 169"/>
            <p:cNvSpPr>
              <a:spLocks noChangeShapeType="1"/>
            </p:cNvSpPr>
            <p:nvPr/>
          </p:nvSpPr>
          <p:spPr bwMode="auto">
            <a:xfrm flipH="1">
              <a:off x="1720" y="3504"/>
              <a:ext cx="3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16555" name="Line 170"/>
            <p:cNvSpPr>
              <a:spLocks noChangeShapeType="1"/>
            </p:cNvSpPr>
            <p:nvPr/>
          </p:nvSpPr>
          <p:spPr bwMode="auto">
            <a:xfrm flipH="1">
              <a:off x="1728" y="3552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A11C2867-A719-43DC-8CC3-19FA1868A5A3}" type="slidenum">
              <a:rPr lang="en-US" smtClean="0">
                <a:latin typeface="Arial" pitchFamily="34" charset="0"/>
              </a:rPr>
              <a:pPr defTabSz="912813"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expression of a switch statement must result in an </a:t>
            </a:r>
            <a:r>
              <a:rPr lang="en-US" i="1" dirty="0" smtClean="0">
                <a:solidFill>
                  <a:srgbClr val="FF3300"/>
                </a:solidFill>
              </a:rPr>
              <a:t>integral data type</a:t>
            </a:r>
            <a:r>
              <a:rPr lang="en-US" dirty="0" smtClean="0"/>
              <a:t>, like an integer or character or a </a:t>
            </a:r>
            <a:r>
              <a:rPr lang="en-US" i="1" dirty="0" smtClean="0">
                <a:solidFill>
                  <a:srgbClr val="FF3300"/>
                </a:solidFill>
              </a:rPr>
              <a:t>string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Note that the implicit </a:t>
            </a:r>
            <a:r>
              <a:rPr lang="en-US" dirty="0" err="1" smtClean="0"/>
              <a:t>boolean</a:t>
            </a:r>
            <a:r>
              <a:rPr lang="en-US" dirty="0" smtClean="0"/>
              <a:t> condition in a switch statement is equality - it tries to match the expression with a value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3179B65A-16DF-4994-813C-6404D20918B5}" type="slidenum">
              <a:rPr lang="en-US" smtClean="0">
                <a:latin typeface="Arial" pitchFamily="34" charset="0"/>
              </a:rPr>
              <a:pPr defTabSz="912813"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switch statement can have an optional </a:t>
            </a:r>
            <a:r>
              <a:rPr lang="en-US" sz="2400" i="1" smtClean="0">
                <a:solidFill>
                  <a:srgbClr val="CC0000"/>
                </a:solidFill>
              </a:rPr>
              <a:t>default case</a:t>
            </a:r>
            <a:r>
              <a:rPr lang="en-US" sz="2400" smtClean="0"/>
              <a:t> as the last case in the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default case has no associated value and simply uses the reserved word </a:t>
            </a:r>
            <a:r>
              <a:rPr lang="en-US" sz="2000" smtClean="0">
                <a:latin typeface="Courier New" pitchFamily="49" charset="0"/>
              </a:rPr>
              <a:t>default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the default case is present, control will transfer to it if no other case value matches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there is no default case, and no other value matches the expression, control falls through to the statement after the switch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i="1" smtClean="0">
                <a:solidFill>
                  <a:srgbClr val="CC0000"/>
                </a:solidFill>
              </a:rPr>
              <a:t>break</a:t>
            </a:r>
            <a:r>
              <a:rPr lang="en-US" sz="2400" i="1" smtClean="0"/>
              <a:t> statement</a:t>
            </a:r>
            <a:r>
              <a:rPr lang="en-US" sz="2400" smtClean="0"/>
              <a:t>  is used as the last statement in each case's statement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</a:t>
            </a:r>
            <a:r>
              <a:rPr lang="en-US" sz="2000" smtClean="0">
                <a:latin typeface="Courier New" pitchFamily="49" charset="0"/>
              </a:rPr>
              <a:t>break</a:t>
            </a:r>
            <a:r>
              <a:rPr lang="en-US" sz="2000" smtClean="0"/>
              <a:t> statement causes control to transfer to the end of the switch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211877-F899-4D29-81A9-F70ABCD69E0C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 smtClean="0">
                <a:latin typeface="Arial" pitchFamily="34" charset="0"/>
              </a:rPr>
              <a:t>/39</a:t>
            </a:r>
            <a:endParaRPr lang="th-TH" smtClean="0">
              <a:latin typeface="Arial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Example: Read in a day number and output the corresponding day name</a:t>
            </a:r>
            <a:endParaRPr lang="th-TH" sz="2000" smtClean="0"/>
          </a:p>
        </p:txBody>
      </p:sp>
      <p:graphicFrame>
        <p:nvGraphicFramePr>
          <p:cNvPr id="168998" name="Group 38"/>
          <p:cNvGraphicFramePr>
            <a:graphicFrameLocks noGrp="1"/>
          </p:cNvGraphicFramePr>
          <p:nvPr>
            <p:ph idx="1"/>
          </p:nvPr>
        </p:nvGraphicFramePr>
        <p:xfrm>
          <a:off x="1600200" y="1858963"/>
          <a:ext cx="6630988" cy="3779520"/>
        </p:xfrm>
        <a:graphic>
          <a:graphicData uri="http://schemas.openxmlformats.org/drawingml/2006/table">
            <a:tbl>
              <a:tblPr/>
              <a:tblGrid>
                <a:gridCol w="2627313"/>
                <a:gridCol w="4003675"/>
              </a:tblGrid>
              <a:tr h="428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ngsana New" pitchFamily="18" charset="-34"/>
                        </a:rPr>
                        <a:t>day_num</a:t>
                      </a: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ngsana New" pitchFamily="18" charset="-34"/>
                        </a:rPr>
                        <a:t>;</a:t>
                      </a:r>
                      <a:endParaRPr kumimoji="0" lang="th-TH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ngsana New" pitchFamily="18" charset="-34"/>
                        </a:rPr>
                        <a:t>day_name</a:t>
                      </a: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ngsana New" pitchFamily="18" charset="-34"/>
                        </a:rPr>
                        <a:t>;</a:t>
                      </a:r>
                      <a:endParaRPr kumimoji="0" lang="th-TH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Sun</a:t>
                      </a:r>
                      <a:endParaRPr kumimoji="0" lang="th-TH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2</a:t>
                      </a:r>
                      <a:endParaRPr kumimoji="0" lang="th-TH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Monday</a:t>
                      </a:r>
                      <a:endParaRPr kumimoji="0" lang="th-TH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3</a:t>
                      </a:r>
                      <a:endParaRPr kumimoji="0" lang="th-TH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Tuesday</a:t>
                      </a:r>
                      <a:endParaRPr kumimoji="0" lang="th-TH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4</a:t>
                      </a:r>
                      <a:endParaRPr kumimoji="0" lang="th-TH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Wednesday</a:t>
                      </a:r>
                      <a:endParaRPr kumimoji="0" lang="th-TH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5</a:t>
                      </a:r>
                      <a:endParaRPr kumimoji="0" lang="th-TH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Thursday</a:t>
                      </a:r>
                      <a:endParaRPr kumimoji="0" lang="th-TH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6</a:t>
                      </a:r>
                      <a:endParaRPr kumimoji="0" lang="th-TH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Friday</a:t>
                      </a:r>
                      <a:endParaRPr kumimoji="0" lang="th-TH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7</a:t>
                      </a:r>
                      <a:endParaRPr kumimoji="0" lang="th-TH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Saturday</a:t>
                      </a:r>
                      <a:endParaRPr kumimoji="0" lang="th-TH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350</Words>
  <Application>Microsoft Office PowerPoint</Application>
  <PresentationFormat>On-screen Show (4:3)</PresentationFormat>
  <Paragraphs>103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switch Statement</vt:lpstr>
      <vt:lpstr>The switch Statement</vt:lpstr>
      <vt:lpstr>The switch Statement: Syntax</vt:lpstr>
      <vt:lpstr>The switch Statement</vt:lpstr>
      <vt:lpstr>The switch Statement</vt:lpstr>
      <vt:lpstr>The switch Statement</vt:lpstr>
      <vt:lpstr>Example: Read in a day number and output the corresponding day name</vt:lpstr>
    </vt:vector>
  </TitlesOfParts>
  <Company>IT Sligo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switch Statement</dc:title>
  <dc:creator>vkinsella</dc:creator>
  <cp:lastModifiedBy>vkinsella</cp:lastModifiedBy>
  <cp:revision>1</cp:revision>
  <dcterms:created xsi:type="dcterms:W3CDTF">2015-01-28T09:26:51Z</dcterms:created>
  <dcterms:modified xsi:type="dcterms:W3CDTF">2016-01-20T12:47:36Z</dcterms:modified>
</cp:coreProperties>
</file>