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45" r:id="rId1"/>
  </p:sldMasterIdLst>
  <p:notesMasterIdLst>
    <p:notesMasterId r:id="rId17"/>
  </p:notesMasterIdLst>
  <p:handoutMasterIdLst>
    <p:handoutMasterId r:id="rId18"/>
  </p:handoutMasterIdLst>
  <p:sldIdLst>
    <p:sldId id="266" r:id="rId2"/>
    <p:sldId id="340" r:id="rId3"/>
    <p:sldId id="347" r:id="rId4"/>
    <p:sldId id="259" r:id="rId5"/>
    <p:sldId id="348" r:id="rId6"/>
    <p:sldId id="354" r:id="rId7"/>
    <p:sldId id="355" r:id="rId8"/>
    <p:sldId id="356" r:id="rId9"/>
    <p:sldId id="268" r:id="rId10"/>
    <p:sldId id="267" r:id="rId11"/>
    <p:sldId id="353" r:id="rId12"/>
    <p:sldId id="351" r:id="rId13"/>
    <p:sldId id="352" r:id="rId14"/>
    <p:sldId id="349" r:id="rId15"/>
    <p:sldId id="344" r:id="rId1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484"/>
    <a:srgbClr val="6666FF"/>
    <a:srgbClr val="9999FF"/>
    <a:srgbClr val="FFDA3F"/>
    <a:srgbClr val="CC9900"/>
    <a:srgbClr val="F2F7FC"/>
    <a:srgbClr val="EAF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D222C8-A420-434E-94DE-B8F955CF7D5F}">
  <a:tblStyle styleId="{24D222C8-A420-434E-94DE-B8F955CF7D5F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02F77-F1A7-45F9-88C8-3916BDFBDA68}" type="datetimeFigureOut">
              <a:rPr lang="sk-SK" smtClean="0"/>
              <a:t>13. 11. 2018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A09FC-D3B6-4217-BFFF-A638EB4EA3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14660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03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984364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99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152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705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877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87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169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2047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109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7542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637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657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1350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1012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7114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48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734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761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0321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659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22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824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6750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228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499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279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6606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648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641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2F7FC"/>
            </a:gs>
            <a:gs pos="10000">
              <a:schemeClr val="accent1">
                <a:lumMod val="40000"/>
                <a:lumOff val="60000"/>
              </a:schemeClr>
            </a:gs>
            <a:gs pos="24000">
              <a:srgbClr val="EAF2F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987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134585" y="1038609"/>
            <a:ext cx="8709824" cy="32536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73050" lvl="0" indent="-1714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</a:t>
            </a:r>
            <a:r>
              <a:rPr lang="sk-SK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gramovací</a:t>
            </a:r>
            <a:r>
              <a:rPr lang="sk-SK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jazyk Java je navrhnutý pre bezpečné dodávanie aplikácií, ktoré spotrebúvajú minimum systémových prostriedkov, bežia na akejkoľvek softvérovej a hardvérovej platforme a sú dynamicky rozšíriteľné.</a:t>
            </a:r>
          </a:p>
          <a:p>
            <a:pPr marL="273050" lvl="0" indent="-1714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sk-SK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Cieľom bola malá, spoľahlivá, prenositeľná platforma, operujúca v reálnom čase v kontexte heterogénnych, v sieti distribuovaných prostredí.</a:t>
            </a:r>
          </a:p>
          <a:p>
            <a:pPr marL="273050" lvl="0" indent="-1714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sk-SK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 dobe kedy jazyk Java vznikal dominoval jazyk C++. Ale časom narástli </a:t>
            </a:r>
            <a:r>
              <a:rPr lang="sk-SK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potiaže</a:t>
            </a:r>
            <a:r>
              <a:rPr lang="sk-SK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 C++ do bodu, v ktorom mohli byť problémy najlepšie vyriešené vytvorením úplne novej jazykovej platformy.</a:t>
            </a:r>
          </a:p>
          <a:p>
            <a:pPr marL="273050" lvl="0" indent="-1714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sk-SK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Dizajn a architektúra jazyka Java ťažila z mnohých iných jazykov ako Eiffel, </a:t>
            </a:r>
            <a:r>
              <a:rPr lang="sk-SK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SmallTalk</a:t>
            </a:r>
            <a:r>
              <a:rPr lang="sk-SK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sk-SK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Objective</a:t>
            </a:r>
            <a:r>
              <a:rPr lang="sk-SK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C, </a:t>
            </a:r>
            <a:r>
              <a:rPr lang="sk-SK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Cedar</a:t>
            </a:r>
            <a:r>
              <a:rPr lang="sk-SK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sk-SK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Mesa</a:t>
            </a:r>
            <a:r>
              <a:rPr lang="sk-SK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73050" lvl="0" indent="-1714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sk-SK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Výsledkom je jazyková platforma, ktorá sa už ukázala ako ideálna pre vývoj bezpečných, distribuovaných, sieťovo orientovaných webových aplikácií, desktop aplikácií a aplikácií zabudovaných v rôznych hardvéroch.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01600" lvl="0" rtl="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</a:pPr>
            <a:endParaRPr lang="sk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1</a:t>
            </a:fld>
            <a:endParaRPr lang="sk-SK"/>
          </a:p>
        </p:txBody>
      </p:sp>
      <p:sp>
        <p:nvSpPr>
          <p:cNvPr id="5" name="Shape 45"/>
          <p:cNvSpPr txBox="1"/>
          <p:nvPr/>
        </p:nvSpPr>
        <p:spPr>
          <a:xfrm>
            <a:off x="233757" y="419675"/>
            <a:ext cx="8610652" cy="586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CHARAKTERISTIKA JAZYKA SLOVAMI JEHO TVORCOV</a:t>
            </a:r>
            <a:endParaRPr lang="sk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957625" y="1197758"/>
            <a:ext cx="7268221" cy="323352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sk" dirty="0" smtClean="0">
                <a:solidFill>
                  <a:srgbClr val="434343"/>
                </a:solidFill>
              </a:rPr>
              <a:t>Java SE </a:t>
            </a:r>
            <a:r>
              <a:rPr lang="sk" dirty="0">
                <a:solidFill>
                  <a:srgbClr val="434343"/>
                </a:solidFill>
              </a:rPr>
              <a:t>= Java Standard Edition </a:t>
            </a:r>
            <a:r>
              <a:rPr lang="sk" dirty="0" smtClean="0">
                <a:solidFill>
                  <a:srgbClr val="434343"/>
                </a:solidFill>
              </a:rPr>
              <a:t>= </a:t>
            </a:r>
            <a:r>
              <a:rPr lang="en-US" dirty="0" smtClean="0">
                <a:solidFill>
                  <a:srgbClr val="434343"/>
                </a:solidFill>
              </a:rPr>
              <a:t/>
            </a:r>
            <a:br>
              <a:rPr lang="en-US" dirty="0" smtClean="0">
                <a:solidFill>
                  <a:srgbClr val="434343"/>
                </a:solidFill>
              </a:rPr>
            </a:br>
            <a:r>
              <a:rPr lang="sk-SK" dirty="0" smtClean="0">
                <a:solidFill>
                  <a:srgbClr val="434343"/>
                </a:solidFill>
              </a:rPr>
              <a:t>Platforma (knižnice a nástroje) pre vývoj aplikácií</a:t>
            </a:r>
            <a:endParaRPr lang="sk" dirty="0">
              <a:solidFill>
                <a:srgbClr val="434343"/>
              </a:solidFill>
            </a:endParaRPr>
          </a:p>
          <a:p>
            <a:pPr marL="457200" lvl="0" indent="-228600" rtl="0">
              <a:spcBef>
                <a:spcPts val="1000"/>
              </a:spcBef>
              <a:buClr>
                <a:srgbClr val="434343"/>
              </a:buClr>
              <a:buChar char="●"/>
            </a:pPr>
            <a:r>
              <a:rPr lang="sk" dirty="0" smtClean="0">
                <a:solidFill>
                  <a:srgbClr val="434343"/>
                </a:solidFill>
              </a:rPr>
              <a:t>Java EE </a:t>
            </a:r>
            <a:r>
              <a:rPr lang="sk" dirty="0">
                <a:solidFill>
                  <a:srgbClr val="434343"/>
                </a:solidFill>
              </a:rPr>
              <a:t>= Java Enterprise Edition = </a:t>
            </a:r>
            <a:r>
              <a:rPr lang="sk" dirty="0" smtClean="0">
                <a:solidFill>
                  <a:srgbClr val="434343"/>
                </a:solidFill>
              </a:rPr>
              <a:t/>
            </a:r>
            <a:br>
              <a:rPr lang="sk" dirty="0" smtClean="0">
                <a:solidFill>
                  <a:srgbClr val="434343"/>
                </a:solidFill>
              </a:rPr>
            </a:br>
            <a:r>
              <a:rPr lang="sk" dirty="0" smtClean="0">
                <a:solidFill>
                  <a:srgbClr val="434343"/>
                </a:solidFill>
              </a:rPr>
              <a:t>Štandardy pre vývoj enterprise aplikácií</a:t>
            </a:r>
          </a:p>
          <a:p>
            <a:pPr marL="457200" lvl="0" indent="-228600" rtl="0">
              <a:spcBef>
                <a:spcPts val="1000"/>
              </a:spcBef>
              <a:buClr>
                <a:srgbClr val="434343"/>
              </a:buClr>
              <a:buChar char="●"/>
            </a:pPr>
            <a:r>
              <a:rPr lang="sk" dirty="0" smtClean="0">
                <a:solidFill>
                  <a:srgbClr val="434343"/>
                </a:solidFill>
              </a:rPr>
              <a:t>Java ME = Java Micro Edition = prostredie</a:t>
            </a:r>
            <a:br>
              <a:rPr lang="sk" dirty="0" smtClean="0">
                <a:solidFill>
                  <a:srgbClr val="434343"/>
                </a:solidFill>
              </a:rPr>
            </a:br>
            <a:r>
              <a:rPr lang="sk" dirty="0" smtClean="0">
                <a:solidFill>
                  <a:srgbClr val="434343"/>
                </a:solidFill>
              </a:rPr>
              <a:t>pre aplikácie bežiace na embedded zariadeniach</a:t>
            </a:r>
            <a:endParaRPr lang="sk" dirty="0">
              <a:solidFill>
                <a:srgbClr val="434343"/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10</a:t>
            </a:fld>
            <a:endParaRPr lang="sk-SK"/>
          </a:p>
        </p:txBody>
      </p:sp>
      <p:sp>
        <p:nvSpPr>
          <p:cNvPr id="5" name="Shape 45"/>
          <p:cNvSpPr txBox="1"/>
          <p:nvPr/>
        </p:nvSpPr>
        <p:spPr>
          <a:xfrm>
            <a:off x="1269636" y="333455"/>
            <a:ext cx="6644201" cy="528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PRVKY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PLATFORMY</a:t>
            </a:r>
            <a:endParaRPr lang="sk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635" y="1487833"/>
            <a:ext cx="1601202" cy="121328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11</a:t>
            </a:fld>
            <a:endParaRPr lang="sk-SK"/>
          </a:p>
        </p:txBody>
      </p:sp>
      <p:sp>
        <p:nvSpPr>
          <p:cNvPr id="5" name="Shape 45"/>
          <p:cNvSpPr txBox="1"/>
          <p:nvPr/>
        </p:nvSpPr>
        <p:spPr>
          <a:xfrm>
            <a:off x="1269636" y="333455"/>
            <a:ext cx="6644201" cy="528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PRVKY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PLATFORMY</a:t>
            </a:r>
            <a:endParaRPr lang="sk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Zástupný symbol obsahu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57904" y="947227"/>
            <a:ext cx="4467664" cy="373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20667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pPr/>
              <a:t>12</a:t>
            </a:fld>
            <a:endParaRPr lang="sk-SK"/>
          </a:p>
        </p:txBody>
      </p:sp>
      <p:sp>
        <p:nvSpPr>
          <p:cNvPr id="5" name="Shape 45"/>
          <p:cNvSpPr txBox="1"/>
          <p:nvPr/>
        </p:nvSpPr>
        <p:spPr>
          <a:xfrm>
            <a:off x="1269636" y="333455"/>
            <a:ext cx="6644201" cy="528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sk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HISTÓRIA A VERZIE JAZYKA JAVA</a:t>
            </a:r>
          </a:p>
        </p:txBody>
      </p:sp>
      <p:pic>
        <p:nvPicPr>
          <p:cNvPr id="9" name="Zástupný symbol obsahu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50275" y="968297"/>
            <a:ext cx="4482922" cy="369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63346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pPr/>
              <a:t>13</a:t>
            </a:fld>
            <a:endParaRPr lang="sk-SK"/>
          </a:p>
        </p:txBody>
      </p:sp>
      <p:sp>
        <p:nvSpPr>
          <p:cNvPr id="5" name="Shape 45"/>
          <p:cNvSpPr txBox="1"/>
          <p:nvPr/>
        </p:nvSpPr>
        <p:spPr>
          <a:xfrm>
            <a:off x="1269636" y="333455"/>
            <a:ext cx="6644201" cy="528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sk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HISTÓRIA A VERZIE JAZYKA JAVA</a:t>
            </a:r>
          </a:p>
        </p:txBody>
      </p:sp>
      <p:pic>
        <p:nvPicPr>
          <p:cNvPr id="8" name="Zástupný symbol obsahu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20654" y="1370013"/>
            <a:ext cx="3902691" cy="32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50351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1411358" y="1022222"/>
            <a:ext cx="6450000" cy="37450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14300" lvl="0">
              <a:spcBef>
                <a:spcPts val="1000"/>
              </a:spcBef>
              <a:buClr>
                <a:schemeClr val="dk2"/>
              </a:buClr>
              <a:buSzPct val="100000"/>
            </a:pPr>
            <a:r>
              <a:rPr lang="sk" sz="1800" dirty="0" smtClean="0">
                <a:solidFill>
                  <a:schemeClr val="accent6">
                    <a:lumMod val="75000"/>
                  </a:schemeClr>
                </a:solidFill>
              </a:rPr>
              <a:t>Nové </a:t>
            </a:r>
            <a:r>
              <a:rPr lang="sk" sz="1800" dirty="0">
                <a:solidFill>
                  <a:schemeClr val="accent6">
                    <a:lumMod val="75000"/>
                  </a:schemeClr>
                </a:solidFill>
              </a:rPr>
              <a:t>verzie sú </a:t>
            </a:r>
            <a:r>
              <a:rPr lang="sk" sz="1800" b="1" dirty="0">
                <a:solidFill>
                  <a:schemeClr val="accent6">
                    <a:lumMod val="75000"/>
                  </a:schemeClr>
                </a:solidFill>
              </a:rPr>
              <a:t>spätne</a:t>
            </a:r>
            <a:r>
              <a:rPr lang="sk" sz="1800" dirty="0">
                <a:solidFill>
                  <a:schemeClr val="accent6">
                    <a:lumMod val="75000"/>
                  </a:schemeClr>
                </a:solidFill>
              </a:rPr>
              <a:t> kompatibilné = program vytvorený napr. vo verzii 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sk" sz="1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sk" sz="1800" dirty="0">
                <a:solidFill>
                  <a:schemeClr val="accent6">
                    <a:lumMod val="75000"/>
                  </a:schemeClr>
                </a:solidFill>
              </a:rPr>
              <a:t>bude </a:t>
            </a:r>
            <a:r>
              <a:rPr lang="sk-SK" sz="1800" dirty="0" smtClean="0">
                <a:solidFill>
                  <a:schemeClr val="accent6">
                    <a:lumMod val="75000"/>
                  </a:schemeClr>
                </a:solidFill>
              </a:rPr>
              <a:t>možné spustiť s novšími verziami Java Runtime Environment</a:t>
            </a:r>
            <a:endParaRPr lang="sk" sz="1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114300">
              <a:spcBef>
                <a:spcPts val="1000"/>
              </a:spcBef>
              <a:buClr>
                <a:schemeClr val="dk2"/>
              </a:buClr>
              <a:buSzPct val="100000"/>
            </a:pPr>
            <a:r>
              <a:rPr lang="sk" sz="1800" dirty="0">
                <a:solidFill>
                  <a:schemeClr val="accent6">
                    <a:lumMod val="75000"/>
                  </a:schemeClr>
                </a:solidFill>
              </a:rPr>
              <a:t>Pozor, naopak to neplatí, program vytvorený vo verzii </a:t>
            </a:r>
            <a:r>
              <a:rPr lang="sk" sz="1800" dirty="0" smtClean="0">
                <a:solidFill>
                  <a:schemeClr val="accent6">
                    <a:lumMod val="75000"/>
                  </a:schemeClr>
                </a:solidFill>
              </a:rPr>
              <a:t>10 nemusí byť možné spustiť so staršími verziami Java Runtime Environment</a:t>
            </a:r>
            <a:endParaRPr lang="sk" dirty="0">
              <a:solidFill>
                <a:schemeClr val="accent6"/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14</a:t>
            </a:fld>
            <a:endParaRPr lang="sk-SK"/>
          </a:p>
        </p:txBody>
      </p:sp>
      <p:sp>
        <p:nvSpPr>
          <p:cNvPr id="5" name="Shape 45"/>
          <p:cNvSpPr txBox="1"/>
          <p:nvPr/>
        </p:nvSpPr>
        <p:spPr>
          <a:xfrm>
            <a:off x="1269636" y="333455"/>
            <a:ext cx="6644201" cy="528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sk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HISTÓRIA A VERZIE JAZYKA JAVA</a:t>
            </a:r>
          </a:p>
        </p:txBody>
      </p:sp>
    </p:spTree>
    <p:extLst>
      <p:ext uri="{BB962C8B-B14F-4D97-AF65-F5344CB8AC3E}">
        <p14:creationId xmlns:p14="http://schemas.microsoft.com/office/powerpoint/2010/main" val="4137369327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15</a:t>
            </a:fld>
            <a:endParaRPr lang="sk-SK"/>
          </a:p>
        </p:txBody>
      </p:sp>
      <p:sp>
        <p:nvSpPr>
          <p:cNvPr id="5" name="Shape 45"/>
          <p:cNvSpPr txBox="1"/>
          <p:nvPr/>
        </p:nvSpPr>
        <p:spPr>
          <a:xfrm>
            <a:off x="233757" y="419675"/>
            <a:ext cx="8610652" cy="586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sk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HISTÓRIA A VERZIE JAZYKA JAVA</a:t>
            </a:r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86" y="1903263"/>
            <a:ext cx="8705394" cy="213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255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3"/>
          <p:cNvSpPr>
            <a:spLocks noGrp="1"/>
          </p:cNvSpPr>
          <p:nvPr>
            <p:ph type="title"/>
          </p:nvPr>
        </p:nvSpPr>
        <p:spPr>
          <a:xfrm>
            <a:off x="147387" y="577874"/>
            <a:ext cx="7886700" cy="994172"/>
          </a:xfrm>
        </p:spPr>
        <p:txBody>
          <a:bodyPr>
            <a:normAutofit/>
          </a:bodyPr>
          <a:lstStyle/>
          <a:p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11/2018 - </a:t>
            </a:r>
            <a:r>
              <a:rPr lang="sk-SK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https</a:t>
            </a:r>
            <a:r>
              <a:rPr lang="sk-SK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://</a:t>
            </a:r>
            <a:r>
              <a:rPr lang="sk-SK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www.tiobe.com</a:t>
            </a:r>
            <a:r>
              <a:rPr lang="sk-SK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sk-SK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tiobe</a:t>
            </a:r>
            <a:r>
              <a:rPr lang="sk-SK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-index</a:t>
            </a:r>
            <a:endParaRPr lang="sk-SK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Zástupný symbol obsahu 1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3641" y="1258159"/>
            <a:ext cx="7150883" cy="3646026"/>
          </a:xfrm>
          <a:prstGeom prst="rect">
            <a:avLst/>
          </a:prstGeom>
        </p:spPr>
      </p:pic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pPr/>
              <a:t>2</a:t>
            </a:fld>
            <a:endParaRPr lang="sk-SK"/>
          </a:p>
        </p:txBody>
      </p:sp>
      <p:sp>
        <p:nvSpPr>
          <p:cNvPr id="5" name="Shape 45"/>
          <p:cNvSpPr txBox="1"/>
          <p:nvPr/>
        </p:nvSpPr>
        <p:spPr>
          <a:xfrm>
            <a:off x="233757" y="419675"/>
            <a:ext cx="8610652" cy="586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POPULARITA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JAZYKA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JAVA</a:t>
            </a:r>
            <a:endParaRPr lang="sk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9660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pPr/>
              <a:t>3</a:t>
            </a:fld>
            <a:endParaRPr lang="sk-SK"/>
          </a:p>
        </p:txBody>
      </p:sp>
      <p:sp>
        <p:nvSpPr>
          <p:cNvPr id="5" name="Shape 45"/>
          <p:cNvSpPr txBox="1"/>
          <p:nvPr/>
        </p:nvSpPr>
        <p:spPr>
          <a:xfrm>
            <a:off x="233757" y="419675"/>
            <a:ext cx="8610652" cy="586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PRIESKUM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PLATOV</a:t>
            </a:r>
            <a:endParaRPr lang="sk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551191" y="1006499"/>
            <a:ext cx="41390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www.platy.sk</a:t>
            </a:r>
          </a:p>
          <a:p>
            <a:r>
              <a:rPr lang="sk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 programátor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sk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Lokalita Bratislava</a:t>
            </a:r>
          </a:p>
        </p:txBody>
      </p:sp>
      <p:pic>
        <p:nvPicPr>
          <p:cNvPr id="16" name="Shape 25"/>
          <p:cNvPicPr preferRelativeResize="0">
            <a:picLocks noGrp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701" y="2020561"/>
            <a:ext cx="5314764" cy="262676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bdĺžnik 16"/>
          <p:cNvSpPr/>
          <p:nvPr/>
        </p:nvSpPr>
        <p:spPr>
          <a:xfrm>
            <a:off x="5057570" y="1590475"/>
            <a:ext cx="2138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Prieskum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z: 2015</a:t>
            </a:r>
            <a:endParaRPr lang="sk" sz="16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3130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201" y="1781599"/>
            <a:ext cx="5640074" cy="298566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4</a:t>
            </a:fld>
            <a:endParaRPr lang="sk-SK"/>
          </a:p>
        </p:txBody>
      </p:sp>
      <p:sp>
        <p:nvSpPr>
          <p:cNvPr id="5" name="Shape 45"/>
          <p:cNvSpPr txBox="1"/>
          <p:nvPr/>
        </p:nvSpPr>
        <p:spPr>
          <a:xfrm>
            <a:off x="2480717" y="419675"/>
            <a:ext cx="4075043" cy="586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ct val="45833"/>
            </a:pP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PRIESKUM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PLATOV</a:t>
            </a:r>
            <a:endParaRPr lang="sk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5199380" y="1394561"/>
            <a:ext cx="2138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Prieskum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z: 2015</a:t>
            </a:r>
            <a:endParaRPr lang="sk" sz="16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pPr/>
              <a:t>5</a:t>
            </a:fld>
            <a:endParaRPr lang="sk-SK"/>
          </a:p>
        </p:txBody>
      </p:sp>
      <p:sp>
        <p:nvSpPr>
          <p:cNvPr id="5" name="Shape 45"/>
          <p:cNvSpPr txBox="1"/>
          <p:nvPr/>
        </p:nvSpPr>
        <p:spPr>
          <a:xfrm>
            <a:off x="233757" y="419675"/>
            <a:ext cx="8610652" cy="586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PRIESKUM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PLATOV</a:t>
            </a:r>
            <a:endParaRPr lang="sk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Zástupný symbol obsahu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97345" y="2079981"/>
            <a:ext cx="3818005" cy="2526394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14" y="2084452"/>
            <a:ext cx="3600692" cy="2521923"/>
          </a:xfrm>
          <a:prstGeom prst="rect">
            <a:avLst/>
          </a:prstGeom>
        </p:spPr>
      </p:pic>
      <p:sp>
        <p:nvSpPr>
          <p:cNvPr id="12" name="Obdĺžnik 11"/>
          <p:cNvSpPr/>
          <p:nvPr/>
        </p:nvSpPr>
        <p:spPr>
          <a:xfrm>
            <a:off x="551191" y="1006499"/>
            <a:ext cx="41390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www.platy.sk</a:t>
            </a:r>
          </a:p>
          <a:p>
            <a:r>
              <a:rPr lang="sk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 programátor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sk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Lokalita Bratislava</a:t>
            </a:r>
          </a:p>
        </p:txBody>
      </p:sp>
      <p:sp>
        <p:nvSpPr>
          <p:cNvPr id="7" name="Obdĺžnik 6"/>
          <p:cNvSpPr/>
          <p:nvPr/>
        </p:nvSpPr>
        <p:spPr>
          <a:xfrm>
            <a:off x="3446619" y="1668219"/>
            <a:ext cx="2138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Prieskum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z: 11/2018</a:t>
            </a:r>
            <a:endParaRPr lang="sk" sz="16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680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6</a:t>
            </a:fld>
            <a:endParaRPr lang="sk-SK"/>
          </a:p>
        </p:txBody>
      </p:sp>
      <p:sp>
        <p:nvSpPr>
          <p:cNvPr id="5" name="Shape 45"/>
          <p:cNvSpPr txBox="1"/>
          <p:nvPr/>
        </p:nvSpPr>
        <p:spPr>
          <a:xfrm>
            <a:off x="233757" y="419675"/>
            <a:ext cx="8610652" cy="586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 </a:t>
            </a:r>
            <a:r>
              <a:rPr lang="sk-S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Kvalifikácia programátorov</a:t>
            </a:r>
            <a:endParaRPr lang="sk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929" y="1006499"/>
            <a:ext cx="5106182" cy="392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329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7</a:t>
            </a:fld>
            <a:endParaRPr lang="sk-SK"/>
          </a:p>
        </p:txBody>
      </p:sp>
      <p:sp>
        <p:nvSpPr>
          <p:cNvPr id="5" name="Shape 45"/>
          <p:cNvSpPr txBox="1"/>
          <p:nvPr/>
        </p:nvSpPr>
        <p:spPr>
          <a:xfrm>
            <a:off x="233757" y="419675"/>
            <a:ext cx="8610652" cy="586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 </a:t>
            </a:r>
            <a:r>
              <a:rPr lang="sk-S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Dopyt</a:t>
            </a:r>
            <a:endParaRPr lang="sk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40" y="1006499"/>
            <a:ext cx="7797685" cy="353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349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8</a:t>
            </a:fld>
            <a:endParaRPr lang="sk-SK"/>
          </a:p>
        </p:txBody>
      </p:sp>
      <p:sp>
        <p:nvSpPr>
          <p:cNvPr id="5" name="Shape 45"/>
          <p:cNvSpPr txBox="1"/>
          <p:nvPr/>
        </p:nvSpPr>
        <p:spPr>
          <a:xfrm>
            <a:off x="233757" y="419675"/>
            <a:ext cx="8610652" cy="586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 </a:t>
            </a:r>
            <a:r>
              <a:rPr lang="sk-S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Dopyt 8/2017</a:t>
            </a:r>
            <a:endParaRPr lang="sk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324" y="1006499"/>
            <a:ext cx="2717518" cy="385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311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1707387" y="1131488"/>
            <a:ext cx="6450000" cy="32453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buClr>
                <a:srgbClr val="BB0000"/>
              </a:buClr>
              <a:buSzPct val="100000"/>
              <a:buChar char="●"/>
            </a:pPr>
            <a:r>
              <a:rPr lang="sk" sz="2400" dirty="0" smtClean="0">
                <a:solidFill>
                  <a:srgbClr val="C00000"/>
                </a:solidFill>
              </a:rPr>
              <a:t>Ovládať </a:t>
            </a:r>
            <a:r>
              <a:rPr lang="sk" sz="2400" dirty="0">
                <a:solidFill>
                  <a:srgbClr val="C00000"/>
                </a:solidFill>
              </a:rPr>
              <a:t>programovací jazyk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BB0000"/>
              </a:buClr>
              <a:buSzPct val="100000"/>
              <a:buChar char="●"/>
            </a:pPr>
            <a:r>
              <a:rPr lang="sk" sz="2400" dirty="0">
                <a:solidFill>
                  <a:srgbClr val="C00000"/>
                </a:solidFill>
              </a:rPr>
              <a:t>Schopnosť riešiť úlohy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sk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Ovládať súvisiace technológie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sk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Schopnosť analyzovať problém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sk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Vedieť komunikovať so zákazníkom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●"/>
            </a:pPr>
            <a:r>
              <a:rPr lang="sk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Vedieť komunikovať v tíme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sk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Cudzí jazyk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sk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Schopnosť učiť sa</a:t>
            </a: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9</a:t>
            </a:fld>
            <a:endParaRPr lang="sk-SK"/>
          </a:p>
        </p:txBody>
      </p:sp>
      <p:sp>
        <p:nvSpPr>
          <p:cNvPr id="4" name="Shape 45"/>
          <p:cNvSpPr txBox="1"/>
          <p:nvPr/>
        </p:nvSpPr>
        <p:spPr>
          <a:xfrm>
            <a:off x="1269636" y="333455"/>
            <a:ext cx="6644201" cy="528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sk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ČO POŽADUJÚ ZAMESTNÁVATELIA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</TotalTime>
  <Words>310</Words>
  <Application>Microsoft Office PowerPoint</Application>
  <PresentationFormat>Prezentácia na obrazovke (16:9)</PresentationFormat>
  <Paragraphs>58</Paragraphs>
  <Slides>15</Slides>
  <Notes>15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Motív Office</vt:lpstr>
      <vt:lpstr>Prezentácia programu PowerPoint</vt:lpstr>
      <vt:lpstr>11/2018 - https://www.tiobe.com/tiobe-index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mla</dc:creator>
  <cp:lastModifiedBy>mla</cp:lastModifiedBy>
  <cp:revision>98</cp:revision>
  <dcterms:modified xsi:type="dcterms:W3CDTF">2018-11-13T14:14:17Z</dcterms:modified>
</cp:coreProperties>
</file>