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45" r:id="rId1"/>
  </p:sldMasterIdLst>
  <p:notesMasterIdLst>
    <p:notesMasterId r:id="rId20"/>
  </p:notesMasterIdLst>
  <p:handoutMasterIdLst>
    <p:handoutMasterId r:id="rId21"/>
  </p:handoutMasterIdLst>
  <p:sldIdLst>
    <p:sldId id="382" r:id="rId2"/>
    <p:sldId id="383" r:id="rId3"/>
    <p:sldId id="363" r:id="rId4"/>
    <p:sldId id="364" r:id="rId5"/>
    <p:sldId id="365" r:id="rId6"/>
    <p:sldId id="384" r:id="rId7"/>
    <p:sldId id="397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484"/>
    <a:srgbClr val="6666FF"/>
    <a:srgbClr val="9999FF"/>
    <a:srgbClr val="FFDA3F"/>
    <a:srgbClr val="CC9900"/>
    <a:srgbClr val="F2F7FC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D222C8-A420-434E-94DE-B8F955CF7D5F}">
  <a:tblStyle styleId="{24D222C8-A420-434E-94DE-B8F955CF7D5F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02F77-F1A7-45F9-88C8-3916BDFBDA68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A09FC-D3B6-4217-BFFF-A638EB4EA3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14660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84364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619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2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938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497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332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798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32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485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918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75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917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41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33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979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929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52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12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42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73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76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032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65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22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82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75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22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499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79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606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648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641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2F7FC"/>
            </a:gs>
            <a:gs pos="10000">
              <a:schemeClr val="accent1">
                <a:lumMod val="40000"/>
                <a:lumOff val="60000"/>
              </a:schemeClr>
            </a:gs>
            <a:gs pos="24000">
              <a:srgbClr val="EAF2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87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CERTIFIKAČNÝ PROGRAM PRE JAVA VÝVOJÁROV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207" y="1449442"/>
            <a:ext cx="6461752" cy="33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128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559165" y="1048008"/>
            <a:ext cx="7828317" cy="39865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output of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program?</a:t>
            </a:r>
          </a:p>
          <a:p>
            <a:pPr lvl="0"/>
            <a:endParaRPr lang="sk-SK" sz="1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SC2 </a:t>
            </a:r>
            <a:r>
              <a:rPr lang="sk-SK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k-SK" sz="1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sk-SK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k-SK" sz="1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SC2 s = new SC2();</a:t>
            </a:r>
          </a:p>
          <a:p>
            <a:pPr lvl="0"/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s.start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/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0"/>
            <a:r>
              <a:rPr lang="sk-SK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sk-SK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k-SK" sz="1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3;</a:t>
            </a:r>
          </a:p>
          <a:p>
            <a:pPr lvl="0"/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4;</a:t>
            </a:r>
          </a:p>
          <a:p>
            <a:pPr lvl="0"/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" + 7 + 2 + " ");</a:t>
            </a:r>
          </a:p>
          <a:p>
            <a:pPr lvl="0"/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+ b);</a:t>
            </a:r>
          </a:p>
          <a:p>
            <a:pPr lvl="0"/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" + a + b + " ");</a:t>
            </a:r>
          </a:p>
          <a:p>
            <a:pPr lvl="0"/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 a + b + " ");</a:t>
            </a:r>
          </a:p>
          <a:p>
            <a:pPr lvl="0"/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+ b +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lvl="0"/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0"/>
            <a:r>
              <a:rPr lang="sk-SK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sk-SK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/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lvl="0"/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0"/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sk-SK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sk-SK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	</a:t>
            </a:r>
            <a:r>
              <a:rPr lang="sk-SK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 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7 7 </a:t>
            </a:r>
            <a:r>
              <a:rPr lang="sk-SK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 7foo</a:t>
            </a:r>
          </a:p>
          <a:p>
            <a:pPr lvl="0"/>
            <a:r>
              <a:rPr lang="sk-SK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	</a:t>
            </a:r>
            <a:r>
              <a:rPr lang="sk-SK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72 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 34 foo34 34foo</a:t>
            </a:r>
          </a:p>
          <a:p>
            <a:pPr lvl="0"/>
            <a:r>
              <a:rPr lang="sk-SK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	</a:t>
            </a:r>
            <a:r>
              <a:rPr lang="sk-SK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 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7 foo34 34foo</a:t>
            </a:r>
          </a:p>
          <a:p>
            <a:pPr lvl="0"/>
            <a:r>
              <a:rPr lang="sk-SK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	</a:t>
            </a:r>
            <a:r>
              <a:rPr lang="sk-SK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72 </a:t>
            </a:r>
            <a:r>
              <a:rPr lang="sk-SK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34 foo34 7foo</a:t>
            </a:r>
            <a:endParaRPr sz="1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10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PRÍKLAD 2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058100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927557"/>
            <a:ext cx="9144000" cy="3920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 the scope of variables</a:t>
            </a:r>
            <a:r>
              <a:rPr lang="sk-SK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(Definujte rozsah platnosti – životnosť – premenných)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11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OKRUHY T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ÉM PRE OCA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hape 81"/>
          <p:cNvSpPr txBox="1"/>
          <p:nvPr/>
        </p:nvSpPr>
        <p:spPr>
          <a:xfrm>
            <a:off x="0" y="1309106"/>
            <a:ext cx="9144000" cy="3539187"/>
          </a:xfrm>
          <a:prstGeom prst="rect">
            <a:avLst/>
          </a:prstGeom>
          <a:solidFill>
            <a:srgbClr val="F2F7FC"/>
          </a:solidFill>
          <a:ln>
            <a:noFill/>
          </a:ln>
        </p:spPr>
        <p:txBody>
          <a:bodyPr lIns="91425" tIns="91425" rIns="91425" bIns="91425" numCol="2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{</a:t>
            </a:r>
          </a:p>
          <a:p>
            <a:pPr lvl="0">
              <a:lnSpc>
                <a:spcPct val="120000"/>
              </a:lnSpc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34;</a:t>
            </a:r>
          </a:p>
          <a:p>
            <a:pPr lvl="0">
              <a:lnSpc>
                <a:spcPct val="120000"/>
              </a:lnSpc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20;</a:t>
            </a:r>
          </a:p>
          <a:p>
            <a:pPr lvl="0">
              <a:lnSpc>
                <a:spcPct val="120000"/>
              </a:lnSpc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b = 15;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= 12; }</a:t>
            </a:r>
            <a:endParaRPr lang="sk-SK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20000"/>
              </a:lnSpc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b += 5; 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 = 10; }</a:t>
            </a:r>
          </a:p>
          <a:p>
            <a:pPr lvl="0">
              <a:lnSpc>
                <a:spcPct val="120000"/>
              </a:lnSpc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= 5;</a:t>
            </a:r>
          </a:p>
          <a:p>
            <a:pPr lvl="0">
              <a:lnSpc>
                <a:spcPct val="120000"/>
              </a:lnSpc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0; z &lt; 3; z++) ;</a:t>
            </a:r>
          </a:p>
          <a:p>
            <a:pPr lvl="0">
              <a:lnSpc>
                <a:spcPct val="120000"/>
              </a:lnSpc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sk-SK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20000"/>
              </a:lnSpc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>
              <a:lnSpc>
                <a:spcPct val="120000"/>
              </a:lnSpc>
            </a:pP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20000"/>
              </a:lnSpc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a) Ktorá premenná má najväčší rozsah platnosti (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scope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)?</a:t>
            </a:r>
          </a:p>
          <a:p>
            <a:pPr lvl="0">
              <a:lnSpc>
                <a:spcPct val="120000"/>
              </a:lnSpc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A. a      B. b      C. c            D. d</a:t>
            </a:r>
          </a:p>
          <a:p>
            <a:pPr marL="228600" lvl="0" indent="-228600">
              <a:lnSpc>
                <a:spcPct val="120000"/>
              </a:lnSpc>
              <a:buAutoNum type="alphaUcPeriod"/>
            </a:pPr>
            <a:endParaRPr lang="sk-SK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lvl="0">
              <a:lnSpc>
                <a:spcPct val="120000"/>
              </a:lnSpc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b) Ktorá premenná/é má </a:t>
            </a:r>
            <a:r>
              <a:rPr lang="sk-SK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instance</a:t>
            </a:r>
            <a:r>
              <a:rPr lang="sk-SK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</a:t>
            </a:r>
            <a:r>
              <a:rPr lang="sk-SK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scope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?</a:t>
            </a:r>
            <a:endParaRPr lang="sk-SK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lvl="0">
              <a:lnSpc>
                <a:spcPct val="120000"/>
              </a:lnSpc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A. a      B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. b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   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C.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b, c, d      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D.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c, d, e</a:t>
            </a:r>
          </a:p>
          <a:p>
            <a:pPr marL="228600" lvl="0" indent="-228600">
              <a:lnSpc>
                <a:spcPct val="120000"/>
              </a:lnSpc>
              <a:buAutoNum type="alphaUcPeriod"/>
            </a:pPr>
            <a:endParaRPr lang="sk-SK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lvl="0">
              <a:lnSpc>
                <a:spcPct val="120000"/>
              </a:lnSpc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c) Ktorá premenná/é 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má </a:t>
            </a:r>
            <a:r>
              <a:rPr lang="sk-SK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local</a:t>
            </a:r>
            <a:r>
              <a:rPr lang="sk-SK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</a:t>
            </a:r>
            <a:r>
              <a:rPr lang="sk-SK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scope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?</a:t>
            </a:r>
            <a:endParaRPr lang="sk-SK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lvl="0">
              <a:lnSpc>
                <a:spcPct val="120000"/>
              </a:lnSpc>
            </a:pP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A.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a, b   B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.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b, c  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.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b, c, d, e   D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.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c, d, e, z</a:t>
            </a:r>
            <a:endParaRPr lang="e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lvl="0">
              <a:lnSpc>
                <a:spcPct val="120000"/>
              </a:lnSpc>
            </a:pPr>
            <a:endParaRPr lang="e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lvl="0">
              <a:lnSpc>
                <a:spcPct val="120000"/>
              </a:lnSpc>
            </a:pPr>
            <a:endParaRPr lang="e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448238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927557"/>
            <a:ext cx="9144000" cy="3920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 the structure of a Java class</a:t>
            </a:r>
            <a:r>
              <a:rPr lang="sk-SK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(Definujte štruktúru triedy)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12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OKRUHY T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ÉM PRE OCA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hape 81"/>
          <p:cNvSpPr txBox="1"/>
          <p:nvPr/>
        </p:nvSpPr>
        <p:spPr>
          <a:xfrm>
            <a:off x="0" y="1420428"/>
            <a:ext cx="9144000" cy="3281052"/>
          </a:xfrm>
          <a:prstGeom prst="rect">
            <a:avLst/>
          </a:prstGeom>
          <a:solidFill>
            <a:srgbClr val="F2F7FC"/>
          </a:solidFill>
          <a:ln>
            <a:noFill/>
          </a:ln>
        </p:spPr>
        <p:txBody>
          <a:bodyPr lIns="91425" tIns="91425" rIns="91425" bIns="91425" numCol="2" anchor="t" anchorCtr="0">
            <a:noAutofit/>
          </a:bodyPr>
          <a:lstStyle/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rivate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spustenieProgramu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a = 50; }</a:t>
            </a:r>
          </a:p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spustenieProgramu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T()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spustenieProgramu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{ 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f;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Abeceda {A, B, C, D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}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lvl="0">
              <a:lnSpc>
                <a:spcPct val="12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lvl="0"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íklad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uvádza všetky možné členy triedy, zhora: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in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štančná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premenná;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statick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á premenná triedy; inštančný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inicializačný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blok; statický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inicializačný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blok; konštruktor; inštančná metóda; vnorená trieda; vnorený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enum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.</a:t>
            </a:r>
            <a:endParaRPr lang="sk-SK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lvl="0">
              <a:lnSpc>
                <a:spcPct val="120000"/>
              </a:lnSpc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Statická môže byť aj metóda, vnorená trieda a vnorený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enum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.</a:t>
            </a:r>
            <a:endParaRPr lang="e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lvl="0">
              <a:lnSpc>
                <a:spcPct val="120000"/>
              </a:lnSpc>
            </a:pPr>
            <a:endParaRPr lang="e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7001048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927557"/>
            <a:ext cx="9144000" cy="4215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executable Java applications with a main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</a:t>
            </a:r>
            <a:r>
              <a:rPr lang="sk-SK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including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Import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 Java packages to make them accessible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</a:p>
          <a:p>
            <a:pPr lvl="0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Apply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encapsulation principles to a class and to a class members</a:t>
            </a:r>
          </a:p>
          <a:p>
            <a:pPr lvl="0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Declare and initialize variables (including casting of primitive data types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0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Differentiate between object reference variables and primitive variables</a:t>
            </a:r>
          </a:p>
          <a:p>
            <a:pPr lvl="0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Know how to read or write to object fields</a:t>
            </a:r>
          </a:p>
          <a:p>
            <a:pPr lvl="0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13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OKRUHY </a:t>
            </a: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ÉM PRE OCA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34147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949328"/>
            <a:ext cx="9144000" cy="41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an Object's Lifecycle (creation, "dereference by reassignment" and garbage collection)</a:t>
            </a:r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 code that uses wrapper classes such as Boolean, Double, and Integer</a:t>
            </a:r>
          </a:p>
          <a:p>
            <a:pPr lvl="0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operators including parentheses to override operator precedence</a:t>
            </a:r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equality between Strings and other objects using == and equals ()</a:t>
            </a:r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if and if/else and ternary constructs</a:t>
            </a:r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a switch statement</a:t>
            </a:r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14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OKRUHY </a:t>
            </a: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ÉM PRE OCA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70528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927557"/>
            <a:ext cx="9144000" cy="4215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Declare, instantiate, initialize and use one-dimensional and multi-dimensional array</a:t>
            </a:r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and use for loops including the enhanced for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loop</a:t>
            </a:r>
          </a:p>
          <a:p>
            <a:pPr lvl="0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and use </a:t>
            </a:r>
            <a:r>
              <a:rPr lang="sk-SK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while</a:t>
            </a:r>
            <a:r>
              <a:rPr lang="sk-SK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do/while loops</a:t>
            </a:r>
            <a:r>
              <a:rPr lang="sk-SK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sk-SK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</a:t>
            </a:r>
            <a:r>
              <a:rPr lang="sk-SK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break and continue</a:t>
            </a:r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methods with arguments and return values including overloaded methods</a:t>
            </a:r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 the static keyword to methods and fields</a:t>
            </a:r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and overload constructors</a:t>
            </a:r>
            <a:r>
              <a:rPr lang="sk-SK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including impact on default constructors</a:t>
            </a:r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15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OKRUHY </a:t>
            </a: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ÉM PRE OCA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18057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927557"/>
            <a:ext cx="9144000" cy="4215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 the effect upon object references and primitive values when they are passed into methods that change the values</a:t>
            </a:r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Describe inheritance and its benefits</a:t>
            </a:r>
          </a:p>
          <a:p>
            <a:pPr lvl="0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 code that demonstrates the use of polymorphism</a:t>
            </a:r>
            <a:r>
              <a:rPr lang="sk-SK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including overriding and object type versus reference type</a:t>
            </a:r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casting is necessary</a:t>
            </a:r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super and this to access objects and constructors</a:t>
            </a:r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abstract classes and interfaces</a:t>
            </a:r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16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OKRUHY </a:t>
            </a: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ÉM PRE OCA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870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927557"/>
            <a:ext cx="9144000" cy="4215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Differentiate among checked exceptions, unchecked exceptions, and Errors</a:t>
            </a:r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try-catch block and determine how exceptions alter normal program flow</a:t>
            </a:r>
          </a:p>
          <a:p>
            <a:pPr lvl="0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Describe the advantages of Exception handling</a:t>
            </a:r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and invoke a method that throws an exception</a:t>
            </a:r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Recognize common exception classes (such as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NullPointerException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ArithmeticExcpetion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ArrayIndexOutOfBoundsException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ClassCastException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Manipulate data using the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StringBuilder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 and its methods</a:t>
            </a:r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17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OKRUHY </a:t>
            </a: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ÉM PRE OCA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81983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927557"/>
            <a:ext cx="9144000" cy="4215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Creating and manipulating Strings</a:t>
            </a:r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sk-SK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and manipulate calendar data using classes from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java.time.LocalDateTime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java.time.LocalDate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java.time.LocalTime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java.time.format.DateTimeFormatter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java.time.Period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Declare and use an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ArrayList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given type</a:t>
            </a:r>
          </a:p>
          <a:p>
            <a:pPr lvl="0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Write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simple Lambda expression that consumes a Lambda Predicate expression</a:t>
            </a:r>
          </a:p>
          <a:p>
            <a:pPr lvl="0"/>
            <a:endParaRPr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18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OKRUHY </a:t>
            </a: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ÉM PRE OCA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206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2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VÝHODY CERTIFIKAČNÉHO PROGRAMU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37" y="1038234"/>
            <a:ext cx="3155092" cy="36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172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3</a:t>
            </a:fld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956" y="1000768"/>
            <a:ext cx="5700254" cy="3772227"/>
          </a:xfrm>
          <a:prstGeom prst="rect">
            <a:avLst/>
          </a:prstGeom>
        </p:spPr>
      </p:pic>
      <p:sp>
        <p:nvSpPr>
          <p:cNvPr id="8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ORACLE JAVA </a:t>
            </a:r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CERTIFIKÁCIA</a:t>
            </a:r>
          </a:p>
        </p:txBody>
      </p:sp>
    </p:spTree>
    <p:extLst>
      <p:ext uri="{BB962C8B-B14F-4D97-AF65-F5344CB8AC3E}">
        <p14:creationId xmlns:p14="http://schemas.microsoft.com/office/powerpoint/2010/main" val="33887635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4</a:t>
            </a:fld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94" y="1006499"/>
            <a:ext cx="3842098" cy="3937357"/>
          </a:xfrm>
          <a:prstGeom prst="rect">
            <a:avLst/>
          </a:prstGeom>
        </p:spPr>
      </p:pic>
      <p:sp>
        <p:nvSpPr>
          <p:cNvPr id="8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ORACLE JAVA </a:t>
            </a:r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CERTIFIKÁCIA</a:t>
            </a:r>
          </a:p>
        </p:txBody>
      </p:sp>
    </p:spTree>
    <p:extLst>
      <p:ext uri="{BB962C8B-B14F-4D97-AF65-F5344CB8AC3E}">
        <p14:creationId xmlns:p14="http://schemas.microsoft.com/office/powerpoint/2010/main" val="19582142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5</a:t>
            </a:fld>
            <a:endParaRPr lang="sk-SK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395" y="1006499"/>
            <a:ext cx="4119376" cy="3638782"/>
          </a:xfrm>
          <a:prstGeom prst="rect">
            <a:avLst/>
          </a:prstGeom>
        </p:spPr>
      </p:pic>
      <p:sp>
        <p:nvSpPr>
          <p:cNvPr id="7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ORACLE JAVA </a:t>
            </a:r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CERTIFIKÁCIA</a:t>
            </a:r>
          </a:p>
        </p:txBody>
      </p:sp>
    </p:spTree>
    <p:extLst>
      <p:ext uri="{BB962C8B-B14F-4D97-AF65-F5344CB8AC3E}">
        <p14:creationId xmlns:p14="http://schemas.microsoft.com/office/powerpoint/2010/main" val="26462286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559165" y="1048008"/>
            <a:ext cx="7828317" cy="39865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ct val="100000"/>
              <a:buChar char="●"/>
            </a:pPr>
            <a:r>
              <a:rPr lang="e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sk-SK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e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otázok</a:t>
            </a:r>
            <a:r>
              <a:rPr lang="sk-SK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150 minút, 212 Eur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dan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spolu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260 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Eur</a:t>
            </a:r>
            <a:endParaRPr lang="sk-SK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ct val="100000"/>
              <a:buChar char="●"/>
            </a:pPr>
            <a:r>
              <a:rPr lang="e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potrebných </a:t>
            </a:r>
            <a:r>
              <a:rPr lang="e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65% správnych odpovedí, na poradí vypĺňania </a:t>
            </a:r>
            <a:r>
              <a:rPr lang="e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nezáleží</a:t>
            </a:r>
            <a:endParaRPr lang="sk-SK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ct val="100000"/>
              <a:buChar char="●"/>
            </a:pPr>
            <a:r>
              <a:rPr lang="e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žiadne </a:t>
            </a:r>
            <a:r>
              <a:rPr lang="e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sankcie za zlé odpovede, preto treba aspoň </a:t>
            </a:r>
            <a:r>
              <a:rPr lang="e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skúsiť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ct val="100000"/>
              <a:buChar char="●"/>
            </a:pPr>
            <a:r>
              <a:rPr lang="sk-SK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otázky sú typu „</a:t>
            </a:r>
            <a:r>
              <a:rPr lang="sk-SK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choose</a:t>
            </a:r>
            <a:r>
              <a:rPr lang="sk-SK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  <a:r>
              <a:rPr lang="sk-SK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sk-SK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apply</a:t>
            </a:r>
            <a:r>
              <a:rPr lang="sk-SK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 – zvoľte všetky správne možnosti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ct val="100000"/>
              <a:buChar char="●"/>
            </a:pPr>
            <a:r>
              <a:rPr lang="e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ždy </a:t>
            </a:r>
            <a:r>
              <a:rPr lang="e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najprv skontrolujte syntaktické chyby - spočítajte zložené zátvorky a obyčajné zátvorky, skontrolujte ukončovacie bodkočiarky, pozor na malé a veľké </a:t>
            </a:r>
            <a:r>
              <a:rPr lang="e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písmená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buClr>
                <a:srgbClr val="434343"/>
              </a:buClr>
              <a:buSzPct val="100000"/>
              <a:buChar char="●"/>
            </a:pPr>
            <a:r>
              <a:rPr lang="e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</a:t>
            </a:r>
            <a:r>
              <a:rPr lang="e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certifikačné programy:</a:t>
            </a: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Char char="○"/>
            </a:pPr>
            <a:r>
              <a:rPr lang="e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Oracle Certified Associate, Java SE </a:t>
            </a:r>
            <a:r>
              <a:rPr lang="e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 (7, 6) </a:t>
            </a:r>
            <a:r>
              <a:rPr lang="e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Programmer</a:t>
            </a: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Char char="○"/>
            </a:pPr>
            <a:r>
              <a:rPr lang="e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Oracle Certified Professional, Java SE 8</a:t>
            </a:r>
            <a:r>
              <a:rPr lang="e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(7, 6) </a:t>
            </a:r>
            <a:r>
              <a:rPr lang="e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Programmer</a:t>
            </a: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Char char="○"/>
            </a:pPr>
            <a:r>
              <a:rPr lang="e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Oracle Certified Master, Java SE </a:t>
            </a:r>
            <a:r>
              <a:rPr lang="e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 Developer</a:t>
            </a:r>
          </a:p>
          <a:p>
            <a:pPr lvl="0" rtl="0">
              <a:spcBef>
                <a:spcPts val="0"/>
              </a:spcBef>
              <a:buNone/>
            </a:pPr>
            <a:endParaRPr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6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ORACLE JAVA </a:t>
            </a:r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CERTIFIKÁCIA</a:t>
            </a:r>
          </a:p>
        </p:txBody>
      </p:sp>
    </p:spTree>
    <p:extLst>
      <p:ext uri="{BB962C8B-B14F-4D97-AF65-F5344CB8AC3E}">
        <p14:creationId xmlns:p14="http://schemas.microsoft.com/office/powerpoint/2010/main" val="32701494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7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ORACLE JAVA </a:t>
            </a:r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CERTIFIKÁCIA</a:t>
            </a: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3"/>
          <a:srcRect b="27385"/>
          <a:stretch/>
        </p:blipFill>
        <p:spPr>
          <a:xfrm>
            <a:off x="1585447" y="1806645"/>
            <a:ext cx="6091518" cy="2868002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1348687" y="1072600"/>
            <a:ext cx="65650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 err="1"/>
              <a:t>https</a:t>
            </a:r>
            <a:r>
              <a:rPr lang="sk-SK" sz="2800" dirty="0"/>
              <a:t>://</a:t>
            </a:r>
            <a:r>
              <a:rPr lang="sk-SK" sz="2800" dirty="0" err="1"/>
              <a:t>education.oracle.com</a:t>
            </a:r>
            <a:r>
              <a:rPr lang="sk-SK" sz="2800" dirty="0"/>
              <a:t>/</a:t>
            </a:r>
            <a:r>
              <a:rPr lang="sk-SK" sz="2800" dirty="0" err="1"/>
              <a:t>certification</a:t>
            </a:r>
            <a:endParaRPr lang="en-US" sz="2800" dirty="0"/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41813575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8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ORACLE JAVA </a:t>
            </a:r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CERTIFIKÁCIA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749" y="1156643"/>
            <a:ext cx="4688914" cy="35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4431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559165" y="1048008"/>
            <a:ext cx="7828317" cy="39865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output of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program?</a:t>
            </a:r>
          </a:p>
          <a:p>
            <a:pPr lvl="0"/>
            <a:endParaRPr lang="sk-SK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k-SK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GetResult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b) {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} </a:t>
            </a:r>
          </a:p>
          <a:p>
            <a:pPr lvl="0"/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/>
            <a:endParaRPr lang="sk-SK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sk-SK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GetResult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b) {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1; } </a:t>
            </a:r>
          </a:p>
          <a:p>
            <a:pPr lvl="0"/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/>
            <a:endParaRPr lang="sk-SK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 </a:t>
            </a:r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k-SK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 </a:t>
            </a:r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sk-SK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B(); </a:t>
            </a:r>
          </a:p>
          <a:p>
            <a:pPr lvl="0"/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("x = " +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b.GetResult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 1));  </a:t>
            </a:r>
          </a:p>
          <a:p>
            <a:pPr lvl="0"/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/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sk-SK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	</a:t>
            </a:r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</a:p>
          <a:p>
            <a:pPr lvl="0"/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	</a:t>
            </a:r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</a:p>
          <a:p>
            <a:pPr lvl="0"/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	</a:t>
            </a:r>
            <a:r>
              <a:rPr lang="sk-SK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Compilation</a:t>
            </a:r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fails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0"/>
            <a:r>
              <a:rPr lang="sk-SK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	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thrown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 </a:t>
            </a:r>
            <a:r>
              <a:rPr lang="sk-S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</a:t>
            </a:r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0"/>
            <a:r>
              <a:rPr lang="sk-S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9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874930" y="333455"/>
            <a:ext cx="7512552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ÍKLAD 1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6422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</TotalTime>
  <Words>1045</Words>
  <Application>Microsoft Office PowerPoint</Application>
  <PresentationFormat>Prezentácia na obrazovke (16:9)</PresentationFormat>
  <Paragraphs>218</Paragraphs>
  <Slides>18</Slides>
  <Notes>18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mla</dc:creator>
  <cp:lastModifiedBy>mla</cp:lastModifiedBy>
  <cp:revision>144</cp:revision>
  <dcterms:modified xsi:type="dcterms:W3CDTF">2018-11-13T15:21:12Z</dcterms:modified>
</cp:coreProperties>
</file>