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45" r:id="rId1"/>
  </p:sldMasterIdLst>
  <p:notesMasterIdLst>
    <p:notesMasterId r:id="rId28"/>
  </p:notesMasterIdLst>
  <p:handoutMasterIdLst>
    <p:handoutMasterId r:id="rId29"/>
  </p:handoutMasterIdLst>
  <p:sldIdLst>
    <p:sldId id="358" r:id="rId2"/>
    <p:sldId id="359" r:id="rId3"/>
    <p:sldId id="360" r:id="rId4"/>
    <p:sldId id="361" r:id="rId5"/>
    <p:sldId id="362" r:id="rId6"/>
    <p:sldId id="363" r:id="rId7"/>
    <p:sldId id="354" r:id="rId8"/>
    <p:sldId id="355" r:id="rId9"/>
    <p:sldId id="350" r:id="rId10"/>
    <p:sldId id="351" r:id="rId11"/>
    <p:sldId id="302" r:id="rId12"/>
    <p:sldId id="304" r:id="rId13"/>
    <p:sldId id="356" r:id="rId14"/>
    <p:sldId id="364" r:id="rId15"/>
    <p:sldId id="353" r:id="rId16"/>
    <p:sldId id="306" r:id="rId17"/>
    <p:sldId id="307" r:id="rId18"/>
    <p:sldId id="308" r:id="rId19"/>
    <p:sldId id="309" r:id="rId20"/>
    <p:sldId id="347" r:id="rId21"/>
    <p:sldId id="348" r:id="rId22"/>
    <p:sldId id="311" r:id="rId23"/>
    <p:sldId id="312" r:id="rId24"/>
    <p:sldId id="313" r:id="rId25"/>
    <p:sldId id="337" r:id="rId26"/>
    <p:sldId id="365" r:id="rId27"/>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9999FF"/>
    <a:srgbClr val="FFDA3F"/>
    <a:srgbClr val="CC9900"/>
    <a:srgbClr val="F2F7FC"/>
    <a:srgbClr val="EAF2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D222C8-A420-434E-94DE-B8F955CF7D5F}">
  <a:tblStyle styleId="{24D222C8-A420-434E-94DE-B8F955CF7D5F}" styleName="Table_0"/>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67"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k-SK"/>
          </a:p>
        </p:txBody>
      </p:sp>
      <p:sp>
        <p:nvSpPr>
          <p:cNvPr id="3" name="Zástupný symbol dátum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402F77-F1A7-45F9-88C8-3916BDFBDA68}" type="datetimeFigureOut">
              <a:rPr lang="sk-SK" smtClean="0"/>
              <a:t>13. 11. 2018</a:t>
            </a:fld>
            <a:endParaRPr lang="sk-SK"/>
          </a:p>
        </p:txBody>
      </p:sp>
      <p:sp>
        <p:nvSpPr>
          <p:cNvPr id="4" name="Zástupný symbol pät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sk-SK"/>
          </a:p>
        </p:txBody>
      </p:sp>
      <p:sp>
        <p:nvSpPr>
          <p:cNvPr id="5" name="Zástupný symbol čísla snímk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7A09FC-D3B6-4217-BFFF-A638EB4EA3C7}" type="slidenum">
              <a:rPr lang="sk-SK" smtClean="0"/>
              <a:t>‹#›</a:t>
            </a:fld>
            <a:endParaRPr lang="sk-SK"/>
          </a:p>
        </p:txBody>
      </p:sp>
    </p:spTree>
    <p:extLst>
      <p:ext uri="{BB962C8B-B14F-4D97-AF65-F5344CB8AC3E}">
        <p14:creationId xmlns:p14="http://schemas.microsoft.com/office/powerpoint/2010/main" val="147146607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03"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799843644"/>
      </p:ext>
    </p:extLst>
  </p:cSld>
  <p:clrMap bg1="lt1" tx1="dk1" bg2="dk2" tx2="lt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Shape 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 name="Shape 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98676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81669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
        <p:cNvGrpSpPr/>
        <p:nvPr/>
      </p:nvGrpSpPr>
      <p:grpSpPr>
        <a:xfrm>
          <a:off x="0" y="0"/>
          <a:ext cx="0" cy="0"/>
          <a:chOff x="0" y="0"/>
          <a:chExt cx="0" cy="0"/>
        </a:xfrm>
      </p:grpSpPr>
      <p:sp>
        <p:nvSpPr>
          <p:cNvPr id="21" name="Shape 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 name="Shape 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101277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 name="Shape 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85302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83930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49241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8075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35869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52041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3163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72862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 name="Shape 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71627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82462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84084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50565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708246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6770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Shape 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 name="Shape 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33135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54344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7222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43297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06197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05315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31789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135119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95710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1143000" y="841772"/>
            <a:ext cx="6858000" cy="1790700"/>
          </a:xfrm>
        </p:spPr>
        <p:txBody>
          <a:bodyPr anchor="b"/>
          <a:lstStyle>
            <a:lvl1pPr algn="ctr">
              <a:defRPr sz="4500"/>
            </a:lvl1pPr>
          </a:lstStyle>
          <a:p>
            <a:r>
              <a:rPr lang="sk-SK" smtClean="0"/>
              <a:t>Upravte štýly predlohy textu</a:t>
            </a:r>
            <a:endParaRPr lang="sk-SK"/>
          </a:p>
        </p:txBody>
      </p:sp>
      <p:sp>
        <p:nvSpPr>
          <p:cNvPr id="3" name="Podnadpis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sk-SK" smtClean="0"/>
              <a:t>Upravte štýl predlohy podnadpisov</a:t>
            </a:r>
            <a:endParaRPr lang="sk-SK"/>
          </a:p>
        </p:txBody>
      </p:sp>
      <p:sp>
        <p:nvSpPr>
          <p:cNvPr id="4" name="Zástupný symbol dátumu 3"/>
          <p:cNvSpPr>
            <a:spLocks noGrp="1"/>
          </p:cNvSpPr>
          <p:nvPr>
            <p:ph type="dt" sz="half" idx="10"/>
          </p:nvPr>
        </p:nvSpPr>
        <p:spPr/>
        <p:txBody>
          <a:bodyPr/>
          <a:lstStyle/>
          <a:p>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7497AAFE-E2E9-4BD8-8F5D-0DCF3CAF0ED9}" type="slidenum">
              <a:rPr lang="sk-SK" smtClean="0"/>
              <a:t>‹#›</a:t>
            </a:fld>
            <a:endParaRPr lang="sk-SK"/>
          </a:p>
        </p:txBody>
      </p:sp>
    </p:spTree>
    <p:extLst>
      <p:ext uri="{BB962C8B-B14F-4D97-AF65-F5344CB8AC3E}">
        <p14:creationId xmlns:p14="http://schemas.microsoft.com/office/powerpoint/2010/main" val="3557347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zvislého textu 2"/>
          <p:cNvSpPr>
            <a:spLocks noGrp="1"/>
          </p:cNvSpPr>
          <p:nvPr>
            <p:ph type="body" orient="vert" idx="1"/>
          </p:nvPr>
        </p:nvSpPr>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7497AAFE-E2E9-4BD8-8F5D-0DCF3CAF0ED9}" type="slidenum">
              <a:rPr lang="sk-SK" smtClean="0"/>
              <a:t>‹#›</a:t>
            </a:fld>
            <a:endParaRPr lang="sk-SK"/>
          </a:p>
        </p:txBody>
      </p:sp>
    </p:spTree>
    <p:extLst>
      <p:ext uri="{BB962C8B-B14F-4D97-AF65-F5344CB8AC3E}">
        <p14:creationId xmlns:p14="http://schemas.microsoft.com/office/powerpoint/2010/main" val="4197616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543675" y="273844"/>
            <a:ext cx="1971675" cy="4358879"/>
          </a:xfrm>
        </p:spPr>
        <p:txBody>
          <a:bodyPr vert="eaVert"/>
          <a:lstStyle/>
          <a:p>
            <a:r>
              <a:rPr lang="sk-SK" smtClean="0"/>
              <a:t>Upravte štýly predlohy textu</a:t>
            </a:r>
            <a:endParaRPr lang="sk-SK"/>
          </a:p>
        </p:txBody>
      </p:sp>
      <p:sp>
        <p:nvSpPr>
          <p:cNvPr id="3" name="Zástupný symbol zvislého textu 2"/>
          <p:cNvSpPr>
            <a:spLocks noGrp="1"/>
          </p:cNvSpPr>
          <p:nvPr>
            <p:ph type="body" orient="vert" idx="1"/>
          </p:nvPr>
        </p:nvSpPr>
        <p:spPr>
          <a:xfrm>
            <a:off x="628650" y="273844"/>
            <a:ext cx="5800725" cy="4358879"/>
          </a:xfrm>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7497AAFE-E2E9-4BD8-8F5D-0DCF3CAF0ED9}" type="slidenum">
              <a:rPr lang="sk-SK" smtClean="0"/>
              <a:t>‹#›</a:t>
            </a:fld>
            <a:endParaRPr lang="sk-SK"/>
          </a:p>
        </p:txBody>
      </p:sp>
    </p:spTree>
    <p:extLst>
      <p:ext uri="{BB962C8B-B14F-4D97-AF65-F5344CB8AC3E}">
        <p14:creationId xmlns:p14="http://schemas.microsoft.com/office/powerpoint/2010/main" val="2570321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7"/>
        <p:cNvGrpSpPr/>
        <p:nvPr/>
      </p:nvGrpSpPr>
      <p:grpSpPr>
        <a:xfrm>
          <a:off x="0" y="0"/>
          <a:ext cx="0" cy="0"/>
          <a:chOff x="0" y="0"/>
          <a:chExt cx="0" cy="0"/>
        </a:xfrm>
      </p:grpSpPr>
    </p:spTree>
    <p:extLst>
      <p:ext uri="{BB962C8B-B14F-4D97-AF65-F5344CB8AC3E}">
        <p14:creationId xmlns:p14="http://schemas.microsoft.com/office/powerpoint/2010/main" val="794659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
    <p:spTree>
      <p:nvGrpSpPr>
        <p:cNvPr id="1" name="Shape 7"/>
        <p:cNvGrpSpPr/>
        <p:nvPr/>
      </p:nvGrpSpPr>
      <p:grpSpPr>
        <a:xfrm>
          <a:off x="0" y="0"/>
          <a:ext cx="0" cy="0"/>
          <a:chOff x="0" y="0"/>
          <a:chExt cx="0" cy="0"/>
        </a:xfrm>
      </p:grpSpPr>
    </p:spTree>
    <p:extLst>
      <p:ext uri="{BB962C8B-B14F-4D97-AF65-F5344CB8AC3E}">
        <p14:creationId xmlns:p14="http://schemas.microsoft.com/office/powerpoint/2010/main" val="3011228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obsahu 2"/>
          <p:cNvSpPr>
            <a:spLocks noGrp="1"/>
          </p:cNvSpPr>
          <p:nvPr>
            <p:ph idx="1"/>
          </p:nvPr>
        </p:nvSpPr>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7497AAFE-E2E9-4BD8-8F5D-0DCF3CAF0ED9}" type="slidenum">
              <a:rPr lang="sk-SK" smtClean="0"/>
              <a:t>‹#›</a:t>
            </a:fld>
            <a:endParaRPr lang="sk-SK"/>
          </a:p>
        </p:txBody>
      </p:sp>
    </p:spTree>
    <p:extLst>
      <p:ext uri="{BB962C8B-B14F-4D97-AF65-F5344CB8AC3E}">
        <p14:creationId xmlns:p14="http://schemas.microsoft.com/office/powerpoint/2010/main" val="2328243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623888" y="1282304"/>
            <a:ext cx="7886700" cy="2139553"/>
          </a:xfrm>
        </p:spPr>
        <p:txBody>
          <a:bodyPr anchor="b"/>
          <a:lstStyle>
            <a:lvl1pPr>
              <a:defRPr sz="4500"/>
            </a:lvl1pPr>
          </a:lstStyle>
          <a:p>
            <a:r>
              <a:rPr lang="sk-SK" smtClean="0"/>
              <a:t>Upravte štýly predlohy textu</a:t>
            </a:r>
            <a:endParaRPr lang="sk-SK"/>
          </a:p>
        </p:txBody>
      </p:sp>
      <p:sp>
        <p:nvSpPr>
          <p:cNvPr id="3" name="Zástupný symbol textu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sk-SK" smtClean="0"/>
              <a:t>Upravte štýl predlohy textu.</a:t>
            </a:r>
          </a:p>
        </p:txBody>
      </p:sp>
      <p:sp>
        <p:nvSpPr>
          <p:cNvPr id="4" name="Zástupný symbol dátumu 3"/>
          <p:cNvSpPr>
            <a:spLocks noGrp="1"/>
          </p:cNvSpPr>
          <p:nvPr>
            <p:ph type="dt" sz="half" idx="10"/>
          </p:nvPr>
        </p:nvSpPr>
        <p:spPr/>
        <p:txBody>
          <a:bodyPr/>
          <a:lstStyle/>
          <a:p>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7497AAFE-E2E9-4BD8-8F5D-0DCF3CAF0ED9}" type="slidenum">
              <a:rPr lang="sk-SK" smtClean="0"/>
              <a:t>‹#›</a:t>
            </a:fld>
            <a:endParaRPr lang="sk-SK"/>
          </a:p>
        </p:txBody>
      </p:sp>
    </p:spTree>
    <p:extLst>
      <p:ext uri="{BB962C8B-B14F-4D97-AF65-F5344CB8AC3E}">
        <p14:creationId xmlns:p14="http://schemas.microsoft.com/office/powerpoint/2010/main" val="1367509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obsahu 2"/>
          <p:cNvSpPr>
            <a:spLocks noGrp="1"/>
          </p:cNvSpPr>
          <p:nvPr>
            <p:ph sz="half" idx="1"/>
          </p:nvPr>
        </p:nvSpPr>
        <p:spPr>
          <a:xfrm>
            <a:off x="628650" y="1369219"/>
            <a:ext cx="3886200" cy="3263504"/>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29150" y="1369219"/>
            <a:ext cx="3886200" cy="3263504"/>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7497AAFE-E2E9-4BD8-8F5D-0DCF3CAF0ED9}" type="slidenum">
              <a:rPr lang="sk-SK" smtClean="0"/>
              <a:t>‹#›</a:t>
            </a:fld>
            <a:endParaRPr lang="sk-SK"/>
          </a:p>
        </p:txBody>
      </p:sp>
    </p:spTree>
    <p:extLst>
      <p:ext uri="{BB962C8B-B14F-4D97-AF65-F5344CB8AC3E}">
        <p14:creationId xmlns:p14="http://schemas.microsoft.com/office/powerpoint/2010/main" val="3252286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629841" y="273844"/>
            <a:ext cx="7886700" cy="994172"/>
          </a:xfrm>
        </p:spPr>
        <p:txBody>
          <a:bodyPr/>
          <a:lstStyle/>
          <a:p>
            <a:r>
              <a:rPr lang="sk-SK" smtClean="0"/>
              <a:t>Upravte štýly predlohy textu</a:t>
            </a:r>
            <a:endParaRPr lang="sk-SK"/>
          </a:p>
        </p:txBody>
      </p:sp>
      <p:sp>
        <p:nvSpPr>
          <p:cNvPr id="3" name="Zástupný symbol textu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sk-SK" smtClean="0"/>
              <a:t>Upravte štýl predlohy textu.</a:t>
            </a:r>
          </a:p>
        </p:txBody>
      </p:sp>
      <p:sp>
        <p:nvSpPr>
          <p:cNvPr id="4" name="Zástupný symbol obsahu 3"/>
          <p:cNvSpPr>
            <a:spLocks noGrp="1"/>
          </p:cNvSpPr>
          <p:nvPr>
            <p:ph sz="half" idx="2"/>
          </p:nvPr>
        </p:nvSpPr>
        <p:spPr>
          <a:xfrm>
            <a:off x="629842" y="1878806"/>
            <a:ext cx="3868340" cy="2763441"/>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sk-SK" smtClean="0"/>
              <a:t>Upravte štýl predlohy textu.</a:t>
            </a:r>
          </a:p>
        </p:txBody>
      </p:sp>
      <p:sp>
        <p:nvSpPr>
          <p:cNvPr id="6" name="Zástupný symbol obsahu 5"/>
          <p:cNvSpPr>
            <a:spLocks noGrp="1"/>
          </p:cNvSpPr>
          <p:nvPr>
            <p:ph sz="quarter" idx="4"/>
          </p:nvPr>
        </p:nvSpPr>
        <p:spPr>
          <a:xfrm>
            <a:off x="4629150" y="1878806"/>
            <a:ext cx="3887391" cy="2763441"/>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7497AAFE-E2E9-4BD8-8F5D-0DCF3CAF0ED9}" type="slidenum">
              <a:rPr lang="sk-SK" smtClean="0"/>
              <a:t>‹#›</a:t>
            </a:fld>
            <a:endParaRPr lang="sk-SK"/>
          </a:p>
        </p:txBody>
      </p:sp>
    </p:spTree>
    <p:extLst>
      <p:ext uri="{BB962C8B-B14F-4D97-AF65-F5344CB8AC3E}">
        <p14:creationId xmlns:p14="http://schemas.microsoft.com/office/powerpoint/2010/main" val="1344995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dátumu 2"/>
          <p:cNvSpPr>
            <a:spLocks noGrp="1"/>
          </p:cNvSpPr>
          <p:nvPr>
            <p:ph type="dt" sz="half" idx="10"/>
          </p:nvPr>
        </p:nvSpPr>
        <p:spPr/>
        <p:txBody>
          <a:bodyPr/>
          <a:lstStyle/>
          <a:p>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7497AAFE-E2E9-4BD8-8F5D-0DCF3CAF0ED9}" type="slidenum">
              <a:rPr lang="sk-SK" smtClean="0"/>
              <a:t>‹#›</a:t>
            </a:fld>
            <a:endParaRPr lang="sk-SK"/>
          </a:p>
        </p:txBody>
      </p:sp>
    </p:spTree>
    <p:extLst>
      <p:ext uri="{BB962C8B-B14F-4D97-AF65-F5344CB8AC3E}">
        <p14:creationId xmlns:p14="http://schemas.microsoft.com/office/powerpoint/2010/main" val="2932799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7497AAFE-E2E9-4BD8-8F5D-0DCF3CAF0ED9}" type="slidenum">
              <a:rPr lang="sk-SK" smtClean="0"/>
              <a:t>‹#›</a:t>
            </a:fld>
            <a:endParaRPr lang="sk-SK"/>
          </a:p>
        </p:txBody>
      </p:sp>
    </p:spTree>
    <p:extLst>
      <p:ext uri="{BB962C8B-B14F-4D97-AF65-F5344CB8AC3E}">
        <p14:creationId xmlns:p14="http://schemas.microsoft.com/office/powerpoint/2010/main" val="286606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629841" y="342900"/>
            <a:ext cx="2949178" cy="1200150"/>
          </a:xfrm>
        </p:spPr>
        <p:txBody>
          <a:bodyPr anchor="b"/>
          <a:lstStyle>
            <a:lvl1pPr>
              <a:defRPr sz="2400"/>
            </a:lvl1pPr>
          </a:lstStyle>
          <a:p>
            <a:r>
              <a:rPr lang="sk-SK" smtClean="0"/>
              <a:t>Upravte štýly predlohy textu</a:t>
            </a:r>
            <a:endParaRPr lang="sk-SK"/>
          </a:p>
        </p:txBody>
      </p:sp>
      <p:sp>
        <p:nvSpPr>
          <p:cNvPr id="3" name="Zástupný symbol obsahu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sk-SK" smtClean="0"/>
              <a:t>Upravte štýl predlohy textu.</a:t>
            </a:r>
          </a:p>
        </p:txBody>
      </p:sp>
      <p:sp>
        <p:nvSpPr>
          <p:cNvPr id="5" name="Zástupný symbol dátumu 4"/>
          <p:cNvSpPr>
            <a:spLocks noGrp="1"/>
          </p:cNvSpPr>
          <p:nvPr>
            <p:ph type="dt" sz="half" idx="10"/>
          </p:nvPr>
        </p:nvSpPr>
        <p:spPr/>
        <p:txBody>
          <a:bodyPr/>
          <a:lstStyle/>
          <a:p>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7497AAFE-E2E9-4BD8-8F5D-0DCF3CAF0ED9}" type="slidenum">
              <a:rPr lang="sk-SK" smtClean="0"/>
              <a:t>‹#›</a:t>
            </a:fld>
            <a:endParaRPr lang="sk-SK"/>
          </a:p>
        </p:txBody>
      </p:sp>
    </p:spTree>
    <p:extLst>
      <p:ext uri="{BB962C8B-B14F-4D97-AF65-F5344CB8AC3E}">
        <p14:creationId xmlns:p14="http://schemas.microsoft.com/office/powerpoint/2010/main" val="2936487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629841" y="342900"/>
            <a:ext cx="2949178" cy="1200150"/>
          </a:xfrm>
        </p:spPr>
        <p:txBody>
          <a:bodyPr anchor="b"/>
          <a:lstStyle>
            <a:lvl1pPr>
              <a:defRPr sz="2400"/>
            </a:lvl1pPr>
          </a:lstStyle>
          <a:p>
            <a:r>
              <a:rPr lang="sk-SK" smtClean="0"/>
              <a:t>Upravte štýly predlohy textu</a:t>
            </a:r>
            <a:endParaRPr lang="sk-SK"/>
          </a:p>
        </p:txBody>
      </p:sp>
      <p:sp>
        <p:nvSpPr>
          <p:cNvPr id="3" name="Zástupný symbol obrázka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sk-SK"/>
          </a:p>
        </p:txBody>
      </p:sp>
      <p:sp>
        <p:nvSpPr>
          <p:cNvPr id="4" name="Zástupný symbol textu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sk-SK" smtClean="0"/>
              <a:t>Upravte štýl predlohy textu.</a:t>
            </a:r>
          </a:p>
        </p:txBody>
      </p:sp>
      <p:sp>
        <p:nvSpPr>
          <p:cNvPr id="5" name="Zástupný symbol dátumu 4"/>
          <p:cNvSpPr>
            <a:spLocks noGrp="1"/>
          </p:cNvSpPr>
          <p:nvPr>
            <p:ph type="dt" sz="half" idx="10"/>
          </p:nvPr>
        </p:nvSpPr>
        <p:spPr/>
        <p:txBody>
          <a:bodyPr/>
          <a:lstStyle/>
          <a:p>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7497AAFE-E2E9-4BD8-8F5D-0DCF3CAF0ED9}" type="slidenum">
              <a:rPr lang="sk-SK" smtClean="0"/>
              <a:t>‹#›</a:t>
            </a:fld>
            <a:endParaRPr lang="sk-SK"/>
          </a:p>
        </p:txBody>
      </p:sp>
    </p:spTree>
    <p:extLst>
      <p:ext uri="{BB962C8B-B14F-4D97-AF65-F5344CB8AC3E}">
        <p14:creationId xmlns:p14="http://schemas.microsoft.com/office/powerpoint/2010/main" val="966416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2F7FC"/>
            </a:gs>
            <a:gs pos="10000">
              <a:schemeClr val="accent1">
                <a:lumMod val="40000"/>
                <a:lumOff val="60000"/>
              </a:schemeClr>
            </a:gs>
            <a:gs pos="24000">
              <a:srgbClr val="EAF2FA"/>
            </a:gs>
          </a:gsLst>
          <a:lin ang="5400000" scaled="1"/>
          <a:tileRect/>
        </a:gradFill>
        <a:effectLst/>
      </p:bgPr>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sk-SK" smtClean="0"/>
              <a:t>Upravte štýly predlohy textu</a:t>
            </a:r>
            <a:endParaRPr lang="sk-SK"/>
          </a:p>
        </p:txBody>
      </p:sp>
      <p:sp>
        <p:nvSpPr>
          <p:cNvPr id="3" name="Zástupný symbol textu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sk-SK"/>
          </a:p>
        </p:txBody>
      </p:sp>
      <p:sp>
        <p:nvSpPr>
          <p:cNvPr id="5" name="Zástupný symbol päty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497AAFE-E2E9-4BD8-8F5D-0DCF3CAF0ED9}" type="slidenum">
              <a:rPr lang="sk-SK" smtClean="0"/>
              <a:t>‹#›</a:t>
            </a:fld>
            <a:endParaRPr lang="sk-SK"/>
          </a:p>
        </p:txBody>
      </p:sp>
    </p:spTree>
    <p:extLst>
      <p:ext uri="{BB962C8B-B14F-4D97-AF65-F5344CB8AC3E}">
        <p14:creationId xmlns:p14="http://schemas.microsoft.com/office/powerpoint/2010/main" val="3698768247"/>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sk-SK"/>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
        <p:cNvGrpSpPr/>
        <p:nvPr/>
      </p:nvGrpSpPr>
      <p:grpSpPr>
        <a:xfrm>
          <a:off x="0" y="0"/>
          <a:ext cx="0" cy="0"/>
          <a:chOff x="0" y="0"/>
          <a:chExt cx="0" cy="0"/>
        </a:xfrm>
      </p:grpSpPr>
      <p:sp>
        <p:nvSpPr>
          <p:cNvPr id="24" name="Shape 24"/>
          <p:cNvSpPr txBox="1"/>
          <p:nvPr/>
        </p:nvSpPr>
        <p:spPr>
          <a:xfrm>
            <a:off x="1338995" y="1153431"/>
            <a:ext cx="6450000" cy="3063335"/>
          </a:xfrm>
          <a:prstGeom prst="rect">
            <a:avLst/>
          </a:prstGeom>
          <a:noFill/>
          <a:ln>
            <a:noFill/>
          </a:ln>
        </p:spPr>
        <p:txBody>
          <a:bodyPr lIns="91425" tIns="91425" rIns="91425" bIns="91425" anchor="t" anchorCtr="0">
            <a:noAutofit/>
          </a:bodyPr>
          <a:lstStyle/>
          <a:p>
            <a:pPr>
              <a:lnSpc>
                <a:spcPct val="115000"/>
              </a:lnSpc>
              <a:spcBef>
                <a:spcPts val="1000"/>
              </a:spcBef>
            </a:pPr>
            <a:r>
              <a:rPr lang="sk-SK" sz="1800" dirty="0" smtClean="0">
                <a:solidFill>
                  <a:schemeClr val="tx1">
                    <a:lumMod val="65000"/>
                    <a:lumOff val="35000"/>
                  </a:schemeClr>
                </a:solidFill>
              </a:rPr>
              <a:t>Id</a:t>
            </a:r>
            <a:r>
              <a:rPr lang="en" sz="1800" dirty="0">
                <a:solidFill>
                  <a:schemeClr val="tx1">
                    <a:lumMod val="65000"/>
                    <a:lumOff val="35000"/>
                  </a:schemeClr>
                </a:solidFill>
              </a:rPr>
              <a:t>entifikátory sú názvy tried, rozhraní, metód, premenných a konštánt </a:t>
            </a:r>
            <a:endParaRPr lang="sk-SK" sz="1800" dirty="0" smtClean="0">
              <a:solidFill>
                <a:schemeClr val="tx1">
                  <a:lumMod val="65000"/>
                  <a:lumOff val="35000"/>
                </a:schemeClr>
              </a:solidFill>
            </a:endParaRPr>
          </a:p>
          <a:p>
            <a:pPr>
              <a:lnSpc>
                <a:spcPct val="115000"/>
              </a:lnSpc>
              <a:spcBef>
                <a:spcPts val="1000"/>
              </a:spcBef>
            </a:pPr>
            <a:r>
              <a:rPr lang="en" sz="1800" dirty="0" smtClean="0">
                <a:solidFill>
                  <a:schemeClr val="tx1">
                    <a:lumMod val="65000"/>
                    <a:lumOff val="35000"/>
                  </a:schemeClr>
                </a:solidFill>
              </a:rPr>
              <a:t>SPOLOČNÉ PRAVIDLÁ</a:t>
            </a:r>
            <a:endParaRPr lang="en" sz="1800" dirty="0">
              <a:solidFill>
                <a:schemeClr val="tx1">
                  <a:lumMod val="65000"/>
                  <a:lumOff val="35000"/>
                </a:schemeClr>
              </a:solidFill>
            </a:endParaRPr>
          </a:p>
          <a:p>
            <a:pPr marL="457200" lvl="0" indent="-330200" rtl="0">
              <a:lnSpc>
                <a:spcPct val="115000"/>
              </a:lnSpc>
              <a:spcBef>
                <a:spcPts val="0"/>
              </a:spcBef>
              <a:buClr>
                <a:srgbClr val="434343"/>
              </a:buClr>
              <a:buSzPct val="100000"/>
              <a:buChar char="●"/>
            </a:pPr>
            <a:r>
              <a:rPr lang="en" sz="1600" dirty="0">
                <a:solidFill>
                  <a:schemeClr val="tx1">
                    <a:lumMod val="65000"/>
                    <a:lumOff val="35000"/>
                  </a:schemeClr>
                </a:solidFill>
              </a:rPr>
              <a:t>identifikátory začínajú znakmi: písmeno, podtržítko alebo $</a:t>
            </a:r>
          </a:p>
          <a:p>
            <a:pPr marL="457200" lvl="0" indent="-330200" rtl="0">
              <a:lnSpc>
                <a:spcPct val="115000"/>
              </a:lnSpc>
              <a:spcBef>
                <a:spcPts val="0"/>
              </a:spcBef>
              <a:buClr>
                <a:srgbClr val="434343"/>
              </a:buClr>
              <a:buSzPct val="100000"/>
              <a:buChar char="●"/>
            </a:pPr>
            <a:r>
              <a:rPr lang="en" sz="1600" dirty="0">
                <a:solidFill>
                  <a:schemeClr val="tx1">
                    <a:lumMod val="65000"/>
                    <a:lumOff val="35000"/>
                  </a:schemeClr>
                </a:solidFill>
              </a:rPr>
              <a:t>identifikátory nesmú začínať číslom</a:t>
            </a:r>
          </a:p>
          <a:p>
            <a:pPr marL="457200" lvl="0" indent="-330200" rtl="0">
              <a:lnSpc>
                <a:spcPct val="115000"/>
              </a:lnSpc>
              <a:spcBef>
                <a:spcPts val="0"/>
              </a:spcBef>
              <a:buClr>
                <a:srgbClr val="434343"/>
              </a:buClr>
              <a:buSzPct val="100000"/>
              <a:buChar char="●"/>
            </a:pPr>
            <a:r>
              <a:rPr lang="en" sz="1600" dirty="0">
                <a:solidFill>
                  <a:schemeClr val="tx1">
                    <a:lumMod val="65000"/>
                    <a:lumOff val="35000"/>
                  </a:schemeClr>
                </a:solidFill>
              </a:rPr>
              <a:t>môžu byť ľubovoľne dlhé</a:t>
            </a:r>
          </a:p>
          <a:p>
            <a:pPr marL="457200" lvl="0" indent="-330200" rtl="0">
              <a:lnSpc>
                <a:spcPct val="115000"/>
              </a:lnSpc>
              <a:spcBef>
                <a:spcPts val="0"/>
              </a:spcBef>
              <a:buClr>
                <a:srgbClr val="434343"/>
              </a:buClr>
              <a:buSzPct val="100000"/>
              <a:buChar char="●"/>
            </a:pPr>
            <a:r>
              <a:rPr lang="en" sz="1600" dirty="0">
                <a:solidFill>
                  <a:schemeClr val="tx1">
                    <a:lumMod val="65000"/>
                    <a:lumOff val="35000"/>
                  </a:schemeClr>
                </a:solidFill>
              </a:rPr>
              <a:t>ako identifikátor sa nesmie použiť kľúčové slovo jazyka Java</a:t>
            </a:r>
          </a:p>
          <a:p>
            <a:pPr marL="457200" lvl="0" indent="-330200" rtl="0">
              <a:lnSpc>
                <a:spcPct val="115000"/>
              </a:lnSpc>
              <a:spcBef>
                <a:spcPts val="0"/>
              </a:spcBef>
              <a:buClr>
                <a:srgbClr val="434343"/>
              </a:buClr>
              <a:buSzPct val="100000"/>
              <a:buChar char="●"/>
            </a:pPr>
            <a:r>
              <a:rPr lang="en" sz="1600" dirty="0">
                <a:solidFill>
                  <a:schemeClr val="tx1">
                    <a:lumMod val="65000"/>
                    <a:lumOff val="35000"/>
                  </a:schemeClr>
                </a:solidFill>
              </a:rPr>
              <a:t>identifikátory sú case-sensitive, tzn. printer a PRINTER sú dva rozdielne identifikátory</a:t>
            </a:r>
          </a:p>
          <a:p>
            <a:pPr lvl="0" rtl="0">
              <a:lnSpc>
                <a:spcPct val="115000"/>
              </a:lnSpc>
              <a:spcBef>
                <a:spcPts val="1000"/>
              </a:spcBef>
              <a:buNone/>
            </a:pPr>
            <a:endParaRPr sz="1800" dirty="0">
              <a:solidFill>
                <a:schemeClr val="tx1">
                  <a:lumMod val="65000"/>
                  <a:lumOff val="35000"/>
                </a:schemeClr>
              </a:solidFill>
            </a:endParaRPr>
          </a:p>
          <a:p>
            <a:pPr lvl="0" rtl="0">
              <a:lnSpc>
                <a:spcPct val="115000"/>
              </a:lnSpc>
              <a:spcBef>
                <a:spcPts val="0"/>
              </a:spcBef>
              <a:buClr>
                <a:schemeClr val="dk1"/>
              </a:buClr>
              <a:buFont typeface="Arial"/>
              <a:buNone/>
            </a:pPr>
            <a:endParaRPr sz="1800" dirty="0">
              <a:solidFill>
                <a:schemeClr val="tx1">
                  <a:lumMod val="65000"/>
                  <a:lumOff val="35000"/>
                </a:schemeClr>
              </a:solidFill>
            </a:endParaRPr>
          </a:p>
          <a:p>
            <a:pPr lvl="0" rtl="0">
              <a:lnSpc>
                <a:spcPct val="115000"/>
              </a:lnSpc>
              <a:spcBef>
                <a:spcPts val="0"/>
              </a:spcBef>
              <a:buNone/>
            </a:pPr>
            <a:endParaRPr sz="1800" dirty="0">
              <a:solidFill>
                <a:schemeClr val="tx1">
                  <a:lumMod val="65000"/>
                  <a:lumOff val="35000"/>
                </a:schemeClr>
              </a:solidFill>
            </a:endParaRPr>
          </a:p>
        </p:txBody>
      </p:sp>
      <p:sp>
        <p:nvSpPr>
          <p:cNvPr id="5" name="Zástupný symbol čísla snímky 4"/>
          <p:cNvSpPr>
            <a:spLocks noGrp="1"/>
          </p:cNvSpPr>
          <p:nvPr>
            <p:ph type="sldNum" sz="quarter" idx="12"/>
          </p:nvPr>
        </p:nvSpPr>
        <p:spPr/>
        <p:txBody>
          <a:bodyPr/>
          <a:lstStyle/>
          <a:p>
            <a:fld id="{7497AAFE-E2E9-4BD8-8F5D-0DCF3CAF0ED9}" type="slidenum">
              <a:rPr lang="sk-SK" smtClean="0"/>
              <a:t>1</a:t>
            </a:fld>
            <a:endParaRPr lang="sk-SK"/>
          </a:p>
        </p:txBody>
      </p:sp>
      <p:sp>
        <p:nvSpPr>
          <p:cNvPr id="4" name="Shape 45"/>
          <p:cNvSpPr txBox="1"/>
          <p:nvPr/>
        </p:nvSpPr>
        <p:spPr>
          <a:xfrm>
            <a:off x="440754" y="333455"/>
            <a:ext cx="8255914" cy="528318"/>
          </a:xfrm>
          <a:prstGeom prst="rect">
            <a:avLst/>
          </a:prstGeom>
          <a:noFill/>
          <a:ln>
            <a:noFill/>
          </a:ln>
        </p:spPr>
        <p:txBody>
          <a:bodyPr lIns="91425" tIns="91425" rIns="91425" bIns="91425" anchor="t" anchorCtr="0">
            <a:noAutofit/>
          </a:bodyPr>
          <a:lstStyle/>
          <a:p>
            <a:pPr lvl="0">
              <a:lnSpc>
                <a:spcPct val="115000"/>
              </a:lnSpc>
              <a:buClr>
                <a:schemeClr val="dk1"/>
              </a:buClr>
              <a:buSzPct val="61111"/>
            </a:pPr>
            <a:r>
              <a:rPr lang="en" sz="2400" b="1" dirty="0">
                <a:solidFill>
                  <a:schemeClr val="tx1">
                    <a:lumMod val="65000"/>
                    <a:lumOff val="35000"/>
                  </a:schemeClr>
                </a:solidFill>
              </a:rPr>
              <a:t>IDENTIFIKÁTORY A KONVENCIE TVORENIA NÁZVOV</a:t>
            </a:r>
          </a:p>
        </p:txBody>
      </p:sp>
    </p:spTree>
    <p:extLst>
      <p:ext uri="{BB962C8B-B14F-4D97-AF65-F5344CB8AC3E}">
        <p14:creationId xmlns:p14="http://schemas.microsoft.com/office/powerpoint/2010/main" val="3581535818"/>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p:nvPr/>
        </p:nvSpPr>
        <p:spPr>
          <a:xfrm>
            <a:off x="1108751" y="861772"/>
            <a:ext cx="6450000" cy="3626799"/>
          </a:xfrm>
          <a:prstGeom prst="rect">
            <a:avLst/>
          </a:prstGeom>
          <a:noFill/>
          <a:ln>
            <a:noFill/>
          </a:ln>
        </p:spPr>
        <p:txBody>
          <a:bodyPr lIns="91425" tIns="91425" rIns="91425" bIns="91425" anchor="t" anchorCtr="0">
            <a:noAutofit/>
          </a:bodyPr>
          <a:lstStyle/>
          <a:p>
            <a:pPr marL="457200" lvl="0" indent="-304800" algn="l" rtl="0">
              <a:lnSpc>
                <a:spcPct val="115000"/>
              </a:lnSpc>
              <a:spcBef>
                <a:spcPts val="0"/>
              </a:spcBef>
              <a:buClr>
                <a:srgbClr val="434343"/>
              </a:buClr>
              <a:buSzPct val="100000"/>
              <a:buChar char="●"/>
            </a:pPr>
            <a:r>
              <a:rPr lang="en" sz="1200" dirty="0" smtClean="0">
                <a:solidFill>
                  <a:schemeClr val="tx1">
                    <a:lumMod val="65000"/>
                    <a:lumOff val="35000"/>
                  </a:schemeClr>
                </a:solidFill>
              </a:rPr>
              <a:t>premenné </a:t>
            </a:r>
            <a:r>
              <a:rPr lang="en" sz="1200" dirty="0">
                <a:solidFill>
                  <a:schemeClr val="tx1">
                    <a:lumMod val="65000"/>
                    <a:lumOff val="35000"/>
                  </a:schemeClr>
                </a:solidFill>
              </a:rPr>
              <a:t>v Jave môžu byť dvoch typov</a:t>
            </a:r>
          </a:p>
          <a:p>
            <a:pPr marL="914400" lvl="1" indent="-304800" algn="l" rtl="0">
              <a:lnSpc>
                <a:spcPct val="115000"/>
              </a:lnSpc>
              <a:spcBef>
                <a:spcPts val="0"/>
              </a:spcBef>
              <a:buClr>
                <a:srgbClr val="434343"/>
              </a:buClr>
              <a:buSzPct val="100000"/>
              <a:buChar char="○"/>
            </a:pPr>
            <a:r>
              <a:rPr lang="en" sz="1200" b="1" dirty="0">
                <a:solidFill>
                  <a:schemeClr val="tx1">
                    <a:lumMod val="65000"/>
                    <a:lumOff val="35000"/>
                  </a:schemeClr>
                </a:solidFill>
              </a:rPr>
              <a:t>primitívne typy</a:t>
            </a:r>
            <a:r>
              <a:rPr lang="en" sz="1200" dirty="0">
                <a:solidFill>
                  <a:schemeClr val="tx1">
                    <a:lumMod val="65000"/>
                    <a:lumOff val="35000"/>
                  </a:schemeClr>
                </a:solidFill>
              </a:rPr>
              <a:t>: char, boolean, byte, short, int, long, double, float. </a:t>
            </a:r>
          </a:p>
          <a:p>
            <a:pPr marL="914400" lvl="1" indent="-304800" algn="l" rtl="0">
              <a:lnSpc>
                <a:spcPct val="115000"/>
              </a:lnSpc>
              <a:spcBef>
                <a:spcPts val="0"/>
              </a:spcBef>
              <a:buClr>
                <a:srgbClr val="434343"/>
              </a:buClr>
              <a:buSzPct val="100000"/>
              <a:buChar char="○"/>
            </a:pPr>
            <a:r>
              <a:rPr lang="en" sz="1200" b="1" dirty="0">
                <a:solidFill>
                  <a:schemeClr val="tx1">
                    <a:lumMod val="65000"/>
                    <a:lumOff val="35000"/>
                  </a:schemeClr>
                </a:solidFill>
              </a:rPr>
              <a:t>reference variables - odkazy na objekt</a:t>
            </a:r>
          </a:p>
          <a:p>
            <a:pPr marL="457200" lvl="0" indent="-304800" algn="l" rtl="0">
              <a:lnSpc>
                <a:spcPct val="115000"/>
              </a:lnSpc>
              <a:spcBef>
                <a:spcPts val="0"/>
              </a:spcBef>
              <a:buClr>
                <a:srgbClr val="434343"/>
              </a:buClr>
              <a:buSzPct val="100000"/>
              <a:buChar char="●"/>
            </a:pPr>
            <a:r>
              <a:rPr lang="en" sz="1200" dirty="0">
                <a:solidFill>
                  <a:schemeClr val="tx1">
                    <a:lumMod val="65000"/>
                    <a:lumOff val="35000"/>
                  </a:schemeClr>
                </a:solidFill>
              </a:rPr>
              <a:t>referenčná premenná musí byť určitého typu, ktorý nemožno zmeniť a môže odkazovať na ľubovoľný objekt deklarovaného typu alebo jeho podtypu</a:t>
            </a:r>
          </a:p>
          <a:p>
            <a:pPr marL="457200" lvl="0" indent="-304800" algn="l" rtl="0">
              <a:lnSpc>
                <a:spcPct val="115000"/>
              </a:lnSpc>
              <a:spcBef>
                <a:spcPts val="0"/>
              </a:spcBef>
              <a:buClr>
                <a:srgbClr val="434343"/>
              </a:buClr>
              <a:buSzPct val="100000"/>
              <a:buChar char="●"/>
            </a:pPr>
            <a:r>
              <a:rPr lang="en" sz="1200" dirty="0">
                <a:solidFill>
                  <a:schemeClr val="tx1">
                    <a:lumMod val="65000"/>
                    <a:lumOff val="35000"/>
                  </a:schemeClr>
                </a:solidFill>
              </a:rPr>
              <a:t>životnosť a rozsah platnosti (scope) inštančnej premennej je výlučne v rámci konkrétneho objektu</a:t>
            </a:r>
          </a:p>
          <a:p>
            <a:pPr marL="457200" lvl="0" indent="-304800" algn="l" rtl="0">
              <a:lnSpc>
                <a:spcPct val="115000"/>
              </a:lnSpc>
              <a:spcBef>
                <a:spcPts val="0"/>
              </a:spcBef>
              <a:buClr>
                <a:srgbClr val="434343"/>
              </a:buClr>
              <a:buSzPct val="100000"/>
              <a:buChar char="●"/>
            </a:pPr>
            <a:r>
              <a:rPr lang="en" sz="1200" b="1" dirty="0">
                <a:solidFill>
                  <a:schemeClr val="tx1">
                    <a:lumMod val="65000"/>
                    <a:lumOff val="35000"/>
                  </a:schemeClr>
                </a:solidFill>
              </a:rPr>
              <a:t>scope</a:t>
            </a:r>
            <a:r>
              <a:rPr lang="en" sz="1200" dirty="0">
                <a:solidFill>
                  <a:schemeClr val="tx1">
                    <a:lumMod val="65000"/>
                    <a:lumOff val="35000"/>
                  </a:schemeClr>
                </a:solidFill>
              </a:rPr>
              <a:t> lokálnej premennej (premenná v metóde) je len v danej metóde, s ukončením metódy prestáva existovať. Nemôže byť referencovaná z iného objektu alebo metódy.</a:t>
            </a:r>
          </a:p>
          <a:p>
            <a:pPr marL="457200" lvl="0" indent="-304800" algn="l" rtl="0">
              <a:lnSpc>
                <a:spcPct val="115000"/>
              </a:lnSpc>
              <a:spcBef>
                <a:spcPts val="0"/>
              </a:spcBef>
              <a:buClr>
                <a:srgbClr val="434343"/>
              </a:buClr>
              <a:buSzPct val="100000"/>
              <a:buChar char="●"/>
            </a:pPr>
            <a:r>
              <a:rPr lang="en" sz="1200" dirty="0">
                <a:solidFill>
                  <a:schemeClr val="tx1">
                    <a:lumMod val="65000"/>
                    <a:lumOff val="35000"/>
                  </a:schemeClr>
                </a:solidFill>
              </a:rPr>
              <a:t>lokálnu premennú je potrebné vždy inicializovať</a:t>
            </a:r>
          </a:p>
          <a:p>
            <a:pPr marL="457200" lvl="0" indent="-304800" algn="l" rtl="0">
              <a:lnSpc>
                <a:spcPct val="115000"/>
              </a:lnSpc>
              <a:spcBef>
                <a:spcPts val="0"/>
              </a:spcBef>
              <a:buClr>
                <a:srgbClr val="434343"/>
              </a:buClr>
              <a:buSzPct val="100000"/>
              <a:buChar char="●"/>
            </a:pPr>
            <a:r>
              <a:rPr lang="en" sz="1200" dirty="0">
                <a:solidFill>
                  <a:schemeClr val="tx1">
                    <a:lumMod val="65000"/>
                    <a:lumOff val="35000"/>
                  </a:schemeClr>
                </a:solidFill>
              </a:rPr>
              <a:t>je možné deklarovať lokálnu premennú s rovnakým názvom ako inštančná premenná a hovorí sa tomu shadowing</a:t>
            </a:r>
          </a:p>
          <a:p>
            <a:pPr algn="l" rtl="0">
              <a:lnSpc>
                <a:spcPct val="115000"/>
              </a:lnSpc>
              <a:spcBef>
                <a:spcPts val="0"/>
              </a:spcBef>
              <a:buNone/>
            </a:pPr>
            <a:r>
              <a:rPr lang="en" sz="1100" dirty="0">
                <a:solidFill>
                  <a:schemeClr val="tx1">
                    <a:lumMod val="65000"/>
                    <a:lumOff val="35000"/>
                  </a:schemeClr>
                </a:solidFill>
                <a:latin typeface="Consolas"/>
                <a:ea typeface="Consolas"/>
                <a:cs typeface="Consolas"/>
                <a:sym typeface="Consolas"/>
              </a:rPr>
              <a:t>class Examle {</a:t>
            </a:r>
          </a:p>
          <a:p>
            <a:pPr algn="l" rtl="0">
              <a:lnSpc>
                <a:spcPct val="115000"/>
              </a:lnSpc>
              <a:spcBef>
                <a:spcPts val="0"/>
              </a:spcBef>
              <a:buNone/>
            </a:pPr>
            <a:r>
              <a:rPr lang="en" sz="1100" dirty="0">
                <a:solidFill>
                  <a:schemeClr val="tx1">
                    <a:lumMod val="65000"/>
                    <a:lumOff val="35000"/>
                  </a:schemeClr>
                </a:solidFill>
                <a:latin typeface="Consolas"/>
                <a:ea typeface="Consolas"/>
                <a:cs typeface="Consolas"/>
                <a:sym typeface="Consolas"/>
              </a:rPr>
              <a:t>  String someName;</a:t>
            </a:r>
          </a:p>
          <a:p>
            <a:pPr algn="l" rtl="0">
              <a:lnSpc>
                <a:spcPct val="115000"/>
              </a:lnSpc>
              <a:spcBef>
                <a:spcPts val="0"/>
              </a:spcBef>
              <a:buNone/>
            </a:pPr>
            <a:r>
              <a:rPr lang="en" sz="1100" dirty="0">
                <a:solidFill>
                  <a:schemeClr val="tx1">
                    <a:lumMod val="65000"/>
                    <a:lumOff val="35000"/>
                  </a:schemeClr>
                </a:solidFill>
                <a:latin typeface="Consolas"/>
                <a:ea typeface="Consolas"/>
                <a:cs typeface="Consolas"/>
                <a:sym typeface="Consolas"/>
              </a:rPr>
              <a:t>  public void someMethod {</a:t>
            </a:r>
          </a:p>
          <a:p>
            <a:pPr algn="l" rtl="0">
              <a:lnSpc>
                <a:spcPct val="115000"/>
              </a:lnSpc>
              <a:spcBef>
                <a:spcPts val="0"/>
              </a:spcBef>
              <a:buNone/>
            </a:pPr>
            <a:r>
              <a:rPr lang="en" sz="1100" dirty="0">
                <a:solidFill>
                  <a:schemeClr val="tx1">
                    <a:lumMod val="65000"/>
                    <a:lumOff val="35000"/>
                  </a:schemeClr>
                </a:solidFill>
                <a:latin typeface="Consolas"/>
                <a:ea typeface="Consolas"/>
                <a:cs typeface="Consolas"/>
                <a:sym typeface="Consolas"/>
              </a:rPr>
              <a:t>    someName = “Bill”;</a:t>
            </a:r>
          </a:p>
          <a:p>
            <a:pPr algn="l" rtl="0">
              <a:lnSpc>
                <a:spcPct val="115000"/>
              </a:lnSpc>
              <a:spcBef>
                <a:spcPts val="0"/>
              </a:spcBef>
              <a:buNone/>
            </a:pPr>
            <a:r>
              <a:rPr lang="en" sz="1100" dirty="0">
                <a:solidFill>
                  <a:schemeClr val="tx1">
                    <a:lumMod val="65000"/>
                    <a:lumOff val="35000"/>
                  </a:schemeClr>
                </a:solidFill>
                <a:latin typeface="Consolas"/>
                <a:ea typeface="Consolas"/>
                <a:cs typeface="Consolas"/>
                <a:sym typeface="Consolas"/>
              </a:rPr>
              <a:t>    System.out.println(“lokálna premenná = ” + someName +</a:t>
            </a:r>
          </a:p>
          <a:p>
            <a:pPr lvl="0" algn="l" rtl="0">
              <a:lnSpc>
                <a:spcPct val="115000"/>
              </a:lnSpc>
              <a:spcBef>
                <a:spcPts val="0"/>
              </a:spcBef>
              <a:buNone/>
            </a:pPr>
            <a:r>
              <a:rPr lang="en" sz="1100" dirty="0">
                <a:solidFill>
                  <a:schemeClr val="tx1">
                    <a:lumMod val="65000"/>
                    <a:lumOff val="35000"/>
                  </a:schemeClr>
                </a:solidFill>
                <a:latin typeface="Consolas"/>
                <a:ea typeface="Consolas"/>
                <a:cs typeface="Consolas"/>
                <a:sym typeface="Consolas"/>
              </a:rPr>
              <a:t>      “inštančná premenná = ” + </a:t>
            </a:r>
            <a:r>
              <a:rPr lang="en" sz="1100" b="1" dirty="0">
                <a:solidFill>
                  <a:schemeClr val="tx1">
                    <a:lumMod val="65000"/>
                    <a:lumOff val="35000"/>
                  </a:schemeClr>
                </a:solidFill>
                <a:latin typeface="Consolas"/>
                <a:ea typeface="Consolas"/>
                <a:cs typeface="Consolas"/>
                <a:sym typeface="Consolas"/>
              </a:rPr>
              <a:t>this</a:t>
            </a:r>
            <a:r>
              <a:rPr lang="en" sz="1100" dirty="0">
                <a:solidFill>
                  <a:schemeClr val="tx1">
                    <a:lumMod val="65000"/>
                    <a:lumOff val="35000"/>
                  </a:schemeClr>
                </a:solidFill>
                <a:latin typeface="Consolas"/>
                <a:ea typeface="Consolas"/>
                <a:cs typeface="Consolas"/>
                <a:sym typeface="Consolas"/>
              </a:rPr>
              <a:t>.someName;}}</a:t>
            </a:r>
          </a:p>
        </p:txBody>
      </p:sp>
      <p:sp>
        <p:nvSpPr>
          <p:cNvPr id="5" name="Zástupný symbol čísla snímky 4"/>
          <p:cNvSpPr>
            <a:spLocks noGrp="1"/>
          </p:cNvSpPr>
          <p:nvPr>
            <p:ph type="sldNum" sz="quarter" idx="12"/>
          </p:nvPr>
        </p:nvSpPr>
        <p:spPr/>
        <p:txBody>
          <a:bodyPr/>
          <a:lstStyle/>
          <a:p>
            <a:fld id="{7497AAFE-E2E9-4BD8-8F5D-0DCF3CAF0ED9}" type="slidenum">
              <a:rPr lang="sk-SK" smtClean="0"/>
              <a:t>10</a:t>
            </a:fld>
            <a:endParaRPr lang="sk-SK"/>
          </a:p>
        </p:txBody>
      </p:sp>
      <p:sp>
        <p:nvSpPr>
          <p:cNvPr id="4" name="Shape 45"/>
          <p:cNvSpPr txBox="1"/>
          <p:nvPr/>
        </p:nvSpPr>
        <p:spPr>
          <a:xfrm>
            <a:off x="874930" y="333455"/>
            <a:ext cx="7512552" cy="528318"/>
          </a:xfrm>
          <a:prstGeom prst="rect">
            <a:avLst/>
          </a:prstGeom>
          <a:noFill/>
          <a:ln>
            <a:noFill/>
          </a:ln>
        </p:spPr>
        <p:txBody>
          <a:bodyPr lIns="91425" tIns="91425" rIns="91425" bIns="91425" anchor="t" anchorCtr="0">
            <a:noAutofit/>
          </a:bodyPr>
          <a:lstStyle/>
          <a:p>
            <a:pPr lvl="0" algn="ctr">
              <a:lnSpc>
                <a:spcPct val="115000"/>
              </a:lnSpc>
              <a:buClr>
                <a:schemeClr val="dk1"/>
              </a:buClr>
              <a:buSzPct val="61111"/>
            </a:pPr>
            <a:r>
              <a:rPr lang="en" sz="2400" b="1" dirty="0">
                <a:solidFill>
                  <a:schemeClr val="tx1">
                    <a:lumMod val="65000"/>
                    <a:lumOff val="35000"/>
                  </a:schemeClr>
                </a:solidFill>
              </a:rPr>
              <a:t>PREMENNÉ</a:t>
            </a:r>
          </a:p>
        </p:txBody>
      </p:sp>
    </p:spTree>
    <p:extLst>
      <p:ext uri="{BB962C8B-B14F-4D97-AF65-F5344CB8AC3E}">
        <p14:creationId xmlns:p14="http://schemas.microsoft.com/office/powerpoint/2010/main" val="2648767066"/>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
        <p:cNvGrpSpPr/>
        <p:nvPr/>
      </p:nvGrpSpPr>
      <p:grpSpPr>
        <a:xfrm>
          <a:off x="0" y="0"/>
          <a:ext cx="0" cy="0"/>
          <a:chOff x="0" y="0"/>
          <a:chExt cx="0" cy="0"/>
        </a:xfrm>
      </p:grpSpPr>
      <p:sp>
        <p:nvSpPr>
          <p:cNvPr id="19" name="Shape 19"/>
          <p:cNvSpPr txBox="1"/>
          <p:nvPr/>
        </p:nvSpPr>
        <p:spPr>
          <a:xfrm>
            <a:off x="1095593" y="861773"/>
            <a:ext cx="6450000" cy="3712318"/>
          </a:xfrm>
          <a:prstGeom prst="rect">
            <a:avLst/>
          </a:prstGeom>
          <a:noFill/>
          <a:ln>
            <a:noFill/>
          </a:ln>
        </p:spPr>
        <p:txBody>
          <a:bodyPr lIns="91425" tIns="91425" rIns="91425" bIns="91425" anchor="t" anchorCtr="0">
            <a:noAutofit/>
          </a:bodyPr>
          <a:lstStyle/>
          <a:p>
            <a:pPr lvl="0" algn="l" rtl="0">
              <a:lnSpc>
                <a:spcPct val="115000"/>
              </a:lnSpc>
              <a:spcBef>
                <a:spcPts val="0"/>
              </a:spcBef>
              <a:buClr>
                <a:schemeClr val="dk1"/>
              </a:buClr>
              <a:buSzPct val="100000"/>
              <a:buFont typeface="Arial"/>
              <a:buNone/>
            </a:pPr>
            <a:r>
              <a:rPr lang="en" sz="1100" dirty="0" smtClean="0">
                <a:solidFill>
                  <a:schemeClr val="tx1">
                    <a:lumMod val="65000"/>
                    <a:lumOff val="35000"/>
                  </a:schemeClr>
                </a:solidFill>
                <a:latin typeface="Consolas"/>
                <a:ea typeface="Consolas"/>
                <a:cs typeface="Consolas"/>
                <a:sym typeface="Consolas"/>
              </a:rPr>
              <a:t>public </a:t>
            </a:r>
            <a:r>
              <a:rPr lang="en" sz="1100" dirty="0">
                <a:solidFill>
                  <a:schemeClr val="tx1">
                    <a:lumMod val="65000"/>
                    <a:lumOff val="35000"/>
                  </a:schemeClr>
                </a:solidFill>
                <a:latin typeface="Consolas"/>
                <a:ea typeface="Consolas"/>
                <a:cs typeface="Consolas"/>
                <a:sym typeface="Consolas"/>
              </a:rPr>
              <a:t>class Banka {</a:t>
            </a:r>
          </a:p>
          <a:p>
            <a:pPr lvl="0" algn="l" rtl="0">
              <a:lnSpc>
                <a:spcPct val="115000"/>
              </a:lnSpc>
              <a:spcBef>
                <a:spcPts val="0"/>
              </a:spcBef>
              <a:buClr>
                <a:schemeClr val="dk1"/>
              </a:buClr>
              <a:buSzPct val="100000"/>
              <a:buFont typeface="Arial"/>
              <a:buNone/>
            </a:pPr>
            <a:r>
              <a:rPr lang="en" sz="1100" dirty="0">
                <a:solidFill>
                  <a:schemeClr val="tx1">
                    <a:lumMod val="65000"/>
                    <a:lumOff val="35000"/>
                  </a:schemeClr>
                </a:solidFill>
                <a:latin typeface="Consolas"/>
                <a:ea typeface="Consolas"/>
                <a:cs typeface="Consolas"/>
                <a:sym typeface="Consolas"/>
              </a:rPr>
              <a:t>  public static final String TYP_KLIENT_OSOBA = “typ_osoba”;</a:t>
            </a:r>
          </a:p>
          <a:p>
            <a:pPr lvl="0" algn="l" rtl="0">
              <a:lnSpc>
                <a:spcPct val="115000"/>
              </a:lnSpc>
              <a:spcBef>
                <a:spcPts val="0"/>
              </a:spcBef>
              <a:buClr>
                <a:schemeClr val="dk1"/>
              </a:buClr>
              <a:buSzPct val="100000"/>
              <a:buFont typeface="Arial"/>
              <a:buNone/>
            </a:pPr>
            <a:r>
              <a:rPr lang="en" sz="1100" dirty="0">
                <a:solidFill>
                  <a:schemeClr val="tx1">
                    <a:lumMod val="65000"/>
                    <a:lumOff val="35000"/>
                  </a:schemeClr>
                </a:solidFill>
                <a:latin typeface="Consolas"/>
                <a:ea typeface="Consolas"/>
                <a:cs typeface="Consolas"/>
                <a:sym typeface="Consolas"/>
              </a:rPr>
              <a:t>  public static final String TYP_KLIENT_FIRMA = “typ_firma”;</a:t>
            </a:r>
          </a:p>
          <a:p>
            <a:pPr lvl="0" algn="l" rtl="0">
              <a:lnSpc>
                <a:spcPct val="115000"/>
              </a:lnSpc>
              <a:spcBef>
                <a:spcPts val="0"/>
              </a:spcBef>
              <a:buClr>
                <a:schemeClr val="dk1"/>
              </a:buClr>
              <a:buSzPct val="100000"/>
              <a:buFont typeface="Arial"/>
              <a:buNone/>
            </a:pPr>
            <a:r>
              <a:rPr lang="en" sz="1100" dirty="0">
                <a:solidFill>
                  <a:schemeClr val="tx1">
                    <a:lumMod val="65000"/>
                    <a:lumOff val="35000"/>
                  </a:schemeClr>
                </a:solidFill>
                <a:latin typeface="Consolas"/>
                <a:ea typeface="Consolas"/>
                <a:cs typeface="Consolas"/>
                <a:sym typeface="Consolas"/>
              </a:rPr>
              <a:t>  public static final String TYP_KLIENT_OBEC = “typ_obec”;</a:t>
            </a:r>
          </a:p>
          <a:p>
            <a:pPr lvl="0" algn="l" rtl="0">
              <a:lnSpc>
                <a:spcPct val="115000"/>
              </a:lnSpc>
              <a:spcBef>
                <a:spcPts val="0"/>
              </a:spcBef>
              <a:buClr>
                <a:schemeClr val="dk1"/>
              </a:buClr>
              <a:buSzPct val="100000"/>
              <a:buFont typeface="Arial"/>
              <a:buNone/>
            </a:pPr>
            <a:r>
              <a:rPr lang="en" sz="1100" dirty="0">
                <a:solidFill>
                  <a:schemeClr val="tx1">
                    <a:lumMod val="65000"/>
                    <a:lumOff val="35000"/>
                  </a:schemeClr>
                </a:solidFill>
                <a:latin typeface="Consolas"/>
                <a:ea typeface="Consolas"/>
                <a:cs typeface="Consolas"/>
                <a:sym typeface="Consolas"/>
              </a:rPr>
              <a:t>  public double urocenieKlienta(Klient k) {</a:t>
            </a:r>
          </a:p>
          <a:p>
            <a:pPr lvl="0" algn="l" rtl="0">
              <a:lnSpc>
                <a:spcPct val="115000"/>
              </a:lnSpc>
              <a:spcBef>
                <a:spcPts val="0"/>
              </a:spcBef>
              <a:buClr>
                <a:schemeClr val="dk1"/>
              </a:buClr>
              <a:buSzPct val="100000"/>
              <a:buFont typeface="Arial"/>
              <a:buNone/>
            </a:pPr>
            <a:r>
              <a:rPr lang="en" sz="1100" dirty="0">
                <a:solidFill>
                  <a:schemeClr val="tx1">
                    <a:lumMod val="65000"/>
                    <a:lumOff val="35000"/>
                  </a:schemeClr>
                </a:solidFill>
                <a:latin typeface="Consolas"/>
                <a:ea typeface="Consolas"/>
                <a:cs typeface="Consolas"/>
                <a:sym typeface="Consolas"/>
              </a:rPr>
              <a:t>    if (k.klientTyp == TYP_KLIENT_OSOBA) return 1.17;</a:t>
            </a:r>
          </a:p>
          <a:p>
            <a:pPr lvl="0" algn="l" rtl="0">
              <a:lnSpc>
                <a:spcPct val="115000"/>
              </a:lnSpc>
              <a:spcBef>
                <a:spcPts val="0"/>
              </a:spcBef>
              <a:buClr>
                <a:schemeClr val="dk1"/>
              </a:buClr>
              <a:buSzPct val="100000"/>
              <a:buFont typeface="Arial"/>
              <a:buNone/>
            </a:pPr>
            <a:r>
              <a:rPr lang="en" sz="1100" dirty="0">
                <a:solidFill>
                  <a:schemeClr val="tx1">
                    <a:lumMod val="65000"/>
                    <a:lumOff val="35000"/>
                  </a:schemeClr>
                </a:solidFill>
                <a:latin typeface="Consolas"/>
                <a:ea typeface="Consolas"/>
                <a:cs typeface="Consolas"/>
                <a:sym typeface="Consolas"/>
              </a:rPr>
              <a:t>    else if (k.klientTyp == TYP_KLIENT_FIRMA) return 1.17;</a:t>
            </a:r>
          </a:p>
          <a:p>
            <a:pPr lvl="0" algn="l" rtl="0">
              <a:lnSpc>
                <a:spcPct val="115000"/>
              </a:lnSpc>
              <a:spcBef>
                <a:spcPts val="0"/>
              </a:spcBef>
              <a:buClr>
                <a:schemeClr val="dk1"/>
              </a:buClr>
              <a:buSzPct val="100000"/>
              <a:buFont typeface="Arial"/>
              <a:buNone/>
            </a:pPr>
            <a:r>
              <a:rPr lang="en" sz="1100" dirty="0">
                <a:solidFill>
                  <a:schemeClr val="tx1">
                    <a:lumMod val="65000"/>
                    <a:lumOff val="35000"/>
                  </a:schemeClr>
                </a:solidFill>
                <a:latin typeface="Consolas"/>
                <a:ea typeface="Consolas"/>
                <a:cs typeface="Consolas"/>
                <a:sym typeface="Consolas"/>
              </a:rPr>
              <a:t>    else if (k.klientTyp == TYP_KLIENT_OSOBA) return 1.15;</a:t>
            </a:r>
          </a:p>
          <a:p>
            <a:pPr lvl="0" algn="l" rtl="0">
              <a:lnSpc>
                <a:spcPct val="115000"/>
              </a:lnSpc>
              <a:spcBef>
                <a:spcPts val="0"/>
              </a:spcBef>
              <a:buClr>
                <a:schemeClr val="dk1"/>
              </a:buClr>
              <a:buSzPct val="100000"/>
              <a:buFont typeface="Arial"/>
              <a:buNone/>
            </a:pPr>
            <a:r>
              <a:rPr lang="en" sz="1100" dirty="0">
                <a:solidFill>
                  <a:schemeClr val="tx1">
                    <a:lumMod val="65000"/>
                    <a:lumOff val="35000"/>
                  </a:schemeClr>
                </a:solidFill>
                <a:latin typeface="Consolas"/>
                <a:ea typeface="Consolas"/>
                <a:cs typeface="Consolas"/>
                <a:sym typeface="Consolas"/>
              </a:rPr>
              <a:t>    else throw new InvalidKlientTypException();</a:t>
            </a:r>
          </a:p>
          <a:p>
            <a:pPr lvl="0" algn="l" rtl="0">
              <a:lnSpc>
                <a:spcPct val="115000"/>
              </a:lnSpc>
              <a:spcBef>
                <a:spcPts val="0"/>
              </a:spcBef>
              <a:buClr>
                <a:schemeClr val="dk1"/>
              </a:buClr>
              <a:buSzPct val="100000"/>
              <a:buFont typeface="Arial"/>
              <a:buNone/>
            </a:pPr>
            <a:r>
              <a:rPr lang="en" sz="1100" dirty="0">
                <a:solidFill>
                  <a:schemeClr val="tx1">
                    <a:lumMod val="65000"/>
                    <a:lumOff val="35000"/>
                  </a:schemeClr>
                </a:solidFill>
                <a:latin typeface="Consolas"/>
                <a:ea typeface="Consolas"/>
                <a:cs typeface="Consolas"/>
                <a:sym typeface="Consolas"/>
              </a:rPr>
              <a:t>  }</a:t>
            </a:r>
          </a:p>
          <a:p>
            <a:pPr lvl="0" algn="l" rtl="0">
              <a:lnSpc>
                <a:spcPct val="115000"/>
              </a:lnSpc>
              <a:spcBef>
                <a:spcPts val="0"/>
              </a:spcBef>
              <a:buClr>
                <a:schemeClr val="dk1"/>
              </a:buClr>
              <a:buSzPct val="100000"/>
              <a:buFont typeface="Arial"/>
              <a:buNone/>
            </a:pPr>
            <a:r>
              <a:rPr lang="en" sz="1100" dirty="0">
                <a:solidFill>
                  <a:schemeClr val="tx1">
                    <a:lumMod val="65000"/>
                    <a:lumOff val="35000"/>
                  </a:schemeClr>
                </a:solidFill>
                <a:latin typeface="Consolas"/>
                <a:ea typeface="Consolas"/>
                <a:cs typeface="Consolas"/>
                <a:sym typeface="Consolas"/>
              </a:rPr>
              <a:t>}</a:t>
            </a:r>
          </a:p>
          <a:p>
            <a:pPr lvl="0" algn="l" rtl="0">
              <a:lnSpc>
                <a:spcPct val="115000"/>
              </a:lnSpc>
              <a:spcBef>
                <a:spcPts val="0"/>
              </a:spcBef>
              <a:buClr>
                <a:schemeClr val="dk1"/>
              </a:buClr>
              <a:buSzPct val="100000"/>
              <a:buFont typeface="Arial"/>
              <a:buNone/>
            </a:pPr>
            <a:r>
              <a:rPr lang="en" sz="1100" dirty="0">
                <a:solidFill>
                  <a:schemeClr val="tx1">
                    <a:lumMod val="65000"/>
                    <a:lumOff val="35000"/>
                  </a:schemeClr>
                </a:solidFill>
                <a:latin typeface="Consolas"/>
                <a:ea typeface="Consolas"/>
                <a:cs typeface="Consolas"/>
                <a:sym typeface="Consolas"/>
              </a:rPr>
              <a:t>public class Klient {</a:t>
            </a:r>
          </a:p>
          <a:p>
            <a:pPr lvl="0" algn="l" rtl="0">
              <a:lnSpc>
                <a:spcPct val="115000"/>
              </a:lnSpc>
              <a:spcBef>
                <a:spcPts val="0"/>
              </a:spcBef>
              <a:buClr>
                <a:schemeClr val="dk1"/>
              </a:buClr>
              <a:buSzPct val="100000"/>
              <a:buFont typeface="Arial"/>
              <a:buNone/>
            </a:pPr>
            <a:r>
              <a:rPr lang="en" sz="1100" dirty="0">
                <a:solidFill>
                  <a:schemeClr val="tx1">
                    <a:lumMod val="65000"/>
                    <a:lumOff val="35000"/>
                  </a:schemeClr>
                </a:solidFill>
                <a:latin typeface="Consolas"/>
                <a:ea typeface="Consolas"/>
                <a:cs typeface="Consolas"/>
                <a:sym typeface="Consolas"/>
              </a:rPr>
              <a:t>  public String klientTyp = Banka.TYP_KLIENT_OSOBA;</a:t>
            </a:r>
          </a:p>
          <a:p>
            <a:pPr lvl="0" algn="l" rtl="0">
              <a:lnSpc>
                <a:spcPct val="115000"/>
              </a:lnSpc>
              <a:spcBef>
                <a:spcPts val="0"/>
              </a:spcBef>
              <a:buClr>
                <a:schemeClr val="dk1"/>
              </a:buClr>
              <a:buSzPct val="100000"/>
              <a:buFont typeface="Arial"/>
              <a:buNone/>
            </a:pPr>
            <a:r>
              <a:rPr lang="en" sz="1100" dirty="0">
                <a:solidFill>
                  <a:schemeClr val="tx1">
                    <a:lumMod val="65000"/>
                    <a:lumOff val="35000"/>
                  </a:schemeClr>
                </a:solidFill>
                <a:latin typeface="Consolas"/>
                <a:ea typeface="Consolas"/>
                <a:cs typeface="Consolas"/>
                <a:sym typeface="Consolas"/>
              </a:rPr>
              <a:t>}</a:t>
            </a:r>
          </a:p>
          <a:p>
            <a:pPr lvl="0" algn="l" rtl="0">
              <a:lnSpc>
                <a:spcPct val="115000"/>
              </a:lnSpc>
              <a:spcBef>
                <a:spcPts val="0"/>
              </a:spcBef>
              <a:buClr>
                <a:schemeClr val="dk1"/>
              </a:buClr>
              <a:buSzPct val="100000"/>
              <a:buFont typeface="Arial"/>
              <a:buNone/>
            </a:pPr>
            <a:r>
              <a:rPr lang="en" sz="1100" dirty="0">
                <a:solidFill>
                  <a:schemeClr val="tx1">
                    <a:lumMod val="65000"/>
                    <a:lumOff val="35000"/>
                  </a:schemeClr>
                </a:solidFill>
                <a:latin typeface="Consolas"/>
                <a:ea typeface="Consolas"/>
                <a:cs typeface="Consolas"/>
                <a:sym typeface="Consolas"/>
              </a:rPr>
              <a:t>public class Test {</a:t>
            </a:r>
          </a:p>
          <a:p>
            <a:pPr lvl="0" algn="l" rtl="0">
              <a:lnSpc>
                <a:spcPct val="115000"/>
              </a:lnSpc>
              <a:spcBef>
                <a:spcPts val="0"/>
              </a:spcBef>
              <a:buClr>
                <a:schemeClr val="dk1"/>
              </a:buClr>
              <a:buSzPct val="100000"/>
              <a:buFont typeface="Arial"/>
              <a:buNone/>
            </a:pPr>
            <a:r>
              <a:rPr lang="en" sz="1100" dirty="0">
                <a:solidFill>
                  <a:schemeClr val="tx1">
                    <a:lumMod val="65000"/>
                    <a:lumOff val="35000"/>
                  </a:schemeClr>
                </a:solidFill>
                <a:latin typeface="Consolas"/>
                <a:ea typeface="Consolas"/>
                <a:cs typeface="Consolas"/>
                <a:sym typeface="Consolas"/>
              </a:rPr>
              <a:t>  Klient k = new Klient();</a:t>
            </a:r>
          </a:p>
          <a:p>
            <a:pPr lvl="0" algn="l" rtl="0">
              <a:lnSpc>
                <a:spcPct val="115000"/>
              </a:lnSpc>
              <a:spcBef>
                <a:spcPts val="0"/>
              </a:spcBef>
              <a:buClr>
                <a:schemeClr val="dk1"/>
              </a:buClr>
              <a:buSzPct val="100000"/>
              <a:buFont typeface="Arial"/>
              <a:buNone/>
            </a:pPr>
            <a:r>
              <a:rPr lang="en" sz="1100" dirty="0">
                <a:solidFill>
                  <a:schemeClr val="tx1">
                    <a:lumMod val="65000"/>
                    <a:lumOff val="35000"/>
                  </a:schemeClr>
                </a:solidFill>
                <a:latin typeface="Consolas"/>
                <a:ea typeface="Consolas"/>
                <a:cs typeface="Consolas"/>
                <a:sym typeface="Consolas"/>
              </a:rPr>
              <a:t>  Banka b = new Banka();</a:t>
            </a:r>
          </a:p>
          <a:p>
            <a:pPr lvl="0" algn="l" rtl="0">
              <a:lnSpc>
                <a:spcPct val="115000"/>
              </a:lnSpc>
              <a:spcBef>
                <a:spcPts val="0"/>
              </a:spcBef>
              <a:buClr>
                <a:schemeClr val="dk1"/>
              </a:buClr>
              <a:buSzPct val="100000"/>
              <a:buFont typeface="Arial"/>
              <a:buNone/>
            </a:pPr>
            <a:r>
              <a:rPr lang="en" sz="1100" dirty="0">
                <a:solidFill>
                  <a:schemeClr val="tx1">
                    <a:lumMod val="65000"/>
                    <a:lumOff val="35000"/>
                  </a:schemeClr>
                </a:solidFill>
                <a:latin typeface="Consolas"/>
                <a:ea typeface="Consolas"/>
                <a:cs typeface="Consolas"/>
                <a:sym typeface="Consolas"/>
              </a:rPr>
              <a:t>  System.out.println(b.urocenieKlienta(k);</a:t>
            </a:r>
          </a:p>
          <a:p>
            <a:pPr lvl="0" algn="l" rtl="0">
              <a:lnSpc>
                <a:spcPct val="115000"/>
              </a:lnSpc>
              <a:spcBef>
                <a:spcPts val="0"/>
              </a:spcBef>
              <a:buClr>
                <a:schemeClr val="dk1"/>
              </a:buClr>
              <a:buSzPct val="100000"/>
              <a:buFont typeface="Arial"/>
              <a:buNone/>
            </a:pPr>
            <a:r>
              <a:rPr lang="en" sz="1100" dirty="0">
                <a:solidFill>
                  <a:schemeClr val="tx1">
                    <a:lumMod val="65000"/>
                    <a:lumOff val="35000"/>
                  </a:schemeClr>
                </a:solidFill>
                <a:latin typeface="Consolas"/>
                <a:ea typeface="Consolas"/>
                <a:cs typeface="Consolas"/>
                <a:sym typeface="Consolas"/>
              </a:rPr>
              <a:t>}</a:t>
            </a:r>
          </a:p>
        </p:txBody>
      </p:sp>
      <p:sp>
        <p:nvSpPr>
          <p:cNvPr id="5" name="Zástupný symbol čísla snímky 4"/>
          <p:cNvSpPr>
            <a:spLocks noGrp="1"/>
          </p:cNvSpPr>
          <p:nvPr>
            <p:ph type="sldNum" sz="quarter" idx="12"/>
          </p:nvPr>
        </p:nvSpPr>
        <p:spPr/>
        <p:txBody>
          <a:bodyPr/>
          <a:lstStyle/>
          <a:p>
            <a:fld id="{7497AAFE-E2E9-4BD8-8F5D-0DCF3CAF0ED9}" type="slidenum">
              <a:rPr lang="sk-SK" smtClean="0"/>
              <a:t>11</a:t>
            </a:fld>
            <a:endParaRPr lang="sk-SK"/>
          </a:p>
        </p:txBody>
      </p:sp>
      <p:sp>
        <p:nvSpPr>
          <p:cNvPr id="4" name="Shape 45"/>
          <p:cNvSpPr txBox="1"/>
          <p:nvPr/>
        </p:nvSpPr>
        <p:spPr>
          <a:xfrm>
            <a:off x="874930" y="333455"/>
            <a:ext cx="7512552" cy="528318"/>
          </a:xfrm>
          <a:prstGeom prst="rect">
            <a:avLst/>
          </a:prstGeom>
          <a:noFill/>
          <a:ln>
            <a:noFill/>
          </a:ln>
        </p:spPr>
        <p:txBody>
          <a:bodyPr lIns="91425" tIns="91425" rIns="91425" bIns="91425" anchor="t" anchorCtr="0">
            <a:noAutofit/>
          </a:bodyPr>
          <a:lstStyle/>
          <a:p>
            <a:pPr lvl="0" algn="ctr">
              <a:lnSpc>
                <a:spcPct val="115000"/>
              </a:lnSpc>
              <a:buClr>
                <a:schemeClr val="dk1"/>
              </a:buClr>
              <a:buSzPct val="61111"/>
            </a:pPr>
            <a:r>
              <a:rPr lang="en" sz="2400" b="1" dirty="0">
                <a:solidFill>
                  <a:schemeClr val="tx1">
                    <a:lumMod val="65000"/>
                    <a:lumOff val="35000"/>
                  </a:schemeClr>
                </a:solidFill>
              </a:rPr>
              <a:t>KONŠTANTY</a:t>
            </a:r>
          </a:p>
        </p:txBody>
      </p:sp>
    </p:spTree>
    <p:extLst>
      <p:ext uri="{BB962C8B-B14F-4D97-AF65-F5344CB8AC3E}">
        <p14:creationId xmlns:p14="http://schemas.microsoft.com/office/powerpoint/2010/main" val="1032238275"/>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p:nvPr/>
        </p:nvSpPr>
        <p:spPr>
          <a:xfrm>
            <a:off x="914400" y="861773"/>
            <a:ext cx="7407297" cy="3905490"/>
          </a:xfrm>
          <a:prstGeom prst="rect">
            <a:avLst/>
          </a:prstGeom>
          <a:noFill/>
          <a:ln>
            <a:noFill/>
          </a:ln>
        </p:spPr>
        <p:txBody>
          <a:bodyPr lIns="91425" tIns="91425" rIns="91425" bIns="91425" anchor="t" anchorCtr="0">
            <a:noAutofit/>
          </a:bodyPr>
          <a:lstStyle/>
          <a:p>
            <a:pPr lvl="0">
              <a:lnSpc>
                <a:spcPct val="115000"/>
              </a:lnSpc>
              <a:spcBef>
                <a:spcPts val="200"/>
              </a:spcBef>
              <a:buClr>
                <a:schemeClr val="dk1"/>
              </a:buClr>
              <a:buSzPct val="100000"/>
            </a:pPr>
            <a:r>
              <a:rPr lang="sk-SK" sz="1200" dirty="0" err="1">
                <a:solidFill>
                  <a:schemeClr val="tx1">
                    <a:lumMod val="65000"/>
                    <a:lumOff val="35000"/>
                  </a:schemeClr>
                </a:solidFill>
                <a:latin typeface="Consolas"/>
                <a:ea typeface="Consolas"/>
                <a:cs typeface="Consolas"/>
                <a:sym typeface="Consolas"/>
              </a:rPr>
              <a:t>enum</a:t>
            </a:r>
            <a:r>
              <a:rPr lang="sk-SK" sz="1200" dirty="0">
                <a:solidFill>
                  <a:schemeClr val="tx1">
                    <a:lumMod val="65000"/>
                    <a:lumOff val="35000"/>
                  </a:schemeClr>
                </a:solidFill>
                <a:latin typeface="Consolas"/>
                <a:ea typeface="Consolas"/>
                <a:cs typeface="Consolas"/>
                <a:sym typeface="Consolas"/>
              </a:rPr>
              <a:t> = enumerácia = vymenovanie hodnôt, nové v Jave od verzie 5</a:t>
            </a:r>
          </a:p>
          <a:p>
            <a:pPr lvl="0">
              <a:lnSpc>
                <a:spcPct val="115000"/>
              </a:lnSpc>
              <a:spcBef>
                <a:spcPts val="200"/>
              </a:spcBef>
              <a:buClr>
                <a:schemeClr val="dk1"/>
              </a:buClr>
              <a:buSzPct val="100000"/>
            </a:pPr>
            <a:r>
              <a:rPr lang="sk-SK" sz="1200" dirty="0" err="1">
                <a:solidFill>
                  <a:schemeClr val="tx1">
                    <a:lumMod val="65000"/>
                    <a:lumOff val="35000"/>
                  </a:schemeClr>
                </a:solidFill>
                <a:latin typeface="Consolas"/>
                <a:ea typeface="Consolas"/>
                <a:cs typeface="Consolas"/>
                <a:sym typeface="Consolas"/>
              </a:rPr>
              <a:t>enum</a:t>
            </a:r>
            <a:r>
              <a:rPr lang="sk-SK" sz="1200" dirty="0">
                <a:solidFill>
                  <a:schemeClr val="tx1">
                    <a:lumMod val="65000"/>
                    <a:lumOff val="35000"/>
                  </a:schemeClr>
                </a:solidFill>
                <a:latin typeface="Consolas"/>
                <a:ea typeface="Consolas"/>
                <a:cs typeface="Consolas"/>
                <a:sym typeface="Consolas"/>
              </a:rPr>
              <a:t> je bezpečnejší a flexibilnejší spôsob ako riešiť situácie, kde potrebujeme určitú sadu konštánt</a:t>
            </a:r>
          </a:p>
          <a:p>
            <a:pPr lvl="0">
              <a:lnSpc>
                <a:spcPct val="115000"/>
              </a:lnSpc>
              <a:spcBef>
                <a:spcPts val="200"/>
              </a:spcBef>
              <a:buClr>
                <a:schemeClr val="dk1"/>
              </a:buClr>
              <a:buSzPct val="100000"/>
            </a:pPr>
            <a:r>
              <a:rPr lang="sk-SK" sz="1200" dirty="0" err="1">
                <a:solidFill>
                  <a:schemeClr val="tx1">
                    <a:lumMod val="65000"/>
                    <a:lumOff val="35000"/>
                  </a:schemeClr>
                </a:solidFill>
                <a:latin typeface="Consolas"/>
                <a:ea typeface="Consolas"/>
                <a:cs typeface="Consolas"/>
                <a:sym typeface="Consolas"/>
              </a:rPr>
              <a:t>enum</a:t>
            </a:r>
            <a:r>
              <a:rPr lang="sk-SK" sz="1200" dirty="0">
                <a:solidFill>
                  <a:schemeClr val="tx1">
                    <a:lumMod val="65000"/>
                    <a:lumOff val="35000"/>
                  </a:schemeClr>
                </a:solidFill>
                <a:latin typeface="Consolas"/>
                <a:ea typeface="Consolas"/>
                <a:cs typeface="Consolas"/>
                <a:sym typeface="Consolas"/>
              </a:rPr>
              <a:t> môže obsahovať premenné a metódy a tiež takzvané </a:t>
            </a:r>
            <a:r>
              <a:rPr lang="sk-SK" sz="1200" dirty="0" err="1">
                <a:solidFill>
                  <a:schemeClr val="tx1">
                    <a:lumMod val="65000"/>
                    <a:lumOff val="35000"/>
                  </a:schemeClr>
                </a:solidFill>
                <a:latin typeface="Consolas"/>
                <a:ea typeface="Consolas"/>
                <a:cs typeface="Consolas"/>
                <a:sym typeface="Consolas"/>
              </a:rPr>
              <a:t>constant</a:t>
            </a:r>
            <a:r>
              <a:rPr lang="sk-SK" sz="1200" dirty="0">
                <a:solidFill>
                  <a:schemeClr val="tx1">
                    <a:lumMod val="65000"/>
                    <a:lumOff val="35000"/>
                  </a:schemeClr>
                </a:solidFill>
                <a:latin typeface="Consolas"/>
                <a:ea typeface="Consolas"/>
                <a:cs typeface="Consolas"/>
                <a:sym typeface="Consolas"/>
              </a:rPr>
              <a:t> </a:t>
            </a:r>
            <a:r>
              <a:rPr lang="sk-SK" sz="1200" dirty="0" err="1">
                <a:solidFill>
                  <a:schemeClr val="tx1">
                    <a:lumMod val="65000"/>
                    <a:lumOff val="35000"/>
                  </a:schemeClr>
                </a:solidFill>
                <a:latin typeface="Consolas"/>
                <a:ea typeface="Consolas"/>
                <a:cs typeface="Consolas"/>
                <a:sym typeface="Consolas"/>
              </a:rPr>
              <a:t>specific</a:t>
            </a:r>
            <a:r>
              <a:rPr lang="sk-SK" sz="1200" dirty="0">
                <a:solidFill>
                  <a:schemeClr val="tx1">
                    <a:lumMod val="65000"/>
                    <a:lumOff val="35000"/>
                  </a:schemeClr>
                </a:solidFill>
                <a:latin typeface="Consolas"/>
                <a:ea typeface="Consolas"/>
                <a:cs typeface="Consolas"/>
                <a:sym typeface="Consolas"/>
              </a:rPr>
              <a:t> </a:t>
            </a:r>
            <a:r>
              <a:rPr lang="sk-SK" sz="1200" dirty="0" err="1">
                <a:solidFill>
                  <a:schemeClr val="tx1">
                    <a:lumMod val="65000"/>
                    <a:lumOff val="35000"/>
                  </a:schemeClr>
                </a:solidFill>
                <a:latin typeface="Consolas"/>
                <a:ea typeface="Consolas"/>
                <a:cs typeface="Consolas"/>
                <a:sym typeface="Consolas"/>
              </a:rPr>
              <a:t>class</a:t>
            </a:r>
            <a:r>
              <a:rPr lang="sk-SK" sz="1200" dirty="0">
                <a:solidFill>
                  <a:schemeClr val="tx1">
                    <a:lumMod val="65000"/>
                    <a:lumOff val="35000"/>
                  </a:schemeClr>
                </a:solidFill>
                <a:latin typeface="Consolas"/>
                <a:ea typeface="Consolas"/>
                <a:cs typeface="Consolas"/>
                <a:sym typeface="Consolas"/>
              </a:rPr>
              <a:t> body</a:t>
            </a:r>
          </a:p>
          <a:p>
            <a:pPr marL="0" lvl="0" indent="0" rtl="0">
              <a:lnSpc>
                <a:spcPct val="115000"/>
              </a:lnSpc>
              <a:spcBef>
                <a:spcPts val="200"/>
              </a:spcBef>
              <a:buClr>
                <a:schemeClr val="dk1"/>
              </a:buClr>
              <a:buSzPct val="100000"/>
              <a:buFont typeface="Arial"/>
              <a:buNone/>
            </a:pPr>
            <a:endParaRPr lang="en" sz="1200" dirty="0" smtClean="0">
              <a:solidFill>
                <a:schemeClr val="tx1">
                  <a:lumMod val="65000"/>
                  <a:lumOff val="35000"/>
                </a:schemeClr>
              </a:solidFill>
              <a:latin typeface="Consolas"/>
              <a:ea typeface="Consolas"/>
              <a:cs typeface="Consolas"/>
              <a:sym typeface="Consolas"/>
            </a:endParaRPr>
          </a:p>
          <a:p>
            <a:pPr marL="0" lvl="0" indent="0" rtl="0">
              <a:lnSpc>
                <a:spcPct val="115000"/>
              </a:lnSpc>
              <a:spcBef>
                <a:spcPts val="200"/>
              </a:spcBef>
              <a:buClr>
                <a:schemeClr val="dk1"/>
              </a:buClr>
              <a:buSzPct val="100000"/>
              <a:buFont typeface="Arial"/>
              <a:buNone/>
            </a:pPr>
            <a:r>
              <a:rPr lang="en" sz="1200" dirty="0" smtClean="0">
                <a:solidFill>
                  <a:schemeClr val="tx1">
                    <a:lumMod val="65000"/>
                    <a:lumOff val="35000"/>
                  </a:schemeClr>
                </a:solidFill>
                <a:latin typeface="Consolas"/>
                <a:ea typeface="Consolas"/>
                <a:cs typeface="Consolas"/>
                <a:sym typeface="Consolas"/>
              </a:rPr>
              <a:t>enum </a:t>
            </a:r>
            <a:r>
              <a:rPr lang="en" sz="1200" dirty="0">
                <a:solidFill>
                  <a:schemeClr val="tx1">
                    <a:lumMod val="65000"/>
                    <a:lumOff val="35000"/>
                  </a:schemeClr>
                </a:solidFill>
                <a:latin typeface="Consolas"/>
                <a:ea typeface="Consolas"/>
                <a:cs typeface="Consolas"/>
                <a:sym typeface="Consolas"/>
              </a:rPr>
              <a:t>TypKlienta {</a:t>
            </a:r>
          </a:p>
          <a:p>
            <a:pPr marL="0" lvl="0" indent="0" rtl="0">
              <a:lnSpc>
                <a:spcPct val="115000"/>
              </a:lnSpc>
              <a:spcBef>
                <a:spcPts val="200"/>
              </a:spcBef>
              <a:buNone/>
            </a:pPr>
            <a:r>
              <a:rPr lang="en" sz="1200" dirty="0">
                <a:solidFill>
                  <a:schemeClr val="tx1">
                    <a:lumMod val="65000"/>
                    <a:lumOff val="35000"/>
                  </a:schemeClr>
                </a:solidFill>
                <a:latin typeface="Consolas"/>
                <a:ea typeface="Consolas"/>
                <a:cs typeface="Consolas"/>
                <a:sym typeface="Consolas"/>
              </a:rPr>
              <a:t>  OSOBA, FIRMA, OBEC		</a:t>
            </a:r>
            <a:r>
              <a:rPr lang="en" sz="1200" dirty="0" smtClean="0">
                <a:solidFill>
                  <a:schemeClr val="tx1">
                    <a:lumMod val="65000"/>
                    <a:lumOff val="35000"/>
                  </a:schemeClr>
                </a:solidFill>
                <a:latin typeface="Consolas"/>
                <a:ea typeface="Consolas"/>
                <a:cs typeface="Consolas"/>
                <a:sym typeface="Consolas"/>
              </a:rPr>
              <a:t>// </a:t>
            </a:r>
            <a:r>
              <a:rPr lang="en" sz="1200" dirty="0">
                <a:solidFill>
                  <a:schemeClr val="tx1">
                    <a:lumMod val="65000"/>
                    <a:lumOff val="35000"/>
                  </a:schemeClr>
                </a:solidFill>
                <a:latin typeface="Consolas"/>
                <a:ea typeface="Consolas"/>
                <a:cs typeface="Consolas"/>
                <a:sym typeface="Consolas"/>
              </a:rPr>
              <a:t>bodkočiarka sa nemusí uviesť</a:t>
            </a:r>
          </a:p>
          <a:p>
            <a:pPr marL="0" lvl="0" indent="0" rtl="0">
              <a:lnSpc>
                <a:spcPct val="115000"/>
              </a:lnSpc>
              <a:spcBef>
                <a:spcPts val="200"/>
              </a:spcBef>
              <a:buClr>
                <a:schemeClr val="dk1"/>
              </a:buClr>
              <a:buSzPct val="100000"/>
              <a:buFont typeface="Arial"/>
              <a:buNone/>
            </a:pPr>
            <a:r>
              <a:rPr lang="en" sz="1200" dirty="0">
                <a:solidFill>
                  <a:schemeClr val="tx1">
                    <a:lumMod val="65000"/>
                    <a:lumOff val="35000"/>
                  </a:schemeClr>
                </a:solidFill>
                <a:latin typeface="Consolas"/>
                <a:ea typeface="Consolas"/>
                <a:cs typeface="Consolas"/>
                <a:sym typeface="Consolas"/>
              </a:rPr>
              <a:t>} </a:t>
            </a:r>
          </a:p>
          <a:p>
            <a:pPr lvl="0" rtl="0">
              <a:lnSpc>
                <a:spcPct val="115000"/>
              </a:lnSpc>
              <a:spcBef>
                <a:spcPts val="200"/>
              </a:spcBef>
              <a:buNone/>
            </a:pPr>
            <a:endParaRPr lang="en" sz="1200" dirty="0" smtClean="0">
              <a:solidFill>
                <a:schemeClr val="tx1">
                  <a:lumMod val="65000"/>
                  <a:lumOff val="35000"/>
                </a:schemeClr>
              </a:solidFill>
              <a:latin typeface="Consolas"/>
              <a:ea typeface="Consolas"/>
              <a:cs typeface="Consolas"/>
              <a:sym typeface="Consolas"/>
            </a:endParaRPr>
          </a:p>
          <a:p>
            <a:pPr lvl="0" rtl="0">
              <a:lnSpc>
                <a:spcPct val="115000"/>
              </a:lnSpc>
              <a:spcBef>
                <a:spcPts val="200"/>
              </a:spcBef>
              <a:buNone/>
            </a:pPr>
            <a:r>
              <a:rPr lang="en" sz="1200" dirty="0" smtClean="0">
                <a:solidFill>
                  <a:schemeClr val="tx1">
                    <a:lumMod val="65000"/>
                    <a:lumOff val="35000"/>
                  </a:schemeClr>
                </a:solidFill>
                <a:latin typeface="Consolas"/>
                <a:ea typeface="Consolas"/>
                <a:cs typeface="Consolas"/>
                <a:sym typeface="Consolas"/>
              </a:rPr>
              <a:t>enum </a:t>
            </a:r>
            <a:r>
              <a:rPr lang="en" sz="1200" dirty="0">
                <a:solidFill>
                  <a:schemeClr val="tx1">
                    <a:lumMod val="65000"/>
                    <a:lumOff val="35000"/>
                  </a:schemeClr>
                </a:solidFill>
                <a:latin typeface="Consolas"/>
                <a:ea typeface="Consolas"/>
                <a:cs typeface="Consolas"/>
                <a:sym typeface="Consolas"/>
              </a:rPr>
              <a:t>TypKlienta {</a:t>
            </a:r>
          </a:p>
          <a:p>
            <a:pPr lvl="0" rtl="0">
              <a:lnSpc>
                <a:spcPct val="115000"/>
              </a:lnSpc>
              <a:spcBef>
                <a:spcPts val="200"/>
              </a:spcBef>
              <a:buNone/>
            </a:pPr>
            <a:r>
              <a:rPr lang="en" sz="1200" dirty="0">
                <a:solidFill>
                  <a:schemeClr val="tx1">
                    <a:lumMod val="65000"/>
                    <a:lumOff val="35000"/>
                  </a:schemeClr>
                </a:solidFill>
                <a:latin typeface="Consolas"/>
                <a:ea typeface="Consolas"/>
                <a:cs typeface="Consolas"/>
                <a:sym typeface="Consolas"/>
              </a:rPr>
              <a:t>  OSOBA(1.17), FIRMA(1.17), OBEC(1.15);	// teraz je bodkočiarka povinná, nasleduje ďalší kód</a:t>
            </a:r>
          </a:p>
          <a:p>
            <a:pPr lvl="0" rtl="0">
              <a:lnSpc>
                <a:spcPct val="115000"/>
              </a:lnSpc>
              <a:spcBef>
                <a:spcPts val="200"/>
              </a:spcBef>
              <a:buNone/>
            </a:pPr>
            <a:r>
              <a:rPr lang="en" sz="1200" dirty="0">
                <a:solidFill>
                  <a:schemeClr val="tx1">
                    <a:lumMod val="65000"/>
                    <a:lumOff val="35000"/>
                  </a:schemeClr>
                </a:solidFill>
                <a:latin typeface="Consolas"/>
                <a:ea typeface="Consolas"/>
                <a:cs typeface="Consolas"/>
                <a:sym typeface="Consolas"/>
              </a:rPr>
              <a:t>  private double urok;</a:t>
            </a:r>
          </a:p>
          <a:p>
            <a:pPr lvl="0" rtl="0">
              <a:lnSpc>
                <a:spcPct val="115000"/>
              </a:lnSpc>
              <a:spcBef>
                <a:spcPts val="200"/>
              </a:spcBef>
              <a:buNone/>
            </a:pPr>
            <a:r>
              <a:rPr lang="en" sz="1200" dirty="0">
                <a:solidFill>
                  <a:schemeClr val="tx1">
                    <a:lumMod val="65000"/>
                    <a:lumOff val="35000"/>
                  </a:schemeClr>
                </a:solidFill>
                <a:latin typeface="Consolas"/>
                <a:ea typeface="Consolas"/>
                <a:cs typeface="Consolas"/>
                <a:sym typeface="Consolas"/>
              </a:rPr>
              <a:t>  TypKlienta(double urok) { this.urok = urok; }</a:t>
            </a:r>
          </a:p>
          <a:p>
            <a:pPr lvl="0" rtl="0">
              <a:lnSpc>
                <a:spcPct val="115000"/>
              </a:lnSpc>
              <a:spcBef>
                <a:spcPts val="200"/>
              </a:spcBef>
              <a:buNone/>
            </a:pPr>
            <a:r>
              <a:rPr lang="en" sz="1200" dirty="0">
                <a:solidFill>
                  <a:schemeClr val="tx1">
                    <a:lumMod val="65000"/>
                    <a:lumOff val="35000"/>
                  </a:schemeClr>
                </a:solidFill>
                <a:latin typeface="Consolas"/>
                <a:ea typeface="Consolas"/>
                <a:cs typeface="Consolas"/>
                <a:sym typeface="Consolas"/>
              </a:rPr>
              <a:t>  public double getUrok() { return urok; }</a:t>
            </a:r>
          </a:p>
          <a:p>
            <a:pPr lvl="0" rtl="0">
              <a:lnSpc>
                <a:spcPct val="115000"/>
              </a:lnSpc>
              <a:spcBef>
                <a:spcPts val="200"/>
              </a:spcBef>
              <a:buNone/>
            </a:pPr>
            <a:r>
              <a:rPr lang="en" sz="1200" dirty="0" smtClean="0">
                <a:solidFill>
                  <a:schemeClr val="tx1">
                    <a:lumMod val="65000"/>
                    <a:lumOff val="35000"/>
                  </a:schemeClr>
                </a:solidFill>
                <a:latin typeface="Consolas"/>
                <a:ea typeface="Consolas"/>
                <a:cs typeface="Consolas"/>
                <a:sym typeface="Consolas"/>
              </a:rPr>
              <a:t>}</a:t>
            </a:r>
            <a:endParaRPr lang="en" sz="1200" dirty="0">
              <a:solidFill>
                <a:schemeClr val="tx1">
                  <a:lumMod val="65000"/>
                  <a:lumOff val="35000"/>
                </a:schemeClr>
              </a:solidFill>
              <a:latin typeface="Consolas"/>
              <a:ea typeface="Consolas"/>
              <a:cs typeface="Consolas"/>
              <a:sym typeface="Consolas"/>
            </a:endParaRPr>
          </a:p>
        </p:txBody>
      </p:sp>
      <p:sp>
        <p:nvSpPr>
          <p:cNvPr id="5" name="Zástupný symbol čísla snímky 4"/>
          <p:cNvSpPr>
            <a:spLocks noGrp="1"/>
          </p:cNvSpPr>
          <p:nvPr>
            <p:ph type="sldNum" sz="quarter" idx="12"/>
          </p:nvPr>
        </p:nvSpPr>
        <p:spPr/>
        <p:txBody>
          <a:bodyPr/>
          <a:lstStyle/>
          <a:p>
            <a:fld id="{7497AAFE-E2E9-4BD8-8F5D-0DCF3CAF0ED9}" type="slidenum">
              <a:rPr lang="sk-SK" smtClean="0"/>
              <a:t>12</a:t>
            </a:fld>
            <a:endParaRPr lang="sk-SK"/>
          </a:p>
        </p:txBody>
      </p:sp>
      <p:sp>
        <p:nvSpPr>
          <p:cNvPr id="4" name="Shape 45"/>
          <p:cNvSpPr txBox="1"/>
          <p:nvPr/>
        </p:nvSpPr>
        <p:spPr>
          <a:xfrm>
            <a:off x="874930" y="333455"/>
            <a:ext cx="7512552" cy="528318"/>
          </a:xfrm>
          <a:prstGeom prst="rect">
            <a:avLst/>
          </a:prstGeom>
          <a:noFill/>
          <a:ln>
            <a:noFill/>
          </a:ln>
        </p:spPr>
        <p:txBody>
          <a:bodyPr lIns="91425" tIns="91425" rIns="91425" bIns="91425" anchor="t" anchorCtr="0">
            <a:noAutofit/>
          </a:bodyPr>
          <a:lstStyle/>
          <a:p>
            <a:pPr lvl="0" algn="ctr">
              <a:lnSpc>
                <a:spcPct val="115000"/>
              </a:lnSpc>
              <a:buClr>
                <a:schemeClr val="dk1"/>
              </a:buClr>
              <a:buSzPct val="61111"/>
            </a:pPr>
            <a:r>
              <a:rPr lang="en" sz="2400" b="1" dirty="0">
                <a:solidFill>
                  <a:schemeClr val="tx1">
                    <a:lumMod val="65000"/>
                    <a:lumOff val="35000"/>
                  </a:schemeClr>
                </a:solidFill>
              </a:rPr>
              <a:t>DEKLARÁCIA ENUM</a:t>
            </a:r>
          </a:p>
        </p:txBody>
      </p:sp>
    </p:spTree>
    <p:extLst>
      <p:ext uri="{BB962C8B-B14F-4D97-AF65-F5344CB8AC3E}">
        <p14:creationId xmlns:p14="http://schemas.microsoft.com/office/powerpoint/2010/main" val="3186120978"/>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510114" y="851997"/>
            <a:ext cx="8265493" cy="3915266"/>
          </a:xfrm>
          <a:prstGeom prst="rect">
            <a:avLst/>
          </a:prstGeom>
          <a:noFill/>
          <a:ln>
            <a:noFill/>
          </a:ln>
        </p:spPr>
        <p:txBody>
          <a:bodyPr lIns="91425" tIns="91425" rIns="91425" bIns="91425" anchor="t" anchorCtr="0">
            <a:noAutofit/>
          </a:bodyPr>
          <a:lstStyle/>
          <a:p>
            <a:pPr marL="0" lvl="0" indent="0" rtl="0">
              <a:lnSpc>
                <a:spcPct val="115000"/>
              </a:lnSpc>
              <a:spcBef>
                <a:spcPts val="280"/>
              </a:spcBef>
              <a:buClr>
                <a:schemeClr val="dk1"/>
              </a:buClr>
              <a:buNone/>
            </a:pPr>
            <a:r>
              <a:rPr lang="en" sz="1200" dirty="0" smtClean="0">
                <a:solidFill>
                  <a:schemeClr val="tx1">
                    <a:lumMod val="65000"/>
                    <a:lumOff val="35000"/>
                  </a:schemeClr>
                </a:solidFill>
                <a:latin typeface="Consolas"/>
                <a:ea typeface="Consolas"/>
                <a:cs typeface="Consolas"/>
                <a:sym typeface="Consolas"/>
              </a:rPr>
              <a:t>int</a:t>
            </a:r>
            <a:r>
              <a:rPr lang="en" sz="1200" dirty="0">
                <a:solidFill>
                  <a:schemeClr val="tx1">
                    <a:lumMod val="65000"/>
                    <a:lumOff val="35000"/>
                  </a:schemeClr>
                </a:solidFill>
                <a:latin typeface="Consolas"/>
                <a:ea typeface="Consolas"/>
                <a:cs typeface="Consolas"/>
                <a:sym typeface="Consolas"/>
              </a:rPr>
              <a:t>[] key; 	// OK, hranaté zátvorky pred menom</a:t>
            </a:r>
          </a:p>
          <a:p>
            <a:pPr marL="0" lvl="0" indent="0" rtl="0">
              <a:lnSpc>
                <a:spcPct val="115000"/>
              </a:lnSpc>
              <a:spcBef>
                <a:spcPts val="280"/>
              </a:spcBef>
              <a:buClr>
                <a:schemeClr val="dk1"/>
              </a:buClr>
              <a:buNone/>
            </a:pPr>
            <a:r>
              <a:rPr lang="en" sz="1200" dirty="0">
                <a:solidFill>
                  <a:schemeClr val="tx1">
                    <a:lumMod val="65000"/>
                    <a:lumOff val="35000"/>
                  </a:schemeClr>
                </a:solidFill>
                <a:latin typeface="Consolas"/>
                <a:ea typeface="Consolas"/>
                <a:cs typeface="Consolas"/>
                <a:sym typeface="Consolas"/>
              </a:rPr>
              <a:t>int key []; 	// síce OK, ale hranaté zátvorky za menom neodporúčané</a:t>
            </a:r>
          </a:p>
          <a:p>
            <a:pPr marL="0" lvl="0" indent="0" rtl="0">
              <a:lnSpc>
                <a:spcPct val="115000"/>
              </a:lnSpc>
              <a:spcBef>
                <a:spcPts val="280"/>
              </a:spcBef>
              <a:buClr>
                <a:schemeClr val="dk1"/>
              </a:buClr>
              <a:buNone/>
            </a:pPr>
            <a:r>
              <a:rPr lang="en" sz="1200" dirty="0">
                <a:solidFill>
                  <a:schemeClr val="tx1">
                    <a:lumMod val="65000"/>
                    <a:lumOff val="35000"/>
                  </a:schemeClr>
                </a:solidFill>
                <a:latin typeface="Consolas"/>
                <a:ea typeface="Consolas"/>
                <a:cs typeface="Consolas"/>
                <a:sym typeface="Consolas"/>
              </a:rPr>
              <a:t>Thread[] threads;	// OK, odporúčané</a:t>
            </a:r>
          </a:p>
          <a:p>
            <a:pPr marL="0" lvl="0" indent="0" rtl="0">
              <a:lnSpc>
                <a:spcPct val="115000"/>
              </a:lnSpc>
              <a:spcBef>
                <a:spcPts val="280"/>
              </a:spcBef>
              <a:buClr>
                <a:schemeClr val="dk1"/>
              </a:buClr>
              <a:buNone/>
            </a:pPr>
            <a:r>
              <a:rPr lang="en" sz="1200" dirty="0">
                <a:solidFill>
                  <a:schemeClr val="tx1">
                    <a:lumMod val="65000"/>
                    <a:lumOff val="35000"/>
                  </a:schemeClr>
                </a:solidFill>
                <a:latin typeface="Consolas"/>
                <a:ea typeface="Consolas"/>
                <a:cs typeface="Consolas"/>
                <a:sym typeface="Consolas"/>
              </a:rPr>
              <a:t>Thread threads [];	// síce OK, ale zátvorky za menom, zle čitateľné</a:t>
            </a:r>
          </a:p>
          <a:p>
            <a:pPr marL="0" lvl="0" indent="0" rtl="0">
              <a:lnSpc>
                <a:spcPct val="115000"/>
              </a:lnSpc>
              <a:spcBef>
                <a:spcPts val="280"/>
              </a:spcBef>
              <a:buClr>
                <a:schemeClr val="dk1"/>
              </a:buClr>
              <a:buNone/>
            </a:pPr>
            <a:r>
              <a:rPr lang="en" sz="1200" dirty="0">
                <a:solidFill>
                  <a:schemeClr val="tx1">
                    <a:lumMod val="65000"/>
                    <a:lumOff val="35000"/>
                  </a:schemeClr>
                </a:solidFill>
                <a:latin typeface="Consolas"/>
                <a:ea typeface="Consolas"/>
                <a:cs typeface="Consolas"/>
                <a:sym typeface="Consolas"/>
              </a:rPr>
              <a:t>String[][][] occupantName;		// OK, trojrozmerné pole</a:t>
            </a:r>
          </a:p>
          <a:p>
            <a:pPr marL="0" lvl="0" indent="0" rtl="0">
              <a:lnSpc>
                <a:spcPct val="115000"/>
              </a:lnSpc>
              <a:spcBef>
                <a:spcPts val="280"/>
              </a:spcBef>
              <a:buClr>
                <a:schemeClr val="dk1"/>
              </a:buClr>
              <a:buNone/>
            </a:pPr>
            <a:r>
              <a:rPr lang="en" sz="1200" dirty="0">
                <a:solidFill>
                  <a:schemeClr val="tx1">
                    <a:lumMod val="65000"/>
                    <a:lumOff val="35000"/>
                  </a:schemeClr>
                </a:solidFill>
                <a:latin typeface="Consolas"/>
                <a:ea typeface="Consolas"/>
                <a:cs typeface="Consolas"/>
                <a:sym typeface="Consolas"/>
              </a:rPr>
              <a:t>String[] managerName [];		// </a:t>
            </a:r>
            <a:r>
              <a:rPr lang="en" sz="1200" dirty="0" smtClean="0">
                <a:solidFill>
                  <a:schemeClr val="tx1">
                    <a:lumMod val="65000"/>
                    <a:lumOff val="35000"/>
                  </a:schemeClr>
                </a:solidFill>
                <a:latin typeface="Consolas"/>
                <a:ea typeface="Consolas"/>
                <a:cs typeface="Consolas"/>
                <a:sym typeface="Consolas"/>
              </a:rPr>
              <a:t>dvojrozmern</a:t>
            </a:r>
            <a:r>
              <a:rPr lang="sk-SK" sz="1200" dirty="0" smtClean="0">
                <a:solidFill>
                  <a:schemeClr val="tx1">
                    <a:lumMod val="65000"/>
                    <a:lumOff val="35000"/>
                  </a:schemeClr>
                </a:solidFill>
                <a:latin typeface="Consolas"/>
                <a:ea typeface="Consolas"/>
                <a:cs typeface="Consolas"/>
                <a:sym typeface="Consolas"/>
              </a:rPr>
              <a:t>é pole,</a:t>
            </a:r>
            <a:r>
              <a:rPr lang="en" sz="1200" dirty="0" smtClean="0">
                <a:solidFill>
                  <a:schemeClr val="tx1">
                    <a:lumMod val="65000"/>
                    <a:lumOff val="35000"/>
                  </a:schemeClr>
                </a:solidFill>
                <a:latin typeface="Consolas"/>
                <a:ea typeface="Consolas"/>
                <a:cs typeface="Consolas"/>
                <a:sym typeface="Consolas"/>
              </a:rPr>
              <a:t> </a:t>
            </a:r>
            <a:r>
              <a:rPr lang="en" sz="1200" dirty="0">
                <a:solidFill>
                  <a:schemeClr val="tx1">
                    <a:lumMod val="65000"/>
                    <a:lumOff val="35000"/>
                  </a:schemeClr>
                </a:solidFill>
                <a:latin typeface="Consolas"/>
                <a:ea typeface="Consolas"/>
                <a:cs typeface="Consolas"/>
                <a:sym typeface="Consolas"/>
              </a:rPr>
              <a:t>ale </a:t>
            </a:r>
            <a:r>
              <a:rPr lang="sk-SK" sz="1200" dirty="0" smtClean="0">
                <a:solidFill>
                  <a:schemeClr val="tx1">
                    <a:lumMod val="65000"/>
                    <a:lumOff val="35000"/>
                  </a:schemeClr>
                </a:solidFill>
                <a:latin typeface="Consolas"/>
                <a:ea typeface="Consolas"/>
                <a:cs typeface="Consolas"/>
                <a:sym typeface="Consolas"/>
              </a:rPr>
              <a:t>zle </a:t>
            </a:r>
            <a:r>
              <a:rPr lang="en" sz="1200" dirty="0" smtClean="0">
                <a:solidFill>
                  <a:schemeClr val="tx1">
                    <a:lumMod val="65000"/>
                    <a:lumOff val="35000"/>
                  </a:schemeClr>
                </a:solidFill>
                <a:latin typeface="Consolas"/>
                <a:ea typeface="Consolas"/>
                <a:cs typeface="Consolas"/>
                <a:sym typeface="Consolas"/>
              </a:rPr>
              <a:t>čitateľné</a:t>
            </a:r>
            <a:endParaRPr lang="en" sz="1200" dirty="0">
              <a:solidFill>
                <a:schemeClr val="tx1">
                  <a:lumMod val="65000"/>
                  <a:lumOff val="35000"/>
                </a:schemeClr>
              </a:solidFill>
              <a:latin typeface="Consolas"/>
              <a:ea typeface="Consolas"/>
              <a:cs typeface="Consolas"/>
              <a:sym typeface="Consolas"/>
            </a:endParaRPr>
          </a:p>
          <a:p>
            <a:pPr marL="0" lvl="0" indent="0" rtl="0">
              <a:lnSpc>
                <a:spcPct val="115000"/>
              </a:lnSpc>
              <a:spcBef>
                <a:spcPts val="280"/>
              </a:spcBef>
              <a:buClr>
                <a:schemeClr val="dk1"/>
              </a:buClr>
              <a:buNone/>
            </a:pPr>
            <a:r>
              <a:rPr lang="en" sz="1200" dirty="0">
                <a:solidFill>
                  <a:schemeClr val="tx1">
                    <a:lumMod val="65000"/>
                    <a:lumOff val="35000"/>
                  </a:schemeClr>
                </a:solidFill>
                <a:latin typeface="Consolas"/>
                <a:ea typeface="Consolas"/>
                <a:cs typeface="Consolas"/>
                <a:sym typeface="Consolas"/>
              </a:rPr>
              <a:t>int[5] fiveNumbers;			// ZLE, v deklarácii nikdy veľkosť poľa</a:t>
            </a:r>
          </a:p>
          <a:p>
            <a:pPr marL="457200" lvl="0" indent="-304800" rtl="0">
              <a:lnSpc>
                <a:spcPct val="115000"/>
              </a:lnSpc>
              <a:spcBef>
                <a:spcPts val="1000"/>
              </a:spcBef>
              <a:buClr>
                <a:srgbClr val="434343"/>
              </a:buClr>
              <a:buSzPct val="100000"/>
              <a:buChar char="●"/>
            </a:pPr>
            <a:r>
              <a:rPr lang="en" sz="1200" dirty="0">
                <a:solidFill>
                  <a:schemeClr val="tx1">
                    <a:lumMod val="65000"/>
                    <a:lumOff val="35000"/>
                  </a:schemeClr>
                </a:solidFill>
              </a:rPr>
              <a:t>Nikdy sa nesmie uvádzať veľkosť poľa v deklarácii. Niektoré jazyky to povoľujú, ale java nie. Veľkosť sa uvádza až pri inštanciácii, vytvorení objektu typu pole, alebo sa veľkosť poľa určí zadaním prvkov pri inicializácii, viď nasledujúce dva príklady:</a:t>
            </a:r>
          </a:p>
          <a:p>
            <a:pPr lvl="0" rtl="0">
              <a:lnSpc>
                <a:spcPct val="115000"/>
              </a:lnSpc>
              <a:spcBef>
                <a:spcPts val="1000"/>
              </a:spcBef>
              <a:buNone/>
            </a:pPr>
            <a:r>
              <a:rPr lang="en" sz="1200" dirty="0">
                <a:solidFill>
                  <a:schemeClr val="tx1">
                    <a:lumMod val="65000"/>
                    <a:lumOff val="35000"/>
                  </a:schemeClr>
                </a:solidFill>
                <a:latin typeface="Consolas"/>
                <a:ea typeface="Consolas"/>
                <a:cs typeface="Consolas"/>
                <a:sym typeface="Consolas"/>
              </a:rPr>
              <a:t>int[] fiveNumbers = new int[]{1, 2, 3, 4, 5};</a:t>
            </a:r>
          </a:p>
          <a:p>
            <a:pPr lvl="0" indent="457200" rtl="0">
              <a:lnSpc>
                <a:spcPct val="115000"/>
              </a:lnSpc>
              <a:spcBef>
                <a:spcPts val="0"/>
              </a:spcBef>
              <a:buNone/>
            </a:pPr>
            <a:r>
              <a:rPr lang="en" sz="1200" dirty="0">
                <a:solidFill>
                  <a:schemeClr val="tx1">
                    <a:lumMod val="65000"/>
                    <a:lumOff val="35000"/>
                  </a:schemeClr>
                </a:solidFill>
                <a:latin typeface="Consolas"/>
                <a:ea typeface="Consolas"/>
                <a:cs typeface="Consolas"/>
                <a:sym typeface="Consolas"/>
              </a:rPr>
              <a:t>// OK, pole o veľkosti 5 prvkov a už to nejde zmeniť</a:t>
            </a:r>
          </a:p>
          <a:p>
            <a:pPr lvl="0" rtl="0">
              <a:lnSpc>
                <a:spcPct val="115000"/>
              </a:lnSpc>
              <a:spcBef>
                <a:spcPts val="1000"/>
              </a:spcBef>
              <a:buClr>
                <a:schemeClr val="dk1"/>
              </a:buClr>
              <a:buSzPct val="91666"/>
              <a:buFont typeface="Arial"/>
              <a:buNone/>
            </a:pPr>
            <a:r>
              <a:rPr lang="en" sz="1200" dirty="0">
                <a:solidFill>
                  <a:schemeClr val="tx1">
                    <a:lumMod val="65000"/>
                    <a:lumOff val="35000"/>
                  </a:schemeClr>
                </a:solidFill>
                <a:latin typeface="Consolas"/>
                <a:ea typeface="Consolas"/>
                <a:cs typeface="Consolas"/>
                <a:sym typeface="Consolas"/>
              </a:rPr>
              <a:t>int[] fiveNumbers = new int[5]{};</a:t>
            </a:r>
          </a:p>
          <a:p>
            <a:pPr lvl="0" indent="457200" rtl="0">
              <a:lnSpc>
                <a:spcPct val="115000"/>
              </a:lnSpc>
              <a:spcBef>
                <a:spcPts val="0"/>
              </a:spcBef>
              <a:buClr>
                <a:schemeClr val="dk1"/>
              </a:buClr>
              <a:buSzPct val="91666"/>
              <a:buFont typeface="Arial"/>
              <a:buNone/>
            </a:pPr>
            <a:r>
              <a:rPr lang="en" sz="1200" dirty="0">
                <a:solidFill>
                  <a:schemeClr val="tx1">
                    <a:lumMod val="65000"/>
                    <a:lumOff val="35000"/>
                  </a:schemeClr>
                </a:solidFill>
                <a:latin typeface="Consolas"/>
                <a:ea typeface="Consolas"/>
                <a:cs typeface="Consolas"/>
                <a:sym typeface="Consolas"/>
              </a:rPr>
              <a:t>// OK, pole o veľkosti 5 prvkov s indexami 0, 1, 2, 3, 4</a:t>
            </a:r>
          </a:p>
        </p:txBody>
      </p:sp>
      <p:sp>
        <p:nvSpPr>
          <p:cNvPr id="4" name="Zástupný symbol čísla snímky 3"/>
          <p:cNvSpPr>
            <a:spLocks noGrp="1"/>
          </p:cNvSpPr>
          <p:nvPr>
            <p:ph type="sldNum" sz="quarter" idx="12"/>
          </p:nvPr>
        </p:nvSpPr>
        <p:spPr/>
        <p:txBody>
          <a:bodyPr/>
          <a:lstStyle/>
          <a:p>
            <a:fld id="{7497AAFE-E2E9-4BD8-8F5D-0DCF3CAF0ED9}" type="slidenum">
              <a:rPr lang="sk-SK" smtClean="0"/>
              <a:t>13</a:t>
            </a:fld>
            <a:endParaRPr lang="sk-SK"/>
          </a:p>
        </p:txBody>
      </p:sp>
      <p:sp>
        <p:nvSpPr>
          <p:cNvPr id="5" name="Shape 45"/>
          <p:cNvSpPr txBox="1"/>
          <p:nvPr/>
        </p:nvSpPr>
        <p:spPr>
          <a:xfrm>
            <a:off x="2920818" y="333455"/>
            <a:ext cx="2736621" cy="528318"/>
          </a:xfrm>
          <a:prstGeom prst="rect">
            <a:avLst/>
          </a:prstGeom>
          <a:noFill/>
          <a:ln>
            <a:noFill/>
          </a:ln>
        </p:spPr>
        <p:txBody>
          <a:bodyPr lIns="91425" tIns="91425" rIns="91425" bIns="91425" anchor="t" anchorCtr="0">
            <a:noAutofit/>
          </a:bodyPr>
          <a:lstStyle/>
          <a:p>
            <a:pPr lvl="0" rtl="0">
              <a:spcBef>
                <a:spcPts val="0"/>
              </a:spcBef>
              <a:buClr>
                <a:schemeClr val="dk1"/>
              </a:buClr>
              <a:buSzPct val="45833"/>
              <a:buFont typeface="Arial"/>
              <a:buNone/>
            </a:pPr>
            <a:r>
              <a:rPr lang="en-US" sz="2400" b="1" dirty="0" smtClean="0">
                <a:solidFill>
                  <a:schemeClr val="tx1">
                    <a:lumMod val="65000"/>
                    <a:lumOff val="35000"/>
                  </a:schemeClr>
                </a:solidFill>
              </a:rPr>
              <a:t>POLIA - ARRAYS</a:t>
            </a:r>
            <a:endParaRPr sz="2400" b="1" dirty="0">
              <a:solidFill>
                <a:schemeClr val="tx1">
                  <a:lumMod val="65000"/>
                  <a:lumOff val="35000"/>
                </a:schemeClr>
              </a:solidFill>
            </a:endParaRPr>
          </a:p>
        </p:txBody>
      </p:sp>
    </p:spTree>
    <p:extLst>
      <p:ext uri="{BB962C8B-B14F-4D97-AF65-F5344CB8AC3E}">
        <p14:creationId xmlns:p14="http://schemas.microsoft.com/office/powerpoint/2010/main" val="324122711"/>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338996" y="927556"/>
            <a:ext cx="6450000" cy="3653113"/>
          </a:xfrm>
          <a:prstGeom prst="rect">
            <a:avLst/>
          </a:prstGeom>
          <a:noFill/>
          <a:ln>
            <a:noFill/>
          </a:ln>
        </p:spPr>
        <p:txBody>
          <a:bodyPr lIns="91425" tIns="91425" rIns="91425" bIns="91425" anchor="t" anchorCtr="0">
            <a:noAutofit/>
          </a:bodyPr>
          <a:lstStyle/>
          <a:p>
            <a:pPr marL="457200" lvl="0" indent="-228600" rtl="0">
              <a:lnSpc>
                <a:spcPct val="115000"/>
              </a:lnSpc>
              <a:spcBef>
                <a:spcPts val="1000"/>
              </a:spcBef>
              <a:buClr>
                <a:srgbClr val="434343"/>
              </a:buClr>
              <a:buChar char="●"/>
            </a:pPr>
            <a:r>
              <a:rPr lang="en" dirty="0" smtClean="0">
                <a:solidFill>
                  <a:schemeClr val="tx1">
                    <a:lumMod val="65000"/>
                    <a:lumOff val="35000"/>
                  </a:schemeClr>
                </a:solidFill>
              </a:rPr>
              <a:t>Zapúzdrenie </a:t>
            </a:r>
            <a:r>
              <a:rPr lang="en" dirty="0">
                <a:solidFill>
                  <a:schemeClr val="tx1">
                    <a:lumMod val="65000"/>
                    <a:lumOff val="35000"/>
                  </a:schemeClr>
                </a:solidFill>
              </a:rPr>
              <a:t>- Data encapsulation</a:t>
            </a:r>
          </a:p>
          <a:p>
            <a:pPr marL="914400" lvl="1" indent="-228600" rtl="0">
              <a:lnSpc>
                <a:spcPct val="115000"/>
              </a:lnSpc>
              <a:spcBef>
                <a:spcPts val="0"/>
              </a:spcBef>
              <a:buClr>
                <a:srgbClr val="434343"/>
              </a:buClr>
              <a:buChar char="○"/>
            </a:pPr>
            <a:r>
              <a:rPr lang="en" dirty="0">
                <a:solidFill>
                  <a:schemeClr val="tx1">
                    <a:lumMod val="65000"/>
                    <a:lumOff val="35000"/>
                  </a:schemeClr>
                </a:solidFill>
              </a:rPr>
              <a:t>zmysel je v skrývaní detailov a zjednodušení komplexity</a:t>
            </a:r>
          </a:p>
          <a:p>
            <a:pPr marL="914400" lvl="1" indent="-228600" rtl="0">
              <a:lnSpc>
                <a:spcPct val="115000"/>
              </a:lnSpc>
              <a:spcBef>
                <a:spcPts val="0"/>
              </a:spcBef>
              <a:buClr>
                <a:srgbClr val="434343"/>
              </a:buClr>
              <a:buChar char="○"/>
            </a:pPr>
            <a:r>
              <a:rPr lang="en" dirty="0">
                <a:solidFill>
                  <a:schemeClr val="tx1">
                    <a:lumMod val="65000"/>
                    <a:lumOff val="35000"/>
                  </a:schemeClr>
                </a:solidFill>
              </a:rPr>
              <a:t>pomáha udržiavať kontrolu nad stavom objektu</a:t>
            </a:r>
          </a:p>
          <a:p>
            <a:pPr marL="457200" lvl="0" indent="-228600" rtl="0">
              <a:lnSpc>
                <a:spcPct val="115000"/>
              </a:lnSpc>
              <a:spcBef>
                <a:spcPts val="1000"/>
              </a:spcBef>
              <a:buClr>
                <a:srgbClr val="434343"/>
              </a:buClr>
              <a:buChar char="●"/>
            </a:pPr>
            <a:r>
              <a:rPr lang="en" dirty="0">
                <a:solidFill>
                  <a:schemeClr val="tx1">
                    <a:lumMod val="65000"/>
                    <a:lumOff val="35000"/>
                  </a:schemeClr>
                </a:solidFill>
              </a:rPr>
              <a:t>Dedičnosť - Inheritance</a:t>
            </a:r>
          </a:p>
          <a:p>
            <a:pPr marL="914400" lvl="1" indent="-228600" rtl="0">
              <a:lnSpc>
                <a:spcPct val="115000"/>
              </a:lnSpc>
              <a:spcBef>
                <a:spcPts val="0"/>
              </a:spcBef>
              <a:buClr>
                <a:srgbClr val="434343"/>
              </a:buClr>
              <a:buChar char="○"/>
            </a:pPr>
            <a:r>
              <a:rPr lang="en" dirty="0">
                <a:solidFill>
                  <a:schemeClr val="tx1">
                    <a:lumMod val="65000"/>
                    <a:lumOff val="35000"/>
                  </a:schemeClr>
                </a:solidFill>
              </a:rPr>
              <a:t>dedičnosť je vzťah medzi dvoma triedami taký, že jedna (podtrieda, subclass) dedí schopnosti druhej triedy (rodičovská trieda, superclass)</a:t>
            </a:r>
          </a:p>
          <a:p>
            <a:pPr marL="914400" lvl="1" indent="-228600" rtl="0">
              <a:lnSpc>
                <a:spcPct val="115000"/>
              </a:lnSpc>
              <a:spcBef>
                <a:spcPts val="0"/>
              </a:spcBef>
              <a:buClr>
                <a:srgbClr val="434343"/>
              </a:buClr>
              <a:buChar char="○"/>
            </a:pPr>
            <a:r>
              <a:rPr lang="en" dirty="0">
                <a:solidFill>
                  <a:schemeClr val="tx1">
                    <a:lumMod val="65000"/>
                    <a:lumOff val="35000"/>
                  </a:schemeClr>
                </a:solidFill>
              </a:rPr>
              <a:t>tento princíp zvyšuje produktivitu programovania a umožňuje využívať existujúci kód pre svoje potreby </a:t>
            </a:r>
            <a:r>
              <a:rPr lang="en" dirty="0" smtClean="0">
                <a:solidFill>
                  <a:schemeClr val="tx1">
                    <a:lumMod val="65000"/>
                    <a:lumOff val="35000"/>
                  </a:schemeClr>
                </a:solidFill>
              </a:rPr>
              <a:t>– reusability/znovupou</a:t>
            </a:r>
            <a:r>
              <a:rPr lang="sk-SK" dirty="0" err="1" smtClean="0">
                <a:solidFill>
                  <a:schemeClr val="tx1">
                    <a:lumMod val="65000"/>
                    <a:lumOff val="35000"/>
                  </a:schemeClr>
                </a:solidFill>
              </a:rPr>
              <a:t>žiteľnosť</a:t>
            </a:r>
            <a:endParaRPr lang="en" dirty="0">
              <a:solidFill>
                <a:schemeClr val="tx1">
                  <a:lumMod val="65000"/>
                  <a:lumOff val="35000"/>
                </a:schemeClr>
              </a:solidFill>
            </a:endParaRPr>
          </a:p>
          <a:p>
            <a:pPr marL="457200" lvl="0" indent="-228600" rtl="0">
              <a:lnSpc>
                <a:spcPct val="115000"/>
              </a:lnSpc>
              <a:spcBef>
                <a:spcPts val="1000"/>
              </a:spcBef>
              <a:buClr>
                <a:srgbClr val="434343"/>
              </a:buClr>
              <a:buChar char="●"/>
            </a:pPr>
            <a:r>
              <a:rPr lang="en" dirty="0">
                <a:solidFill>
                  <a:schemeClr val="tx1">
                    <a:lumMod val="65000"/>
                    <a:lumOff val="35000"/>
                  </a:schemeClr>
                </a:solidFill>
              </a:rPr>
              <a:t>Polymorfizmus - Polymorphism</a:t>
            </a:r>
          </a:p>
          <a:p>
            <a:pPr marL="914400" lvl="1" indent="-228600" rtl="0">
              <a:lnSpc>
                <a:spcPct val="115000"/>
              </a:lnSpc>
              <a:spcBef>
                <a:spcPts val="0"/>
              </a:spcBef>
              <a:buClr>
                <a:srgbClr val="434343"/>
              </a:buClr>
              <a:buChar char="○"/>
            </a:pPr>
            <a:r>
              <a:rPr lang="en" dirty="0">
                <a:solidFill>
                  <a:schemeClr val="tx1">
                    <a:lumMod val="65000"/>
                    <a:lumOff val="35000"/>
                  </a:schemeClr>
                </a:solidFill>
              </a:rPr>
              <a:t>zabezpečuje </a:t>
            </a:r>
            <a:r>
              <a:rPr lang="sk-SK" dirty="0" smtClean="0">
                <a:solidFill>
                  <a:schemeClr val="tx1">
                    <a:lumMod val="65000"/>
                    <a:lumOff val="35000"/>
                  </a:schemeClr>
                </a:solidFill>
              </a:rPr>
              <a:t>prístup ku špecifickým vlastnostiam v rámci dedičnej hierarchie</a:t>
            </a:r>
            <a:endParaRPr dirty="0">
              <a:solidFill>
                <a:schemeClr val="tx1">
                  <a:lumMod val="65000"/>
                  <a:lumOff val="35000"/>
                </a:schemeClr>
              </a:solidFill>
            </a:endParaRPr>
          </a:p>
          <a:p>
            <a:pPr lvl="0" rtl="0">
              <a:lnSpc>
                <a:spcPct val="115000"/>
              </a:lnSpc>
              <a:spcBef>
                <a:spcPts val="0"/>
              </a:spcBef>
              <a:buNone/>
            </a:pPr>
            <a:endParaRPr dirty="0">
              <a:solidFill>
                <a:schemeClr val="tx1">
                  <a:lumMod val="65000"/>
                  <a:lumOff val="35000"/>
                </a:schemeClr>
              </a:solidFill>
            </a:endParaRPr>
          </a:p>
        </p:txBody>
      </p:sp>
      <p:sp>
        <p:nvSpPr>
          <p:cNvPr id="5" name="Zástupný symbol čísla snímky 4"/>
          <p:cNvSpPr>
            <a:spLocks noGrp="1"/>
          </p:cNvSpPr>
          <p:nvPr>
            <p:ph type="sldNum" sz="quarter" idx="12"/>
          </p:nvPr>
        </p:nvSpPr>
        <p:spPr/>
        <p:txBody>
          <a:bodyPr/>
          <a:lstStyle/>
          <a:p>
            <a:fld id="{7497AAFE-E2E9-4BD8-8F5D-0DCF3CAF0ED9}" type="slidenum">
              <a:rPr lang="sk-SK" smtClean="0"/>
              <a:t>14</a:t>
            </a:fld>
            <a:endParaRPr lang="sk-SK"/>
          </a:p>
        </p:txBody>
      </p:sp>
      <p:sp>
        <p:nvSpPr>
          <p:cNvPr id="4" name="Shape 45"/>
          <p:cNvSpPr txBox="1"/>
          <p:nvPr/>
        </p:nvSpPr>
        <p:spPr>
          <a:xfrm>
            <a:off x="874930" y="333455"/>
            <a:ext cx="7512552" cy="528318"/>
          </a:xfrm>
          <a:prstGeom prst="rect">
            <a:avLst/>
          </a:prstGeom>
          <a:noFill/>
          <a:ln>
            <a:noFill/>
          </a:ln>
        </p:spPr>
        <p:txBody>
          <a:bodyPr lIns="91425" tIns="91425" rIns="91425" bIns="91425" anchor="t" anchorCtr="0">
            <a:noAutofit/>
          </a:bodyPr>
          <a:lstStyle/>
          <a:p>
            <a:pPr lvl="0" algn="ctr">
              <a:lnSpc>
                <a:spcPct val="115000"/>
              </a:lnSpc>
              <a:buClr>
                <a:schemeClr val="dk1"/>
              </a:buClr>
              <a:buSzPct val="61111"/>
            </a:pPr>
            <a:r>
              <a:rPr lang="en" sz="2400" b="1" dirty="0">
                <a:solidFill>
                  <a:schemeClr val="tx1">
                    <a:lumMod val="65000"/>
                    <a:lumOff val="35000"/>
                  </a:schemeClr>
                </a:solidFill>
              </a:rPr>
              <a:t>OBJEKTOVÁ ORIENTÁCIA, PRINCÍPY</a:t>
            </a:r>
          </a:p>
        </p:txBody>
      </p:sp>
    </p:spTree>
    <p:extLst>
      <p:ext uri="{BB962C8B-B14F-4D97-AF65-F5344CB8AC3E}">
        <p14:creationId xmlns:p14="http://schemas.microsoft.com/office/powerpoint/2010/main" val="3579532518"/>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p:nvPr/>
        </p:nvSpPr>
        <p:spPr>
          <a:xfrm>
            <a:off x="1312681" y="920977"/>
            <a:ext cx="6450000" cy="3705741"/>
          </a:xfrm>
          <a:prstGeom prst="rect">
            <a:avLst/>
          </a:prstGeom>
          <a:noFill/>
          <a:ln>
            <a:noFill/>
          </a:ln>
        </p:spPr>
        <p:txBody>
          <a:bodyPr lIns="91425" tIns="91425" rIns="91425" bIns="91425" anchor="t" anchorCtr="0">
            <a:noAutofit/>
          </a:bodyPr>
          <a:lstStyle/>
          <a:p>
            <a:pPr marL="457200" lvl="0" indent="-298450" rtl="0">
              <a:spcBef>
                <a:spcPts val="0"/>
              </a:spcBef>
              <a:buClr>
                <a:srgbClr val="434343"/>
              </a:buClr>
              <a:buSzPct val="100000"/>
              <a:buChar char="●"/>
            </a:pPr>
            <a:r>
              <a:rPr lang="en" sz="1100" dirty="0" smtClean="0">
                <a:solidFill>
                  <a:schemeClr val="tx1">
                    <a:lumMod val="65000"/>
                    <a:lumOff val="35000"/>
                  </a:schemeClr>
                </a:solidFill>
              </a:rPr>
              <a:t>Abstraktnú </a:t>
            </a:r>
            <a:r>
              <a:rPr lang="en" sz="1100" dirty="0">
                <a:solidFill>
                  <a:schemeClr val="tx1">
                    <a:lumMod val="65000"/>
                    <a:lumOff val="35000"/>
                  </a:schemeClr>
                </a:solidFill>
              </a:rPr>
              <a:t>triedu nemožno inštanciovať, čiže nie je možné z nej skonštruovať objekt kľúčovým slovom new.</a:t>
            </a:r>
          </a:p>
          <a:p>
            <a:pPr marL="457200" lvl="0" indent="-298450" rtl="0">
              <a:spcBef>
                <a:spcPts val="0"/>
              </a:spcBef>
              <a:buClr>
                <a:srgbClr val="434343"/>
              </a:buClr>
              <a:buSzPct val="100000"/>
              <a:buChar char="●"/>
            </a:pPr>
            <a:r>
              <a:rPr lang="en" sz="1100" dirty="0">
                <a:solidFill>
                  <a:schemeClr val="tx1">
                    <a:lumMod val="65000"/>
                    <a:lumOff val="35000"/>
                  </a:schemeClr>
                </a:solidFill>
              </a:rPr>
              <a:t>Jediný dôvod jej existencie je, aby bola oddedená (subclassed), pretože je ešte príliš abstraktná, jej inštanciácia by nemala zmysel, ako napríklad skonštruovanie auta, ktoré nemá ešte žiadnu farbu a žiadnu funkčnosť.</a:t>
            </a:r>
          </a:p>
          <a:p>
            <a:pPr marL="457200" lvl="0" indent="-298450" rtl="0">
              <a:spcBef>
                <a:spcPts val="0"/>
              </a:spcBef>
              <a:buClr>
                <a:srgbClr val="434343"/>
              </a:buClr>
              <a:buSzPct val="100000"/>
              <a:buChar char="●"/>
            </a:pPr>
            <a:r>
              <a:rPr lang="en" sz="1100" dirty="0">
                <a:solidFill>
                  <a:schemeClr val="tx1">
                    <a:lumMod val="65000"/>
                    <a:lumOff val="35000"/>
                  </a:schemeClr>
                </a:solidFill>
              </a:rPr>
              <a:t>V triede stačí jediná deklarácia abstraktnej metódy, aby celá trieda musela byť označená ako abstraktná.</a:t>
            </a:r>
          </a:p>
          <a:p>
            <a:pPr marL="457200" lvl="0" indent="-298450" rtl="0">
              <a:spcBef>
                <a:spcPts val="0"/>
              </a:spcBef>
              <a:buClr>
                <a:srgbClr val="434343"/>
              </a:buClr>
              <a:buSzPct val="100000"/>
              <a:buChar char="●"/>
            </a:pPr>
            <a:r>
              <a:rPr lang="en" sz="1100" dirty="0">
                <a:solidFill>
                  <a:schemeClr val="tx1">
                    <a:lumMod val="65000"/>
                    <a:lumOff val="35000"/>
                  </a:schemeClr>
                </a:solidFill>
              </a:rPr>
              <a:t>Metódy označené v rodičovskej triede ako abstraktné nemôžu byť v podtriede prepísané (overridden).</a:t>
            </a:r>
          </a:p>
          <a:p>
            <a:pPr marL="457200" lvl="0" indent="-298450" rtl="0">
              <a:spcBef>
                <a:spcPts val="0"/>
              </a:spcBef>
              <a:buClr>
                <a:srgbClr val="434343"/>
              </a:buClr>
              <a:buSzPct val="100000"/>
              <a:buChar char="●"/>
            </a:pPr>
            <a:r>
              <a:rPr lang="en" sz="1100" dirty="0">
                <a:solidFill>
                  <a:schemeClr val="tx1">
                    <a:lumMod val="65000"/>
                    <a:lumOff val="35000"/>
                  </a:schemeClr>
                </a:solidFill>
              </a:rPr>
              <a:t>Pozor hlavne pri testoch, že abstraktná metóda nemá a nesmie mať za deklaráciou dvojicu zložených zátvoriek, ale rovno bodkočiarku.</a:t>
            </a:r>
          </a:p>
          <a:p>
            <a:pPr rtl="0">
              <a:spcBef>
                <a:spcPts val="1000"/>
              </a:spcBef>
              <a:buNone/>
            </a:pPr>
            <a:r>
              <a:rPr lang="en" sz="1100" dirty="0">
                <a:solidFill>
                  <a:schemeClr val="tx1">
                    <a:lumMod val="65000"/>
                    <a:lumOff val="35000"/>
                  </a:schemeClr>
                </a:solidFill>
                <a:latin typeface="Courier New"/>
                <a:ea typeface="Courier New"/>
                <a:cs typeface="Courier New"/>
                <a:sym typeface="Courier New"/>
              </a:rPr>
              <a:t>abstract class Animal() {</a:t>
            </a:r>
          </a:p>
          <a:p>
            <a:pPr rtl="0">
              <a:spcBef>
                <a:spcPts val="0"/>
              </a:spcBef>
              <a:buNone/>
            </a:pPr>
            <a:r>
              <a:rPr lang="en" sz="1100" dirty="0">
                <a:solidFill>
                  <a:schemeClr val="tx1">
                    <a:lumMod val="65000"/>
                    <a:lumOff val="35000"/>
                  </a:schemeClr>
                </a:solidFill>
                <a:latin typeface="Courier New"/>
                <a:ea typeface="Courier New"/>
                <a:cs typeface="Courier New"/>
                <a:sym typeface="Courier New"/>
              </a:rPr>
              <a:t>  int weight;</a:t>
            </a:r>
          </a:p>
          <a:p>
            <a:pPr rtl="0">
              <a:spcBef>
                <a:spcPts val="0"/>
              </a:spcBef>
              <a:buNone/>
            </a:pPr>
            <a:r>
              <a:rPr lang="en" sz="1100" dirty="0">
                <a:solidFill>
                  <a:schemeClr val="tx1">
                    <a:lumMod val="65000"/>
                    <a:lumOff val="35000"/>
                  </a:schemeClr>
                </a:solidFill>
                <a:latin typeface="Courier New"/>
                <a:ea typeface="Courier New"/>
                <a:cs typeface="Courier New"/>
                <a:sym typeface="Courier New"/>
              </a:rPr>
              <a:t>  abstract String makeNoise();</a:t>
            </a:r>
          </a:p>
          <a:p>
            <a:pPr rtl="0">
              <a:spcBef>
                <a:spcPts val="0"/>
              </a:spcBef>
              <a:buNone/>
            </a:pPr>
            <a:r>
              <a:rPr lang="en" sz="1100" dirty="0">
                <a:solidFill>
                  <a:schemeClr val="tx1">
                    <a:lumMod val="65000"/>
                    <a:lumOff val="35000"/>
                  </a:schemeClr>
                </a:solidFill>
                <a:latin typeface="Courier New"/>
                <a:ea typeface="Courier New"/>
                <a:cs typeface="Courier New"/>
                <a:sym typeface="Courier New"/>
              </a:rPr>
              <a:t>}</a:t>
            </a:r>
          </a:p>
          <a:p>
            <a:pPr rtl="0">
              <a:spcBef>
                <a:spcPts val="0"/>
              </a:spcBef>
              <a:buNone/>
            </a:pPr>
            <a:r>
              <a:rPr lang="en" sz="1100" dirty="0">
                <a:solidFill>
                  <a:schemeClr val="tx1">
                    <a:lumMod val="65000"/>
                    <a:lumOff val="35000"/>
                  </a:schemeClr>
                </a:solidFill>
                <a:latin typeface="Courier New"/>
                <a:ea typeface="Courier New"/>
                <a:cs typeface="Courier New"/>
                <a:sym typeface="Courier New"/>
              </a:rPr>
              <a:t>class Dog extends Animal {</a:t>
            </a:r>
          </a:p>
          <a:p>
            <a:pPr rtl="0">
              <a:spcBef>
                <a:spcPts val="0"/>
              </a:spcBef>
              <a:buNone/>
            </a:pPr>
            <a:r>
              <a:rPr lang="en" sz="1100" dirty="0">
                <a:solidFill>
                  <a:schemeClr val="tx1">
                    <a:lumMod val="65000"/>
                    <a:lumOff val="35000"/>
                  </a:schemeClr>
                </a:solidFill>
                <a:latin typeface="Courier New"/>
                <a:ea typeface="Courier New"/>
                <a:cs typeface="Courier New"/>
                <a:sym typeface="Courier New"/>
              </a:rPr>
              <a:t>  String breed; //plemeno</a:t>
            </a:r>
          </a:p>
          <a:p>
            <a:pPr rtl="0">
              <a:spcBef>
                <a:spcPts val="0"/>
              </a:spcBef>
              <a:buNone/>
            </a:pPr>
            <a:r>
              <a:rPr lang="en" sz="1100" dirty="0">
                <a:solidFill>
                  <a:schemeClr val="tx1">
                    <a:lumMod val="65000"/>
                    <a:lumOff val="35000"/>
                  </a:schemeClr>
                </a:solidFill>
                <a:latin typeface="Courier New"/>
                <a:ea typeface="Courier New"/>
                <a:cs typeface="Courier New"/>
                <a:sym typeface="Courier New"/>
              </a:rPr>
              <a:t>  String makeNoise() {</a:t>
            </a:r>
          </a:p>
          <a:p>
            <a:pPr rtl="0">
              <a:spcBef>
                <a:spcPts val="0"/>
              </a:spcBef>
              <a:buNone/>
            </a:pPr>
            <a:r>
              <a:rPr lang="en" sz="1100" dirty="0">
                <a:solidFill>
                  <a:schemeClr val="tx1">
                    <a:lumMod val="65000"/>
                    <a:lumOff val="35000"/>
                  </a:schemeClr>
                </a:solidFill>
                <a:latin typeface="Courier New"/>
                <a:ea typeface="Courier New"/>
                <a:cs typeface="Courier New"/>
                <a:sym typeface="Courier New"/>
              </a:rPr>
              <a:t>    return “Haf”;</a:t>
            </a:r>
          </a:p>
          <a:p>
            <a:pPr rtl="0">
              <a:spcBef>
                <a:spcPts val="0"/>
              </a:spcBef>
              <a:buNone/>
            </a:pPr>
            <a:r>
              <a:rPr lang="en" sz="1100" dirty="0">
                <a:solidFill>
                  <a:schemeClr val="tx1">
                    <a:lumMod val="65000"/>
                    <a:lumOff val="35000"/>
                  </a:schemeClr>
                </a:solidFill>
                <a:latin typeface="Courier New"/>
                <a:ea typeface="Courier New"/>
                <a:cs typeface="Courier New"/>
                <a:sym typeface="Courier New"/>
              </a:rPr>
              <a:t>  }</a:t>
            </a:r>
          </a:p>
          <a:p>
            <a:pPr rtl="0">
              <a:spcBef>
                <a:spcPts val="0"/>
              </a:spcBef>
              <a:buNone/>
            </a:pPr>
            <a:r>
              <a:rPr lang="en" sz="1100" dirty="0">
                <a:solidFill>
                  <a:schemeClr val="tx1">
                    <a:lumMod val="65000"/>
                    <a:lumOff val="35000"/>
                  </a:schemeClr>
                </a:solidFill>
                <a:latin typeface="Courier New"/>
                <a:ea typeface="Courier New"/>
                <a:cs typeface="Courier New"/>
                <a:sym typeface="Courier New"/>
              </a:rPr>
              <a:t>}</a:t>
            </a:r>
          </a:p>
          <a:p>
            <a:pPr lvl="0" rtl="0">
              <a:spcBef>
                <a:spcPts val="0"/>
              </a:spcBef>
              <a:buNone/>
            </a:pPr>
            <a:endParaRPr dirty="0">
              <a:solidFill>
                <a:schemeClr val="tx1">
                  <a:lumMod val="65000"/>
                  <a:lumOff val="35000"/>
                </a:schemeClr>
              </a:solidFill>
            </a:endParaRPr>
          </a:p>
          <a:p>
            <a:pPr lvl="0" rtl="0">
              <a:lnSpc>
                <a:spcPct val="115000"/>
              </a:lnSpc>
              <a:spcBef>
                <a:spcPts val="0"/>
              </a:spcBef>
              <a:buNone/>
            </a:pPr>
            <a:endParaRPr dirty="0">
              <a:solidFill>
                <a:schemeClr val="tx1">
                  <a:lumMod val="65000"/>
                  <a:lumOff val="35000"/>
                </a:schemeClr>
              </a:solidFill>
            </a:endParaRPr>
          </a:p>
          <a:p>
            <a:pPr lvl="0" rtl="0">
              <a:lnSpc>
                <a:spcPct val="115000"/>
              </a:lnSpc>
              <a:spcBef>
                <a:spcPts val="0"/>
              </a:spcBef>
              <a:buNone/>
            </a:pPr>
            <a:endParaRPr dirty="0">
              <a:solidFill>
                <a:schemeClr val="tx1">
                  <a:lumMod val="65000"/>
                  <a:lumOff val="35000"/>
                </a:schemeClr>
              </a:solidFill>
            </a:endParaRPr>
          </a:p>
        </p:txBody>
      </p:sp>
      <p:sp>
        <p:nvSpPr>
          <p:cNvPr id="138" name="Shape 138"/>
          <p:cNvSpPr/>
          <p:nvPr/>
        </p:nvSpPr>
        <p:spPr>
          <a:xfrm>
            <a:off x="4932031" y="2697294"/>
            <a:ext cx="3021900" cy="1320600"/>
          </a:xfrm>
          <a:prstGeom prst="wedgeRectCallout">
            <a:avLst>
              <a:gd name="adj1" fmla="val -91382"/>
              <a:gd name="adj2" fmla="val 22386"/>
            </a:avLst>
          </a:prstGeom>
          <a:solidFill>
            <a:srgbClr val="B6D7A8"/>
          </a:solidFill>
          <a:ln w="9525" cap="flat" cmpd="sng">
            <a:solidFill>
              <a:srgbClr val="666666"/>
            </a:solidFill>
            <a:prstDash val="solid"/>
            <a:round/>
            <a:headEnd type="none" w="med" len="med"/>
            <a:tailEnd type="none" w="med" len="med"/>
          </a:ln>
        </p:spPr>
        <p:txBody>
          <a:bodyPr lIns="91425" tIns="91425" rIns="91425" bIns="91425" anchor="t" anchorCtr="0">
            <a:noAutofit/>
          </a:bodyPr>
          <a:lstStyle/>
          <a:p>
            <a:pPr marL="0" marR="0" indent="0" algn="l" rtl="0">
              <a:lnSpc>
                <a:spcPct val="100000"/>
              </a:lnSpc>
              <a:spcBef>
                <a:spcPts val="0"/>
              </a:spcBef>
              <a:spcAft>
                <a:spcPts val="0"/>
              </a:spcAft>
              <a:buNone/>
            </a:pPr>
            <a:r>
              <a:rPr lang="en" sz="1000" b="1" dirty="0">
                <a:solidFill>
                  <a:srgbClr val="990000"/>
                </a:solidFill>
              </a:rPr>
              <a:t>Na vytvorenie zdedenej triedy sa používa kľúčové slovo </a:t>
            </a:r>
            <a:r>
              <a:rPr lang="en" sz="1000" b="1" dirty="0"/>
              <a:t>extends</a:t>
            </a:r>
            <a:r>
              <a:rPr lang="en" sz="1000" b="1" dirty="0">
                <a:solidFill>
                  <a:srgbClr val="990000"/>
                </a:solidFill>
              </a:rPr>
              <a:t>. Na rozdiel od jazyka C možno dediť len jednu triedu, nasledovný kód neskompiluje:</a:t>
            </a:r>
          </a:p>
          <a:p>
            <a:pPr marL="0" marR="0" indent="0" algn="l" rtl="0">
              <a:lnSpc>
                <a:spcPct val="100000"/>
              </a:lnSpc>
              <a:spcBef>
                <a:spcPts val="1000"/>
              </a:spcBef>
              <a:spcAft>
                <a:spcPts val="0"/>
              </a:spcAft>
              <a:buNone/>
            </a:pPr>
            <a:r>
              <a:rPr lang="en" sz="1000" b="1" dirty="0">
                <a:solidFill>
                  <a:srgbClr val="990000"/>
                </a:solidFill>
                <a:latin typeface="Courier New"/>
                <a:ea typeface="Courier New"/>
                <a:cs typeface="Courier New"/>
                <a:sym typeface="Courier New"/>
              </a:rPr>
              <a:t>class Pet extends Dog, Animal {</a:t>
            </a:r>
          </a:p>
          <a:p>
            <a:pPr marL="0" marR="0" indent="0" algn="l" rtl="0">
              <a:lnSpc>
                <a:spcPct val="100000"/>
              </a:lnSpc>
              <a:spcBef>
                <a:spcPts val="0"/>
              </a:spcBef>
              <a:spcAft>
                <a:spcPts val="0"/>
              </a:spcAft>
              <a:buNone/>
            </a:pPr>
            <a:r>
              <a:rPr lang="en" sz="1000" b="1" dirty="0">
                <a:solidFill>
                  <a:srgbClr val="990000"/>
                </a:solidFill>
                <a:latin typeface="Courier New"/>
                <a:ea typeface="Courier New"/>
                <a:cs typeface="Courier New"/>
                <a:sym typeface="Courier New"/>
              </a:rPr>
              <a:t>  // nejaký kód špecifický pre Pet</a:t>
            </a:r>
          </a:p>
          <a:p>
            <a:pPr marL="0" marR="0" lvl="0" indent="0" algn="l" rtl="0">
              <a:lnSpc>
                <a:spcPct val="100000"/>
              </a:lnSpc>
              <a:spcBef>
                <a:spcPts val="0"/>
              </a:spcBef>
              <a:spcAft>
                <a:spcPts val="0"/>
              </a:spcAft>
              <a:buNone/>
            </a:pPr>
            <a:r>
              <a:rPr lang="en" sz="1000" b="1" dirty="0">
                <a:solidFill>
                  <a:srgbClr val="990000"/>
                </a:solidFill>
                <a:latin typeface="Courier New"/>
                <a:ea typeface="Courier New"/>
                <a:cs typeface="Courier New"/>
                <a:sym typeface="Courier New"/>
              </a:rPr>
              <a:t>}</a:t>
            </a:r>
          </a:p>
        </p:txBody>
      </p:sp>
      <p:sp>
        <p:nvSpPr>
          <p:cNvPr id="4" name="Zástupný symbol čísla snímky 3"/>
          <p:cNvSpPr>
            <a:spLocks noGrp="1"/>
          </p:cNvSpPr>
          <p:nvPr>
            <p:ph type="sldNum" sz="quarter" idx="12"/>
          </p:nvPr>
        </p:nvSpPr>
        <p:spPr/>
        <p:txBody>
          <a:bodyPr/>
          <a:lstStyle/>
          <a:p>
            <a:fld id="{7497AAFE-E2E9-4BD8-8F5D-0DCF3CAF0ED9}" type="slidenum">
              <a:rPr lang="sk-SK" smtClean="0"/>
              <a:t>15</a:t>
            </a:fld>
            <a:endParaRPr lang="sk-SK"/>
          </a:p>
        </p:txBody>
      </p:sp>
      <p:sp>
        <p:nvSpPr>
          <p:cNvPr id="5" name="Shape 45"/>
          <p:cNvSpPr txBox="1"/>
          <p:nvPr/>
        </p:nvSpPr>
        <p:spPr>
          <a:xfrm>
            <a:off x="874930" y="333455"/>
            <a:ext cx="7512552" cy="528318"/>
          </a:xfrm>
          <a:prstGeom prst="rect">
            <a:avLst/>
          </a:prstGeom>
          <a:noFill/>
          <a:ln>
            <a:noFill/>
          </a:ln>
        </p:spPr>
        <p:txBody>
          <a:bodyPr lIns="91425" tIns="91425" rIns="91425" bIns="91425" anchor="t" anchorCtr="0">
            <a:noAutofit/>
          </a:bodyPr>
          <a:lstStyle/>
          <a:p>
            <a:pPr lvl="0" algn="ctr">
              <a:lnSpc>
                <a:spcPct val="115000"/>
              </a:lnSpc>
              <a:buClr>
                <a:schemeClr val="dk1"/>
              </a:buClr>
              <a:buSzPct val="61111"/>
            </a:pPr>
            <a:r>
              <a:rPr lang="en" sz="2400" b="1" dirty="0">
                <a:solidFill>
                  <a:schemeClr val="tx1">
                    <a:lumMod val="65000"/>
                    <a:lumOff val="35000"/>
                  </a:schemeClr>
                </a:solidFill>
              </a:rPr>
              <a:t>ABSTRAKTNÁ TRIEDA A DEDIČNOSŤ</a:t>
            </a:r>
          </a:p>
        </p:txBody>
      </p:sp>
    </p:spTree>
    <p:extLst>
      <p:ext uri="{BB962C8B-B14F-4D97-AF65-F5344CB8AC3E}">
        <p14:creationId xmlns:p14="http://schemas.microsoft.com/office/powerpoint/2010/main" val="267486564"/>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p:nvPr/>
        </p:nvSpPr>
        <p:spPr>
          <a:xfrm>
            <a:off x="1135064" y="861772"/>
            <a:ext cx="7068222" cy="4072041"/>
          </a:xfrm>
          <a:prstGeom prst="rect">
            <a:avLst/>
          </a:prstGeom>
          <a:noFill/>
          <a:ln>
            <a:noFill/>
          </a:ln>
        </p:spPr>
        <p:txBody>
          <a:bodyPr lIns="91425" tIns="91425" rIns="91425" bIns="91425" anchor="t" anchorCtr="0">
            <a:noAutofit/>
          </a:bodyPr>
          <a:lstStyle/>
          <a:p>
            <a:pPr marL="457200" lvl="0" indent="-298450" rtl="0">
              <a:lnSpc>
                <a:spcPct val="115000"/>
              </a:lnSpc>
              <a:spcBef>
                <a:spcPts val="0"/>
              </a:spcBef>
              <a:buClr>
                <a:srgbClr val="434343"/>
              </a:buClr>
              <a:buSzPct val="100000"/>
              <a:buChar char="●"/>
            </a:pPr>
            <a:r>
              <a:rPr lang="en" sz="1100" dirty="0" smtClean="0">
                <a:solidFill>
                  <a:schemeClr val="tx1">
                    <a:lumMod val="65000"/>
                    <a:lumOff val="35000"/>
                  </a:schemeClr>
                </a:solidFill>
              </a:rPr>
              <a:t>zapúzdrenie </a:t>
            </a:r>
            <a:r>
              <a:rPr lang="en" sz="1100" dirty="0">
                <a:solidFill>
                  <a:schemeClr val="tx1">
                    <a:lumMod val="65000"/>
                    <a:lumOff val="35000"/>
                  </a:schemeClr>
                </a:solidFill>
              </a:rPr>
              <a:t>nielen chráni pred nežiaducimi zmenami stavu objektu, ale tiež umožňuje robiť zmeny v kóde bez toho, aby sa narušil kód iných, ktorý náš kód používajú</a:t>
            </a:r>
          </a:p>
          <a:p>
            <a:pPr marL="457200" lvl="0" indent="-298450" rtl="0">
              <a:lnSpc>
                <a:spcPct val="115000"/>
              </a:lnSpc>
              <a:spcBef>
                <a:spcPts val="0"/>
              </a:spcBef>
              <a:buClr>
                <a:srgbClr val="434343"/>
              </a:buClr>
              <a:buSzPct val="100000"/>
              <a:buChar char="●"/>
            </a:pPr>
            <a:r>
              <a:rPr lang="en" sz="1100" dirty="0">
                <a:solidFill>
                  <a:schemeClr val="tx1">
                    <a:lumMod val="65000"/>
                    <a:lumOff val="35000"/>
                  </a:schemeClr>
                </a:solidFill>
              </a:rPr>
              <a:t>aký ale majú zmysel gettery a settery, ktoré nepridávajú žiadnu ďalšiu funkcionalitu?</a:t>
            </a:r>
          </a:p>
          <a:p>
            <a:pPr marL="457200" lvl="0" indent="-298450" rtl="0">
              <a:lnSpc>
                <a:spcPct val="115000"/>
              </a:lnSpc>
              <a:spcBef>
                <a:spcPts val="0"/>
              </a:spcBef>
              <a:buClr>
                <a:srgbClr val="434343"/>
              </a:buClr>
              <a:buSzPct val="100000"/>
              <a:buChar char="●"/>
            </a:pPr>
            <a:r>
              <a:rPr lang="en" sz="1100" dirty="0">
                <a:solidFill>
                  <a:schemeClr val="tx1">
                    <a:lumMod val="65000"/>
                    <a:lumOff val="35000"/>
                  </a:schemeClr>
                </a:solidFill>
              </a:rPr>
              <a:t>kľúčové je, že môžme ich funkcionalitu neskôr upravovať bez toho, aby sme narušili ich existujúce využívanie, napríklad môžme pridať validáciu hodnôt, čo by pri priamom prístupe k premenným triedy nebolo možné</a:t>
            </a:r>
          </a:p>
          <a:p>
            <a:pPr marL="457200" lvl="0" indent="-298450" rtl="0">
              <a:lnSpc>
                <a:spcPct val="115000"/>
              </a:lnSpc>
              <a:spcBef>
                <a:spcPts val="0"/>
              </a:spcBef>
              <a:buClr>
                <a:srgbClr val="434343"/>
              </a:buClr>
              <a:buSzPct val="100000"/>
              <a:buChar char="●"/>
            </a:pPr>
            <a:r>
              <a:rPr lang="en" sz="1100" dirty="0">
                <a:solidFill>
                  <a:schemeClr val="tx1">
                    <a:lumMod val="65000"/>
                    <a:lumOff val="35000"/>
                  </a:schemeClr>
                </a:solidFill>
              </a:rPr>
              <a:t>nasledujúci príklad dokumentuje všadeprítomnú dedičnosť v Jave:</a:t>
            </a:r>
          </a:p>
          <a:p>
            <a:pPr marL="0" lvl="0" indent="0" rtl="0">
              <a:lnSpc>
                <a:spcPct val="115000"/>
              </a:lnSpc>
              <a:spcBef>
                <a:spcPts val="240"/>
              </a:spcBef>
              <a:buClr>
                <a:schemeClr val="dk1"/>
              </a:buClr>
              <a:buSzPct val="109090"/>
              <a:buNone/>
            </a:pPr>
            <a:r>
              <a:rPr lang="en" sz="1100" dirty="0">
                <a:solidFill>
                  <a:schemeClr val="tx1">
                    <a:lumMod val="65000"/>
                    <a:lumOff val="35000"/>
                  </a:schemeClr>
                </a:solidFill>
                <a:latin typeface="Consolas"/>
                <a:ea typeface="Consolas"/>
                <a:cs typeface="Consolas"/>
                <a:sym typeface="Consolas"/>
              </a:rPr>
              <a:t>class Test {</a:t>
            </a:r>
          </a:p>
          <a:p>
            <a:pPr marL="0" lvl="0" indent="0" rtl="0">
              <a:lnSpc>
                <a:spcPct val="115000"/>
              </a:lnSpc>
              <a:spcBef>
                <a:spcPts val="240"/>
              </a:spcBef>
              <a:buClr>
                <a:schemeClr val="dk1"/>
              </a:buClr>
              <a:buSzPct val="109090"/>
              <a:buNone/>
            </a:pPr>
            <a:r>
              <a:rPr lang="en" sz="1100" dirty="0">
                <a:solidFill>
                  <a:schemeClr val="tx1">
                    <a:lumMod val="65000"/>
                    <a:lumOff val="35000"/>
                  </a:schemeClr>
                </a:solidFill>
                <a:latin typeface="Consolas"/>
                <a:ea typeface="Consolas"/>
                <a:cs typeface="Consolas"/>
                <a:sym typeface="Consolas"/>
              </a:rPr>
              <a:t>  public static void main(String [] args) {</a:t>
            </a:r>
          </a:p>
          <a:p>
            <a:pPr marL="0" lvl="0" indent="0" rtl="0">
              <a:lnSpc>
                <a:spcPct val="115000"/>
              </a:lnSpc>
              <a:spcBef>
                <a:spcPts val="240"/>
              </a:spcBef>
              <a:buClr>
                <a:schemeClr val="dk1"/>
              </a:buClr>
              <a:buSzPct val="109090"/>
              <a:buNone/>
            </a:pPr>
            <a:r>
              <a:rPr lang="en" sz="1100" dirty="0">
                <a:solidFill>
                  <a:schemeClr val="tx1">
                    <a:lumMod val="65000"/>
                    <a:lumOff val="35000"/>
                  </a:schemeClr>
                </a:solidFill>
                <a:latin typeface="Consolas"/>
                <a:ea typeface="Consolas"/>
                <a:cs typeface="Consolas"/>
                <a:sym typeface="Consolas"/>
              </a:rPr>
              <a:t>    Test t1 = new Test();</a:t>
            </a:r>
          </a:p>
          <a:p>
            <a:pPr marL="0" lvl="0" indent="0" rtl="0">
              <a:lnSpc>
                <a:spcPct val="115000"/>
              </a:lnSpc>
              <a:spcBef>
                <a:spcPts val="240"/>
              </a:spcBef>
              <a:buClr>
                <a:schemeClr val="dk1"/>
              </a:buClr>
              <a:buSzPct val="109090"/>
              <a:buNone/>
            </a:pPr>
            <a:r>
              <a:rPr lang="en" sz="1100" dirty="0">
                <a:solidFill>
                  <a:schemeClr val="tx1">
                    <a:lumMod val="65000"/>
                    <a:lumOff val="35000"/>
                  </a:schemeClr>
                </a:solidFill>
                <a:latin typeface="Consolas"/>
                <a:ea typeface="Consolas"/>
                <a:cs typeface="Consolas"/>
                <a:sym typeface="Consolas"/>
              </a:rPr>
              <a:t>    Test t2 = new Test();</a:t>
            </a:r>
          </a:p>
          <a:p>
            <a:pPr marL="0" lvl="0" indent="0" rtl="0">
              <a:lnSpc>
                <a:spcPct val="115000"/>
              </a:lnSpc>
              <a:spcBef>
                <a:spcPts val="240"/>
              </a:spcBef>
              <a:buClr>
                <a:schemeClr val="dk1"/>
              </a:buClr>
              <a:buSzPct val="109090"/>
              <a:buNone/>
            </a:pPr>
            <a:r>
              <a:rPr lang="en" sz="1100" dirty="0">
                <a:solidFill>
                  <a:schemeClr val="tx1">
                    <a:lumMod val="65000"/>
                    <a:lumOff val="35000"/>
                  </a:schemeClr>
                </a:solidFill>
                <a:latin typeface="Consolas"/>
                <a:ea typeface="Consolas"/>
                <a:cs typeface="Consolas"/>
                <a:sym typeface="Consolas"/>
              </a:rPr>
              <a:t>    if (!t1.equals(t2)) { System.out.println("t1 a t2 nie sú rovnaké"); }</a:t>
            </a:r>
          </a:p>
          <a:p>
            <a:pPr marL="0" lvl="0" indent="0" rtl="0">
              <a:lnSpc>
                <a:spcPct val="115000"/>
              </a:lnSpc>
              <a:spcBef>
                <a:spcPts val="240"/>
              </a:spcBef>
              <a:buClr>
                <a:schemeClr val="dk1"/>
              </a:buClr>
              <a:buSzPct val="109090"/>
              <a:buNone/>
            </a:pPr>
            <a:r>
              <a:rPr lang="en" sz="1100" dirty="0">
                <a:solidFill>
                  <a:schemeClr val="tx1">
                    <a:lumMod val="65000"/>
                    <a:lumOff val="35000"/>
                  </a:schemeClr>
                </a:solidFill>
                <a:latin typeface="Consolas"/>
                <a:ea typeface="Consolas"/>
                <a:cs typeface="Consolas"/>
                <a:sym typeface="Consolas"/>
              </a:rPr>
              <a:t>    if (t1 instanceof Object) { System.out.println("t1 je Object"); }</a:t>
            </a:r>
          </a:p>
          <a:p>
            <a:pPr marL="0" lvl="0" indent="0" rtl="0">
              <a:lnSpc>
                <a:spcPct val="115000"/>
              </a:lnSpc>
              <a:spcBef>
                <a:spcPts val="240"/>
              </a:spcBef>
              <a:buClr>
                <a:schemeClr val="dk1"/>
              </a:buClr>
              <a:buSzPct val="109090"/>
              <a:buNone/>
            </a:pPr>
            <a:r>
              <a:rPr lang="en" sz="1100" dirty="0">
                <a:solidFill>
                  <a:schemeClr val="tx1">
                    <a:lumMod val="65000"/>
                    <a:lumOff val="35000"/>
                  </a:schemeClr>
                </a:solidFill>
                <a:latin typeface="Consolas"/>
                <a:ea typeface="Consolas"/>
                <a:cs typeface="Consolas"/>
                <a:sym typeface="Consolas"/>
              </a:rPr>
              <a:t>} } // výsledkom uvedeného kódu bude: t1 a t2 nie sú rovnaké a t1 je Object.</a:t>
            </a:r>
          </a:p>
          <a:p>
            <a:pPr marL="457200" lvl="0" indent="-298450" rtl="0">
              <a:lnSpc>
                <a:spcPct val="115000"/>
              </a:lnSpc>
              <a:spcBef>
                <a:spcPts val="500"/>
              </a:spcBef>
              <a:buClr>
                <a:srgbClr val="434343"/>
              </a:buClr>
              <a:buSzPct val="100000"/>
              <a:buChar char="●"/>
            </a:pPr>
            <a:r>
              <a:rPr lang="en" sz="1100" dirty="0">
                <a:solidFill>
                  <a:schemeClr val="tx1">
                    <a:lumMod val="65000"/>
                    <a:lumOff val="35000"/>
                  </a:schemeClr>
                </a:solidFill>
              </a:rPr>
              <a:t>kde sa nabrala metóda equals? Odpoveďou je dedičnosť. Zdedila ju od triedy Object, od ktorej implicitne dedí KAŽDÁ trieda v Jave bez toho, že by bolo potrebné uviesť extends Object</a:t>
            </a:r>
          </a:p>
          <a:p>
            <a:pPr marL="457200" lvl="0" indent="-298450" rtl="0">
              <a:lnSpc>
                <a:spcPct val="115000"/>
              </a:lnSpc>
              <a:spcBef>
                <a:spcPts val="500"/>
              </a:spcBef>
              <a:buClr>
                <a:srgbClr val="434343"/>
              </a:buClr>
              <a:buSzPct val="100000"/>
              <a:buChar char="●"/>
            </a:pPr>
            <a:r>
              <a:rPr lang="en" sz="1100" dirty="0">
                <a:solidFill>
                  <a:schemeClr val="tx1">
                    <a:lumMod val="65000"/>
                    <a:lumOff val="35000"/>
                  </a:schemeClr>
                </a:solidFill>
              </a:rPr>
              <a:t>kľúčové slovo </a:t>
            </a:r>
            <a:r>
              <a:rPr lang="en" sz="1100" b="1" dirty="0">
                <a:solidFill>
                  <a:schemeClr val="tx1">
                    <a:lumMod val="65000"/>
                    <a:lumOff val="35000"/>
                  </a:schemeClr>
                </a:solidFill>
              </a:rPr>
              <a:t>instanceof</a:t>
            </a:r>
            <a:r>
              <a:rPr lang="en" sz="1100" dirty="0">
                <a:solidFill>
                  <a:schemeClr val="tx1">
                    <a:lumMod val="65000"/>
                    <a:lumOff val="35000"/>
                  </a:schemeClr>
                </a:solidFill>
              </a:rPr>
              <a:t> je operátor, ktorým sa v Jave testuje, či je daný objekt určitého typu</a:t>
            </a:r>
          </a:p>
        </p:txBody>
      </p:sp>
      <p:sp>
        <p:nvSpPr>
          <p:cNvPr id="5" name="Zástupný symbol čísla snímky 4"/>
          <p:cNvSpPr>
            <a:spLocks noGrp="1"/>
          </p:cNvSpPr>
          <p:nvPr>
            <p:ph type="sldNum" sz="quarter" idx="12"/>
          </p:nvPr>
        </p:nvSpPr>
        <p:spPr/>
        <p:txBody>
          <a:bodyPr/>
          <a:lstStyle/>
          <a:p>
            <a:fld id="{7497AAFE-E2E9-4BD8-8F5D-0DCF3CAF0ED9}" type="slidenum">
              <a:rPr lang="sk-SK" smtClean="0"/>
              <a:t>16</a:t>
            </a:fld>
            <a:endParaRPr lang="sk-SK"/>
          </a:p>
        </p:txBody>
      </p:sp>
      <p:sp>
        <p:nvSpPr>
          <p:cNvPr id="4" name="Shape 45"/>
          <p:cNvSpPr txBox="1"/>
          <p:nvPr/>
        </p:nvSpPr>
        <p:spPr>
          <a:xfrm>
            <a:off x="874930" y="333455"/>
            <a:ext cx="7512552" cy="528318"/>
          </a:xfrm>
          <a:prstGeom prst="rect">
            <a:avLst/>
          </a:prstGeom>
          <a:noFill/>
          <a:ln>
            <a:noFill/>
          </a:ln>
        </p:spPr>
        <p:txBody>
          <a:bodyPr lIns="91425" tIns="91425" rIns="91425" bIns="91425" anchor="t" anchorCtr="0">
            <a:noAutofit/>
          </a:bodyPr>
          <a:lstStyle/>
          <a:p>
            <a:pPr lvl="0" algn="ctr">
              <a:lnSpc>
                <a:spcPct val="115000"/>
              </a:lnSpc>
              <a:buClr>
                <a:schemeClr val="dk1"/>
              </a:buClr>
              <a:buSzPct val="61111"/>
            </a:pPr>
            <a:r>
              <a:rPr lang="en" sz="2400" b="1" dirty="0">
                <a:solidFill>
                  <a:schemeClr val="tx1">
                    <a:lumMod val="65000"/>
                    <a:lumOff val="35000"/>
                  </a:schemeClr>
                </a:solidFill>
              </a:rPr>
              <a:t>OBJEKTOVO ORIENTOVANÉ PROGRAMOVANIE</a:t>
            </a:r>
          </a:p>
        </p:txBody>
      </p:sp>
    </p:spTree>
    <p:extLst>
      <p:ext uri="{BB962C8B-B14F-4D97-AF65-F5344CB8AC3E}">
        <p14:creationId xmlns:p14="http://schemas.microsoft.com/office/powerpoint/2010/main" val="2265875709"/>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p:nvPr/>
        </p:nvSpPr>
        <p:spPr>
          <a:xfrm>
            <a:off x="1128484" y="861773"/>
            <a:ext cx="7386865" cy="4111510"/>
          </a:xfrm>
          <a:prstGeom prst="rect">
            <a:avLst/>
          </a:prstGeom>
          <a:noFill/>
          <a:ln>
            <a:noFill/>
          </a:ln>
        </p:spPr>
        <p:txBody>
          <a:bodyPr lIns="91425" tIns="91425" rIns="91425" bIns="91425" anchor="t" anchorCtr="0">
            <a:noAutofit/>
          </a:bodyPr>
          <a:lstStyle/>
          <a:p>
            <a:pPr lvl="0" rtl="0">
              <a:spcBef>
                <a:spcPts val="240"/>
              </a:spcBef>
              <a:buNone/>
            </a:pPr>
            <a:r>
              <a:rPr lang="en" sz="1200" dirty="0" smtClean="0">
                <a:solidFill>
                  <a:schemeClr val="tx1">
                    <a:lumMod val="65000"/>
                    <a:lumOff val="35000"/>
                  </a:schemeClr>
                </a:solidFill>
              </a:rPr>
              <a:t>V </a:t>
            </a:r>
            <a:r>
              <a:rPr lang="en" sz="1200" dirty="0">
                <a:solidFill>
                  <a:schemeClr val="tx1">
                    <a:lumMod val="65000"/>
                    <a:lumOff val="35000"/>
                  </a:schemeClr>
                </a:solidFill>
              </a:rPr>
              <a:t>Jave trieda dedí inú triedu pomocou kľúčového slova extends. Ak máme nasledujúcu hierarchiu tried:</a:t>
            </a:r>
          </a:p>
          <a:p>
            <a:pPr marL="457200" indent="0" rtl="0">
              <a:spcBef>
                <a:spcPts val="240"/>
              </a:spcBef>
              <a:buNone/>
            </a:pPr>
            <a:r>
              <a:rPr lang="en" sz="1200" dirty="0">
                <a:solidFill>
                  <a:schemeClr val="tx1">
                    <a:lumMod val="65000"/>
                    <a:lumOff val="35000"/>
                  </a:schemeClr>
                </a:solidFill>
                <a:latin typeface="Consolas"/>
                <a:ea typeface="Consolas"/>
                <a:cs typeface="Consolas"/>
                <a:sym typeface="Consolas"/>
              </a:rPr>
              <a:t>public class Vozidlo { ... }</a:t>
            </a:r>
          </a:p>
          <a:p>
            <a:pPr marL="457200" indent="0" rtl="0">
              <a:spcBef>
                <a:spcPts val="240"/>
              </a:spcBef>
              <a:buNone/>
            </a:pPr>
            <a:r>
              <a:rPr lang="en" sz="1200" dirty="0">
                <a:solidFill>
                  <a:schemeClr val="tx1">
                    <a:lumMod val="65000"/>
                    <a:lumOff val="35000"/>
                  </a:schemeClr>
                </a:solidFill>
                <a:latin typeface="Consolas"/>
                <a:ea typeface="Consolas"/>
                <a:cs typeface="Consolas"/>
                <a:sym typeface="Consolas"/>
              </a:rPr>
              <a:t>public class OsobneAuto extends Vozidlo { ... }</a:t>
            </a:r>
          </a:p>
          <a:p>
            <a:pPr marL="457200" indent="0" rtl="0">
              <a:spcBef>
                <a:spcPts val="240"/>
              </a:spcBef>
              <a:buNone/>
            </a:pPr>
            <a:r>
              <a:rPr lang="en" sz="1200" dirty="0">
                <a:solidFill>
                  <a:schemeClr val="tx1">
                    <a:lumMod val="65000"/>
                    <a:lumOff val="35000"/>
                  </a:schemeClr>
                </a:solidFill>
                <a:latin typeface="Consolas"/>
                <a:ea typeface="Consolas"/>
                <a:cs typeface="Consolas"/>
                <a:sym typeface="Consolas"/>
              </a:rPr>
              <a:t>public class Subaru extends OsobneAuto { ... }</a:t>
            </a:r>
          </a:p>
          <a:p>
            <a:pPr marL="0" indent="0" rtl="0">
              <a:spcBef>
                <a:spcPts val="240"/>
              </a:spcBef>
              <a:buNone/>
            </a:pPr>
            <a:r>
              <a:rPr lang="en" sz="1200" dirty="0">
                <a:solidFill>
                  <a:schemeClr val="tx1">
                    <a:lumMod val="65000"/>
                    <a:lumOff val="35000"/>
                  </a:schemeClr>
                </a:solidFill>
              </a:rPr>
              <a:t>potom v pojmoch Objektovej Orientácie môžme povedať nasledovné:</a:t>
            </a:r>
          </a:p>
          <a:p>
            <a:pPr marL="457200" lvl="0" indent="-304800" rtl="0">
              <a:spcBef>
                <a:spcPts val="240"/>
              </a:spcBef>
              <a:buClr>
                <a:srgbClr val="434343"/>
              </a:buClr>
              <a:buSzPct val="100000"/>
              <a:buChar char="●"/>
            </a:pPr>
            <a:r>
              <a:rPr lang="en" sz="1200" dirty="0">
                <a:solidFill>
                  <a:schemeClr val="tx1">
                    <a:lumMod val="65000"/>
                    <a:lumOff val="35000"/>
                  </a:schemeClr>
                </a:solidFill>
              </a:rPr>
              <a:t>Vozidlo je rodičovskou triedou (superclass) triedy OsobneAuto</a:t>
            </a:r>
          </a:p>
          <a:p>
            <a:pPr marL="457200" lvl="0" indent="-304800" rtl="0">
              <a:spcBef>
                <a:spcPts val="240"/>
              </a:spcBef>
              <a:buClr>
                <a:srgbClr val="434343"/>
              </a:buClr>
              <a:buSzPct val="100000"/>
              <a:buChar char="●"/>
            </a:pPr>
            <a:r>
              <a:rPr lang="en" sz="1200" dirty="0">
                <a:solidFill>
                  <a:schemeClr val="tx1">
                    <a:lumMod val="65000"/>
                    <a:lumOff val="35000"/>
                  </a:schemeClr>
                </a:solidFill>
              </a:rPr>
              <a:t>Osobne auto je podtriedou (potomok, subclass) triedy Vozidlo</a:t>
            </a:r>
          </a:p>
          <a:p>
            <a:pPr marL="457200" lvl="0" indent="-304800" rtl="0">
              <a:spcBef>
                <a:spcPts val="240"/>
              </a:spcBef>
              <a:buClr>
                <a:srgbClr val="434343"/>
              </a:buClr>
              <a:buSzPct val="100000"/>
              <a:buChar char="●"/>
            </a:pPr>
            <a:r>
              <a:rPr lang="en" sz="1200" dirty="0">
                <a:solidFill>
                  <a:schemeClr val="tx1">
                    <a:lumMod val="65000"/>
                    <a:lumOff val="35000"/>
                  </a:schemeClr>
                </a:solidFill>
              </a:rPr>
              <a:t>Osobne auto je superclass triedy Subaru</a:t>
            </a:r>
          </a:p>
          <a:p>
            <a:pPr marL="457200" lvl="0" indent="-304800" rtl="0">
              <a:spcBef>
                <a:spcPts val="240"/>
              </a:spcBef>
              <a:buClr>
                <a:srgbClr val="434343"/>
              </a:buClr>
              <a:buSzPct val="100000"/>
              <a:buChar char="●"/>
            </a:pPr>
            <a:r>
              <a:rPr lang="en" sz="1200" dirty="0">
                <a:solidFill>
                  <a:schemeClr val="tx1">
                    <a:lumMod val="65000"/>
                    <a:lumOff val="35000"/>
                  </a:schemeClr>
                </a:solidFill>
              </a:rPr>
              <a:t>Subaru je podtrieda triedy Vozidlo</a:t>
            </a:r>
          </a:p>
          <a:p>
            <a:pPr marL="457200" lvl="0" indent="-304800" rtl="0">
              <a:spcBef>
                <a:spcPts val="240"/>
              </a:spcBef>
              <a:buClr>
                <a:srgbClr val="434343"/>
              </a:buClr>
              <a:buSzPct val="100000"/>
              <a:buChar char="●"/>
            </a:pPr>
            <a:r>
              <a:rPr lang="en" sz="1200" dirty="0">
                <a:solidFill>
                  <a:schemeClr val="tx1">
                    <a:lumMod val="65000"/>
                    <a:lumOff val="35000"/>
                  </a:schemeClr>
                </a:solidFill>
              </a:rPr>
              <a:t>OsobneAuto dedí od triedy Vozidlo</a:t>
            </a:r>
          </a:p>
          <a:p>
            <a:pPr marL="457200" lvl="0" indent="-304800" rtl="0">
              <a:spcBef>
                <a:spcPts val="240"/>
              </a:spcBef>
              <a:buClr>
                <a:srgbClr val="434343"/>
              </a:buClr>
              <a:buSzPct val="100000"/>
              <a:buChar char="●"/>
            </a:pPr>
            <a:r>
              <a:rPr lang="en" sz="1200" dirty="0">
                <a:solidFill>
                  <a:schemeClr val="tx1">
                    <a:lumMod val="65000"/>
                    <a:lumOff val="35000"/>
                  </a:schemeClr>
                </a:solidFill>
              </a:rPr>
              <a:t>Subaru dedí od oboch tried Vozidlo aj OsobneAuto</a:t>
            </a:r>
          </a:p>
          <a:p>
            <a:pPr marL="457200" lvl="0" indent="-304800" rtl="0">
              <a:spcBef>
                <a:spcPts val="240"/>
              </a:spcBef>
              <a:buClr>
                <a:srgbClr val="434343"/>
              </a:buClr>
              <a:buSzPct val="100000"/>
              <a:buChar char="●"/>
            </a:pPr>
            <a:r>
              <a:rPr lang="en" sz="1200" dirty="0">
                <a:solidFill>
                  <a:schemeClr val="tx1">
                    <a:lumMod val="65000"/>
                    <a:lumOff val="35000"/>
                  </a:schemeClr>
                </a:solidFill>
              </a:rPr>
              <a:t>Subaru je odvodené od (derived from) triedy OsobneAuto</a:t>
            </a:r>
          </a:p>
          <a:p>
            <a:pPr marL="457200" lvl="0" indent="-304800" rtl="0">
              <a:spcBef>
                <a:spcPts val="240"/>
              </a:spcBef>
              <a:buClr>
                <a:srgbClr val="434343"/>
              </a:buClr>
              <a:buSzPct val="100000"/>
              <a:buChar char="●"/>
            </a:pPr>
            <a:r>
              <a:rPr lang="en" sz="1200" dirty="0">
                <a:solidFill>
                  <a:schemeClr val="tx1">
                    <a:lumMod val="65000"/>
                    <a:lumOff val="35000"/>
                  </a:schemeClr>
                </a:solidFill>
              </a:rPr>
              <a:t>OsobneAuto je odvodené od triedy Vozidlo</a:t>
            </a:r>
          </a:p>
          <a:p>
            <a:pPr marL="457200" lvl="0" indent="-304800" rtl="0">
              <a:spcBef>
                <a:spcPts val="240"/>
              </a:spcBef>
              <a:buClr>
                <a:srgbClr val="434343"/>
              </a:buClr>
              <a:buSzPct val="100000"/>
              <a:buChar char="●"/>
            </a:pPr>
            <a:r>
              <a:rPr lang="en" sz="1200" dirty="0">
                <a:solidFill>
                  <a:schemeClr val="tx1">
                    <a:lumMod val="65000"/>
                    <a:lumOff val="35000"/>
                  </a:schemeClr>
                </a:solidFill>
              </a:rPr>
              <a:t>Subaru je odvodené od triedy Vozidlo</a:t>
            </a:r>
          </a:p>
          <a:p>
            <a:pPr marL="457200" lvl="0" indent="-304800" rtl="0">
              <a:spcBef>
                <a:spcPts val="240"/>
              </a:spcBef>
              <a:buClr>
                <a:srgbClr val="434343"/>
              </a:buClr>
              <a:buSzPct val="100000"/>
              <a:buChar char="●"/>
            </a:pPr>
            <a:r>
              <a:rPr lang="en" sz="1200" dirty="0">
                <a:solidFill>
                  <a:schemeClr val="tx1">
                    <a:lumMod val="65000"/>
                    <a:lumOff val="35000"/>
                  </a:schemeClr>
                </a:solidFill>
              </a:rPr>
              <a:t>Subaru je podtyp (podtrieda, potomok) triedy Vozidlo aj triedy OsobneAuto</a:t>
            </a:r>
          </a:p>
          <a:p>
            <a:pPr lvl="0" rtl="0">
              <a:spcBef>
                <a:spcPts val="1000"/>
              </a:spcBef>
              <a:buNone/>
            </a:pPr>
            <a:r>
              <a:rPr lang="en" sz="1200" dirty="0">
                <a:solidFill>
                  <a:schemeClr val="tx1">
                    <a:lumMod val="65000"/>
                    <a:lumOff val="35000"/>
                  </a:schemeClr>
                </a:solidFill>
              </a:rPr>
              <a:t>Uvedené je možno jednoducho chápať a uvádzať ako: Subaru JE Vozidlo alebo Subaru JE OsobneAuto. V angličtine by sa uvádzalo, Subaru IS A Vozidlo, z čoho je odvodený pojem, že medzi triedami Subaru a Vozidlo je takzvaný </a:t>
            </a:r>
            <a:r>
              <a:rPr lang="en" sz="1200" b="1" dirty="0">
                <a:solidFill>
                  <a:schemeClr val="tx1">
                    <a:lumMod val="65000"/>
                    <a:lumOff val="35000"/>
                  </a:schemeClr>
                </a:solidFill>
              </a:rPr>
              <a:t>IS-A</a:t>
            </a:r>
            <a:r>
              <a:rPr lang="en" sz="1200" dirty="0">
                <a:solidFill>
                  <a:schemeClr val="tx1">
                    <a:lumMod val="65000"/>
                    <a:lumOff val="35000"/>
                  </a:schemeClr>
                </a:solidFill>
              </a:rPr>
              <a:t> </a:t>
            </a:r>
            <a:r>
              <a:rPr lang="en" sz="1200" b="1" dirty="0">
                <a:solidFill>
                  <a:schemeClr val="tx1">
                    <a:lumMod val="65000"/>
                    <a:lumOff val="35000"/>
                  </a:schemeClr>
                </a:solidFill>
              </a:rPr>
              <a:t>relationship</a:t>
            </a:r>
            <a:r>
              <a:rPr lang="en" sz="1200" dirty="0">
                <a:solidFill>
                  <a:schemeClr val="tx1">
                    <a:lumMod val="65000"/>
                    <a:lumOff val="35000"/>
                  </a:schemeClr>
                </a:solidFill>
              </a:rPr>
              <a:t> (vzťah) .</a:t>
            </a:r>
          </a:p>
        </p:txBody>
      </p:sp>
      <p:sp>
        <p:nvSpPr>
          <p:cNvPr id="5" name="Zástupný symbol čísla snímky 4"/>
          <p:cNvSpPr>
            <a:spLocks noGrp="1"/>
          </p:cNvSpPr>
          <p:nvPr>
            <p:ph type="sldNum" sz="quarter" idx="12"/>
          </p:nvPr>
        </p:nvSpPr>
        <p:spPr/>
        <p:txBody>
          <a:bodyPr/>
          <a:lstStyle/>
          <a:p>
            <a:fld id="{7497AAFE-E2E9-4BD8-8F5D-0DCF3CAF0ED9}" type="slidenum">
              <a:rPr lang="sk-SK" smtClean="0"/>
              <a:t>17</a:t>
            </a:fld>
            <a:endParaRPr lang="sk-SK"/>
          </a:p>
        </p:txBody>
      </p:sp>
      <p:sp>
        <p:nvSpPr>
          <p:cNvPr id="6" name="Shape 45"/>
          <p:cNvSpPr txBox="1"/>
          <p:nvPr/>
        </p:nvSpPr>
        <p:spPr>
          <a:xfrm>
            <a:off x="874930" y="333455"/>
            <a:ext cx="7512552" cy="528318"/>
          </a:xfrm>
          <a:prstGeom prst="rect">
            <a:avLst/>
          </a:prstGeom>
          <a:noFill/>
          <a:ln>
            <a:noFill/>
          </a:ln>
        </p:spPr>
        <p:txBody>
          <a:bodyPr lIns="91425" tIns="91425" rIns="91425" bIns="91425" anchor="t" anchorCtr="0">
            <a:noAutofit/>
          </a:bodyPr>
          <a:lstStyle/>
          <a:p>
            <a:pPr lvl="0" algn="ctr">
              <a:lnSpc>
                <a:spcPct val="115000"/>
              </a:lnSpc>
              <a:buClr>
                <a:schemeClr val="dk1"/>
              </a:buClr>
              <a:buSzPct val="61111"/>
            </a:pPr>
            <a:r>
              <a:rPr lang="en" sz="2400" b="1" dirty="0">
                <a:solidFill>
                  <a:schemeClr val="tx1">
                    <a:lumMod val="65000"/>
                    <a:lumOff val="35000"/>
                  </a:schemeClr>
                </a:solidFill>
              </a:rPr>
              <a:t>OBJEKTOVO ORIENTOVANÉ PROGRAMOVANIE</a:t>
            </a:r>
          </a:p>
        </p:txBody>
      </p:sp>
    </p:spTree>
    <p:extLst>
      <p:ext uri="{BB962C8B-B14F-4D97-AF65-F5344CB8AC3E}">
        <p14:creationId xmlns:p14="http://schemas.microsoft.com/office/powerpoint/2010/main" val="949527123"/>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p:nvPr/>
        </p:nvSpPr>
        <p:spPr>
          <a:xfrm>
            <a:off x="1128486" y="861772"/>
            <a:ext cx="6450000" cy="4075269"/>
          </a:xfrm>
          <a:prstGeom prst="rect">
            <a:avLst/>
          </a:prstGeom>
          <a:noFill/>
          <a:ln>
            <a:noFill/>
          </a:ln>
        </p:spPr>
        <p:txBody>
          <a:bodyPr lIns="91425" tIns="91425" rIns="91425" bIns="91425" anchor="t" anchorCtr="0">
            <a:noAutofit/>
          </a:bodyPr>
          <a:lstStyle/>
          <a:p>
            <a:pPr marL="457200" lvl="0" indent="-304800" rtl="0">
              <a:spcBef>
                <a:spcPts val="1000"/>
              </a:spcBef>
              <a:buClr>
                <a:srgbClr val="434343"/>
              </a:buClr>
              <a:buSzPct val="100000"/>
              <a:buChar char="●"/>
            </a:pPr>
            <a:r>
              <a:rPr lang="en" sz="1200" dirty="0" smtClean="0">
                <a:solidFill>
                  <a:schemeClr val="tx1">
                    <a:lumMod val="65000"/>
                    <a:lumOff val="35000"/>
                  </a:schemeClr>
                </a:solidFill>
              </a:rPr>
              <a:t>Referenčnú </a:t>
            </a:r>
            <a:r>
              <a:rPr lang="en" sz="1200" dirty="0">
                <a:solidFill>
                  <a:schemeClr val="tx1">
                    <a:lumMod val="65000"/>
                    <a:lumOff val="35000"/>
                  </a:schemeClr>
                </a:solidFill>
              </a:rPr>
              <a:t>premennú (premenná, ktorej je priradený objekt, čím sa stáva odkazom na daný objekt) možno deklarovať ako premennú typu trieda alebo interface.</a:t>
            </a:r>
          </a:p>
          <a:p>
            <a:pPr marL="457200" lvl="0" indent="-304800" rtl="0">
              <a:spcBef>
                <a:spcPts val="1000"/>
              </a:spcBef>
              <a:buClr>
                <a:srgbClr val="434343"/>
              </a:buClr>
              <a:buSzPct val="100000"/>
              <a:buChar char="●"/>
            </a:pPr>
            <a:r>
              <a:rPr lang="en" sz="1200" dirty="0">
                <a:solidFill>
                  <a:schemeClr val="tx1">
                    <a:lumMod val="65000"/>
                    <a:lumOff val="35000"/>
                  </a:schemeClr>
                </a:solidFill>
              </a:rPr>
              <a:t>Ak je referenčná premenná deklarovaná ako typ interface, môže jej byť priradený ľubovoľný objekt, ktorý daný interface implementuje.</a:t>
            </a:r>
          </a:p>
          <a:p>
            <a:pPr marL="457200" lvl="0" indent="-304800" rtl="0">
              <a:spcBef>
                <a:spcPts val="1000"/>
              </a:spcBef>
              <a:buClr>
                <a:srgbClr val="434343"/>
              </a:buClr>
              <a:buSzPct val="100000"/>
              <a:buChar char="●"/>
            </a:pPr>
            <a:r>
              <a:rPr lang="en" sz="1200" dirty="0">
                <a:solidFill>
                  <a:schemeClr val="tx1">
                    <a:lumMod val="65000"/>
                    <a:lumOff val="35000"/>
                  </a:schemeClr>
                </a:solidFill>
              </a:rPr>
              <a:t>Polymorfizmus sa vzťahuje iba na inštančné metódy (teda nie na premenné ani na statické metódy). Pri polymorfizme môžete deklarovať referenčnú premennú, aby bola všeobecnejšieho typu, napríklad typu Vozidlo avšak priradiť jej objekt ľubovoľnej triedy, ktorá dedí od Vozidla, napríklad OsobneAuto alebo Subaru.</a:t>
            </a:r>
          </a:p>
          <a:p>
            <a:pPr marL="457200" lvl="0" indent="-304800" rtl="0">
              <a:spcBef>
                <a:spcPts val="1000"/>
              </a:spcBef>
              <a:buClr>
                <a:srgbClr val="434343"/>
              </a:buClr>
              <a:buSzPct val="100000"/>
              <a:buChar char="●"/>
            </a:pPr>
            <a:r>
              <a:rPr lang="en" sz="1200" dirty="0">
                <a:solidFill>
                  <a:schemeClr val="tx1">
                    <a:lumMod val="65000"/>
                    <a:lumOff val="35000"/>
                  </a:schemeClr>
                </a:solidFill>
              </a:rPr>
              <a:t>Za behu programu (at runtime) bude použitá tá inštančná metóda volaná na takejto referenčnej premennej, ktorá je definovaná v danom priradenom objekte - čiže hoci je premenná typu vozidlo, ak jej priradíme ako objekt Subaru, potom za predpokladu, že Vozidlo má napríklad metódu pocetNaprav() a trieda Subaru svoju vlastnú prepísanú (overridden) metódu pocetNaprav(), bude použitá práve verzia metódy z triedy Subaru.</a:t>
            </a:r>
          </a:p>
        </p:txBody>
      </p:sp>
      <p:sp>
        <p:nvSpPr>
          <p:cNvPr id="5" name="Zástupný symbol čísla snímky 4"/>
          <p:cNvSpPr>
            <a:spLocks noGrp="1"/>
          </p:cNvSpPr>
          <p:nvPr>
            <p:ph type="sldNum" sz="quarter" idx="12"/>
          </p:nvPr>
        </p:nvSpPr>
        <p:spPr/>
        <p:txBody>
          <a:bodyPr/>
          <a:lstStyle/>
          <a:p>
            <a:fld id="{7497AAFE-E2E9-4BD8-8F5D-0DCF3CAF0ED9}" type="slidenum">
              <a:rPr lang="sk-SK" smtClean="0"/>
              <a:t>18</a:t>
            </a:fld>
            <a:endParaRPr lang="sk-SK"/>
          </a:p>
        </p:txBody>
      </p:sp>
      <p:sp>
        <p:nvSpPr>
          <p:cNvPr id="6" name="Shape 45"/>
          <p:cNvSpPr txBox="1"/>
          <p:nvPr/>
        </p:nvSpPr>
        <p:spPr>
          <a:xfrm>
            <a:off x="874930" y="333455"/>
            <a:ext cx="7512552" cy="528318"/>
          </a:xfrm>
          <a:prstGeom prst="rect">
            <a:avLst/>
          </a:prstGeom>
          <a:noFill/>
          <a:ln>
            <a:noFill/>
          </a:ln>
        </p:spPr>
        <p:txBody>
          <a:bodyPr lIns="91425" tIns="91425" rIns="91425" bIns="91425" anchor="t" anchorCtr="0">
            <a:noAutofit/>
          </a:bodyPr>
          <a:lstStyle/>
          <a:p>
            <a:pPr lvl="0" algn="ctr">
              <a:lnSpc>
                <a:spcPct val="115000"/>
              </a:lnSpc>
              <a:buClr>
                <a:schemeClr val="dk1"/>
              </a:buClr>
              <a:buSzPct val="61111"/>
            </a:pPr>
            <a:r>
              <a:rPr lang="en" sz="2400" b="1" dirty="0">
                <a:solidFill>
                  <a:schemeClr val="tx1">
                    <a:lumMod val="65000"/>
                    <a:lumOff val="35000"/>
                  </a:schemeClr>
                </a:solidFill>
              </a:rPr>
              <a:t>OBJEKTOVO ORIENTOVANÉ PROGRAMOVANIE</a:t>
            </a:r>
          </a:p>
        </p:txBody>
      </p:sp>
    </p:spTree>
    <p:extLst>
      <p:ext uri="{BB962C8B-B14F-4D97-AF65-F5344CB8AC3E}">
        <p14:creationId xmlns:p14="http://schemas.microsoft.com/office/powerpoint/2010/main" val="3725391619"/>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p:nvPr/>
        </p:nvSpPr>
        <p:spPr>
          <a:xfrm>
            <a:off x="1194270" y="993340"/>
            <a:ext cx="6450000" cy="3923965"/>
          </a:xfrm>
          <a:prstGeom prst="rect">
            <a:avLst/>
          </a:prstGeom>
          <a:noFill/>
          <a:ln>
            <a:noFill/>
          </a:ln>
        </p:spPr>
        <p:txBody>
          <a:bodyPr lIns="91425" tIns="91425" rIns="91425" bIns="91425" anchor="t" anchorCtr="0">
            <a:noAutofit/>
          </a:bodyPr>
          <a:lstStyle/>
          <a:p>
            <a:pPr marL="457200" lvl="0" indent="-304800" rtl="0">
              <a:spcBef>
                <a:spcPts val="1000"/>
              </a:spcBef>
              <a:buClr>
                <a:srgbClr val="434343"/>
              </a:buClr>
              <a:buSzPct val="100000"/>
              <a:buChar char="●"/>
            </a:pPr>
            <a:r>
              <a:rPr lang="en" sz="1200" dirty="0" smtClean="0">
                <a:solidFill>
                  <a:schemeClr val="tx1">
                    <a:lumMod val="65000"/>
                    <a:lumOff val="35000"/>
                  </a:schemeClr>
                </a:solidFill>
              </a:rPr>
              <a:t>Prepisujúce </a:t>
            </a:r>
            <a:r>
              <a:rPr lang="en" sz="1200" dirty="0">
                <a:solidFill>
                  <a:schemeClr val="tx1">
                    <a:lumMod val="65000"/>
                    <a:lumOff val="35000"/>
                  </a:schemeClr>
                </a:solidFill>
              </a:rPr>
              <a:t>metódy nesmú mať viac reštriktívny prístup ako prepisovaná metóda predka. Napríklad nemožno prepísať public metódu a priradiť jej protected access. Avšak access môže byť zmenený na menej reštriktívny, napríklad protected na public. Pozor, private metódy nemožno prepisovať, lebo pre subtriedu sú neviditeľné.</a:t>
            </a:r>
          </a:p>
          <a:p>
            <a:pPr marL="457200" lvl="0" indent="-304800" rtl="0">
              <a:spcBef>
                <a:spcPts val="1000"/>
              </a:spcBef>
              <a:buClr>
                <a:srgbClr val="434343"/>
              </a:buClr>
              <a:buSzPct val="100000"/>
              <a:buChar char="●"/>
            </a:pPr>
            <a:r>
              <a:rPr lang="en" sz="1200" dirty="0">
                <a:solidFill>
                  <a:schemeClr val="tx1">
                    <a:lumMod val="65000"/>
                    <a:lumOff val="35000"/>
                  </a:schemeClr>
                </a:solidFill>
              </a:rPr>
              <a:t>Zoznam parametrov prepísanej metódy musí byť rovnaký ako má parametre prepisovaná metóda. Inak by sa jednalo o overload (preťaženie) metódy.</a:t>
            </a:r>
          </a:p>
          <a:p>
            <a:pPr marL="457200" lvl="0" indent="-304800" rtl="0">
              <a:spcBef>
                <a:spcPts val="1000"/>
              </a:spcBef>
              <a:buClr>
                <a:srgbClr val="434343"/>
              </a:buClr>
              <a:buSzPct val="100000"/>
              <a:buChar char="●"/>
            </a:pPr>
            <a:r>
              <a:rPr lang="en" sz="1200" dirty="0">
                <a:solidFill>
                  <a:schemeClr val="tx1">
                    <a:lumMod val="65000"/>
                    <a:lumOff val="35000"/>
                  </a:schemeClr>
                </a:solidFill>
              </a:rPr>
              <a:t>Návratový typ prepisujúcej metódy musí byť toho istého typu, aký má pôvodná prepísaná metóda, alebo ľubovoľného podtypu k pôvodnému typu.</a:t>
            </a:r>
          </a:p>
          <a:p>
            <a:pPr marL="457200" lvl="0" indent="-304800" rtl="0">
              <a:spcBef>
                <a:spcPts val="1000"/>
              </a:spcBef>
              <a:buClr>
                <a:srgbClr val="434343"/>
              </a:buClr>
              <a:buSzPct val="100000"/>
              <a:buChar char="●"/>
            </a:pPr>
            <a:r>
              <a:rPr lang="en" sz="1200" dirty="0">
                <a:solidFill>
                  <a:schemeClr val="tx1">
                    <a:lumMod val="65000"/>
                    <a:lumOff val="35000"/>
                  </a:schemeClr>
                </a:solidFill>
              </a:rPr>
              <a:t>Prepisujúca metóda nesmie hádzať (throw) checked exceptions, ktoré sú nové alebo širšie, než deklarované na prepisovanej metóde.</a:t>
            </a:r>
          </a:p>
          <a:p>
            <a:pPr marL="457200" lvl="0" indent="-304800" rtl="0">
              <a:spcBef>
                <a:spcPts val="1000"/>
              </a:spcBef>
              <a:buClr>
                <a:srgbClr val="434343"/>
              </a:buClr>
              <a:buSzPct val="100000"/>
              <a:buChar char="●"/>
            </a:pPr>
            <a:r>
              <a:rPr lang="en" sz="1200" dirty="0">
                <a:solidFill>
                  <a:schemeClr val="tx1">
                    <a:lumMod val="65000"/>
                    <a:lumOff val="35000"/>
                  </a:schemeClr>
                </a:solidFill>
              </a:rPr>
              <a:t>Metódy deklarované ako final nejdú prepisovať. Tiež static metódy nejdú prepisovať.</a:t>
            </a:r>
          </a:p>
        </p:txBody>
      </p:sp>
      <p:sp>
        <p:nvSpPr>
          <p:cNvPr id="5" name="Zástupný symbol čísla snímky 4"/>
          <p:cNvSpPr>
            <a:spLocks noGrp="1"/>
          </p:cNvSpPr>
          <p:nvPr>
            <p:ph type="sldNum" sz="quarter" idx="12"/>
          </p:nvPr>
        </p:nvSpPr>
        <p:spPr/>
        <p:txBody>
          <a:bodyPr/>
          <a:lstStyle/>
          <a:p>
            <a:fld id="{7497AAFE-E2E9-4BD8-8F5D-0DCF3CAF0ED9}" type="slidenum">
              <a:rPr lang="sk-SK" smtClean="0"/>
              <a:t>19</a:t>
            </a:fld>
            <a:endParaRPr lang="sk-SK"/>
          </a:p>
        </p:txBody>
      </p:sp>
      <p:sp>
        <p:nvSpPr>
          <p:cNvPr id="6" name="Shape 45"/>
          <p:cNvSpPr txBox="1"/>
          <p:nvPr/>
        </p:nvSpPr>
        <p:spPr>
          <a:xfrm>
            <a:off x="874930" y="333455"/>
            <a:ext cx="7512552" cy="528318"/>
          </a:xfrm>
          <a:prstGeom prst="rect">
            <a:avLst/>
          </a:prstGeom>
          <a:noFill/>
          <a:ln>
            <a:noFill/>
          </a:ln>
        </p:spPr>
        <p:txBody>
          <a:bodyPr lIns="91425" tIns="91425" rIns="91425" bIns="91425" anchor="t" anchorCtr="0">
            <a:noAutofit/>
          </a:bodyPr>
          <a:lstStyle/>
          <a:p>
            <a:pPr lvl="0" algn="ctr">
              <a:lnSpc>
                <a:spcPct val="115000"/>
              </a:lnSpc>
              <a:buClr>
                <a:schemeClr val="dk1"/>
              </a:buClr>
              <a:buSzPct val="61111"/>
            </a:pPr>
            <a:r>
              <a:rPr lang="en" sz="2400" b="1" dirty="0">
                <a:solidFill>
                  <a:schemeClr val="tx1">
                    <a:lumMod val="65000"/>
                    <a:lumOff val="35000"/>
                  </a:schemeClr>
                </a:solidFill>
              </a:rPr>
              <a:t>OBJEKTOVO ORIENTOVANÉ PROGRAMOVANIE</a:t>
            </a:r>
          </a:p>
        </p:txBody>
      </p:sp>
    </p:spTree>
    <p:extLst>
      <p:ext uri="{BB962C8B-B14F-4D97-AF65-F5344CB8AC3E}">
        <p14:creationId xmlns:p14="http://schemas.microsoft.com/office/powerpoint/2010/main" val="2878956790"/>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p:nvPr/>
        </p:nvSpPr>
        <p:spPr>
          <a:xfrm>
            <a:off x="1343711" y="949501"/>
            <a:ext cx="6450000" cy="3543559"/>
          </a:xfrm>
          <a:prstGeom prst="rect">
            <a:avLst/>
          </a:prstGeom>
          <a:noFill/>
          <a:ln>
            <a:noFill/>
          </a:ln>
        </p:spPr>
        <p:txBody>
          <a:bodyPr lIns="91425" tIns="91425" rIns="91425" bIns="91425" anchor="t" anchorCtr="0">
            <a:noAutofit/>
          </a:bodyPr>
          <a:lstStyle/>
          <a:p>
            <a:pPr marL="0" lvl="0" indent="0" rtl="0">
              <a:lnSpc>
                <a:spcPct val="115000"/>
              </a:lnSpc>
              <a:spcBef>
                <a:spcPts val="1000"/>
              </a:spcBef>
              <a:buClr>
                <a:srgbClr val="434343"/>
              </a:buClr>
              <a:buNone/>
            </a:pPr>
            <a:r>
              <a:rPr lang="en" dirty="0" smtClean="0">
                <a:solidFill>
                  <a:schemeClr val="tx1">
                    <a:lumMod val="65000"/>
                    <a:lumOff val="35000"/>
                  </a:schemeClr>
                </a:solidFill>
              </a:rPr>
              <a:t>Classes </a:t>
            </a:r>
            <a:r>
              <a:rPr lang="en" dirty="0">
                <a:solidFill>
                  <a:schemeClr val="tx1">
                    <a:lumMod val="65000"/>
                    <a:lumOff val="35000"/>
                  </a:schemeClr>
                </a:solidFill>
              </a:rPr>
              <a:t>– triedy</a:t>
            </a:r>
          </a:p>
          <a:p>
            <a:pPr marL="457200" lvl="0" indent="-228600" rtl="0">
              <a:lnSpc>
                <a:spcPct val="115000"/>
              </a:lnSpc>
              <a:spcBef>
                <a:spcPts val="0"/>
              </a:spcBef>
              <a:buClr>
                <a:srgbClr val="434343"/>
              </a:buClr>
              <a:buChar char="●"/>
            </a:pPr>
            <a:r>
              <a:rPr lang="en" dirty="0">
                <a:solidFill>
                  <a:schemeClr val="tx1">
                    <a:lumMod val="65000"/>
                    <a:lumOff val="35000"/>
                  </a:schemeClr>
                </a:solidFill>
              </a:rPr>
              <a:t>názvy tried vždy začínajú veľkým písmenom a používajú sa podstatné mená</a:t>
            </a:r>
          </a:p>
          <a:p>
            <a:pPr marL="457200" lvl="0" indent="-228600" rtl="0">
              <a:lnSpc>
                <a:spcPct val="115000"/>
              </a:lnSpc>
              <a:spcBef>
                <a:spcPts val="0"/>
              </a:spcBef>
              <a:buClr>
                <a:srgbClr val="434343"/>
              </a:buClr>
              <a:buChar char="●"/>
            </a:pPr>
            <a:r>
              <a:rPr lang="en" dirty="0">
                <a:solidFill>
                  <a:schemeClr val="tx1">
                    <a:lumMod val="65000"/>
                    <a:lumOff val="35000"/>
                  </a:schemeClr>
                </a:solidFill>
              </a:rPr>
              <a:t>ak je podstatné meno zložené, každá časť začína veľkým písmenom, napr. </a:t>
            </a:r>
            <a:r>
              <a:rPr lang="en" i="1" dirty="0">
                <a:solidFill>
                  <a:schemeClr val="tx1">
                    <a:lumMod val="65000"/>
                    <a:lumOff val="35000"/>
                  </a:schemeClr>
                </a:solidFill>
              </a:rPr>
              <a:t>Auto, Firma, Account, FileReader</a:t>
            </a:r>
          </a:p>
          <a:p>
            <a:pPr lvl="0" rtl="0">
              <a:lnSpc>
                <a:spcPct val="115000"/>
              </a:lnSpc>
              <a:spcBef>
                <a:spcPts val="0"/>
              </a:spcBef>
              <a:buNone/>
            </a:pPr>
            <a:endParaRPr i="1" dirty="0">
              <a:solidFill>
                <a:schemeClr val="tx1">
                  <a:lumMod val="65000"/>
                  <a:lumOff val="35000"/>
                </a:schemeClr>
              </a:solidFill>
            </a:endParaRPr>
          </a:p>
          <a:p>
            <a:pPr marL="0" lvl="0" indent="0" rtl="0">
              <a:lnSpc>
                <a:spcPct val="115000"/>
              </a:lnSpc>
              <a:spcBef>
                <a:spcPts val="0"/>
              </a:spcBef>
              <a:buClr>
                <a:srgbClr val="434343"/>
              </a:buClr>
              <a:buNone/>
            </a:pPr>
            <a:r>
              <a:rPr lang="en" dirty="0">
                <a:solidFill>
                  <a:schemeClr val="tx1">
                    <a:lumMod val="65000"/>
                    <a:lumOff val="35000"/>
                  </a:schemeClr>
                </a:solidFill>
              </a:rPr>
              <a:t>Interfaces – rozhrania</a:t>
            </a:r>
          </a:p>
          <a:p>
            <a:pPr marL="457200" lvl="0" indent="-228600" rtl="0">
              <a:lnSpc>
                <a:spcPct val="115000"/>
              </a:lnSpc>
              <a:spcBef>
                <a:spcPts val="0"/>
              </a:spcBef>
              <a:buClr>
                <a:srgbClr val="434343"/>
              </a:buClr>
              <a:buChar char="●"/>
            </a:pPr>
            <a:r>
              <a:rPr lang="en" dirty="0">
                <a:solidFill>
                  <a:schemeClr val="tx1">
                    <a:lumMod val="65000"/>
                    <a:lumOff val="35000"/>
                  </a:schemeClr>
                </a:solidFill>
              </a:rPr>
              <a:t>podobne ako triedy, ale pokiaľ možno, používajú sa prídavné mená, napríklad: </a:t>
            </a:r>
            <a:r>
              <a:rPr lang="en" i="1" dirty="0">
                <a:solidFill>
                  <a:schemeClr val="tx1">
                    <a:lumMod val="65000"/>
                    <a:lumOff val="35000"/>
                  </a:schemeClr>
                </a:solidFill>
              </a:rPr>
              <a:t>Serializable, Runnable</a:t>
            </a:r>
          </a:p>
          <a:p>
            <a:pPr rtl="0">
              <a:lnSpc>
                <a:spcPct val="115000"/>
              </a:lnSpc>
              <a:spcBef>
                <a:spcPts val="0"/>
              </a:spcBef>
              <a:buNone/>
            </a:pPr>
            <a:endParaRPr i="1" dirty="0">
              <a:solidFill>
                <a:schemeClr val="tx1">
                  <a:lumMod val="65000"/>
                  <a:lumOff val="35000"/>
                </a:schemeClr>
              </a:solidFill>
            </a:endParaRPr>
          </a:p>
          <a:p>
            <a:pPr lvl="0" rtl="0">
              <a:lnSpc>
                <a:spcPct val="115000"/>
              </a:lnSpc>
              <a:spcBef>
                <a:spcPts val="0"/>
              </a:spcBef>
              <a:buNone/>
            </a:pPr>
            <a:r>
              <a:rPr lang="en" dirty="0">
                <a:solidFill>
                  <a:schemeClr val="tx1">
                    <a:lumMod val="65000"/>
                    <a:lumOff val="35000"/>
                  </a:schemeClr>
                </a:solidFill>
              </a:rPr>
              <a:t>Metódy</a:t>
            </a:r>
          </a:p>
          <a:p>
            <a:pPr marL="457200" lvl="0" indent="-228600" rtl="0">
              <a:lnSpc>
                <a:spcPct val="115000"/>
              </a:lnSpc>
              <a:spcBef>
                <a:spcPts val="0"/>
              </a:spcBef>
              <a:buClr>
                <a:srgbClr val="434343"/>
              </a:buClr>
              <a:buChar char="●"/>
            </a:pPr>
            <a:r>
              <a:rPr lang="en" dirty="0">
                <a:solidFill>
                  <a:schemeClr val="tx1">
                    <a:lumMod val="65000"/>
                    <a:lumOff val="35000"/>
                  </a:schemeClr>
                </a:solidFill>
              </a:rPr>
              <a:t>vždy začínajú malým písmenom a používajú sa slovesá, napr: </a:t>
            </a:r>
            <a:r>
              <a:rPr lang="en" i="1" dirty="0">
                <a:solidFill>
                  <a:schemeClr val="tx1">
                    <a:lumMod val="65000"/>
                    <a:lumOff val="35000"/>
                  </a:schemeClr>
                </a:solidFill>
              </a:rPr>
              <a:t>getButtonWidth, setMaxVolume, isFileClosed, printReport</a:t>
            </a:r>
          </a:p>
        </p:txBody>
      </p:sp>
      <p:sp>
        <p:nvSpPr>
          <p:cNvPr id="5" name="Zástupný symbol čísla snímky 4"/>
          <p:cNvSpPr>
            <a:spLocks noGrp="1"/>
          </p:cNvSpPr>
          <p:nvPr>
            <p:ph type="sldNum" sz="quarter" idx="12"/>
          </p:nvPr>
        </p:nvSpPr>
        <p:spPr/>
        <p:txBody>
          <a:bodyPr/>
          <a:lstStyle/>
          <a:p>
            <a:fld id="{7497AAFE-E2E9-4BD8-8F5D-0DCF3CAF0ED9}" type="slidenum">
              <a:rPr lang="sk-SK" smtClean="0"/>
              <a:t>2</a:t>
            </a:fld>
            <a:endParaRPr lang="sk-SK"/>
          </a:p>
        </p:txBody>
      </p:sp>
      <p:sp>
        <p:nvSpPr>
          <p:cNvPr id="4" name="Shape 45"/>
          <p:cNvSpPr txBox="1"/>
          <p:nvPr/>
        </p:nvSpPr>
        <p:spPr>
          <a:xfrm>
            <a:off x="440754" y="333455"/>
            <a:ext cx="8255914" cy="528318"/>
          </a:xfrm>
          <a:prstGeom prst="rect">
            <a:avLst/>
          </a:prstGeom>
          <a:noFill/>
          <a:ln>
            <a:noFill/>
          </a:ln>
        </p:spPr>
        <p:txBody>
          <a:bodyPr lIns="91425" tIns="91425" rIns="91425" bIns="91425" anchor="t" anchorCtr="0">
            <a:noAutofit/>
          </a:bodyPr>
          <a:lstStyle/>
          <a:p>
            <a:pPr lvl="0">
              <a:lnSpc>
                <a:spcPct val="115000"/>
              </a:lnSpc>
              <a:buClr>
                <a:schemeClr val="dk1"/>
              </a:buClr>
              <a:buSzPct val="61111"/>
            </a:pPr>
            <a:r>
              <a:rPr lang="en" sz="2400" b="1" dirty="0">
                <a:solidFill>
                  <a:schemeClr val="tx1">
                    <a:lumMod val="65000"/>
                    <a:lumOff val="35000"/>
                  </a:schemeClr>
                </a:solidFill>
              </a:rPr>
              <a:t>IDENTIFIKÁTORY A KONVENCIE TVORENIA NÁZVOV</a:t>
            </a:r>
          </a:p>
        </p:txBody>
      </p:sp>
    </p:spTree>
    <p:extLst>
      <p:ext uri="{BB962C8B-B14F-4D97-AF65-F5344CB8AC3E}">
        <p14:creationId xmlns:p14="http://schemas.microsoft.com/office/powerpoint/2010/main" val="3476071859"/>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p:nvPr/>
        </p:nvSpPr>
        <p:spPr>
          <a:xfrm>
            <a:off x="1121908" y="861773"/>
            <a:ext cx="6450000" cy="3837308"/>
          </a:xfrm>
          <a:prstGeom prst="rect">
            <a:avLst/>
          </a:prstGeom>
          <a:noFill/>
          <a:ln>
            <a:noFill/>
          </a:ln>
        </p:spPr>
        <p:txBody>
          <a:bodyPr lIns="91425" tIns="91425" rIns="91425" bIns="91425" anchor="t" anchorCtr="0">
            <a:noAutofit/>
          </a:bodyPr>
          <a:lstStyle/>
          <a:p>
            <a:pPr marL="457200" lvl="0" indent="-304800" algn="l" rtl="0">
              <a:lnSpc>
                <a:spcPct val="115000"/>
              </a:lnSpc>
              <a:spcBef>
                <a:spcPts val="0"/>
              </a:spcBef>
              <a:buClr>
                <a:srgbClr val="434343"/>
              </a:buClr>
              <a:buSzPct val="100000"/>
              <a:buChar char="●"/>
            </a:pPr>
            <a:r>
              <a:rPr lang="en" sz="1200" dirty="0" smtClean="0">
                <a:solidFill>
                  <a:schemeClr val="tx1">
                    <a:lumMod val="65000"/>
                    <a:lumOff val="35000"/>
                  </a:schemeClr>
                </a:solidFill>
              </a:rPr>
              <a:t>v </a:t>
            </a:r>
            <a:r>
              <a:rPr lang="en" sz="1200" dirty="0">
                <a:solidFill>
                  <a:schemeClr val="tx1">
                    <a:lumMod val="65000"/>
                    <a:lumOff val="35000"/>
                  </a:schemeClr>
                </a:solidFill>
              </a:rPr>
              <a:t>Jave sú objekty konštruované. Vždy keď vytvárame nový objekt, musí sa zavolať aspoň jeden konštruktor. Každá trieda má konštruktor. Keď ho nevytvoríte sami, compiler za vás jeden vytvorí - default constructor</a:t>
            </a:r>
          </a:p>
          <a:p>
            <a:pPr marL="457200" lvl="0" indent="-304800" algn="l" rtl="0">
              <a:lnSpc>
                <a:spcPct val="115000"/>
              </a:lnSpc>
              <a:spcBef>
                <a:spcPts val="0"/>
              </a:spcBef>
              <a:buClr>
                <a:srgbClr val="434343"/>
              </a:buClr>
              <a:buSzPct val="100000"/>
              <a:buChar char="●"/>
            </a:pPr>
            <a:r>
              <a:rPr lang="en" sz="1200" dirty="0">
                <a:solidFill>
                  <a:schemeClr val="tx1">
                    <a:lumMod val="65000"/>
                    <a:lumOff val="35000"/>
                  </a:schemeClr>
                </a:solidFill>
              </a:rPr>
              <a:t>konštruktor musí mať rovnaké meno ako trieda a nesmie mať návratový typ</a:t>
            </a:r>
          </a:p>
          <a:p>
            <a:pPr marL="457200" lvl="0" indent="-228600" rtl="0">
              <a:spcBef>
                <a:spcPts val="200"/>
              </a:spcBef>
              <a:buClr>
                <a:schemeClr val="dk1"/>
              </a:buClr>
              <a:buSzPct val="83333"/>
              <a:buFont typeface="Arial"/>
              <a:buNone/>
            </a:pPr>
            <a:r>
              <a:rPr lang="en" sz="1200" dirty="0">
                <a:solidFill>
                  <a:schemeClr val="tx1">
                    <a:lumMod val="65000"/>
                    <a:lumOff val="35000"/>
                  </a:schemeClr>
                </a:solidFill>
                <a:latin typeface="Consolas"/>
                <a:ea typeface="Consolas"/>
                <a:cs typeface="Consolas"/>
                <a:sym typeface="Consolas"/>
              </a:rPr>
              <a:t>class Foo2 {</a:t>
            </a:r>
          </a:p>
          <a:p>
            <a:pPr marL="457200" lvl="0" indent="-228600" rtl="0">
              <a:spcBef>
                <a:spcPts val="200"/>
              </a:spcBef>
              <a:buClr>
                <a:schemeClr val="dk1"/>
              </a:buClr>
              <a:buSzPct val="83333"/>
              <a:buFont typeface="Arial"/>
              <a:buNone/>
            </a:pPr>
            <a:r>
              <a:rPr lang="en" sz="1200" dirty="0">
                <a:solidFill>
                  <a:schemeClr val="tx1">
                    <a:lumMod val="65000"/>
                    <a:lumOff val="35000"/>
                  </a:schemeClr>
                </a:solidFill>
                <a:latin typeface="Consolas"/>
                <a:ea typeface="Consolas"/>
                <a:cs typeface="Consolas"/>
                <a:sym typeface="Consolas"/>
              </a:rPr>
              <a:t>  Foo2() { }                 // ok</a:t>
            </a:r>
          </a:p>
          <a:p>
            <a:pPr marL="457200" lvl="0" indent="-228600" rtl="0">
              <a:spcBef>
                <a:spcPts val="200"/>
              </a:spcBef>
              <a:buClr>
                <a:schemeClr val="dk1"/>
              </a:buClr>
              <a:buSzPct val="83333"/>
              <a:buFont typeface="Arial"/>
              <a:buNone/>
            </a:pPr>
            <a:r>
              <a:rPr lang="en" sz="1200" dirty="0">
                <a:solidFill>
                  <a:schemeClr val="tx1">
                    <a:lumMod val="65000"/>
                    <a:lumOff val="35000"/>
                  </a:schemeClr>
                </a:solidFill>
                <a:latin typeface="Consolas"/>
                <a:ea typeface="Consolas"/>
                <a:cs typeface="Consolas"/>
                <a:sym typeface="Consolas"/>
              </a:rPr>
              <a:t>  private Foo2(byte b) { }   // ok</a:t>
            </a:r>
          </a:p>
          <a:p>
            <a:pPr marL="457200" lvl="0" indent="-228600" rtl="0">
              <a:spcBef>
                <a:spcPts val="200"/>
              </a:spcBef>
              <a:buClr>
                <a:schemeClr val="dk1"/>
              </a:buClr>
              <a:buSzPct val="83333"/>
              <a:buFont typeface="Arial"/>
              <a:buNone/>
            </a:pPr>
            <a:r>
              <a:rPr lang="en" sz="1200" dirty="0">
                <a:solidFill>
                  <a:schemeClr val="tx1">
                    <a:lumMod val="65000"/>
                    <a:lumOff val="35000"/>
                  </a:schemeClr>
                </a:solidFill>
                <a:latin typeface="Consolas"/>
                <a:ea typeface="Consolas"/>
                <a:cs typeface="Consolas"/>
                <a:sym typeface="Consolas"/>
              </a:rPr>
              <a:t>  Foo2(int x) { }            // ok</a:t>
            </a:r>
          </a:p>
          <a:p>
            <a:pPr marL="457200" lvl="0" indent="-228600" rtl="0">
              <a:spcBef>
                <a:spcPts val="200"/>
              </a:spcBef>
              <a:buClr>
                <a:schemeClr val="dk1"/>
              </a:buClr>
              <a:buSzPct val="83333"/>
              <a:buFont typeface="Arial"/>
              <a:buNone/>
            </a:pPr>
            <a:r>
              <a:rPr lang="en" sz="1200" dirty="0">
                <a:solidFill>
                  <a:schemeClr val="tx1">
                    <a:lumMod val="65000"/>
                    <a:lumOff val="35000"/>
                  </a:schemeClr>
                </a:solidFill>
                <a:latin typeface="Consolas"/>
                <a:ea typeface="Consolas"/>
                <a:cs typeface="Consolas"/>
                <a:sym typeface="Consolas"/>
              </a:rPr>
              <a:t>  Foo2(int x, int... y) { }  // ok</a:t>
            </a:r>
          </a:p>
          <a:p>
            <a:pPr marL="457200" lvl="0" indent="-228600" rtl="0">
              <a:spcBef>
                <a:spcPts val="200"/>
              </a:spcBef>
              <a:buClr>
                <a:schemeClr val="dk1"/>
              </a:buClr>
              <a:buSzPct val="83333"/>
              <a:buFont typeface="Arial"/>
              <a:buNone/>
            </a:pPr>
            <a:r>
              <a:rPr lang="en" sz="1200" dirty="0">
                <a:solidFill>
                  <a:schemeClr val="tx1">
                    <a:lumMod val="65000"/>
                    <a:lumOff val="35000"/>
                  </a:schemeClr>
                </a:solidFill>
                <a:latin typeface="Consolas"/>
                <a:ea typeface="Consolas"/>
                <a:cs typeface="Consolas"/>
                <a:sym typeface="Consolas"/>
              </a:rPr>
              <a:t>  void Foo2() { }            // zle, toto je metóda</a:t>
            </a:r>
          </a:p>
          <a:p>
            <a:pPr marL="457200" lvl="0" indent="-228600" rtl="0">
              <a:spcBef>
                <a:spcPts val="200"/>
              </a:spcBef>
              <a:buClr>
                <a:schemeClr val="dk1"/>
              </a:buClr>
              <a:buSzPct val="83333"/>
              <a:buFont typeface="Arial"/>
              <a:buNone/>
            </a:pPr>
            <a:r>
              <a:rPr lang="en" sz="1200" dirty="0">
                <a:solidFill>
                  <a:schemeClr val="tx1">
                    <a:lumMod val="65000"/>
                    <a:lumOff val="35000"/>
                  </a:schemeClr>
                </a:solidFill>
                <a:latin typeface="Consolas"/>
                <a:ea typeface="Consolas"/>
                <a:cs typeface="Consolas"/>
                <a:sym typeface="Consolas"/>
              </a:rPr>
              <a:t>  Foo() { }                  // zle, ani metóda ani konštruktor</a:t>
            </a:r>
          </a:p>
          <a:p>
            <a:pPr marL="457200" lvl="0" indent="-228600" rtl="0">
              <a:spcBef>
                <a:spcPts val="200"/>
              </a:spcBef>
              <a:buClr>
                <a:schemeClr val="dk1"/>
              </a:buClr>
              <a:buSzPct val="83333"/>
              <a:buFont typeface="Arial"/>
              <a:buNone/>
            </a:pPr>
            <a:r>
              <a:rPr lang="en" sz="1200" dirty="0">
                <a:solidFill>
                  <a:schemeClr val="tx1">
                    <a:lumMod val="65000"/>
                    <a:lumOff val="35000"/>
                  </a:schemeClr>
                </a:solidFill>
                <a:latin typeface="Consolas"/>
                <a:ea typeface="Consolas"/>
                <a:cs typeface="Consolas"/>
                <a:sym typeface="Consolas"/>
              </a:rPr>
              <a:t>  Foo2(short s);             // zle, chýba telo konštruktoru</a:t>
            </a:r>
          </a:p>
          <a:p>
            <a:pPr marL="457200" lvl="0" indent="-228600" rtl="0">
              <a:spcBef>
                <a:spcPts val="200"/>
              </a:spcBef>
              <a:buClr>
                <a:schemeClr val="dk1"/>
              </a:buClr>
              <a:buSzPct val="83333"/>
              <a:buFont typeface="Arial"/>
              <a:buNone/>
            </a:pPr>
            <a:r>
              <a:rPr lang="en" sz="1200" dirty="0">
                <a:solidFill>
                  <a:schemeClr val="tx1">
                    <a:lumMod val="65000"/>
                    <a:lumOff val="35000"/>
                  </a:schemeClr>
                </a:solidFill>
                <a:latin typeface="Consolas"/>
                <a:ea typeface="Consolas"/>
                <a:cs typeface="Consolas"/>
                <a:sym typeface="Consolas"/>
              </a:rPr>
              <a:t>  static Foo2(float f) { }   // zle, konštruktor nemôže byť statický</a:t>
            </a:r>
          </a:p>
          <a:p>
            <a:pPr marL="457200" lvl="0" indent="-228600" rtl="0">
              <a:spcBef>
                <a:spcPts val="200"/>
              </a:spcBef>
              <a:buClr>
                <a:schemeClr val="dk1"/>
              </a:buClr>
              <a:buSzPct val="83333"/>
              <a:buFont typeface="Arial"/>
              <a:buNone/>
            </a:pPr>
            <a:r>
              <a:rPr lang="en" sz="1200" dirty="0">
                <a:solidFill>
                  <a:schemeClr val="tx1">
                    <a:lumMod val="65000"/>
                    <a:lumOff val="35000"/>
                  </a:schemeClr>
                </a:solidFill>
                <a:latin typeface="Consolas"/>
                <a:ea typeface="Consolas"/>
                <a:cs typeface="Consolas"/>
                <a:sym typeface="Consolas"/>
              </a:rPr>
              <a:t>  final Foo2(long x) { }     // zle, konštruktor nemôže byť final</a:t>
            </a:r>
          </a:p>
          <a:p>
            <a:pPr marL="457200" lvl="0" indent="-228600" rtl="0">
              <a:spcBef>
                <a:spcPts val="200"/>
              </a:spcBef>
              <a:buClr>
                <a:schemeClr val="dk1"/>
              </a:buClr>
              <a:buSzPct val="83333"/>
              <a:buFont typeface="Arial"/>
              <a:buNone/>
            </a:pPr>
            <a:r>
              <a:rPr lang="en" sz="1200" dirty="0">
                <a:solidFill>
                  <a:schemeClr val="tx1">
                    <a:lumMod val="65000"/>
                    <a:lumOff val="35000"/>
                  </a:schemeClr>
                </a:solidFill>
                <a:latin typeface="Consolas"/>
                <a:ea typeface="Consolas"/>
                <a:cs typeface="Consolas"/>
                <a:sym typeface="Consolas"/>
              </a:rPr>
              <a:t>  abstract Foo2(char c) { }  // zle, konštruktor nemôže byť abstract</a:t>
            </a:r>
          </a:p>
          <a:p>
            <a:pPr marL="457200" lvl="0" indent="-228600" rtl="0">
              <a:spcBef>
                <a:spcPts val="200"/>
              </a:spcBef>
              <a:buClr>
                <a:schemeClr val="dk1"/>
              </a:buClr>
              <a:buSzPct val="83333"/>
              <a:buFont typeface="Arial"/>
              <a:buNone/>
            </a:pPr>
            <a:r>
              <a:rPr lang="en" sz="1200" dirty="0">
                <a:solidFill>
                  <a:schemeClr val="tx1">
                    <a:lumMod val="65000"/>
                    <a:lumOff val="35000"/>
                  </a:schemeClr>
                </a:solidFill>
                <a:latin typeface="Consolas"/>
                <a:ea typeface="Consolas"/>
                <a:cs typeface="Consolas"/>
                <a:sym typeface="Consolas"/>
              </a:rPr>
              <a:t>  Foo2(int... x, int t) { }  // zle, chyba vo var-args parametroch</a:t>
            </a:r>
          </a:p>
          <a:p>
            <a:pPr marL="457200" lvl="0" indent="-228600" rtl="0">
              <a:spcBef>
                <a:spcPts val="200"/>
              </a:spcBef>
              <a:buClr>
                <a:schemeClr val="dk1"/>
              </a:buClr>
              <a:buSzPct val="83333"/>
              <a:buFont typeface="Arial"/>
              <a:buNone/>
            </a:pPr>
            <a:r>
              <a:rPr lang="en" sz="1200" dirty="0">
                <a:solidFill>
                  <a:schemeClr val="tx1">
                    <a:lumMod val="65000"/>
                    <a:lumOff val="35000"/>
                  </a:schemeClr>
                </a:solidFill>
                <a:latin typeface="Consolas"/>
                <a:ea typeface="Consolas"/>
                <a:cs typeface="Consolas"/>
                <a:sym typeface="Consolas"/>
              </a:rPr>
              <a:t> }</a:t>
            </a:r>
          </a:p>
        </p:txBody>
      </p:sp>
      <p:sp>
        <p:nvSpPr>
          <p:cNvPr id="5" name="Zástupný symbol čísla snímky 4"/>
          <p:cNvSpPr>
            <a:spLocks noGrp="1"/>
          </p:cNvSpPr>
          <p:nvPr>
            <p:ph type="sldNum" sz="quarter" idx="12"/>
          </p:nvPr>
        </p:nvSpPr>
        <p:spPr/>
        <p:txBody>
          <a:bodyPr/>
          <a:lstStyle/>
          <a:p>
            <a:fld id="{7497AAFE-E2E9-4BD8-8F5D-0DCF3CAF0ED9}" type="slidenum">
              <a:rPr lang="sk-SK" smtClean="0"/>
              <a:t>20</a:t>
            </a:fld>
            <a:endParaRPr lang="sk-SK"/>
          </a:p>
        </p:txBody>
      </p:sp>
      <p:sp>
        <p:nvSpPr>
          <p:cNvPr id="4" name="Shape 45"/>
          <p:cNvSpPr txBox="1"/>
          <p:nvPr/>
        </p:nvSpPr>
        <p:spPr>
          <a:xfrm>
            <a:off x="874930" y="333455"/>
            <a:ext cx="7512552" cy="528318"/>
          </a:xfrm>
          <a:prstGeom prst="rect">
            <a:avLst/>
          </a:prstGeom>
          <a:noFill/>
          <a:ln>
            <a:noFill/>
          </a:ln>
        </p:spPr>
        <p:txBody>
          <a:bodyPr lIns="91425" tIns="91425" rIns="91425" bIns="91425" anchor="t" anchorCtr="0">
            <a:noAutofit/>
          </a:bodyPr>
          <a:lstStyle/>
          <a:p>
            <a:pPr lvl="0" algn="ctr">
              <a:lnSpc>
                <a:spcPct val="115000"/>
              </a:lnSpc>
              <a:buClr>
                <a:schemeClr val="dk1"/>
              </a:buClr>
              <a:buSzPct val="61111"/>
            </a:pPr>
            <a:r>
              <a:rPr lang="en" sz="2400" b="1" dirty="0">
                <a:solidFill>
                  <a:schemeClr val="tx1">
                    <a:lumMod val="65000"/>
                    <a:lumOff val="35000"/>
                  </a:schemeClr>
                </a:solidFill>
              </a:rPr>
              <a:t>KONŠTRUKTORY</a:t>
            </a:r>
          </a:p>
        </p:txBody>
      </p:sp>
    </p:spTree>
    <p:extLst>
      <p:ext uri="{BB962C8B-B14F-4D97-AF65-F5344CB8AC3E}">
        <p14:creationId xmlns:p14="http://schemas.microsoft.com/office/powerpoint/2010/main" val="290852326"/>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p:nvPr/>
        </p:nvSpPr>
        <p:spPr>
          <a:xfrm>
            <a:off x="575899" y="861772"/>
            <a:ext cx="7739220" cy="3828640"/>
          </a:xfrm>
          <a:prstGeom prst="rect">
            <a:avLst/>
          </a:prstGeom>
          <a:noFill/>
          <a:ln>
            <a:noFill/>
          </a:ln>
        </p:spPr>
        <p:txBody>
          <a:bodyPr lIns="91425" tIns="91425" rIns="91425" bIns="91425" anchor="t" anchorCtr="0">
            <a:noAutofit/>
          </a:bodyPr>
          <a:lstStyle/>
          <a:p>
            <a:pPr marL="342900" lvl="0" indent="-330200" rtl="0">
              <a:lnSpc>
                <a:spcPct val="115000"/>
              </a:lnSpc>
              <a:spcBef>
                <a:spcPts val="0"/>
              </a:spcBef>
              <a:buClr>
                <a:srgbClr val="434343"/>
              </a:buClr>
              <a:buSzPct val="100000"/>
              <a:buChar char="•"/>
            </a:pPr>
            <a:r>
              <a:rPr lang="en" sz="1000" dirty="0" smtClean="0">
                <a:solidFill>
                  <a:schemeClr val="tx1">
                    <a:lumMod val="65000"/>
                    <a:lumOff val="35000"/>
                  </a:schemeClr>
                </a:solidFill>
              </a:rPr>
              <a:t>Konštruktory </a:t>
            </a:r>
            <a:r>
              <a:rPr lang="en" sz="1000" dirty="0">
                <a:solidFill>
                  <a:schemeClr val="tx1">
                    <a:lumMod val="65000"/>
                    <a:lumOff val="35000"/>
                  </a:schemeClr>
                </a:solidFill>
              </a:rPr>
              <a:t>môžu používať prístupové modifikátory vrátate private. Konštruktor, ktorý je private môže byť volaný iba v rámci danej triedy.</a:t>
            </a:r>
          </a:p>
          <a:p>
            <a:pPr marL="342900" lvl="0" indent="-330200" rtl="0">
              <a:lnSpc>
                <a:spcPct val="115000"/>
              </a:lnSpc>
              <a:spcBef>
                <a:spcPts val="0"/>
              </a:spcBef>
              <a:buClr>
                <a:srgbClr val="434343"/>
              </a:buClr>
              <a:buSzPct val="100000"/>
              <a:buChar char="•"/>
            </a:pPr>
            <a:r>
              <a:rPr lang="en" sz="1000" dirty="0">
                <a:solidFill>
                  <a:schemeClr val="tx1">
                    <a:lumMod val="65000"/>
                    <a:lumOff val="35000"/>
                  </a:schemeClr>
                </a:solidFill>
              </a:rPr>
              <a:t>Meno konštruktora sa musí presne zhodovať s názvom triedy a konštruktor nesmie mať návratový typ.</a:t>
            </a:r>
          </a:p>
          <a:p>
            <a:pPr marL="342900" lvl="0" indent="-330200" rtl="0">
              <a:lnSpc>
                <a:spcPct val="115000"/>
              </a:lnSpc>
              <a:spcBef>
                <a:spcPts val="0"/>
              </a:spcBef>
              <a:buClr>
                <a:srgbClr val="434343"/>
              </a:buClr>
              <a:buSzPct val="100000"/>
              <a:buChar char="•"/>
            </a:pPr>
            <a:r>
              <a:rPr lang="en" sz="1000" dirty="0">
                <a:solidFill>
                  <a:schemeClr val="tx1">
                    <a:lumMod val="65000"/>
                    <a:lumOff val="35000"/>
                  </a:schemeClr>
                </a:solidFill>
              </a:rPr>
              <a:t>Ak nenapíšete do kódu vlastný konštruktor, compilátor za vás pridá default konštruktor automaticky. Default konštruktor je vždy no-arg konštruktor (bez parametrov).</a:t>
            </a:r>
          </a:p>
          <a:p>
            <a:pPr marL="342900" lvl="0" indent="-330200" rtl="0">
              <a:lnSpc>
                <a:spcPct val="115000"/>
              </a:lnSpc>
              <a:spcBef>
                <a:spcPts val="240"/>
              </a:spcBef>
              <a:buClr>
                <a:srgbClr val="434343"/>
              </a:buClr>
              <a:buSzPct val="100000"/>
              <a:buChar char="•"/>
            </a:pPr>
            <a:r>
              <a:rPr lang="en" sz="1000" dirty="0">
                <a:solidFill>
                  <a:schemeClr val="tx1">
                    <a:lumMod val="65000"/>
                    <a:lumOff val="35000"/>
                  </a:schemeClr>
                </a:solidFill>
              </a:rPr>
              <a:t>Ak napíšete vlastný konštruktor s parametrami, potom kompilátor už nepridá default konštruktor, takže ak budete chcieť no-arg konštruktor, musíte dopísať sami aj ten.</a:t>
            </a:r>
          </a:p>
          <a:p>
            <a:pPr marL="342900" marR="0" lvl="0" indent="-330200" algn="l" rtl="0">
              <a:lnSpc>
                <a:spcPct val="115000"/>
              </a:lnSpc>
              <a:spcBef>
                <a:spcPts val="240"/>
              </a:spcBef>
              <a:spcAft>
                <a:spcPts val="0"/>
              </a:spcAft>
              <a:buClr>
                <a:srgbClr val="434343"/>
              </a:buClr>
              <a:buSzPct val="100000"/>
              <a:buChar char="•"/>
            </a:pPr>
            <a:r>
              <a:rPr lang="en" sz="1000" dirty="0">
                <a:solidFill>
                  <a:schemeClr val="tx1">
                    <a:lumMod val="65000"/>
                    <a:lumOff val="35000"/>
                  </a:schemeClr>
                </a:solidFill>
              </a:rPr>
              <a:t>Default konštruktor má rovnaký prístupový modifikátor ako trieda.</a:t>
            </a:r>
          </a:p>
          <a:p>
            <a:pPr marL="342900" lvl="0" indent="-330200" rtl="0">
              <a:lnSpc>
                <a:spcPct val="115000"/>
              </a:lnSpc>
              <a:spcBef>
                <a:spcPts val="240"/>
              </a:spcBef>
              <a:buClr>
                <a:srgbClr val="434343"/>
              </a:buClr>
              <a:buSzPct val="100000"/>
              <a:buChar char="•"/>
            </a:pPr>
            <a:r>
              <a:rPr lang="en" sz="1000" dirty="0">
                <a:solidFill>
                  <a:schemeClr val="tx1">
                    <a:lumMod val="65000"/>
                    <a:lumOff val="35000"/>
                  </a:schemeClr>
                </a:solidFill>
              </a:rPr>
              <a:t>Každný konštruktor má ako úplne prvý príkaz volanie na overload konštruktor this() alebo na rodičovský konštruktor super(). Ak tieto volania nevložíte sami, tak kompilátor ich vloží za vás.</a:t>
            </a:r>
          </a:p>
          <a:p>
            <a:pPr marL="342900" lvl="0" indent="-330200" rtl="0">
              <a:lnSpc>
                <a:spcPct val="115000"/>
              </a:lnSpc>
              <a:spcBef>
                <a:spcPts val="240"/>
              </a:spcBef>
              <a:buClr>
                <a:srgbClr val="434343"/>
              </a:buClr>
              <a:buSzPct val="100000"/>
              <a:buChar char="•"/>
            </a:pPr>
            <a:r>
              <a:rPr lang="en" sz="1000" dirty="0">
                <a:solidFill>
                  <a:schemeClr val="tx1">
                    <a:lumMod val="65000"/>
                    <a:lumOff val="35000"/>
                  </a:schemeClr>
                </a:solidFill>
              </a:rPr>
              <a:t>Volať môžme aj super konštrkutor s parametrami, napr. super(parameters).</a:t>
            </a:r>
          </a:p>
          <a:p>
            <a:pPr marL="342900" lvl="0" indent="-330200" rtl="0">
              <a:lnSpc>
                <a:spcPct val="115000"/>
              </a:lnSpc>
              <a:spcBef>
                <a:spcPts val="240"/>
              </a:spcBef>
              <a:buClr>
                <a:srgbClr val="434343"/>
              </a:buClr>
              <a:buSzPct val="100000"/>
              <a:buChar char="•"/>
            </a:pPr>
            <a:r>
              <a:rPr lang="en" sz="1000" dirty="0">
                <a:solidFill>
                  <a:schemeClr val="tx1">
                    <a:lumMod val="65000"/>
                    <a:lumOff val="35000"/>
                  </a:schemeClr>
                </a:solidFill>
              </a:rPr>
              <a:t>Nemôžete urobiť volanie inštančnej metódy alebo pristupovať k inštančným premenným, kým sa nezavola super() konštruktor.</a:t>
            </a:r>
          </a:p>
          <a:p>
            <a:pPr marL="342900" lvl="0" indent="-330200" rtl="0">
              <a:lnSpc>
                <a:spcPct val="115000"/>
              </a:lnSpc>
              <a:spcBef>
                <a:spcPts val="240"/>
              </a:spcBef>
              <a:buClr>
                <a:srgbClr val="434343"/>
              </a:buClr>
              <a:buSzPct val="100000"/>
              <a:buChar char="•"/>
            </a:pPr>
            <a:r>
              <a:rPr lang="en" sz="1000" dirty="0">
                <a:solidFill>
                  <a:schemeClr val="tx1">
                    <a:lumMod val="65000"/>
                    <a:lumOff val="35000"/>
                  </a:schemeClr>
                </a:solidFill>
              </a:rPr>
              <a:t>Iba static premenné and metódy môžu byť volané ako časť volanie konštruktorov this() alebo super(), napríklad: super(Animal.NAME) je OK, lebo NAME je deklarovaná ako static premenná.</a:t>
            </a:r>
          </a:p>
          <a:p>
            <a:pPr marL="342900" lvl="0" indent="-330200" rtl="0">
              <a:lnSpc>
                <a:spcPct val="115000"/>
              </a:lnSpc>
              <a:spcBef>
                <a:spcPts val="240"/>
              </a:spcBef>
              <a:buClr>
                <a:srgbClr val="434343"/>
              </a:buClr>
              <a:buSzPct val="100000"/>
              <a:buChar char="•"/>
            </a:pPr>
            <a:r>
              <a:rPr lang="en" sz="1000" dirty="0">
                <a:solidFill>
                  <a:schemeClr val="tx1">
                    <a:lumMod val="65000"/>
                    <a:lumOff val="35000"/>
                  </a:schemeClr>
                </a:solidFill>
              </a:rPr>
              <a:t>Aj abstraktné triedy majú konštruktor. Nemožno ich volať samostatne (teda konštruovať abstrakntú triedu), ale sú volané vždy keď je konštruovaný niektorá konkrétna (neabstraktná) podtrieda.</a:t>
            </a:r>
          </a:p>
          <a:p>
            <a:pPr marL="342900" lvl="0" indent="-330200" rtl="0">
              <a:lnSpc>
                <a:spcPct val="115000"/>
              </a:lnSpc>
              <a:spcBef>
                <a:spcPts val="240"/>
              </a:spcBef>
              <a:buClr>
                <a:srgbClr val="434343"/>
              </a:buClr>
              <a:buSzPct val="100000"/>
              <a:buChar char="•"/>
            </a:pPr>
            <a:r>
              <a:rPr lang="en" sz="1000" dirty="0">
                <a:solidFill>
                  <a:schemeClr val="tx1">
                    <a:lumMod val="65000"/>
                    <a:lumOff val="35000"/>
                  </a:schemeClr>
                </a:solidFill>
              </a:rPr>
              <a:t>Interfaces nemajú konštruktory. Interfaces nie sú súčasťou objektovej dedičnej hierarchie.</a:t>
            </a:r>
          </a:p>
          <a:p>
            <a:pPr marL="342900" lvl="0" indent="-330200" rtl="0">
              <a:lnSpc>
                <a:spcPct val="115000"/>
              </a:lnSpc>
              <a:spcBef>
                <a:spcPts val="240"/>
              </a:spcBef>
              <a:buClr>
                <a:srgbClr val="434343"/>
              </a:buClr>
              <a:buSzPct val="100000"/>
              <a:buChar char="•"/>
            </a:pPr>
            <a:r>
              <a:rPr lang="en" sz="1000" dirty="0">
                <a:solidFill>
                  <a:schemeClr val="tx1">
                    <a:lumMod val="65000"/>
                    <a:lumOff val="35000"/>
                  </a:schemeClr>
                </a:solidFill>
              </a:rPr>
              <a:t>Konštruktor môže byť volaný priamo iba z iného konštruktora, z ostatného kódu musí byť volaný len s kľúčovým slovom new.</a:t>
            </a:r>
          </a:p>
        </p:txBody>
      </p:sp>
      <p:sp>
        <p:nvSpPr>
          <p:cNvPr id="4" name="Zástupný symbol čísla snímky 3"/>
          <p:cNvSpPr>
            <a:spLocks noGrp="1"/>
          </p:cNvSpPr>
          <p:nvPr>
            <p:ph type="sldNum" sz="quarter" idx="12"/>
          </p:nvPr>
        </p:nvSpPr>
        <p:spPr/>
        <p:txBody>
          <a:bodyPr/>
          <a:lstStyle/>
          <a:p>
            <a:fld id="{7497AAFE-E2E9-4BD8-8F5D-0DCF3CAF0ED9}" type="slidenum">
              <a:rPr lang="sk-SK" smtClean="0"/>
              <a:t>21</a:t>
            </a:fld>
            <a:endParaRPr lang="sk-SK"/>
          </a:p>
        </p:txBody>
      </p:sp>
      <p:sp>
        <p:nvSpPr>
          <p:cNvPr id="5" name="Shape 45"/>
          <p:cNvSpPr txBox="1"/>
          <p:nvPr/>
        </p:nvSpPr>
        <p:spPr>
          <a:xfrm>
            <a:off x="874930" y="333455"/>
            <a:ext cx="7512552" cy="528318"/>
          </a:xfrm>
          <a:prstGeom prst="rect">
            <a:avLst/>
          </a:prstGeom>
          <a:noFill/>
          <a:ln>
            <a:noFill/>
          </a:ln>
        </p:spPr>
        <p:txBody>
          <a:bodyPr lIns="91425" tIns="91425" rIns="91425" bIns="91425" anchor="t" anchorCtr="0">
            <a:noAutofit/>
          </a:bodyPr>
          <a:lstStyle/>
          <a:p>
            <a:pPr lvl="0" algn="ctr">
              <a:lnSpc>
                <a:spcPct val="115000"/>
              </a:lnSpc>
              <a:buClr>
                <a:schemeClr val="dk1"/>
              </a:buClr>
              <a:buSzPct val="61111"/>
            </a:pPr>
            <a:r>
              <a:rPr lang="en" sz="2400" b="1" dirty="0">
                <a:solidFill>
                  <a:schemeClr val="tx1">
                    <a:lumMod val="65000"/>
                    <a:lumOff val="35000"/>
                  </a:schemeClr>
                </a:solidFill>
              </a:rPr>
              <a:t>KONŠTRUKTORY</a:t>
            </a:r>
          </a:p>
        </p:txBody>
      </p:sp>
    </p:spTree>
    <p:extLst>
      <p:ext uri="{BB962C8B-B14F-4D97-AF65-F5344CB8AC3E}">
        <p14:creationId xmlns:p14="http://schemas.microsoft.com/office/powerpoint/2010/main" val="557000640"/>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Shape 73"/>
          <p:cNvSpPr txBox="1"/>
          <p:nvPr/>
        </p:nvSpPr>
        <p:spPr>
          <a:xfrm>
            <a:off x="832457" y="861773"/>
            <a:ext cx="6450000" cy="3587328"/>
          </a:xfrm>
          <a:prstGeom prst="rect">
            <a:avLst/>
          </a:prstGeom>
          <a:noFill/>
          <a:ln>
            <a:noFill/>
          </a:ln>
        </p:spPr>
        <p:txBody>
          <a:bodyPr lIns="91425" tIns="91425" rIns="91425" bIns="91425" anchor="t" anchorCtr="0">
            <a:noAutofit/>
          </a:bodyPr>
          <a:lstStyle/>
          <a:p>
            <a:pPr marL="457200" lvl="0" indent="-292100" rtl="0">
              <a:lnSpc>
                <a:spcPct val="115000"/>
              </a:lnSpc>
              <a:spcBef>
                <a:spcPts val="240"/>
              </a:spcBef>
              <a:buClr>
                <a:srgbClr val="434343"/>
              </a:buClr>
              <a:buSzPct val="100000"/>
              <a:buChar char="●"/>
            </a:pPr>
            <a:r>
              <a:rPr lang="en" sz="1000" dirty="0" smtClean="0">
                <a:solidFill>
                  <a:schemeClr val="tx1">
                    <a:lumMod val="65000"/>
                    <a:lumOff val="35000"/>
                  </a:schemeClr>
                </a:solidFill>
              </a:rPr>
              <a:t>interface </a:t>
            </a:r>
            <a:r>
              <a:rPr lang="en" sz="1000" dirty="0">
                <a:solidFill>
                  <a:schemeClr val="tx1">
                    <a:lumMod val="65000"/>
                    <a:lumOff val="35000"/>
                  </a:schemeClr>
                </a:solidFill>
              </a:rPr>
              <a:t>= rozhranie je druh triedy, ktorá miesto class používa kľúčové slovo </a:t>
            </a:r>
            <a:r>
              <a:rPr lang="en" sz="1000" b="1" dirty="0">
                <a:solidFill>
                  <a:schemeClr val="tx1">
                    <a:lumMod val="65000"/>
                    <a:lumOff val="35000"/>
                  </a:schemeClr>
                </a:solidFill>
              </a:rPr>
              <a:t>interface</a:t>
            </a:r>
            <a:r>
              <a:rPr lang="en" sz="1000" dirty="0">
                <a:solidFill>
                  <a:schemeClr val="tx1">
                    <a:lumMod val="65000"/>
                    <a:lumOff val="35000"/>
                  </a:schemeClr>
                </a:solidFill>
              </a:rPr>
              <a:t> a ktorej všetky metódy sú abstraktné</a:t>
            </a:r>
          </a:p>
          <a:p>
            <a:pPr marL="457200" lvl="0" indent="-292100" rtl="0">
              <a:lnSpc>
                <a:spcPct val="115000"/>
              </a:lnSpc>
              <a:spcBef>
                <a:spcPts val="600"/>
              </a:spcBef>
              <a:buClr>
                <a:srgbClr val="434343"/>
              </a:buClr>
              <a:buSzPct val="100000"/>
              <a:buChar char="●"/>
            </a:pPr>
            <a:r>
              <a:rPr lang="en" sz="1000" dirty="0">
                <a:solidFill>
                  <a:schemeClr val="tx1">
                    <a:lumMod val="65000"/>
                    <a:lumOff val="35000"/>
                  </a:schemeClr>
                </a:solidFill>
              </a:rPr>
              <a:t>všetky premenné v interface musia byť public, static a final</a:t>
            </a:r>
          </a:p>
          <a:p>
            <a:pPr marL="457200" lvl="0" indent="-292100" rtl="0">
              <a:lnSpc>
                <a:spcPct val="115000"/>
              </a:lnSpc>
              <a:spcBef>
                <a:spcPts val="600"/>
              </a:spcBef>
              <a:buClr>
                <a:srgbClr val="434343"/>
              </a:buClr>
              <a:buSzPct val="100000"/>
              <a:buChar char="●"/>
            </a:pPr>
            <a:r>
              <a:rPr lang="en" sz="1000" dirty="0">
                <a:solidFill>
                  <a:schemeClr val="tx1">
                    <a:lumMod val="65000"/>
                    <a:lumOff val="35000"/>
                  </a:schemeClr>
                </a:solidFill>
              </a:rPr>
              <a:t>interface metódy nesmú byť static a vždy sú public a abstract, aj keď tieto modifikátory neuvedieme</a:t>
            </a:r>
          </a:p>
          <a:p>
            <a:pPr marL="457200" lvl="0" indent="-292100" rtl="0">
              <a:lnSpc>
                <a:spcPct val="115000"/>
              </a:lnSpc>
              <a:spcBef>
                <a:spcPts val="600"/>
              </a:spcBef>
              <a:buClr>
                <a:srgbClr val="434343"/>
              </a:buClr>
              <a:buSzPct val="100000"/>
              <a:buChar char="●"/>
            </a:pPr>
            <a:r>
              <a:rPr lang="en" sz="1000" dirty="0">
                <a:solidFill>
                  <a:schemeClr val="tx1">
                    <a:lumMod val="65000"/>
                    <a:lumOff val="35000"/>
                  </a:schemeClr>
                </a:solidFill>
              </a:rPr>
              <a:t>interface metódy, keďže sú abstract, nesmú byť označené ako final, strictfp, alebo native</a:t>
            </a:r>
          </a:p>
          <a:p>
            <a:pPr marL="457200" lvl="0" indent="-292100" rtl="0">
              <a:lnSpc>
                <a:spcPct val="115000"/>
              </a:lnSpc>
              <a:spcBef>
                <a:spcPts val="600"/>
              </a:spcBef>
              <a:buClr>
                <a:srgbClr val="434343"/>
              </a:buClr>
              <a:buSzPct val="100000"/>
              <a:buChar char="●"/>
            </a:pPr>
            <a:r>
              <a:rPr lang="en" sz="1000" dirty="0">
                <a:solidFill>
                  <a:schemeClr val="tx1">
                    <a:lumMod val="65000"/>
                    <a:lumOff val="35000"/>
                  </a:schemeClr>
                </a:solidFill>
              </a:rPr>
              <a:t>interface smie extendovať iba interface, avšak na rozdiel od tried ich môže extendovať viac naraz:</a:t>
            </a:r>
          </a:p>
          <a:p>
            <a:pPr marL="0" lvl="0" indent="457200" rtl="0">
              <a:lnSpc>
                <a:spcPct val="115000"/>
              </a:lnSpc>
              <a:spcBef>
                <a:spcPts val="300"/>
              </a:spcBef>
              <a:buNone/>
            </a:pPr>
            <a:r>
              <a:rPr lang="en" sz="1000" dirty="0">
                <a:solidFill>
                  <a:schemeClr val="tx1">
                    <a:lumMod val="65000"/>
                    <a:lumOff val="35000"/>
                  </a:schemeClr>
                </a:solidFill>
                <a:latin typeface="Consolas"/>
                <a:ea typeface="Consolas"/>
                <a:cs typeface="Consolas"/>
                <a:sym typeface="Consolas"/>
              </a:rPr>
              <a:t>interface I { void iMethod(); }</a:t>
            </a:r>
          </a:p>
          <a:p>
            <a:pPr marL="0" lvl="0" indent="457200" rtl="0">
              <a:lnSpc>
                <a:spcPct val="115000"/>
              </a:lnSpc>
              <a:spcBef>
                <a:spcPts val="300"/>
              </a:spcBef>
              <a:buNone/>
            </a:pPr>
            <a:r>
              <a:rPr lang="en" sz="1000" dirty="0">
                <a:solidFill>
                  <a:schemeClr val="tx1">
                    <a:lumMod val="65000"/>
                    <a:lumOff val="35000"/>
                  </a:schemeClr>
                </a:solidFill>
                <a:latin typeface="Consolas"/>
                <a:ea typeface="Consolas"/>
                <a:cs typeface="Consolas"/>
                <a:sym typeface="Consolas"/>
              </a:rPr>
              <a:t>interface J { void jMethod(); }</a:t>
            </a:r>
          </a:p>
          <a:p>
            <a:pPr marL="0" lvl="0" indent="457200" rtl="0">
              <a:lnSpc>
                <a:spcPct val="115000"/>
              </a:lnSpc>
              <a:spcBef>
                <a:spcPts val="300"/>
              </a:spcBef>
              <a:buNone/>
            </a:pPr>
            <a:r>
              <a:rPr lang="en" sz="1000" dirty="0">
                <a:solidFill>
                  <a:schemeClr val="tx1">
                    <a:lumMod val="65000"/>
                    <a:lumOff val="35000"/>
                  </a:schemeClr>
                </a:solidFill>
                <a:latin typeface="Consolas"/>
                <a:ea typeface="Consolas"/>
                <a:cs typeface="Consolas"/>
                <a:sym typeface="Consolas"/>
              </a:rPr>
              <a:t>interface K extends I, J { void kMethod(); } // žiadny problém</a:t>
            </a:r>
          </a:p>
          <a:p>
            <a:pPr marL="457200" lvl="0" indent="-292100" rtl="0">
              <a:lnSpc>
                <a:spcPct val="115000"/>
              </a:lnSpc>
              <a:spcBef>
                <a:spcPts val="600"/>
              </a:spcBef>
              <a:buClr>
                <a:srgbClr val="434343"/>
              </a:buClr>
              <a:buSzPct val="100000"/>
              <a:buChar char="●"/>
            </a:pPr>
            <a:r>
              <a:rPr lang="en" sz="1000" dirty="0">
                <a:solidFill>
                  <a:schemeClr val="tx1">
                    <a:lumMod val="65000"/>
                    <a:lumOff val="35000"/>
                  </a:schemeClr>
                </a:solidFill>
              </a:rPr>
              <a:t>interface (rozhranie) je implementované triedou kľúčovým slovom </a:t>
            </a:r>
            <a:r>
              <a:rPr lang="en" sz="1000" b="1" dirty="0">
                <a:solidFill>
                  <a:schemeClr val="tx1">
                    <a:lumMod val="65000"/>
                    <a:lumOff val="35000"/>
                  </a:schemeClr>
                </a:solidFill>
              </a:rPr>
              <a:t>implements</a:t>
            </a:r>
            <a:r>
              <a:rPr lang="en" sz="1000" dirty="0">
                <a:solidFill>
                  <a:schemeClr val="tx1">
                    <a:lumMod val="65000"/>
                    <a:lumOff val="35000"/>
                  </a:schemeClr>
                </a:solidFill>
              </a:rPr>
              <a:t> a trieda môže implementovať viacero rozhraní naraz</a:t>
            </a:r>
          </a:p>
          <a:p>
            <a:pPr lvl="0" indent="457200" rtl="0">
              <a:lnSpc>
                <a:spcPct val="115000"/>
              </a:lnSpc>
              <a:spcBef>
                <a:spcPts val="300"/>
              </a:spcBef>
              <a:buNone/>
            </a:pPr>
            <a:r>
              <a:rPr lang="en" sz="1000" dirty="0">
                <a:solidFill>
                  <a:schemeClr val="tx1">
                    <a:lumMod val="65000"/>
                    <a:lumOff val="35000"/>
                  </a:schemeClr>
                </a:solidFill>
                <a:latin typeface="Consolas"/>
                <a:ea typeface="Consolas"/>
                <a:cs typeface="Consolas"/>
                <a:sym typeface="Consolas"/>
              </a:rPr>
              <a:t>public class Ball implements Bounceable, Serializable, Runnable { }</a:t>
            </a:r>
          </a:p>
          <a:p>
            <a:pPr marL="457200" lvl="0" indent="-292100" rtl="0">
              <a:lnSpc>
                <a:spcPct val="115000"/>
              </a:lnSpc>
              <a:spcBef>
                <a:spcPts val="600"/>
              </a:spcBef>
              <a:buClr>
                <a:srgbClr val="434343"/>
              </a:buClr>
              <a:buSzPct val="100000"/>
              <a:buChar char="●"/>
            </a:pPr>
            <a:r>
              <a:rPr lang="en" sz="1000" dirty="0">
                <a:solidFill>
                  <a:schemeClr val="tx1">
                    <a:lumMod val="65000"/>
                    <a:lumOff val="35000"/>
                  </a:schemeClr>
                </a:solidFill>
              </a:rPr>
              <a:t>ak trieda extenduje inú triedu a súčasne implementuje rozhranie, potom kľúčové slovo </a:t>
            </a:r>
            <a:r>
              <a:rPr lang="en" sz="1000" b="1" dirty="0">
                <a:solidFill>
                  <a:schemeClr val="tx1">
                    <a:lumMod val="65000"/>
                    <a:lumOff val="35000"/>
                  </a:schemeClr>
                </a:solidFill>
              </a:rPr>
              <a:t>extends</a:t>
            </a:r>
            <a:r>
              <a:rPr lang="en" sz="1000" dirty="0">
                <a:solidFill>
                  <a:schemeClr val="tx1">
                    <a:lumMod val="65000"/>
                    <a:lumOff val="35000"/>
                  </a:schemeClr>
                </a:solidFill>
              </a:rPr>
              <a:t> musí byť uvedené ako prvé a až potom nasladuje kľúčové slovo </a:t>
            </a:r>
            <a:r>
              <a:rPr lang="en" sz="1000" b="1" dirty="0">
                <a:solidFill>
                  <a:schemeClr val="tx1">
                    <a:lumMod val="65000"/>
                    <a:lumOff val="35000"/>
                  </a:schemeClr>
                </a:solidFill>
              </a:rPr>
              <a:t>implements</a:t>
            </a:r>
          </a:p>
          <a:p>
            <a:pPr marL="457200" lvl="0" indent="-292100" rtl="0">
              <a:lnSpc>
                <a:spcPct val="115000"/>
              </a:lnSpc>
              <a:spcBef>
                <a:spcPts val="600"/>
              </a:spcBef>
              <a:buClr>
                <a:srgbClr val="434343"/>
              </a:buClr>
              <a:buSzPct val="100000"/>
              <a:buChar char="●"/>
            </a:pPr>
            <a:r>
              <a:rPr lang="en" sz="1000" dirty="0">
                <a:solidFill>
                  <a:schemeClr val="tx1">
                    <a:lumMod val="65000"/>
                    <a:lumOff val="35000"/>
                  </a:schemeClr>
                </a:solidFill>
              </a:rPr>
              <a:t>inteface nemôže implementovať triedu alebo iný interface</a:t>
            </a:r>
          </a:p>
          <a:p>
            <a:pPr marL="457200" lvl="0" indent="-292100" rtl="0">
              <a:lnSpc>
                <a:spcPct val="115000"/>
              </a:lnSpc>
              <a:spcBef>
                <a:spcPts val="600"/>
              </a:spcBef>
              <a:buClr>
                <a:srgbClr val="434343"/>
              </a:buClr>
              <a:buSzPct val="100000"/>
              <a:buChar char="●"/>
            </a:pPr>
            <a:r>
              <a:rPr lang="en" sz="1000" dirty="0">
                <a:solidFill>
                  <a:schemeClr val="tx1">
                    <a:lumMod val="65000"/>
                    <a:lumOff val="35000"/>
                  </a:schemeClr>
                </a:solidFill>
              </a:rPr>
              <a:t>aj abstraktná trieda môže implementovať interface</a:t>
            </a:r>
          </a:p>
          <a:p>
            <a:pPr lvl="0" indent="457200" rtl="0">
              <a:lnSpc>
                <a:spcPct val="115000"/>
              </a:lnSpc>
              <a:spcBef>
                <a:spcPts val="300"/>
              </a:spcBef>
              <a:buNone/>
            </a:pPr>
            <a:r>
              <a:rPr lang="en" sz="1000" dirty="0">
                <a:solidFill>
                  <a:schemeClr val="tx1">
                    <a:lumMod val="65000"/>
                    <a:lumOff val="35000"/>
                  </a:schemeClr>
                </a:solidFill>
                <a:latin typeface="Consolas"/>
                <a:ea typeface="Consolas"/>
                <a:cs typeface="Consolas"/>
                <a:sym typeface="Consolas"/>
              </a:rPr>
              <a:t>abstract class Ball implements Bounceable { }</a:t>
            </a:r>
          </a:p>
        </p:txBody>
      </p:sp>
      <p:sp>
        <p:nvSpPr>
          <p:cNvPr id="4" name="Zástupný symbol čísla snímky 3"/>
          <p:cNvSpPr>
            <a:spLocks noGrp="1"/>
          </p:cNvSpPr>
          <p:nvPr>
            <p:ph type="sldNum" sz="quarter" idx="12"/>
          </p:nvPr>
        </p:nvSpPr>
        <p:spPr/>
        <p:txBody>
          <a:bodyPr/>
          <a:lstStyle/>
          <a:p>
            <a:fld id="{7497AAFE-E2E9-4BD8-8F5D-0DCF3CAF0ED9}" type="slidenum">
              <a:rPr lang="sk-SK" smtClean="0"/>
              <a:t>22</a:t>
            </a:fld>
            <a:endParaRPr lang="sk-SK"/>
          </a:p>
        </p:txBody>
      </p:sp>
      <p:sp>
        <p:nvSpPr>
          <p:cNvPr id="5" name="Shape 45"/>
          <p:cNvSpPr txBox="1"/>
          <p:nvPr/>
        </p:nvSpPr>
        <p:spPr>
          <a:xfrm>
            <a:off x="874930" y="333455"/>
            <a:ext cx="7512552" cy="528318"/>
          </a:xfrm>
          <a:prstGeom prst="rect">
            <a:avLst/>
          </a:prstGeom>
          <a:noFill/>
          <a:ln>
            <a:noFill/>
          </a:ln>
        </p:spPr>
        <p:txBody>
          <a:bodyPr lIns="91425" tIns="91425" rIns="91425" bIns="91425" anchor="t" anchorCtr="0">
            <a:noAutofit/>
          </a:bodyPr>
          <a:lstStyle/>
          <a:p>
            <a:pPr lvl="0" algn="ctr">
              <a:lnSpc>
                <a:spcPct val="115000"/>
              </a:lnSpc>
              <a:buClr>
                <a:schemeClr val="dk1"/>
              </a:buClr>
              <a:buSzPct val="61111"/>
            </a:pPr>
            <a:r>
              <a:rPr lang="en" sz="2400" b="1" dirty="0">
                <a:solidFill>
                  <a:schemeClr val="tx1">
                    <a:lumMod val="65000"/>
                    <a:lumOff val="35000"/>
                  </a:schemeClr>
                </a:solidFill>
              </a:rPr>
              <a:t>INTERFACE</a:t>
            </a:r>
          </a:p>
        </p:txBody>
      </p:sp>
    </p:spTree>
    <p:extLst>
      <p:ext uri="{BB962C8B-B14F-4D97-AF65-F5344CB8AC3E}">
        <p14:creationId xmlns:p14="http://schemas.microsoft.com/office/powerpoint/2010/main" val="4066636846"/>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p:nvPr/>
        </p:nvSpPr>
        <p:spPr>
          <a:xfrm>
            <a:off x="641683" y="861772"/>
            <a:ext cx="7706328" cy="3690375"/>
          </a:xfrm>
          <a:prstGeom prst="rect">
            <a:avLst/>
          </a:prstGeom>
          <a:noFill/>
          <a:ln>
            <a:noFill/>
          </a:ln>
        </p:spPr>
        <p:txBody>
          <a:bodyPr lIns="91425" tIns="91425" rIns="91425" bIns="91425" anchor="t" anchorCtr="0">
            <a:noAutofit/>
          </a:bodyPr>
          <a:lstStyle/>
          <a:p>
            <a:pPr marL="0" lvl="0" indent="0" rtl="0">
              <a:spcBef>
                <a:spcPts val="300"/>
              </a:spcBef>
              <a:buClr>
                <a:schemeClr val="dk1"/>
              </a:buClr>
              <a:buSzPct val="110000"/>
              <a:buFont typeface="Arial"/>
              <a:buNone/>
            </a:pPr>
            <a:r>
              <a:rPr lang="en" sz="1000" dirty="0" smtClean="0">
                <a:solidFill>
                  <a:schemeClr val="tx1">
                    <a:lumMod val="65000"/>
                    <a:lumOff val="35000"/>
                  </a:schemeClr>
                </a:solidFill>
                <a:latin typeface="Consolas"/>
                <a:ea typeface="Consolas"/>
                <a:cs typeface="Consolas"/>
                <a:sym typeface="Consolas"/>
              </a:rPr>
              <a:t>public </a:t>
            </a:r>
            <a:r>
              <a:rPr lang="en" sz="1000" dirty="0">
                <a:solidFill>
                  <a:schemeClr val="tx1">
                    <a:lumMod val="65000"/>
                    <a:lumOff val="35000"/>
                  </a:schemeClr>
                </a:solidFill>
                <a:latin typeface="Consolas"/>
                <a:ea typeface="Consolas"/>
                <a:cs typeface="Consolas"/>
                <a:sym typeface="Consolas"/>
              </a:rPr>
              <a:t>abstract interface Rollable { }	</a:t>
            </a:r>
            <a:r>
              <a:rPr lang="en" sz="1000" dirty="0" smtClean="0">
                <a:solidFill>
                  <a:schemeClr val="tx1">
                    <a:lumMod val="65000"/>
                    <a:lumOff val="35000"/>
                  </a:schemeClr>
                </a:solidFill>
                <a:latin typeface="Consolas"/>
                <a:ea typeface="Consolas"/>
                <a:cs typeface="Consolas"/>
                <a:sym typeface="Consolas"/>
              </a:rPr>
              <a:t>	// </a:t>
            </a:r>
            <a:r>
              <a:rPr lang="en" sz="1000" dirty="0">
                <a:solidFill>
                  <a:schemeClr val="tx1">
                    <a:lumMod val="65000"/>
                    <a:lumOff val="35000"/>
                  </a:schemeClr>
                </a:solidFill>
                <a:latin typeface="Consolas"/>
                <a:ea typeface="Consolas"/>
                <a:cs typeface="Consolas"/>
                <a:sym typeface="Consolas"/>
              </a:rPr>
              <a:t>OK, ale abstract je nadbytočný</a:t>
            </a:r>
          </a:p>
          <a:p>
            <a:pPr marL="0" lvl="0" indent="0" rtl="0">
              <a:spcBef>
                <a:spcPts val="300"/>
              </a:spcBef>
              <a:buClr>
                <a:schemeClr val="dk1"/>
              </a:buClr>
              <a:buSzPct val="110000"/>
              <a:buFont typeface="Arial"/>
              <a:buNone/>
            </a:pPr>
            <a:r>
              <a:rPr lang="en" sz="1000" dirty="0">
                <a:solidFill>
                  <a:schemeClr val="tx1">
                    <a:lumMod val="65000"/>
                    <a:lumOff val="35000"/>
                  </a:schemeClr>
                </a:solidFill>
                <a:latin typeface="Consolas"/>
                <a:ea typeface="Consolas"/>
                <a:cs typeface="Consolas"/>
                <a:sym typeface="Consolas"/>
              </a:rPr>
              <a:t>public interface Rollable { }		// správna deklarácia rozhrania (interface)</a:t>
            </a:r>
          </a:p>
          <a:p>
            <a:pPr marL="0" lvl="0" indent="0" rtl="0">
              <a:spcBef>
                <a:spcPts val="300"/>
              </a:spcBef>
              <a:buClr>
                <a:schemeClr val="dk1"/>
              </a:buClr>
              <a:buSzPct val="110000"/>
              <a:buFont typeface="Arial"/>
              <a:buNone/>
            </a:pPr>
            <a:r>
              <a:rPr lang="en" sz="1000" dirty="0">
                <a:solidFill>
                  <a:schemeClr val="tx1">
                    <a:lumMod val="65000"/>
                    <a:lumOff val="35000"/>
                  </a:schemeClr>
                </a:solidFill>
                <a:latin typeface="Consolas"/>
                <a:ea typeface="Consolas"/>
                <a:cs typeface="Consolas"/>
                <a:sym typeface="Consolas"/>
              </a:rPr>
              <a:t>void bounce();			</a:t>
            </a:r>
            <a:r>
              <a:rPr lang="en" sz="1000" dirty="0" smtClean="0">
                <a:solidFill>
                  <a:schemeClr val="tx1">
                    <a:lumMod val="65000"/>
                    <a:lumOff val="35000"/>
                  </a:schemeClr>
                </a:solidFill>
                <a:latin typeface="Consolas"/>
                <a:ea typeface="Consolas"/>
                <a:cs typeface="Consolas"/>
                <a:sym typeface="Consolas"/>
              </a:rPr>
              <a:t>// </a:t>
            </a:r>
            <a:r>
              <a:rPr lang="en" sz="1000" dirty="0">
                <a:solidFill>
                  <a:schemeClr val="tx1">
                    <a:lumMod val="65000"/>
                    <a:lumOff val="35000"/>
                  </a:schemeClr>
                </a:solidFill>
                <a:latin typeface="Consolas"/>
                <a:ea typeface="Consolas"/>
                <a:cs typeface="Consolas"/>
                <a:sym typeface="Consolas"/>
              </a:rPr>
              <a:t>správna deklarácia metódy</a:t>
            </a:r>
          </a:p>
          <a:p>
            <a:pPr marL="0" lvl="0" indent="0" rtl="0">
              <a:spcBef>
                <a:spcPts val="300"/>
              </a:spcBef>
              <a:buClr>
                <a:schemeClr val="dk1"/>
              </a:buClr>
              <a:buSzPct val="110000"/>
              <a:buFont typeface="Arial"/>
              <a:buNone/>
            </a:pPr>
            <a:r>
              <a:rPr lang="en" sz="1000" dirty="0">
                <a:solidFill>
                  <a:schemeClr val="tx1">
                    <a:lumMod val="65000"/>
                    <a:lumOff val="35000"/>
                  </a:schemeClr>
                </a:solidFill>
                <a:latin typeface="Consolas"/>
                <a:ea typeface="Consolas"/>
                <a:cs typeface="Consolas"/>
                <a:sym typeface="Consolas"/>
              </a:rPr>
              <a:t>public class Vehicle </a:t>
            </a:r>
            <a:r>
              <a:rPr lang="en" sz="1000" b="1" dirty="0">
                <a:solidFill>
                  <a:schemeClr val="tx1">
                    <a:lumMod val="65000"/>
                    <a:lumOff val="35000"/>
                  </a:schemeClr>
                </a:solidFill>
                <a:latin typeface="Consolas"/>
                <a:ea typeface="Consolas"/>
                <a:cs typeface="Consolas"/>
                <a:sym typeface="Consolas"/>
              </a:rPr>
              <a:t>implements</a:t>
            </a:r>
            <a:r>
              <a:rPr lang="en" sz="1000" dirty="0">
                <a:solidFill>
                  <a:schemeClr val="tx1">
                    <a:lumMod val="65000"/>
                    <a:lumOff val="35000"/>
                  </a:schemeClr>
                </a:solidFill>
                <a:latin typeface="Consolas"/>
                <a:ea typeface="Consolas"/>
                <a:cs typeface="Consolas"/>
                <a:sym typeface="Consolas"/>
              </a:rPr>
              <a:t> Rollable {}	// implementácia interface triedou</a:t>
            </a:r>
          </a:p>
          <a:p>
            <a:pPr marL="0" lvl="0" indent="0" rtl="0">
              <a:spcBef>
                <a:spcPts val="300"/>
              </a:spcBef>
              <a:buClr>
                <a:schemeClr val="dk1"/>
              </a:buClr>
              <a:buSzPct val="110000"/>
              <a:buFont typeface="Arial"/>
              <a:buNone/>
            </a:pPr>
            <a:r>
              <a:rPr lang="en" sz="1000" dirty="0">
                <a:solidFill>
                  <a:schemeClr val="tx1">
                    <a:lumMod val="65000"/>
                    <a:lumOff val="35000"/>
                  </a:schemeClr>
                </a:solidFill>
                <a:latin typeface="Consolas"/>
                <a:ea typeface="Consolas"/>
                <a:cs typeface="Consolas"/>
                <a:sym typeface="Consolas"/>
              </a:rPr>
              <a:t>public void bounce();			// OK, ale zbytočný modifikátor public</a:t>
            </a:r>
          </a:p>
          <a:p>
            <a:pPr marL="0" lvl="0" indent="0" rtl="0">
              <a:spcBef>
                <a:spcPts val="300"/>
              </a:spcBef>
              <a:buClr>
                <a:schemeClr val="dk1"/>
              </a:buClr>
              <a:buSzPct val="110000"/>
              <a:buFont typeface="Arial"/>
              <a:buNone/>
            </a:pPr>
            <a:r>
              <a:rPr lang="en" sz="1000" dirty="0">
                <a:solidFill>
                  <a:schemeClr val="tx1">
                    <a:lumMod val="65000"/>
                    <a:lumOff val="35000"/>
                  </a:schemeClr>
                </a:solidFill>
                <a:latin typeface="Consolas"/>
                <a:ea typeface="Consolas"/>
                <a:cs typeface="Consolas"/>
                <a:sym typeface="Consolas"/>
              </a:rPr>
              <a:t>abstract public void bounce();		// OK, ale zbytočné modifikátory</a:t>
            </a:r>
          </a:p>
          <a:p>
            <a:pPr marL="0" lvl="0" indent="0" rtl="0">
              <a:spcBef>
                <a:spcPts val="300"/>
              </a:spcBef>
              <a:buClr>
                <a:schemeClr val="dk1"/>
              </a:buClr>
              <a:buSzPct val="110000"/>
              <a:buFont typeface="Arial"/>
              <a:buNone/>
            </a:pPr>
            <a:r>
              <a:rPr lang="en" sz="1000" dirty="0">
                <a:solidFill>
                  <a:schemeClr val="tx1">
                    <a:lumMod val="65000"/>
                    <a:lumOff val="35000"/>
                  </a:schemeClr>
                </a:solidFill>
                <a:latin typeface="Consolas"/>
                <a:ea typeface="Consolas"/>
                <a:cs typeface="Consolas"/>
                <a:sym typeface="Consolas"/>
              </a:rPr>
              <a:t>final void bounce();    			// ZLE, final nesmie byť spolu s abstract,</a:t>
            </a:r>
          </a:p>
          <a:p>
            <a:pPr marL="0" lvl="0" indent="0" rtl="0">
              <a:spcBef>
                <a:spcPts val="300"/>
              </a:spcBef>
              <a:buClr>
                <a:schemeClr val="dk1"/>
              </a:buClr>
              <a:buSzPct val="110000"/>
              <a:buFont typeface="Arial"/>
              <a:buNone/>
            </a:pPr>
            <a:r>
              <a:rPr lang="en" sz="1000" dirty="0">
                <a:solidFill>
                  <a:schemeClr val="tx1">
                    <a:lumMod val="65000"/>
                    <a:lumOff val="35000"/>
                  </a:schemeClr>
                </a:solidFill>
                <a:latin typeface="Consolas"/>
                <a:ea typeface="Consolas"/>
                <a:cs typeface="Consolas"/>
                <a:sym typeface="Consolas"/>
              </a:rPr>
              <a:t>				</a:t>
            </a:r>
            <a:r>
              <a:rPr lang="en" sz="1000" dirty="0" smtClean="0">
                <a:solidFill>
                  <a:schemeClr val="tx1">
                    <a:lumMod val="65000"/>
                    <a:lumOff val="35000"/>
                  </a:schemeClr>
                </a:solidFill>
                <a:latin typeface="Consolas"/>
                <a:ea typeface="Consolas"/>
                <a:cs typeface="Consolas"/>
                <a:sym typeface="Consolas"/>
              </a:rPr>
              <a:t>// </a:t>
            </a:r>
            <a:r>
              <a:rPr lang="en" sz="1000" dirty="0">
                <a:solidFill>
                  <a:schemeClr val="tx1">
                    <a:lumMod val="65000"/>
                    <a:lumOff val="35000"/>
                  </a:schemeClr>
                </a:solidFill>
                <a:latin typeface="Consolas"/>
                <a:ea typeface="Consolas"/>
                <a:cs typeface="Consolas"/>
                <a:sym typeface="Consolas"/>
              </a:rPr>
              <a:t>ktorý je default aj keď sa neuvedie</a:t>
            </a:r>
          </a:p>
          <a:p>
            <a:pPr marL="0" lvl="0" indent="0" rtl="0">
              <a:spcBef>
                <a:spcPts val="300"/>
              </a:spcBef>
              <a:buClr>
                <a:schemeClr val="dk1"/>
              </a:buClr>
              <a:buSzPct val="110000"/>
              <a:buFont typeface="Arial"/>
              <a:buNone/>
            </a:pPr>
            <a:r>
              <a:rPr lang="en" sz="1000" dirty="0">
                <a:solidFill>
                  <a:schemeClr val="tx1">
                    <a:lumMod val="65000"/>
                    <a:lumOff val="35000"/>
                  </a:schemeClr>
                </a:solidFill>
                <a:latin typeface="Consolas"/>
                <a:ea typeface="Consolas"/>
                <a:cs typeface="Consolas"/>
                <a:sym typeface="Consolas"/>
              </a:rPr>
              <a:t>static void bounce();   			// ZLE, metódy v interface nesmú byť static</a:t>
            </a:r>
          </a:p>
          <a:p>
            <a:pPr marL="0" lvl="0" indent="0" rtl="0">
              <a:spcBef>
                <a:spcPts val="300"/>
              </a:spcBef>
              <a:buNone/>
            </a:pPr>
            <a:r>
              <a:rPr lang="en" sz="1000" dirty="0">
                <a:solidFill>
                  <a:schemeClr val="tx1">
                    <a:lumMod val="65000"/>
                    <a:lumOff val="35000"/>
                  </a:schemeClr>
                </a:solidFill>
                <a:latin typeface="Consolas"/>
                <a:ea typeface="Consolas"/>
                <a:cs typeface="Consolas"/>
                <a:sym typeface="Consolas"/>
              </a:rPr>
              <a:t>private void bounce();  			// ZLE, interface metódy sú vždy public</a:t>
            </a:r>
          </a:p>
          <a:p>
            <a:pPr marL="457200" lvl="0" indent="-292100" rtl="0">
              <a:spcBef>
                <a:spcPts val="1000"/>
              </a:spcBef>
              <a:buClr>
                <a:srgbClr val="434343"/>
              </a:buClr>
              <a:buSzPct val="100000"/>
              <a:buChar char="●"/>
            </a:pPr>
            <a:r>
              <a:rPr lang="en" sz="1000" dirty="0">
                <a:solidFill>
                  <a:schemeClr val="tx1">
                    <a:lumMod val="65000"/>
                    <a:lumOff val="35000"/>
                  </a:schemeClr>
                </a:solidFill>
              </a:rPr>
              <a:t>od Java 5 je dovolené zmeniť návratový typ v prepisujúcej metóde, pokiaľ je nový typ podtypom (podtriedou) pôvodného typu (rodičovskej triedy) - toto sa nazýva </a:t>
            </a:r>
            <a:r>
              <a:rPr lang="en" sz="1000" i="1" dirty="0">
                <a:solidFill>
                  <a:schemeClr val="tx1">
                    <a:lumMod val="65000"/>
                    <a:lumOff val="35000"/>
                  </a:schemeClr>
                </a:solidFill>
              </a:rPr>
              <a:t>covariant return</a:t>
            </a:r>
          </a:p>
          <a:p>
            <a:pPr marL="457200" lvl="0" indent="-292100" rtl="0">
              <a:spcBef>
                <a:spcPts val="1000"/>
              </a:spcBef>
              <a:buClr>
                <a:srgbClr val="434343"/>
              </a:buClr>
              <a:buSzPct val="100000"/>
              <a:buChar char="●"/>
            </a:pPr>
            <a:r>
              <a:rPr lang="en" sz="1000" dirty="0">
                <a:solidFill>
                  <a:schemeClr val="tx1">
                    <a:lumMod val="65000"/>
                    <a:lumOff val="35000"/>
                  </a:schemeClr>
                </a:solidFill>
              </a:rPr>
              <a:t>v metódach s primitívnym návratovým typom je môžné vrátiť hociktorú hodnotu, ktorá môže byť implicitne prekonvertovaná na deklarovaný typ:</a:t>
            </a:r>
          </a:p>
          <a:p>
            <a:pPr lvl="0" indent="457200" rtl="0">
              <a:spcBef>
                <a:spcPts val="0"/>
              </a:spcBef>
              <a:buNone/>
            </a:pPr>
            <a:r>
              <a:rPr lang="en" sz="1000" dirty="0">
                <a:solidFill>
                  <a:schemeClr val="tx1">
                    <a:lumMod val="65000"/>
                    <a:lumOff val="35000"/>
                  </a:schemeClr>
                </a:solidFill>
                <a:latin typeface="Consolas"/>
                <a:ea typeface="Consolas"/>
                <a:cs typeface="Consolas"/>
                <a:sym typeface="Consolas"/>
              </a:rPr>
              <a:t>public int foo() {char c = 'c'; return c; // char je kompatibilný s int}</a:t>
            </a:r>
          </a:p>
          <a:p>
            <a:pPr marL="457200" lvl="0" indent="-292100" rtl="0">
              <a:spcBef>
                <a:spcPts val="1000"/>
              </a:spcBef>
              <a:buClr>
                <a:srgbClr val="434343"/>
              </a:buClr>
              <a:buSzPct val="100000"/>
              <a:buChar char="●"/>
            </a:pPr>
            <a:r>
              <a:rPr lang="en" sz="1000" dirty="0">
                <a:solidFill>
                  <a:schemeClr val="tx1">
                    <a:lumMod val="65000"/>
                    <a:lumOff val="35000"/>
                  </a:schemeClr>
                </a:solidFill>
              </a:rPr>
              <a:t>v</a:t>
            </a:r>
            <a:r>
              <a:rPr lang="en" sz="1000" dirty="0" smtClean="0">
                <a:solidFill>
                  <a:schemeClr val="tx1">
                    <a:lumMod val="65000"/>
                    <a:lumOff val="35000"/>
                  </a:schemeClr>
                </a:solidFill>
              </a:rPr>
              <a:t> metódach </a:t>
            </a:r>
            <a:r>
              <a:rPr lang="en" sz="1000" dirty="0">
                <a:solidFill>
                  <a:schemeClr val="tx1">
                    <a:lumMod val="65000"/>
                    <a:lumOff val="35000"/>
                  </a:schemeClr>
                </a:solidFill>
              </a:rPr>
              <a:t>s primitívnym návratovým typom je možné vrátiť hociktorú hodnotu, ktorá môže byť explicitne prekonvertovaná, pretypovaná na pôvodný typ:</a:t>
            </a:r>
          </a:p>
          <a:p>
            <a:pPr lvl="0" indent="457200" rtl="0">
              <a:spcBef>
                <a:spcPts val="0"/>
              </a:spcBef>
              <a:buNone/>
            </a:pPr>
            <a:r>
              <a:rPr lang="en" sz="1000" dirty="0">
                <a:solidFill>
                  <a:schemeClr val="tx1">
                    <a:lumMod val="65000"/>
                    <a:lumOff val="35000"/>
                  </a:schemeClr>
                </a:solidFill>
                <a:latin typeface="Consolas"/>
                <a:ea typeface="Consolas"/>
                <a:cs typeface="Consolas"/>
                <a:sym typeface="Consolas"/>
              </a:rPr>
              <a:t>public int foo () {float f = 32.5f; return (int) f;}</a:t>
            </a:r>
          </a:p>
        </p:txBody>
      </p:sp>
      <p:sp>
        <p:nvSpPr>
          <p:cNvPr id="4" name="Zástupný symbol čísla snímky 3"/>
          <p:cNvSpPr>
            <a:spLocks noGrp="1"/>
          </p:cNvSpPr>
          <p:nvPr>
            <p:ph type="sldNum" sz="quarter" idx="12"/>
          </p:nvPr>
        </p:nvSpPr>
        <p:spPr/>
        <p:txBody>
          <a:bodyPr/>
          <a:lstStyle/>
          <a:p>
            <a:fld id="{7497AAFE-E2E9-4BD8-8F5D-0DCF3CAF0ED9}" type="slidenum">
              <a:rPr lang="sk-SK" smtClean="0"/>
              <a:t>23</a:t>
            </a:fld>
            <a:endParaRPr lang="sk-SK"/>
          </a:p>
        </p:txBody>
      </p:sp>
      <p:sp>
        <p:nvSpPr>
          <p:cNvPr id="6" name="Shape 45"/>
          <p:cNvSpPr txBox="1"/>
          <p:nvPr/>
        </p:nvSpPr>
        <p:spPr>
          <a:xfrm>
            <a:off x="874930" y="333455"/>
            <a:ext cx="7512552" cy="528318"/>
          </a:xfrm>
          <a:prstGeom prst="rect">
            <a:avLst/>
          </a:prstGeom>
          <a:noFill/>
          <a:ln>
            <a:noFill/>
          </a:ln>
        </p:spPr>
        <p:txBody>
          <a:bodyPr lIns="91425" tIns="91425" rIns="91425" bIns="91425" anchor="t" anchorCtr="0">
            <a:noAutofit/>
          </a:bodyPr>
          <a:lstStyle/>
          <a:p>
            <a:pPr lvl="0" algn="ctr">
              <a:lnSpc>
                <a:spcPct val="115000"/>
              </a:lnSpc>
              <a:buClr>
                <a:schemeClr val="dk1"/>
              </a:buClr>
              <a:buSzPct val="61111"/>
            </a:pPr>
            <a:r>
              <a:rPr lang="en" sz="2400" b="1" dirty="0">
                <a:solidFill>
                  <a:schemeClr val="tx1">
                    <a:lumMod val="65000"/>
                    <a:lumOff val="35000"/>
                  </a:schemeClr>
                </a:solidFill>
              </a:rPr>
              <a:t>INTERFACE</a:t>
            </a:r>
          </a:p>
        </p:txBody>
      </p:sp>
    </p:spTree>
    <p:extLst>
      <p:ext uri="{BB962C8B-B14F-4D97-AF65-F5344CB8AC3E}">
        <p14:creationId xmlns:p14="http://schemas.microsoft.com/office/powerpoint/2010/main" val="1635711113"/>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p:nvPr/>
        </p:nvSpPr>
        <p:spPr>
          <a:xfrm>
            <a:off x="779829" y="861772"/>
            <a:ext cx="7877367" cy="4085198"/>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1000" dirty="0" smtClean="0">
                <a:solidFill>
                  <a:schemeClr val="tx1">
                    <a:lumMod val="65000"/>
                    <a:lumOff val="35000"/>
                  </a:schemeClr>
                </a:solidFill>
                <a:latin typeface="Consolas"/>
                <a:ea typeface="Consolas"/>
                <a:cs typeface="Consolas"/>
                <a:sym typeface="Consolas"/>
              </a:rPr>
              <a:t>class </a:t>
            </a:r>
            <a:r>
              <a:rPr lang="en" sz="1000" dirty="0">
                <a:solidFill>
                  <a:schemeClr val="tx1">
                    <a:lumMod val="65000"/>
                    <a:lumOff val="35000"/>
                  </a:schemeClr>
                </a:solidFill>
                <a:latin typeface="Consolas"/>
                <a:ea typeface="Consolas"/>
                <a:cs typeface="Consolas"/>
                <a:sym typeface="Consolas"/>
              </a:rPr>
              <a:t>Animal { }</a:t>
            </a:r>
          </a:p>
          <a:p>
            <a:pPr lvl="0" rtl="0">
              <a:lnSpc>
                <a:spcPct val="115000"/>
              </a:lnSpc>
              <a:spcBef>
                <a:spcPts val="200"/>
              </a:spcBef>
              <a:buNone/>
            </a:pPr>
            <a:r>
              <a:rPr lang="en" sz="1000" dirty="0">
                <a:solidFill>
                  <a:schemeClr val="tx1">
                    <a:lumMod val="65000"/>
                    <a:lumOff val="35000"/>
                  </a:schemeClr>
                </a:solidFill>
                <a:latin typeface="Consolas"/>
                <a:ea typeface="Consolas"/>
                <a:cs typeface="Consolas"/>
                <a:sym typeface="Consolas"/>
              </a:rPr>
              <a:t>class Horse extends Animal { }</a:t>
            </a:r>
          </a:p>
          <a:p>
            <a:pPr lvl="0" rtl="0">
              <a:lnSpc>
                <a:spcPct val="115000"/>
              </a:lnSpc>
              <a:spcBef>
                <a:spcPts val="200"/>
              </a:spcBef>
              <a:buNone/>
            </a:pPr>
            <a:r>
              <a:rPr lang="en" sz="1000" dirty="0">
                <a:solidFill>
                  <a:schemeClr val="tx1">
                    <a:lumMod val="65000"/>
                    <a:lumOff val="35000"/>
                  </a:schemeClr>
                </a:solidFill>
                <a:latin typeface="Consolas"/>
                <a:ea typeface="Consolas"/>
                <a:cs typeface="Consolas"/>
                <a:sym typeface="Consolas"/>
              </a:rPr>
              <a:t>class UseAnimals {</a:t>
            </a:r>
          </a:p>
          <a:p>
            <a:pPr lvl="0" rtl="0">
              <a:lnSpc>
                <a:spcPct val="115000"/>
              </a:lnSpc>
              <a:spcBef>
                <a:spcPts val="200"/>
              </a:spcBef>
              <a:buNone/>
            </a:pPr>
            <a:r>
              <a:rPr lang="en" sz="1000" dirty="0">
                <a:solidFill>
                  <a:schemeClr val="tx1">
                    <a:lumMod val="65000"/>
                    <a:lumOff val="35000"/>
                  </a:schemeClr>
                </a:solidFill>
                <a:latin typeface="Consolas"/>
                <a:ea typeface="Consolas"/>
                <a:cs typeface="Consolas"/>
                <a:sym typeface="Consolas"/>
              </a:rPr>
              <a:t>  public void doStuff(Animal a)	{ System.out.println("In the Animal version"); }</a:t>
            </a:r>
          </a:p>
          <a:p>
            <a:pPr lvl="0" rtl="0">
              <a:lnSpc>
                <a:spcPct val="115000"/>
              </a:lnSpc>
              <a:spcBef>
                <a:spcPts val="200"/>
              </a:spcBef>
              <a:buNone/>
            </a:pPr>
            <a:r>
              <a:rPr lang="en" sz="1000" dirty="0">
                <a:solidFill>
                  <a:schemeClr val="tx1">
                    <a:lumMod val="65000"/>
                    <a:lumOff val="35000"/>
                  </a:schemeClr>
                </a:solidFill>
                <a:latin typeface="Consolas"/>
                <a:ea typeface="Consolas"/>
                <a:cs typeface="Consolas"/>
                <a:sym typeface="Consolas"/>
              </a:rPr>
              <a:t>  public void doStuff(Horse h) 	{ System.out.println("In the Horse version"); }</a:t>
            </a:r>
          </a:p>
          <a:p>
            <a:pPr lvl="0" rtl="0">
              <a:lnSpc>
                <a:spcPct val="115000"/>
              </a:lnSpc>
              <a:spcBef>
                <a:spcPts val="200"/>
              </a:spcBef>
              <a:buNone/>
            </a:pPr>
            <a:r>
              <a:rPr lang="en" sz="1000" dirty="0">
                <a:solidFill>
                  <a:schemeClr val="tx1">
                    <a:lumMod val="65000"/>
                    <a:lumOff val="35000"/>
                  </a:schemeClr>
                </a:solidFill>
                <a:latin typeface="Consolas"/>
                <a:ea typeface="Consolas"/>
                <a:cs typeface="Consolas"/>
                <a:sym typeface="Consolas"/>
              </a:rPr>
              <a:t>  public static void main (String [] args) {</a:t>
            </a:r>
          </a:p>
          <a:p>
            <a:pPr lvl="0" rtl="0">
              <a:lnSpc>
                <a:spcPct val="115000"/>
              </a:lnSpc>
              <a:spcBef>
                <a:spcPts val="200"/>
              </a:spcBef>
              <a:buNone/>
            </a:pPr>
            <a:r>
              <a:rPr lang="en" sz="1000" dirty="0">
                <a:solidFill>
                  <a:schemeClr val="tx1">
                    <a:lumMod val="65000"/>
                    <a:lumOff val="35000"/>
                  </a:schemeClr>
                </a:solidFill>
                <a:latin typeface="Consolas"/>
                <a:ea typeface="Consolas"/>
                <a:cs typeface="Consolas"/>
                <a:sym typeface="Consolas"/>
              </a:rPr>
              <a:t>    UseAnimals ua = new UseAnimals();</a:t>
            </a:r>
          </a:p>
          <a:p>
            <a:pPr rtl="0">
              <a:lnSpc>
                <a:spcPct val="115000"/>
              </a:lnSpc>
              <a:spcBef>
                <a:spcPts val="200"/>
              </a:spcBef>
              <a:buNone/>
            </a:pPr>
            <a:r>
              <a:rPr lang="en" sz="1000" dirty="0">
                <a:solidFill>
                  <a:schemeClr val="tx1">
                    <a:lumMod val="65000"/>
                    <a:lumOff val="35000"/>
                  </a:schemeClr>
                </a:solidFill>
                <a:latin typeface="Consolas"/>
                <a:ea typeface="Consolas"/>
                <a:cs typeface="Consolas"/>
                <a:sym typeface="Consolas"/>
              </a:rPr>
              <a:t>    Animal animalObj = new Animal();</a:t>
            </a:r>
          </a:p>
          <a:p>
            <a:pPr lvl="0" rtl="0">
              <a:lnSpc>
                <a:spcPct val="115000"/>
              </a:lnSpc>
              <a:spcBef>
                <a:spcPts val="200"/>
              </a:spcBef>
              <a:buNone/>
            </a:pPr>
            <a:r>
              <a:rPr lang="en" sz="1000" dirty="0">
                <a:solidFill>
                  <a:schemeClr val="tx1">
                    <a:lumMod val="65000"/>
                    <a:lumOff val="35000"/>
                  </a:schemeClr>
                </a:solidFill>
                <a:latin typeface="Consolas"/>
                <a:ea typeface="Consolas"/>
                <a:cs typeface="Consolas"/>
                <a:sym typeface="Consolas"/>
              </a:rPr>
              <a:t>    Animal animalRefToHorse = new Horse();</a:t>
            </a:r>
          </a:p>
          <a:p>
            <a:pPr lvl="0" rtl="0">
              <a:lnSpc>
                <a:spcPct val="115000"/>
              </a:lnSpc>
              <a:spcBef>
                <a:spcPts val="200"/>
              </a:spcBef>
              <a:buNone/>
            </a:pPr>
            <a:r>
              <a:rPr lang="en" sz="1000" dirty="0">
                <a:solidFill>
                  <a:schemeClr val="tx1">
                    <a:lumMod val="65000"/>
                    <a:lumOff val="35000"/>
                  </a:schemeClr>
                </a:solidFill>
                <a:latin typeface="Consolas"/>
                <a:ea typeface="Consolas"/>
                <a:cs typeface="Consolas"/>
                <a:sym typeface="Consolas"/>
              </a:rPr>
              <a:t>    Horse horseObj = new Horse();</a:t>
            </a:r>
          </a:p>
          <a:p>
            <a:pPr lvl="0" rtl="0">
              <a:lnSpc>
                <a:spcPct val="115000"/>
              </a:lnSpc>
              <a:spcBef>
                <a:spcPts val="200"/>
              </a:spcBef>
              <a:buNone/>
            </a:pPr>
            <a:r>
              <a:rPr lang="en" sz="1000" dirty="0">
                <a:solidFill>
                  <a:schemeClr val="tx1">
                    <a:lumMod val="65000"/>
                    <a:lumOff val="35000"/>
                  </a:schemeClr>
                </a:solidFill>
                <a:latin typeface="Consolas"/>
                <a:ea typeface="Consolas"/>
                <a:cs typeface="Consolas"/>
                <a:sym typeface="Consolas"/>
              </a:rPr>
              <a:t>    ua.doStuff(animalObj);		</a:t>
            </a:r>
            <a:r>
              <a:rPr lang="en" sz="1000" dirty="0" smtClean="0">
                <a:solidFill>
                  <a:schemeClr val="tx1">
                    <a:lumMod val="65000"/>
                    <a:lumOff val="35000"/>
                  </a:schemeClr>
                </a:solidFill>
                <a:latin typeface="Consolas"/>
                <a:ea typeface="Consolas"/>
                <a:cs typeface="Consolas"/>
                <a:sym typeface="Consolas"/>
              </a:rPr>
              <a:t>// </a:t>
            </a:r>
            <a:r>
              <a:rPr lang="en" sz="1000" dirty="0">
                <a:solidFill>
                  <a:schemeClr val="tx1">
                    <a:lumMod val="65000"/>
                    <a:lumOff val="35000"/>
                  </a:schemeClr>
                </a:solidFill>
                <a:latin typeface="Consolas"/>
                <a:ea typeface="Consolas"/>
                <a:cs typeface="Consolas"/>
                <a:sym typeface="Consolas"/>
              </a:rPr>
              <a:t>prints “in the Animal version”</a:t>
            </a:r>
          </a:p>
          <a:p>
            <a:pPr lvl="0" rtl="0">
              <a:lnSpc>
                <a:spcPct val="115000"/>
              </a:lnSpc>
              <a:spcBef>
                <a:spcPts val="200"/>
              </a:spcBef>
              <a:buNone/>
            </a:pPr>
            <a:r>
              <a:rPr lang="en" sz="1000" dirty="0">
                <a:solidFill>
                  <a:schemeClr val="tx1">
                    <a:lumMod val="65000"/>
                    <a:lumOff val="35000"/>
                  </a:schemeClr>
                </a:solidFill>
                <a:latin typeface="Consolas"/>
                <a:ea typeface="Consolas"/>
                <a:cs typeface="Consolas"/>
                <a:sym typeface="Consolas"/>
              </a:rPr>
              <a:t>    ua.doStuff(horseObj);		</a:t>
            </a:r>
            <a:r>
              <a:rPr lang="en" sz="1000" dirty="0" smtClean="0">
                <a:solidFill>
                  <a:schemeClr val="tx1">
                    <a:lumMod val="65000"/>
                    <a:lumOff val="35000"/>
                  </a:schemeClr>
                </a:solidFill>
                <a:latin typeface="Consolas"/>
                <a:ea typeface="Consolas"/>
                <a:cs typeface="Consolas"/>
                <a:sym typeface="Consolas"/>
              </a:rPr>
              <a:t>// </a:t>
            </a:r>
            <a:r>
              <a:rPr lang="en" sz="1000" dirty="0">
                <a:solidFill>
                  <a:schemeClr val="tx1">
                    <a:lumMod val="65000"/>
                    <a:lumOff val="35000"/>
                  </a:schemeClr>
                </a:solidFill>
                <a:latin typeface="Consolas"/>
                <a:ea typeface="Consolas"/>
                <a:cs typeface="Consolas"/>
                <a:sym typeface="Consolas"/>
              </a:rPr>
              <a:t>prints “in the Horse version”</a:t>
            </a:r>
          </a:p>
          <a:p>
            <a:pPr marL="0" indent="0" rtl="0">
              <a:lnSpc>
                <a:spcPct val="115000"/>
              </a:lnSpc>
              <a:spcBef>
                <a:spcPts val="200"/>
              </a:spcBef>
              <a:buNone/>
            </a:pPr>
            <a:r>
              <a:rPr lang="en" sz="1000" dirty="0">
                <a:solidFill>
                  <a:schemeClr val="tx1">
                    <a:lumMod val="65000"/>
                    <a:lumOff val="35000"/>
                  </a:schemeClr>
                </a:solidFill>
                <a:latin typeface="Consolas"/>
                <a:ea typeface="Consolas"/>
                <a:cs typeface="Consolas"/>
                <a:sym typeface="Consolas"/>
              </a:rPr>
              <a:t>    ua.doStuff(animalRefToHorse);	</a:t>
            </a:r>
            <a:r>
              <a:rPr lang="en" sz="1000" dirty="0" smtClean="0">
                <a:solidFill>
                  <a:schemeClr val="tx1">
                    <a:lumMod val="65000"/>
                    <a:lumOff val="35000"/>
                  </a:schemeClr>
                </a:solidFill>
                <a:latin typeface="Consolas"/>
                <a:ea typeface="Consolas"/>
                <a:cs typeface="Consolas"/>
                <a:sym typeface="Consolas"/>
              </a:rPr>
              <a:t>// </a:t>
            </a:r>
            <a:r>
              <a:rPr lang="en" sz="1000" dirty="0">
                <a:solidFill>
                  <a:schemeClr val="tx1">
                    <a:lumMod val="65000"/>
                    <a:lumOff val="35000"/>
                  </a:schemeClr>
                </a:solidFill>
                <a:latin typeface="Consolas"/>
                <a:ea typeface="Consolas"/>
                <a:cs typeface="Consolas"/>
                <a:sym typeface="Consolas"/>
              </a:rPr>
              <a:t>prints “in the Animal version” napriek tomu</a:t>
            </a:r>
            <a:r>
              <a:rPr lang="en" sz="1000" dirty="0" smtClean="0">
                <a:solidFill>
                  <a:schemeClr val="tx1">
                    <a:lumMod val="65000"/>
                    <a:lumOff val="35000"/>
                  </a:schemeClr>
                </a:solidFill>
                <a:latin typeface="Consolas"/>
                <a:ea typeface="Consolas"/>
                <a:cs typeface="Consolas"/>
                <a:sym typeface="Consolas"/>
              </a:rPr>
              <a:t>,</a:t>
            </a:r>
          </a:p>
          <a:p>
            <a:pPr marL="0" indent="0" rtl="0">
              <a:lnSpc>
                <a:spcPct val="115000"/>
              </a:lnSpc>
              <a:spcBef>
                <a:spcPts val="200"/>
              </a:spcBef>
              <a:buNone/>
            </a:pPr>
            <a:r>
              <a:rPr lang="en" sz="1000" dirty="0" smtClean="0">
                <a:solidFill>
                  <a:schemeClr val="tx1">
                    <a:lumMod val="65000"/>
                    <a:lumOff val="35000"/>
                  </a:schemeClr>
                </a:solidFill>
                <a:latin typeface="Consolas"/>
                <a:ea typeface="Consolas"/>
                <a:cs typeface="Consolas"/>
                <a:sym typeface="Consolas"/>
              </a:rPr>
              <a:t>	// </a:t>
            </a:r>
            <a:r>
              <a:rPr lang="en" sz="1000" dirty="0">
                <a:solidFill>
                  <a:schemeClr val="tx1">
                    <a:lumMod val="65000"/>
                    <a:lumOff val="35000"/>
                  </a:schemeClr>
                </a:solidFill>
                <a:latin typeface="Consolas"/>
                <a:ea typeface="Consolas"/>
                <a:cs typeface="Consolas"/>
                <a:sym typeface="Consolas"/>
              </a:rPr>
              <a:t>že v runtime je skutočným objektom Horse, pretože pri overloade sa rozhoduje,</a:t>
            </a:r>
          </a:p>
          <a:p>
            <a:pPr marL="457200" indent="457200" rtl="0">
              <a:lnSpc>
                <a:spcPct val="115000"/>
              </a:lnSpc>
              <a:spcBef>
                <a:spcPts val="200"/>
              </a:spcBef>
              <a:buNone/>
            </a:pPr>
            <a:r>
              <a:rPr lang="en" sz="1000" dirty="0">
                <a:solidFill>
                  <a:schemeClr val="tx1">
                    <a:lumMod val="65000"/>
                    <a:lumOff val="35000"/>
                  </a:schemeClr>
                </a:solidFill>
                <a:latin typeface="Consolas"/>
                <a:ea typeface="Consolas"/>
                <a:cs typeface="Consolas"/>
                <a:sym typeface="Consolas"/>
              </a:rPr>
              <a:t>// ktorá metóda sa zavolá iba na základe signatúry (deklarácie) metódy.</a:t>
            </a:r>
          </a:p>
          <a:p>
            <a:pPr marL="457200" indent="457200" rtl="0">
              <a:lnSpc>
                <a:spcPct val="115000"/>
              </a:lnSpc>
              <a:spcBef>
                <a:spcPts val="200"/>
              </a:spcBef>
              <a:buNone/>
            </a:pPr>
            <a:r>
              <a:rPr lang="en" sz="1000" dirty="0">
                <a:solidFill>
                  <a:schemeClr val="tx1">
                    <a:lumMod val="65000"/>
                    <a:lumOff val="35000"/>
                  </a:schemeClr>
                </a:solidFill>
                <a:latin typeface="Consolas"/>
                <a:ea typeface="Consolas"/>
                <a:cs typeface="Consolas"/>
                <a:sym typeface="Consolas"/>
              </a:rPr>
              <a:t>// Pri override, kde je signatúra metódy rovnaká sa už rozhoduje podľa </a:t>
            </a:r>
          </a:p>
          <a:p>
            <a:pPr marL="914400" lvl="0" indent="0" rtl="0">
              <a:lnSpc>
                <a:spcPct val="115000"/>
              </a:lnSpc>
              <a:spcBef>
                <a:spcPts val="200"/>
              </a:spcBef>
              <a:buNone/>
            </a:pPr>
            <a:r>
              <a:rPr lang="en" sz="1000" dirty="0">
                <a:solidFill>
                  <a:schemeClr val="tx1">
                    <a:lumMod val="65000"/>
                    <a:lumOff val="35000"/>
                  </a:schemeClr>
                </a:solidFill>
                <a:latin typeface="Consolas"/>
                <a:ea typeface="Consolas"/>
                <a:cs typeface="Consolas"/>
                <a:sym typeface="Consolas"/>
              </a:rPr>
              <a:t>// skutočného referencovaného objektu - to je princípom polymorfizmu</a:t>
            </a:r>
          </a:p>
          <a:p>
            <a:pPr lvl="0" rtl="0">
              <a:lnSpc>
                <a:spcPct val="115000"/>
              </a:lnSpc>
              <a:spcBef>
                <a:spcPts val="200"/>
              </a:spcBef>
              <a:buNone/>
            </a:pPr>
            <a:r>
              <a:rPr lang="en" sz="1000" dirty="0">
                <a:solidFill>
                  <a:schemeClr val="tx1">
                    <a:lumMod val="65000"/>
                    <a:lumOff val="35000"/>
                  </a:schemeClr>
                </a:solidFill>
                <a:latin typeface="Consolas"/>
                <a:ea typeface="Consolas"/>
                <a:cs typeface="Consolas"/>
                <a:sym typeface="Consolas"/>
              </a:rPr>
              <a:t>  }</a:t>
            </a:r>
          </a:p>
          <a:p>
            <a:pPr lvl="0" rtl="0">
              <a:lnSpc>
                <a:spcPct val="115000"/>
              </a:lnSpc>
              <a:spcBef>
                <a:spcPts val="200"/>
              </a:spcBef>
              <a:buNone/>
            </a:pPr>
            <a:r>
              <a:rPr lang="en" sz="1000" dirty="0">
                <a:solidFill>
                  <a:schemeClr val="tx1">
                    <a:lumMod val="65000"/>
                    <a:lumOff val="35000"/>
                  </a:schemeClr>
                </a:solidFill>
                <a:latin typeface="Consolas"/>
                <a:ea typeface="Consolas"/>
                <a:cs typeface="Consolas"/>
                <a:sym typeface="Consolas"/>
              </a:rPr>
              <a:t>}</a:t>
            </a:r>
          </a:p>
        </p:txBody>
      </p:sp>
      <p:sp>
        <p:nvSpPr>
          <p:cNvPr id="4" name="Zástupný symbol čísla snímky 3"/>
          <p:cNvSpPr>
            <a:spLocks noGrp="1"/>
          </p:cNvSpPr>
          <p:nvPr>
            <p:ph type="sldNum" sz="quarter" idx="12"/>
          </p:nvPr>
        </p:nvSpPr>
        <p:spPr/>
        <p:txBody>
          <a:bodyPr/>
          <a:lstStyle/>
          <a:p>
            <a:fld id="{7497AAFE-E2E9-4BD8-8F5D-0DCF3CAF0ED9}" type="slidenum">
              <a:rPr lang="sk-SK" smtClean="0"/>
              <a:t>24</a:t>
            </a:fld>
            <a:endParaRPr lang="sk-SK"/>
          </a:p>
        </p:txBody>
      </p:sp>
      <p:sp>
        <p:nvSpPr>
          <p:cNvPr id="5" name="Shape 45"/>
          <p:cNvSpPr txBox="1"/>
          <p:nvPr/>
        </p:nvSpPr>
        <p:spPr>
          <a:xfrm>
            <a:off x="874930" y="333455"/>
            <a:ext cx="7512552" cy="528318"/>
          </a:xfrm>
          <a:prstGeom prst="rect">
            <a:avLst/>
          </a:prstGeom>
          <a:noFill/>
          <a:ln>
            <a:noFill/>
          </a:ln>
        </p:spPr>
        <p:txBody>
          <a:bodyPr lIns="91425" tIns="91425" rIns="91425" bIns="91425" anchor="t" anchorCtr="0">
            <a:noAutofit/>
          </a:bodyPr>
          <a:lstStyle/>
          <a:p>
            <a:pPr lvl="0" algn="ctr">
              <a:lnSpc>
                <a:spcPct val="115000"/>
              </a:lnSpc>
              <a:buClr>
                <a:schemeClr val="dk1"/>
              </a:buClr>
              <a:buSzPct val="61111"/>
            </a:pPr>
            <a:r>
              <a:rPr lang="en" sz="2400" b="1" dirty="0">
                <a:solidFill>
                  <a:schemeClr val="tx1">
                    <a:lumMod val="65000"/>
                    <a:lumOff val="35000"/>
                  </a:schemeClr>
                </a:solidFill>
              </a:rPr>
              <a:t>OVERLOAD</a:t>
            </a:r>
          </a:p>
        </p:txBody>
      </p:sp>
    </p:spTree>
    <p:extLst>
      <p:ext uri="{BB962C8B-B14F-4D97-AF65-F5344CB8AC3E}">
        <p14:creationId xmlns:p14="http://schemas.microsoft.com/office/powerpoint/2010/main" val="769294800"/>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
        <p:cNvGrpSpPr/>
        <p:nvPr/>
      </p:nvGrpSpPr>
      <p:grpSpPr>
        <a:xfrm>
          <a:off x="0" y="0"/>
          <a:ext cx="0" cy="0"/>
          <a:chOff x="0" y="0"/>
          <a:chExt cx="0" cy="0"/>
        </a:xfrm>
      </p:grpSpPr>
      <p:sp>
        <p:nvSpPr>
          <p:cNvPr id="25" name="Shape 25"/>
          <p:cNvSpPr txBox="1"/>
          <p:nvPr/>
        </p:nvSpPr>
        <p:spPr>
          <a:xfrm>
            <a:off x="828881" y="861773"/>
            <a:ext cx="8045404" cy="4179334"/>
          </a:xfrm>
          <a:prstGeom prst="rect">
            <a:avLst/>
          </a:prstGeom>
          <a:noFill/>
          <a:ln>
            <a:noFill/>
          </a:ln>
        </p:spPr>
        <p:txBody>
          <a:bodyPr lIns="91425" tIns="91425" rIns="91425" bIns="91425" anchor="t" anchorCtr="0">
            <a:noAutofit/>
          </a:bodyPr>
          <a:lstStyle/>
          <a:p>
            <a:pPr lvl="0" algn="l" rtl="0">
              <a:lnSpc>
                <a:spcPct val="150000"/>
              </a:lnSpc>
              <a:spcBef>
                <a:spcPts val="0"/>
              </a:spcBef>
              <a:buClr>
                <a:schemeClr val="dk1"/>
              </a:buClr>
              <a:buSzPct val="137500"/>
              <a:buFont typeface="Arial"/>
              <a:buNone/>
            </a:pPr>
            <a:r>
              <a:rPr lang="en" sz="900" dirty="0" smtClean="0">
                <a:solidFill>
                  <a:schemeClr val="tx1">
                    <a:lumMod val="65000"/>
                    <a:lumOff val="35000"/>
                  </a:schemeClr>
                </a:solidFill>
                <a:latin typeface="Consolas"/>
                <a:ea typeface="Consolas"/>
                <a:cs typeface="Consolas"/>
                <a:sym typeface="Consolas"/>
              </a:rPr>
              <a:t>public </a:t>
            </a:r>
            <a:r>
              <a:rPr lang="en" sz="900" dirty="0">
                <a:solidFill>
                  <a:schemeClr val="tx1">
                    <a:lumMod val="65000"/>
                    <a:lumOff val="35000"/>
                  </a:schemeClr>
                </a:solidFill>
                <a:latin typeface="Consolas"/>
                <a:ea typeface="Consolas"/>
                <a:cs typeface="Consolas"/>
                <a:sym typeface="Consolas"/>
              </a:rPr>
              <a:t>class Test {</a:t>
            </a:r>
          </a:p>
          <a:p>
            <a:pPr lvl="0" algn="l" rtl="0">
              <a:lnSpc>
                <a:spcPct val="150000"/>
              </a:lnSpc>
              <a:spcBef>
                <a:spcPts val="0"/>
              </a:spcBef>
              <a:buClr>
                <a:schemeClr val="dk1"/>
              </a:buClr>
              <a:buSzPct val="137500"/>
              <a:buFont typeface="Arial"/>
              <a:buNone/>
            </a:pPr>
            <a:r>
              <a:rPr lang="en" sz="900" dirty="0">
                <a:solidFill>
                  <a:schemeClr val="tx1">
                    <a:lumMod val="65000"/>
                    <a:lumOff val="35000"/>
                  </a:schemeClr>
                </a:solidFill>
                <a:latin typeface="Consolas"/>
                <a:ea typeface="Consolas"/>
                <a:cs typeface="Consolas"/>
                <a:sym typeface="Consolas"/>
              </a:rPr>
              <a:t>  public static final BG mutable = new BG(new BigDecimal(297));</a:t>
            </a:r>
          </a:p>
          <a:p>
            <a:pPr lvl="0" algn="l" rtl="0">
              <a:lnSpc>
                <a:spcPct val="150000"/>
              </a:lnSpc>
              <a:spcBef>
                <a:spcPts val="0"/>
              </a:spcBef>
              <a:buClr>
                <a:schemeClr val="dk1"/>
              </a:buClr>
              <a:buSzPct val="137500"/>
              <a:buFont typeface="Arial"/>
              <a:buNone/>
            </a:pPr>
            <a:r>
              <a:rPr lang="en" sz="900" dirty="0">
                <a:solidFill>
                  <a:schemeClr val="tx1">
                    <a:lumMod val="65000"/>
                    <a:lumOff val="35000"/>
                  </a:schemeClr>
                </a:solidFill>
                <a:latin typeface="Consolas"/>
                <a:ea typeface="Consolas"/>
                <a:cs typeface="Consolas"/>
                <a:sym typeface="Consolas"/>
              </a:rPr>
              <a:t>  public static final double primitive = 300.0d;</a:t>
            </a:r>
          </a:p>
          <a:p>
            <a:pPr lvl="0" algn="l" rtl="0">
              <a:lnSpc>
                <a:spcPct val="150000"/>
              </a:lnSpc>
              <a:spcBef>
                <a:spcPts val="0"/>
              </a:spcBef>
              <a:buClr>
                <a:schemeClr val="dk1"/>
              </a:buClr>
              <a:buSzPct val="137500"/>
              <a:buFont typeface="Arial"/>
              <a:buNone/>
            </a:pPr>
            <a:r>
              <a:rPr lang="en" sz="900" dirty="0">
                <a:solidFill>
                  <a:schemeClr val="tx1">
                    <a:lumMod val="65000"/>
                    <a:lumOff val="35000"/>
                  </a:schemeClr>
                </a:solidFill>
                <a:latin typeface="Consolas"/>
                <a:ea typeface="Consolas"/>
                <a:cs typeface="Consolas"/>
                <a:sym typeface="Consolas"/>
              </a:rPr>
              <a:t>  public static final String immutable = "i'm a constant";</a:t>
            </a:r>
          </a:p>
          <a:p>
            <a:pPr lvl="0" algn="l" rtl="0">
              <a:lnSpc>
                <a:spcPct val="150000"/>
              </a:lnSpc>
              <a:spcBef>
                <a:spcPts val="0"/>
              </a:spcBef>
              <a:buClr>
                <a:schemeClr val="dk1"/>
              </a:buClr>
              <a:buSzPct val="137500"/>
              <a:buFont typeface="Arial"/>
              <a:buNone/>
            </a:pPr>
            <a:r>
              <a:rPr lang="en" sz="900" dirty="0">
                <a:solidFill>
                  <a:schemeClr val="tx1">
                    <a:lumMod val="65000"/>
                    <a:lumOff val="35000"/>
                  </a:schemeClr>
                </a:solidFill>
                <a:latin typeface="Consolas"/>
                <a:ea typeface="Consolas"/>
                <a:cs typeface="Consolas"/>
                <a:sym typeface="Consolas"/>
              </a:rPr>
              <a:t>  public static void main(String[] args) {</a:t>
            </a:r>
          </a:p>
          <a:p>
            <a:pPr lvl="0" algn="l" rtl="0">
              <a:lnSpc>
                <a:spcPct val="150000"/>
              </a:lnSpc>
              <a:spcBef>
                <a:spcPts val="0"/>
              </a:spcBef>
              <a:buClr>
                <a:schemeClr val="dk1"/>
              </a:buClr>
              <a:buSzPct val="137500"/>
              <a:buFont typeface="Arial"/>
              <a:buNone/>
            </a:pPr>
            <a:r>
              <a:rPr lang="en" sz="900" dirty="0">
                <a:solidFill>
                  <a:schemeClr val="tx1">
                    <a:lumMod val="65000"/>
                    <a:lumOff val="35000"/>
                  </a:schemeClr>
                </a:solidFill>
                <a:latin typeface="Consolas"/>
                <a:ea typeface="Consolas"/>
                <a:cs typeface="Consolas"/>
                <a:sym typeface="Consolas"/>
              </a:rPr>
              <a:t>    mutable.setValue(new BigDecimal(298)); // ziadny problem zmenit hodnotu v objekte, je teda mutable konst? </a:t>
            </a:r>
          </a:p>
          <a:p>
            <a:pPr lvl="0" algn="l" rtl="0">
              <a:lnSpc>
                <a:spcPct val="150000"/>
              </a:lnSpc>
              <a:spcBef>
                <a:spcPts val="0"/>
              </a:spcBef>
              <a:buClr>
                <a:schemeClr val="dk1"/>
              </a:buClr>
              <a:buSzPct val="137500"/>
              <a:buFont typeface="Arial"/>
              <a:buNone/>
            </a:pPr>
            <a:r>
              <a:rPr lang="en" sz="900" dirty="0">
                <a:solidFill>
                  <a:schemeClr val="tx1">
                    <a:lumMod val="65000"/>
                    <a:lumOff val="35000"/>
                  </a:schemeClr>
                </a:solidFill>
                <a:latin typeface="Consolas"/>
                <a:ea typeface="Consolas"/>
                <a:cs typeface="Consolas"/>
                <a:sym typeface="Consolas"/>
              </a:rPr>
              <a:t>    mutable = new BG(new BigDecimal(299)); // compilation error, nemozno priradit novy objekt do final</a:t>
            </a:r>
          </a:p>
          <a:p>
            <a:pPr lvl="0" algn="l" rtl="0">
              <a:lnSpc>
                <a:spcPct val="150000"/>
              </a:lnSpc>
              <a:spcBef>
                <a:spcPts val="0"/>
              </a:spcBef>
              <a:buClr>
                <a:schemeClr val="dk1"/>
              </a:buClr>
              <a:buSzPct val="137500"/>
              <a:buFont typeface="Arial"/>
              <a:buNone/>
            </a:pPr>
            <a:r>
              <a:rPr lang="en" sz="900" dirty="0">
                <a:solidFill>
                  <a:schemeClr val="tx1">
                    <a:lumMod val="65000"/>
                    <a:lumOff val="35000"/>
                  </a:schemeClr>
                </a:solidFill>
                <a:latin typeface="Consolas"/>
                <a:ea typeface="Consolas"/>
                <a:cs typeface="Consolas"/>
                <a:sym typeface="Consolas"/>
              </a:rPr>
              <a:t>    primitive = 301.0d; 	// compilation error, primitivne typy su dobrym kandidatom na konstanty</a:t>
            </a:r>
          </a:p>
          <a:p>
            <a:pPr lvl="0" algn="l" rtl="0">
              <a:lnSpc>
                <a:spcPct val="150000"/>
              </a:lnSpc>
              <a:spcBef>
                <a:spcPts val="0"/>
              </a:spcBef>
              <a:buClr>
                <a:schemeClr val="dk1"/>
              </a:buClr>
              <a:buSzPct val="137500"/>
              <a:buFont typeface="Arial"/>
              <a:buNone/>
            </a:pPr>
            <a:r>
              <a:rPr lang="en" sz="900" dirty="0">
                <a:solidFill>
                  <a:schemeClr val="tx1">
                    <a:lumMod val="65000"/>
                    <a:lumOff val="35000"/>
                  </a:schemeClr>
                </a:solidFill>
                <a:latin typeface="Consolas"/>
                <a:ea typeface="Consolas"/>
                <a:cs typeface="Consolas"/>
                <a:sym typeface="Consolas"/>
              </a:rPr>
              <a:t>    immutable = "or not?"; 	// compilation error, String je objekt, avsak je immutable, co znamena, </a:t>
            </a:r>
          </a:p>
          <a:p>
            <a:pPr marL="1371600" lvl="0" indent="457200" algn="l" rtl="0">
              <a:lnSpc>
                <a:spcPct val="150000"/>
              </a:lnSpc>
              <a:spcBef>
                <a:spcPts val="0"/>
              </a:spcBef>
              <a:buClr>
                <a:schemeClr val="dk1"/>
              </a:buClr>
              <a:buSzPct val="137500"/>
              <a:buFont typeface="Arial"/>
              <a:buNone/>
            </a:pPr>
            <a:r>
              <a:rPr lang="en" sz="900" dirty="0">
                <a:solidFill>
                  <a:schemeClr val="tx1">
                    <a:lumMod val="65000"/>
                    <a:lumOff val="35000"/>
                  </a:schemeClr>
                </a:solidFill>
                <a:latin typeface="Consolas"/>
                <a:ea typeface="Consolas"/>
                <a:cs typeface="Consolas"/>
                <a:sym typeface="Consolas"/>
              </a:rPr>
              <a:t>// ze nemozno zmenit jeho hodnotu, resp. pri zmene hodnoty v skutocnosti</a:t>
            </a:r>
          </a:p>
          <a:p>
            <a:pPr marL="1371600" lvl="0" indent="457200" algn="l" rtl="0">
              <a:lnSpc>
                <a:spcPct val="150000"/>
              </a:lnSpc>
              <a:spcBef>
                <a:spcPts val="0"/>
              </a:spcBef>
              <a:buClr>
                <a:schemeClr val="dk1"/>
              </a:buClr>
              <a:buSzPct val="137500"/>
              <a:buFont typeface="Arial"/>
              <a:buNone/>
            </a:pPr>
            <a:r>
              <a:rPr lang="en" sz="900" dirty="0">
                <a:solidFill>
                  <a:schemeClr val="tx1">
                    <a:lumMod val="65000"/>
                    <a:lumOff val="35000"/>
                  </a:schemeClr>
                </a:solidFill>
                <a:latin typeface="Consolas"/>
                <a:ea typeface="Consolas"/>
                <a:cs typeface="Consolas"/>
                <a:sym typeface="Consolas"/>
              </a:rPr>
              <a:t>// vznika novy objekt String a final modifikator nedovoli priradenie</a:t>
            </a:r>
          </a:p>
          <a:p>
            <a:pPr lvl="0" algn="l" rtl="0">
              <a:lnSpc>
                <a:spcPct val="150000"/>
              </a:lnSpc>
              <a:spcBef>
                <a:spcPts val="0"/>
              </a:spcBef>
              <a:buClr>
                <a:schemeClr val="dk1"/>
              </a:buClr>
              <a:buSzPct val="137500"/>
              <a:buFont typeface="Arial"/>
              <a:buNone/>
            </a:pPr>
            <a:r>
              <a:rPr lang="en" sz="900" dirty="0">
                <a:solidFill>
                  <a:schemeClr val="tx1">
                    <a:lumMod val="65000"/>
                    <a:lumOff val="35000"/>
                  </a:schemeClr>
                </a:solidFill>
                <a:latin typeface="Consolas"/>
                <a:ea typeface="Consolas"/>
                <a:cs typeface="Consolas"/>
                <a:sym typeface="Consolas"/>
              </a:rPr>
              <a:t>  }</a:t>
            </a:r>
          </a:p>
          <a:p>
            <a:pPr lvl="0" algn="l" rtl="0">
              <a:lnSpc>
                <a:spcPct val="150000"/>
              </a:lnSpc>
              <a:spcBef>
                <a:spcPts val="0"/>
              </a:spcBef>
              <a:buClr>
                <a:schemeClr val="dk1"/>
              </a:buClr>
              <a:buSzPct val="137500"/>
              <a:buFont typeface="Arial"/>
              <a:buNone/>
            </a:pPr>
            <a:r>
              <a:rPr lang="en" sz="900" dirty="0">
                <a:solidFill>
                  <a:schemeClr val="tx1">
                    <a:lumMod val="65000"/>
                    <a:lumOff val="35000"/>
                  </a:schemeClr>
                </a:solidFill>
                <a:latin typeface="Consolas"/>
                <a:ea typeface="Consolas"/>
                <a:cs typeface="Consolas"/>
                <a:sym typeface="Consolas"/>
              </a:rPr>
              <a:t>}</a:t>
            </a:r>
          </a:p>
          <a:p>
            <a:pPr lvl="0" algn="l" rtl="0">
              <a:lnSpc>
                <a:spcPct val="150000"/>
              </a:lnSpc>
              <a:spcBef>
                <a:spcPts val="0"/>
              </a:spcBef>
              <a:buClr>
                <a:schemeClr val="dk1"/>
              </a:buClr>
              <a:buSzPct val="137500"/>
              <a:buFont typeface="Arial"/>
              <a:buNone/>
            </a:pPr>
            <a:r>
              <a:rPr lang="en" sz="900" dirty="0">
                <a:solidFill>
                  <a:schemeClr val="tx1">
                    <a:lumMod val="65000"/>
                    <a:lumOff val="35000"/>
                  </a:schemeClr>
                </a:solidFill>
                <a:latin typeface="Consolas"/>
                <a:ea typeface="Consolas"/>
                <a:cs typeface="Consolas"/>
                <a:sym typeface="Consolas"/>
              </a:rPr>
              <a:t>class BG {</a:t>
            </a:r>
          </a:p>
          <a:p>
            <a:pPr lvl="0" algn="l" rtl="0">
              <a:lnSpc>
                <a:spcPct val="150000"/>
              </a:lnSpc>
              <a:spcBef>
                <a:spcPts val="0"/>
              </a:spcBef>
              <a:buClr>
                <a:schemeClr val="dk1"/>
              </a:buClr>
              <a:buSzPct val="137500"/>
              <a:buFont typeface="Arial"/>
              <a:buNone/>
            </a:pPr>
            <a:r>
              <a:rPr lang="en" sz="900" dirty="0">
                <a:solidFill>
                  <a:schemeClr val="tx1">
                    <a:lumMod val="65000"/>
                    <a:lumOff val="35000"/>
                  </a:schemeClr>
                </a:solidFill>
                <a:latin typeface="Consolas"/>
                <a:ea typeface="Consolas"/>
                <a:cs typeface="Consolas"/>
                <a:sym typeface="Consolas"/>
              </a:rPr>
              <a:t>  public BG(BigDecimal value) { this.value = value; }</a:t>
            </a:r>
          </a:p>
          <a:p>
            <a:pPr lvl="0" algn="l" rtl="0">
              <a:lnSpc>
                <a:spcPct val="150000"/>
              </a:lnSpc>
              <a:spcBef>
                <a:spcPts val="0"/>
              </a:spcBef>
              <a:buClr>
                <a:schemeClr val="dk1"/>
              </a:buClr>
              <a:buSzPct val="137500"/>
              <a:buFont typeface="Arial"/>
              <a:buNone/>
            </a:pPr>
            <a:r>
              <a:rPr lang="en" sz="900" dirty="0">
                <a:solidFill>
                  <a:schemeClr val="tx1">
                    <a:lumMod val="65000"/>
                    <a:lumOff val="35000"/>
                  </a:schemeClr>
                </a:solidFill>
                <a:latin typeface="Consolas"/>
                <a:ea typeface="Consolas"/>
                <a:cs typeface="Consolas"/>
                <a:sym typeface="Consolas"/>
              </a:rPr>
              <a:t>  private BigDecimal value;</a:t>
            </a:r>
          </a:p>
          <a:p>
            <a:pPr lvl="0" algn="l" rtl="0">
              <a:lnSpc>
                <a:spcPct val="150000"/>
              </a:lnSpc>
              <a:spcBef>
                <a:spcPts val="0"/>
              </a:spcBef>
              <a:buClr>
                <a:schemeClr val="dk1"/>
              </a:buClr>
              <a:buSzPct val="137500"/>
              <a:buFont typeface="Arial"/>
              <a:buNone/>
            </a:pPr>
            <a:r>
              <a:rPr lang="en" sz="900" dirty="0">
                <a:solidFill>
                  <a:schemeClr val="tx1">
                    <a:lumMod val="65000"/>
                    <a:lumOff val="35000"/>
                  </a:schemeClr>
                </a:solidFill>
                <a:latin typeface="Consolas"/>
                <a:ea typeface="Consolas"/>
                <a:cs typeface="Consolas"/>
                <a:sym typeface="Consolas"/>
              </a:rPr>
              <a:t>  public BigDecimal getValue() { return value; }</a:t>
            </a:r>
          </a:p>
          <a:p>
            <a:pPr lvl="0" algn="l" rtl="0">
              <a:lnSpc>
                <a:spcPct val="150000"/>
              </a:lnSpc>
              <a:spcBef>
                <a:spcPts val="0"/>
              </a:spcBef>
              <a:buClr>
                <a:schemeClr val="dk1"/>
              </a:buClr>
              <a:buSzPct val="137500"/>
              <a:buFont typeface="Arial"/>
              <a:buNone/>
            </a:pPr>
            <a:r>
              <a:rPr lang="en" sz="900" dirty="0">
                <a:solidFill>
                  <a:schemeClr val="tx1">
                    <a:lumMod val="65000"/>
                    <a:lumOff val="35000"/>
                  </a:schemeClr>
                </a:solidFill>
                <a:latin typeface="Consolas"/>
                <a:ea typeface="Consolas"/>
                <a:cs typeface="Consolas"/>
                <a:sym typeface="Consolas"/>
              </a:rPr>
              <a:t>  public void setValue(BigDecimal value) { this.value = value; }</a:t>
            </a:r>
          </a:p>
          <a:p>
            <a:pPr lvl="0" algn="l" rtl="0">
              <a:lnSpc>
                <a:spcPct val="150000"/>
              </a:lnSpc>
              <a:spcBef>
                <a:spcPts val="0"/>
              </a:spcBef>
              <a:buClr>
                <a:schemeClr val="dk1"/>
              </a:buClr>
              <a:buSzPct val="137500"/>
              <a:buFont typeface="Arial"/>
              <a:buNone/>
            </a:pPr>
            <a:r>
              <a:rPr lang="en" sz="900" dirty="0">
                <a:solidFill>
                  <a:schemeClr val="tx1">
                    <a:lumMod val="65000"/>
                    <a:lumOff val="35000"/>
                  </a:schemeClr>
                </a:solidFill>
                <a:latin typeface="Consolas"/>
                <a:ea typeface="Consolas"/>
                <a:cs typeface="Consolas"/>
                <a:sym typeface="Consolas"/>
              </a:rPr>
              <a:t>}</a:t>
            </a:r>
          </a:p>
        </p:txBody>
      </p:sp>
      <p:sp>
        <p:nvSpPr>
          <p:cNvPr id="5" name="Zástupný symbol čísla snímky 4"/>
          <p:cNvSpPr>
            <a:spLocks noGrp="1"/>
          </p:cNvSpPr>
          <p:nvPr>
            <p:ph type="sldNum" sz="quarter" idx="12"/>
          </p:nvPr>
        </p:nvSpPr>
        <p:spPr/>
        <p:txBody>
          <a:bodyPr/>
          <a:lstStyle/>
          <a:p>
            <a:fld id="{7497AAFE-E2E9-4BD8-8F5D-0DCF3CAF0ED9}" type="slidenum">
              <a:rPr lang="sk-SK" smtClean="0"/>
              <a:t>25</a:t>
            </a:fld>
            <a:endParaRPr lang="sk-SK"/>
          </a:p>
        </p:txBody>
      </p:sp>
      <p:sp>
        <p:nvSpPr>
          <p:cNvPr id="4" name="Shape 45"/>
          <p:cNvSpPr txBox="1"/>
          <p:nvPr/>
        </p:nvSpPr>
        <p:spPr>
          <a:xfrm>
            <a:off x="874930" y="333455"/>
            <a:ext cx="7512552" cy="528318"/>
          </a:xfrm>
          <a:prstGeom prst="rect">
            <a:avLst/>
          </a:prstGeom>
          <a:noFill/>
          <a:ln>
            <a:noFill/>
          </a:ln>
        </p:spPr>
        <p:txBody>
          <a:bodyPr lIns="91425" tIns="91425" rIns="91425" bIns="91425" anchor="t" anchorCtr="0">
            <a:noAutofit/>
          </a:bodyPr>
          <a:lstStyle/>
          <a:p>
            <a:pPr lvl="0" algn="ctr">
              <a:lnSpc>
                <a:spcPct val="115000"/>
              </a:lnSpc>
              <a:buClr>
                <a:schemeClr val="dk1"/>
              </a:buClr>
              <a:buSzPct val="61111"/>
            </a:pPr>
            <a:r>
              <a:rPr lang="en" sz="2400" b="1" dirty="0">
                <a:solidFill>
                  <a:schemeClr val="tx1">
                    <a:lumMod val="65000"/>
                    <a:lumOff val="35000"/>
                  </a:schemeClr>
                </a:solidFill>
              </a:rPr>
              <a:t>IMMUTABLE OBJEKTY</a:t>
            </a:r>
          </a:p>
        </p:txBody>
      </p:sp>
    </p:spTree>
    <p:extLst>
      <p:ext uri="{BB962C8B-B14F-4D97-AF65-F5344CB8AC3E}">
        <p14:creationId xmlns:p14="http://schemas.microsoft.com/office/powerpoint/2010/main" val="1201509339"/>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Zástupný symbol čísla snímky 6"/>
          <p:cNvSpPr>
            <a:spLocks noGrp="1"/>
          </p:cNvSpPr>
          <p:nvPr>
            <p:ph type="sldNum" sz="quarter" idx="12"/>
          </p:nvPr>
        </p:nvSpPr>
        <p:spPr/>
        <p:txBody>
          <a:bodyPr/>
          <a:lstStyle/>
          <a:p>
            <a:fld id="{7497AAFE-E2E9-4BD8-8F5D-0DCF3CAF0ED9}" type="slidenum">
              <a:rPr lang="sk-SK" smtClean="0"/>
              <a:t>26</a:t>
            </a:fld>
            <a:endParaRPr lang="sk-SK"/>
          </a:p>
        </p:txBody>
      </p:sp>
      <p:sp>
        <p:nvSpPr>
          <p:cNvPr id="12" name="Shape 45"/>
          <p:cNvSpPr txBox="1"/>
          <p:nvPr/>
        </p:nvSpPr>
        <p:spPr>
          <a:xfrm>
            <a:off x="874930" y="333455"/>
            <a:ext cx="7512552" cy="528318"/>
          </a:xfrm>
          <a:prstGeom prst="rect">
            <a:avLst/>
          </a:prstGeom>
          <a:noFill/>
          <a:ln>
            <a:noFill/>
          </a:ln>
        </p:spPr>
        <p:txBody>
          <a:bodyPr lIns="91425" tIns="91425" rIns="91425" bIns="91425" anchor="t" anchorCtr="0">
            <a:noAutofit/>
          </a:bodyPr>
          <a:lstStyle/>
          <a:p>
            <a:pPr lvl="0" algn="ctr">
              <a:lnSpc>
                <a:spcPct val="115000"/>
              </a:lnSpc>
              <a:buClr>
                <a:schemeClr val="dk1"/>
              </a:buClr>
              <a:buSzPct val="61111"/>
            </a:pPr>
            <a:r>
              <a:rPr lang="sk-SK" sz="2400" b="1" dirty="0" smtClean="0">
                <a:solidFill>
                  <a:schemeClr val="tx1">
                    <a:lumMod val="65000"/>
                    <a:lumOff val="35000"/>
                  </a:schemeClr>
                </a:solidFill>
              </a:rPr>
              <a:t>GENERICKÉ TYPY</a:t>
            </a:r>
            <a:endParaRPr lang="en" sz="2400" b="1" dirty="0">
              <a:solidFill>
                <a:schemeClr val="tx1">
                  <a:lumMod val="65000"/>
                  <a:lumOff val="35000"/>
                </a:schemeClr>
              </a:solidFill>
            </a:endParaRPr>
          </a:p>
        </p:txBody>
      </p:sp>
      <p:sp>
        <p:nvSpPr>
          <p:cNvPr id="5" name="Shape 88"/>
          <p:cNvSpPr txBox="1"/>
          <p:nvPr/>
        </p:nvSpPr>
        <p:spPr>
          <a:xfrm>
            <a:off x="296028" y="861772"/>
            <a:ext cx="8558521" cy="4025992"/>
          </a:xfrm>
          <a:prstGeom prst="rect">
            <a:avLst/>
          </a:prstGeom>
          <a:noFill/>
          <a:ln>
            <a:noFill/>
          </a:ln>
        </p:spPr>
        <p:txBody>
          <a:bodyPr lIns="91425" tIns="91425" rIns="91425" bIns="91425" anchor="t" anchorCtr="0">
            <a:noAutofit/>
          </a:bodyPr>
          <a:lstStyle/>
          <a:p>
            <a:pPr marL="457200" lvl="0" indent="-228600">
              <a:lnSpc>
                <a:spcPct val="115000"/>
              </a:lnSpc>
              <a:spcBef>
                <a:spcPts val="1000"/>
              </a:spcBef>
              <a:buClr>
                <a:srgbClr val="434343"/>
              </a:buClr>
              <a:buChar char="●"/>
            </a:pPr>
            <a:r>
              <a:rPr lang="sk-SK" dirty="0" smtClean="0">
                <a:solidFill>
                  <a:schemeClr val="tx1">
                    <a:lumMod val="65000"/>
                    <a:lumOff val="35000"/>
                  </a:schemeClr>
                </a:solidFill>
              </a:rPr>
              <a:t>Polia majú definovaný </a:t>
            </a:r>
            <a:r>
              <a:rPr lang="sk-SK" dirty="0">
                <a:solidFill>
                  <a:schemeClr val="tx1">
                    <a:lumMod val="65000"/>
                    <a:lumOff val="35000"/>
                  </a:schemeClr>
                </a:solidFill>
              </a:rPr>
              <a:t>typ a </a:t>
            </a:r>
            <a:r>
              <a:rPr lang="sk-SK" dirty="0" smtClean="0">
                <a:solidFill>
                  <a:schemeClr val="tx1">
                    <a:lumMod val="65000"/>
                    <a:lumOff val="35000"/>
                  </a:schemeClr>
                </a:solidFill>
              </a:rPr>
              <a:t>nemožno </a:t>
            </a:r>
            <a:r>
              <a:rPr lang="sk-SK" dirty="0">
                <a:solidFill>
                  <a:schemeClr val="tx1">
                    <a:lumMod val="65000"/>
                    <a:lumOff val="35000"/>
                  </a:schemeClr>
                </a:solidFill>
              </a:rPr>
              <a:t>do nich </a:t>
            </a:r>
            <a:r>
              <a:rPr lang="sk-SK" dirty="0" smtClean="0">
                <a:solidFill>
                  <a:schemeClr val="tx1">
                    <a:lumMod val="65000"/>
                    <a:lumOff val="35000"/>
                  </a:schemeClr>
                </a:solidFill>
              </a:rPr>
              <a:t>vložiť iný </a:t>
            </a:r>
            <a:r>
              <a:rPr lang="sk-SK" dirty="0">
                <a:solidFill>
                  <a:schemeClr val="tx1">
                    <a:lumMod val="65000"/>
                    <a:lumOff val="35000"/>
                  </a:schemeClr>
                </a:solidFill>
              </a:rPr>
              <a:t>typ</a:t>
            </a:r>
          </a:p>
          <a:p>
            <a:pPr marL="457200" lvl="0" indent="-228600">
              <a:lnSpc>
                <a:spcPct val="115000"/>
              </a:lnSpc>
              <a:spcBef>
                <a:spcPts val="1000"/>
              </a:spcBef>
              <a:buClr>
                <a:srgbClr val="434343"/>
              </a:buClr>
              <a:buChar char="●"/>
            </a:pPr>
            <a:r>
              <a:rPr lang="sk-SK" dirty="0" smtClean="0">
                <a:solidFill>
                  <a:schemeClr val="tx1">
                    <a:lumMod val="65000"/>
                    <a:lumOff val="35000"/>
                  </a:schemeClr>
                </a:solidFill>
              </a:rPr>
              <a:t>Polia fungujú </a:t>
            </a:r>
            <a:r>
              <a:rPr lang="sk-SK" dirty="0">
                <a:solidFill>
                  <a:schemeClr val="tx1">
                    <a:lumMod val="65000"/>
                    <a:lumOff val="35000"/>
                  </a:schemeClr>
                </a:solidFill>
              </a:rPr>
              <a:t>polymorfne - </a:t>
            </a:r>
            <a:r>
              <a:rPr lang="sk-SK" dirty="0" smtClean="0">
                <a:solidFill>
                  <a:schemeClr val="tx1">
                    <a:lumMod val="65000"/>
                    <a:lumOff val="35000"/>
                  </a:schemeClr>
                </a:solidFill>
              </a:rPr>
              <a:t>možno </a:t>
            </a:r>
            <a:r>
              <a:rPr lang="sk-SK" dirty="0">
                <a:solidFill>
                  <a:schemeClr val="tx1">
                    <a:lumMod val="65000"/>
                    <a:lumOff val="35000"/>
                  </a:schemeClr>
                </a:solidFill>
              </a:rPr>
              <a:t>do nich </a:t>
            </a:r>
            <a:r>
              <a:rPr lang="sk-SK" dirty="0" smtClean="0">
                <a:solidFill>
                  <a:schemeClr val="tx1">
                    <a:lumMod val="65000"/>
                    <a:lumOff val="35000"/>
                  </a:schemeClr>
                </a:solidFill>
              </a:rPr>
              <a:t>vkladať ľubovoľné podtriedy</a:t>
            </a:r>
            <a:endParaRPr lang="sk-SK" dirty="0">
              <a:solidFill>
                <a:schemeClr val="tx1">
                  <a:lumMod val="65000"/>
                  <a:lumOff val="35000"/>
                </a:schemeClr>
              </a:solidFill>
            </a:endParaRPr>
          </a:p>
          <a:p>
            <a:pPr marL="457200" lvl="0" indent="-228600">
              <a:lnSpc>
                <a:spcPct val="115000"/>
              </a:lnSpc>
              <a:spcBef>
                <a:spcPts val="1000"/>
              </a:spcBef>
              <a:buClr>
                <a:srgbClr val="434343"/>
              </a:buClr>
              <a:buChar char="●"/>
            </a:pPr>
            <a:r>
              <a:rPr lang="sk-SK" dirty="0" smtClean="0">
                <a:solidFill>
                  <a:schemeClr val="tx1">
                    <a:lumMod val="65000"/>
                    <a:lumOff val="35000"/>
                  </a:schemeClr>
                </a:solidFill>
              </a:rPr>
              <a:t>List </a:t>
            </a:r>
            <a:r>
              <a:rPr lang="sk-SK" dirty="0">
                <a:solidFill>
                  <a:schemeClr val="tx1">
                    <a:lumMod val="65000"/>
                    <a:lumOff val="35000"/>
                  </a:schemeClr>
                </a:solidFill>
              </a:rPr>
              <a:t>interface vo verzii Java 1.4 nemal </a:t>
            </a:r>
            <a:r>
              <a:rPr lang="sk-SK" dirty="0" smtClean="0">
                <a:solidFill>
                  <a:schemeClr val="tx1">
                    <a:lumMod val="65000"/>
                    <a:lumOff val="35000"/>
                  </a:schemeClr>
                </a:solidFill>
              </a:rPr>
              <a:t>obmedzený typ, dali </a:t>
            </a:r>
            <a:r>
              <a:rPr lang="sk-SK" dirty="0">
                <a:solidFill>
                  <a:schemeClr val="tx1">
                    <a:lumMod val="65000"/>
                    <a:lumOff val="35000"/>
                  </a:schemeClr>
                </a:solidFill>
              </a:rPr>
              <a:t>sa do neho </a:t>
            </a:r>
            <a:r>
              <a:rPr lang="sk-SK" dirty="0" smtClean="0">
                <a:solidFill>
                  <a:schemeClr val="tx1">
                    <a:lumMod val="65000"/>
                    <a:lumOff val="35000"/>
                  </a:schemeClr>
                </a:solidFill>
              </a:rPr>
              <a:t>vkladať hocijaké </a:t>
            </a:r>
            <a:r>
              <a:rPr lang="sk-SK" dirty="0">
                <a:solidFill>
                  <a:schemeClr val="tx1">
                    <a:lumMod val="65000"/>
                    <a:lumOff val="35000"/>
                  </a:schemeClr>
                </a:solidFill>
              </a:rPr>
              <a:t>objekty</a:t>
            </a:r>
          </a:p>
          <a:p>
            <a:pPr marL="457200" lvl="0" indent="-228600">
              <a:lnSpc>
                <a:spcPct val="115000"/>
              </a:lnSpc>
              <a:spcBef>
                <a:spcPts val="1000"/>
              </a:spcBef>
              <a:buClr>
                <a:srgbClr val="434343"/>
              </a:buClr>
              <a:buChar char="●"/>
            </a:pPr>
            <a:r>
              <a:rPr lang="sk-SK" dirty="0" smtClean="0">
                <a:solidFill>
                  <a:schemeClr val="tx1">
                    <a:lumMod val="65000"/>
                    <a:lumOff val="35000"/>
                  </a:schemeClr>
                </a:solidFill>
              </a:rPr>
              <a:t>Vo </a:t>
            </a:r>
            <a:r>
              <a:rPr lang="sk-SK" dirty="0">
                <a:solidFill>
                  <a:schemeClr val="tx1">
                    <a:lumMod val="65000"/>
                    <a:lumOff val="35000"/>
                  </a:schemeClr>
                </a:solidFill>
              </a:rPr>
              <a:t>verzii Java 5 </a:t>
            </a:r>
            <a:r>
              <a:rPr lang="sk-SK" dirty="0" smtClean="0">
                <a:solidFill>
                  <a:schemeClr val="tx1">
                    <a:lumMod val="65000"/>
                    <a:lumOff val="35000"/>
                  </a:schemeClr>
                </a:solidFill>
              </a:rPr>
              <a:t>prišlo riešenie </a:t>
            </a:r>
            <a:r>
              <a:rPr lang="sk-SK" dirty="0">
                <a:solidFill>
                  <a:schemeClr val="tx1">
                    <a:lumMod val="65000"/>
                    <a:lumOff val="35000"/>
                  </a:schemeClr>
                </a:solidFill>
              </a:rPr>
              <a:t>na obmedzenie typov, </a:t>
            </a:r>
            <a:r>
              <a:rPr lang="sk-SK" dirty="0" smtClean="0">
                <a:solidFill>
                  <a:schemeClr val="tx1">
                    <a:lumMod val="65000"/>
                    <a:lumOff val="35000"/>
                  </a:schemeClr>
                </a:solidFill>
              </a:rPr>
              <a:t>ktoré je možné vkladať </a:t>
            </a:r>
            <a:r>
              <a:rPr lang="sk-SK" dirty="0">
                <a:solidFill>
                  <a:schemeClr val="tx1">
                    <a:lumMod val="65000"/>
                    <a:lumOff val="35000"/>
                  </a:schemeClr>
                </a:solidFill>
              </a:rPr>
              <a:t>do </a:t>
            </a:r>
            <a:r>
              <a:rPr lang="sk-SK" dirty="0" smtClean="0">
                <a:solidFill>
                  <a:schemeClr val="tx1">
                    <a:lumMod val="65000"/>
                    <a:lumOff val="35000"/>
                  </a:schemeClr>
                </a:solidFill>
              </a:rPr>
              <a:t>kolekcií </a:t>
            </a:r>
            <a:r>
              <a:rPr lang="sk-SK" dirty="0">
                <a:solidFill>
                  <a:schemeClr val="tx1">
                    <a:lumMod val="65000"/>
                    <a:lumOff val="35000"/>
                  </a:schemeClr>
                </a:solidFill>
              </a:rPr>
              <a:t>- List, Set, </a:t>
            </a:r>
            <a:r>
              <a:rPr lang="sk-SK" dirty="0" err="1">
                <a:solidFill>
                  <a:schemeClr val="tx1">
                    <a:lumMod val="65000"/>
                    <a:lumOff val="35000"/>
                  </a:schemeClr>
                </a:solidFill>
              </a:rPr>
              <a:t>Queue</a:t>
            </a:r>
            <a:r>
              <a:rPr lang="sk-SK" dirty="0">
                <a:solidFill>
                  <a:schemeClr val="tx1">
                    <a:lumMod val="65000"/>
                    <a:lumOff val="35000"/>
                  </a:schemeClr>
                </a:solidFill>
              </a:rPr>
              <a:t>, </a:t>
            </a:r>
            <a:r>
              <a:rPr lang="sk-SK" dirty="0" err="1">
                <a:solidFill>
                  <a:schemeClr val="tx1">
                    <a:lumMod val="65000"/>
                    <a:lumOff val="35000"/>
                  </a:schemeClr>
                </a:solidFill>
              </a:rPr>
              <a:t>Map</a:t>
            </a:r>
            <a:endParaRPr lang="sk-SK" dirty="0">
              <a:solidFill>
                <a:schemeClr val="tx1">
                  <a:lumMod val="65000"/>
                  <a:lumOff val="35000"/>
                </a:schemeClr>
              </a:solidFill>
            </a:endParaRPr>
          </a:p>
          <a:p>
            <a:pPr marL="457200" lvl="0" indent="-228600">
              <a:lnSpc>
                <a:spcPct val="115000"/>
              </a:lnSpc>
              <a:spcBef>
                <a:spcPts val="1000"/>
              </a:spcBef>
              <a:buClr>
                <a:srgbClr val="434343"/>
              </a:buClr>
              <a:buChar char="●"/>
            </a:pPr>
            <a:r>
              <a:rPr lang="sk-SK" dirty="0" smtClean="0">
                <a:solidFill>
                  <a:schemeClr val="tx1">
                    <a:lumMod val="65000"/>
                    <a:lumOff val="35000"/>
                  </a:schemeClr>
                </a:solidFill>
              </a:rPr>
              <a:t>Aj do </a:t>
            </a:r>
            <a:r>
              <a:rPr lang="sk-SK" dirty="0" err="1" smtClean="0">
                <a:solidFill>
                  <a:schemeClr val="tx1">
                    <a:lumMod val="65000"/>
                    <a:lumOff val="35000"/>
                  </a:schemeClr>
                </a:solidFill>
              </a:rPr>
              <a:t>genericitou</a:t>
            </a:r>
            <a:r>
              <a:rPr lang="sk-SK" dirty="0" smtClean="0">
                <a:solidFill>
                  <a:schemeClr val="tx1">
                    <a:lumMod val="65000"/>
                    <a:lumOff val="35000"/>
                  </a:schemeClr>
                </a:solidFill>
              </a:rPr>
              <a:t> typovo chráneného zoznamu je možné vklada</a:t>
            </a:r>
            <a:r>
              <a:rPr lang="sk-SK" dirty="0">
                <a:solidFill>
                  <a:schemeClr val="tx1">
                    <a:lumMod val="65000"/>
                    <a:lumOff val="35000"/>
                  </a:schemeClr>
                </a:solidFill>
              </a:rPr>
              <a:t>ť</a:t>
            </a:r>
            <a:r>
              <a:rPr lang="sk-SK" dirty="0" smtClean="0">
                <a:solidFill>
                  <a:schemeClr val="tx1">
                    <a:lumMod val="65000"/>
                    <a:lumOff val="35000"/>
                  </a:schemeClr>
                </a:solidFill>
              </a:rPr>
              <a:t> podtypy generického typu</a:t>
            </a:r>
          </a:p>
          <a:p>
            <a:pPr marL="457200" lvl="0" indent="-228600">
              <a:lnSpc>
                <a:spcPct val="115000"/>
              </a:lnSpc>
              <a:spcBef>
                <a:spcPts val="1000"/>
              </a:spcBef>
              <a:buClr>
                <a:srgbClr val="434343"/>
              </a:buClr>
              <a:buChar char="●"/>
            </a:pPr>
            <a:r>
              <a:rPr lang="sk-SK" dirty="0" smtClean="0">
                <a:solidFill>
                  <a:schemeClr val="tx1">
                    <a:lumMod val="65000"/>
                    <a:lumOff val="35000"/>
                  </a:schemeClr>
                </a:solidFill>
              </a:rPr>
              <a:t>Pri kompilácii sa generické typy vymažú, takže JVM nevie nič o typovej ochrane</a:t>
            </a:r>
          </a:p>
          <a:p>
            <a:pPr marL="457200" lvl="0" indent="-228600">
              <a:lnSpc>
                <a:spcPct val="115000"/>
              </a:lnSpc>
              <a:spcBef>
                <a:spcPts val="1000"/>
              </a:spcBef>
              <a:buClr>
                <a:srgbClr val="434343"/>
              </a:buClr>
              <a:buChar char="●"/>
            </a:pPr>
            <a:r>
              <a:rPr lang="sk-SK" dirty="0" err="1" smtClean="0">
                <a:solidFill>
                  <a:schemeClr val="tx1">
                    <a:lumMod val="65000"/>
                    <a:lumOff val="35000"/>
                  </a:schemeClr>
                </a:solidFill>
              </a:rPr>
              <a:t>Genericitu</a:t>
            </a:r>
            <a:r>
              <a:rPr lang="sk-SK" dirty="0" smtClean="0">
                <a:solidFill>
                  <a:schemeClr val="tx1">
                    <a:lumMod val="65000"/>
                    <a:lumOff val="35000"/>
                  </a:schemeClr>
                </a:solidFill>
              </a:rPr>
              <a:t> je možné teda považovať za ochranu počas kompilácie</a:t>
            </a:r>
            <a:endParaRPr lang="sk-SK" dirty="0">
              <a:solidFill>
                <a:schemeClr val="tx1">
                  <a:lumMod val="65000"/>
                  <a:lumOff val="35000"/>
                </a:schemeClr>
              </a:solidFill>
            </a:endParaRPr>
          </a:p>
        </p:txBody>
      </p:sp>
    </p:spTree>
    <p:extLst>
      <p:ext uri="{BB962C8B-B14F-4D97-AF65-F5344CB8AC3E}">
        <p14:creationId xmlns:p14="http://schemas.microsoft.com/office/powerpoint/2010/main" val="1520787534"/>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p:nvPr/>
        </p:nvSpPr>
        <p:spPr>
          <a:xfrm>
            <a:off x="1187692" y="972900"/>
            <a:ext cx="6450000" cy="2579445"/>
          </a:xfrm>
          <a:prstGeom prst="rect">
            <a:avLst/>
          </a:prstGeom>
          <a:noFill/>
          <a:ln>
            <a:noFill/>
          </a:ln>
        </p:spPr>
        <p:txBody>
          <a:bodyPr lIns="91425" tIns="91425" rIns="91425" bIns="91425" anchor="t" anchorCtr="0">
            <a:noAutofit/>
          </a:bodyPr>
          <a:lstStyle/>
          <a:p>
            <a:pPr marL="0" lvl="0" indent="0" rtl="0">
              <a:lnSpc>
                <a:spcPct val="115000"/>
              </a:lnSpc>
              <a:spcBef>
                <a:spcPts val="1000"/>
              </a:spcBef>
              <a:buClr>
                <a:srgbClr val="434343"/>
              </a:buClr>
              <a:buNone/>
            </a:pPr>
            <a:r>
              <a:rPr lang="en" dirty="0" smtClean="0">
                <a:solidFill>
                  <a:schemeClr val="tx1">
                    <a:lumMod val="65000"/>
                    <a:lumOff val="35000"/>
                  </a:schemeClr>
                </a:solidFill>
              </a:rPr>
              <a:t>Variables </a:t>
            </a:r>
            <a:r>
              <a:rPr lang="en" dirty="0">
                <a:solidFill>
                  <a:schemeClr val="tx1">
                    <a:lumMod val="65000"/>
                    <a:lumOff val="35000"/>
                  </a:schemeClr>
                </a:solidFill>
              </a:rPr>
              <a:t>– premenné</a:t>
            </a:r>
          </a:p>
          <a:p>
            <a:pPr marL="457200" lvl="0" indent="-228600" rtl="0">
              <a:lnSpc>
                <a:spcPct val="115000"/>
              </a:lnSpc>
              <a:spcBef>
                <a:spcPts val="0"/>
              </a:spcBef>
              <a:buClr>
                <a:srgbClr val="434343"/>
              </a:buClr>
              <a:buChar char="●"/>
            </a:pPr>
            <a:r>
              <a:rPr lang="en" dirty="0">
                <a:solidFill>
                  <a:schemeClr val="tx1">
                    <a:lumMod val="65000"/>
                    <a:lumOff val="35000"/>
                  </a:schemeClr>
                </a:solidFill>
              </a:rPr>
              <a:t>vždy začínajú malým písmenom a používajú sa podstatné mená, napr. </a:t>
            </a:r>
            <a:r>
              <a:rPr lang="en" i="1" dirty="0">
                <a:solidFill>
                  <a:schemeClr val="tx1">
                    <a:lumMod val="65000"/>
                    <a:lumOff val="35000"/>
                  </a:schemeClr>
                </a:solidFill>
              </a:rPr>
              <a:t>maxVolume, buttonWidth, fileClosed, report</a:t>
            </a:r>
          </a:p>
          <a:p>
            <a:pPr lvl="0" rtl="0">
              <a:lnSpc>
                <a:spcPct val="115000"/>
              </a:lnSpc>
              <a:spcBef>
                <a:spcPts val="0"/>
              </a:spcBef>
              <a:buNone/>
            </a:pPr>
            <a:endParaRPr i="1" dirty="0">
              <a:solidFill>
                <a:schemeClr val="tx1">
                  <a:lumMod val="65000"/>
                  <a:lumOff val="35000"/>
                </a:schemeClr>
              </a:solidFill>
            </a:endParaRPr>
          </a:p>
          <a:p>
            <a:pPr marL="0" lvl="0" indent="0" rtl="0">
              <a:lnSpc>
                <a:spcPct val="115000"/>
              </a:lnSpc>
              <a:spcBef>
                <a:spcPts val="0"/>
              </a:spcBef>
              <a:buClr>
                <a:srgbClr val="434343"/>
              </a:buClr>
              <a:buNone/>
            </a:pPr>
            <a:r>
              <a:rPr lang="en" dirty="0">
                <a:solidFill>
                  <a:schemeClr val="tx1">
                    <a:lumMod val="65000"/>
                    <a:lumOff val="35000"/>
                  </a:schemeClr>
                </a:solidFill>
              </a:rPr>
              <a:t>Constants – konštanty</a:t>
            </a:r>
          </a:p>
          <a:p>
            <a:pPr marL="457200" lvl="0" indent="-228600" rtl="0">
              <a:lnSpc>
                <a:spcPct val="115000"/>
              </a:lnSpc>
              <a:spcBef>
                <a:spcPts val="0"/>
              </a:spcBef>
              <a:buClr>
                <a:srgbClr val="434343"/>
              </a:buClr>
              <a:buChar char="●"/>
            </a:pPr>
            <a:r>
              <a:rPr lang="en" dirty="0">
                <a:solidFill>
                  <a:schemeClr val="tx1">
                    <a:lumMod val="65000"/>
                    <a:lumOff val="35000"/>
                  </a:schemeClr>
                </a:solidFill>
              </a:rPr>
              <a:t>mená pre konštanty by mali byť vždy veľkým písmenom a ako oddeľovač jednotlivých slov sa používa podtržítko</a:t>
            </a:r>
          </a:p>
          <a:p>
            <a:pPr marL="457200" lvl="0" indent="-228600" rtl="0">
              <a:lnSpc>
                <a:spcPct val="115000"/>
              </a:lnSpc>
              <a:spcBef>
                <a:spcPts val="0"/>
              </a:spcBef>
              <a:buClr>
                <a:srgbClr val="434343"/>
              </a:buClr>
              <a:buChar char="●"/>
            </a:pPr>
            <a:r>
              <a:rPr lang="en" dirty="0">
                <a:solidFill>
                  <a:schemeClr val="tx1">
                    <a:lumMod val="65000"/>
                    <a:lumOff val="35000"/>
                  </a:schemeClr>
                </a:solidFill>
              </a:rPr>
              <a:t>sú tvorené podstatnými menami, napr: </a:t>
            </a:r>
            <a:r>
              <a:rPr lang="en" i="1" dirty="0">
                <a:solidFill>
                  <a:schemeClr val="tx1">
                    <a:lumMod val="65000"/>
                    <a:lumOff val="35000"/>
                  </a:schemeClr>
                </a:solidFill>
              </a:rPr>
              <a:t>DEFAULT_VOLUME, MIN_HEIGHT, BASIC_PORT_NUMBER</a:t>
            </a:r>
          </a:p>
        </p:txBody>
      </p:sp>
      <p:sp>
        <p:nvSpPr>
          <p:cNvPr id="5" name="Zástupný symbol čísla snímky 4"/>
          <p:cNvSpPr>
            <a:spLocks noGrp="1"/>
          </p:cNvSpPr>
          <p:nvPr>
            <p:ph type="sldNum" sz="quarter" idx="12"/>
          </p:nvPr>
        </p:nvSpPr>
        <p:spPr/>
        <p:txBody>
          <a:bodyPr/>
          <a:lstStyle/>
          <a:p>
            <a:fld id="{7497AAFE-E2E9-4BD8-8F5D-0DCF3CAF0ED9}" type="slidenum">
              <a:rPr lang="sk-SK" smtClean="0"/>
              <a:t>3</a:t>
            </a:fld>
            <a:endParaRPr lang="sk-SK"/>
          </a:p>
        </p:txBody>
      </p:sp>
      <p:sp>
        <p:nvSpPr>
          <p:cNvPr id="4" name="Shape 45"/>
          <p:cNvSpPr txBox="1"/>
          <p:nvPr/>
        </p:nvSpPr>
        <p:spPr>
          <a:xfrm>
            <a:off x="440754" y="333455"/>
            <a:ext cx="8255914" cy="528318"/>
          </a:xfrm>
          <a:prstGeom prst="rect">
            <a:avLst/>
          </a:prstGeom>
          <a:noFill/>
          <a:ln>
            <a:noFill/>
          </a:ln>
        </p:spPr>
        <p:txBody>
          <a:bodyPr lIns="91425" tIns="91425" rIns="91425" bIns="91425" anchor="t" anchorCtr="0">
            <a:noAutofit/>
          </a:bodyPr>
          <a:lstStyle/>
          <a:p>
            <a:pPr lvl="0">
              <a:lnSpc>
                <a:spcPct val="115000"/>
              </a:lnSpc>
              <a:buClr>
                <a:schemeClr val="dk1"/>
              </a:buClr>
              <a:buSzPct val="61111"/>
            </a:pPr>
            <a:r>
              <a:rPr lang="en" sz="2400" b="1" dirty="0">
                <a:solidFill>
                  <a:schemeClr val="tx1">
                    <a:lumMod val="65000"/>
                    <a:lumOff val="35000"/>
                  </a:schemeClr>
                </a:solidFill>
              </a:rPr>
              <a:t>IDENTIFIKÁTORY A KONVENCIE TVORENIA NÁZVOV</a:t>
            </a:r>
          </a:p>
        </p:txBody>
      </p:sp>
    </p:spTree>
    <p:extLst>
      <p:ext uri="{BB962C8B-B14F-4D97-AF65-F5344CB8AC3E}">
        <p14:creationId xmlns:p14="http://schemas.microsoft.com/office/powerpoint/2010/main" val="225126253"/>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p:nvPr/>
        </p:nvSpPr>
        <p:spPr>
          <a:xfrm>
            <a:off x="708442" y="1289318"/>
            <a:ext cx="7720538" cy="3751789"/>
          </a:xfrm>
          <a:prstGeom prst="rect">
            <a:avLst/>
          </a:prstGeom>
          <a:noFill/>
          <a:ln>
            <a:noFill/>
          </a:ln>
        </p:spPr>
        <p:txBody>
          <a:bodyPr lIns="91425" tIns="91425" rIns="91425" bIns="91425" anchor="t" anchorCtr="0">
            <a:noAutofit/>
          </a:bodyPr>
          <a:lstStyle/>
          <a:p>
            <a:pPr marL="457200" lvl="0" indent="-228600" rtl="0">
              <a:lnSpc>
                <a:spcPct val="115000"/>
              </a:lnSpc>
              <a:spcBef>
                <a:spcPts val="1000"/>
              </a:spcBef>
              <a:buClr>
                <a:srgbClr val="434343"/>
              </a:buClr>
              <a:buChar char="●"/>
            </a:pPr>
            <a:r>
              <a:rPr lang="en" dirty="0" smtClean="0">
                <a:solidFill>
                  <a:schemeClr val="tx1">
                    <a:lumMod val="65000"/>
                    <a:lumOff val="35000"/>
                  </a:schemeClr>
                </a:solidFill>
              </a:rPr>
              <a:t>v </a:t>
            </a:r>
            <a:r>
              <a:rPr lang="en" dirty="0">
                <a:solidFill>
                  <a:schemeClr val="tx1">
                    <a:lumMod val="65000"/>
                    <a:lumOff val="35000"/>
                  </a:schemeClr>
                </a:solidFill>
              </a:rPr>
              <a:t>jednom zdrojovom súbore .java môže byť iba jedna public trieda</a:t>
            </a:r>
          </a:p>
          <a:p>
            <a:pPr marL="457200" lvl="0" indent="-228600" rtl="0">
              <a:lnSpc>
                <a:spcPct val="115000"/>
              </a:lnSpc>
              <a:spcBef>
                <a:spcPts val="0"/>
              </a:spcBef>
              <a:buClr>
                <a:srgbClr val="434343"/>
              </a:buClr>
              <a:buChar char="●"/>
            </a:pPr>
            <a:r>
              <a:rPr lang="en" dirty="0">
                <a:solidFill>
                  <a:schemeClr val="tx1">
                    <a:lumMod val="65000"/>
                    <a:lumOff val="35000"/>
                  </a:schemeClr>
                </a:solidFill>
              </a:rPr>
              <a:t>názov public triedy sa musí zhodovať s názvom súboru</a:t>
            </a:r>
          </a:p>
          <a:p>
            <a:pPr marL="457200" lvl="0" indent="-228600" rtl="0">
              <a:lnSpc>
                <a:spcPct val="115000"/>
              </a:lnSpc>
              <a:spcBef>
                <a:spcPts val="0"/>
              </a:spcBef>
              <a:buClr>
                <a:srgbClr val="434343"/>
              </a:buClr>
              <a:buChar char="●"/>
            </a:pPr>
            <a:r>
              <a:rPr lang="en" dirty="0">
                <a:solidFill>
                  <a:schemeClr val="tx1">
                    <a:lumMod val="65000"/>
                    <a:lumOff val="35000"/>
                  </a:schemeClr>
                </a:solidFill>
              </a:rPr>
              <a:t>komentáre sa môžu vyskytovať kdekoľvek v kóde</a:t>
            </a:r>
          </a:p>
          <a:p>
            <a:pPr marL="457200" lvl="0" indent="-228600" rtl="0">
              <a:lnSpc>
                <a:spcPct val="115000"/>
              </a:lnSpc>
              <a:spcBef>
                <a:spcPts val="0"/>
              </a:spcBef>
              <a:buClr>
                <a:srgbClr val="434343"/>
              </a:buClr>
              <a:buChar char="●"/>
            </a:pPr>
            <a:r>
              <a:rPr lang="en" dirty="0">
                <a:solidFill>
                  <a:schemeClr val="tx1">
                    <a:lumMod val="65000"/>
                    <a:lumOff val="35000"/>
                  </a:schemeClr>
                </a:solidFill>
              </a:rPr>
              <a:t>ak je trieda súčasťou balíka (package), potom musí byť deklarácia package v prvom riadku kódu</a:t>
            </a:r>
          </a:p>
          <a:p>
            <a:pPr marL="457200" lvl="0" indent="-228600" rtl="0">
              <a:lnSpc>
                <a:spcPct val="115000"/>
              </a:lnSpc>
              <a:spcBef>
                <a:spcPts val="0"/>
              </a:spcBef>
              <a:buClr>
                <a:srgbClr val="434343"/>
              </a:buClr>
              <a:buChar char="●"/>
            </a:pPr>
            <a:r>
              <a:rPr lang="en" dirty="0">
                <a:solidFill>
                  <a:schemeClr val="tx1">
                    <a:lumMod val="65000"/>
                    <a:lumOff val="35000"/>
                  </a:schemeClr>
                </a:solidFill>
              </a:rPr>
              <a:t>import deklarácie musia byť medzi deklaráciou package a deklaráciou triedy (class). Ak trieda nie je súčasťou balíka, potom import deklarácie musia začať v prvom riadku kódu</a:t>
            </a:r>
          </a:p>
          <a:p>
            <a:pPr marL="457200" lvl="0" indent="-228600" rtl="0">
              <a:lnSpc>
                <a:spcPct val="115000"/>
              </a:lnSpc>
              <a:spcBef>
                <a:spcPts val="0"/>
              </a:spcBef>
              <a:buClr>
                <a:srgbClr val="434343"/>
              </a:buClr>
              <a:buChar char="●"/>
            </a:pPr>
            <a:r>
              <a:rPr lang="en" dirty="0">
                <a:solidFill>
                  <a:schemeClr val="tx1">
                    <a:lumMod val="65000"/>
                    <a:lumOff val="35000"/>
                  </a:schemeClr>
                </a:solidFill>
              </a:rPr>
              <a:t>ak ani import deklarácia nie je potrebná, potom sa musí na prvom riadku kódu nachádzať deklarácia class</a:t>
            </a:r>
          </a:p>
          <a:p>
            <a:pPr marL="457200" lvl="0" indent="-228600" rtl="0">
              <a:lnSpc>
                <a:spcPct val="115000"/>
              </a:lnSpc>
              <a:spcBef>
                <a:spcPts val="0"/>
              </a:spcBef>
              <a:buClr>
                <a:srgbClr val="434343"/>
              </a:buClr>
              <a:buChar char="●"/>
            </a:pPr>
            <a:r>
              <a:rPr lang="en" dirty="0">
                <a:solidFill>
                  <a:schemeClr val="tx1">
                    <a:lumMod val="65000"/>
                    <a:lumOff val="35000"/>
                  </a:schemeClr>
                </a:solidFill>
              </a:rPr>
              <a:t>v jednom zdrojovom súbore môže byť viacero tried, ktoré nie sú public</a:t>
            </a:r>
          </a:p>
          <a:p>
            <a:pPr marL="457200" lvl="0" indent="-228600" rtl="0">
              <a:lnSpc>
                <a:spcPct val="115000"/>
              </a:lnSpc>
              <a:spcBef>
                <a:spcPts val="0"/>
              </a:spcBef>
              <a:buClr>
                <a:srgbClr val="434343"/>
              </a:buClr>
              <a:buChar char="●"/>
            </a:pPr>
            <a:r>
              <a:rPr lang="en" dirty="0">
                <a:solidFill>
                  <a:schemeClr val="tx1">
                    <a:lumMod val="65000"/>
                    <a:lumOff val="35000"/>
                  </a:schemeClr>
                </a:solidFill>
              </a:rPr>
              <a:t>ak zdrojový súbor obsahuje iba triedy, z ktorých ani jedna nie je public, potom môže byť súbor nazvaný aj iným menom, než je nazvaná ľubovoľná z týchto tried</a:t>
            </a:r>
          </a:p>
        </p:txBody>
      </p:sp>
      <p:sp>
        <p:nvSpPr>
          <p:cNvPr id="5" name="Zástupný symbol čísla snímky 4"/>
          <p:cNvSpPr>
            <a:spLocks noGrp="1"/>
          </p:cNvSpPr>
          <p:nvPr>
            <p:ph type="sldNum" sz="quarter" idx="12"/>
          </p:nvPr>
        </p:nvSpPr>
        <p:spPr/>
        <p:txBody>
          <a:bodyPr/>
          <a:lstStyle/>
          <a:p>
            <a:fld id="{7497AAFE-E2E9-4BD8-8F5D-0DCF3CAF0ED9}" type="slidenum">
              <a:rPr lang="sk-SK" smtClean="0"/>
              <a:t>4</a:t>
            </a:fld>
            <a:endParaRPr lang="sk-SK"/>
          </a:p>
        </p:txBody>
      </p:sp>
      <p:sp>
        <p:nvSpPr>
          <p:cNvPr id="4" name="Shape 45"/>
          <p:cNvSpPr txBox="1"/>
          <p:nvPr/>
        </p:nvSpPr>
        <p:spPr>
          <a:xfrm>
            <a:off x="440754" y="333455"/>
            <a:ext cx="8255914" cy="528318"/>
          </a:xfrm>
          <a:prstGeom prst="rect">
            <a:avLst/>
          </a:prstGeom>
          <a:noFill/>
          <a:ln>
            <a:noFill/>
          </a:ln>
        </p:spPr>
        <p:txBody>
          <a:bodyPr lIns="91425" tIns="91425" rIns="91425" bIns="91425" anchor="t" anchorCtr="0">
            <a:noAutofit/>
          </a:bodyPr>
          <a:lstStyle/>
          <a:p>
            <a:pPr lvl="0" algn="ctr">
              <a:lnSpc>
                <a:spcPct val="115000"/>
              </a:lnSpc>
              <a:buClr>
                <a:schemeClr val="dk1"/>
              </a:buClr>
              <a:buSzPct val="61111"/>
            </a:pPr>
            <a:r>
              <a:rPr lang="en" sz="2400" b="1" dirty="0">
                <a:solidFill>
                  <a:schemeClr val="tx1">
                    <a:lumMod val="65000"/>
                    <a:lumOff val="35000"/>
                  </a:schemeClr>
                </a:solidFill>
              </a:rPr>
              <a:t>PRAVIDLÁ PRE ZDROJOVÉ SÚBORY</a:t>
            </a:r>
          </a:p>
        </p:txBody>
      </p:sp>
    </p:spTree>
    <p:extLst>
      <p:ext uri="{BB962C8B-B14F-4D97-AF65-F5344CB8AC3E}">
        <p14:creationId xmlns:p14="http://schemas.microsoft.com/office/powerpoint/2010/main" val="1042672508"/>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grpSp>
        <p:nvGrpSpPr>
          <p:cNvPr id="2" name="Skupina 1"/>
          <p:cNvGrpSpPr/>
          <p:nvPr/>
        </p:nvGrpSpPr>
        <p:grpSpPr>
          <a:xfrm>
            <a:off x="1036388" y="528481"/>
            <a:ext cx="6640624" cy="4170600"/>
            <a:chOff x="2503375" y="804775"/>
            <a:chExt cx="6640624" cy="4170600"/>
          </a:xfrm>
        </p:grpSpPr>
        <p:sp>
          <p:nvSpPr>
            <p:cNvPr id="48" name="Shape 48"/>
            <p:cNvSpPr/>
            <p:nvPr/>
          </p:nvSpPr>
          <p:spPr>
            <a:xfrm>
              <a:off x="6756300" y="4343000"/>
              <a:ext cx="2387699" cy="504900"/>
            </a:xfrm>
            <a:prstGeom prst="wedgeRectCallout">
              <a:avLst>
                <a:gd name="adj1" fmla="val -125615"/>
                <a:gd name="adj2" fmla="val -219578"/>
              </a:avLst>
            </a:prstGeom>
            <a:solidFill>
              <a:srgbClr val="B6D7A8"/>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None/>
              </a:pPr>
              <a:r>
                <a:rPr lang="en" sz="1200" b="1">
                  <a:solidFill>
                    <a:schemeClr val="tx1">
                      <a:lumMod val="65000"/>
                      <a:lumOff val="35000"/>
                    </a:schemeClr>
                  </a:solidFill>
                </a:rPr>
                <a:t>v jednom súbore .java nanajvýš jedna public trieda</a:t>
              </a:r>
            </a:p>
          </p:txBody>
        </p:sp>
        <p:sp>
          <p:nvSpPr>
            <p:cNvPr id="49" name="Shape 49"/>
            <p:cNvSpPr/>
            <p:nvPr/>
          </p:nvSpPr>
          <p:spPr>
            <a:xfrm>
              <a:off x="6756300" y="1472325"/>
              <a:ext cx="2387699" cy="504900"/>
            </a:xfrm>
            <a:prstGeom prst="wedgeRectCallout">
              <a:avLst>
                <a:gd name="adj1" fmla="val -64684"/>
                <a:gd name="adj2" fmla="val -45831"/>
              </a:avLst>
            </a:prstGeom>
            <a:solidFill>
              <a:srgbClr val="B6D7A8"/>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a:spcBef>
                  <a:spcPts val="0"/>
                </a:spcBef>
                <a:buNone/>
              </a:pPr>
              <a:r>
                <a:rPr lang="en" sz="1200" b="1">
                  <a:solidFill>
                    <a:schemeClr val="tx1">
                      <a:lumMod val="65000"/>
                      <a:lumOff val="35000"/>
                    </a:schemeClr>
                  </a:solidFill>
                </a:rPr>
                <a:t>komentár môže byť hocikde v súbore, aj pred package</a:t>
              </a:r>
            </a:p>
          </p:txBody>
        </p:sp>
        <p:sp>
          <p:nvSpPr>
            <p:cNvPr id="50" name="Shape 50"/>
            <p:cNvSpPr/>
            <p:nvPr/>
          </p:nvSpPr>
          <p:spPr>
            <a:xfrm>
              <a:off x="6756300" y="3168400"/>
              <a:ext cx="2387699" cy="504900"/>
            </a:xfrm>
            <a:prstGeom prst="wedgeRectCallout">
              <a:avLst>
                <a:gd name="adj1" fmla="val -132910"/>
                <a:gd name="adj2" fmla="val -229120"/>
              </a:avLst>
            </a:prstGeom>
            <a:solidFill>
              <a:srgbClr val="B6D7A8"/>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200" b="1">
                  <a:solidFill>
                    <a:schemeClr val="tx1">
                      <a:lumMod val="65000"/>
                      <a:lumOff val="35000"/>
                    </a:schemeClr>
                  </a:solidFill>
                </a:rPr>
                <a:t>import deklarácia vždy medzi package a class</a:t>
              </a:r>
            </a:p>
          </p:txBody>
        </p:sp>
        <p:sp>
          <p:nvSpPr>
            <p:cNvPr id="51" name="Shape 51"/>
            <p:cNvSpPr txBox="1"/>
            <p:nvPr/>
          </p:nvSpPr>
          <p:spPr>
            <a:xfrm>
              <a:off x="2503375" y="804775"/>
              <a:ext cx="6450000" cy="4170600"/>
            </a:xfrm>
            <a:prstGeom prst="rect">
              <a:avLst/>
            </a:prstGeom>
            <a:noFill/>
            <a:ln>
              <a:noFill/>
            </a:ln>
          </p:spPr>
          <p:txBody>
            <a:bodyPr lIns="91425" tIns="91425" rIns="91425" bIns="91425" anchor="t" anchorCtr="0">
              <a:noAutofit/>
            </a:bodyPr>
            <a:lstStyle/>
            <a:p>
              <a:pPr marL="457200" lvl="0" indent="-228600" rtl="0">
                <a:lnSpc>
                  <a:spcPct val="115000"/>
                </a:lnSpc>
                <a:spcBef>
                  <a:spcPts val="0"/>
                </a:spcBef>
                <a:buClr>
                  <a:srgbClr val="434343"/>
                </a:buClr>
                <a:buNone/>
              </a:pPr>
              <a:r>
                <a:rPr lang="en" sz="1100" dirty="0">
                  <a:solidFill>
                    <a:schemeClr val="tx1">
                      <a:lumMod val="65000"/>
                      <a:lumOff val="35000"/>
                    </a:schemeClr>
                  </a:solidFill>
                  <a:latin typeface="Consolas"/>
                  <a:ea typeface="Consolas"/>
                  <a:cs typeface="Consolas"/>
                  <a:sym typeface="Consolas"/>
                </a:rPr>
                <a:t>// komentár sa môže nachádzať aj na prvom riadku. Toto je jednoduchý</a:t>
              </a:r>
            </a:p>
            <a:p>
              <a:pPr marL="457200" lvl="0" indent="-228600" rtl="0">
                <a:lnSpc>
                  <a:spcPct val="115000"/>
                </a:lnSpc>
                <a:spcBef>
                  <a:spcPts val="0"/>
                </a:spcBef>
                <a:buClr>
                  <a:srgbClr val="434343"/>
                </a:buClr>
                <a:buNone/>
              </a:pPr>
              <a:r>
                <a:rPr lang="en" sz="1100" dirty="0">
                  <a:solidFill>
                    <a:schemeClr val="tx1">
                      <a:lumMod val="65000"/>
                      <a:lumOff val="35000"/>
                    </a:schemeClr>
                  </a:solidFill>
                  <a:latin typeface="Consolas"/>
                  <a:ea typeface="Consolas"/>
                  <a:cs typeface="Consolas"/>
                  <a:sym typeface="Consolas"/>
                </a:rPr>
                <a:t>// jednoriadkový komentár, uvádza sa dvojitým lomítkom</a:t>
              </a:r>
            </a:p>
            <a:p>
              <a:pPr marL="457200" lvl="0" indent="-228600" rtl="0">
                <a:lnSpc>
                  <a:spcPct val="115000"/>
                </a:lnSpc>
                <a:spcBef>
                  <a:spcPts val="0"/>
                </a:spcBef>
                <a:buClr>
                  <a:srgbClr val="434343"/>
                </a:buClr>
                <a:buNone/>
              </a:pPr>
              <a:r>
                <a:rPr lang="en" sz="1100" dirty="0">
                  <a:solidFill>
                    <a:schemeClr val="tx1">
                      <a:lumMod val="65000"/>
                      <a:lumOff val="35000"/>
                    </a:schemeClr>
                  </a:solidFill>
                  <a:latin typeface="Consolas"/>
                  <a:ea typeface="Consolas"/>
                  <a:cs typeface="Consolas"/>
                  <a:sym typeface="Consolas"/>
                </a:rPr>
                <a:t>// používa sa kdekoľvek v texte pre vysvetlenie časti kódu</a:t>
              </a:r>
            </a:p>
            <a:p>
              <a:pPr marL="457200" lvl="0" indent="-228600" rtl="0">
                <a:lnSpc>
                  <a:spcPct val="115000"/>
                </a:lnSpc>
                <a:spcBef>
                  <a:spcPts val="0"/>
                </a:spcBef>
                <a:buClr>
                  <a:srgbClr val="434343"/>
                </a:buClr>
                <a:buNone/>
              </a:pPr>
              <a:endParaRPr sz="1100" dirty="0">
                <a:solidFill>
                  <a:schemeClr val="tx1">
                    <a:lumMod val="65000"/>
                    <a:lumOff val="35000"/>
                  </a:schemeClr>
                </a:solidFill>
                <a:latin typeface="Consolas"/>
                <a:ea typeface="Consolas"/>
                <a:cs typeface="Consolas"/>
                <a:sym typeface="Consolas"/>
              </a:endParaRPr>
            </a:p>
            <a:p>
              <a:pPr marL="457200" lvl="0" indent="-228600" rtl="0">
                <a:lnSpc>
                  <a:spcPct val="115000"/>
                </a:lnSpc>
                <a:spcBef>
                  <a:spcPts val="0"/>
                </a:spcBef>
                <a:buClr>
                  <a:srgbClr val="434343"/>
                </a:buClr>
                <a:buNone/>
              </a:pPr>
              <a:r>
                <a:rPr lang="en" sz="1100" dirty="0">
                  <a:solidFill>
                    <a:schemeClr val="tx1">
                      <a:lumMod val="65000"/>
                      <a:lumOff val="35000"/>
                    </a:schemeClr>
                  </a:solidFill>
                  <a:latin typeface="Consolas"/>
                  <a:ea typeface="Consolas"/>
                  <a:cs typeface="Consolas"/>
                  <a:sym typeface="Consolas"/>
                </a:rPr>
                <a:t>package eu.javaschool.course.examples;</a:t>
              </a:r>
            </a:p>
            <a:p>
              <a:pPr marL="457200" lvl="0" indent="-228600" rtl="0">
                <a:lnSpc>
                  <a:spcPct val="115000"/>
                </a:lnSpc>
                <a:spcBef>
                  <a:spcPts val="0"/>
                </a:spcBef>
                <a:buClr>
                  <a:srgbClr val="434343"/>
                </a:buClr>
                <a:buNone/>
              </a:pPr>
              <a:endParaRPr sz="1100" dirty="0">
                <a:solidFill>
                  <a:schemeClr val="tx1">
                    <a:lumMod val="65000"/>
                    <a:lumOff val="35000"/>
                  </a:schemeClr>
                </a:solidFill>
                <a:latin typeface="Consolas"/>
                <a:ea typeface="Consolas"/>
                <a:cs typeface="Consolas"/>
                <a:sym typeface="Consolas"/>
              </a:endParaRPr>
            </a:p>
            <a:p>
              <a:pPr marL="457200" lvl="0" indent="-228600" rtl="0">
                <a:lnSpc>
                  <a:spcPct val="115000"/>
                </a:lnSpc>
                <a:spcBef>
                  <a:spcPts val="0"/>
                </a:spcBef>
                <a:buClr>
                  <a:srgbClr val="434343"/>
                </a:buClr>
                <a:buNone/>
              </a:pPr>
              <a:r>
                <a:rPr lang="en" sz="1100" dirty="0">
                  <a:solidFill>
                    <a:schemeClr val="tx1">
                      <a:lumMod val="65000"/>
                      <a:lumOff val="35000"/>
                    </a:schemeClr>
                  </a:solidFill>
                  <a:latin typeface="Consolas"/>
                  <a:ea typeface="Consolas"/>
                  <a:cs typeface="Consolas"/>
                  <a:sym typeface="Consolas"/>
                </a:rPr>
                <a:t>import java.io.IOException;</a:t>
              </a:r>
            </a:p>
            <a:p>
              <a:pPr marL="457200" lvl="0" indent="-228600" rtl="0">
                <a:lnSpc>
                  <a:spcPct val="115000"/>
                </a:lnSpc>
                <a:spcBef>
                  <a:spcPts val="0"/>
                </a:spcBef>
                <a:buClr>
                  <a:srgbClr val="434343"/>
                </a:buClr>
                <a:buNone/>
              </a:pPr>
              <a:endParaRPr sz="1100" dirty="0">
                <a:solidFill>
                  <a:schemeClr val="tx1">
                    <a:lumMod val="65000"/>
                    <a:lumOff val="35000"/>
                  </a:schemeClr>
                </a:solidFill>
                <a:latin typeface="Consolas"/>
                <a:ea typeface="Consolas"/>
                <a:cs typeface="Consolas"/>
                <a:sym typeface="Consolas"/>
              </a:endParaRPr>
            </a:p>
            <a:p>
              <a:pPr marL="457200" lvl="0" indent="-228600" rtl="0">
                <a:lnSpc>
                  <a:spcPct val="115000"/>
                </a:lnSpc>
                <a:spcBef>
                  <a:spcPts val="0"/>
                </a:spcBef>
                <a:buClr>
                  <a:srgbClr val="434343"/>
                </a:buClr>
                <a:buNone/>
              </a:pPr>
              <a:r>
                <a:rPr lang="en" sz="1100" dirty="0">
                  <a:solidFill>
                    <a:schemeClr val="tx1">
                      <a:lumMod val="65000"/>
                      <a:lumOff val="35000"/>
                    </a:schemeClr>
                  </a:solidFill>
                  <a:latin typeface="Consolas"/>
                  <a:ea typeface="Consolas"/>
                  <a:cs typeface="Consolas"/>
                  <a:sym typeface="Consolas"/>
                </a:rPr>
                <a:t>/*</a:t>
              </a:r>
            </a:p>
            <a:p>
              <a:pPr marL="457200" lvl="0" indent="-228600" rtl="0">
                <a:lnSpc>
                  <a:spcPct val="115000"/>
                </a:lnSpc>
                <a:spcBef>
                  <a:spcPts val="0"/>
                </a:spcBef>
                <a:buClr>
                  <a:srgbClr val="434343"/>
                </a:buClr>
                <a:buNone/>
              </a:pPr>
              <a:r>
                <a:rPr lang="en" sz="1100" dirty="0">
                  <a:solidFill>
                    <a:schemeClr val="tx1">
                      <a:lumMod val="65000"/>
                      <a:lumOff val="35000"/>
                    </a:schemeClr>
                  </a:solidFill>
                  <a:latin typeface="Consolas"/>
                  <a:ea typeface="Consolas"/>
                  <a:cs typeface="Consolas"/>
                  <a:sym typeface="Consolas"/>
                </a:rPr>
                <a:t> * toto je viacriadkový komentár, výhodou oproti jednoduchému komentáru </a:t>
              </a:r>
            </a:p>
            <a:p>
              <a:pPr marL="457200" lvl="0" indent="-228600" rtl="0">
                <a:lnSpc>
                  <a:spcPct val="115000"/>
                </a:lnSpc>
                <a:spcBef>
                  <a:spcPts val="0"/>
                </a:spcBef>
                <a:buClr>
                  <a:srgbClr val="434343"/>
                </a:buClr>
                <a:buNone/>
              </a:pPr>
              <a:r>
                <a:rPr lang="en" sz="1100" dirty="0">
                  <a:solidFill>
                    <a:schemeClr val="tx1">
                      <a:lumMod val="65000"/>
                      <a:lumOff val="35000"/>
                    </a:schemeClr>
                  </a:solidFill>
                  <a:latin typeface="Consolas"/>
                  <a:ea typeface="Consolas"/>
                  <a:cs typeface="Consolas"/>
                  <a:sym typeface="Consolas"/>
                </a:rPr>
                <a:t> * je, že vývojové prostredie automaticky dopĺňa uvodzujúcu hviezdičku</a:t>
              </a:r>
            </a:p>
            <a:p>
              <a:pPr marL="457200" lvl="0" indent="-228600" rtl="0">
                <a:lnSpc>
                  <a:spcPct val="115000"/>
                </a:lnSpc>
                <a:spcBef>
                  <a:spcPts val="0"/>
                </a:spcBef>
                <a:buClr>
                  <a:srgbClr val="434343"/>
                </a:buClr>
                <a:buNone/>
              </a:pPr>
              <a:r>
                <a:rPr lang="en" sz="1100" dirty="0">
                  <a:solidFill>
                    <a:schemeClr val="tx1">
                      <a:lumMod val="65000"/>
                      <a:lumOff val="35000"/>
                    </a:schemeClr>
                  </a:solidFill>
                  <a:latin typeface="Consolas"/>
                  <a:ea typeface="Consolas"/>
                  <a:cs typeface="Consolas"/>
                  <a:sym typeface="Consolas"/>
                </a:rPr>
                <a:t> * na každom novom riadku po odriadkovaní</a:t>
              </a:r>
            </a:p>
            <a:p>
              <a:pPr marL="457200" lvl="0" indent="-228600" rtl="0">
                <a:lnSpc>
                  <a:spcPct val="115000"/>
                </a:lnSpc>
                <a:spcBef>
                  <a:spcPts val="0"/>
                </a:spcBef>
                <a:buClr>
                  <a:srgbClr val="434343"/>
                </a:buClr>
                <a:buNone/>
              </a:pPr>
              <a:r>
                <a:rPr lang="en" sz="1100" dirty="0">
                  <a:solidFill>
                    <a:schemeClr val="tx1">
                      <a:lumMod val="65000"/>
                      <a:lumOff val="35000"/>
                    </a:schemeClr>
                  </a:solidFill>
                  <a:latin typeface="Consolas"/>
                  <a:ea typeface="Consolas"/>
                  <a:cs typeface="Consolas"/>
                  <a:sym typeface="Consolas"/>
                </a:rPr>
                <a:t> */</a:t>
              </a:r>
            </a:p>
            <a:p>
              <a:pPr marL="457200" lvl="0" indent="-228600" rtl="0">
                <a:lnSpc>
                  <a:spcPct val="115000"/>
                </a:lnSpc>
                <a:spcBef>
                  <a:spcPts val="0"/>
                </a:spcBef>
                <a:buClr>
                  <a:srgbClr val="434343"/>
                </a:buClr>
                <a:buNone/>
              </a:pPr>
              <a:r>
                <a:rPr lang="en" sz="1100" dirty="0">
                  <a:solidFill>
                    <a:schemeClr val="tx1">
                      <a:lumMod val="65000"/>
                      <a:lumOff val="35000"/>
                    </a:schemeClr>
                  </a:solidFill>
                  <a:latin typeface="Consolas"/>
                  <a:ea typeface="Consolas"/>
                  <a:cs typeface="Consolas"/>
                  <a:sym typeface="Consolas"/>
                </a:rPr>
                <a:t>public class XMLFieldUtil {</a:t>
              </a:r>
            </a:p>
            <a:p>
              <a:pPr marL="457200" lvl="0" indent="-228600" rtl="0">
                <a:lnSpc>
                  <a:spcPct val="115000"/>
                </a:lnSpc>
                <a:spcBef>
                  <a:spcPts val="0"/>
                </a:spcBef>
                <a:buClr>
                  <a:srgbClr val="434343"/>
                </a:buClr>
                <a:buNone/>
              </a:pPr>
              <a:r>
                <a:rPr lang="en" sz="1100" dirty="0">
                  <a:solidFill>
                    <a:schemeClr val="tx1">
                      <a:lumMod val="65000"/>
                      <a:lumOff val="35000"/>
                    </a:schemeClr>
                  </a:solidFill>
                  <a:latin typeface="Consolas"/>
                  <a:ea typeface="Consolas"/>
                  <a:cs typeface="Consolas"/>
                  <a:sym typeface="Consolas"/>
                </a:rPr>
                <a:t>	private String fileName;</a:t>
              </a:r>
            </a:p>
            <a:p>
              <a:pPr marL="457200" lvl="0" indent="-228600" rtl="0">
                <a:lnSpc>
                  <a:spcPct val="115000"/>
                </a:lnSpc>
                <a:spcBef>
                  <a:spcPts val="0"/>
                </a:spcBef>
                <a:buClr>
                  <a:srgbClr val="434343"/>
                </a:buClr>
                <a:buNone/>
              </a:pPr>
              <a:endParaRPr sz="1100" dirty="0">
                <a:solidFill>
                  <a:schemeClr val="tx1">
                    <a:lumMod val="65000"/>
                    <a:lumOff val="35000"/>
                  </a:schemeClr>
                </a:solidFill>
                <a:latin typeface="Consolas"/>
                <a:ea typeface="Consolas"/>
                <a:cs typeface="Consolas"/>
                <a:sym typeface="Consolas"/>
              </a:endParaRPr>
            </a:p>
            <a:p>
              <a:pPr marL="457200" lvl="0" indent="-228600" rtl="0">
                <a:lnSpc>
                  <a:spcPct val="115000"/>
                </a:lnSpc>
                <a:spcBef>
                  <a:spcPts val="0"/>
                </a:spcBef>
                <a:buClr>
                  <a:srgbClr val="434343"/>
                </a:buClr>
                <a:buNone/>
              </a:pPr>
              <a:r>
                <a:rPr lang="en" sz="1100" dirty="0">
                  <a:solidFill>
                    <a:schemeClr val="tx1">
                      <a:lumMod val="65000"/>
                      <a:lumOff val="35000"/>
                    </a:schemeClr>
                  </a:solidFill>
                  <a:latin typeface="Consolas"/>
                  <a:ea typeface="Consolas"/>
                  <a:cs typeface="Consolas"/>
                  <a:sym typeface="Consolas"/>
                </a:rPr>
                <a:t>	public XMLFieldUtil(String fileName) throws IOException {</a:t>
              </a:r>
            </a:p>
            <a:p>
              <a:pPr marL="457200" lvl="0" indent="-228600" rtl="0">
                <a:lnSpc>
                  <a:spcPct val="115000"/>
                </a:lnSpc>
                <a:spcBef>
                  <a:spcPts val="0"/>
                </a:spcBef>
                <a:buClr>
                  <a:srgbClr val="434343"/>
                </a:buClr>
                <a:buNone/>
              </a:pPr>
              <a:r>
                <a:rPr lang="en" sz="1100" dirty="0">
                  <a:solidFill>
                    <a:schemeClr val="tx1">
                      <a:lumMod val="65000"/>
                      <a:lumOff val="35000"/>
                    </a:schemeClr>
                  </a:solidFill>
                  <a:latin typeface="Consolas"/>
                  <a:ea typeface="Consolas"/>
                  <a:cs typeface="Consolas"/>
                  <a:sym typeface="Consolas"/>
                </a:rPr>
                <a:t>		this.fileName = fileName;</a:t>
              </a:r>
            </a:p>
            <a:p>
              <a:pPr marL="457200" lvl="0" indent="-228600" rtl="0">
                <a:lnSpc>
                  <a:spcPct val="115000"/>
                </a:lnSpc>
                <a:spcBef>
                  <a:spcPts val="0"/>
                </a:spcBef>
                <a:buClr>
                  <a:srgbClr val="434343"/>
                </a:buClr>
                <a:buNone/>
              </a:pPr>
              <a:r>
                <a:rPr lang="en" sz="1100" dirty="0">
                  <a:solidFill>
                    <a:schemeClr val="tx1">
                      <a:lumMod val="65000"/>
                      <a:lumOff val="35000"/>
                    </a:schemeClr>
                  </a:solidFill>
                  <a:latin typeface="Consolas"/>
                  <a:ea typeface="Consolas"/>
                  <a:cs typeface="Consolas"/>
                  <a:sym typeface="Consolas"/>
                </a:rPr>
                <a:t>	}</a:t>
              </a:r>
            </a:p>
            <a:p>
              <a:pPr marL="457200" lvl="0" indent="-228600" rtl="0">
                <a:lnSpc>
                  <a:spcPct val="115000"/>
                </a:lnSpc>
                <a:spcBef>
                  <a:spcPts val="0"/>
                </a:spcBef>
                <a:buClr>
                  <a:srgbClr val="434343"/>
                </a:buClr>
                <a:buNone/>
              </a:pPr>
              <a:r>
                <a:rPr lang="en" sz="1100" dirty="0">
                  <a:solidFill>
                    <a:schemeClr val="tx1">
                      <a:lumMod val="65000"/>
                      <a:lumOff val="35000"/>
                    </a:schemeClr>
                  </a:solidFill>
                  <a:latin typeface="Consolas"/>
                  <a:ea typeface="Consolas"/>
                  <a:cs typeface="Consolas"/>
                  <a:sym typeface="Consolas"/>
                </a:rPr>
                <a:t>}</a:t>
              </a:r>
            </a:p>
          </p:txBody>
        </p:sp>
        <p:sp>
          <p:nvSpPr>
            <p:cNvPr id="52" name="Shape 52"/>
            <p:cNvSpPr/>
            <p:nvPr/>
          </p:nvSpPr>
          <p:spPr>
            <a:xfrm>
              <a:off x="6756300" y="2081775"/>
              <a:ext cx="2387699" cy="504900"/>
            </a:xfrm>
            <a:prstGeom prst="wedgeRectCallout">
              <a:avLst>
                <a:gd name="adj1" fmla="val -101247"/>
                <a:gd name="adj2" fmla="val -77976"/>
              </a:avLst>
            </a:prstGeom>
            <a:solidFill>
              <a:srgbClr val="B6D7A8"/>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91666"/>
                <a:buFont typeface="Arial"/>
                <a:buNone/>
              </a:pPr>
              <a:r>
                <a:rPr lang="en" sz="1200" b="1">
                  <a:solidFill>
                    <a:schemeClr val="tx1">
                      <a:lumMod val="65000"/>
                      <a:lumOff val="35000"/>
                    </a:schemeClr>
                  </a:solidFill>
                </a:rPr>
                <a:t>package deklarácia vždy ako prvá v súbore .java</a:t>
              </a:r>
            </a:p>
          </p:txBody>
        </p:sp>
      </p:grpSp>
      <p:sp>
        <p:nvSpPr>
          <p:cNvPr id="5" name="Zástupný symbol čísla snímky 4"/>
          <p:cNvSpPr>
            <a:spLocks noGrp="1"/>
          </p:cNvSpPr>
          <p:nvPr>
            <p:ph type="sldNum" sz="quarter" idx="12"/>
          </p:nvPr>
        </p:nvSpPr>
        <p:spPr/>
        <p:txBody>
          <a:bodyPr/>
          <a:lstStyle/>
          <a:p>
            <a:fld id="{7497AAFE-E2E9-4BD8-8F5D-0DCF3CAF0ED9}" type="slidenum">
              <a:rPr lang="sk-SK" smtClean="0"/>
              <a:t>5</a:t>
            </a:fld>
            <a:endParaRPr lang="sk-SK"/>
          </a:p>
        </p:txBody>
      </p:sp>
    </p:spTree>
    <p:extLst>
      <p:ext uri="{BB962C8B-B14F-4D97-AF65-F5344CB8AC3E}">
        <p14:creationId xmlns:p14="http://schemas.microsoft.com/office/powerpoint/2010/main" val="294008566"/>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p:nvPr/>
        </p:nvSpPr>
        <p:spPr>
          <a:xfrm>
            <a:off x="5657701" y="2904495"/>
            <a:ext cx="2387699" cy="677699"/>
          </a:xfrm>
          <a:prstGeom prst="wedgeRectCallout">
            <a:avLst>
              <a:gd name="adj1" fmla="val -197745"/>
              <a:gd name="adj2" fmla="val 173966"/>
            </a:avLst>
          </a:prstGeom>
          <a:solidFill>
            <a:srgbClr val="B6D7A8"/>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None/>
            </a:pPr>
            <a:r>
              <a:rPr lang="en" sz="1200" b="1">
                <a:solidFill>
                  <a:srgbClr val="990000"/>
                </a:solidFill>
              </a:rPr>
              <a:t>druhá a každá ďalšia trieda v jednom súbore nesmie mať prístupový modifikátor</a:t>
            </a:r>
          </a:p>
        </p:txBody>
      </p:sp>
      <p:sp>
        <p:nvSpPr>
          <p:cNvPr id="59" name="Shape 59"/>
          <p:cNvSpPr txBox="1"/>
          <p:nvPr/>
        </p:nvSpPr>
        <p:spPr>
          <a:xfrm>
            <a:off x="842036" y="920977"/>
            <a:ext cx="6992859" cy="4170717"/>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SzPct val="110000"/>
              <a:buFont typeface="Arial"/>
              <a:buNone/>
            </a:pPr>
            <a:r>
              <a:rPr lang="en" sz="1000" dirty="0" smtClean="0">
                <a:solidFill>
                  <a:srgbClr val="434343"/>
                </a:solidFill>
                <a:latin typeface="Consolas"/>
                <a:ea typeface="Consolas"/>
                <a:cs typeface="Consolas"/>
                <a:sym typeface="Consolas"/>
              </a:rPr>
              <a:t>public </a:t>
            </a:r>
            <a:r>
              <a:rPr lang="en" sz="1000" dirty="0">
                <a:solidFill>
                  <a:srgbClr val="434343"/>
                </a:solidFill>
                <a:latin typeface="Consolas"/>
                <a:ea typeface="Consolas"/>
                <a:cs typeface="Consolas"/>
                <a:sym typeface="Consolas"/>
              </a:rPr>
              <a:t>class Furniture {</a:t>
            </a:r>
          </a:p>
          <a:p>
            <a:pPr lvl="0" rtl="0">
              <a:lnSpc>
                <a:spcPct val="115000"/>
              </a:lnSpc>
              <a:spcBef>
                <a:spcPts val="0"/>
              </a:spcBef>
              <a:buClr>
                <a:schemeClr val="dk1"/>
              </a:buClr>
              <a:buSzPct val="110000"/>
              <a:buFont typeface="Arial"/>
              <a:buNone/>
            </a:pPr>
            <a:r>
              <a:rPr lang="en" sz="1000" dirty="0">
                <a:solidFill>
                  <a:srgbClr val="434343"/>
                </a:solidFill>
                <a:latin typeface="Consolas"/>
                <a:ea typeface="Consolas"/>
                <a:cs typeface="Consolas"/>
                <a:sym typeface="Consolas"/>
              </a:rPr>
              <a:t>	private Dimension dimension;</a:t>
            </a:r>
          </a:p>
          <a:p>
            <a:pPr lvl="0" rtl="0">
              <a:lnSpc>
                <a:spcPct val="115000"/>
              </a:lnSpc>
              <a:spcBef>
                <a:spcPts val="0"/>
              </a:spcBef>
              <a:buClr>
                <a:schemeClr val="dk1"/>
              </a:buClr>
              <a:buSzPct val="110000"/>
              <a:buFont typeface="Arial"/>
              <a:buNone/>
            </a:pPr>
            <a:r>
              <a:rPr lang="en" sz="1000" dirty="0">
                <a:solidFill>
                  <a:srgbClr val="434343"/>
                </a:solidFill>
                <a:latin typeface="Consolas"/>
                <a:ea typeface="Consolas"/>
                <a:cs typeface="Consolas"/>
                <a:sym typeface="Consolas"/>
              </a:rPr>
              <a:t>	public Furniture(int width, int height) {</a:t>
            </a:r>
          </a:p>
          <a:p>
            <a:pPr lvl="0" rtl="0">
              <a:lnSpc>
                <a:spcPct val="115000"/>
              </a:lnSpc>
              <a:spcBef>
                <a:spcPts val="0"/>
              </a:spcBef>
              <a:buClr>
                <a:schemeClr val="dk1"/>
              </a:buClr>
              <a:buSzPct val="110000"/>
              <a:buFont typeface="Arial"/>
              <a:buNone/>
            </a:pPr>
            <a:r>
              <a:rPr lang="en" sz="1000" dirty="0">
                <a:solidFill>
                  <a:srgbClr val="434343"/>
                </a:solidFill>
                <a:latin typeface="Consolas"/>
                <a:ea typeface="Consolas"/>
                <a:cs typeface="Consolas"/>
                <a:sym typeface="Consolas"/>
              </a:rPr>
              <a:t>		this.dimension.width = width;</a:t>
            </a:r>
          </a:p>
          <a:p>
            <a:pPr lvl="0" rtl="0">
              <a:lnSpc>
                <a:spcPct val="115000"/>
              </a:lnSpc>
              <a:spcBef>
                <a:spcPts val="0"/>
              </a:spcBef>
              <a:buClr>
                <a:schemeClr val="dk1"/>
              </a:buClr>
              <a:buSzPct val="110000"/>
              <a:buFont typeface="Arial"/>
              <a:buNone/>
            </a:pPr>
            <a:r>
              <a:rPr lang="en" sz="1000" dirty="0">
                <a:solidFill>
                  <a:srgbClr val="434343"/>
                </a:solidFill>
                <a:latin typeface="Consolas"/>
                <a:ea typeface="Consolas"/>
                <a:cs typeface="Consolas"/>
                <a:sym typeface="Consolas"/>
              </a:rPr>
              <a:t>		this.dimension.height = height;</a:t>
            </a:r>
          </a:p>
          <a:p>
            <a:pPr lvl="0" rtl="0">
              <a:lnSpc>
                <a:spcPct val="115000"/>
              </a:lnSpc>
              <a:spcBef>
                <a:spcPts val="0"/>
              </a:spcBef>
              <a:buClr>
                <a:schemeClr val="dk1"/>
              </a:buClr>
              <a:buSzPct val="110000"/>
              <a:buFont typeface="Arial"/>
              <a:buNone/>
            </a:pPr>
            <a:r>
              <a:rPr lang="en" sz="1000" dirty="0">
                <a:solidFill>
                  <a:srgbClr val="434343"/>
                </a:solidFill>
                <a:latin typeface="Consolas"/>
                <a:ea typeface="Consolas"/>
                <a:cs typeface="Consolas"/>
                <a:sym typeface="Consolas"/>
              </a:rPr>
              <a:t>	}</a:t>
            </a:r>
          </a:p>
          <a:p>
            <a:pPr lvl="0" rtl="0">
              <a:lnSpc>
                <a:spcPct val="115000"/>
              </a:lnSpc>
              <a:spcBef>
                <a:spcPts val="0"/>
              </a:spcBef>
              <a:buClr>
                <a:schemeClr val="dk1"/>
              </a:buClr>
              <a:buSzPct val="110000"/>
              <a:buFont typeface="Arial"/>
              <a:buNone/>
            </a:pPr>
            <a:r>
              <a:rPr lang="en" sz="1000" dirty="0">
                <a:solidFill>
                  <a:srgbClr val="434343"/>
                </a:solidFill>
                <a:latin typeface="Consolas"/>
                <a:ea typeface="Consolas"/>
                <a:cs typeface="Consolas"/>
                <a:sym typeface="Consolas"/>
              </a:rPr>
              <a:t>	public int getWidth() {</a:t>
            </a:r>
          </a:p>
          <a:p>
            <a:pPr lvl="0" rtl="0">
              <a:lnSpc>
                <a:spcPct val="115000"/>
              </a:lnSpc>
              <a:spcBef>
                <a:spcPts val="0"/>
              </a:spcBef>
              <a:buClr>
                <a:schemeClr val="dk1"/>
              </a:buClr>
              <a:buSzPct val="110000"/>
              <a:buFont typeface="Arial"/>
              <a:buNone/>
            </a:pPr>
            <a:r>
              <a:rPr lang="en" sz="1000" dirty="0">
                <a:solidFill>
                  <a:srgbClr val="434343"/>
                </a:solidFill>
                <a:latin typeface="Consolas"/>
                <a:ea typeface="Consolas"/>
                <a:cs typeface="Consolas"/>
                <a:sym typeface="Consolas"/>
              </a:rPr>
              <a:t>		return dimension.width;</a:t>
            </a:r>
          </a:p>
          <a:p>
            <a:pPr lvl="0" rtl="0">
              <a:lnSpc>
                <a:spcPct val="115000"/>
              </a:lnSpc>
              <a:spcBef>
                <a:spcPts val="0"/>
              </a:spcBef>
              <a:buClr>
                <a:schemeClr val="dk1"/>
              </a:buClr>
              <a:buSzPct val="110000"/>
              <a:buFont typeface="Arial"/>
              <a:buNone/>
            </a:pPr>
            <a:r>
              <a:rPr lang="en" sz="1000" dirty="0">
                <a:solidFill>
                  <a:srgbClr val="434343"/>
                </a:solidFill>
                <a:latin typeface="Consolas"/>
                <a:ea typeface="Consolas"/>
                <a:cs typeface="Consolas"/>
                <a:sym typeface="Consolas"/>
              </a:rPr>
              <a:t>	}</a:t>
            </a:r>
          </a:p>
          <a:p>
            <a:pPr lvl="0" rtl="0">
              <a:lnSpc>
                <a:spcPct val="115000"/>
              </a:lnSpc>
              <a:spcBef>
                <a:spcPts val="0"/>
              </a:spcBef>
              <a:buClr>
                <a:schemeClr val="dk1"/>
              </a:buClr>
              <a:buSzPct val="110000"/>
              <a:buFont typeface="Arial"/>
              <a:buNone/>
            </a:pPr>
            <a:r>
              <a:rPr lang="en" sz="1000" dirty="0">
                <a:solidFill>
                  <a:srgbClr val="434343"/>
                </a:solidFill>
                <a:latin typeface="Consolas"/>
                <a:ea typeface="Consolas"/>
                <a:cs typeface="Consolas"/>
                <a:sym typeface="Consolas"/>
              </a:rPr>
              <a:t>	public class Dimension {</a:t>
            </a:r>
          </a:p>
          <a:p>
            <a:pPr lvl="0" rtl="0">
              <a:lnSpc>
                <a:spcPct val="115000"/>
              </a:lnSpc>
              <a:spcBef>
                <a:spcPts val="0"/>
              </a:spcBef>
              <a:buClr>
                <a:schemeClr val="dk1"/>
              </a:buClr>
              <a:buSzPct val="110000"/>
              <a:buFont typeface="Arial"/>
              <a:buNone/>
            </a:pPr>
            <a:r>
              <a:rPr lang="en" sz="1000" dirty="0">
                <a:solidFill>
                  <a:srgbClr val="434343"/>
                </a:solidFill>
                <a:latin typeface="Consolas"/>
                <a:ea typeface="Consolas"/>
                <a:cs typeface="Consolas"/>
                <a:sym typeface="Consolas"/>
              </a:rPr>
              <a:t>		private int width;</a:t>
            </a:r>
          </a:p>
          <a:p>
            <a:pPr lvl="0" rtl="0">
              <a:lnSpc>
                <a:spcPct val="115000"/>
              </a:lnSpc>
              <a:spcBef>
                <a:spcPts val="0"/>
              </a:spcBef>
              <a:buClr>
                <a:schemeClr val="dk1"/>
              </a:buClr>
              <a:buSzPct val="110000"/>
              <a:buFont typeface="Arial"/>
              <a:buNone/>
            </a:pPr>
            <a:r>
              <a:rPr lang="en" sz="1000" dirty="0">
                <a:solidFill>
                  <a:srgbClr val="434343"/>
                </a:solidFill>
                <a:latin typeface="Consolas"/>
                <a:ea typeface="Consolas"/>
                <a:cs typeface="Consolas"/>
                <a:sym typeface="Consolas"/>
              </a:rPr>
              <a:t>		private int height;</a:t>
            </a:r>
          </a:p>
          <a:p>
            <a:pPr lvl="0" rtl="0">
              <a:lnSpc>
                <a:spcPct val="115000"/>
              </a:lnSpc>
              <a:spcBef>
                <a:spcPts val="0"/>
              </a:spcBef>
              <a:buClr>
                <a:schemeClr val="dk1"/>
              </a:buClr>
              <a:buSzPct val="110000"/>
              <a:buFont typeface="Arial"/>
              <a:buNone/>
            </a:pPr>
            <a:r>
              <a:rPr lang="en" sz="1000" dirty="0">
                <a:solidFill>
                  <a:srgbClr val="434343"/>
                </a:solidFill>
                <a:latin typeface="Consolas"/>
                <a:ea typeface="Consolas"/>
                <a:cs typeface="Consolas"/>
                <a:sym typeface="Consolas"/>
              </a:rPr>
              <a:t>	}</a:t>
            </a:r>
          </a:p>
          <a:p>
            <a:pPr lvl="0" rtl="0">
              <a:lnSpc>
                <a:spcPct val="115000"/>
              </a:lnSpc>
              <a:spcBef>
                <a:spcPts val="0"/>
              </a:spcBef>
              <a:buClr>
                <a:schemeClr val="dk1"/>
              </a:buClr>
              <a:buSzPct val="110000"/>
              <a:buFont typeface="Arial"/>
              <a:buNone/>
            </a:pPr>
            <a:r>
              <a:rPr lang="en" sz="1000" dirty="0">
                <a:solidFill>
                  <a:srgbClr val="434343"/>
                </a:solidFill>
                <a:latin typeface="Consolas"/>
                <a:ea typeface="Consolas"/>
                <a:cs typeface="Consolas"/>
                <a:sym typeface="Consolas"/>
              </a:rPr>
              <a:t>	private class FurnitureHelper {</a:t>
            </a:r>
          </a:p>
          <a:p>
            <a:pPr lvl="0" rtl="0">
              <a:lnSpc>
                <a:spcPct val="115000"/>
              </a:lnSpc>
              <a:spcBef>
                <a:spcPts val="0"/>
              </a:spcBef>
              <a:buClr>
                <a:schemeClr val="dk1"/>
              </a:buClr>
              <a:buSzPct val="110000"/>
              <a:buFont typeface="Arial"/>
              <a:buNone/>
            </a:pPr>
            <a:r>
              <a:rPr lang="en" sz="1000" dirty="0">
                <a:solidFill>
                  <a:srgbClr val="434343"/>
                </a:solidFill>
                <a:latin typeface="Consolas"/>
                <a:ea typeface="Consolas"/>
                <a:cs typeface="Consolas"/>
                <a:sym typeface="Consolas"/>
              </a:rPr>
              <a:t>		private int getArea() {</a:t>
            </a:r>
          </a:p>
          <a:p>
            <a:pPr lvl="0" rtl="0">
              <a:lnSpc>
                <a:spcPct val="115000"/>
              </a:lnSpc>
              <a:spcBef>
                <a:spcPts val="0"/>
              </a:spcBef>
              <a:buClr>
                <a:schemeClr val="dk1"/>
              </a:buClr>
              <a:buSzPct val="110000"/>
              <a:buFont typeface="Arial"/>
              <a:buNone/>
            </a:pPr>
            <a:r>
              <a:rPr lang="en" sz="1000" dirty="0">
                <a:solidFill>
                  <a:srgbClr val="434343"/>
                </a:solidFill>
                <a:latin typeface="Consolas"/>
                <a:ea typeface="Consolas"/>
                <a:cs typeface="Consolas"/>
                <a:sym typeface="Consolas"/>
              </a:rPr>
              <a:t>			return dimension.width * dimension.height;</a:t>
            </a:r>
          </a:p>
          <a:p>
            <a:pPr lvl="0" rtl="0">
              <a:lnSpc>
                <a:spcPct val="115000"/>
              </a:lnSpc>
              <a:spcBef>
                <a:spcPts val="0"/>
              </a:spcBef>
              <a:buClr>
                <a:schemeClr val="dk1"/>
              </a:buClr>
              <a:buSzPct val="110000"/>
              <a:buFont typeface="Arial"/>
              <a:buNone/>
            </a:pPr>
            <a:r>
              <a:rPr lang="en" sz="1000" dirty="0">
                <a:solidFill>
                  <a:srgbClr val="434343"/>
                </a:solidFill>
                <a:latin typeface="Consolas"/>
                <a:ea typeface="Consolas"/>
                <a:cs typeface="Consolas"/>
                <a:sym typeface="Consolas"/>
              </a:rPr>
              <a:t>		}</a:t>
            </a:r>
          </a:p>
          <a:p>
            <a:pPr lvl="0" rtl="0">
              <a:lnSpc>
                <a:spcPct val="115000"/>
              </a:lnSpc>
              <a:spcBef>
                <a:spcPts val="0"/>
              </a:spcBef>
              <a:buClr>
                <a:schemeClr val="dk1"/>
              </a:buClr>
              <a:buSzPct val="110000"/>
              <a:buFont typeface="Arial"/>
              <a:buNone/>
            </a:pPr>
            <a:r>
              <a:rPr lang="en" sz="1000" dirty="0">
                <a:solidFill>
                  <a:srgbClr val="434343"/>
                </a:solidFill>
                <a:latin typeface="Consolas"/>
                <a:ea typeface="Consolas"/>
                <a:cs typeface="Consolas"/>
                <a:sym typeface="Consolas"/>
              </a:rPr>
              <a:t>	}</a:t>
            </a:r>
          </a:p>
          <a:p>
            <a:pPr lvl="0" rtl="0">
              <a:lnSpc>
                <a:spcPct val="115000"/>
              </a:lnSpc>
              <a:spcBef>
                <a:spcPts val="0"/>
              </a:spcBef>
              <a:buClr>
                <a:schemeClr val="dk1"/>
              </a:buClr>
              <a:buSzPct val="110000"/>
              <a:buFont typeface="Arial"/>
              <a:buNone/>
            </a:pPr>
            <a:r>
              <a:rPr lang="en" sz="1000" dirty="0">
                <a:solidFill>
                  <a:srgbClr val="434343"/>
                </a:solidFill>
                <a:latin typeface="Consolas"/>
                <a:ea typeface="Consolas"/>
                <a:cs typeface="Consolas"/>
                <a:sym typeface="Consolas"/>
              </a:rPr>
              <a:t>}</a:t>
            </a:r>
          </a:p>
          <a:p>
            <a:pPr lvl="0" rtl="0">
              <a:lnSpc>
                <a:spcPct val="115000"/>
              </a:lnSpc>
              <a:spcBef>
                <a:spcPts val="0"/>
              </a:spcBef>
              <a:buClr>
                <a:schemeClr val="dk1"/>
              </a:buClr>
              <a:buSzPct val="110000"/>
              <a:buFont typeface="Arial"/>
              <a:buNone/>
            </a:pPr>
            <a:r>
              <a:rPr lang="en" sz="1000" dirty="0">
                <a:solidFill>
                  <a:srgbClr val="434343"/>
                </a:solidFill>
                <a:latin typeface="Consolas"/>
                <a:ea typeface="Consolas"/>
                <a:cs typeface="Consolas"/>
                <a:sym typeface="Consolas"/>
              </a:rPr>
              <a:t>class Cabinet {</a:t>
            </a:r>
          </a:p>
          <a:p>
            <a:pPr lvl="0" rtl="0">
              <a:lnSpc>
                <a:spcPct val="115000"/>
              </a:lnSpc>
              <a:spcBef>
                <a:spcPts val="0"/>
              </a:spcBef>
              <a:buClr>
                <a:schemeClr val="dk1"/>
              </a:buClr>
              <a:buSzPct val="110000"/>
              <a:buFont typeface="Arial"/>
              <a:buNone/>
            </a:pPr>
            <a:r>
              <a:rPr lang="en" sz="1000" dirty="0">
                <a:solidFill>
                  <a:srgbClr val="434343"/>
                </a:solidFill>
                <a:latin typeface="Consolas"/>
                <a:ea typeface="Consolas"/>
                <a:cs typeface="Consolas"/>
                <a:sym typeface="Consolas"/>
              </a:rPr>
              <a:t>	Furniture.Dimension dimension;</a:t>
            </a:r>
          </a:p>
          <a:p>
            <a:pPr lvl="0" rtl="0">
              <a:lnSpc>
                <a:spcPct val="115000"/>
              </a:lnSpc>
              <a:spcBef>
                <a:spcPts val="0"/>
              </a:spcBef>
              <a:buNone/>
            </a:pPr>
            <a:r>
              <a:rPr lang="en" sz="1000" dirty="0">
                <a:solidFill>
                  <a:srgbClr val="434343"/>
                </a:solidFill>
                <a:latin typeface="Consolas"/>
                <a:ea typeface="Consolas"/>
                <a:cs typeface="Consolas"/>
                <a:sym typeface="Consolas"/>
              </a:rPr>
              <a:t>}</a:t>
            </a:r>
          </a:p>
        </p:txBody>
      </p:sp>
      <p:sp>
        <p:nvSpPr>
          <p:cNvPr id="60" name="Shape 60"/>
          <p:cNvSpPr/>
          <p:nvPr/>
        </p:nvSpPr>
        <p:spPr>
          <a:xfrm>
            <a:off x="5657703" y="4081458"/>
            <a:ext cx="2387699" cy="504900"/>
          </a:xfrm>
          <a:prstGeom prst="wedgeRectCallout">
            <a:avLst>
              <a:gd name="adj1" fmla="val -118874"/>
              <a:gd name="adj2" fmla="val 55943"/>
            </a:avLst>
          </a:prstGeom>
          <a:solidFill>
            <a:srgbClr val="B6D7A8"/>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None/>
            </a:pPr>
            <a:r>
              <a:rPr lang="en" sz="1200" b="1" dirty="0">
                <a:solidFill>
                  <a:srgbClr val="990000"/>
                </a:solidFill>
              </a:rPr>
              <a:t>prístup ku </a:t>
            </a:r>
            <a:r>
              <a:rPr lang="en" sz="1200" b="1" dirty="0" smtClean="0">
                <a:solidFill>
                  <a:srgbClr val="990000"/>
                </a:solidFill>
              </a:rPr>
              <a:t>vnorenej</a:t>
            </a:r>
            <a:r>
              <a:rPr lang="sk-SK" sz="1200" b="1" dirty="0" smtClean="0">
                <a:solidFill>
                  <a:srgbClr val="990000"/>
                </a:solidFill>
              </a:rPr>
              <a:t> </a:t>
            </a:r>
            <a:r>
              <a:rPr lang="en" sz="1200" b="1" dirty="0" smtClean="0">
                <a:solidFill>
                  <a:srgbClr val="990000"/>
                </a:solidFill>
              </a:rPr>
              <a:t>triede</a:t>
            </a:r>
            <a:endParaRPr lang="en" sz="1200" b="1" dirty="0">
              <a:solidFill>
                <a:srgbClr val="990000"/>
              </a:solidFill>
            </a:endParaRPr>
          </a:p>
        </p:txBody>
      </p:sp>
      <p:sp>
        <p:nvSpPr>
          <p:cNvPr id="61" name="Shape 61"/>
          <p:cNvSpPr/>
          <p:nvPr/>
        </p:nvSpPr>
        <p:spPr>
          <a:xfrm>
            <a:off x="5657702" y="1972418"/>
            <a:ext cx="2387699" cy="842099"/>
          </a:xfrm>
          <a:prstGeom prst="wedgeRectCallout">
            <a:avLst>
              <a:gd name="adj1" fmla="val -136251"/>
              <a:gd name="adj2" fmla="val 32643"/>
            </a:avLst>
          </a:prstGeom>
          <a:solidFill>
            <a:srgbClr val="B6D7A8"/>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None/>
            </a:pPr>
            <a:r>
              <a:rPr lang="en" sz="1200" b="1" dirty="0">
                <a:solidFill>
                  <a:srgbClr val="990000"/>
                </a:solidFill>
              </a:rPr>
              <a:t>trieda môže mať vnorené triedy - môžu byť </a:t>
            </a:r>
            <a:r>
              <a:rPr lang="en" sz="1200" b="1" dirty="0"/>
              <a:t>public</a:t>
            </a:r>
            <a:r>
              <a:rPr lang="en" sz="1200" b="1" dirty="0">
                <a:solidFill>
                  <a:srgbClr val="990000"/>
                </a:solidFill>
              </a:rPr>
              <a:t>, </a:t>
            </a:r>
            <a:r>
              <a:rPr lang="en" sz="1200" b="1" dirty="0"/>
              <a:t>private </a:t>
            </a:r>
            <a:r>
              <a:rPr lang="en" sz="1200" b="1" dirty="0">
                <a:solidFill>
                  <a:srgbClr val="990000"/>
                </a:solidFill>
              </a:rPr>
              <a:t>alebo bez modifikátora </a:t>
            </a:r>
            <a:r>
              <a:rPr lang="sk-SK" sz="1200" b="1" dirty="0" smtClean="0">
                <a:solidFill>
                  <a:srgbClr val="990000"/>
                </a:solidFill>
              </a:rPr>
              <a:t>=</a:t>
            </a:r>
            <a:r>
              <a:rPr lang="en" sz="1200" b="1" dirty="0" smtClean="0">
                <a:solidFill>
                  <a:srgbClr val="990000"/>
                </a:solidFill>
              </a:rPr>
              <a:t> </a:t>
            </a:r>
            <a:r>
              <a:rPr lang="en" sz="1200" b="1" dirty="0">
                <a:solidFill>
                  <a:srgbClr val="990000"/>
                </a:solidFill>
              </a:rPr>
              <a:t>package default </a:t>
            </a:r>
            <a:r>
              <a:rPr lang="en" sz="1200" b="1" dirty="0" smtClean="0">
                <a:solidFill>
                  <a:srgbClr val="990000"/>
                </a:solidFill>
              </a:rPr>
              <a:t>prístup</a:t>
            </a:r>
            <a:endParaRPr lang="en" sz="1200" b="1" dirty="0">
              <a:solidFill>
                <a:srgbClr val="990000"/>
              </a:solidFill>
            </a:endParaRPr>
          </a:p>
        </p:txBody>
      </p:sp>
      <p:sp>
        <p:nvSpPr>
          <p:cNvPr id="62" name="Shape 62"/>
          <p:cNvSpPr/>
          <p:nvPr/>
        </p:nvSpPr>
        <p:spPr>
          <a:xfrm>
            <a:off x="5657704" y="1102090"/>
            <a:ext cx="2387699" cy="756299"/>
          </a:xfrm>
          <a:prstGeom prst="wedgeRectCallout">
            <a:avLst>
              <a:gd name="adj1" fmla="val -175470"/>
              <a:gd name="adj2" fmla="val -50606"/>
            </a:avLst>
          </a:prstGeom>
          <a:solidFill>
            <a:srgbClr val="B6D7A8"/>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None/>
            </a:pPr>
            <a:r>
              <a:rPr lang="en" sz="1200" b="1" dirty="0">
                <a:solidFill>
                  <a:srgbClr val="990000"/>
                </a:solidFill>
              </a:rPr>
              <a:t>trieda (</a:t>
            </a:r>
            <a:r>
              <a:rPr lang="en" sz="1200" b="1" dirty="0"/>
              <a:t>class</a:t>
            </a:r>
            <a:r>
              <a:rPr lang="en" sz="1200" b="1" dirty="0">
                <a:solidFill>
                  <a:srgbClr val="990000"/>
                </a:solidFill>
              </a:rPr>
              <a:t>) obsahuje členy triedy </a:t>
            </a:r>
            <a:r>
              <a:rPr lang="sk-SK" sz="1200" b="1" dirty="0" smtClean="0">
                <a:solidFill>
                  <a:srgbClr val="990000"/>
                </a:solidFill>
              </a:rPr>
              <a:t>- </a:t>
            </a:r>
            <a:r>
              <a:rPr lang="en" sz="1200" b="1" dirty="0" smtClean="0">
                <a:solidFill>
                  <a:srgbClr val="990000"/>
                </a:solidFill>
              </a:rPr>
              <a:t>premenné </a:t>
            </a:r>
            <a:r>
              <a:rPr lang="en" sz="1200" b="1" dirty="0">
                <a:solidFill>
                  <a:srgbClr val="990000"/>
                </a:solidFill>
              </a:rPr>
              <a:t>triedy, metódy a konštruktory.</a:t>
            </a:r>
          </a:p>
        </p:txBody>
      </p:sp>
      <p:sp>
        <p:nvSpPr>
          <p:cNvPr id="4" name="Zástupný symbol čísla snímky 3"/>
          <p:cNvSpPr>
            <a:spLocks noGrp="1"/>
          </p:cNvSpPr>
          <p:nvPr>
            <p:ph type="sldNum" sz="quarter" idx="12"/>
          </p:nvPr>
        </p:nvSpPr>
        <p:spPr/>
        <p:txBody>
          <a:bodyPr/>
          <a:lstStyle/>
          <a:p>
            <a:fld id="{7497AAFE-E2E9-4BD8-8F5D-0DCF3CAF0ED9}" type="slidenum">
              <a:rPr lang="sk-SK" smtClean="0"/>
              <a:t>6</a:t>
            </a:fld>
            <a:endParaRPr lang="sk-SK"/>
          </a:p>
        </p:txBody>
      </p:sp>
      <p:sp>
        <p:nvSpPr>
          <p:cNvPr id="8" name="Shape 45"/>
          <p:cNvSpPr txBox="1"/>
          <p:nvPr/>
        </p:nvSpPr>
        <p:spPr>
          <a:xfrm>
            <a:off x="440754" y="333455"/>
            <a:ext cx="8255914" cy="528318"/>
          </a:xfrm>
          <a:prstGeom prst="rect">
            <a:avLst/>
          </a:prstGeom>
          <a:noFill/>
          <a:ln>
            <a:noFill/>
          </a:ln>
        </p:spPr>
        <p:txBody>
          <a:bodyPr lIns="91425" tIns="91425" rIns="91425" bIns="91425" anchor="t" anchorCtr="0">
            <a:noAutofit/>
          </a:bodyPr>
          <a:lstStyle/>
          <a:p>
            <a:pPr lvl="0">
              <a:lnSpc>
                <a:spcPct val="115000"/>
              </a:lnSpc>
              <a:buClr>
                <a:schemeClr val="dk1"/>
              </a:buClr>
              <a:buSzPct val="61111"/>
            </a:pPr>
            <a:r>
              <a:rPr lang="en" sz="2400" b="1" dirty="0">
                <a:solidFill>
                  <a:schemeClr val="tx1">
                    <a:lumMod val="65000"/>
                    <a:lumOff val="35000"/>
                  </a:schemeClr>
                </a:solidFill>
              </a:rPr>
              <a:t>DEKLARÁCIA TRIEDY A PRÍSTUPOVÉ MODIFIKÁTORY</a:t>
            </a:r>
          </a:p>
        </p:txBody>
      </p:sp>
    </p:spTree>
    <p:extLst>
      <p:ext uri="{BB962C8B-B14F-4D97-AF65-F5344CB8AC3E}">
        <p14:creationId xmlns:p14="http://schemas.microsoft.com/office/powerpoint/2010/main" val="3258143856"/>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p:nvPr/>
        </p:nvSpPr>
        <p:spPr>
          <a:xfrm>
            <a:off x="1148221" y="861773"/>
            <a:ext cx="6450000" cy="3613642"/>
          </a:xfrm>
          <a:prstGeom prst="rect">
            <a:avLst/>
          </a:prstGeom>
          <a:noFill/>
          <a:ln>
            <a:noFill/>
          </a:ln>
        </p:spPr>
        <p:txBody>
          <a:bodyPr lIns="91425" tIns="91425" rIns="91425" bIns="91425" anchor="t" anchorCtr="0">
            <a:noAutofit/>
          </a:bodyPr>
          <a:lstStyle/>
          <a:p>
            <a:pPr marL="457200" lvl="0" indent="-304800" rtl="0">
              <a:spcBef>
                <a:spcPts val="1000"/>
              </a:spcBef>
              <a:buClr>
                <a:srgbClr val="434343"/>
              </a:buClr>
              <a:buSzPct val="100000"/>
              <a:buChar char="●"/>
            </a:pPr>
            <a:r>
              <a:rPr lang="en" sz="1200" dirty="0" smtClean="0">
                <a:solidFill>
                  <a:schemeClr val="tx1">
                    <a:lumMod val="65000"/>
                    <a:lumOff val="35000"/>
                  </a:schemeClr>
                </a:solidFill>
              </a:rPr>
              <a:t>Prístup </a:t>
            </a:r>
            <a:r>
              <a:rPr lang="en" sz="1200" dirty="0">
                <a:solidFill>
                  <a:schemeClr val="tx1">
                    <a:lumMod val="65000"/>
                    <a:lumOff val="35000"/>
                  </a:schemeClr>
                </a:solidFill>
              </a:rPr>
              <a:t>ku triedam, premenným triedy a metódam triedy sa určuje pomocou modifikátorov prístupu </a:t>
            </a:r>
            <a:r>
              <a:rPr lang="en" sz="1200" b="1" dirty="0">
                <a:solidFill>
                  <a:schemeClr val="tx1">
                    <a:lumMod val="65000"/>
                    <a:lumOff val="35000"/>
                  </a:schemeClr>
                </a:solidFill>
              </a:rPr>
              <a:t>private</a:t>
            </a:r>
            <a:r>
              <a:rPr lang="en" sz="1200" dirty="0">
                <a:solidFill>
                  <a:schemeClr val="tx1">
                    <a:lumMod val="65000"/>
                    <a:lumOff val="35000"/>
                  </a:schemeClr>
                </a:solidFill>
              </a:rPr>
              <a:t>, </a:t>
            </a:r>
            <a:r>
              <a:rPr lang="en" sz="1200" b="1" dirty="0">
                <a:solidFill>
                  <a:schemeClr val="tx1">
                    <a:lumMod val="65000"/>
                    <a:lumOff val="35000"/>
                  </a:schemeClr>
                </a:solidFill>
              </a:rPr>
              <a:t>protected</a:t>
            </a:r>
            <a:r>
              <a:rPr lang="en" sz="1200" dirty="0">
                <a:solidFill>
                  <a:schemeClr val="tx1">
                    <a:lumMod val="65000"/>
                    <a:lumOff val="35000"/>
                  </a:schemeClr>
                </a:solidFill>
              </a:rPr>
              <a:t>, </a:t>
            </a:r>
            <a:r>
              <a:rPr lang="en" sz="1200" b="1" dirty="0">
                <a:solidFill>
                  <a:schemeClr val="tx1">
                    <a:lumMod val="65000"/>
                    <a:lumOff val="35000"/>
                  </a:schemeClr>
                </a:solidFill>
              </a:rPr>
              <a:t>public. </a:t>
            </a:r>
            <a:r>
              <a:rPr lang="en" sz="1200" dirty="0">
                <a:solidFill>
                  <a:schemeClr val="tx1">
                    <a:lumMod val="65000"/>
                    <a:lumOff val="35000"/>
                  </a:schemeClr>
                </a:solidFill>
              </a:rPr>
              <a:t>Ak nepoužijeme ani jeden z týchto modifikátorov, prístup sa riadi takzvaným package default prístupom.</a:t>
            </a:r>
          </a:p>
          <a:p>
            <a:pPr marL="457200" lvl="0" indent="-304800" rtl="0">
              <a:spcBef>
                <a:spcPts val="1000"/>
              </a:spcBef>
              <a:buClr>
                <a:srgbClr val="434343"/>
              </a:buClr>
              <a:buSzPct val="100000"/>
              <a:buChar char="●"/>
            </a:pPr>
            <a:r>
              <a:rPr lang="en" sz="1200" dirty="0">
                <a:solidFill>
                  <a:schemeClr val="tx1">
                    <a:lumMod val="65000"/>
                    <a:lumOff val="35000"/>
                  </a:schemeClr>
                </a:solidFill>
              </a:rPr>
              <a:t>Modifikátor </a:t>
            </a:r>
            <a:r>
              <a:rPr lang="en" sz="1200" b="1" dirty="0">
                <a:solidFill>
                  <a:schemeClr val="tx1">
                    <a:lumMod val="65000"/>
                    <a:lumOff val="35000"/>
                  </a:schemeClr>
                </a:solidFill>
              </a:rPr>
              <a:t>private </a:t>
            </a:r>
            <a:r>
              <a:rPr lang="en" sz="1200" dirty="0">
                <a:solidFill>
                  <a:schemeClr val="tx1">
                    <a:lumMod val="65000"/>
                    <a:lumOff val="35000"/>
                  </a:schemeClr>
                </a:solidFill>
              </a:rPr>
              <a:t>sa používa v jave aj na dosiahnutie zapúzdrenia. Bez ochrany premennej pomocu private by sme mohli napríklad objektu Pes priradiť zápornú hmotnosť napriamo, napríklad výrazom:</a:t>
            </a:r>
          </a:p>
          <a:p>
            <a:pPr lvl="0" indent="457200" rtl="0">
              <a:spcBef>
                <a:spcPts val="300"/>
              </a:spcBef>
              <a:buNone/>
            </a:pPr>
            <a:r>
              <a:rPr lang="en" sz="1200" dirty="0">
                <a:solidFill>
                  <a:schemeClr val="tx1">
                    <a:lumMod val="65000"/>
                    <a:lumOff val="35000"/>
                  </a:schemeClr>
                </a:solidFill>
                <a:latin typeface="Courier New"/>
                <a:ea typeface="Courier New"/>
                <a:cs typeface="Courier New"/>
                <a:sym typeface="Courier New"/>
              </a:rPr>
              <a:t>nejakyPes.hmotnost = -20;</a:t>
            </a:r>
          </a:p>
          <a:p>
            <a:pPr rtl="0">
              <a:spcBef>
                <a:spcPts val="300"/>
              </a:spcBef>
              <a:spcAft>
                <a:spcPts val="300"/>
              </a:spcAft>
              <a:buNone/>
            </a:pPr>
            <a:r>
              <a:rPr lang="en" sz="1200" dirty="0" smtClean="0">
                <a:solidFill>
                  <a:schemeClr val="tx1">
                    <a:lumMod val="65000"/>
                    <a:lumOff val="35000"/>
                  </a:schemeClr>
                </a:solidFill>
              </a:rPr>
              <a:t>zatiaľčo </a:t>
            </a:r>
            <a:r>
              <a:rPr lang="sk-SK" sz="1200" dirty="0" smtClean="0">
                <a:solidFill>
                  <a:schemeClr val="tx1">
                    <a:lumMod val="65000"/>
                    <a:lumOff val="35000"/>
                  </a:schemeClr>
                </a:solidFill>
              </a:rPr>
              <a:t>v </a:t>
            </a:r>
            <a:r>
              <a:rPr lang="en" sz="1200" dirty="0" smtClean="0">
                <a:solidFill>
                  <a:schemeClr val="tx1">
                    <a:lumMod val="65000"/>
                    <a:lumOff val="35000"/>
                  </a:schemeClr>
                </a:solidFill>
              </a:rPr>
              <a:t>metód</a:t>
            </a:r>
            <a:r>
              <a:rPr lang="sk-SK" sz="1200" dirty="0" smtClean="0">
                <a:solidFill>
                  <a:schemeClr val="tx1">
                    <a:lumMod val="65000"/>
                    <a:lumOff val="35000"/>
                  </a:schemeClr>
                </a:solidFill>
              </a:rPr>
              <a:t>e</a:t>
            </a:r>
            <a:r>
              <a:rPr lang="en" sz="1200" dirty="0" smtClean="0">
                <a:solidFill>
                  <a:schemeClr val="tx1">
                    <a:lumMod val="65000"/>
                    <a:lumOff val="35000"/>
                  </a:schemeClr>
                </a:solidFill>
              </a:rPr>
              <a:t> </a:t>
            </a:r>
            <a:r>
              <a:rPr lang="en" sz="1200" dirty="0">
                <a:solidFill>
                  <a:schemeClr val="tx1">
                    <a:lumMod val="65000"/>
                    <a:lumOff val="35000"/>
                  </a:schemeClr>
                </a:solidFill>
              </a:rPr>
              <a:t>pre nastavenie hmotnosti </a:t>
            </a:r>
            <a:r>
              <a:rPr lang="sk-SK" sz="1200" dirty="0" smtClean="0">
                <a:solidFill>
                  <a:schemeClr val="tx1">
                    <a:lumMod val="65000"/>
                    <a:lumOff val="35000"/>
                  </a:schemeClr>
                </a:solidFill>
              </a:rPr>
              <a:t>máme možnosť </a:t>
            </a:r>
            <a:r>
              <a:rPr lang="en" sz="1200" dirty="0" smtClean="0">
                <a:solidFill>
                  <a:schemeClr val="tx1">
                    <a:lumMod val="65000"/>
                    <a:lumOff val="35000"/>
                  </a:schemeClr>
                </a:solidFill>
              </a:rPr>
              <a:t>nerálny </a:t>
            </a:r>
            <a:r>
              <a:rPr lang="en" sz="1200" dirty="0">
                <a:solidFill>
                  <a:schemeClr val="tx1">
                    <a:lumMod val="65000"/>
                    <a:lumOff val="35000"/>
                  </a:schemeClr>
                </a:solidFill>
              </a:rPr>
              <a:t>stav ošetriť:</a:t>
            </a:r>
          </a:p>
          <a:p>
            <a:pPr indent="457200" rtl="0">
              <a:spcBef>
                <a:spcPts val="0"/>
              </a:spcBef>
              <a:buNone/>
            </a:pPr>
            <a:r>
              <a:rPr lang="en" sz="1200" dirty="0">
                <a:solidFill>
                  <a:schemeClr val="tx1">
                    <a:lumMod val="65000"/>
                    <a:lumOff val="35000"/>
                  </a:schemeClr>
                </a:solidFill>
                <a:latin typeface="Courier New"/>
                <a:ea typeface="Courier New"/>
                <a:cs typeface="Courier New"/>
                <a:sym typeface="Courier New"/>
              </a:rPr>
              <a:t>public void setHmotnost(int hmotnost) { </a:t>
            </a:r>
          </a:p>
          <a:p>
            <a:pPr indent="457200" rtl="0">
              <a:spcBef>
                <a:spcPts val="0"/>
              </a:spcBef>
              <a:buNone/>
            </a:pPr>
            <a:r>
              <a:rPr lang="en" sz="1200" dirty="0">
                <a:solidFill>
                  <a:schemeClr val="tx1">
                    <a:lumMod val="65000"/>
                    <a:lumOff val="35000"/>
                  </a:schemeClr>
                </a:solidFill>
                <a:latin typeface="Courier New"/>
                <a:ea typeface="Courier New"/>
                <a:cs typeface="Courier New"/>
                <a:sym typeface="Courier New"/>
              </a:rPr>
              <a:t>  if (hmotnost &lt;= 0) throw new </a:t>
            </a:r>
            <a:r>
              <a:rPr lang="en" sz="1200" dirty="0" smtClean="0">
                <a:solidFill>
                  <a:schemeClr val="tx1">
                    <a:lumMod val="65000"/>
                    <a:lumOff val="35000"/>
                  </a:schemeClr>
                </a:solidFill>
                <a:latin typeface="Courier New"/>
                <a:ea typeface="Courier New"/>
                <a:cs typeface="Courier New"/>
                <a:sym typeface="Courier New"/>
              </a:rPr>
              <a:t>NerealnaHmotnostException</a:t>
            </a:r>
            <a:r>
              <a:rPr lang="en" sz="1200" dirty="0">
                <a:solidFill>
                  <a:schemeClr val="tx1">
                    <a:lumMod val="65000"/>
                    <a:lumOff val="35000"/>
                  </a:schemeClr>
                </a:solidFill>
                <a:latin typeface="Courier New"/>
                <a:ea typeface="Courier New"/>
                <a:cs typeface="Courier New"/>
                <a:sym typeface="Courier New"/>
              </a:rPr>
              <a:t>();</a:t>
            </a:r>
          </a:p>
          <a:p>
            <a:pPr indent="457200" rtl="0">
              <a:spcBef>
                <a:spcPts val="0"/>
              </a:spcBef>
              <a:buNone/>
            </a:pPr>
            <a:r>
              <a:rPr lang="en" sz="1200" dirty="0">
                <a:solidFill>
                  <a:schemeClr val="tx1">
                    <a:lumMod val="65000"/>
                    <a:lumOff val="35000"/>
                  </a:schemeClr>
                </a:solidFill>
                <a:latin typeface="Courier New"/>
                <a:ea typeface="Courier New"/>
                <a:cs typeface="Courier New"/>
                <a:sym typeface="Courier New"/>
              </a:rPr>
              <a:t>  this.hmotnost = hmotnost;</a:t>
            </a:r>
          </a:p>
          <a:p>
            <a:pPr lvl="0" indent="457200" rtl="0">
              <a:spcBef>
                <a:spcPts val="0"/>
              </a:spcBef>
              <a:buNone/>
            </a:pPr>
            <a:r>
              <a:rPr lang="en" sz="1200" dirty="0">
                <a:solidFill>
                  <a:schemeClr val="tx1">
                    <a:lumMod val="65000"/>
                    <a:lumOff val="35000"/>
                  </a:schemeClr>
                </a:solidFill>
                <a:latin typeface="Courier New"/>
                <a:ea typeface="Courier New"/>
                <a:cs typeface="Courier New"/>
                <a:sym typeface="Courier New"/>
              </a:rPr>
              <a:t>}</a:t>
            </a:r>
          </a:p>
          <a:p>
            <a:pPr marL="457200" lvl="0" indent="-304800" rtl="0">
              <a:spcBef>
                <a:spcPts val="1000"/>
              </a:spcBef>
              <a:spcAft>
                <a:spcPts val="1000"/>
              </a:spcAft>
              <a:buClr>
                <a:srgbClr val="434343"/>
              </a:buClr>
              <a:buSzPct val="100000"/>
              <a:buChar char="●"/>
            </a:pPr>
            <a:r>
              <a:rPr lang="en" sz="1200" dirty="0">
                <a:solidFill>
                  <a:schemeClr val="tx1">
                    <a:lumMod val="65000"/>
                    <a:lumOff val="35000"/>
                  </a:schemeClr>
                </a:solidFill>
              </a:rPr>
              <a:t>Člen triedy (premenná triedy alebo metóda triedy), ktorý má default prístup (bez prístupového modifikátora) je dostupný iba v triedach v tom istom package.</a:t>
            </a:r>
          </a:p>
          <a:p>
            <a:pPr marL="457200" lvl="0" indent="-304800" rtl="0">
              <a:spcBef>
                <a:spcPts val="1000"/>
              </a:spcBef>
              <a:spcAft>
                <a:spcPts val="1000"/>
              </a:spcAft>
              <a:buClr>
                <a:srgbClr val="434343"/>
              </a:buClr>
              <a:buSzPct val="100000"/>
              <a:buChar char="●"/>
            </a:pPr>
            <a:r>
              <a:rPr lang="en" sz="1200" dirty="0">
                <a:solidFill>
                  <a:schemeClr val="tx1">
                    <a:lumMod val="65000"/>
                    <a:lumOff val="35000"/>
                  </a:schemeClr>
                </a:solidFill>
              </a:rPr>
              <a:t>Člen triedy označený prístupovým modifikátorom </a:t>
            </a:r>
            <a:r>
              <a:rPr lang="en" sz="1200" b="1" dirty="0">
                <a:solidFill>
                  <a:schemeClr val="tx1">
                    <a:lumMod val="65000"/>
                    <a:lumOff val="35000"/>
                  </a:schemeClr>
                </a:solidFill>
              </a:rPr>
              <a:t>protected </a:t>
            </a:r>
            <a:r>
              <a:rPr lang="en" sz="1200" dirty="0">
                <a:solidFill>
                  <a:schemeClr val="tx1">
                    <a:lumMod val="65000"/>
                    <a:lumOff val="35000"/>
                  </a:schemeClr>
                </a:solidFill>
              </a:rPr>
              <a:t>je dostupný pre triedy v tom istom package plus v triedach, ktoré triedu s protected členom zdedili, aj keď sa tieto podtriedy nachádzajú v inom package.</a:t>
            </a:r>
          </a:p>
        </p:txBody>
      </p:sp>
      <p:sp>
        <p:nvSpPr>
          <p:cNvPr id="5" name="Zástupný symbol čísla snímky 4"/>
          <p:cNvSpPr>
            <a:spLocks noGrp="1"/>
          </p:cNvSpPr>
          <p:nvPr>
            <p:ph type="sldNum" sz="quarter" idx="12"/>
          </p:nvPr>
        </p:nvSpPr>
        <p:spPr/>
        <p:txBody>
          <a:bodyPr/>
          <a:lstStyle/>
          <a:p>
            <a:fld id="{7497AAFE-E2E9-4BD8-8F5D-0DCF3CAF0ED9}" type="slidenum">
              <a:rPr lang="sk-SK" smtClean="0"/>
              <a:t>7</a:t>
            </a:fld>
            <a:endParaRPr lang="sk-SK"/>
          </a:p>
        </p:txBody>
      </p:sp>
      <p:sp>
        <p:nvSpPr>
          <p:cNvPr id="4" name="Shape 45"/>
          <p:cNvSpPr txBox="1"/>
          <p:nvPr/>
        </p:nvSpPr>
        <p:spPr>
          <a:xfrm>
            <a:off x="874930" y="333455"/>
            <a:ext cx="7512552" cy="528318"/>
          </a:xfrm>
          <a:prstGeom prst="rect">
            <a:avLst/>
          </a:prstGeom>
          <a:noFill/>
          <a:ln>
            <a:noFill/>
          </a:ln>
        </p:spPr>
        <p:txBody>
          <a:bodyPr lIns="91425" tIns="91425" rIns="91425" bIns="91425" anchor="t" anchorCtr="0">
            <a:noAutofit/>
          </a:bodyPr>
          <a:lstStyle/>
          <a:p>
            <a:pPr lvl="0" algn="ctr">
              <a:lnSpc>
                <a:spcPct val="115000"/>
              </a:lnSpc>
              <a:buClr>
                <a:schemeClr val="dk1"/>
              </a:buClr>
              <a:buSzPct val="61111"/>
            </a:pPr>
            <a:r>
              <a:rPr lang="en" sz="2400" b="1" dirty="0">
                <a:solidFill>
                  <a:schemeClr val="tx1">
                    <a:lumMod val="65000"/>
                    <a:lumOff val="35000"/>
                  </a:schemeClr>
                </a:solidFill>
              </a:rPr>
              <a:t>RIADENIE PRÍSTUPU, ACCESS CONTROL</a:t>
            </a:r>
          </a:p>
        </p:txBody>
      </p:sp>
    </p:spTree>
    <p:extLst>
      <p:ext uri="{BB962C8B-B14F-4D97-AF65-F5344CB8AC3E}">
        <p14:creationId xmlns:p14="http://schemas.microsoft.com/office/powerpoint/2010/main" val="481722671"/>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p:nvPr/>
        </p:nvSpPr>
        <p:spPr>
          <a:xfrm>
            <a:off x="957447" y="861773"/>
            <a:ext cx="6450000" cy="3580750"/>
          </a:xfrm>
          <a:prstGeom prst="rect">
            <a:avLst/>
          </a:prstGeom>
          <a:noFill/>
          <a:ln>
            <a:noFill/>
          </a:ln>
        </p:spPr>
        <p:txBody>
          <a:bodyPr lIns="91425" tIns="91425" rIns="91425" bIns="91425" anchor="t" anchorCtr="0">
            <a:noAutofit/>
          </a:bodyPr>
          <a:lstStyle/>
          <a:p>
            <a:pPr marL="457200" lvl="0" indent="-304800" rtl="0">
              <a:spcBef>
                <a:spcPts val="0"/>
              </a:spcBef>
              <a:buClr>
                <a:srgbClr val="434343"/>
              </a:buClr>
              <a:buSzPct val="100000"/>
              <a:buChar char="●"/>
            </a:pPr>
            <a:r>
              <a:rPr lang="en" sz="1200" dirty="0" smtClean="0">
                <a:solidFill>
                  <a:schemeClr val="tx1">
                    <a:lumMod val="65000"/>
                    <a:lumOff val="35000"/>
                  </a:schemeClr>
                </a:solidFill>
              </a:rPr>
              <a:t>označením </a:t>
            </a:r>
            <a:r>
              <a:rPr lang="en" sz="1200" dirty="0">
                <a:solidFill>
                  <a:schemeClr val="tx1">
                    <a:lumMod val="65000"/>
                    <a:lumOff val="35000"/>
                  </a:schemeClr>
                </a:solidFill>
              </a:rPr>
              <a:t>metódy ako </a:t>
            </a:r>
            <a:r>
              <a:rPr lang="en" sz="1200" b="1" dirty="0">
                <a:solidFill>
                  <a:schemeClr val="tx1">
                    <a:lumMod val="65000"/>
                    <a:lumOff val="35000"/>
                  </a:schemeClr>
                </a:solidFill>
              </a:rPr>
              <a:t>synchronized</a:t>
            </a:r>
            <a:r>
              <a:rPr lang="en" sz="1200" dirty="0">
                <a:solidFill>
                  <a:schemeClr val="tx1">
                    <a:lumMod val="65000"/>
                    <a:lumOff val="35000"/>
                  </a:schemeClr>
                </a:solidFill>
              </a:rPr>
              <a:t> zabezpečíme, že pristupovať k metóde môže v danom čase iba </a:t>
            </a:r>
            <a:r>
              <a:rPr lang="sk-SK" sz="1200" dirty="0" smtClean="0">
                <a:solidFill>
                  <a:schemeClr val="tx1">
                    <a:lumMod val="65000"/>
                    <a:lumOff val="35000"/>
                  </a:schemeClr>
                </a:solidFill>
              </a:rPr>
              <a:t>jedno vlákno</a:t>
            </a:r>
            <a:endParaRPr lang="en" sz="1200" dirty="0">
              <a:solidFill>
                <a:schemeClr val="tx1">
                  <a:lumMod val="65000"/>
                  <a:lumOff val="35000"/>
                </a:schemeClr>
              </a:solidFill>
            </a:endParaRPr>
          </a:p>
          <a:p>
            <a:pPr marL="457200" lvl="0" indent="-304800" rtl="0">
              <a:spcBef>
                <a:spcPts val="1000"/>
              </a:spcBef>
              <a:buClr>
                <a:srgbClr val="434343"/>
              </a:buClr>
              <a:buSzPct val="100000"/>
              <a:buChar char="●"/>
            </a:pPr>
            <a:r>
              <a:rPr lang="en" sz="1200" dirty="0">
                <a:solidFill>
                  <a:schemeClr val="tx1">
                    <a:lumMod val="65000"/>
                    <a:lumOff val="35000"/>
                  </a:schemeClr>
                </a:solidFill>
              </a:rPr>
              <a:t>modifikátor </a:t>
            </a:r>
            <a:r>
              <a:rPr lang="en" sz="1200" b="1" dirty="0">
                <a:solidFill>
                  <a:schemeClr val="tx1">
                    <a:lumMod val="65000"/>
                    <a:lumOff val="35000"/>
                  </a:schemeClr>
                </a:solidFill>
              </a:rPr>
              <a:t>native </a:t>
            </a:r>
            <a:r>
              <a:rPr lang="en" sz="1200" dirty="0">
                <a:solidFill>
                  <a:schemeClr val="tx1">
                    <a:lumMod val="65000"/>
                    <a:lumOff val="35000"/>
                  </a:schemeClr>
                </a:solidFill>
              </a:rPr>
              <a:t>sa používa pre metódy a indikuje, že metóda je implementovaná v kóde, ktorý je platformovo závislý, napríklad v jazyku C. Pre certifikáciu </a:t>
            </a:r>
            <a:r>
              <a:rPr lang="en" sz="1200" dirty="0" smtClean="0">
                <a:solidFill>
                  <a:schemeClr val="tx1">
                    <a:lumMod val="65000"/>
                    <a:lumOff val="35000"/>
                  </a:schemeClr>
                </a:solidFill>
              </a:rPr>
              <a:t>ani pre prax nie </a:t>
            </a:r>
            <a:r>
              <a:rPr lang="en" sz="1200" dirty="0">
                <a:solidFill>
                  <a:schemeClr val="tx1">
                    <a:lumMod val="65000"/>
                    <a:lumOff val="35000"/>
                  </a:schemeClr>
                </a:solidFill>
              </a:rPr>
              <a:t>je potrebné poznať ďalšie detaily, iba treba vedieť, že native je kľúčové slovo a native metóda nemá telo metódy, resp. namiesto tela metódy má bodkočiarku rovnako ako abstraktná metóda.</a:t>
            </a:r>
          </a:p>
          <a:p>
            <a:pPr marL="457200" lvl="0" indent="-304800" rtl="0">
              <a:spcBef>
                <a:spcPts val="1000"/>
              </a:spcBef>
              <a:buClr>
                <a:srgbClr val="434343"/>
              </a:buClr>
              <a:buSzPct val="100000"/>
              <a:buChar char="●"/>
            </a:pPr>
            <a:r>
              <a:rPr lang="en" sz="1200" dirty="0">
                <a:solidFill>
                  <a:schemeClr val="tx1">
                    <a:lumMod val="65000"/>
                    <a:lumOff val="35000"/>
                  </a:schemeClr>
                </a:solidFill>
              </a:rPr>
              <a:t>Modifikátor </a:t>
            </a:r>
            <a:r>
              <a:rPr lang="en" sz="1200" b="1" dirty="0">
                <a:solidFill>
                  <a:schemeClr val="tx1">
                    <a:lumMod val="65000"/>
                    <a:lumOff val="35000"/>
                  </a:schemeClr>
                </a:solidFill>
              </a:rPr>
              <a:t>strictfp </a:t>
            </a:r>
            <a:r>
              <a:rPr lang="en" sz="1200" dirty="0">
                <a:solidFill>
                  <a:schemeClr val="tx1">
                    <a:lumMod val="65000"/>
                    <a:lumOff val="35000"/>
                  </a:schemeClr>
                </a:solidFill>
              </a:rPr>
              <a:t>sa môže použiť na triedu, alebo na jednotlivé metódy. Tento modifikátor vynucuje, aby čísla a operácie s pohyblivou desatinnou čiarkou dodržiavali štandard IEEE 754. Tým sa zabezpečí rovnaké správanie nezávisle od platformy</a:t>
            </a:r>
            <a:r>
              <a:rPr lang="en" sz="1200" dirty="0" smtClean="0">
                <a:solidFill>
                  <a:schemeClr val="tx1">
                    <a:lumMod val="65000"/>
                    <a:lumOff val="35000"/>
                  </a:schemeClr>
                </a:solidFill>
              </a:rPr>
              <a:t>. V praxi sa</a:t>
            </a:r>
            <a:r>
              <a:rPr lang="sk-SK" sz="1200" dirty="0" smtClean="0">
                <a:solidFill>
                  <a:schemeClr val="tx1">
                    <a:lumMod val="65000"/>
                    <a:lumOff val="35000"/>
                  </a:schemeClr>
                </a:solidFill>
              </a:rPr>
              <a:t> používa iba výnimočne, napríklad pre vedecké aplikácie.</a:t>
            </a:r>
            <a:endParaRPr lang="en" sz="1200" dirty="0">
              <a:solidFill>
                <a:schemeClr val="tx1">
                  <a:lumMod val="65000"/>
                  <a:lumOff val="35000"/>
                </a:schemeClr>
              </a:solidFill>
            </a:endParaRPr>
          </a:p>
          <a:p>
            <a:pPr marL="457200" lvl="0" indent="-304800" rtl="0">
              <a:spcBef>
                <a:spcPts val="1000"/>
              </a:spcBef>
              <a:buClr>
                <a:srgbClr val="434343"/>
              </a:buClr>
              <a:buSzPct val="100000"/>
              <a:buChar char="●"/>
            </a:pPr>
            <a:r>
              <a:rPr lang="en" sz="1200" dirty="0">
                <a:solidFill>
                  <a:schemeClr val="tx1">
                    <a:lumMod val="65000"/>
                    <a:lumOff val="35000"/>
                  </a:schemeClr>
                </a:solidFill>
              </a:rPr>
              <a:t>Modifikátor </a:t>
            </a:r>
            <a:r>
              <a:rPr lang="en" sz="1200" b="1" dirty="0">
                <a:solidFill>
                  <a:schemeClr val="tx1">
                    <a:lumMod val="65000"/>
                    <a:lumOff val="35000"/>
                  </a:schemeClr>
                </a:solidFill>
              </a:rPr>
              <a:t>transient</a:t>
            </a:r>
            <a:r>
              <a:rPr lang="en" sz="1200" dirty="0">
                <a:solidFill>
                  <a:schemeClr val="tx1">
                    <a:lumMod val="65000"/>
                    <a:lumOff val="35000"/>
                  </a:schemeClr>
                </a:solidFill>
              </a:rPr>
              <a:t> sa používa pre inštančné premenné. Oznamujeme ním JVM aby tieto premenné ignorovala pri serializácii objektu, ktorý ich obsahuje, teda aby neuložila ich hodnoty. Serializácia je uloženie objektu s jeho aktuálnym stavom napríklad do súboru.</a:t>
            </a:r>
          </a:p>
          <a:p>
            <a:pPr marL="457200" lvl="0" indent="-304800" rtl="0">
              <a:spcBef>
                <a:spcPts val="1000"/>
              </a:spcBef>
              <a:buClr>
                <a:srgbClr val="434343"/>
              </a:buClr>
              <a:buSzPct val="100000"/>
              <a:buChar char="●"/>
            </a:pPr>
            <a:r>
              <a:rPr lang="en" sz="1200" dirty="0">
                <a:solidFill>
                  <a:schemeClr val="tx1">
                    <a:lumMod val="65000"/>
                    <a:lumOff val="35000"/>
                  </a:schemeClr>
                </a:solidFill>
              </a:rPr>
              <a:t>Modifikátor </a:t>
            </a:r>
            <a:r>
              <a:rPr lang="en" sz="1200" b="1" dirty="0">
                <a:solidFill>
                  <a:schemeClr val="tx1">
                    <a:lumMod val="65000"/>
                    <a:lumOff val="35000"/>
                  </a:schemeClr>
                </a:solidFill>
              </a:rPr>
              <a:t>volatile </a:t>
            </a:r>
            <a:r>
              <a:rPr lang="en" sz="1200" dirty="0">
                <a:solidFill>
                  <a:schemeClr val="tx1">
                    <a:lumMod val="65000"/>
                    <a:lumOff val="35000"/>
                  </a:schemeClr>
                </a:solidFill>
              </a:rPr>
              <a:t>oznamuje JVM, že vlákno (thread), ktoré k takto označenej premennej pristupuje musí zosúladiť svoju vlastnú kópiu premennej s master kópiu v pamäti. Účel, ktorý toto kľúčové slovo plní sa obvyklejšie dosahuje cez synchronized metódy.</a:t>
            </a:r>
          </a:p>
        </p:txBody>
      </p:sp>
      <p:sp>
        <p:nvSpPr>
          <p:cNvPr id="5" name="Zástupný symbol čísla snímky 4"/>
          <p:cNvSpPr>
            <a:spLocks noGrp="1"/>
          </p:cNvSpPr>
          <p:nvPr>
            <p:ph type="sldNum" sz="quarter" idx="12"/>
          </p:nvPr>
        </p:nvSpPr>
        <p:spPr/>
        <p:txBody>
          <a:bodyPr/>
          <a:lstStyle/>
          <a:p>
            <a:fld id="{7497AAFE-E2E9-4BD8-8F5D-0DCF3CAF0ED9}" type="slidenum">
              <a:rPr lang="sk-SK" smtClean="0"/>
              <a:t>8</a:t>
            </a:fld>
            <a:endParaRPr lang="sk-SK"/>
          </a:p>
        </p:txBody>
      </p:sp>
      <p:sp>
        <p:nvSpPr>
          <p:cNvPr id="4" name="Shape 45"/>
          <p:cNvSpPr txBox="1"/>
          <p:nvPr/>
        </p:nvSpPr>
        <p:spPr>
          <a:xfrm>
            <a:off x="874930" y="333455"/>
            <a:ext cx="7512552" cy="528318"/>
          </a:xfrm>
          <a:prstGeom prst="rect">
            <a:avLst/>
          </a:prstGeom>
          <a:noFill/>
          <a:ln>
            <a:noFill/>
          </a:ln>
        </p:spPr>
        <p:txBody>
          <a:bodyPr lIns="91425" tIns="91425" rIns="91425" bIns="91425" anchor="t" anchorCtr="0">
            <a:noAutofit/>
          </a:bodyPr>
          <a:lstStyle/>
          <a:p>
            <a:pPr lvl="0" algn="ctr">
              <a:lnSpc>
                <a:spcPct val="115000"/>
              </a:lnSpc>
              <a:buClr>
                <a:schemeClr val="dk1"/>
              </a:buClr>
              <a:buSzPct val="61111"/>
            </a:pPr>
            <a:r>
              <a:rPr lang="en" sz="2400" b="1" dirty="0">
                <a:solidFill>
                  <a:schemeClr val="tx1">
                    <a:lumMod val="65000"/>
                    <a:lumOff val="35000"/>
                  </a:schemeClr>
                </a:solidFill>
              </a:rPr>
              <a:t>NEPRÍSTUPOVÉ MODIFIKÁTORY</a:t>
            </a:r>
          </a:p>
        </p:txBody>
      </p:sp>
    </p:spTree>
    <p:extLst>
      <p:ext uri="{BB962C8B-B14F-4D97-AF65-F5344CB8AC3E}">
        <p14:creationId xmlns:p14="http://schemas.microsoft.com/office/powerpoint/2010/main" val="481858504"/>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Shape 174"/>
          <p:cNvSpPr/>
          <p:nvPr/>
        </p:nvSpPr>
        <p:spPr>
          <a:xfrm>
            <a:off x="1661383" y="988402"/>
            <a:ext cx="1427400" cy="3040199"/>
          </a:xfrm>
          <a:prstGeom prst="rect">
            <a:avLst/>
          </a:prstGeom>
          <a:solidFill>
            <a:srgbClr val="EFEFEF"/>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1100" b="1" dirty="0"/>
              <a:t>TRIEDY</a:t>
            </a:r>
          </a:p>
          <a:p>
            <a:pPr rtl="0">
              <a:spcBef>
                <a:spcPts val="0"/>
              </a:spcBef>
              <a:buNone/>
            </a:pPr>
            <a:endParaRPr sz="1100" dirty="0"/>
          </a:p>
          <a:p>
            <a:pPr rtl="0">
              <a:spcBef>
                <a:spcPts val="0"/>
              </a:spcBef>
              <a:buNone/>
            </a:pPr>
            <a:r>
              <a:rPr lang="en" sz="1100" dirty="0"/>
              <a:t>private**</a:t>
            </a:r>
          </a:p>
          <a:p>
            <a:pPr rtl="0">
              <a:spcBef>
                <a:spcPts val="0"/>
              </a:spcBef>
              <a:buNone/>
            </a:pPr>
            <a:r>
              <a:rPr lang="en" sz="1100" dirty="0"/>
              <a:t>public</a:t>
            </a:r>
          </a:p>
          <a:p>
            <a:pPr rtl="0">
              <a:spcBef>
                <a:spcPts val="0"/>
              </a:spcBef>
              <a:buNone/>
            </a:pPr>
            <a:r>
              <a:rPr lang="en" sz="1100" dirty="0"/>
              <a:t>abstract</a:t>
            </a:r>
          </a:p>
          <a:p>
            <a:pPr rtl="0">
              <a:spcBef>
                <a:spcPts val="0"/>
              </a:spcBef>
              <a:buNone/>
            </a:pPr>
            <a:r>
              <a:rPr lang="en" sz="1100" dirty="0"/>
              <a:t>final</a:t>
            </a:r>
          </a:p>
          <a:p>
            <a:pPr rtl="0">
              <a:spcBef>
                <a:spcPts val="0"/>
              </a:spcBef>
              <a:buNone/>
            </a:pPr>
            <a:r>
              <a:rPr lang="en" sz="1100" dirty="0"/>
              <a:t>static**</a:t>
            </a:r>
          </a:p>
          <a:p>
            <a:pPr rtl="0">
              <a:spcBef>
                <a:spcPts val="0"/>
              </a:spcBef>
              <a:buNone/>
            </a:pPr>
            <a:r>
              <a:rPr lang="en" sz="1100" dirty="0"/>
              <a:t>strictfp</a:t>
            </a:r>
          </a:p>
          <a:p>
            <a:pPr rtl="0">
              <a:spcBef>
                <a:spcPts val="0"/>
              </a:spcBef>
              <a:buNone/>
            </a:pPr>
            <a:endParaRPr sz="1100" dirty="0"/>
          </a:p>
          <a:p>
            <a:pPr rtl="0">
              <a:spcBef>
                <a:spcPts val="0"/>
              </a:spcBef>
              <a:buNone/>
            </a:pPr>
            <a:r>
              <a:rPr lang="en" sz="1100" dirty="0">
                <a:solidFill>
                  <a:srgbClr val="FF0000"/>
                </a:solidFill>
              </a:rPr>
              <a:t>***</a:t>
            </a:r>
          </a:p>
          <a:p>
            <a:pPr rtl="0">
              <a:spcBef>
                <a:spcPts val="0"/>
              </a:spcBef>
              <a:buNone/>
            </a:pPr>
            <a:r>
              <a:rPr lang="en" sz="1100" dirty="0">
                <a:solidFill>
                  <a:srgbClr val="FF0000"/>
                </a:solidFill>
              </a:rPr>
              <a:t>abstract + private</a:t>
            </a:r>
          </a:p>
          <a:p>
            <a:pPr rtl="0">
              <a:spcBef>
                <a:spcPts val="0"/>
              </a:spcBef>
              <a:buNone/>
            </a:pPr>
            <a:r>
              <a:rPr lang="en" sz="1100" dirty="0">
                <a:solidFill>
                  <a:srgbClr val="FF0000"/>
                </a:solidFill>
              </a:rPr>
              <a:t>abstract + final</a:t>
            </a:r>
          </a:p>
          <a:p>
            <a:pPr rtl="0">
              <a:spcBef>
                <a:spcPts val="0"/>
              </a:spcBef>
              <a:buNone/>
            </a:pPr>
            <a:r>
              <a:rPr lang="en" sz="1100" dirty="0">
                <a:solidFill>
                  <a:srgbClr val="FF0000"/>
                </a:solidFill>
              </a:rPr>
              <a:t>abstract + static</a:t>
            </a:r>
          </a:p>
          <a:p>
            <a:pPr>
              <a:spcBef>
                <a:spcPts val="0"/>
              </a:spcBef>
              <a:buNone/>
            </a:pPr>
            <a:r>
              <a:rPr lang="en" sz="1100" dirty="0">
                <a:solidFill>
                  <a:srgbClr val="FF0000"/>
                </a:solidFill>
              </a:rPr>
              <a:t>abstract + strictfp</a:t>
            </a:r>
          </a:p>
        </p:txBody>
      </p:sp>
      <p:sp>
        <p:nvSpPr>
          <p:cNvPr id="175" name="Shape 175"/>
          <p:cNvSpPr/>
          <p:nvPr/>
        </p:nvSpPr>
        <p:spPr>
          <a:xfrm>
            <a:off x="3088683" y="988402"/>
            <a:ext cx="1427400" cy="3040199"/>
          </a:xfrm>
          <a:prstGeom prst="rect">
            <a:avLst/>
          </a:prstGeom>
          <a:solidFill>
            <a:srgbClr val="EFEFEF"/>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1100" b="1"/>
              <a:t>METÓDY</a:t>
            </a:r>
          </a:p>
          <a:p>
            <a:pPr rtl="0">
              <a:spcBef>
                <a:spcPts val="0"/>
              </a:spcBef>
              <a:buNone/>
            </a:pPr>
            <a:endParaRPr sz="1100"/>
          </a:p>
          <a:p>
            <a:pPr rtl="0">
              <a:spcBef>
                <a:spcPts val="0"/>
              </a:spcBef>
              <a:buNone/>
            </a:pPr>
            <a:r>
              <a:rPr lang="en" sz="1100"/>
              <a:t>private</a:t>
            </a:r>
          </a:p>
          <a:p>
            <a:pPr rtl="0">
              <a:spcBef>
                <a:spcPts val="0"/>
              </a:spcBef>
              <a:buNone/>
            </a:pPr>
            <a:r>
              <a:rPr lang="en" sz="1100"/>
              <a:t>protected</a:t>
            </a:r>
          </a:p>
          <a:p>
            <a:pPr rtl="0">
              <a:spcBef>
                <a:spcPts val="0"/>
              </a:spcBef>
              <a:buNone/>
            </a:pPr>
            <a:r>
              <a:rPr lang="en" sz="1100"/>
              <a:t>public</a:t>
            </a:r>
          </a:p>
          <a:p>
            <a:pPr rtl="0">
              <a:spcBef>
                <a:spcPts val="0"/>
              </a:spcBef>
              <a:buNone/>
            </a:pPr>
            <a:r>
              <a:rPr lang="en" sz="1100"/>
              <a:t>abstract</a:t>
            </a:r>
          </a:p>
          <a:p>
            <a:pPr rtl="0">
              <a:spcBef>
                <a:spcPts val="0"/>
              </a:spcBef>
              <a:buNone/>
            </a:pPr>
            <a:r>
              <a:rPr lang="en" sz="1100"/>
              <a:t>final</a:t>
            </a:r>
          </a:p>
          <a:p>
            <a:pPr rtl="0">
              <a:spcBef>
                <a:spcPts val="0"/>
              </a:spcBef>
              <a:buNone/>
            </a:pPr>
            <a:r>
              <a:rPr lang="en" sz="1100"/>
              <a:t>static</a:t>
            </a:r>
          </a:p>
          <a:p>
            <a:pPr rtl="0">
              <a:spcBef>
                <a:spcPts val="0"/>
              </a:spcBef>
              <a:buNone/>
            </a:pPr>
            <a:r>
              <a:rPr lang="en" sz="1100"/>
              <a:t>strictfp</a:t>
            </a:r>
          </a:p>
          <a:p>
            <a:pPr rtl="0">
              <a:spcBef>
                <a:spcPts val="0"/>
              </a:spcBef>
              <a:buNone/>
            </a:pPr>
            <a:r>
              <a:rPr lang="en" sz="1100"/>
              <a:t>synchronized</a:t>
            </a:r>
          </a:p>
          <a:p>
            <a:pPr rtl="0">
              <a:spcBef>
                <a:spcPts val="0"/>
              </a:spcBef>
              <a:buNone/>
            </a:pPr>
            <a:r>
              <a:rPr lang="en" sz="1100"/>
              <a:t>native</a:t>
            </a:r>
          </a:p>
          <a:p>
            <a:pPr rtl="0">
              <a:spcBef>
                <a:spcPts val="0"/>
              </a:spcBef>
              <a:buNone/>
            </a:pPr>
            <a:endParaRPr sz="1100"/>
          </a:p>
          <a:p>
            <a:pPr lvl="0" rtl="0">
              <a:spcBef>
                <a:spcPts val="0"/>
              </a:spcBef>
              <a:buNone/>
            </a:pPr>
            <a:r>
              <a:rPr lang="en" sz="1100">
                <a:solidFill>
                  <a:srgbClr val="FF0000"/>
                </a:solidFill>
              </a:rPr>
              <a:t>abstract + synchro</a:t>
            </a:r>
          </a:p>
          <a:p>
            <a:pPr rtl="0">
              <a:spcBef>
                <a:spcPts val="0"/>
              </a:spcBef>
              <a:buNone/>
            </a:pPr>
            <a:r>
              <a:rPr lang="en" sz="1100">
                <a:solidFill>
                  <a:srgbClr val="FF0000"/>
                </a:solidFill>
              </a:rPr>
              <a:t>abstract + native</a:t>
            </a:r>
          </a:p>
          <a:p>
            <a:pPr lvl="0" rtl="0">
              <a:spcBef>
                <a:spcPts val="0"/>
              </a:spcBef>
              <a:buNone/>
            </a:pPr>
            <a:r>
              <a:rPr lang="en" sz="1100">
                <a:solidFill>
                  <a:srgbClr val="FF0000"/>
                </a:solidFill>
              </a:rPr>
              <a:t>native + strictfp</a:t>
            </a:r>
          </a:p>
        </p:txBody>
      </p:sp>
      <p:sp>
        <p:nvSpPr>
          <p:cNvPr id="176" name="Shape 176"/>
          <p:cNvSpPr/>
          <p:nvPr/>
        </p:nvSpPr>
        <p:spPr>
          <a:xfrm>
            <a:off x="4516083" y="988402"/>
            <a:ext cx="1427400" cy="3040199"/>
          </a:xfrm>
          <a:prstGeom prst="rect">
            <a:avLst/>
          </a:prstGeom>
          <a:solidFill>
            <a:srgbClr val="EFEFEF"/>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1100" b="1"/>
              <a:t>PREMENNÉ</a:t>
            </a:r>
          </a:p>
          <a:p>
            <a:pPr rtl="0">
              <a:spcBef>
                <a:spcPts val="0"/>
              </a:spcBef>
              <a:buNone/>
            </a:pPr>
            <a:endParaRPr sz="1100"/>
          </a:p>
          <a:p>
            <a:pPr rtl="0">
              <a:spcBef>
                <a:spcPts val="0"/>
              </a:spcBef>
              <a:buNone/>
            </a:pPr>
            <a:r>
              <a:rPr lang="en" sz="1100"/>
              <a:t>private</a:t>
            </a:r>
          </a:p>
          <a:p>
            <a:pPr rtl="0">
              <a:spcBef>
                <a:spcPts val="0"/>
              </a:spcBef>
              <a:buNone/>
            </a:pPr>
            <a:r>
              <a:rPr lang="en" sz="1100"/>
              <a:t>protected</a:t>
            </a:r>
          </a:p>
          <a:p>
            <a:pPr rtl="0">
              <a:spcBef>
                <a:spcPts val="0"/>
              </a:spcBef>
              <a:buNone/>
            </a:pPr>
            <a:r>
              <a:rPr lang="en" sz="1100"/>
              <a:t>public</a:t>
            </a:r>
          </a:p>
          <a:p>
            <a:pPr rtl="0">
              <a:spcBef>
                <a:spcPts val="0"/>
              </a:spcBef>
              <a:buNone/>
            </a:pPr>
            <a:r>
              <a:rPr lang="en" sz="1100"/>
              <a:t>final</a:t>
            </a:r>
          </a:p>
          <a:p>
            <a:pPr rtl="0">
              <a:spcBef>
                <a:spcPts val="0"/>
              </a:spcBef>
              <a:buNone/>
            </a:pPr>
            <a:r>
              <a:rPr lang="en" sz="1100"/>
              <a:t>static</a:t>
            </a:r>
          </a:p>
          <a:p>
            <a:pPr rtl="0">
              <a:spcBef>
                <a:spcPts val="0"/>
              </a:spcBef>
              <a:buNone/>
            </a:pPr>
            <a:r>
              <a:rPr lang="en" sz="1100"/>
              <a:t>transient</a:t>
            </a:r>
          </a:p>
          <a:p>
            <a:pPr rtl="0">
              <a:spcBef>
                <a:spcPts val="0"/>
              </a:spcBef>
              <a:buNone/>
            </a:pPr>
            <a:r>
              <a:rPr lang="en" sz="1100"/>
              <a:t>volatile</a:t>
            </a:r>
          </a:p>
          <a:p>
            <a:pPr rtl="0">
              <a:spcBef>
                <a:spcPts val="0"/>
              </a:spcBef>
              <a:buNone/>
            </a:pPr>
            <a:endParaRPr sz="1100"/>
          </a:p>
          <a:p>
            <a:pPr rtl="0">
              <a:spcBef>
                <a:spcPts val="0"/>
              </a:spcBef>
              <a:buNone/>
            </a:pPr>
            <a:r>
              <a:rPr lang="en" sz="1100">
                <a:solidFill>
                  <a:srgbClr val="FF0000"/>
                </a:solidFill>
              </a:rPr>
              <a:t>final + volatile</a:t>
            </a:r>
          </a:p>
          <a:p>
            <a:pPr rtl="0">
              <a:spcBef>
                <a:spcPts val="0"/>
              </a:spcBef>
              <a:buNone/>
            </a:pPr>
            <a:r>
              <a:rPr lang="en" sz="1100">
                <a:solidFill>
                  <a:srgbClr val="FF0000"/>
                </a:solidFill>
              </a:rPr>
              <a:t>final bez priradenia</a:t>
            </a:r>
          </a:p>
          <a:p>
            <a:pPr lvl="0" rtl="0">
              <a:spcBef>
                <a:spcPts val="0"/>
              </a:spcBef>
              <a:buNone/>
            </a:pPr>
            <a:endParaRPr sz="1100">
              <a:solidFill>
                <a:srgbClr val="FF0000"/>
              </a:solidFill>
            </a:endParaRPr>
          </a:p>
        </p:txBody>
      </p:sp>
      <p:sp>
        <p:nvSpPr>
          <p:cNvPr id="177" name="Shape 177"/>
          <p:cNvSpPr/>
          <p:nvPr/>
        </p:nvSpPr>
        <p:spPr>
          <a:xfrm>
            <a:off x="5943483" y="988402"/>
            <a:ext cx="1427400" cy="3040199"/>
          </a:xfrm>
          <a:prstGeom prst="rect">
            <a:avLst/>
          </a:prstGeom>
          <a:solidFill>
            <a:srgbClr val="EFEFEF"/>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1100" b="1"/>
              <a:t>LOKÁLNE</a:t>
            </a:r>
          </a:p>
          <a:p>
            <a:pPr rtl="0">
              <a:spcBef>
                <a:spcPts val="0"/>
              </a:spcBef>
              <a:buNone/>
            </a:pPr>
            <a:r>
              <a:rPr lang="en" sz="1100" b="1"/>
              <a:t>PREMENNÉ</a:t>
            </a:r>
          </a:p>
          <a:p>
            <a:pPr rtl="0">
              <a:spcBef>
                <a:spcPts val="0"/>
              </a:spcBef>
              <a:buNone/>
            </a:pPr>
            <a:r>
              <a:rPr lang="en" sz="1100"/>
              <a:t>final</a:t>
            </a:r>
          </a:p>
          <a:p>
            <a:pPr rtl="0">
              <a:spcBef>
                <a:spcPts val="0"/>
              </a:spcBef>
              <a:buNone/>
            </a:pPr>
            <a:endParaRPr sz="1100"/>
          </a:p>
          <a:p>
            <a:pPr rtl="0">
              <a:spcBef>
                <a:spcPts val="0"/>
              </a:spcBef>
              <a:buNone/>
            </a:pPr>
            <a:r>
              <a:rPr lang="en" sz="1100" b="1"/>
              <a:t>KONŠTRUKTORY</a:t>
            </a:r>
          </a:p>
          <a:p>
            <a:pPr rtl="0">
              <a:spcBef>
                <a:spcPts val="0"/>
              </a:spcBef>
              <a:buNone/>
            </a:pPr>
            <a:r>
              <a:rPr lang="en" sz="1100"/>
              <a:t>private</a:t>
            </a:r>
          </a:p>
          <a:p>
            <a:pPr rtl="0">
              <a:spcBef>
                <a:spcPts val="0"/>
              </a:spcBef>
              <a:buNone/>
            </a:pPr>
            <a:r>
              <a:rPr lang="en" sz="1100"/>
              <a:t>protected</a:t>
            </a:r>
          </a:p>
          <a:p>
            <a:pPr rtl="0">
              <a:spcBef>
                <a:spcPts val="0"/>
              </a:spcBef>
              <a:buNone/>
            </a:pPr>
            <a:r>
              <a:rPr lang="en" sz="1100"/>
              <a:t>public</a:t>
            </a:r>
          </a:p>
          <a:p>
            <a:pPr rtl="0">
              <a:spcBef>
                <a:spcPts val="0"/>
              </a:spcBef>
              <a:buNone/>
            </a:pPr>
            <a:endParaRPr sz="1100"/>
          </a:p>
          <a:p>
            <a:pPr rtl="0">
              <a:spcBef>
                <a:spcPts val="0"/>
              </a:spcBef>
              <a:buNone/>
            </a:pPr>
            <a:r>
              <a:rPr lang="en" sz="1100" b="1"/>
              <a:t>PARAMETRE METÓD</a:t>
            </a:r>
          </a:p>
          <a:p>
            <a:pPr lvl="0" rtl="0">
              <a:spcBef>
                <a:spcPts val="0"/>
              </a:spcBef>
              <a:buNone/>
            </a:pPr>
            <a:r>
              <a:rPr lang="en" sz="1100"/>
              <a:t>final</a:t>
            </a:r>
          </a:p>
          <a:p>
            <a:pPr lvl="0" rtl="0">
              <a:spcBef>
                <a:spcPts val="0"/>
              </a:spcBef>
              <a:buNone/>
            </a:pPr>
            <a:endParaRPr sz="1100"/>
          </a:p>
        </p:txBody>
      </p:sp>
      <p:sp>
        <p:nvSpPr>
          <p:cNvPr id="178" name="Shape 178"/>
          <p:cNvSpPr txBox="1"/>
          <p:nvPr/>
        </p:nvSpPr>
        <p:spPr>
          <a:xfrm>
            <a:off x="1610883" y="4028577"/>
            <a:ext cx="3334500" cy="565200"/>
          </a:xfrm>
          <a:prstGeom prst="rect">
            <a:avLst/>
          </a:prstGeom>
          <a:noFill/>
          <a:ln>
            <a:noFill/>
          </a:ln>
        </p:spPr>
        <p:txBody>
          <a:bodyPr lIns="91425" tIns="91425" rIns="91425" bIns="91425" anchor="t" anchorCtr="0">
            <a:noAutofit/>
          </a:bodyPr>
          <a:lstStyle/>
          <a:p>
            <a:pPr rtl="0">
              <a:spcBef>
                <a:spcPts val="0"/>
              </a:spcBef>
              <a:buNone/>
            </a:pPr>
            <a:r>
              <a:rPr lang="en" sz="1200">
                <a:solidFill>
                  <a:schemeClr val="dk1"/>
                </a:solidFill>
              </a:rPr>
              <a:t>** možno použiť iba pri vnorených triedach</a:t>
            </a:r>
          </a:p>
          <a:p>
            <a:pPr>
              <a:spcBef>
                <a:spcPts val="0"/>
              </a:spcBef>
              <a:buNone/>
            </a:pPr>
            <a:r>
              <a:rPr lang="en" sz="1200">
                <a:solidFill>
                  <a:srgbClr val="FF0000"/>
                </a:solidFill>
              </a:rPr>
              <a:t>*** zakázané kombinácie</a:t>
            </a:r>
            <a:r>
              <a:rPr lang="en" sz="1200">
                <a:solidFill>
                  <a:schemeClr val="dk1"/>
                </a:solidFill>
              </a:rPr>
              <a:t> </a:t>
            </a:r>
          </a:p>
        </p:txBody>
      </p:sp>
      <p:sp>
        <p:nvSpPr>
          <p:cNvPr id="4" name="Zástupný symbol čísla snímky 3"/>
          <p:cNvSpPr>
            <a:spLocks noGrp="1"/>
          </p:cNvSpPr>
          <p:nvPr>
            <p:ph type="sldNum" sz="quarter" idx="12"/>
          </p:nvPr>
        </p:nvSpPr>
        <p:spPr/>
        <p:txBody>
          <a:bodyPr/>
          <a:lstStyle/>
          <a:p>
            <a:fld id="{7497AAFE-E2E9-4BD8-8F5D-0DCF3CAF0ED9}" type="slidenum">
              <a:rPr lang="sk-SK" smtClean="0"/>
              <a:t>9</a:t>
            </a:fld>
            <a:endParaRPr lang="sk-SK"/>
          </a:p>
        </p:txBody>
      </p:sp>
      <p:sp>
        <p:nvSpPr>
          <p:cNvPr id="10" name="Shape 45"/>
          <p:cNvSpPr txBox="1"/>
          <p:nvPr/>
        </p:nvSpPr>
        <p:spPr>
          <a:xfrm>
            <a:off x="874930" y="333455"/>
            <a:ext cx="7512552" cy="528318"/>
          </a:xfrm>
          <a:prstGeom prst="rect">
            <a:avLst/>
          </a:prstGeom>
          <a:noFill/>
          <a:ln>
            <a:noFill/>
          </a:ln>
        </p:spPr>
        <p:txBody>
          <a:bodyPr lIns="91425" tIns="91425" rIns="91425" bIns="91425" anchor="t" anchorCtr="0">
            <a:noAutofit/>
          </a:bodyPr>
          <a:lstStyle/>
          <a:p>
            <a:pPr lvl="0" algn="ctr">
              <a:lnSpc>
                <a:spcPct val="115000"/>
              </a:lnSpc>
              <a:buClr>
                <a:schemeClr val="dk1"/>
              </a:buClr>
              <a:buSzPct val="61111"/>
            </a:pPr>
            <a:r>
              <a:rPr lang="en" sz="2400" b="1" dirty="0">
                <a:solidFill>
                  <a:schemeClr val="tx1">
                    <a:lumMod val="65000"/>
                    <a:lumOff val="35000"/>
                  </a:schemeClr>
                </a:solidFill>
              </a:rPr>
              <a:t>ZHRNUTIE MODIFIKÁTOROV</a:t>
            </a:r>
          </a:p>
        </p:txBody>
      </p:sp>
    </p:spTree>
    <p:extLst>
      <p:ext uri="{BB962C8B-B14F-4D97-AF65-F5344CB8AC3E}">
        <p14:creationId xmlns:p14="http://schemas.microsoft.com/office/powerpoint/2010/main" val="1031078351"/>
      </p:ext>
    </p:extLst>
  </p:cSld>
  <p:clrMapOvr>
    <a:masterClrMapping/>
  </p:clrMapOvr>
  <p:transition spd="slow">
    <p:cut/>
  </p:transition>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TotalTime>
  <Words>3146</Words>
  <Application>Microsoft Office PowerPoint</Application>
  <PresentationFormat>Prezentácia na obrazovke (16:9)</PresentationFormat>
  <Paragraphs>427</Paragraphs>
  <Slides>26</Slides>
  <Notes>26</Notes>
  <HiddenSlides>0</HiddenSlides>
  <MMClips>0</MMClips>
  <ScaleCrop>false</ScaleCrop>
  <HeadingPairs>
    <vt:vector size="6" baseType="variant">
      <vt:variant>
        <vt:lpstr>Použité písma</vt:lpstr>
      </vt:variant>
      <vt:variant>
        <vt:i4>5</vt:i4>
      </vt:variant>
      <vt:variant>
        <vt:lpstr>Motív</vt:lpstr>
      </vt:variant>
      <vt:variant>
        <vt:i4>1</vt:i4>
      </vt:variant>
      <vt:variant>
        <vt:lpstr>Nadpisy snímok</vt:lpstr>
      </vt:variant>
      <vt:variant>
        <vt:i4>26</vt:i4>
      </vt:variant>
    </vt:vector>
  </HeadingPairs>
  <TitlesOfParts>
    <vt:vector size="32" baseType="lpstr">
      <vt:lpstr>Arial</vt:lpstr>
      <vt:lpstr>Calibri</vt:lpstr>
      <vt:lpstr>Calibri Light</vt:lpstr>
      <vt:lpstr>Consolas</vt:lpstr>
      <vt:lpstr>Courier New</vt:lpstr>
      <vt:lpstr>Motív Office</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Prezentácia programu PowerPoint</dc:title>
  <dc:creator>mla</dc:creator>
  <cp:lastModifiedBy>mla</cp:lastModifiedBy>
  <cp:revision>66</cp:revision>
  <dcterms:modified xsi:type="dcterms:W3CDTF">2018-11-13T15:28:19Z</dcterms:modified>
</cp:coreProperties>
</file>