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9B24313-E8C1-41FD-8BA3-BF59C533BD05}">
  <a:tblStyle styleId="{19B24313-E8C1-41FD-8BA3-BF59C533BD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3a5398be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3a5398be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3a5398be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3a5398b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3a5398be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3a5398be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3a5398be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3a5398be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3a5398be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3a5398be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3a5398be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3a5398be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ac4df5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ac4df5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3a5398be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3a5398be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house-prices-advanced-regression-techniques#descrip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lnSpc>
                <a:spcPct val="115000"/>
              </a:lnSpc>
              <a:spcBef>
                <a:spcPts val="4000"/>
              </a:spcBef>
              <a:spcAft>
                <a:spcPts val="0"/>
              </a:spcAft>
              <a:buClr>
                <a:schemeClr val="dk2"/>
              </a:buClr>
              <a:buSzPts val="1100"/>
              <a:buFont typeface="Arial"/>
              <a:buNone/>
            </a:pPr>
            <a:r>
              <a:rPr lang="en" sz="2400">
                <a:solidFill>
                  <a:srgbClr val="FFFFFF"/>
                </a:solidFill>
                <a:latin typeface="Arial"/>
                <a:ea typeface="Arial"/>
                <a:cs typeface="Arial"/>
                <a:sym typeface="Arial"/>
              </a:rPr>
              <a:t>Predicting Housing Prices using Advanced Regression Techniques</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8" name="Google Shape;78;p14"/>
          <p:cNvSpPr txBox="1"/>
          <p:nvPr>
            <p:ph idx="1" type="body"/>
          </p:nvPr>
        </p:nvSpPr>
        <p:spPr>
          <a:xfrm>
            <a:off x="2410100" y="1516775"/>
            <a:ext cx="6321600" cy="308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highlight>
                  <a:srgbClr val="FFFFFF"/>
                </a:highlight>
                <a:latin typeface="Calibri"/>
                <a:ea typeface="Calibri"/>
                <a:cs typeface="Calibri"/>
                <a:sym typeface="Calibri"/>
              </a:rPr>
              <a:t>Ask a home buyer to describe their dream house, and they probably won’t begin with the height of the basement ceiling or the proximity to an east-west railroad. But this dataset proves that much more influences price negotiations than the number of bedrooms or a white-picket fence. </a:t>
            </a:r>
            <a:r>
              <a:rPr lang="en">
                <a:latin typeface="Calibri"/>
                <a:ea typeface="Calibri"/>
                <a:cs typeface="Calibri"/>
                <a:sym typeface="Calibri"/>
              </a:rPr>
              <a:t>The goal of this project is to use EDA, visualization, data cleaning, preprocessing, and linear models to predict home prices given the </a:t>
            </a:r>
            <a:r>
              <a:rPr lang="en">
                <a:highlight>
                  <a:srgbClr val="FFFFFF"/>
                </a:highlight>
                <a:latin typeface="Calibri"/>
                <a:ea typeface="Calibri"/>
                <a:cs typeface="Calibri"/>
                <a:sym typeface="Calibri"/>
              </a:rPr>
              <a:t>79</a:t>
            </a:r>
            <a:r>
              <a:rPr lang="en">
                <a:latin typeface="Calibri"/>
                <a:ea typeface="Calibri"/>
                <a:cs typeface="Calibri"/>
                <a:sym typeface="Calibri"/>
              </a:rPr>
              <a:t> features, </a:t>
            </a:r>
            <a:r>
              <a:rPr lang="en">
                <a:highlight>
                  <a:srgbClr val="FFFFFF"/>
                </a:highlight>
                <a:latin typeface="Calibri"/>
                <a:ea typeface="Calibri"/>
                <a:cs typeface="Calibri"/>
                <a:sym typeface="Calibri"/>
              </a:rPr>
              <a:t>describing (almost) every aspect of residential homes in Ames, Iowa</a:t>
            </a:r>
            <a:r>
              <a:rPr lang="en">
                <a:latin typeface="Calibri"/>
                <a:ea typeface="Calibri"/>
                <a:cs typeface="Calibri"/>
                <a:sym typeface="Calibri"/>
              </a:rPr>
              <a:t>, and interpret linear models to find out what features add value to a home.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84" name="Google Shape;84;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lang="en">
                <a:latin typeface="Calibri"/>
                <a:ea typeface="Calibri"/>
                <a:cs typeface="Calibri"/>
                <a:sym typeface="Calibri"/>
              </a:rPr>
              <a:t>The data was originally taken from Kaggle.</a:t>
            </a:r>
            <a:r>
              <a:rPr lang="en">
                <a:highlight>
                  <a:srgbClr val="FFFFFF"/>
                </a:highlight>
                <a:latin typeface="Calibri"/>
                <a:ea typeface="Calibri"/>
                <a:cs typeface="Calibri"/>
                <a:sym typeface="Calibri"/>
              </a:rPr>
              <a:t> (</a:t>
            </a:r>
            <a:r>
              <a:rPr lang="en" u="sng">
                <a:solidFill>
                  <a:srgbClr val="1155CC"/>
                </a:solidFill>
                <a:highlight>
                  <a:srgbClr val="FFFFFF"/>
                </a:highlight>
                <a:latin typeface="Calibri"/>
                <a:ea typeface="Calibri"/>
                <a:cs typeface="Calibri"/>
                <a:sym typeface="Calibri"/>
                <a:hlinkClick r:id="rId3"/>
              </a:rPr>
              <a:t>https://www.kaggle.com/c/house-prices-advanced-regression-techniques#description</a:t>
            </a:r>
            <a:r>
              <a:rPr lang="en">
                <a:highlight>
                  <a:srgbClr val="FFFFFF"/>
                </a:highlight>
                <a:latin typeface="Calibri"/>
                <a:ea typeface="Calibri"/>
                <a:cs typeface="Calibri"/>
                <a:sym typeface="Calibri"/>
              </a:rPr>
              <a:t>). As stated on the Kaggle competition description page, the data for this project was compiled by Dean De Cock of Truman State University for educational purposes, and it includes 79 predictor variables (house attributes) and one target variable (sale price). Data set describes the sale of individual residential property in Ames, Iowa from 2006 to 2010.</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90" name="Google Shape;90;p1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just">
              <a:lnSpc>
                <a:spcPct val="115000"/>
              </a:lnSpc>
              <a:spcBef>
                <a:spcPts val="4200"/>
              </a:spcBef>
              <a:spcAft>
                <a:spcPts val="0"/>
              </a:spcAft>
              <a:buNone/>
            </a:pPr>
            <a:r>
              <a:rPr lang="en">
                <a:highlight>
                  <a:srgbClr val="FFFFFF"/>
                </a:highlight>
                <a:latin typeface="Calibri"/>
                <a:ea typeface="Calibri"/>
                <a:cs typeface="Calibri"/>
                <a:sym typeface="Calibri"/>
              </a:rPr>
              <a:t>Better sense of the data allows us to go through and do some analysis on the data. </a:t>
            </a:r>
            <a:r>
              <a:rPr lang="en">
                <a:highlight>
                  <a:srgbClr val="FFFFFF"/>
                </a:highlight>
                <a:latin typeface="Calibri"/>
                <a:ea typeface="Calibri"/>
                <a:cs typeface="Calibri"/>
                <a:sym typeface="Calibri"/>
              </a:rPr>
              <a:t>Variables dealing with the actual dimensions of the house have a large impact on Sale Price. There are also features that do not have a strong relationship with Sale Price, such as ‘Year Sold’. However, a few variables, like overall quality and lot square footage are highly correlated with Sale Price. We can also see it from the plot below.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2510425" y="505450"/>
            <a:ext cx="6194725" cy="413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the data</a:t>
            </a:r>
            <a:endParaRPr/>
          </a:p>
        </p:txBody>
      </p:sp>
      <p:sp>
        <p:nvSpPr>
          <p:cNvPr id="101" name="Google Shape;101;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lnSpc>
                <a:spcPct val="100000"/>
              </a:lnSpc>
              <a:spcBef>
                <a:spcPts val="600"/>
              </a:spcBef>
              <a:spcAft>
                <a:spcPts val="0"/>
              </a:spcAft>
              <a:buNone/>
            </a:pPr>
            <a:r>
              <a:rPr lang="en">
                <a:latin typeface="Calibri"/>
                <a:ea typeface="Calibri"/>
                <a:cs typeface="Calibri"/>
                <a:sym typeface="Calibri"/>
              </a:rPr>
              <a:t>Before </a:t>
            </a:r>
            <a:r>
              <a:rPr lang="en">
                <a:highlight>
                  <a:srgbClr val="FFFFFF"/>
                </a:highlight>
                <a:latin typeface="Calibri"/>
                <a:ea typeface="Calibri"/>
                <a:cs typeface="Calibri"/>
                <a:sym typeface="Calibri"/>
              </a:rPr>
              <a:t>run models on the data, I had to transform many of the variables. </a:t>
            </a:r>
            <a:r>
              <a:rPr lang="en">
                <a:latin typeface="Calibri"/>
                <a:ea typeface="Calibri"/>
                <a:cs typeface="Calibri"/>
                <a:sym typeface="Calibri"/>
              </a:rPr>
              <a:t>The following pre-processing steps were taken:</a:t>
            </a:r>
            <a:endParaRPr>
              <a:latin typeface="Calibri"/>
              <a:ea typeface="Calibri"/>
              <a:cs typeface="Calibri"/>
              <a:sym typeface="Calibri"/>
            </a:endParaRPr>
          </a:p>
          <a:p>
            <a:pPr indent="-342900" lvl="0" marL="457200" rtl="0" algn="just">
              <a:lnSpc>
                <a:spcPct val="115000"/>
              </a:lnSpc>
              <a:spcBef>
                <a:spcPts val="2200"/>
              </a:spcBef>
              <a:spcAft>
                <a:spcPts val="0"/>
              </a:spcAft>
              <a:buSzPts val="1800"/>
              <a:buFont typeface="Calibri"/>
              <a:buAutoNum type="arabicPeriod"/>
            </a:pPr>
            <a:r>
              <a:rPr lang="en">
                <a:latin typeface="Calibri"/>
                <a:ea typeface="Calibri"/>
                <a:cs typeface="Calibri"/>
                <a:sym typeface="Calibri"/>
              </a:rPr>
              <a:t>Removing outliers</a:t>
            </a:r>
            <a:endParaRPr>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AutoNum type="arabicPeriod"/>
            </a:pPr>
            <a:r>
              <a:rPr lang="en">
                <a:latin typeface="Calibri"/>
                <a:ea typeface="Calibri"/>
                <a:cs typeface="Calibri"/>
                <a:sym typeface="Calibri"/>
              </a:rPr>
              <a:t>Dealing with missing values</a:t>
            </a:r>
            <a:endParaRPr>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AutoNum type="arabicPeriod"/>
            </a:pPr>
            <a:r>
              <a:rPr lang="en">
                <a:latin typeface="Calibri"/>
                <a:ea typeface="Calibri"/>
                <a:cs typeface="Calibri"/>
                <a:sym typeface="Calibri"/>
              </a:rPr>
              <a:t>Created dummy variables for the categorical variables</a:t>
            </a:r>
            <a:endParaRPr>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AutoNum type="arabicPeriod"/>
            </a:pPr>
            <a:r>
              <a:rPr lang="en">
                <a:latin typeface="Calibri"/>
                <a:ea typeface="Calibri"/>
                <a:cs typeface="Calibri"/>
                <a:sym typeface="Calibri"/>
              </a:rPr>
              <a:t>Split the data into a training set and a test set</a:t>
            </a:r>
            <a:endParaRPr>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AutoNum type="arabicPeriod"/>
            </a:pPr>
            <a:r>
              <a:rPr lang="en">
                <a:latin typeface="Calibri"/>
                <a:ea typeface="Calibri"/>
                <a:cs typeface="Calibri"/>
                <a:sym typeface="Calibri"/>
              </a:rPr>
              <a:t>Scaled the data</a:t>
            </a:r>
            <a:endParaRPr>
              <a:latin typeface="Calibri"/>
              <a:ea typeface="Calibri"/>
              <a:cs typeface="Calibri"/>
              <a:sym typeface="Calibri"/>
            </a:endParaRPr>
          </a:p>
          <a:p>
            <a:pPr indent="0" lvl="0" marL="457200" rtl="0" algn="just">
              <a:lnSpc>
                <a:spcPct val="115000"/>
              </a:lnSpc>
              <a:spcBef>
                <a:spcPts val="220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Models</a:t>
            </a:r>
            <a:endParaRPr/>
          </a:p>
        </p:txBody>
      </p:sp>
      <p:graphicFrame>
        <p:nvGraphicFramePr>
          <p:cNvPr id="107" name="Google Shape;107;p19"/>
          <p:cNvGraphicFramePr/>
          <p:nvPr/>
        </p:nvGraphicFramePr>
        <p:xfrm>
          <a:off x="2057375" y="2999000"/>
          <a:ext cx="3000000" cy="3000000"/>
        </p:xfrm>
        <a:graphic>
          <a:graphicData uri="http://schemas.openxmlformats.org/drawingml/2006/table">
            <a:tbl>
              <a:tblPr>
                <a:noFill/>
                <a:tableStyleId>{19B24313-E8C1-41FD-8BA3-BF59C533BD05}</a:tableStyleId>
              </a:tblPr>
              <a:tblGrid>
                <a:gridCol w="766275"/>
                <a:gridCol w="1513350"/>
                <a:gridCol w="968900"/>
                <a:gridCol w="969000"/>
                <a:gridCol w="1625950"/>
                <a:gridCol w="938575"/>
              </a:tblGrid>
              <a:tr h="726075">
                <a:tc>
                  <a:txBody>
                    <a:bodyPr>
                      <a:noAutofit/>
                    </a:bodyPr>
                    <a:lstStyle/>
                    <a:p>
                      <a:pPr indent="0" lvl="0" marL="0" rtl="0" algn="just">
                        <a:spcBef>
                          <a:spcPts val="0"/>
                        </a:spcBef>
                        <a:spcAft>
                          <a:spcPts val="0"/>
                        </a:spcAft>
                        <a:buNone/>
                      </a:pPr>
                      <a:r>
                        <a:t/>
                      </a:r>
                      <a:endParaRPr b="1" sz="1000">
                        <a:solidFill>
                          <a:srgbClr val="020202"/>
                        </a:solidFill>
                        <a:latin typeface="Calibri"/>
                        <a:ea typeface="Calibri"/>
                        <a:cs typeface="Calibri"/>
                        <a:sym typeface="Calibri"/>
                      </a:endParaRPr>
                    </a:p>
                    <a:p>
                      <a:pPr indent="0" lvl="0" marL="0" rtl="0" algn="just">
                        <a:spcBef>
                          <a:spcPts val="0"/>
                        </a:spcBef>
                        <a:spcAft>
                          <a:spcPts val="0"/>
                        </a:spcAft>
                        <a:buNone/>
                      </a:pPr>
                      <a:r>
                        <a:t/>
                      </a:r>
                      <a:endParaRPr b="1" sz="1000">
                        <a:solidFill>
                          <a:srgbClr val="020202"/>
                        </a:solidFill>
                        <a:latin typeface="Calibri"/>
                        <a:ea typeface="Calibri"/>
                        <a:cs typeface="Calibri"/>
                        <a:sym typeface="Calibri"/>
                      </a:endParaRPr>
                    </a:p>
                    <a:p>
                      <a:pPr indent="0" lvl="0" marL="0" rtl="0" algn="just">
                        <a:spcBef>
                          <a:spcPts val="0"/>
                        </a:spcBef>
                        <a:spcAft>
                          <a:spcPts val="0"/>
                        </a:spcAft>
                        <a:buNone/>
                      </a:pPr>
                      <a:r>
                        <a:t/>
                      </a:r>
                      <a:endParaRPr b="1" sz="1000">
                        <a:solidFill>
                          <a:srgbClr val="020202"/>
                        </a:solidFill>
                        <a:latin typeface="Calibri"/>
                        <a:ea typeface="Calibri"/>
                        <a:cs typeface="Calibri"/>
                        <a:sym typeface="Calibri"/>
                      </a:endParaRPr>
                    </a:p>
                    <a:p>
                      <a:pPr indent="0" lvl="0" marL="0" rtl="0" algn="just">
                        <a:spcBef>
                          <a:spcPts val="0"/>
                        </a:spcBef>
                        <a:spcAft>
                          <a:spcPts val="0"/>
                        </a:spcAft>
                        <a:buClr>
                          <a:schemeClr val="dk2"/>
                        </a:buClr>
                        <a:buSzPts val="1100"/>
                        <a:buFont typeface="Arial"/>
                        <a:buNone/>
                      </a:pPr>
                      <a:r>
                        <a:t/>
                      </a:r>
                      <a:endParaRPr b="1">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ElasticNetCV</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RidgeCV</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LassoCV</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RandomForest</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Xgboost</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6075">
                <a:tc>
                  <a:txBody>
                    <a:bodyPr>
                      <a:noAutofit/>
                    </a:bodyPr>
                    <a:lstStyle/>
                    <a:p>
                      <a:pPr indent="0" lvl="0" marL="0" rtl="0" algn="just">
                        <a:spcBef>
                          <a:spcPts val="0"/>
                        </a:spcBef>
                        <a:spcAft>
                          <a:spcPts val="0"/>
                        </a:spcAft>
                        <a:buNone/>
                      </a:pPr>
                      <a:r>
                        <a:t/>
                      </a:r>
                      <a:endParaRPr b="1" sz="1000">
                        <a:solidFill>
                          <a:srgbClr val="020202"/>
                        </a:solidFill>
                        <a:latin typeface="Calibri"/>
                        <a:ea typeface="Calibri"/>
                        <a:cs typeface="Calibri"/>
                        <a:sym typeface="Calibri"/>
                      </a:endParaRPr>
                    </a:p>
                    <a:p>
                      <a:pPr indent="0" lvl="0" marL="0" rtl="0" algn="ctr">
                        <a:spcBef>
                          <a:spcPts val="0"/>
                        </a:spcBef>
                        <a:spcAft>
                          <a:spcPts val="0"/>
                        </a:spcAft>
                        <a:buClr>
                          <a:schemeClr val="dk2"/>
                        </a:buClr>
                        <a:buSzPts val="1100"/>
                        <a:buFont typeface="Arial"/>
                        <a:buNone/>
                      </a:pPr>
                      <a:r>
                        <a:rPr b="1" lang="en" sz="1800">
                          <a:solidFill>
                            <a:srgbClr val="020202"/>
                          </a:solidFill>
                          <a:latin typeface="Calibri"/>
                          <a:ea typeface="Calibri"/>
                          <a:cs typeface="Calibri"/>
                          <a:sym typeface="Calibri"/>
                        </a:rPr>
                        <a:t>RMSE</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0.105</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0.112</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0.107</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0.303</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0.133</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8" name="Google Shape;108;p19"/>
          <p:cNvSpPr txBox="1"/>
          <p:nvPr/>
        </p:nvSpPr>
        <p:spPr>
          <a:xfrm>
            <a:off x="1939825" y="1235200"/>
            <a:ext cx="6782100" cy="159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100"/>
              </a:spcAft>
              <a:buClr>
                <a:schemeClr val="dk2"/>
              </a:buClr>
              <a:buSzPts val="1100"/>
              <a:buFont typeface="Arial"/>
              <a:buNone/>
            </a:pPr>
            <a:r>
              <a:rPr lang="en" sz="1800">
                <a:solidFill>
                  <a:srgbClr val="020202"/>
                </a:solidFill>
                <a:latin typeface="Calibri"/>
                <a:ea typeface="Calibri"/>
                <a:cs typeface="Calibri"/>
                <a:sym typeface="Calibri"/>
              </a:rPr>
              <a:t>The information in </a:t>
            </a:r>
            <a:r>
              <a:rPr lang="en" sz="1800">
                <a:solidFill>
                  <a:srgbClr val="020202"/>
                </a:solidFill>
                <a:latin typeface="Calibri"/>
                <a:ea typeface="Calibri"/>
                <a:cs typeface="Calibri"/>
                <a:sym typeface="Calibri"/>
              </a:rPr>
              <a:t>the </a:t>
            </a:r>
            <a:r>
              <a:rPr lang="en" sz="1800">
                <a:solidFill>
                  <a:srgbClr val="020202"/>
                </a:solidFill>
                <a:latin typeface="Calibri"/>
                <a:ea typeface="Calibri"/>
                <a:cs typeface="Calibri"/>
                <a:sym typeface="Calibri"/>
              </a:rPr>
              <a:t>table represents best results for each model that was used for Sale P</a:t>
            </a:r>
            <a:r>
              <a:rPr lang="en" sz="1800">
                <a:solidFill>
                  <a:srgbClr val="020202"/>
                </a:solidFill>
                <a:latin typeface="Calibri"/>
                <a:ea typeface="Calibri"/>
                <a:cs typeface="Calibri"/>
                <a:sym typeface="Calibri"/>
              </a:rPr>
              <a:t>rice prediction</a:t>
            </a:r>
            <a:r>
              <a:rPr lang="en" sz="1800">
                <a:solidFill>
                  <a:srgbClr val="020202"/>
                </a:solidFill>
                <a:latin typeface="Calibri"/>
                <a:ea typeface="Calibri"/>
                <a:cs typeface="Calibri"/>
                <a:sym typeface="Calibri"/>
              </a:rPr>
              <a:t> on test data (the lower is RMSE, the better the model predicts). Probably, various linear models perform better than </a:t>
            </a:r>
            <a:r>
              <a:rPr lang="en" sz="1800">
                <a:solidFill>
                  <a:schemeClr val="dk2"/>
                </a:solidFill>
                <a:latin typeface="Calibri"/>
                <a:ea typeface="Calibri"/>
                <a:cs typeface="Calibri"/>
                <a:sym typeface="Calibri"/>
              </a:rPr>
              <a:t>Random Forest</a:t>
            </a:r>
            <a:r>
              <a:rPr lang="en" sz="1800">
                <a:solidFill>
                  <a:srgbClr val="020202"/>
                </a:solidFill>
                <a:latin typeface="Calibri"/>
                <a:ea typeface="Calibri"/>
                <a:cs typeface="Calibri"/>
                <a:sym typeface="Calibri"/>
              </a:rPr>
              <a:t> model. This had a lot to do with the data itself, Sale Price likely has a relatively linear relationship with the predictor variables.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2410100" y="622000"/>
            <a:ext cx="6321600" cy="3976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00"/>
              </a:spcAft>
              <a:buClr>
                <a:schemeClr val="dk2"/>
              </a:buClr>
              <a:buSzPts val="1100"/>
              <a:buFont typeface="Arial"/>
              <a:buNone/>
            </a:pPr>
            <a:r>
              <a:rPr lang="en">
                <a:solidFill>
                  <a:srgbClr val="020202"/>
                </a:solidFill>
                <a:latin typeface="Calibri"/>
                <a:ea typeface="Calibri"/>
                <a:cs typeface="Calibri"/>
                <a:sym typeface="Calibri"/>
              </a:rPr>
              <a:t>T</a:t>
            </a:r>
            <a:r>
              <a:rPr lang="en">
                <a:solidFill>
                  <a:srgbClr val="020202"/>
                </a:solidFill>
                <a:latin typeface="Calibri"/>
                <a:ea typeface="Calibri"/>
                <a:cs typeface="Calibri"/>
                <a:sym typeface="Calibri"/>
              </a:rPr>
              <a:t>he following features have the strongest impact on Sale Price predictions: </a:t>
            </a:r>
            <a:r>
              <a:rPr lang="en">
                <a:solidFill>
                  <a:srgbClr val="020202"/>
                </a:solidFill>
                <a:highlight>
                  <a:schemeClr val="lt1"/>
                </a:highlight>
                <a:latin typeface="Calibri"/>
                <a:ea typeface="Calibri"/>
                <a:cs typeface="Calibri"/>
                <a:sym typeface="Calibri"/>
              </a:rPr>
              <a:t>above grade (ground) living area in square feet</a:t>
            </a:r>
            <a:r>
              <a:rPr lang="en">
                <a:solidFill>
                  <a:srgbClr val="020202"/>
                </a:solidFill>
                <a:latin typeface="Calibri"/>
                <a:ea typeface="Calibri"/>
                <a:cs typeface="Calibri"/>
                <a:sym typeface="Calibri"/>
              </a:rPr>
              <a:t>, </a:t>
            </a:r>
            <a:r>
              <a:rPr lang="en">
                <a:solidFill>
                  <a:srgbClr val="020202"/>
                </a:solidFill>
                <a:highlight>
                  <a:schemeClr val="lt1"/>
                </a:highlight>
                <a:latin typeface="Calibri"/>
                <a:ea typeface="Calibri"/>
                <a:cs typeface="Calibri"/>
                <a:sym typeface="Calibri"/>
              </a:rPr>
              <a:t>lot size in square feet</a:t>
            </a:r>
            <a:r>
              <a:rPr lang="en">
                <a:solidFill>
                  <a:srgbClr val="020202"/>
                </a:solidFill>
                <a:latin typeface="Calibri"/>
                <a:ea typeface="Calibri"/>
                <a:cs typeface="Calibri"/>
                <a:sym typeface="Calibri"/>
              </a:rPr>
              <a:t>,  </a:t>
            </a:r>
            <a:r>
              <a:rPr lang="en">
                <a:solidFill>
                  <a:srgbClr val="020202"/>
                </a:solidFill>
                <a:highlight>
                  <a:schemeClr val="lt1"/>
                </a:highlight>
                <a:latin typeface="Calibri"/>
                <a:ea typeface="Calibri"/>
                <a:cs typeface="Calibri"/>
                <a:sym typeface="Calibri"/>
              </a:rPr>
              <a:t>total square feet of basement area</a:t>
            </a:r>
            <a:r>
              <a:rPr lang="en">
                <a:solidFill>
                  <a:srgbClr val="020202"/>
                </a:solidFill>
                <a:latin typeface="Calibri"/>
                <a:ea typeface="Calibri"/>
                <a:cs typeface="Calibri"/>
                <a:sym typeface="Calibri"/>
              </a:rPr>
              <a:t>, </a:t>
            </a:r>
            <a:r>
              <a:rPr lang="en">
                <a:solidFill>
                  <a:srgbClr val="020202"/>
                </a:solidFill>
                <a:highlight>
                  <a:schemeClr val="lt1"/>
                </a:highlight>
                <a:latin typeface="Calibri"/>
                <a:ea typeface="Calibri"/>
                <a:cs typeface="Calibri"/>
                <a:sym typeface="Calibri"/>
              </a:rPr>
              <a:t>overall material and finish quality</a:t>
            </a:r>
            <a:r>
              <a:rPr lang="en">
                <a:solidFill>
                  <a:srgbClr val="020202"/>
                </a:solidFill>
                <a:latin typeface="Calibri"/>
                <a:ea typeface="Calibri"/>
                <a:cs typeface="Calibri"/>
                <a:sym typeface="Calibri"/>
              </a:rPr>
              <a:t>, </a:t>
            </a:r>
            <a:r>
              <a:rPr lang="en">
                <a:solidFill>
                  <a:srgbClr val="020202"/>
                </a:solidFill>
                <a:highlight>
                  <a:schemeClr val="lt1"/>
                </a:highlight>
                <a:latin typeface="Calibri"/>
                <a:ea typeface="Calibri"/>
                <a:cs typeface="Calibri"/>
                <a:sym typeface="Calibri"/>
              </a:rPr>
              <a:t>overall condition rating</a:t>
            </a:r>
            <a:r>
              <a:rPr lang="en">
                <a:solidFill>
                  <a:srgbClr val="020202"/>
                </a:solidFill>
                <a:latin typeface="Calibri"/>
                <a:ea typeface="Calibri"/>
                <a:cs typeface="Calibri"/>
                <a:sym typeface="Calibri"/>
              </a:rPr>
              <a:t>, </a:t>
            </a:r>
            <a:r>
              <a:rPr lang="en">
                <a:solidFill>
                  <a:srgbClr val="020202"/>
                </a:solidFill>
                <a:highlight>
                  <a:schemeClr val="lt1"/>
                </a:highlight>
                <a:latin typeface="Calibri"/>
                <a:ea typeface="Calibri"/>
                <a:cs typeface="Calibri"/>
                <a:sym typeface="Calibri"/>
              </a:rPr>
              <a:t>size of garage in square feet</a:t>
            </a:r>
            <a:r>
              <a:rPr lang="en">
                <a:solidFill>
                  <a:srgbClr val="020202"/>
                </a:solidFill>
                <a:latin typeface="Calibri"/>
                <a:ea typeface="Calibri"/>
                <a:cs typeface="Calibri"/>
                <a:sym typeface="Calibri"/>
              </a:rPr>
              <a:t>, </a:t>
            </a:r>
            <a:r>
              <a:rPr lang="en">
                <a:solidFill>
                  <a:srgbClr val="020202"/>
                </a:solidFill>
                <a:highlight>
                  <a:schemeClr val="lt1"/>
                </a:highlight>
                <a:latin typeface="Calibri"/>
                <a:ea typeface="Calibri"/>
                <a:cs typeface="Calibri"/>
                <a:sym typeface="Calibri"/>
              </a:rPr>
              <a:t>remodel date</a:t>
            </a:r>
            <a:r>
              <a:rPr lang="en">
                <a:solidFill>
                  <a:srgbClr val="020202"/>
                </a:solidFill>
                <a:latin typeface="Calibri"/>
                <a:ea typeface="Calibri"/>
                <a:cs typeface="Calibri"/>
                <a:sym typeface="Calibri"/>
              </a:rPr>
              <a:t>, </a:t>
            </a:r>
            <a:r>
              <a:rPr lang="en">
                <a:solidFill>
                  <a:srgbClr val="020202"/>
                </a:solidFill>
                <a:highlight>
                  <a:schemeClr val="lt1"/>
                </a:highlight>
                <a:latin typeface="Calibri"/>
                <a:ea typeface="Calibri"/>
                <a:cs typeface="Calibri"/>
                <a:sym typeface="Calibri"/>
              </a:rPr>
              <a:t>original construction date</a:t>
            </a:r>
            <a:r>
              <a:rPr lang="en">
                <a:solidFill>
                  <a:srgbClr val="020202"/>
                </a:solidFill>
                <a:latin typeface="Calibri"/>
                <a:ea typeface="Calibri"/>
                <a:cs typeface="Calibri"/>
                <a:sym typeface="Calibri"/>
              </a:rPr>
              <a:t>, </a:t>
            </a:r>
            <a:r>
              <a:rPr lang="en">
                <a:solidFill>
                  <a:srgbClr val="020202"/>
                </a:solidFill>
                <a:highlight>
                  <a:schemeClr val="lt1"/>
                </a:highlight>
                <a:latin typeface="Calibri"/>
                <a:ea typeface="Calibri"/>
                <a:cs typeface="Calibri"/>
                <a:sym typeface="Calibri"/>
              </a:rPr>
              <a:t>unfinished square feet of basement area</a:t>
            </a:r>
            <a:r>
              <a:rPr lang="en">
                <a:solidFill>
                  <a:srgbClr val="020202"/>
                </a:solidFill>
                <a:latin typeface="Calibri"/>
                <a:ea typeface="Calibri"/>
                <a:cs typeface="Calibri"/>
                <a:sym typeface="Calibri"/>
              </a:rPr>
              <a:t>, </a:t>
            </a:r>
            <a:r>
              <a:rPr lang="en">
                <a:solidFill>
                  <a:srgbClr val="020202"/>
                </a:solidFill>
                <a:highlight>
                  <a:schemeClr val="lt1"/>
                </a:highlight>
                <a:latin typeface="Calibri"/>
                <a:ea typeface="Calibri"/>
                <a:cs typeface="Calibri"/>
                <a:sym typeface="Calibri"/>
              </a:rPr>
              <a:t>year garage was built</a:t>
            </a:r>
            <a:r>
              <a:rPr lang="en">
                <a:solidFill>
                  <a:srgbClr val="020202"/>
                </a:solidFill>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759550" y="495575"/>
            <a:ext cx="6962100" cy="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and recommendations</a:t>
            </a:r>
            <a:endParaRPr/>
          </a:p>
        </p:txBody>
      </p:sp>
      <p:sp>
        <p:nvSpPr>
          <p:cNvPr id="119" name="Google Shape;119;p21"/>
          <p:cNvSpPr txBox="1"/>
          <p:nvPr>
            <p:ph idx="1" type="body"/>
          </p:nvPr>
        </p:nvSpPr>
        <p:spPr>
          <a:xfrm>
            <a:off x="1759550" y="1021200"/>
            <a:ext cx="6962100" cy="3623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00"/>
              </a:spcAft>
              <a:buClr>
                <a:schemeClr val="dk2"/>
              </a:buClr>
              <a:buSzPts val="1100"/>
              <a:buFont typeface="Arial"/>
              <a:buNone/>
            </a:pPr>
            <a:r>
              <a:rPr lang="en">
                <a:solidFill>
                  <a:srgbClr val="020202"/>
                </a:solidFill>
                <a:latin typeface="Calibri"/>
                <a:ea typeface="Calibri"/>
                <a:cs typeface="Calibri"/>
                <a:sym typeface="Calibri"/>
              </a:rPr>
              <a:t>The objective of this project was to build models to predict housing prices of different residences in Ames, </a:t>
            </a:r>
            <a:r>
              <a:rPr lang="en">
                <a:highlight>
                  <a:schemeClr val="lt1"/>
                </a:highlight>
                <a:latin typeface="Calibri"/>
                <a:ea typeface="Calibri"/>
                <a:cs typeface="Calibri"/>
                <a:sym typeface="Calibri"/>
              </a:rPr>
              <a:t>Iowa</a:t>
            </a:r>
            <a:r>
              <a:rPr lang="en">
                <a:solidFill>
                  <a:srgbClr val="020202"/>
                </a:solidFill>
                <a:latin typeface="Calibri"/>
                <a:ea typeface="Calibri"/>
                <a:cs typeface="Calibri"/>
                <a:sym typeface="Calibri"/>
              </a:rPr>
              <a:t>. Our best model resulted in an RMSE of 0.105, which translates to an error of about $9000 (or about 5%) for the average-priced house. </a:t>
            </a:r>
            <a:r>
              <a:rPr lang="en">
                <a:solidFill>
                  <a:srgbClr val="020202"/>
                </a:solidFill>
                <a:highlight>
                  <a:srgbClr val="FFFFFF"/>
                </a:highlight>
                <a:latin typeface="Calibri"/>
                <a:ea typeface="Calibri"/>
                <a:cs typeface="Calibri"/>
                <a:sym typeface="Calibri"/>
              </a:rPr>
              <a:t>The variables seen as most important or as strongest predictors through our models were those related to square footage, the age and condition of the home, the neighborhood where the house was located.</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