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39da74ac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39da74ac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39da74ac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39da74ac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39da74ac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39da74ac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39da74ac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39da74ac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39da74ac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39da74ac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39da74ac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39da74ac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39da74ac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39da74ac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39da74ac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39da74ac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39da74ac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39da74ac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archive.ics.uci.edu/ml/datasets/Cervical+cancer+%28Risk+Factors%2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solidFill>
                  <a:srgbClr val="434343"/>
                </a:solidFill>
                <a:latin typeface="Arial"/>
                <a:ea typeface="Arial"/>
                <a:cs typeface="Arial"/>
                <a:sym typeface="Arial"/>
              </a:rPr>
              <a:t>Cervical cancer risk prediction and identification of risk factors.</a:t>
            </a:r>
            <a:r>
              <a:rPr b="0" lang="en" sz="1800">
                <a:solidFill>
                  <a:srgbClr val="434343"/>
                </a:solidFill>
                <a:latin typeface="Arial"/>
                <a:ea typeface="Arial"/>
                <a:cs typeface="Arial"/>
                <a:sym typeface="Arial"/>
              </a:rPr>
              <a:t> </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3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Conclusions and recommendations:</a:t>
            </a:r>
            <a:endParaRPr sz="1800"/>
          </a:p>
        </p:txBody>
      </p:sp>
      <p:sp>
        <p:nvSpPr>
          <p:cNvPr id="144" name="Google Shape;144;p22"/>
          <p:cNvSpPr txBox="1"/>
          <p:nvPr>
            <p:ph idx="1" type="body"/>
          </p:nvPr>
        </p:nvSpPr>
        <p:spPr>
          <a:xfrm>
            <a:off x="729450" y="1708650"/>
            <a:ext cx="7688700" cy="3434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800">
                <a:solidFill>
                  <a:srgbClr val="000000"/>
                </a:solidFill>
                <a:highlight>
                  <a:schemeClr val="lt1"/>
                </a:highlight>
                <a:latin typeface="Calibri"/>
                <a:ea typeface="Calibri"/>
                <a:cs typeface="Calibri"/>
                <a:sym typeface="Calibri"/>
              </a:rPr>
              <a:t>In this project we analyzed patients data for cervical cancer </a:t>
            </a:r>
            <a:r>
              <a:rPr lang="en" sz="1800">
                <a:solidFill>
                  <a:srgbClr val="000000"/>
                </a:solidFill>
                <a:latin typeface="Calibri"/>
                <a:ea typeface="Calibri"/>
                <a:cs typeface="Calibri"/>
                <a:sym typeface="Calibri"/>
              </a:rPr>
              <a:t>prediction and to find out what features </a:t>
            </a:r>
            <a:r>
              <a:rPr lang="en" sz="1800">
                <a:solidFill>
                  <a:srgbClr val="000000"/>
                </a:solidFill>
                <a:highlight>
                  <a:srgbClr val="FFFFFF"/>
                </a:highlight>
                <a:latin typeface="Calibri"/>
                <a:ea typeface="Calibri"/>
                <a:cs typeface="Calibri"/>
                <a:sym typeface="Calibri"/>
              </a:rPr>
              <a:t>may raise a woman's risk of developing it</a:t>
            </a:r>
            <a:r>
              <a:rPr lang="en" sz="1800">
                <a:solidFill>
                  <a:srgbClr val="000000"/>
                </a:solidFill>
                <a:latin typeface="Calibri"/>
                <a:ea typeface="Calibri"/>
                <a:cs typeface="Calibri"/>
                <a:sym typeface="Calibri"/>
              </a:rPr>
              <a:t>. </a:t>
            </a:r>
            <a:r>
              <a:rPr lang="en" sz="1800">
                <a:solidFill>
                  <a:srgbClr val="000000"/>
                </a:solidFill>
                <a:highlight>
                  <a:srgbClr val="FFFFFF"/>
                </a:highlight>
                <a:latin typeface="Calibri"/>
                <a:ea typeface="Calibri"/>
                <a:cs typeface="Calibri"/>
                <a:sym typeface="Calibri"/>
              </a:rPr>
              <a:t>According to our findings </a:t>
            </a:r>
            <a:r>
              <a:rPr lang="en" sz="1800">
                <a:solidFill>
                  <a:srgbClr val="020202"/>
                </a:solidFill>
                <a:latin typeface="Calibri"/>
                <a:ea typeface="Calibri"/>
                <a:cs typeface="Calibri"/>
                <a:sym typeface="Calibri"/>
              </a:rPr>
              <a:t>t</a:t>
            </a:r>
            <a:r>
              <a:rPr lang="en" sz="1800">
                <a:solidFill>
                  <a:srgbClr val="020202"/>
                </a:solidFill>
                <a:latin typeface="Calibri"/>
                <a:ea typeface="Calibri"/>
                <a:cs typeface="Calibri"/>
                <a:sym typeface="Calibri"/>
              </a:rPr>
              <a:t>hese 3 features have the strongest impact on cancer predictions: Hinselmann, Schiller and Cytology test results. </a:t>
            </a:r>
            <a:r>
              <a:rPr lang="en" sz="1800">
                <a:solidFill>
                  <a:srgbClr val="000000"/>
                </a:solidFill>
                <a:highlight>
                  <a:srgbClr val="FFFFFF"/>
                </a:highlight>
                <a:latin typeface="Calibri"/>
                <a:ea typeface="Calibri"/>
                <a:cs typeface="Calibri"/>
                <a:sym typeface="Calibri"/>
              </a:rPr>
              <a:t>Factors that may raise a woman's risk of developing cervical cancer:</a:t>
            </a:r>
            <a:r>
              <a:rPr lang="en" sz="1800">
                <a:solidFill>
                  <a:srgbClr val="020202"/>
                </a:solidFill>
                <a:latin typeface="Calibri"/>
                <a:ea typeface="Calibri"/>
                <a:cs typeface="Calibri"/>
                <a:sym typeface="Calibri"/>
              </a:rPr>
              <a:t> HIV, high number of sexually transmitted diseases, </a:t>
            </a:r>
            <a:r>
              <a:rPr lang="en" sz="1800">
                <a:solidFill>
                  <a:srgbClr val="020202"/>
                </a:solidFill>
                <a:latin typeface="Calibri"/>
                <a:ea typeface="Calibri"/>
                <a:cs typeface="Calibri"/>
                <a:sym typeface="Calibri"/>
              </a:rPr>
              <a:t>long time use of </a:t>
            </a:r>
            <a:r>
              <a:rPr lang="en" sz="1800">
                <a:solidFill>
                  <a:srgbClr val="020202"/>
                </a:solidFill>
                <a:latin typeface="Calibri"/>
                <a:ea typeface="Calibri"/>
                <a:cs typeface="Calibri"/>
                <a:sym typeface="Calibri"/>
              </a:rPr>
              <a:t>hormonal contraceptives.</a:t>
            </a:r>
            <a:endParaRPr sz="1800">
              <a:solidFill>
                <a:srgbClr val="020202"/>
              </a:solidFill>
              <a:latin typeface="Calibri"/>
              <a:ea typeface="Calibri"/>
              <a:cs typeface="Calibri"/>
              <a:sym typeface="Calibri"/>
            </a:endParaRPr>
          </a:p>
          <a:p>
            <a:pPr indent="0" lvl="0" marL="0" rtl="0" algn="just">
              <a:lnSpc>
                <a:spcPct val="100000"/>
              </a:lnSpc>
              <a:spcBef>
                <a:spcPts val="1100"/>
              </a:spcBef>
              <a:spcAft>
                <a:spcPts val="0"/>
              </a:spcAft>
              <a:buNone/>
            </a:pPr>
            <a:r>
              <a:rPr lang="en" sz="1800">
                <a:solidFill>
                  <a:srgbClr val="000000"/>
                </a:solidFill>
                <a:highlight>
                  <a:srgbClr val="FFFFFF"/>
                </a:highlight>
                <a:latin typeface="Calibri"/>
                <a:ea typeface="Calibri"/>
                <a:cs typeface="Calibri"/>
                <a:sym typeface="Calibri"/>
              </a:rPr>
              <a:t>Research continues to look into what factors cause this type of cancer and what women can do to lower their personal risk. There is no proven way to completely prevent this disease, but there may be steps you can take to lower your cancer risk. For </a:t>
            </a:r>
            <a:r>
              <a:rPr lang="en" sz="1800">
                <a:solidFill>
                  <a:srgbClr val="000000"/>
                </a:solidFill>
                <a:highlight>
                  <a:schemeClr val="lt1"/>
                </a:highlight>
                <a:latin typeface="Calibri"/>
                <a:ea typeface="Calibri"/>
                <a:cs typeface="Calibri"/>
                <a:sym typeface="Calibri"/>
              </a:rPr>
              <a:t>future research and analysis</a:t>
            </a:r>
            <a:r>
              <a:rPr lang="en" sz="1800">
                <a:solidFill>
                  <a:srgbClr val="000000"/>
                </a:solidFill>
                <a:highlight>
                  <a:srgbClr val="FFFFFF"/>
                </a:highlight>
                <a:latin typeface="Calibri"/>
                <a:ea typeface="Calibri"/>
                <a:cs typeface="Calibri"/>
                <a:sym typeface="Calibri"/>
              </a:rPr>
              <a:t> one of the most important things is data collection and it’s accuracy.</a:t>
            </a:r>
            <a:endParaRPr sz="1800">
              <a:solidFill>
                <a:srgbClr val="020202"/>
              </a:solidFill>
              <a:latin typeface="Calibri"/>
              <a:ea typeface="Calibri"/>
              <a:cs typeface="Calibri"/>
              <a:sym typeface="Calibri"/>
            </a:endParaRPr>
          </a:p>
          <a:p>
            <a:pPr indent="0" lvl="0" marL="0" rtl="0" algn="l">
              <a:spcBef>
                <a:spcPts val="11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Overview:</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800">
                <a:solidFill>
                  <a:srgbClr val="000000"/>
                </a:solidFill>
                <a:latin typeface="Calibri"/>
                <a:ea typeface="Calibri"/>
                <a:cs typeface="Calibri"/>
                <a:sym typeface="Calibri"/>
              </a:rPr>
              <a:t>Worldwide, cervical cancer is both the fourth-most common cause of cancer and the fourth-most common cause of death from cancer in women. In 2012, an estimated 528,000 cases of cervical cancer occurred, with 266,000 deaths.This is about 8% of the total cases and total deaths from cancer.</a:t>
            </a:r>
            <a:r>
              <a:rPr baseline="30000" lang="en" sz="1800">
                <a:solidFill>
                  <a:srgbClr val="000000"/>
                </a:solidFill>
                <a:latin typeface="Calibri"/>
                <a:ea typeface="Calibri"/>
                <a:cs typeface="Calibri"/>
                <a:sym typeface="Calibri"/>
              </a:rPr>
              <a:t>  </a:t>
            </a:r>
            <a:r>
              <a:rPr lang="en" sz="1800">
                <a:solidFill>
                  <a:srgbClr val="000000"/>
                </a:solidFill>
                <a:latin typeface="Calibri"/>
                <a:ea typeface="Calibri"/>
                <a:cs typeface="Calibri"/>
                <a:sym typeface="Calibri"/>
              </a:rPr>
              <a:t>About 70% of cervical cancers occur in developing countries.</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3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Problem statement:</a:t>
            </a:r>
            <a:endParaRPr/>
          </a:p>
        </p:txBody>
      </p:sp>
      <p:sp>
        <p:nvSpPr>
          <p:cNvPr id="98" name="Google Shape;98;p15"/>
          <p:cNvSpPr txBox="1"/>
          <p:nvPr>
            <p:ph idx="1" type="body"/>
          </p:nvPr>
        </p:nvSpPr>
        <p:spPr>
          <a:xfrm>
            <a:off x="591200" y="1708650"/>
            <a:ext cx="8336100" cy="3434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800">
                <a:solidFill>
                  <a:srgbClr val="000000"/>
                </a:solidFill>
                <a:latin typeface="Calibri"/>
                <a:ea typeface="Calibri"/>
                <a:cs typeface="Calibri"/>
                <a:sym typeface="Calibri"/>
              </a:rPr>
              <a:t>Despite the possibility of prevention with regular cytological screening, cervical cancer remains a significant cause of mortality in low-income countries. As in many other diseases, there are several screening and diagnosis methods. In the detection of precancerous cervical lesions, screening strategies include cytology, colposcopy and biopsy. In developing countries resources are very limited and patients usually have poor adherence to routine screening due to low problem awareness. Consequently, the prediction of the individual patient’s risk and the best screening strategy during her diagnosis becomes a fundamental problem. Most of these screening methods highly depend on the physician expertise and subjective comfort on the decision process, being a key aspect to improve data acquisition using the physician preferences. Identification of key risk factors would improve the collection of necessary patient data and, on their basis, determine whether the patient needs an additional examination.</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000000"/>
                </a:solidFill>
              </a:rPr>
              <a:t>Project objective and </a:t>
            </a:r>
            <a:r>
              <a:rPr lang="en" sz="1800">
                <a:solidFill>
                  <a:srgbClr val="000000"/>
                </a:solidFill>
              </a:rPr>
              <a:t>Data Source:</a:t>
            </a:r>
            <a:endParaRPr/>
          </a:p>
        </p:txBody>
      </p:sp>
      <p:sp>
        <p:nvSpPr>
          <p:cNvPr id="104" name="Google Shape;104;p16"/>
          <p:cNvSpPr txBox="1"/>
          <p:nvPr>
            <p:ph idx="1" type="body"/>
          </p:nvPr>
        </p:nvSpPr>
        <p:spPr>
          <a:xfrm>
            <a:off x="729450" y="2078875"/>
            <a:ext cx="7688700" cy="2940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800">
                <a:solidFill>
                  <a:srgbClr val="000000"/>
                </a:solidFill>
                <a:latin typeface="Calibri"/>
                <a:ea typeface="Calibri"/>
                <a:cs typeface="Calibri"/>
                <a:sym typeface="Calibri"/>
              </a:rPr>
              <a:t>This project will examine data collected at 'Hospital Universitario de Caracas' in Caracas, Venezuela.</a:t>
            </a:r>
            <a:endParaRPr sz="18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1800">
                <a:solidFill>
                  <a:srgbClr val="000000"/>
                </a:solidFill>
                <a:latin typeface="Calibri"/>
                <a:ea typeface="Calibri"/>
                <a:cs typeface="Calibri"/>
                <a:sym typeface="Calibri"/>
              </a:rPr>
              <a:t> </a:t>
            </a:r>
            <a:r>
              <a:rPr lang="en" sz="1800" u="sng">
                <a:solidFill>
                  <a:srgbClr val="1155CC"/>
                </a:solidFill>
                <a:latin typeface="Calibri"/>
                <a:ea typeface="Calibri"/>
                <a:cs typeface="Calibri"/>
                <a:sym typeface="Calibri"/>
                <a:hlinkClick r:id="rId3"/>
              </a:rPr>
              <a:t>http://archive.ics.uci.edu/ml/datasets/Cervical+cancer+%28Risk+Factors%29</a:t>
            </a:r>
            <a:endParaRPr sz="18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1800">
                <a:solidFill>
                  <a:srgbClr val="000000"/>
                </a:solidFill>
                <a:latin typeface="Calibri"/>
                <a:ea typeface="Calibri"/>
                <a:cs typeface="Calibri"/>
                <a:sym typeface="Calibri"/>
              </a:rPr>
              <a:t>The dataset was obtained from UCI repository and comprises demographic information, habits, and historic medical records of 858 patients, each record  with 35 features. Several patients decided not to answer some of the questions because of privacy concerns. </a:t>
            </a:r>
            <a:endParaRPr sz="18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1800">
                <a:solidFill>
                  <a:srgbClr val="000000"/>
                </a:solidFill>
                <a:latin typeface="Calibri"/>
                <a:ea typeface="Calibri"/>
                <a:cs typeface="Calibri"/>
                <a:sym typeface="Calibri"/>
              </a:rPr>
              <a:t>The aim of this project is identification of risk factors for cervical cancer through statistical analysis,  visualization methods and predictive modeling.</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chemeClr val="accent1"/>
                </a:solidFill>
              </a:rPr>
              <a:t>Plots and visualizations</a:t>
            </a:r>
            <a:endParaRPr/>
          </a:p>
        </p:txBody>
      </p:sp>
      <p:sp>
        <p:nvSpPr>
          <p:cNvPr id="110" name="Google Shape;110;p17"/>
          <p:cNvSpPr txBox="1"/>
          <p:nvPr>
            <p:ph idx="1" type="body"/>
          </p:nvPr>
        </p:nvSpPr>
        <p:spPr>
          <a:xfrm>
            <a:off x="5350425" y="1948525"/>
            <a:ext cx="3281100" cy="239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000000"/>
                </a:solidFill>
                <a:latin typeface="Calibri"/>
                <a:ea typeface="Calibri"/>
                <a:cs typeface="Calibri"/>
                <a:sym typeface="Calibri"/>
              </a:rPr>
              <a:t>As we can see from the plot the age of most patients with positive biopsy test  is from 21 to 35 years old.</a:t>
            </a:r>
            <a:endParaRPr/>
          </a:p>
        </p:txBody>
      </p:sp>
      <p:pic>
        <p:nvPicPr>
          <p:cNvPr id="111" name="Google Shape;111;p17"/>
          <p:cNvPicPr preferRelativeResize="0"/>
          <p:nvPr/>
        </p:nvPicPr>
        <p:blipFill rotWithShape="1">
          <a:blip r:embed="rId3">
            <a:alphaModFix/>
          </a:blip>
          <a:srcRect b="1529" l="2085" r="8812" t="2298"/>
          <a:stretch/>
        </p:blipFill>
        <p:spPr>
          <a:xfrm>
            <a:off x="442700" y="1948525"/>
            <a:ext cx="4526824" cy="302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760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0" lang="en" sz="1800">
                <a:solidFill>
                  <a:srgbClr val="000000"/>
                </a:solidFill>
                <a:latin typeface="Calibri"/>
                <a:ea typeface="Calibri"/>
                <a:cs typeface="Calibri"/>
                <a:sym typeface="Calibri"/>
              </a:rPr>
              <a:t>Most of patients with positive Shiller and  Hinselmann test results have positive biopsy test.</a:t>
            </a:r>
            <a:endParaRPr b="0"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4572000" y="1824100"/>
            <a:ext cx="4033500" cy="251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18"/>
          <p:cNvPicPr preferRelativeResize="0"/>
          <p:nvPr/>
        </p:nvPicPr>
        <p:blipFill>
          <a:blip r:embed="rId3">
            <a:alphaModFix/>
          </a:blip>
          <a:stretch>
            <a:fillRect/>
          </a:stretch>
        </p:blipFill>
        <p:spPr>
          <a:xfrm>
            <a:off x="538375" y="1999875"/>
            <a:ext cx="4033625" cy="2515800"/>
          </a:xfrm>
          <a:prstGeom prst="rect">
            <a:avLst/>
          </a:prstGeom>
          <a:noFill/>
          <a:ln>
            <a:noFill/>
          </a:ln>
        </p:spPr>
      </p:pic>
      <p:pic>
        <p:nvPicPr>
          <p:cNvPr id="119" name="Google Shape;119;p18"/>
          <p:cNvPicPr preferRelativeResize="0"/>
          <p:nvPr/>
        </p:nvPicPr>
        <p:blipFill>
          <a:blip r:embed="rId4">
            <a:alphaModFix/>
          </a:blip>
          <a:stretch>
            <a:fillRect/>
          </a:stretch>
        </p:blipFill>
        <p:spPr>
          <a:xfrm>
            <a:off x="4572000" y="1679025"/>
            <a:ext cx="4398750" cy="304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0" lang="en" sz="1800">
                <a:solidFill>
                  <a:srgbClr val="000000"/>
                </a:solidFill>
                <a:latin typeface="Calibri"/>
                <a:ea typeface="Calibri"/>
                <a:cs typeface="Calibri"/>
                <a:sym typeface="Calibri"/>
              </a:rPr>
              <a:t> Many of cytology and </a:t>
            </a:r>
            <a:r>
              <a:rPr b="0" lang="en" sz="1800">
                <a:solidFill>
                  <a:srgbClr val="000000"/>
                </a:solidFill>
                <a:latin typeface="Calibri"/>
                <a:ea typeface="Calibri"/>
                <a:cs typeface="Calibri"/>
                <a:sym typeface="Calibri"/>
              </a:rPr>
              <a:t>HIV </a:t>
            </a:r>
            <a:r>
              <a:rPr b="0" lang="en" sz="1800">
                <a:solidFill>
                  <a:srgbClr val="000000"/>
                </a:solidFill>
                <a:latin typeface="Calibri"/>
                <a:ea typeface="Calibri"/>
                <a:cs typeface="Calibri"/>
                <a:sym typeface="Calibri"/>
              </a:rPr>
              <a:t>positive patients also have positive biopsy results.</a:t>
            </a:r>
            <a:endParaRPr/>
          </a:p>
        </p:txBody>
      </p:sp>
      <p:pic>
        <p:nvPicPr>
          <p:cNvPr id="125" name="Google Shape;125;p19"/>
          <p:cNvPicPr preferRelativeResize="0"/>
          <p:nvPr/>
        </p:nvPicPr>
        <p:blipFill>
          <a:blip r:embed="rId3">
            <a:alphaModFix/>
          </a:blip>
          <a:stretch>
            <a:fillRect/>
          </a:stretch>
        </p:blipFill>
        <p:spPr>
          <a:xfrm>
            <a:off x="657274" y="1853850"/>
            <a:ext cx="3914726" cy="2628875"/>
          </a:xfrm>
          <a:prstGeom prst="rect">
            <a:avLst/>
          </a:prstGeom>
          <a:noFill/>
          <a:ln>
            <a:noFill/>
          </a:ln>
        </p:spPr>
      </p:pic>
      <p:pic>
        <p:nvPicPr>
          <p:cNvPr id="126" name="Google Shape;126;p19"/>
          <p:cNvPicPr preferRelativeResize="0"/>
          <p:nvPr/>
        </p:nvPicPr>
        <p:blipFill>
          <a:blip r:embed="rId4">
            <a:alphaModFix/>
          </a:blip>
          <a:stretch>
            <a:fillRect/>
          </a:stretch>
        </p:blipFill>
        <p:spPr>
          <a:xfrm>
            <a:off x="4937500" y="1992625"/>
            <a:ext cx="3480650" cy="238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0" lang="en" sz="1800">
                <a:solidFill>
                  <a:srgbClr val="000000"/>
                </a:solidFill>
                <a:latin typeface="Calibri"/>
                <a:ea typeface="Calibri"/>
                <a:cs typeface="Calibri"/>
                <a:sym typeface="Calibri"/>
              </a:rPr>
              <a:t>The following plo</a:t>
            </a:r>
            <a:r>
              <a:rPr b="0" lang="en" sz="1800">
                <a:solidFill>
                  <a:srgbClr val="000000"/>
                </a:solidFill>
                <a:latin typeface="Calibri"/>
                <a:ea typeface="Calibri"/>
                <a:cs typeface="Calibri"/>
                <a:sym typeface="Calibri"/>
              </a:rPr>
              <a:t>t demonstrates correlations between different features - dark green spots show the most </a:t>
            </a:r>
            <a:r>
              <a:rPr b="0" lang="en" sz="1800">
                <a:solidFill>
                  <a:srgbClr val="000000"/>
                </a:solidFill>
                <a:latin typeface="Calibri"/>
                <a:ea typeface="Calibri"/>
                <a:cs typeface="Calibri"/>
                <a:sym typeface="Calibri"/>
              </a:rPr>
              <a:t>correlated</a:t>
            </a:r>
            <a:r>
              <a:rPr b="0" lang="en" sz="1800">
                <a:solidFill>
                  <a:srgbClr val="000000"/>
                </a:solidFill>
                <a:latin typeface="Calibri"/>
                <a:ea typeface="Calibri"/>
                <a:cs typeface="Calibri"/>
                <a:sym typeface="Calibri"/>
              </a:rPr>
              <a:t>.</a:t>
            </a:r>
            <a:endParaRPr/>
          </a:p>
        </p:txBody>
      </p:sp>
      <p:pic>
        <p:nvPicPr>
          <p:cNvPr id="132" name="Google Shape;132;p20"/>
          <p:cNvPicPr preferRelativeResize="0"/>
          <p:nvPr/>
        </p:nvPicPr>
        <p:blipFill>
          <a:blip r:embed="rId3">
            <a:alphaModFix/>
          </a:blip>
          <a:stretch>
            <a:fillRect/>
          </a:stretch>
        </p:blipFill>
        <p:spPr>
          <a:xfrm>
            <a:off x="1625825" y="1992625"/>
            <a:ext cx="5468649" cy="3150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Analysis:</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100"/>
              </a:spcAft>
              <a:buNone/>
            </a:pPr>
            <a:r>
              <a:rPr lang="en" sz="1800">
                <a:solidFill>
                  <a:srgbClr val="000000"/>
                </a:solidFill>
                <a:latin typeface="Calibri"/>
                <a:ea typeface="Calibri"/>
                <a:cs typeface="Calibri"/>
                <a:sym typeface="Calibri"/>
              </a:rPr>
              <a:t>KNeighbors, Decision Tree, Random Forest, SVM, Logistic Regression </a:t>
            </a:r>
            <a:r>
              <a:rPr lang="en" sz="1800">
                <a:solidFill>
                  <a:srgbClr val="020202"/>
                </a:solidFill>
                <a:latin typeface="Calibri"/>
                <a:ea typeface="Calibri"/>
                <a:cs typeface="Calibri"/>
                <a:sym typeface="Calibri"/>
              </a:rPr>
              <a:t>m</a:t>
            </a:r>
            <a:r>
              <a:rPr lang="en" sz="1800">
                <a:solidFill>
                  <a:srgbClr val="020202"/>
                </a:solidFill>
                <a:latin typeface="Calibri"/>
                <a:ea typeface="Calibri"/>
                <a:cs typeface="Calibri"/>
                <a:sym typeface="Calibri"/>
              </a:rPr>
              <a:t>achine learning models were applied to our data. </a:t>
            </a:r>
            <a:r>
              <a:rPr lang="en" sz="1800">
                <a:solidFill>
                  <a:srgbClr val="000000"/>
                </a:solidFill>
                <a:latin typeface="Calibri"/>
                <a:ea typeface="Calibri"/>
                <a:cs typeface="Calibri"/>
                <a:sym typeface="Calibri"/>
              </a:rPr>
              <a:t>DecisionTreeClassifier performes the better result in predicting if patient has cancer. From 161 patients without cancer the model predicts 157 correctly, and from 11 who has cancer predicts 9 correctly.</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